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6">
  <p:sldMasterIdLst>
    <p:sldMasterId id="2147483648" r:id="rId1"/>
  </p:sldMasterIdLst>
  <p:notesMasterIdLst>
    <p:notesMasterId r:id="rId18"/>
  </p:notesMasterIdLst>
  <p:sldIdLst>
    <p:sldId id="256" r:id="rId2"/>
    <p:sldId id="540" r:id="rId3"/>
    <p:sldId id="490" r:id="rId4"/>
    <p:sldId id="542" r:id="rId5"/>
    <p:sldId id="545" r:id="rId6"/>
    <p:sldId id="546" r:id="rId7"/>
    <p:sldId id="550" r:id="rId8"/>
    <p:sldId id="551" r:id="rId9"/>
    <p:sldId id="552" r:id="rId10"/>
    <p:sldId id="553" r:id="rId11"/>
    <p:sldId id="554" r:id="rId12"/>
    <p:sldId id="555" r:id="rId13"/>
    <p:sldId id="544" r:id="rId14"/>
    <p:sldId id="487" r:id="rId15"/>
    <p:sldId id="443" r:id="rId16"/>
    <p:sldId id="403" r:id="rId17"/>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B5B"/>
    <a:srgbClr val="00FF00"/>
    <a:srgbClr val="00CC00"/>
    <a:srgbClr val="008000"/>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090" autoAdjust="0"/>
  </p:normalViewPr>
  <p:slideViewPr>
    <p:cSldViewPr>
      <p:cViewPr varScale="1">
        <p:scale>
          <a:sx n="83" d="100"/>
          <a:sy n="83" d="100"/>
        </p:scale>
        <p:origin x="1478"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097D3-BBD0-4D47-B58D-C84E7A17D7B9}" type="datetimeFigureOut">
              <a:rPr lang="de-DE" smtClean="0"/>
              <a:t>11.03.2022</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26A6C2-3F77-47AE-A308-E8BA5ECFF85F}" type="slidenum">
              <a:rPr lang="de-DE" smtClean="0"/>
              <a:t>‹Nr.›</a:t>
            </a:fld>
            <a:endParaRPr lang="de-DE"/>
          </a:p>
        </p:txBody>
      </p:sp>
    </p:spTree>
    <p:extLst>
      <p:ext uri="{BB962C8B-B14F-4D97-AF65-F5344CB8AC3E}">
        <p14:creationId xmlns:p14="http://schemas.microsoft.com/office/powerpoint/2010/main" val="3215102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2A26A6C2-3F77-47AE-A308-E8BA5ECFF85F}" type="slidenum">
              <a:rPr lang="de-DE" smtClean="0"/>
              <a:t>1</a:t>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2A26A6C2-3F77-47AE-A308-E8BA5ECFF85F}" type="slidenum">
              <a:rPr lang="de-DE" smtClean="0"/>
              <a:t>16</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E8916F88-D5E0-4968-AE1C-8273BB90EA00}" type="datetimeFigureOut">
              <a:rPr lang="de-DE" smtClean="0"/>
              <a:t>11.03.2022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hasCustomPrompt="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11.03.2022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hasCustomPrompt="1"/>
          </p:nvPr>
        </p:nvSpPr>
        <p:spPr>
          <a:xfrm>
            <a:off x="457200" y="274638"/>
            <a:ext cx="60198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11.03.2022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hasCustomPrompt="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11.03.2022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E8916F88-D5E0-4968-AE1C-8273BB90EA00}" type="datetimeFigureOut">
              <a:rPr lang="de-DE" smtClean="0"/>
              <a:t>11.03.2022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E8916F88-D5E0-4968-AE1C-8273BB90EA00}" type="datetimeFigureOut">
              <a:rPr lang="de-DE" smtClean="0"/>
              <a:t>11.03.2022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E8916F88-D5E0-4968-AE1C-8273BB90EA00}" type="datetimeFigureOut">
              <a:rPr lang="de-DE" smtClean="0"/>
              <a:t>11.03.2022</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E8916F88-D5E0-4968-AE1C-8273BB90EA00}" type="datetimeFigureOut">
              <a:rPr lang="de-DE" smtClean="0"/>
              <a:t>11.03.2022</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8916F88-D5E0-4968-AE1C-8273BB90EA00}" type="datetimeFigureOut">
              <a:rPr lang="de-DE" smtClean="0"/>
              <a:t>11.03.2022</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E8916F88-D5E0-4968-AE1C-8273BB90EA00}" type="datetimeFigureOut">
              <a:rPr lang="de-DE" smtClean="0"/>
              <a:t>11.03.2022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E8916F88-D5E0-4968-AE1C-8273BB90EA00}" type="datetimeFigureOut">
              <a:rPr lang="de-DE" smtClean="0"/>
              <a:t>11.03.2022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916F88-D5E0-4968-AE1C-8273BB90EA00}" type="datetimeFigureOut">
              <a:rPr lang="de-DE" smtClean="0"/>
              <a:t>11.03.2022</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DB387A-7DAD-440A-A4E7-7F9B3B95A468}" type="slidenum">
              <a:rPr lang="de-DE" smtClean="0"/>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bit.ly/ZOOMCOURS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iki.ruhr-uni-bochum.de/uvu/index.php?title=Chinese_Language_and_Culture_2022&amp;action=edit&amp;section=1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95536" y="136649"/>
            <a:ext cx="8352928" cy="3508375"/>
          </a:xfrm>
        </p:spPr>
        <p:txBody>
          <a:bodyPr>
            <a:noAutofit/>
          </a:bodyPr>
          <a:lstStyle/>
          <a:p>
            <a:r>
              <a:rPr lang="zh-CN" altLang="de-DE" sz="9600" b="1" dirty="0">
                <a:ea typeface="KaiTi" panose="02010609060101010101" pitchFamily="49" charset="-122"/>
              </a:rPr>
              <a:t>中国语言文化</a:t>
            </a:r>
            <a:br>
              <a:rPr lang="de-DE" altLang="zh-CN" sz="59500" b="1" dirty="0">
                <a:latin typeface="KaiTi" panose="02010609060101010101" pitchFamily="49" charset="-122"/>
                <a:ea typeface="KaiTi" panose="02010609060101010101" pitchFamily="49" charset="-122"/>
              </a:rPr>
            </a:br>
            <a:r>
              <a:rPr lang="de-DE" altLang="zh-CN" sz="4800" b="1" i="1" dirty="0"/>
              <a:t>Chinese Language &amp; Culture</a:t>
            </a:r>
            <a:br>
              <a:rPr lang="de-DE" altLang="zh-CN" sz="4800" b="1" i="1" dirty="0"/>
            </a:br>
            <a:r>
              <a:rPr lang="de-DE" altLang="zh-CN" sz="2800" b="1" i="1" dirty="0" err="1"/>
              <a:t>for</a:t>
            </a:r>
            <a:r>
              <a:rPr lang="de-DE" altLang="zh-CN" sz="2800" b="1" i="1" dirty="0"/>
              <a:t> Master </a:t>
            </a:r>
            <a:r>
              <a:rPr lang="de-DE" altLang="zh-CN" sz="2800" b="1" i="1" dirty="0" err="1"/>
              <a:t>Students</a:t>
            </a:r>
            <a:r>
              <a:rPr lang="de-DE" altLang="zh-CN" sz="2800" b="1" i="1" dirty="0"/>
              <a:t> </a:t>
            </a:r>
            <a:r>
              <a:rPr lang="de-DE" altLang="zh-CN" sz="2800" b="1" i="1" dirty="0" err="1"/>
              <a:t>of</a:t>
            </a:r>
            <a:r>
              <a:rPr lang="de-DE" altLang="zh-CN" sz="2800" b="1" i="1" dirty="0"/>
              <a:t> Translation Studies</a:t>
            </a:r>
            <a:endParaRPr lang="de-DE" sz="2400" b="1" dirty="0">
              <a:latin typeface="楷体" panose="02010609060101010101" pitchFamily="49" charset="-122"/>
              <a:ea typeface="楷体" panose="02010609060101010101" pitchFamily="49" charset="-122"/>
            </a:endParaRPr>
          </a:p>
        </p:txBody>
      </p:sp>
      <p:sp>
        <p:nvSpPr>
          <p:cNvPr id="3" name="Untertitel 2"/>
          <p:cNvSpPr>
            <a:spLocks noGrp="1"/>
          </p:cNvSpPr>
          <p:nvPr>
            <p:ph type="subTitle" idx="1"/>
          </p:nvPr>
        </p:nvSpPr>
        <p:spPr>
          <a:xfrm>
            <a:off x="395536" y="3717032"/>
            <a:ext cx="8280920" cy="3024336"/>
          </a:xfrm>
        </p:spPr>
        <p:txBody>
          <a:bodyPr>
            <a:noAutofit/>
          </a:bodyPr>
          <a:lstStyle/>
          <a:p>
            <a:r>
              <a:rPr lang="zh-CN" altLang="de-DE" sz="2400" dirty="0">
                <a:solidFill>
                  <a:schemeClr val="tx1"/>
                </a:solidFill>
                <a:latin typeface="楷体" panose="02010609060101010101" pitchFamily="49" charset="-122"/>
                <a:ea typeface="楷体" panose="02010609060101010101" pitchFamily="49" charset="-122"/>
              </a:rPr>
              <a:t>湖南师范大学 </a:t>
            </a:r>
            <a:r>
              <a:rPr lang="de-DE" altLang="zh-CN" sz="2400" dirty="0">
                <a:solidFill>
                  <a:schemeClr val="tx1"/>
                </a:solidFill>
                <a:latin typeface="楷体" panose="02010609060101010101" pitchFamily="49" charset="-122"/>
                <a:ea typeface="楷体" panose="02010609060101010101" pitchFamily="49" charset="-122"/>
              </a:rPr>
              <a:t>2022</a:t>
            </a:r>
            <a:r>
              <a:rPr lang="zh-CN" altLang="de-DE" sz="2400" dirty="0">
                <a:solidFill>
                  <a:schemeClr val="tx1"/>
                </a:solidFill>
                <a:latin typeface="楷体" panose="02010609060101010101" pitchFamily="49" charset="-122"/>
                <a:ea typeface="楷体" panose="02010609060101010101" pitchFamily="49" charset="-122"/>
              </a:rPr>
              <a:t>年</a:t>
            </a:r>
            <a:r>
              <a:rPr lang="de-DE" altLang="zh-CN" sz="2400" dirty="0">
                <a:solidFill>
                  <a:schemeClr val="tx1"/>
                </a:solidFill>
                <a:latin typeface="楷体" panose="02010609060101010101" pitchFamily="49" charset="-122"/>
                <a:ea typeface="楷体" panose="02010609060101010101" pitchFamily="49" charset="-122"/>
              </a:rPr>
              <a:t>2</a:t>
            </a:r>
            <a:r>
              <a:rPr lang="zh-CN" altLang="de-DE" sz="2400" dirty="0">
                <a:solidFill>
                  <a:schemeClr val="tx1"/>
                </a:solidFill>
                <a:latin typeface="楷体" panose="02010609060101010101" pitchFamily="49" charset="-122"/>
                <a:ea typeface="楷体" panose="02010609060101010101" pitchFamily="49" charset="-122"/>
              </a:rPr>
              <a:t>月</a:t>
            </a:r>
            <a:r>
              <a:rPr lang="de-DE" altLang="zh-CN" sz="2400" dirty="0">
                <a:solidFill>
                  <a:schemeClr val="tx1"/>
                </a:solidFill>
                <a:latin typeface="楷体" panose="02010609060101010101" pitchFamily="49" charset="-122"/>
                <a:ea typeface="楷体" panose="02010609060101010101" pitchFamily="49" charset="-122"/>
              </a:rPr>
              <a:t>25</a:t>
            </a:r>
            <a:r>
              <a:rPr lang="zh-CN" altLang="de-DE" sz="2400" dirty="0">
                <a:solidFill>
                  <a:schemeClr val="tx1"/>
                </a:solidFill>
                <a:latin typeface="楷体" panose="02010609060101010101" pitchFamily="49" charset="-122"/>
                <a:ea typeface="楷体" panose="02010609060101010101" pitchFamily="49" charset="-122"/>
              </a:rPr>
              <a:t>日</a:t>
            </a:r>
            <a:r>
              <a:rPr lang="de-DE" altLang="zh-CN" sz="2400" dirty="0">
                <a:solidFill>
                  <a:schemeClr val="tx1"/>
                </a:solidFill>
                <a:latin typeface="楷体" panose="02010609060101010101" pitchFamily="49" charset="-122"/>
                <a:ea typeface="楷体" panose="02010609060101010101" pitchFamily="49" charset="-122"/>
              </a:rPr>
              <a:t>-2021</a:t>
            </a:r>
            <a:r>
              <a:rPr lang="zh-CN" altLang="de-DE" sz="2400" dirty="0">
                <a:solidFill>
                  <a:schemeClr val="tx1"/>
                </a:solidFill>
                <a:latin typeface="楷体" panose="02010609060101010101" pitchFamily="49" charset="-122"/>
                <a:ea typeface="楷体" panose="02010609060101010101" pitchFamily="49" charset="-122"/>
              </a:rPr>
              <a:t>年</a:t>
            </a:r>
            <a:r>
              <a:rPr lang="de-DE" altLang="zh-CN" sz="2400" dirty="0">
                <a:solidFill>
                  <a:schemeClr val="tx1"/>
                </a:solidFill>
                <a:latin typeface="楷体" panose="02010609060101010101" pitchFamily="49" charset="-122"/>
                <a:ea typeface="楷体" panose="02010609060101010101" pitchFamily="49" charset="-122"/>
              </a:rPr>
              <a:t>6</a:t>
            </a:r>
            <a:r>
              <a:rPr lang="zh-CN" altLang="de-DE" sz="2400" dirty="0">
                <a:solidFill>
                  <a:schemeClr val="tx1"/>
                </a:solidFill>
                <a:latin typeface="楷体" panose="02010609060101010101" pitchFamily="49" charset="-122"/>
                <a:ea typeface="楷体" panose="02010609060101010101" pitchFamily="49" charset="-122"/>
              </a:rPr>
              <a:t>月</a:t>
            </a:r>
            <a:r>
              <a:rPr lang="de-DE" altLang="zh-CN" sz="2400" dirty="0">
                <a:solidFill>
                  <a:schemeClr val="tx1"/>
                </a:solidFill>
                <a:latin typeface="楷体" panose="02010609060101010101" pitchFamily="49" charset="-122"/>
                <a:ea typeface="楷体" panose="02010609060101010101" pitchFamily="49" charset="-122"/>
              </a:rPr>
              <a:t>10</a:t>
            </a:r>
            <a:r>
              <a:rPr lang="zh-CN" altLang="de-DE" sz="2400" dirty="0">
                <a:solidFill>
                  <a:schemeClr val="tx1"/>
                </a:solidFill>
                <a:latin typeface="楷体" panose="02010609060101010101" pitchFamily="49" charset="-122"/>
                <a:ea typeface="楷体" panose="02010609060101010101" pitchFamily="49" charset="-122"/>
              </a:rPr>
              <a:t>日</a:t>
            </a:r>
            <a:br>
              <a:rPr lang="de-DE" altLang="zh-CN" sz="2400" dirty="0">
                <a:solidFill>
                  <a:schemeClr val="tx1"/>
                </a:solidFill>
                <a:latin typeface="楷体" panose="02010609060101010101" pitchFamily="49" charset="-122"/>
                <a:ea typeface="楷体" panose="02010609060101010101" pitchFamily="49" charset="-122"/>
              </a:rPr>
            </a:br>
            <a:r>
              <a:rPr lang="zh-CN" altLang="de-DE" sz="2400" b="1" dirty="0">
                <a:solidFill>
                  <a:schemeClr val="tx1"/>
                </a:solidFill>
                <a:latin typeface="Arial" panose="020B0604020202020204" pitchFamily="34" charset="0"/>
                <a:cs typeface="Arial" panose="020B0604020202020204" pitchFamily="34" charset="0"/>
              </a:rPr>
              <a:t>中国文化基础 周五第九和第十节课</a:t>
            </a:r>
            <a:r>
              <a:rPr lang="de-DE" altLang="zh-CN" sz="2400" b="1" dirty="0">
                <a:solidFill>
                  <a:schemeClr val="tx1"/>
                </a:solidFill>
                <a:latin typeface="Arial" panose="020B0604020202020204" pitchFamily="34" charset="0"/>
                <a:cs typeface="Arial" panose="020B0604020202020204" pitchFamily="34" charset="0"/>
              </a:rPr>
              <a:t>16:30-18:10</a:t>
            </a:r>
            <a:r>
              <a:rPr lang="zh-CN" altLang="de-DE" sz="2400" b="1" dirty="0">
                <a:solidFill>
                  <a:schemeClr val="tx1"/>
                </a:solidFill>
                <a:latin typeface="Arial" panose="020B0604020202020204" pitchFamily="34" charset="0"/>
                <a:cs typeface="Arial" panose="020B0604020202020204" pitchFamily="34" charset="0"/>
              </a:rPr>
              <a:t>，</a:t>
            </a:r>
            <a:endParaRPr lang="de-DE" altLang="zh-CN" sz="2400" b="1" dirty="0">
              <a:solidFill>
                <a:schemeClr val="tx1"/>
              </a:solidFill>
              <a:latin typeface="Arial" panose="020B0604020202020204" pitchFamily="34" charset="0"/>
              <a:cs typeface="Arial" panose="020B0604020202020204" pitchFamily="34" charset="0"/>
            </a:endParaRPr>
          </a:p>
          <a:p>
            <a:r>
              <a:rPr lang="zh-CN" altLang="de-DE" sz="2400" b="1" dirty="0">
                <a:solidFill>
                  <a:schemeClr val="tx1"/>
                </a:solidFill>
                <a:latin typeface="Arial" panose="020B0604020202020204" pitchFamily="34" charset="0"/>
                <a:cs typeface="Arial" panose="020B0604020202020204" pitchFamily="34" charset="0"/>
              </a:rPr>
              <a:t>上课地点：</a:t>
            </a:r>
            <a:r>
              <a:rPr lang="zh-CN" altLang="de-DE" sz="2400" b="0" i="0" dirty="0">
                <a:solidFill>
                  <a:srgbClr val="000000"/>
                </a:solidFill>
                <a:effectLst/>
                <a:latin typeface="Arial" panose="020B0604020202020204" pitchFamily="34" charset="0"/>
              </a:rPr>
              <a:t>外国语学院大楼</a:t>
            </a:r>
            <a:r>
              <a:rPr lang="de-DE" altLang="zh-CN" sz="2400" b="0" i="0" dirty="0">
                <a:solidFill>
                  <a:srgbClr val="000000"/>
                </a:solidFill>
                <a:effectLst/>
                <a:latin typeface="Arial" panose="020B0604020202020204" pitchFamily="34" charset="0"/>
              </a:rPr>
              <a:t>613</a:t>
            </a:r>
            <a:r>
              <a:rPr lang="zh-CN" altLang="de-DE" sz="2400" b="0" i="0" dirty="0">
                <a:solidFill>
                  <a:srgbClr val="000000"/>
                </a:solidFill>
                <a:effectLst/>
                <a:latin typeface="Arial" panose="020B0604020202020204" pitchFamily="34" charset="0"/>
              </a:rPr>
              <a:t>室</a:t>
            </a:r>
            <a:endParaRPr lang="de-DE" altLang="zh-CN" sz="2400" b="1" dirty="0">
              <a:solidFill>
                <a:schemeClr val="tx1"/>
              </a:solidFill>
              <a:latin typeface="Arial" panose="020B0604020202020204" pitchFamily="34" charset="0"/>
              <a:cs typeface="Arial" panose="020B0604020202020204" pitchFamily="34" charset="0"/>
            </a:endParaRPr>
          </a:p>
          <a:p>
            <a:r>
              <a:rPr lang="zh-CN" altLang="de-DE" sz="2400" dirty="0">
                <a:solidFill>
                  <a:schemeClr val="tx1"/>
                </a:solidFill>
                <a:latin typeface="Arial" panose="020B0604020202020204" pitchFamily="34" charset="0"/>
                <a:ea typeface="楷体" panose="02010609060101010101" pitchFamily="49" charset="-122"/>
                <a:cs typeface="Arial" panose="020B0604020202020204" pitchFamily="34" charset="0"/>
              </a:rPr>
              <a:t>助教：</a:t>
            </a:r>
            <a:r>
              <a:rPr lang="de-DE" sz="2400" b="0" i="0" dirty="0">
                <a:solidFill>
                  <a:srgbClr val="000000"/>
                </a:solidFill>
                <a:effectLst/>
                <a:latin typeface="Calibri" panose="020F0502020204030204" pitchFamily="34" charset="0"/>
                <a:cs typeface="Calibri" panose="020F0502020204030204" pitchFamily="34" charset="0"/>
              </a:rPr>
              <a:t>Lan Qi </a:t>
            </a:r>
            <a:r>
              <a:rPr lang="zh-CN" altLang="de-DE" sz="2400" b="0" i="0" dirty="0">
                <a:solidFill>
                  <a:srgbClr val="000000"/>
                </a:solidFill>
                <a:effectLst/>
                <a:latin typeface="Arial" panose="020B0604020202020204" pitchFamily="34" charset="0"/>
              </a:rPr>
              <a:t>兰綺</a:t>
            </a:r>
            <a:endParaRPr lang="de-DE" altLang="zh-CN" sz="2400" dirty="0">
              <a:solidFill>
                <a:schemeClr val="tx1"/>
              </a:solidFill>
              <a:latin typeface="楷体" panose="02010609060101010101" pitchFamily="49" charset="-122"/>
              <a:ea typeface="楷体" panose="02010609060101010101" pitchFamily="49" charset="-122"/>
            </a:endParaRPr>
          </a:p>
          <a:p>
            <a:r>
              <a:rPr lang="zh-CN" altLang="en-US" sz="2400" dirty="0">
                <a:solidFill>
                  <a:schemeClr val="tx1"/>
                </a:solidFill>
                <a:latin typeface="楷体" panose="02010609060101010101" pitchFamily="49" charset="-122"/>
                <a:ea typeface="楷体" panose="02010609060101010101" pitchFamily="49" charset="-122"/>
              </a:rPr>
              <a:t>吴漠汀</a:t>
            </a:r>
            <a:r>
              <a:rPr lang="zh-CN" altLang="de-DE" sz="2400" dirty="0">
                <a:solidFill>
                  <a:schemeClr val="tx1"/>
                </a:solidFill>
                <a:latin typeface="楷体" panose="02010609060101010101" pitchFamily="49" charset="-122"/>
                <a:ea typeface="楷体" panose="02010609060101010101" pitchFamily="49" charset="-122"/>
              </a:rPr>
              <a:t>特聘</a:t>
            </a:r>
            <a:r>
              <a:rPr lang="zh-CN" altLang="en-US" sz="2400" dirty="0">
                <a:solidFill>
                  <a:schemeClr val="tx1"/>
                </a:solidFill>
                <a:latin typeface="楷体" panose="02010609060101010101" pitchFamily="49" charset="-122"/>
                <a:ea typeface="楷体" panose="02010609060101010101" pitchFamily="49" charset="-122"/>
              </a:rPr>
              <a:t>教授</a:t>
            </a:r>
            <a:r>
              <a:rPr lang="zh-CN" altLang="de-DE" sz="2400" dirty="0">
                <a:solidFill>
                  <a:schemeClr val="tx1"/>
                </a:solidFill>
                <a:latin typeface="Calibri" panose="020F0502020204030204" pitchFamily="34" charset="0"/>
                <a:ea typeface="楷体" panose="02010609060101010101" pitchFamily="49" charset="-122"/>
                <a:cs typeface="Calibri" panose="020F0502020204030204" pitchFamily="34" charset="0"/>
              </a:rPr>
              <a:t> </a:t>
            </a:r>
            <a:r>
              <a:rPr lang="de-DE" altLang="zh-CN" sz="2400" dirty="0" err="1">
                <a:solidFill>
                  <a:schemeClr val="tx1"/>
                </a:solidFill>
                <a:latin typeface="Calibri" panose="020F0502020204030204" pitchFamily="34" charset="0"/>
                <a:ea typeface="楷体" panose="02010609060101010101" pitchFamily="49" charset="-122"/>
                <a:cs typeface="Calibri" panose="020F0502020204030204" pitchFamily="34" charset="0"/>
              </a:rPr>
              <a:t>Distinguished</a:t>
            </a:r>
            <a:r>
              <a:rPr lang="de-DE" altLang="zh-CN" sz="2400" dirty="0">
                <a:solidFill>
                  <a:schemeClr val="tx1"/>
                </a:solidFill>
                <a:latin typeface="Calibri" panose="020F0502020204030204" pitchFamily="34" charset="0"/>
                <a:ea typeface="楷体" panose="02010609060101010101" pitchFamily="49" charset="-122"/>
                <a:cs typeface="Calibri" panose="020F0502020204030204" pitchFamily="34" charset="0"/>
              </a:rPr>
              <a:t> Professor Dr. Martin Woesler</a:t>
            </a:r>
          </a:p>
          <a:p>
            <a:r>
              <a:rPr lang="zh-CN" altLang="de-DE" sz="2400" dirty="0">
                <a:solidFill>
                  <a:schemeClr val="tx1"/>
                </a:solidFill>
                <a:latin typeface="Calibri" panose="020F0502020204030204" pitchFamily="34" charset="0"/>
                <a:ea typeface="楷体" panose="02010609060101010101" pitchFamily="49" charset="-122"/>
                <a:cs typeface="Calibri" panose="020F0502020204030204" pitchFamily="34" charset="0"/>
              </a:rPr>
              <a:t>培高德 教授 </a:t>
            </a:r>
            <a:r>
              <a:rPr lang="de-DE" sz="2400" dirty="0">
                <a:solidFill>
                  <a:schemeClr val="tx1"/>
                </a:solidFill>
                <a:latin typeface="Calibri" panose="020F0502020204030204" pitchFamily="34" charset="0"/>
                <a:ea typeface="楷体" panose="02010609060101010101" pitchFamily="49" charset="-122"/>
                <a:cs typeface="Calibri" panose="020F0502020204030204" pitchFamily="34" charset="0"/>
              </a:rPr>
              <a:t>Professor Dr. </a:t>
            </a:r>
            <a:r>
              <a:rPr lang="de-DE" sz="2400">
                <a:solidFill>
                  <a:schemeClr val="tx1"/>
                </a:solidFill>
                <a:latin typeface="Calibri" panose="020F0502020204030204" pitchFamily="34" charset="0"/>
                <a:ea typeface="楷体" panose="02010609060101010101" pitchFamily="49" charset="-122"/>
                <a:cs typeface="Calibri" panose="020F0502020204030204" pitchFamily="34" charset="0"/>
              </a:rPr>
              <a:t>Cord Eberspächer</a:t>
            </a:r>
            <a:endParaRPr lang="de-DE" sz="2400" dirty="0">
              <a:solidFill>
                <a:schemeClr val="tx1"/>
              </a:solidFill>
              <a:latin typeface="Calibri" panose="020F0502020204030204" pitchFamily="34" charset="0"/>
              <a:ea typeface="楷体" panose="02010609060101010101" pitchFamily="49" charset="-122"/>
              <a:cs typeface="Calibri" panose="020F0502020204030204" pitchFamily="34" charset="0"/>
            </a:endParaRPr>
          </a:p>
          <a:p>
            <a:r>
              <a:rPr lang="zh-CN" altLang="de-DE" sz="2400" dirty="0">
                <a:solidFill>
                  <a:schemeClr val="tx1"/>
                </a:solidFill>
                <a:latin typeface="楷体" panose="02010609060101010101" pitchFamily="49" charset="-122"/>
                <a:ea typeface="楷体" panose="02010609060101010101" pitchFamily="49" charset="-122"/>
              </a:rPr>
              <a:t>湖南师范大学外国学院 </a:t>
            </a:r>
            <a:r>
              <a:rPr lang="de-DE" altLang="zh-CN" sz="1800" dirty="0" err="1">
                <a:solidFill>
                  <a:schemeClr val="tx1"/>
                </a:solidFill>
                <a:latin typeface="Calibri" panose="020F0502020204030204" pitchFamily="34" charset="0"/>
                <a:ea typeface="楷体" panose="02010609060101010101" pitchFamily="49" charset="-122"/>
                <a:cs typeface="Calibri" panose="020F0502020204030204" pitchFamily="34" charset="0"/>
              </a:rPr>
              <a:t>Foreign</a:t>
            </a:r>
            <a:r>
              <a:rPr lang="de-DE" altLang="zh-CN" sz="1800" dirty="0">
                <a:solidFill>
                  <a:schemeClr val="tx1"/>
                </a:solidFill>
                <a:latin typeface="Calibri" panose="020F0502020204030204" pitchFamily="34" charset="0"/>
                <a:ea typeface="楷体" panose="02010609060101010101" pitchFamily="49" charset="-122"/>
                <a:cs typeface="Calibri" panose="020F0502020204030204" pitchFamily="34" charset="0"/>
              </a:rPr>
              <a:t> Studies College, Hunan Normal University</a:t>
            </a:r>
            <a:endParaRPr lang="de-DE" altLang="zh-CN" sz="2400" dirty="0">
              <a:solidFill>
                <a:schemeClr val="tx1"/>
              </a:solidFill>
              <a:latin typeface="Calibri" panose="020F0502020204030204" pitchFamily="34" charset="0"/>
              <a:ea typeface="楷体" panose="02010609060101010101" pitchFamily="49" charset="-122"/>
              <a:cs typeface="Calibri" panose="020F0502020204030204" pitchFamily="34" charset="0"/>
            </a:endParaRPr>
          </a:p>
        </p:txBody>
      </p:sp>
      <p:pic>
        <p:nvPicPr>
          <p:cNvPr id="6" name="Grafik 5">
            <a:extLst>
              <a:ext uri="{FF2B5EF4-FFF2-40B4-BE49-F238E27FC236}">
                <a16:creationId xmlns:a16="http://schemas.microsoft.com/office/drawing/2014/main" id="{40C36C67-2549-44F5-AD11-07422BCBC0C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115616" cy="1115616"/>
          </a:xfrm>
          <a:prstGeom prst="rect">
            <a:avLst/>
          </a:prstGeom>
        </p:spPr>
      </p:pic>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AEA433-F865-48CA-8999-B7A3BBF60F87}"/>
              </a:ext>
            </a:extLst>
          </p:cNvPr>
          <p:cNvSpPr>
            <a:spLocks noGrp="1"/>
          </p:cNvSpPr>
          <p:nvPr>
            <p:ph type="title"/>
          </p:nvPr>
        </p:nvSpPr>
        <p:spPr/>
        <p:txBody>
          <a:bodyPr/>
          <a:lstStyle/>
          <a:p>
            <a:r>
              <a:rPr lang="de-DE" altLang="zh-CN" dirty="0">
                <a:solidFill>
                  <a:srgbClr val="0E5772"/>
                </a:solidFill>
                <a:latin typeface="Arial" panose="020B0604020202020204" pitchFamily="34" charset="0"/>
                <a:cs typeface="Arial" panose="020B0604020202020204" pitchFamily="34" charset="0"/>
              </a:rPr>
              <a:t>Session 3 </a:t>
            </a:r>
            <a:r>
              <a:rPr lang="zh-CN" altLang="de-DE" dirty="0">
                <a:solidFill>
                  <a:srgbClr val="0E5772"/>
                </a:solidFill>
                <a:latin typeface="Arial" panose="020B0604020202020204" pitchFamily="34" charset="0"/>
                <a:cs typeface="Arial" panose="020B0604020202020204" pitchFamily="34" charset="0"/>
              </a:rPr>
              <a:t>第三周 </a:t>
            </a:r>
            <a:endParaRPr lang="de-DE" dirty="0"/>
          </a:p>
        </p:txBody>
      </p:sp>
      <p:sp>
        <p:nvSpPr>
          <p:cNvPr id="3" name="Inhaltsplatzhalter 2">
            <a:extLst>
              <a:ext uri="{FF2B5EF4-FFF2-40B4-BE49-F238E27FC236}">
                <a16:creationId xmlns:a16="http://schemas.microsoft.com/office/drawing/2014/main" id="{845FE144-A812-48DD-8A80-3C05831C996E}"/>
              </a:ext>
            </a:extLst>
          </p:cNvPr>
          <p:cNvSpPr>
            <a:spLocks noGrp="1"/>
          </p:cNvSpPr>
          <p:nvPr>
            <p:ph idx="1"/>
          </p:nvPr>
        </p:nvSpPr>
        <p:spPr>
          <a:xfrm>
            <a:off x="457200" y="1600200"/>
            <a:ext cx="8229600" cy="5141168"/>
          </a:xfrm>
        </p:spPr>
        <p:txBody>
          <a:bodyPr>
            <a:normAutofit lnSpcReduction="10000"/>
          </a:bodyPr>
          <a:lstStyle/>
          <a:p>
            <a:pPr marL="0" indent="0">
              <a:buNone/>
            </a:pPr>
            <a:r>
              <a:rPr lang="en-US" sz="1100" dirty="0"/>
              <a:t>The Protection and Inheritance of Minority Languages in China</a:t>
            </a:r>
          </a:p>
          <a:p>
            <a:pPr marL="0" indent="0">
              <a:buNone/>
            </a:pPr>
            <a:endParaRPr lang="en-US" sz="1100" dirty="0"/>
          </a:p>
          <a:p>
            <a:pPr marL="0" indent="0">
              <a:buNone/>
            </a:pPr>
            <a:r>
              <a:rPr lang="en-US" sz="1100" dirty="0"/>
              <a:t>•The importance of the protection and inheritance of minority languages</a:t>
            </a:r>
          </a:p>
          <a:p>
            <a:pPr marL="0" indent="0">
              <a:buNone/>
            </a:pPr>
            <a:r>
              <a:rPr lang="en-US" sz="1100" dirty="0"/>
              <a:t>With the popularity of network culture, many people believe that the development of minority languages has become an afterthought, and there is no need to invest a lot of energy and funds to carry out targeted protection work. At the same time, many people believe that minority languages should belong to history and should not be inherited with great efforts, but should be directly abandoned. These views are wrong. Minority language is not only the witness of cultural development and historical process in minority areas, but also the treasure of national culture in China. It is of far-reaching significance to strengthen the protection and inheritance of minority languages.</a:t>
            </a:r>
          </a:p>
          <a:p>
            <a:pPr marL="0" indent="0">
              <a:buNone/>
            </a:pPr>
            <a:r>
              <a:rPr lang="en-US" sz="1100" dirty="0"/>
              <a:t>(1) Minority languages contain rich connotations.</a:t>
            </a:r>
          </a:p>
          <a:p>
            <a:pPr marL="0" indent="0">
              <a:buNone/>
            </a:pPr>
            <a:r>
              <a:rPr lang="en-US" sz="1100" dirty="0"/>
              <a:t>Language is the direct manifestation of culture, which makes it not only exist as a tool of communication, but also a cultural brand and cultural treasure. In the minority languages, there is a very rich cultural essence, and the languages contain stories, legends, fables, philosophies, etc. By strengthening the protection and inheritance of the minority language, we can effectively tap these cultural characteristics in the language, so as to enrich China’s minority culture. The rich cultural connotation in some minority languages has gradually become the main source of literary works. Some film and television works also absorb rich nutrition by excavating minority languages. Of course, compared with the excavated cultural materials, the essence in minority languages are very rich, which still need to be developed and utilized.</a:t>
            </a:r>
          </a:p>
          <a:p>
            <a:pPr marL="0" indent="0">
              <a:buNone/>
            </a:pPr>
            <a:r>
              <a:rPr lang="en-US" sz="1100" dirty="0"/>
              <a:t>(2) Minority languages are full of historical experience.</a:t>
            </a:r>
          </a:p>
          <a:p>
            <a:pPr marL="0" indent="0">
              <a:buNone/>
            </a:pPr>
            <a:r>
              <a:rPr lang="en-US" sz="1100" dirty="0"/>
              <a:t>Language is not only a tool, but also an accumulation and inheritance of historical experience. In minority languages, they are like a vacuum cleaner, which records and collects the historical information of thousands of years, and passes it down through generations. From the emergence of minority gathering places to the prosperity and decline cycle of minorities, all can be reflected in minority languages. For example, the development of Manchu language is the witness and recorder of the gradual rise of Manchu tribes and their occupation of central Plains and unification of China. The answer can be obtained from the evolution of minority languages by studying the development history of ethnic minorities. Therefore, strengthening the protection and inheritance of minority languages will help historians to analyze the historical origin of minority nationalities deeply.</a:t>
            </a:r>
          </a:p>
          <a:p>
            <a:pPr marL="0" indent="0">
              <a:buNone/>
            </a:pPr>
            <a:r>
              <a:rPr lang="en-US" sz="1100" dirty="0"/>
              <a:t>(3) The loss of minority languages affects national sentiment.</a:t>
            </a:r>
          </a:p>
          <a:p>
            <a:pPr marL="0" indent="0">
              <a:buNone/>
            </a:pPr>
            <a:r>
              <a:rPr lang="en-US" sz="1100" dirty="0"/>
              <a:t>Minority language is the symbol of minority culture. Under the influence of new media technology and international cultural integration, there are huge security risks in the protection and inheritance of languages in minority areas. Therefore, strengthening the protection of minority languages can effectively maintain national unity and protect emotion of ethnic minority compatriots. Generally speaking, the disappearance of language will bring irreparable psychological trauma and psychological shadow to the nation or ethnic group. Strengthening the protection of minority languages can add brick to the construction of socialist harmonious society.(2016, 100-101)</a:t>
            </a:r>
          </a:p>
        </p:txBody>
      </p:sp>
    </p:spTree>
    <p:extLst>
      <p:ext uri="{BB962C8B-B14F-4D97-AF65-F5344CB8AC3E}">
        <p14:creationId xmlns:p14="http://schemas.microsoft.com/office/powerpoint/2010/main" val="140924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AEA433-F865-48CA-8999-B7A3BBF60F87}"/>
              </a:ext>
            </a:extLst>
          </p:cNvPr>
          <p:cNvSpPr>
            <a:spLocks noGrp="1"/>
          </p:cNvSpPr>
          <p:nvPr>
            <p:ph type="title"/>
          </p:nvPr>
        </p:nvSpPr>
        <p:spPr/>
        <p:txBody>
          <a:bodyPr/>
          <a:lstStyle/>
          <a:p>
            <a:r>
              <a:rPr lang="de-DE" altLang="zh-CN" dirty="0">
                <a:solidFill>
                  <a:srgbClr val="0E5772"/>
                </a:solidFill>
                <a:latin typeface="Arial" panose="020B0604020202020204" pitchFamily="34" charset="0"/>
                <a:cs typeface="Arial" panose="020B0604020202020204" pitchFamily="34" charset="0"/>
              </a:rPr>
              <a:t>Session 3 </a:t>
            </a:r>
            <a:r>
              <a:rPr lang="zh-CN" altLang="de-DE" dirty="0">
                <a:solidFill>
                  <a:srgbClr val="0E5772"/>
                </a:solidFill>
                <a:latin typeface="Arial" panose="020B0604020202020204" pitchFamily="34" charset="0"/>
                <a:cs typeface="Arial" panose="020B0604020202020204" pitchFamily="34" charset="0"/>
              </a:rPr>
              <a:t>第三周 </a:t>
            </a:r>
            <a:endParaRPr lang="de-DE" dirty="0"/>
          </a:p>
        </p:txBody>
      </p:sp>
      <p:sp>
        <p:nvSpPr>
          <p:cNvPr id="3" name="Inhaltsplatzhalter 2">
            <a:extLst>
              <a:ext uri="{FF2B5EF4-FFF2-40B4-BE49-F238E27FC236}">
                <a16:creationId xmlns:a16="http://schemas.microsoft.com/office/drawing/2014/main" id="{845FE144-A812-48DD-8A80-3C05831C996E}"/>
              </a:ext>
            </a:extLst>
          </p:cNvPr>
          <p:cNvSpPr>
            <a:spLocks noGrp="1"/>
          </p:cNvSpPr>
          <p:nvPr>
            <p:ph idx="1"/>
          </p:nvPr>
        </p:nvSpPr>
        <p:spPr/>
        <p:txBody>
          <a:bodyPr>
            <a:normAutofit fontScale="92500" lnSpcReduction="10000"/>
          </a:bodyPr>
          <a:lstStyle/>
          <a:p>
            <a:pPr marL="0" indent="0">
              <a:buNone/>
            </a:pPr>
            <a:r>
              <a:rPr lang="en-US" sz="1400" dirty="0"/>
              <a:t>•Measures to protect minority languages</a:t>
            </a:r>
          </a:p>
          <a:p>
            <a:pPr marL="0" indent="0">
              <a:buNone/>
            </a:pPr>
            <a:r>
              <a:rPr lang="en-US" sz="1400" dirty="0"/>
              <a:t>(1) Promote the Chinese Language Resources Protection Project</a:t>
            </a:r>
          </a:p>
          <a:p>
            <a:pPr marL="0" indent="0">
              <a:buNone/>
            </a:pPr>
            <a:r>
              <a:rPr lang="en-US" sz="1400" dirty="0"/>
              <a:t>Since its launch in 2015, with its unprecedented scale, advanced concept, modern technical means and other characteristics of the times, it has been hailed as the largest language and cultural preservation project in the world to date. The protection and development of language resources is an ambitious plan and strategic deployment. In the second phase of the special task of minority language research and follow-up work of the Language Protection Project, we should develop differentiated implementation plans and explore sustainable and precise promotion routes such as "scientific planning," "integrated management," "multi-headed implementation," and "cross-border cooperation" in the process of building a sustainable development mechanism for minority language protection.</a:t>
            </a:r>
          </a:p>
          <a:p>
            <a:pPr marL="0" indent="0">
              <a:buNone/>
            </a:pPr>
            <a:r>
              <a:rPr lang="en-US" sz="1400" dirty="0"/>
              <a:t>(2) Do research on ethnic languages</a:t>
            </a:r>
          </a:p>
          <a:p>
            <a:pPr marL="0" indent="0">
              <a:buNone/>
            </a:pPr>
            <a:r>
              <a:rPr lang="en-US" sz="1400" dirty="0"/>
              <a:t>On the one hand, social organizations and research institutions should, with the support of government departments, strengthen the research work on minority languages, record them through databases and information technology, and dig deeply into the cultural contents and cultural qualities contained in minority languages. On the other hand, in the process of protecting and inheriting minority languages, universities should give full play to their role as leaders in strengthening their language research. The research on minority languages should be carried out in depth through discipline construction and system optimization.</a:t>
            </a:r>
          </a:p>
          <a:p>
            <a:pPr marL="0" indent="0">
              <a:buNone/>
            </a:pPr>
            <a:r>
              <a:rPr lang="en-US" sz="1400" dirty="0"/>
              <a:t>(3) Strengthen education in minority languages learning</a:t>
            </a:r>
          </a:p>
          <a:p>
            <a:pPr marL="0" indent="0">
              <a:buNone/>
            </a:pPr>
            <a:r>
              <a:rPr lang="en-US" sz="1400" dirty="0"/>
              <a:t>First of all, bilingual teaching should be carried out in the teaching process of minority areas. Second, the process of teaching minority languages should also include the scientific development and revision of language teaching </a:t>
            </a:r>
            <a:r>
              <a:rPr lang="en-US" sz="1400" dirty="0" err="1"/>
              <a:t>materials.Finally</a:t>
            </a:r>
            <a:r>
              <a:rPr lang="en-US" sz="1400" dirty="0"/>
              <a:t>, in the process of teaching minority languages, it is also important to actively innovate teaching methods, effectively improve the teaching model, improve the overall quality of minority language teaching through technological innovation and technological innovation, and optimize the protection and transmission of minority languages.(2021)</a:t>
            </a:r>
          </a:p>
        </p:txBody>
      </p:sp>
    </p:spTree>
    <p:extLst>
      <p:ext uri="{BB962C8B-B14F-4D97-AF65-F5344CB8AC3E}">
        <p14:creationId xmlns:p14="http://schemas.microsoft.com/office/powerpoint/2010/main" val="2983118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AEA433-F865-48CA-8999-B7A3BBF60F87}"/>
              </a:ext>
            </a:extLst>
          </p:cNvPr>
          <p:cNvSpPr>
            <a:spLocks noGrp="1"/>
          </p:cNvSpPr>
          <p:nvPr>
            <p:ph type="title"/>
          </p:nvPr>
        </p:nvSpPr>
        <p:spPr/>
        <p:txBody>
          <a:bodyPr/>
          <a:lstStyle/>
          <a:p>
            <a:r>
              <a:rPr lang="de-DE" altLang="zh-CN" dirty="0">
                <a:solidFill>
                  <a:srgbClr val="0E5772"/>
                </a:solidFill>
                <a:latin typeface="Arial" panose="020B0604020202020204" pitchFamily="34" charset="0"/>
                <a:cs typeface="Arial" panose="020B0604020202020204" pitchFamily="34" charset="0"/>
              </a:rPr>
              <a:t>Session 3 </a:t>
            </a:r>
            <a:r>
              <a:rPr lang="zh-CN" altLang="de-DE" dirty="0">
                <a:solidFill>
                  <a:srgbClr val="0E5772"/>
                </a:solidFill>
                <a:latin typeface="Arial" panose="020B0604020202020204" pitchFamily="34" charset="0"/>
                <a:cs typeface="Arial" panose="020B0604020202020204" pitchFamily="34" charset="0"/>
              </a:rPr>
              <a:t>第三周 </a:t>
            </a:r>
            <a:endParaRPr lang="de-DE" dirty="0"/>
          </a:p>
        </p:txBody>
      </p:sp>
      <p:sp>
        <p:nvSpPr>
          <p:cNvPr id="3" name="Inhaltsplatzhalter 2">
            <a:extLst>
              <a:ext uri="{FF2B5EF4-FFF2-40B4-BE49-F238E27FC236}">
                <a16:creationId xmlns:a16="http://schemas.microsoft.com/office/drawing/2014/main" id="{845FE144-A812-48DD-8A80-3C05831C996E}"/>
              </a:ext>
            </a:extLst>
          </p:cNvPr>
          <p:cNvSpPr>
            <a:spLocks noGrp="1"/>
          </p:cNvSpPr>
          <p:nvPr>
            <p:ph idx="1"/>
          </p:nvPr>
        </p:nvSpPr>
        <p:spPr>
          <a:xfrm>
            <a:off x="457200" y="1600200"/>
            <a:ext cx="8229600" cy="5141168"/>
          </a:xfrm>
        </p:spPr>
        <p:txBody>
          <a:bodyPr>
            <a:normAutofit/>
          </a:bodyPr>
          <a:lstStyle/>
          <a:p>
            <a:pPr marL="0" indent="0">
              <a:buNone/>
            </a:pPr>
            <a:r>
              <a:rPr lang="en-US" sz="1100" dirty="0"/>
              <a:t>Conclusion</a:t>
            </a:r>
          </a:p>
          <a:p>
            <a:pPr marL="0" indent="0">
              <a:buNone/>
            </a:pPr>
            <a:r>
              <a:rPr lang="en-US" sz="1100" dirty="0"/>
              <a:t> China is a multi-ethnic and multi-lingual developing country. Among the 55 ethnic minorities, 54 have their own languages, except the Hui and the Manchu, who all use Chinese. With the acceleration of China’s modernization, some minority languages are in danger of dying out. Although China has made some achievements in the protection of minority languages, the situation of language diversity protection is still grim. The latest survey shows that of the more than 120 minority languages in use in China, about half are spoken by less than 10,000 people. There are more than 20 kinds with fewer than 1,000 people, and they are essentially at the point of death. According to Professor Sun </a:t>
            </a:r>
            <a:r>
              <a:rPr lang="en-US" sz="1100" dirty="0" err="1"/>
              <a:t>Hongkai</a:t>
            </a:r>
            <a:r>
              <a:rPr lang="en-US" sz="1100" dirty="0"/>
              <a:t>, honorary president of China National Language Association, several minority languages have completely lost their communicative function, such as Manchu language. Twenty percent of languages are endangered, such as Nu language. Forty percent of languages already show signs of being endangered or are on the way to becoming endangered. Even languages with a population of more than 1,000 people are not necessarily robust. For example, although the Manchu has a population of more than 11 million, fewer than 100 people can speak Manchu language, and fewer than 10 people can master Manchu language. All of them who can master Manchu language are over 80 years old. When these old men die, the Manchu language will retire from the stage of history.</a:t>
            </a:r>
          </a:p>
          <a:p>
            <a:pPr marL="0" indent="0">
              <a:buNone/>
            </a:pPr>
            <a:r>
              <a:rPr lang="en-US" sz="1100" dirty="0"/>
              <a:t>In this regard, Professor Zhou </a:t>
            </a:r>
            <a:r>
              <a:rPr lang="en-US" sz="1100" dirty="0" err="1"/>
              <a:t>Haizhong</a:t>
            </a:r>
            <a:r>
              <a:rPr lang="en-US" sz="1100" dirty="0"/>
              <a:t>, a well-known Chinese scholar, pointed out that today's disadvantaged national languages are facing the impact of strong languages, globalization and the Internet, and are in danger of disappearing. Therefore, relevant institutions and linguists should take active and effective measures to protect the weak national languages and rescue the endangered national languages. This is not only conducive to the inheritance and development of human civilization, but also conducive to ethnic unity and social stability.</a:t>
            </a:r>
          </a:p>
          <a:p>
            <a:pPr marL="0" indent="0">
              <a:buNone/>
            </a:pPr>
            <a:endParaRPr lang="en-US" sz="1100" dirty="0"/>
          </a:p>
          <a:p>
            <a:pPr marL="0" indent="0">
              <a:buNone/>
            </a:pPr>
            <a:r>
              <a:rPr lang="en-US" sz="1100" dirty="0"/>
              <a:t>References</a:t>
            </a:r>
          </a:p>
          <a:p>
            <a:pPr marL="0" indent="0">
              <a:buNone/>
            </a:pPr>
            <a:r>
              <a:rPr lang="en-US" sz="1100" dirty="0"/>
              <a:t>Ding </a:t>
            </a:r>
            <a:r>
              <a:rPr lang="en-US" sz="1100" dirty="0" err="1"/>
              <a:t>Shiqing</a:t>
            </a:r>
            <a:r>
              <a:rPr lang="en-US" sz="1100" dirty="0"/>
              <a:t> [</a:t>
            </a:r>
            <a:r>
              <a:rPr lang="en-US" sz="1100" dirty="0" err="1"/>
              <a:t>丁石庆</a:t>
            </a:r>
            <a:r>
              <a:rPr lang="en-US" sz="1100" dirty="0"/>
              <a:t>]. 2020. On the Sustainable Refinement Path for the Protection of Minority Language Resources in China [J]. Journal of </a:t>
            </a:r>
            <a:r>
              <a:rPr lang="en-US" sz="1100" dirty="0" err="1"/>
              <a:t>Minzu</a:t>
            </a:r>
            <a:r>
              <a:rPr lang="en-US" sz="1100" dirty="0"/>
              <a:t> University of China(6): 168-169. [</a:t>
            </a:r>
            <a:r>
              <a:rPr lang="en-US" sz="1100" dirty="0" err="1"/>
              <a:t>论中国少数民族语言资源保护可持续精进路径</a:t>
            </a:r>
            <a:r>
              <a:rPr lang="en-US" sz="1100" dirty="0"/>
              <a:t>, 《</a:t>
            </a:r>
            <a:r>
              <a:rPr lang="en-US" sz="1100" dirty="0" err="1"/>
              <a:t>中央民族大学学报</a:t>
            </a:r>
            <a:r>
              <a:rPr lang="en-US" sz="1100" dirty="0"/>
              <a:t>》].</a:t>
            </a:r>
          </a:p>
          <a:p>
            <a:pPr marL="0" indent="0">
              <a:buNone/>
            </a:pPr>
            <a:r>
              <a:rPr lang="en-US" sz="1100" dirty="0"/>
              <a:t>Li </a:t>
            </a:r>
            <a:r>
              <a:rPr lang="en-US" sz="1100" dirty="0" err="1"/>
              <a:t>Xiaoli</a:t>
            </a:r>
            <a:r>
              <a:rPr lang="en-US" sz="1100" dirty="0"/>
              <a:t> &amp; Zhang </a:t>
            </a:r>
            <a:r>
              <a:rPr lang="en-US" sz="1100" dirty="0" err="1"/>
              <a:t>Jizhen</a:t>
            </a:r>
            <a:r>
              <a:rPr lang="en-US" sz="1100" dirty="0"/>
              <a:t> [ </a:t>
            </a:r>
            <a:r>
              <a:rPr lang="en-US" sz="1100" dirty="0" err="1"/>
              <a:t>李晓丽、张冀震</a:t>
            </a:r>
            <a:r>
              <a:rPr lang="en-US" sz="1100" dirty="0"/>
              <a:t>]. 2011. Analysis of the Current Situation of Endangered Languages---Also on the Endangerment of Manchu. [J]. Journal of Northwest University of China (6): 54. [</a:t>
            </a:r>
            <a:r>
              <a:rPr lang="en-US" sz="1100" dirty="0" err="1"/>
              <a:t>濒危语言现状分析</a:t>
            </a:r>
            <a:r>
              <a:rPr lang="en-US" sz="1100" dirty="0"/>
              <a:t>———</a:t>
            </a:r>
            <a:r>
              <a:rPr lang="en-US" sz="1100" dirty="0" err="1"/>
              <a:t>兼谈满语的濒危</a:t>
            </a:r>
            <a:r>
              <a:rPr lang="en-US" sz="1100" dirty="0"/>
              <a:t>, 《</a:t>
            </a:r>
            <a:r>
              <a:rPr lang="en-US" sz="1100" dirty="0" err="1"/>
              <a:t>西北民族大学学报</a:t>
            </a:r>
            <a:r>
              <a:rPr lang="en-US" sz="1100" dirty="0"/>
              <a:t>》]. </a:t>
            </a:r>
          </a:p>
          <a:p>
            <a:pPr marL="0" indent="0">
              <a:buNone/>
            </a:pPr>
            <a:r>
              <a:rPr lang="en-US" sz="1100" dirty="0"/>
              <a:t>Liu Liang [ </a:t>
            </a:r>
            <a:r>
              <a:rPr lang="en-US" sz="1100" dirty="0" err="1"/>
              <a:t>刘亮</a:t>
            </a:r>
            <a:r>
              <a:rPr lang="en-US" sz="1100" dirty="0"/>
              <a:t>]. 2021. Reflections on the Heritage and Protection Paths of Minority Languages in the New Era.[A]. Education Studies. [</a:t>
            </a:r>
            <a:r>
              <a:rPr lang="en-US" sz="1100" dirty="0" err="1"/>
              <a:t>新时代少数民族语言的传承和保护路径思考</a:t>
            </a:r>
            <a:r>
              <a:rPr lang="en-US" sz="1100" dirty="0"/>
              <a:t>, 《</a:t>
            </a:r>
            <a:r>
              <a:rPr lang="en-US" sz="1100" dirty="0" err="1"/>
              <a:t>教育研究</a:t>
            </a:r>
            <a:r>
              <a:rPr lang="en-US" sz="1100" dirty="0"/>
              <a:t>》]。</a:t>
            </a:r>
          </a:p>
          <a:p>
            <a:pPr marL="0" indent="0">
              <a:buNone/>
            </a:pPr>
            <a:r>
              <a:rPr lang="en-US" sz="1100" dirty="0"/>
              <a:t>Xing Jianli [</a:t>
            </a:r>
            <a:r>
              <a:rPr lang="en-US" sz="1100" dirty="0" err="1"/>
              <a:t>邢建丽</a:t>
            </a:r>
            <a:r>
              <a:rPr lang="en-US" sz="1100" dirty="0"/>
              <a:t>].2018. A Study of the Cultural Backgrounds of Unwritten Minority Languages in Southwest China and Their Heritage Development [J]. Guizhou Ethnic Studies (4): 196. [</a:t>
            </a:r>
            <a:r>
              <a:rPr lang="en-US" sz="1100" dirty="0" err="1"/>
              <a:t>西南无文字少数民族语言文化背景及其传承发展研究</a:t>
            </a:r>
            <a:r>
              <a:rPr lang="en-US" sz="1100" dirty="0"/>
              <a:t>, 《</a:t>
            </a:r>
            <a:r>
              <a:rPr lang="en-US" sz="1100" dirty="0" err="1"/>
              <a:t>贵州民族研究</a:t>
            </a:r>
            <a:r>
              <a:rPr lang="en-US" sz="1100" dirty="0"/>
              <a:t>》].</a:t>
            </a:r>
          </a:p>
          <a:p>
            <a:pPr marL="0" indent="0">
              <a:buNone/>
            </a:pPr>
            <a:r>
              <a:rPr lang="en-US" sz="1100" dirty="0"/>
              <a:t>Yao </a:t>
            </a:r>
            <a:r>
              <a:rPr lang="en-US" sz="1100" dirty="0" err="1"/>
              <a:t>Lingling</a:t>
            </a:r>
            <a:r>
              <a:rPr lang="en-US" sz="1100" dirty="0"/>
              <a:t> [</a:t>
            </a:r>
            <a:r>
              <a:rPr lang="en-US" sz="1100" dirty="0" err="1"/>
              <a:t>姚羚羚</a:t>
            </a:r>
            <a:r>
              <a:rPr lang="en-US" sz="1100" dirty="0"/>
              <a:t>]. 2016. A Study of Minority Language Preservation and Transmission Strategies[J]. Anhui </a:t>
            </a:r>
            <a:r>
              <a:rPr lang="en-US" sz="1100" dirty="0" err="1"/>
              <a:t>Liturature</a:t>
            </a:r>
            <a:r>
              <a:rPr lang="en-US" sz="1100" dirty="0"/>
              <a:t>(7):100-101. [</a:t>
            </a:r>
            <a:r>
              <a:rPr lang="en-US" sz="1100" dirty="0" err="1"/>
              <a:t>少数民族语言保护和传承策略研究</a:t>
            </a:r>
            <a:r>
              <a:rPr lang="en-US" sz="1100" dirty="0"/>
              <a:t>,《</a:t>
            </a:r>
            <a:r>
              <a:rPr lang="en-US" sz="1100" dirty="0" err="1"/>
              <a:t>安徽文学</a:t>
            </a:r>
            <a:r>
              <a:rPr lang="en-US" sz="1100" dirty="0"/>
              <a:t>》].</a:t>
            </a:r>
          </a:p>
          <a:p>
            <a:pPr marL="0" indent="0">
              <a:buNone/>
            </a:pPr>
            <a:endParaRPr lang="de-DE" sz="1100" dirty="0"/>
          </a:p>
        </p:txBody>
      </p:sp>
    </p:spTree>
    <p:extLst>
      <p:ext uri="{BB962C8B-B14F-4D97-AF65-F5344CB8AC3E}">
        <p14:creationId xmlns:p14="http://schemas.microsoft.com/office/powerpoint/2010/main" val="4125053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de-DE" altLang="zh-CN" dirty="0">
                <a:solidFill>
                  <a:srgbClr val="0E5772"/>
                </a:solidFill>
                <a:latin typeface="Arial" panose="020B0604020202020204" pitchFamily="34" charset="0"/>
                <a:cs typeface="Arial" panose="020B0604020202020204" pitchFamily="34" charset="0"/>
              </a:rPr>
              <a:t>Session 3 </a:t>
            </a:r>
            <a:r>
              <a:rPr lang="zh-CN" altLang="de-DE" dirty="0">
                <a:solidFill>
                  <a:srgbClr val="0E5772"/>
                </a:solidFill>
                <a:latin typeface="Arial" panose="020B0604020202020204" pitchFamily="34" charset="0"/>
                <a:cs typeface="Arial" panose="020B0604020202020204" pitchFamily="34" charset="0"/>
              </a:rPr>
              <a:t>第三周 </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231265"/>
            <a:ext cx="8629650" cy="5438095"/>
          </a:xfrm>
        </p:spPr>
        <p:txBody>
          <a:bodyPr>
            <a:normAutofit/>
          </a:bodyPr>
          <a:lstStyle/>
          <a:p>
            <a:pPr marL="0" indent="0" algn="l">
              <a:buNone/>
            </a:pPr>
            <a:r>
              <a:rPr lang="en-US" sz="2400" b="0" i="0" dirty="0">
                <a:solidFill>
                  <a:srgbClr val="000000"/>
                </a:solidFill>
                <a:effectLst/>
                <a:latin typeface="Arial" panose="020B0604020202020204" pitchFamily="34" charset="0"/>
              </a:rPr>
              <a:t>After class we walk to </a:t>
            </a:r>
            <a:r>
              <a:rPr lang="en-US" sz="2400" b="0" i="0" dirty="0" err="1">
                <a:solidFill>
                  <a:srgbClr val="000000"/>
                </a:solidFill>
                <a:effectLst/>
                <a:latin typeface="Arial" panose="020B0604020202020204" pitchFamily="34" charset="0"/>
              </a:rPr>
              <a:t>Yuewangting</a:t>
            </a:r>
            <a:r>
              <a:rPr lang="en-US" sz="2400" b="0" i="0" dirty="0">
                <a:solidFill>
                  <a:srgbClr val="000000"/>
                </a:solidFill>
                <a:effectLst/>
                <a:latin typeface="Arial" panose="020B0604020202020204" pitchFamily="34" charset="0"/>
              </a:rPr>
              <a:t> (sunset 6:34)? We need:</a:t>
            </a:r>
          </a:p>
          <a:p>
            <a:r>
              <a:rPr lang="en-US" sz="2400" dirty="0">
                <a:solidFill>
                  <a:srgbClr val="000000"/>
                </a:solidFill>
                <a:latin typeface="Arial" panose="020B0604020202020204" pitchFamily="34" charset="0"/>
              </a:rPr>
              <a:t>Coal, lighter</a:t>
            </a:r>
          </a:p>
          <a:p>
            <a:r>
              <a:rPr lang="en-US" sz="2400" b="0" i="0" dirty="0">
                <a:solidFill>
                  <a:srgbClr val="000000"/>
                </a:solidFill>
                <a:effectLst/>
                <a:latin typeface="Arial" panose="020B0604020202020204" pitchFamily="34" charset="0"/>
              </a:rPr>
              <a:t>Some more meat</a:t>
            </a:r>
          </a:p>
          <a:p>
            <a:r>
              <a:rPr lang="en-US" sz="2400" dirty="0">
                <a:solidFill>
                  <a:srgbClr val="000000"/>
                </a:solidFill>
                <a:latin typeface="Arial" panose="020B0604020202020204" pitchFamily="34" charset="0"/>
              </a:rPr>
              <a:t>Music (DJ and Loudspeaker – guitar?)</a:t>
            </a:r>
          </a:p>
          <a:p>
            <a:r>
              <a:rPr lang="en-US" sz="2400" b="0" i="0" dirty="0">
                <a:solidFill>
                  <a:srgbClr val="000000"/>
                </a:solidFill>
                <a:effectLst/>
                <a:latin typeface="Arial" panose="020B0604020202020204" pitchFamily="34" charset="0"/>
              </a:rPr>
              <a:t>Red cups</a:t>
            </a:r>
          </a:p>
          <a:p>
            <a:pPr marL="0" indent="0">
              <a:buNone/>
            </a:pPr>
            <a:endParaRPr lang="en-US" sz="2400" dirty="0">
              <a:solidFill>
                <a:srgbClr val="000000"/>
              </a:solidFill>
              <a:latin typeface="Arial" panose="020B0604020202020204" pitchFamily="34" charset="0"/>
            </a:endParaRPr>
          </a:p>
          <a:p>
            <a:pPr marL="0" indent="0">
              <a:buNone/>
            </a:pPr>
            <a:r>
              <a:rPr lang="en-US" sz="2400" dirty="0">
                <a:solidFill>
                  <a:srgbClr val="000000"/>
                </a:solidFill>
                <a:latin typeface="Arial" panose="020B0604020202020204" pitchFamily="34" charset="0"/>
              </a:rPr>
              <a:t>I can bring:</a:t>
            </a:r>
          </a:p>
          <a:p>
            <a:r>
              <a:rPr lang="en-US" sz="2400" dirty="0">
                <a:solidFill>
                  <a:srgbClr val="000000"/>
                </a:solidFill>
                <a:latin typeface="Arial" panose="020B0604020202020204" pitchFamily="34" charset="0"/>
              </a:rPr>
              <a:t>2 grills and food to grill from BA students</a:t>
            </a:r>
            <a:endParaRPr lang="en-US" sz="2400" b="0" i="0" dirty="0">
              <a:solidFill>
                <a:srgbClr val="000000"/>
              </a:solidFill>
              <a:effectLst/>
              <a:latin typeface="Arial" panose="020B0604020202020204" pitchFamily="34" charset="0"/>
            </a:endParaRPr>
          </a:p>
          <a:p>
            <a:r>
              <a:rPr lang="en-US" sz="2400" b="0" i="0" dirty="0">
                <a:solidFill>
                  <a:srgbClr val="000000"/>
                </a:solidFill>
                <a:effectLst/>
                <a:latin typeface="Arial" panose="020B0604020202020204" pitchFamily="34" charset="0"/>
              </a:rPr>
              <a:t>German beer</a:t>
            </a:r>
          </a:p>
          <a:p>
            <a:r>
              <a:rPr lang="en-US" sz="2400" dirty="0">
                <a:solidFill>
                  <a:srgbClr val="000000"/>
                </a:solidFill>
                <a:latin typeface="Arial" panose="020B0604020202020204" pitchFamily="34" charset="0"/>
              </a:rPr>
              <a:t>Flat with kitchen, toilet</a:t>
            </a:r>
          </a:p>
          <a:p>
            <a:r>
              <a:rPr lang="en-US" sz="2400" dirty="0">
                <a:solidFill>
                  <a:srgbClr val="000000"/>
                </a:solidFill>
                <a:latin typeface="Arial" panose="020B0604020202020204" pitchFamily="34" charset="0"/>
              </a:rPr>
              <a:t>A tiny piece of </a:t>
            </a:r>
            <a:r>
              <a:rPr lang="en-US" sz="2400" b="0" i="0" dirty="0">
                <a:solidFill>
                  <a:srgbClr val="000000"/>
                </a:solidFill>
                <a:effectLst/>
                <a:latin typeface="Arial" panose="020B0604020202020204" pitchFamily="34" charset="0"/>
              </a:rPr>
              <a:t>cheese, a tiny cup of red wine</a:t>
            </a:r>
          </a:p>
        </p:txBody>
      </p:sp>
    </p:spTree>
    <p:extLst>
      <p:ext uri="{BB962C8B-B14F-4D97-AF65-F5344CB8AC3E}">
        <p14:creationId xmlns:p14="http://schemas.microsoft.com/office/powerpoint/2010/main" val="3592816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9FBB14-EAB7-465F-AFC2-F5C1E876B260}"/>
              </a:ext>
            </a:extLst>
          </p:cNvPr>
          <p:cNvSpPr>
            <a:spLocks noGrp="1"/>
          </p:cNvSpPr>
          <p:nvPr>
            <p:ph type="title"/>
          </p:nvPr>
        </p:nvSpPr>
        <p:spPr/>
        <p:txBody>
          <a:bodyPr>
            <a:normAutofit/>
          </a:bodyPr>
          <a:lstStyle/>
          <a:p>
            <a:r>
              <a:rPr lang="de-DE" dirty="0" err="1"/>
              <a:t>Preparation</a:t>
            </a:r>
            <a:r>
              <a:rPr lang="de-DE" dirty="0"/>
              <a:t> </a:t>
            </a:r>
            <a:r>
              <a:rPr lang="de-DE" dirty="0" err="1"/>
              <a:t>for</a:t>
            </a:r>
            <a:r>
              <a:rPr lang="de-DE" dirty="0"/>
              <a:t> </a:t>
            </a:r>
            <a:r>
              <a:rPr lang="de-DE" dirty="0" err="1"/>
              <a:t>next</a:t>
            </a:r>
            <a:r>
              <a:rPr lang="de-DE" dirty="0"/>
              <a:t> </a:t>
            </a:r>
            <a:r>
              <a:rPr lang="de-DE" dirty="0" err="1"/>
              <a:t>week</a:t>
            </a:r>
            <a:endParaRPr lang="de-DE" dirty="0"/>
          </a:p>
        </p:txBody>
      </p:sp>
      <p:sp>
        <p:nvSpPr>
          <p:cNvPr id="5" name="Inhaltsplatzhalter 2">
            <a:extLst>
              <a:ext uri="{FF2B5EF4-FFF2-40B4-BE49-F238E27FC236}">
                <a16:creationId xmlns:a16="http://schemas.microsoft.com/office/drawing/2014/main" id="{47E53BE9-62B6-4916-BBAE-0A720349EFDF}"/>
              </a:ext>
            </a:extLst>
          </p:cNvPr>
          <p:cNvSpPr txBox="1">
            <a:spLocks/>
          </p:cNvSpPr>
          <p:nvPr/>
        </p:nvSpPr>
        <p:spPr>
          <a:xfrm>
            <a:off x="457200" y="1600200"/>
            <a:ext cx="8229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de-DE" dirty="0" err="1"/>
              <a:t>Please</a:t>
            </a:r>
            <a:r>
              <a:rPr lang="de-DE" dirty="0"/>
              <a:t> </a:t>
            </a:r>
            <a:r>
              <a:rPr lang="de-DE" dirty="0" err="1"/>
              <a:t>prepare</a:t>
            </a:r>
            <a:r>
              <a:rPr lang="de-DE" dirty="0"/>
              <a:t> all </a:t>
            </a:r>
            <a:r>
              <a:rPr lang="de-DE" dirty="0" err="1"/>
              <a:t>texts</a:t>
            </a:r>
            <a:r>
              <a:rPr lang="de-DE" dirty="0"/>
              <a:t> </a:t>
            </a:r>
            <a:r>
              <a:rPr lang="de-DE" dirty="0" err="1"/>
              <a:t>for</a:t>
            </a:r>
            <a:r>
              <a:rPr lang="de-DE" dirty="0"/>
              <a:t> </a:t>
            </a:r>
            <a:r>
              <a:rPr lang="de-DE" dirty="0" err="1"/>
              <a:t>session</a:t>
            </a:r>
            <a:r>
              <a:rPr lang="de-DE" dirty="0"/>
              <a:t> 3, </a:t>
            </a:r>
            <a:r>
              <a:rPr lang="de-DE" dirty="0" err="1"/>
              <a:t>answer</a:t>
            </a:r>
            <a:r>
              <a:rPr lang="de-DE" dirty="0"/>
              <a:t> </a:t>
            </a:r>
            <a:r>
              <a:rPr lang="de-DE" dirty="0" err="1"/>
              <a:t>quizzes</a:t>
            </a:r>
            <a:r>
              <a:rPr lang="de-DE" dirty="0"/>
              <a:t>, </a:t>
            </a:r>
            <a:r>
              <a:rPr lang="de-DE" dirty="0" err="1"/>
              <a:t>translate</a:t>
            </a:r>
            <a:r>
              <a:rPr lang="de-DE" dirty="0"/>
              <a:t>, </a:t>
            </a:r>
            <a:r>
              <a:rPr lang="de-DE" dirty="0" err="1"/>
              <a:t>correct</a:t>
            </a:r>
            <a:endParaRPr lang="de-DE" dirty="0"/>
          </a:p>
          <a:p>
            <a:pPr marL="0" indent="0" algn="l">
              <a:buNone/>
            </a:pPr>
            <a:r>
              <a:rPr lang="en-US" b="0" i="0" dirty="0">
                <a:solidFill>
                  <a:srgbClr val="000000"/>
                </a:solidFill>
                <a:effectLst/>
                <a:latin typeface="Arial" panose="020B0604020202020204" pitchFamily="34" charset="0"/>
              </a:rPr>
              <a:t>Topics:</a:t>
            </a:r>
          </a:p>
          <a:p>
            <a:pPr marL="0" indent="0" algn="l">
              <a:buNone/>
            </a:pPr>
            <a:r>
              <a:rPr lang="de-DE" sz="3200" b="0" i="0" dirty="0">
                <a:solidFill>
                  <a:srgbClr val="000000"/>
                </a:solidFill>
                <a:effectLst/>
                <a:latin typeface="Arial" panose="020B0604020202020204" pitchFamily="34" charset="0"/>
              </a:rPr>
              <a:t>4 1 Movies: Chinese Movies 73% </a:t>
            </a:r>
          </a:p>
          <a:p>
            <a:r>
              <a:rPr lang="de-DE" b="0" i="0" dirty="0">
                <a:solidFill>
                  <a:srgbClr val="000000"/>
                </a:solidFill>
                <a:effectLst/>
                <a:latin typeface="Arial" panose="020B0604020202020204" pitchFamily="34" charset="0"/>
              </a:rPr>
              <a:t>Xiao </a:t>
            </a:r>
            <a:r>
              <a:rPr lang="de-DE" b="0" i="0" dirty="0" err="1">
                <a:solidFill>
                  <a:srgbClr val="000000"/>
                </a:solidFill>
                <a:effectLst/>
                <a:latin typeface="Arial" panose="020B0604020202020204" pitchFamily="34" charset="0"/>
              </a:rPr>
              <a:t>Jiali</a:t>
            </a:r>
            <a:r>
              <a:rPr lang="de-DE" b="0" i="0" dirty="0">
                <a:solidFill>
                  <a:srgbClr val="000000"/>
                </a:solidFill>
                <a:effectLst/>
                <a:latin typeface="Arial" panose="020B0604020202020204" pitchFamily="34" charset="0"/>
              </a:rPr>
              <a:t> </a:t>
            </a:r>
            <a:r>
              <a:rPr lang="zh-CN" altLang="de-DE" b="0" i="0" dirty="0">
                <a:solidFill>
                  <a:srgbClr val="000000"/>
                </a:solidFill>
                <a:effectLst/>
                <a:latin typeface="Arial" panose="020B0604020202020204" pitchFamily="34" charset="0"/>
              </a:rPr>
              <a:t>肖佳莉 </a:t>
            </a:r>
            <a:endParaRPr lang="de-DE" altLang="zh-CN" b="0" i="0" dirty="0">
              <a:solidFill>
                <a:srgbClr val="000000"/>
              </a:solidFill>
              <a:effectLst/>
              <a:latin typeface="Arial" panose="020B0604020202020204" pitchFamily="34" charset="0"/>
            </a:endParaRPr>
          </a:p>
          <a:p>
            <a:r>
              <a:rPr lang="zh-CN" altLang="de-DE" b="0" i="0" dirty="0">
                <a:solidFill>
                  <a:srgbClr val="000000"/>
                </a:solidFill>
                <a:effectLst/>
                <a:latin typeface="Arial" panose="020B0604020202020204" pitchFamily="34" charset="0"/>
              </a:rPr>
              <a:t>杨心怡 </a:t>
            </a:r>
            <a:r>
              <a:rPr lang="de-DE" b="0" i="0" dirty="0">
                <a:solidFill>
                  <a:srgbClr val="000000"/>
                </a:solidFill>
                <a:effectLst/>
                <a:latin typeface="Arial" panose="020B0604020202020204" pitchFamily="34" charset="0"/>
              </a:rPr>
              <a:t>Yang </a:t>
            </a:r>
            <a:r>
              <a:rPr lang="de-DE" b="0" i="0" dirty="0" err="1">
                <a:solidFill>
                  <a:srgbClr val="000000"/>
                </a:solidFill>
                <a:effectLst/>
                <a:latin typeface="Arial" panose="020B0604020202020204" pitchFamily="34" charset="0"/>
              </a:rPr>
              <a:t>Xinyi</a:t>
            </a:r>
            <a:r>
              <a:rPr lang="de-DE" b="0" i="0" dirty="0">
                <a:solidFill>
                  <a:srgbClr val="000000"/>
                </a:solidFill>
                <a:effectLst/>
                <a:latin typeface="Arial" panose="020B0604020202020204" pitchFamily="34" charset="0"/>
              </a:rPr>
              <a:t> </a:t>
            </a:r>
          </a:p>
          <a:p>
            <a:r>
              <a:rPr lang="zh-CN" altLang="de-DE" b="0" i="0" dirty="0">
                <a:solidFill>
                  <a:srgbClr val="000000"/>
                </a:solidFill>
                <a:effectLst/>
                <a:latin typeface="Arial" panose="020B0604020202020204" pitchFamily="34" charset="0"/>
              </a:rPr>
              <a:t>张静芝 </a:t>
            </a:r>
            <a:r>
              <a:rPr lang="de-DE" b="0" i="0" dirty="0">
                <a:solidFill>
                  <a:srgbClr val="000000"/>
                </a:solidFill>
                <a:effectLst/>
                <a:latin typeface="Arial" panose="020B0604020202020204" pitchFamily="34" charset="0"/>
              </a:rPr>
              <a:t>Zhang </a:t>
            </a:r>
            <a:r>
              <a:rPr lang="de-DE" b="0" i="0" dirty="0" err="1">
                <a:solidFill>
                  <a:srgbClr val="000000"/>
                </a:solidFill>
                <a:effectLst/>
                <a:latin typeface="Arial" panose="020B0604020202020204" pitchFamily="34" charset="0"/>
              </a:rPr>
              <a:t>Jingzhi</a:t>
            </a:r>
            <a:r>
              <a:rPr lang="de-DE" b="0" i="0" dirty="0">
                <a:solidFill>
                  <a:srgbClr val="000000"/>
                </a:solidFill>
                <a:effectLst/>
                <a:latin typeface="Arial" panose="020B0604020202020204" pitchFamily="34" charset="0"/>
              </a:rPr>
              <a:t> </a:t>
            </a:r>
          </a:p>
          <a:p>
            <a:r>
              <a:rPr lang="zh-CN" altLang="de-DE" b="0" i="0" dirty="0">
                <a:solidFill>
                  <a:srgbClr val="000000"/>
                </a:solidFill>
                <a:effectLst/>
                <a:latin typeface="Arial" panose="020B0604020202020204" pitchFamily="34" charset="0"/>
              </a:rPr>
              <a:t>刘乐乐</a:t>
            </a:r>
            <a:r>
              <a:rPr lang="de-DE" b="0" i="0" dirty="0">
                <a:solidFill>
                  <a:srgbClr val="000000"/>
                </a:solidFill>
                <a:effectLst/>
                <a:latin typeface="Arial" panose="020B0604020202020204" pitchFamily="34" charset="0"/>
              </a:rPr>
              <a:t>Liu </a:t>
            </a:r>
            <a:r>
              <a:rPr lang="de-DE" b="0" i="0" dirty="0" err="1">
                <a:solidFill>
                  <a:srgbClr val="000000"/>
                </a:solidFill>
                <a:effectLst/>
                <a:latin typeface="Arial" panose="020B0604020202020204" pitchFamily="34" charset="0"/>
              </a:rPr>
              <a:t>Lele</a:t>
            </a:r>
            <a:endParaRPr lang="de-DE" sz="32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307028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p:txBody>
          <a:bodyPr>
            <a:normAutofit fontScale="90000"/>
          </a:bodyPr>
          <a:lstStyle/>
          <a:p>
            <a:pPr algn="ctr"/>
            <a:r>
              <a:rPr altLang="zh-CN" b="1" dirty="0">
                <a:solidFill>
                  <a:schemeClr val="tx1"/>
                </a:solidFill>
                <a:latin typeface="Arial" panose="020B0604020202020204" pitchFamily="34" charset="0"/>
                <a:cs typeface="Arial" panose="020B0604020202020204" pitchFamily="34" charset="0"/>
              </a:rPr>
              <a:t>Always here for you!</a:t>
            </a:r>
            <a:br>
              <a:rPr altLang="zh-CN" b="1" dirty="0">
                <a:solidFill>
                  <a:schemeClr val="tx1"/>
                </a:solidFill>
                <a:latin typeface="Arial" panose="020B0604020202020204" pitchFamily="34" charset="0"/>
                <a:cs typeface="Arial" panose="020B0604020202020204" pitchFamily="34" charset="0"/>
              </a:rPr>
            </a:br>
            <a:r>
              <a:rPr lang="zh-CN" altLang="en-US" sz="2800" b="1" dirty="0">
                <a:solidFill>
                  <a:schemeClr val="tx1"/>
                </a:solidFill>
                <a:latin typeface="Arial" panose="020B0604020202020204" pitchFamily="34" charset="0"/>
                <a:cs typeface="Arial" panose="020B0604020202020204" pitchFamily="34" charset="0"/>
              </a:rPr>
              <a:t>随时</a:t>
            </a:r>
            <a:r>
              <a:rPr lang="zh-CN" altLang="de-DE" sz="2800" b="1" dirty="0">
                <a:solidFill>
                  <a:schemeClr val="tx1"/>
                </a:solidFill>
                <a:latin typeface="Arial" panose="020B0604020202020204" pitchFamily="34" charset="0"/>
                <a:cs typeface="Arial" panose="020B0604020202020204" pitchFamily="34" charset="0"/>
              </a:rPr>
              <a:t>为你们服务</a:t>
            </a:r>
            <a:endParaRPr kumimoji="1" lang="zh-CN" altLang="en-US" b="1" dirty="0">
              <a:solidFill>
                <a:schemeClr val="tx1"/>
              </a:solidFill>
              <a:cs typeface="Arial" panose="020B0604020202020204" pitchFamily="34" charset="0"/>
            </a:endParaRPr>
          </a:p>
        </p:txBody>
      </p:sp>
      <p:sp>
        <p:nvSpPr>
          <p:cNvPr id="107523" name="内容占位符 2"/>
          <p:cNvSpPr>
            <a:spLocks noGrp="1"/>
          </p:cNvSpPr>
          <p:nvPr>
            <p:ph idx="1"/>
          </p:nvPr>
        </p:nvSpPr>
        <p:spPr>
          <a:xfrm>
            <a:off x="866775" y="2603500"/>
            <a:ext cx="7053263" cy="3722688"/>
          </a:xfrm>
        </p:spPr>
        <p:txBody>
          <a:bodyPr>
            <a:normAutofit/>
          </a:bodyPr>
          <a:lstStyle/>
          <a:p>
            <a:pPr algn="ctr">
              <a:buFont typeface="Garamond" panose="02020404030301010803" pitchFamily="18" charset="0"/>
              <a:buNone/>
            </a:pPr>
            <a:r>
              <a:rPr lang="en-US" altLang="zh-CN" sz="2400" dirty="0">
                <a:latin typeface="Arial" panose="020B0604020202020204" pitchFamily="34" charset="0"/>
                <a:ea typeface="楷体" panose="02010609060101010101" pitchFamily="49" charset="-122"/>
                <a:cs typeface="Arial" panose="020B0604020202020204" pitchFamily="34" charset="0"/>
              </a:rPr>
              <a:t>Professor Dr. Martin </a:t>
            </a:r>
            <a:r>
              <a:rPr lang="en-US" altLang="zh-CN" sz="2400" dirty="0" err="1">
                <a:latin typeface="Arial" panose="020B0604020202020204" pitchFamily="34" charset="0"/>
                <a:ea typeface="楷体" panose="02010609060101010101" pitchFamily="49" charset="-122"/>
                <a:cs typeface="Arial" panose="020B0604020202020204" pitchFamily="34" charset="0"/>
              </a:rPr>
              <a:t>Woesler</a:t>
            </a:r>
            <a:r>
              <a:rPr lang="zh-CN" altLang="de-DE" sz="2400" dirty="0">
                <a:latin typeface="Arial" panose="020B0604020202020204" pitchFamily="34" charset="0"/>
                <a:ea typeface="楷体" panose="02010609060101010101" pitchFamily="49" charset="-122"/>
                <a:cs typeface="Arial" panose="020B0604020202020204" pitchFamily="34" charset="0"/>
              </a:rPr>
              <a:t> </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zh-CN" altLang="de-DE" sz="2400" dirty="0">
                <a:latin typeface="Arial" panose="020B0604020202020204" pitchFamily="34" charset="0"/>
                <a:ea typeface="楷体" panose="02010609060101010101" pitchFamily="49" charset="-122"/>
                <a:cs typeface="Arial" panose="020B0604020202020204" pitchFamily="34" charset="0"/>
              </a:rPr>
              <a:t>吴漠汀</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zh-CN" altLang="de-DE" sz="2400" dirty="0">
                <a:latin typeface="Arial" panose="020B0604020202020204" pitchFamily="34" charset="0"/>
                <a:ea typeface="楷体" panose="02010609060101010101" pitchFamily="49" charset="-122"/>
                <a:cs typeface="Arial" panose="020B0604020202020204" pitchFamily="34" charset="0"/>
              </a:rPr>
              <a:t>湖南师范大学特聘教授，博士导师</a:t>
            </a:r>
            <a:endParaRPr lang="de-DE" altLang="zh-CN" sz="2400" dirty="0">
              <a:latin typeface="Arial" panose="020B0604020202020204" pitchFamily="34" charset="0"/>
              <a:ea typeface="楷体" panose="02010609060101010101" pitchFamily="49" charset="-122"/>
              <a:cs typeface="Arial" panose="020B0604020202020204" pitchFamily="34" charset="0"/>
            </a:endParaRPr>
          </a:p>
          <a:p>
            <a:pPr marL="0" indent="0" algn="ctr">
              <a:buNone/>
            </a:pPr>
            <a:r>
              <a:rPr lang="en-US" altLang="de-DE" sz="2400" dirty="0">
                <a:latin typeface="Arial" panose="020B0604020202020204" pitchFamily="34" charset="0"/>
                <a:ea typeface="楷体" panose="02010609060101010101" pitchFamily="49" charset="-122"/>
                <a:cs typeface="Arial" panose="020B0604020202020204" pitchFamily="34" charset="0"/>
              </a:rPr>
              <a:t>Office / </a:t>
            </a:r>
            <a:r>
              <a:rPr lang="zh-CN" altLang="de-DE" sz="2400" dirty="0">
                <a:latin typeface="Arial" panose="020B0604020202020204" pitchFamily="34" charset="0"/>
                <a:ea typeface="楷体" panose="02010609060101010101" pitchFamily="49" charset="-122"/>
                <a:cs typeface="Arial" panose="020B0604020202020204" pitchFamily="34" charset="0"/>
              </a:rPr>
              <a:t>办公室</a:t>
            </a:r>
            <a:r>
              <a:rPr lang="de-DE" altLang="zh-CN" sz="2400" dirty="0">
                <a:latin typeface="Arial" panose="020B0604020202020204" pitchFamily="34" charset="0"/>
                <a:ea typeface="楷体" panose="02010609060101010101" pitchFamily="49" charset="-122"/>
                <a:cs typeface="Arial" panose="020B0604020202020204" pitchFamily="34" charset="0"/>
              </a:rPr>
              <a:t>: </a:t>
            </a:r>
            <a:r>
              <a:rPr lang="zh-CN" altLang="de-DE" sz="2400" dirty="0">
                <a:latin typeface="Arial" panose="020B0604020202020204" pitchFamily="34" charset="0"/>
                <a:ea typeface="楷体" panose="02010609060101010101" pitchFamily="49" charset="-122"/>
                <a:cs typeface="Arial" panose="020B0604020202020204" pitchFamily="34" charset="0"/>
              </a:rPr>
              <a:t>外国语学院</a:t>
            </a:r>
            <a:r>
              <a:rPr lang="de-DE" altLang="zh-CN" sz="2400" dirty="0">
                <a:latin typeface="Arial" panose="020B0604020202020204" pitchFamily="34" charset="0"/>
                <a:ea typeface="楷体" panose="02010609060101010101" pitchFamily="49" charset="-122"/>
                <a:cs typeface="Arial" panose="020B0604020202020204" pitchFamily="34" charset="0"/>
              </a:rPr>
              <a:t>415</a:t>
            </a:r>
          </a:p>
          <a:p>
            <a:pPr marL="0" indent="0" algn="ctr">
              <a:buNone/>
            </a:pPr>
            <a:r>
              <a:rPr lang="zh-CN" altLang="de-DE" sz="2400" dirty="0">
                <a:latin typeface="Arial" panose="020B0604020202020204" pitchFamily="34" charset="0"/>
                <a:ea typeface="楷体" panose="02010609060101010101" pitchFamily="49" charset="-122"/>
                <a:cs typeface="Arial" panose="020B0604020202020204" pitchFamily="34" charset="0"/>
              </a:rPr>
              <a:t>国际汉学中心</a:t>
            </a:r>
            <a:r>
              <a:rPr lang="de-DE" altLang="zh-CN" sz="2400">
                <a:latin typeface="Arial" panose="020B0604020202020204" pitchFamily="34" charset="0"/>
                <a:ea typeface="楷体" panose="02010609060101010101" pitchFamily="49" charset="-122"/>
                <a:cs typeface="Arial" panose="020B0604020202020204" pitchFamily="34" charset="0"/>
              </a:rPr>
              <a:t>309</a:t>
            </a:r>
            <a:endParaRPr lang="de-DE" altLang="zh-CN" sz="2400" dirty="0">
              <a:latin typeface="Arial" panose="020B0604020202020204" pitchFamily="34" charset="0"/>
              <a:ea typeface="楷体" panose="02010609060101010101" pitchFamily="49" charset="-122"/>
              <a:cs typeface="Arial" panose="020B0604020202020204" pitchFamily="34" charset="0"/>
            </a:endParaRPr>
          </a:p>
          <a:p>
            <a:pPr algn="ctr">
              <a:buFont typeface="Garamond" panose="02020404030301010803" pitchFamily="18" charset="0"/>
              <a:buNone/>
            </a:pPr>
            <a:r>
              <a:rPr lang="en-US" altLang="zh-CN" sz="2400" dirty="0">
                <a:latin typeface="Arial" panose="020B0604020202020204" pitchFamily="34" charset="0"/>
                <a:ea typeface="楷体" panose="02010609060101010101" pitchFamily="49" charset="-122"/>
                <a:cs typeface="Arial" panose="020B0604020202020204" pitchFamily="34" charset="0"/>
              </a:rPr>
              <a:t>Phone / </a:t>
            </a:r>
            <a:r>
              <a:rPr lang="zh-CN" altLang="de-DE" sz="2400" dirty="0">
                <a:latin typeface="Arial" panose="020B0604020202020204" pitchFamily="34" charset="0"/>
                <a:ea typeface="楷体" panose="02010609060101010101" pitchFamily="49" charset="-122"/>
                <a:cs typeface="Arial" panose="020B0604020202020204" pitchFamily="34" charset="0"/>
              </a:rPr>
              <a:t>电话</a:t>
            </a:r>
            <a:r>
              <a:rPr lang="en-US" altLang="zh-CN" sz="2400" dirty="0">
                <a:latin typeface="Arial" panose="020B0604020202020204" pitchFamily="34" charset="0"/>
                <a:ea typeface="楷体" panose="02010609060101010101" pitchFamily="49" charset="-122"/>
                <a:cs typeface="Arial" panose="020B0604020202020204" pitchFamily="34" charset="0"/>
              </a:rPr>
              <a:t>: (150) </a:t>
            </a:r>
            <a:r>
              <a:rPr lang="de-DE" altLang="zh-CN" sz="2400" dirty="0">
                <a:latin typeface="Arial" panose="020B0604020202020204" pitchFamily="34" charset="0"/>
                <a:ea typeface="楷体" panose="02010609060101010101" pitchFamily="49" charset="-122"/>
                <a:cs typeface="Arial" panose="020B0604020202020204" pitchFamily="34" charset="0"/>
              </a:rPr>
              <a:t>1138 8818 </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de-DE" altLang="zh-CN" sz="2400" dirty="0">
                <a:latin typeface="Arial" panose="020B0604020202020204" pitchFamily="34" charset="0"/>
                <a:ea typeface="楷体" panose="02010609060101010101" pitchFamily="49" charset="-122"/>
                <a:cs typeface="Arial" panose="020B0604020202020204" pitchFamily="34" charset="0"/>
              </a:rPr>
              <a:t>(</a:t>
            </a:r>
            <a:r>
              <a:rPr lang="zh-CN" altLang="de-DE" sz="2400" dirty="0">
                <a:latin typeface="Arial" panose="020B0604020202020204" pitchFamily="34" charset="0"/>
                <a:ea typeface="楷体" panose="02010609060101010101" pitchFamily="49" charset="-122"/>
                <a:cs typeface="Arial" panose="020B0604020202020204" pitchFamily="34" charset="0"/>
              </a:rPr>
              <a:t>德国</a:t>
            </a:r>
            <a:r>
              <a:rPr lang="de-DE" altLang="zh-CN" sz="2400" dirty="0">
                <a:latin typeface="Arial" panose="020B0604020202020204" pitchFamily="34" charset="0"/>
                <a:ea typeface="楷体" panose="02010609060101010101" pitchFamily="49" charset="-122"/>
                <a:cs typeface="Arial" panose="020B0604020202020204" pitchFamily="34" charset="0"/>
              </a:rPr>
              <a:t>+49 178 2073538)</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en-US" altLang="zh-CN" sz="2400" dirty="0">
                <a:latin typeface="Arial" panose="020B0604020202020204" pitchFamily="34" charset="0"/>
                <a:ea typeface="楷体" panose="02010609060101010101" pitchFamily="49" charset="-122"/>
                <a:cs typeface="Arial" panose="020B0604020202020204" pitchFamily="34" charset="0"/>
              </a:rPr>
              <a:t>Email / </a:t>
            </a:r>
            <a:r>
              <a:rPr lang="zh-CN" altLang="de-DE" sz="2400" dirty="0">
                <a:latin typeface="Arial" panose="020B0604020202020204" pitchFamily="34" charset="0"/>
                <a:ea typeface="楷体" panose="02010609060101010101" pitchFamily="49" charset="-122"/>
                <a:cs typeface="Arial" panose="020B0604020202020204" pitchFamily="34" charset="0"/>
              </a:rPr>
              <a:t>电子邮件</a:t>
            </a:r>
            <a:r>
              <a:rPr lang="en-US" altLang="zh-CN" sz="2400" dirty="0">
                <a:latin typeface="Arial" panose="020B0604020202020204" pitchFamily="34" charset="0"/>
                <a:ea typeface="楷体" panose="02010609060101010101" pitchFamily="49" charset="-122"/>
                <a:cs typeface="Arial" panose="020B0604020202020204" pitchFamily="34" charset="0"/>
              </a:rPr>
              <a:t>: wmt@hunnu.edu.cn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p:cNvSpPr txBox="1"/>
          <p:nvPr/>
        </p:nvSpPr>
        <p:spPr>
          <a:xfrm>
            <a:off x="683568" y="2435404"/>
            <a:ext cx="7704856" cy="2015936"/>
          </a:xfrm>
          <a:prstGeom prst="rect">
            <a:avLst/>
          </a:prstGeom>
          <a:noFill/>
        </p:spPr>
        <p:txBody>
          <a:bodyPr wrap="square" rtlCol="0">
            <a:spAutoFit/>
          </a:bodyPr>
          <a:lstStyle/>
          <a:p>
            <a:pPr algn="ctr"/>
            <a:r>
              <a:rPr lang="de-DE" sz="12500" dirty="0">
                <a:latin typeface="Calibri" panose="020F0502020204030204" pitchFamily="34" charset="0"/>
                <a:ea typeface="华文新魏" panose="02010800040101010101" pitchFamily="2" charset="-122"/>
              </a:rPr>
              <a:t>Thank You</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de-DE" altLang="zh-CN" dirty="0">
                <a:solidFill>
                  <a:srgbClr val="0E5772"/>
                </a:solidFill>
                <a:latin typeface="Arial" panose="020B0604020202020204" pitchFamily="34" charset="0"/>
                <a:cs typeface="Arial" panose="020B0604020202020204" pitchFamily="34" charset="0"/>
              </a:rPr>
              <a:t>Schedule</a:t>
            </a:r>
            <a:r>
              <a:rPr altLang="zh-CN" dirty="0">
                <a:solidFill>
                  <a:srgbClr val="0E5772"/>
                </a:solidFill>
                <a:latin typeface="Arial" panose="020B0604020202020204" pitchFamily="34" charset="0"/>
                <a:cs typeface="Arial" panose="020B0604020202020204" pitchFamily="34" charset="0"/>
              </a:rPr>
              <a:t> </a:t>
            </a:r>
            <a:r>
              <a:rPr lang="zh-CN" altLang="de-DE" dirty="0">
                <a:solidFill>
                  <a:srgbClr val="0E5772"/>
                </a:solidFill>
                <a:latin typeface="Arial" panose="020B0604020202020204" pitchFamily="34" charset="0"/>
                <a:cs typeface="Arial" panose="020B0604020202020204" pitchFamily="34" charset="0"/>
              </a:rPr>
              <a:t>学期题目</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323528" y="1700808"/>
            <a:ext cx="4032448" cy="4882554"/>
          </a:xfrm>
        </p:spPr>
        <p:txBody>
          <a:bodyPr>
            <a:normAutofit fontScale="90000"/>
          </a:bodyPr>
          <a:lstStyle/>
          <a:p>
            <a:pPr marL="0" indent="0" algn="l">
              <a:buNone/>
            </a:pPr>
            <a:r>
              <a:rPr lang="de-DE" sz="1100" b="1" i="0" dirty="0">
                <a:solidFill>
                  <a:srgbClr val="000000"/>
                </a:solidFill>
                <a:effectLst/>
                <a:latin typeface="Arial" panose="020B0604020202020204" pitchFamily="34" charset="0"/>
              </a:rPr>
              <a:t>Session Rank Topic </a:t>
            </a:r>
            <a:r>
              <a:rPr lang="de-DE" sz="1100" b="1" i="0" dirty="0" err="1">
                <a:solidFill>
                  <a:srgbClr val="000000"/>
                </a:solidFill>
                <a:effectLst/>
                <a:latin typeface="Arial" panose="020B0604020202020204" pitchFamily="34" charset="0"/>
              </a:rPr>
              <a:t>Percent</a:t>
            </a:r>
            <a:endParaRPr lang="de-DE" sz="1100" b="0" i="0" dirty="0">
              <a:solidFill>
                <a:srgbClr val="000000"/>
              </a:solidFill>
              <a:effectLst/>
              <a:latin typeface="Arial" panose="020B0604020202020204" pitchFamily="34" charset="0"/>
            </a:endParaRPr>
          </a:p>
          <a:p>
            <a:pPr marL="0" indent="0" algn="l">
              <a:buNone/>
            </a:pPr>
            <a:r>
              <a:rPr lang="de-DE" sz="1100" b="0" i="0" dirty="0">
                <a:solidFill>
                  <a:srgbClr val="000000"/>
                </a:solidFill>
                <a:effectLst/>
                <a:latin typeface="Arial" panose="020B0604020202020204" pitchFamily="34" charset="0"/>
              </a:rPr>
              <a:t>1 – Organizational Things</a:t>
            </a:r>
          </a:p>
          <a:p>
            <a:pPr marL="0" indent="0" algn="l">
              <a:buNone/>
            </a:pPr>
            <a:r>
              <a:rPr lang="de-DE" sz="1100" b="0" i="0" dirty="0">
                <a:solidFill>
                  <a:srgbClr val="000000"/>
                </a:solidFill>
                <a:effectLst/>
                <a:latin typeface="Arial" panose="020B0604020202020204" pitchFamily="34" charset="0"/>
              </a:rPr>
              <a:t>2 2 </a:t>
            </a:r>
            <a:r>
              <a:rPr lang="de-DE" sz="1100" b="0" i="0" dirty="0" err="1">
                <a:solidFill>
                  <a:srgbClr val="000000"/>
                </a:solidFill>
                <a:effectLst/>
                <a:latin typeface="Arial" panose="020B0604020202020204" pitchFamily="34" charset="0"/>
              </a:rPr>
              <a:t>Literature</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Ancient</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literature</a:t>
            </a:r>
            <a:r>
              <a:rPr lang="de-DE" sz="1100" b="0" i="0" dirty="0">
                <a:solidFill>
                  <a:srgbClr val="000000"/>
                </a:solidFill>
                <a:effectLst/>
                <a:latin typeface="Arial" panose="020B0604020202020204" pitchFamily="34" charset="0"/>
              </a:rPr>
              <a:t>: Chinese </a:t>
            </a:r>
            <a:r>
              <a:rPr lang="de-DE" sz="1100" b="0" i="0" dirty="0" err="1">
                <a:solidFill>
                  <a:srgbClr val="000000"/>
                </a:solidFill>
                <a:effectLst/>
                <a:latin typeface="Arial" panose="020B0604020202020204" pitchFamily="34" charset="0"/>
              </a:rPr>
              <a:t>Classical</a:t>
            </a:r>
            <a:r>
              <a:rPr lang="de-DE" sz="1100" b="0" i="0" dirty="0">
                <a:solidFill>
                  <a:srgbClr val="000000"/>
                </a:solidFill>
                <a:effectLst/>
                <a:latin typeface="Arial" panose="020B0604020202020204" pitchFamily="34" charset="0"/>
              </a:rPr>
              <a:t> Fairy Tales 71%</a:t>
            </a:r>
          </a:p>
          <a:p>
            <a:pPr marL="0" indent="0" algn="l">
              <a:buNone/>
            </a:pPr>
            <a:r>
              <a:rPr lang="de-DE" sz="1100" b="0" i="0" dirty="0">
                <a:solidFill>
                  <a:srgbClr val="000000"/>
                </a:solidFill>
                <a:effectLst/>
                <a:latin typeface="Arial" panose="020B0604020202020204" pitchFamily="34" charset="0"/>
              </a:rPr>
              <a:t>2 5 </a:t>
            </a:r>
            <a:r>
              <a:rPr lang="de-DE" sz="1100" b="0" i="0" dirty="0" err="1">
                <a:solidFill>
                  <a:srgbClr val="000000"/>
                </a:solidFill>
                <a:effectLst/>
                <a:latin typeface="Arial" panose="020B0604020202020204" pitchFamily="34" charset="0"/>
              </a:rPr>
              <a:t>Literature</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Ancient</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literature</a:t>
            </a:r>
            <a:r>
              <a:rPr lang="de-DE" sz="1100" b="0" i="0" dirty="0">
                <a:solidFill>
                  <a:srgbClr val="000000"/>
                </a:solidFill>
                <a:effectLst/>
                <a:latin typeface="Arial" panose="020B0604020202020204" pitchFamily="34" charset="0"/>
              </a:rPr>
              <a:t>: Chinese </a:t>
            </a:r>
            <a:r>
              <a:rPr lang="de-DE" sz="1100" b="0" i="0" dirty="0" err="1">
                <a:solidFill>
                  <a:srgbClr val="000000"/>
                </a:solidFill>
                <a:effectLst/>
                <a:latin typeface="Arial" panose="020B0604020202020204" pitchFamily="34" charset="0"/>
              </a:rPr>
              <a:t>Mythology</a:t>
            </a:r>
            <a:r>
              <a:rPr lang="de-DE" sz="1100" b="0" i="0" dirty="0">
                <a:solidFill>
                  <a:srgbClr val="000000"/>
                </a:solidFill>
                <a:effectLst/>
                <a:latin typeface="Arial" panose="020B0604020202020204" pitchFamily="34" charset="0"/>
              </a:rPr>
              <a:t> 67%</a:t>
            </a:r>
          </a:p>
          <a:p>
            <a:pPr marL="0" indent="0" algn="l">
              <a:buNone/>
            </a:pPr>
            <a:r>
              <a:rPr lang="de-DE" sz="1100" b="0" i="0" dirty="0">
                <a:solidFill>
                  <a:srgbClr val="000000"/>
                </a:solidFill>
                <a:effectLst/>
                <a:latin typeface="Arial" panose="020B0604020202020204" pitchFamily="34" charset="0"/>
              </a:rPr>
              <a:t>2 7 </a:t>
            </a:r>
            <a:r>
              <a:rPr lang="de-DE" sz="1100" b="0" i="0" dirty="0" err="1">
                <a:solidFill>
                  <a:srgbClr val="000000"/>
                </a:solidFill>
                <a:effectLst/>
                <a:latin typeface="Arial" panose="020B0604020202020204" pitchFamily="34" charset="0"/>
              </a:rPr>
              <a:t>Literature</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Ancient</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literature</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Four</a:t>
            </a:r>
            <a:r>
              <a:rPr lang="de-DE" sz="1100" b="0" i="0" dirty="0">
                <a:solidFill>
                  <a:srgbClr val="000000"/>
                </a:solidFill>
                <a:effectLst/>
                <a:latin typeface="Arial" panose="020B0604020202020204" pitchFamily="34" charset="0"/>
              </a:rPr>
              <a:t> Folk Stories </a:t>
            </a:r>
            <a:r>
              <a:rPr lang="de-DE" sz="1100" b="0" i="0" dirty="0" err="1">
                <a:solidFill>
                  <a:srgbClr val="000000"/>
                </a:solidFill>
                <a:effectLst/>
                <a:latin typeface="Arial" panose="020B0604020202020204" pitchFamily="34" charset="0"/>
              </a:rPr>
              <a:t>of</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Ancient</a:t>
            </a:r>
            <a:r>
              <a:rPr lang="de-DE" sz="1100" b="0" i="0" dirty="0">
                <a:solidFill>
                  <a:srgbClr val="000000"/>
                </a:solidFill>
                <a:effectLst/>
                <a:latin typeface="Arial" panose="020B0604020202020204" pitchFamily="34" charset="0"/>
              </a:rPr>
              <a:t> China 65%</a:t>
            </a:r>
          </a:p>
          <a:p>
            <a:pPr marL="0" indent="0" algn="l">
              <a:buNone/>
            </a:pPr>
            <a:r>
              <a:rPr lang="de-DE" sz="1100" b="0" i="0" dirty="0">
                <a:solidFill>
                  <a:srgbClr val="000000"/>
                </a:solidFill>
                <a:effectLst/>
                <a:latin typeface="Arial" panose="020B0604020202020204" pitchFamily="34" charset="0"/>
              </a:rPr>
              <a:t>3 17 Language: Chinese Language 57%</a:t>
            </a:r>
          </a:p>
          <a:p>
            <a:pPr marL="0" indent="0" algn="l">
              <a:buNone/>
            </a:pPr>
            <a:r>
              <a:rPr lang="de-DE" sz="1100" b="0" i="0" dirty="0">
                <a:solidFill>
                  <a:srgbClr val="000000"/>
                </a:solidFill>
                <a:effectLst/>
                <a:latin typeface="Arial" panose="020B0604020202020204" pitchFamily="34" charset="0"/>
              </a:rPr>
              <a:t>3 4 Language: Chinese </a:t>
            </a:r>
            <a:r>
              <a:rPr lang="de-DE" sz="1100" b="0" i="0" dirty="0" err="1">
                <a:solidFill>
                  <a:srgbClr val="000000"/>
                </a:solidFill>
                <a:effectLst/>
                <a:latin typeface="Arial" panose="020B0604020202020204" pitchFamily="34" charset="0"/>
              </a:rPr>
              <a:t>Dialects</a:t>
            </a:r>
            <a:r>
              <a:rPr lang="de-DE" sz="1100" b="0" i="0" dirty="0">
                <a:solidFill>
                  <a:srgbClr val="000000"/>
                </a:solidFill>
                <a:effectLst/>
                <a:latin typeface="Arial" panose="020B0604020202020204" pitchFamily="34" charset="0"/>
              </a:rPr>
              <a:t> 70%</a:t>
            </a:r>
          </a:p>
          <a:p>
            <a:pPr marL="0" indent="0" algn="l">
              <a:buNone/>
            </a:pPr>
            <a:r>
              <a:rPr lang="de-DE" sz="1100" b="0" i="0" dirty="0">
                <a:solidFill>
                  <a:srgbClr val="000000"/>
                </a:solidFill>
                <a:effectLst/>
                <a:latin typeface="Arial" panose="020B0604020202020204" pitchFamily="34" charset="0"/>
              </a:rPr>
              <a:t>3 16 </a:t>
            </a:r>
            <a:r>
              <a:rPr lang="de-DE" sz="1100" b="0" i="0" dirty="0" err="1">
                <a:solidFill>
                  <a:srgbClr val="000000"/>
                </a:solidFill>
                <a:effectLst/>
                <a:latin typeface="Arial" panose="020B0604020202020204" pitchFamily="34" charset="0"/>
              </a:rPr>
              <a:t>Minority</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Languages</a:t>
            </a:r>
            <a:r>
              <a:rPr lang="de-DE" sz="1100" b="0" i="0" dirty="0">
                <a:solidFill>
                  <a:srgbClr val="000000"/>
                </a:solidFill>
                <a:effectLst/>
                <a:latin typeface="Arial" panose="020B0604020202020204" pitchFamily="34" charset="0"/>
              </a:rPr>
              <a:t> in China 58%</a:t>
            </a:r>
          </a:p>
          <a:p>
            <a:pPr marL="0" indent="0" algn="l">
              <a:buNone/>
            </a:pPr>
            <a:r>
              <a:rPr lang="de-DE" sz="1100" b="0" i="0" dirty="0">
                <a:solidFill>
                  <a:srgbClr val="000000"/>
                </a:solidFill>
                <a:effectLst/>
                <a:latin typeface="Arial" panose="020B0604020202020204" pitchFamily="34" charset="0"/>
              </a:rPr>
              <a:t>3 13 Language: Chinese Folk Argot 61%</a:t>
            </a:r>
          </a:p>
          <a:p>
            <a:pPr marL="0" indent="0" algn="l">
              <a:buNone/>
            </a:pPr>
            <a:r>
              <a:rPr lang="de-DE" sz="1100" b="0" i="0" dirty="0">
                <a:solidFill>
                  <a:srgbClr val="000000"/>
                </a:solidFill>
                <a:effectLst/>
                <a:latin typeface="Arial" panose="020B0604020202020204" pitchFamily="34" charset="0"/>
              </a:rPr>
              <a:t>4 1 Movies: Chinese Movies 73%</a:t>
            </a:r>
          </a:p>
          <a:p>
            <a:pPr marL="0" indent="0" algn="l">
              <a:buNone/>
            </a:pPr>
            <a:r>
              <a:rPr lang="de-DE" sz="1100" b="0" i="0" dirty="0">
                <a:solidFill>
                  <a:srgbClr val="000000"/>
                </a:solidFill>
                <a:effectLst/>
                <a:latin typeface="Arial" panose="020B0604020202020204" pitchFamily="34" charset="0"/>
              </a:rPr>
              <a:t>5 8 Song: </a:t>
            </a:r>
            <a:r>
              <a:rPr lang="de-DE" sz="1100" b="0" i="0" dirty="0" err="1">
                <a:solidFill>
                  <a:srgbClr val="000000"/>
                </a:solidFill>
                <a:effectLst/>
                <a:latin typeface="Arial" panose="020B0604020202020204" pitchFamily="34" charset="0"/>
              </a:rPr>
              <a:t>Celadon</a:t>
            </a:r>
            <a:r>
              <a:rPr lang="de-DE" sz="1100" b="0" i="0" dirty="0">
                <a:solidFill>
                  <a:srgbClr val="000000"/>
                </a:solidFill>
                <a:effectLst/>
                <a:latin typeface="Arial" panose="020B0604020202020204" pitchFamily="34" charset="0"/>
              </a:rPr>
              <a:t> and </a:t>
            </a:r>
            <a:r>
              <a:rPr lang="de-DE" sz="1100" b="0" i="0" dirty="0" err="1">
                <a:solidFill>
                  <a:srgbClr val="000000"/>
                </a:solidFill>
                <a:effectLst/>
                <a:latin typeface="Arial" panose="020B0604020202020204" pitchFamily="34" charset="0"/>
              </a:rPr>
              <a:t>the</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Celadon</a:t>
            </a:r>
            <a:r>
              <a:rPr lang="de-DE" sz="1100" b="0" i="0" dirty="0">
                <a:solidFill>
                  <a:srgbClr val="000000"/>
                </a:solidFill>
                <a:effectLst/>
                <a:latin typeface="Arial" panose="020B0604020202020204" pitchFamily="34" charset="0"/>
              </a:rPr>
              <a:t> Song 《</a:t>
            </a:r>
            <a:r>
              <a:rPr lang="zh-CN" altLang="de-DE" sz="1100" b="0" i="0" dirty="0">
                <a:solidFill>
                  <a:srgbClr val="000000"/>
                </a:solidFill>
                <a:effectLst/>
                <a:latin typeface="Arial" panose="020B0604020202020204" pitchFamily="34" charset="0"/>
              </a:rPr>
              <a:t>青花瓷</a:t>
            </a:r>
            <a:r>
              <a:rPr lang="de-DE" altLang="zh-CN" sz="1100" b="0" i="0" dirty="0">
                <a:solidFill>
                  <a:srgbClr val="000000"/>
                </a:solidFill>
                <a:effectLst/>
                <a:latin typeface="Arial" panose="020B0604020202020204" pitchFamily="34" charset="0"/>
              </a:rPr>
              <a:t>》</a:t>
            </a:r>
            <a:r>
              <a:rPr lang="zh-CN" altLang="de-DE" sz="1100" b="0" i="0" dirty="0">
                <a:solidFill>
                  <a:srgbClr val="000000"/>
                </a:solidFill>
                <a:effectLst/>
                <a:latin typeface="Arial" panose="020B0604020202020204" pitchFamily="34" charset="0"/>
              </a:rPr>
              <a:t>歌词 </a:t>
            </a:r>
            <a:r>
              <a:rPr lang="de-DE" altLang="zh-CN" sz="1100" b="0" i="0" dirty="0">
                <a:solidFill>
                  <a:srgbClr val="000000"/>
                </a:solidFill>
                <a:effectLst/>
                <a:latin typeface="Arial" panose="020B0604020202020204" pitchFamily="34" charset="0"/>
              </a:rPr>
              <a:t>64%</a:t>
            </a:r>
          </a:p>
          <a:p>
            <a:pPr marL="0" indent="0" algn="l">
              <a:buNone/>
            </a:pPr>
            <a:r>
              <a:rPr lang="de-DE" altLang="zh-CN" sz="1100" b="0" i="0" dirty="0">
                <a:solidFill>
                  <a:srgbClr val="000000"/>
                </a:solidFill>
                <a:effectLst/>
                <a:latin typeface="Arial" panose="020B0604020202020204" pitchFamily="34" charset="0"/>
              </a:rPr>
              <a:t>5 18 </a:t>
            </a:r>
            <a:r>
              <a:rPr lang="de-DE" sz="1100" b="0" i="0" dirty="0">
                <a:solidFill>
                  <a:srgbClr val="000000"/>
                </a:solidFill>
                <a:effectLst/>
                <a:latin typeface="Arial" panose="020B0604020202020204" pitchFamily="34" charset="0"/>
              </a:rPr>
              <a:t>Song: </a:t>
            </a:r>
            <a:r>
              <a:rPr lang="de-DE" sz="1100" b="0" i="0" dirty="0" err="1">
                <a:solidFill>
                  <a:srgbClr val="000000"/>
                </a:solidFill>
                <a:effectLst/>
                <a:latin typeface="Arial" panose="020B0604020202020204" pitchFamily="34" charset="0"/>
              </a:rPr>
              <a:t>Marriage</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Accompanying</a:t>
            </a:r>
            <a:r>
              <a:rPr lang="de-DE" sz="1100" b="0" i="0" dirty="0">
                <a:solidFill>
                  <a:srgbClr val="000000"/>
                </a:solidFill>
                <a:effectLst/>
                <a:latin typeface="Arial" panose="020B0604020202020204" pitchFamily="34" charset="0"/>
              </a:rPr>
              <a:t> Songs in Hunan 57%</a:t>
            </a:r>
          </a:p>
          <a:p>
            <a:pPr marL="0" indent="0" algn="l">
              <a:buNone/>
            </a:pPr>
            <a:r>
              <a:rPr lang="de-DE" sz="1100" b="0" i="0" dirty="0">
                <a:solidFill>
                  <a:srgbClr val="000000"/>
                </a:solidFill>
                <a:effectLst/>
                <a:latin typeface="Arial" panose="020B0604020202020204" pitchFamily="34" charset="0"/>
              </a:rPr>
              <a:t>5 12 </a:t>
            </a:r>
            <a:r>
              <a:rPr lang="de-DE" sz="1100" b="0" i="0" dirty="0" err="1">
                <a:solidFill>
                  <a:srgbClr val="000000"/>
                </a:solidFill>
                <a:effectLst/>
                <a:latin typeface="Arial" panose="020B0604020202020204" pitchFamily="34" charset="0"/>
              </a:rPr>
              <a:t>Social</a:t>
            </a:r>
            <a:r>
              <a:rPr lang="de-DE" sz="1100" b="0" i="0" dirty="0">
                <a:solidFill>
                  <a:srgbClr val="000000"/>
                </a:solidFill>
                <a:effectLst/>
                <a:latin typeface="Arial" panose="020B0604020202020204" pitchFamily="34" charset="0"/>
              </a:rPr>
              <a:t> Media: </a:t>
            </a:r>
            <a:r>
              <a:rPr lang="de-DE" sz="1100" b="0" i="0" dirty="0" err="1">
                <a:solidFill>
                  <a:srgbClr val="000000"/>
                </a:solidFill>
                <a:effectLst/>
                <a:latin typeface="Arial" panose="020B0604020202020204" pitchFamily="34" charset="0"/>
              </a:rPr>
              <a:t>Douyin</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Tik</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Tok</a:t>
            </a:r>
            <a:r>
              <a:rPr lang="de-DE" sz="1100" b="0" i="0" dirty="0">
                <a:solidFill>
                  <a:srgbClr val="000000"/>
                </a:solidFill>
                <a:effectLst/>
                <a:latin typeface="Arial" panose="020B0604020202020204" pitchFamily="34" charset="0"/>
              </a:rPr>
              <a:t>) 61%</a:t>
            </a:r>
          </a:p>
          <a:p>
            <a:pPr marL="0" indent="0" algn="l">
              <a:buNone/>
            </a:pPr>
            <a:r>
              <a:rPr lang="de-DE" sz="1100" b="0" i="0" dirty="0">
                <a:solidFill>
                  <a:srgbClr val="000000"/>
                </a:solidFill>
                <a:effectLst/>
                <a:latin typeface="Arial" panose="020B0604020202020204" pitchFamily="34" charset="0"/>
              </a:rPr>
              <a:t>6 14 </a:t>
            </a:r>
            <a:r>
              <a:rPr lang="de-DE" sz="1100" b="0" i="0" dirty="0" err="1">
                <a:solidFill>
                  <a:srgbClr val="000000"/>
                </a:solidFill>
                <a:effectLst/>
                <a:latin typeface="Arial" panose="020B0604020202020204" pitchFamily="34" charset="0"/>
              </a:rPr>
              <a:t>Literature</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Ancient</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Literature</a:t>
            </a:r>
            <a:r>
              <a:rPr lang="de-DE" sz="1100" b="0" i="0" dirty="0">
                <a:solidFill>
                  <a:srgbClr val="000000"/>
                </a:solidFill>
                <a:effectLst/>
                <a:latin typeface="Arial" panose="020B0604020202020204" pitchFamily="34" charset="0"/>
              </a:rPr>
              <a:t> - </a:t>
            </a:r>
            <a:r>
              <a:rPr lang="de-DE" sz="1100" b="0" i="0" dirty="0" err="1">
                <a:solidFill>
                  <a:srgbClr val="000000"/>
                </a:solidFill>
                <a:effectLst/>
                <a:latin typeface="Arial" panose="020B0604020202020204" pitchFamily="34" charset="0"/>
              </a:rPr>
              <a:t>Four</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satirical</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novels</a:t>
            </a:r>
            <a:r>
              <a:rPr lang="de-DE" sz="1100" b="0" i="0" dirty="0">
                <a:solidFill>
                  <a:srgbClr val="000000"/>
                </a:solidFill>
                <a:effectLst/>
                <a:latin typeface="Arial" panose="020B0604020202020204" pitchFamily="34" charset="0"/>
              </a:rPr>
              <a:t> in </a:t>
            </a:r>
            <a:r>
              <a:rPr lang="de-DE" sz="1100" b="0" i="0" dirty="0" err="1">
                <a:solidFill>
                  <a:srgbClr val="000000"/>
                </a:solidFill>
                <a:effectLst/>
                <a:latin typeface="Arial" panose="020B0604020202020204" pitchFamily="34" charset="0"/>
              </a:rPr>
              <a:t>ancient</a:t>
            </a:r>
            <a:r>
              <a:rPr lang="de-DE" sz="1100" b="0" i="0" dirty="0">
                <a:solidFill>
                  <a:srgbClr val="000000"/>
                </a:solidFill>
                <a:effectLst/>
                <a:latin typeface="Arial" panose="020B0604020202020204" pitchFamily="34" charset="0"/>
              </a:rPr>
              <a:t> China 60%</a:t>
            </a:r>
          </a:p>
          <a:p>
            <a:pPr marL="0" indent="0" algn="l">
              <a:buNone/>
            </a:pPr>
            <a:r>
              <a:rPr lang="de-DE" sz="1100" b="0" i="0" dirty="0">
                <a:solidFill>
                  <a:srgbClr val="000000"/>
                </a:solidFill>
                <a:effectLst/>
                <a:latin typeface="Arial" panose="020B0604020202020204" pitchFamily="34" charset="0"/>
              </a:rPr>
              <a:t>6 15 </a:t>
            </a:r>
            <a:r>
              <a:rPr lang="de-DE" sz="1100" b="0" i="0" dirty="0" err="1">
                <a:solidFill>
                  <a:srgbClr val="000000"/>
                </a:solidFill>
                <a:effectLst/>
                <a:latin typeface="Arial" panose="020B0604020202020204" pitchFamily="34" charset="0"/>
              </a:rPr>
              <a:t>Literature</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Ancient</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literature</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Classical</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Literature</a:t>
            </a:r>
            <a:r>
              <a:rPr lang="de-DE" sz="1100" b="0" i="0" dirty="0">
                <a:solidFill>
                  <a:srgbClr val="000000"/>
                </a:solidFill>
                <a:effectLst/>
                <a:latin typeface="Arial" panose="020B0604020202020204" pitchFamily="34" charset="0"/>
              </a:rPr>
              <a:t> 58%</a:t>
            </a:r>
          </a:p>
          <a:p>
            <a:pPr marL="0" indent="0" algn="l">
              <a:buNone/>
            </a:pPr>
            <a:r>
              <a:rPr lang="de-DE" sz="1100" b="0" i="0" dirty="0">
                <a:solidFill>
                  <a:srgbClr val="000000"/>
                </a:solidFill>
                <a:effectLst/>
                <a:latin typeface="Arial" panose="020B0604020202020204" pitchFamily="34" charset="0"/>
              </a:rPr>
              <a:t>6 22 </a:t>
            </a:r>
            <a:r>
              <a:rPr lang="de-DE" sz="1100" b="0" i="0" dirty="0" err="1">
                <a:solidFill>
                  <a:srgbClr val="000000"/>
                </a:solidFill>
                <a:effectLst/>
                <a:latin typeface="Arial" panose="020B0604020202020204" pitchFamily="34" charset="0"/>
              </a:rPr>
              <a:t>Literature</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Ancient</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Literature</a:t>
            </a:r>
            <a:r>
              <a:rPr lang="de-DE" sz="1100" b="0" i="0" dirty="0">
                <a:solidFill>
                  <a:srgbClr val="000000"/>
                </a:solidFill>
                <a:effectLst/>
                <a:latin typeface="Arial" panose="020B0604020202020204" pitchFamily="34" charset="0"/>
              </a:rPr>
              <a:t> - Take Su Shi </a:t>
            </a:r>
            <a:r>
              <a:rPr lang="de-DE" sz="1100" b="0" i="0" dirty="0" err="1">
                <a:solidFill>
                  <a:srgbClr val="000000"/>
                </a:solidFill>
                <a:effectLst/>
                <a:latin typeface="Arial" panose="020B0604020202020204" pitchFamily="34" charset="0"/>
              </a:rPr>
              <a:t>as</a:t>
            </a:r>
            <a:r>
              <a:rPr lang="de-DE" sz="1100" b="0" i="0" dirty="0">
                <a:solidFill>
                  <a:srgbClr val="000000"/>
                </a:solidFill>
                <a:effectLst/>
                <a:latin typeface="Arial" panose="020B0604020202020204" pitchFamily="34" charset="0"/>
              </a:rPr>
              <a:t> an </a:t>
            </a:r>
            <a:r>
              <a:rPr lang="de-DE" sz="1100" b="0" i="0" dirty="0" err="1">
                <a:solidFill>
                  <a:srgbClr val="000000"/>
                </a:solidFill>
                <a:effectLst/>
                <a:latin typeface="Arial" panose="020B0604020202020204" pitchFamily="34" charset="0"/>
              </a:rPr>
              <a:t>example</a:t>
            </a:r>
            <a:r>
              <a:rPr lang="de-DE" sz="1100" b="0" i="0" dirty="0">
                <a:solidFill>
                  <a:srgbClr val="000000"/>
                </a:solidFill>
                <a:effectLst/>
                <a:latin typeface="Arial" panose="020B0604020202020204" pitchFamily="34" charset="0"/>
              </a:rPr>
              <a:t>. Relegation </a:t>
            </a:r>
            <a:r>
              <a:rPr lang="de-DE" sz="1100" b="0" i="0" dirty="0" err="1">
                <a:solidFill>
                  <a:srgbClr val="000000"/>
                </a:solidFill>
                <a:effectLst/>
                <a:latin typeface="Arial" panose="020B0604020202020204" pitchFamily="34" charset="0"/>
              </a:rPr>
              <a:t>Literature</a:t>
            </a:r>
            <a:r>
              <a:rPr lang="de-DE" sz="1100" b="0" i="0" dirty="0">
                <a:solidFill>
                  <a:srgbClr val="000000"/>
                </a:solidFill>
                <a:effectLst/>
                <a:latin typeface="Arial" panose="020B0604020202020204" pitchFamily="34" charset="0"/>
              </a:rPr>
              <a:t> in </a:t>
            </a:r>
            <a:r>
              <a:rPr lang="de-DE" sz="1100" b="0" i="0" dirty="0" err="1">
                <a:solidFill>
                  <a:srgbClr val="000000"/>
                </a:solidFill>
                <a:effectLst/>
                <a:latin typeface="Arial" panose="020B0604020202020204" pitchFamily="34" charset="0"/>
              </a:rPr>
              <a:t>Ancient</a:t>
            </a:r>
            <a:r>
              <a:rPr lang="de-DE" sz="1100" b="0" i="0" dirty="0">
                <a:solidFill>
                  <a:srgbClr val="000000"/>
                </a:solidFill>
                <a:effectLst/>
                <a:latin typeface="Arial" panose="020B0604020202020204" pitchFamily="34" charset="0"/>
              </a:rPr>
              <a:t> China 55%</a:t>
            </a:r>
          </a:p>
          <a:p>
            <a:pPr marL="0" indent="0" algn="l">
              <a:buNone/>
            </a:pPr>
            <a:r>
              <a:rPr lang="de-DE" sz="1100" b="0" i="0" dirty="0">
                <a:solidFill>
                  <a:srgbClr val="000000"/>
                </a:solidFill>
                <a:effectLst/>
                <a:latin typeface="Arial" panose="020B0604020202020204" pitchFamily="34" charset="0"/>
              </a:rPr>
              <a:t>6 34 </a:t>
            </a:r>
            <a:r>
              <a:rPr lang="de-DE" sz="1100" b="0" i="0" dirty="0" err="1">
                <a:solidFill>
                  <a:srgbClr val="000000"/>
                </a:solidFill>
                <a:effectLst/>
                <a:latin typeface="Arial" panose="020B0604020202020204" pitchFamily="34" charset="0"/>
              </a:rPr>
              <a:t>Literature</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Ancient</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Literature</a:t>
            </a:r>
            <a:r>
              <a:rPr lang="de-DE" sz="1100" b="0" i="0" dirty="0">
                <a:solidFill>
                  <a:srgbClr val="000000"/>
                </a:solidFill>
                <a:effectLst/>
                <a:latin typeface="Arial" panose="020B0604020202020204" pitchFamily="34" charset="0"/>
              </a:rPr>
              <a:t>: The Classic </a:t>
            </a:r>
            <a:r>
              <a:rPr lang="de-DE" sz="1100" b="0" i="0" dirty="0" err="1">
                <a:solidFill>
                  <a:srgbClr val="000000"/>
                </a:solidFill>
                <a:effectLst/>
                <a:latin typeface="Arial" panose="020B0604020202020204" pitchFamily="34" charset="0"/>
              </a:rPr>
              <a:t>of</a:t>
            </a:r>
            <a:r>
              <a:rPr lang="de-DE" sz="1100" b="0" i="0" dirty="0">
                <a:solidFill>
                  <a:srgbClr val="000000"/>
                </a:solidFill>
                <a:effectLst/>
                <a:latin typeface="Arial" panose="020B0604020202020204" pitchFamily="34" charset="0"/>
              </a:rPr>
              <a:t> Mountains and Seas 53%</a:t>
            </a:r>
          </a:p>
          <a:p>
            <a:pPr marL="0" indent="0" algn="l">
              <a:buNone/>
            </a:pPr>
            <a:r>
              <a:rPr lang="de-DE" sz="1100" b="0" i="0" dirty="0">
                <a:solidFill>
                  <a:srgbClr val="000000"/>
                </a:solidFill>
                <a:effectLst/>
                <a:latin typeface="Arial" panose="020B0604020202020204" pitchFamily="34" charset="0"/>
              </a:rPr>
              <a:t>7 3 Global Impact </a:t>
            </a:r>
            <a:r>
              <a:rPr lang="de-DE" sz="1100" b="0" i="0" dirty="0" err="1">
                <a:solidFill>
                  <a:srgbClr val="000000"/>
                </a:solidFill>
                <a:effectLst/>
                <a:latin typeface="Arial" panose="020B0604020202020204" pitchFamily="34" charset="0"/>
              </a:rPr>
              <a:t>of</a:t>
            </a:r>
            <a:r>
              <a:rPr lang="de-DE" sz="1100" b="0" i="0" dirty="0">
                <a:solidFill>
                  <a:srgbClr val="000000"/>
                </a:solidFill>
                <a:effectLst/>
                <a:latin typeface="Arial" panose="020B0604020202020204" pitchFamily="34" charset="0"/>
              </a:rPr>
              <a:t> Chinese Culture 70%</a:t>
            </a:r>
          </a:p>
          <a:p>
            <a:pPr marL="0" indent="0" algn="l">
              <a:buNone/>
            </a:pPr>
            <a:r>
              <a:rPr lang="de-DE" sz="1100" b="0" i="0" dirty="0">
                <a:solidFill>
                  <a:srgbClr val="000000"/>
                </a:solidFill>
                <a:effectLst/>
                <a:latin typeface="Arial" panose="020B0604020202020204" pitchFamily="34" charset="0"/>
              </a:rPr>
              <a:t>7 6 Global Impact </a:t>
            </a:r>
            <a:r>
              <a:rPr lang="de-DE" sz="1100" b="0" i="0" dirty="0" err="1">
                <a:solidFill>
                  <a:srgbClr val="000000"/>
                </a:solidFill>
                <a:effectLst/>
                <a:latin typeface="Arial" panose="020B0604020202020204" pitchFamily="34" charset="0"/>
              </a:rPr>
              <a:t>of</a:t>
            </a:r>
            <a:r>
              <a:rPr lang="de-DE" sz="1100" b="0" i="0" dirty="0">
                <a:solidFill>
                  <a:srgbClr val="000000"/>
                </a:solidFill>
                <a:effectLst/>
                <a:latin typeface="Arial" panose="020B0604020202020204" pitchFamily="34" charset="0"/>
              </a:rPr>
              <a:t> Chinese Language 66%</a:t>
            </a:r>
          </a:p>
          <a:p>
            <a:pPr marL="0" indent="0" algn="l">
              <a:buNone/>
            </a:pPr>
            <a:r>
              <a:rPr lang="de-DE" sz="1100" b="0" i="0" dirty="0">
                <a:solidFill>
                  <a:srgbClr val="000000"/>
                </a:solidFill>
                <a:effectLst/>
                <a:latin typeface="Arial" panose="020B0604020202020204" pitchFamily="34" charset="0"/>
              </a:rPr>
              <a:t>8 25 Translation: Oral </a:t>
            </a:r>
            <a:r>
              <a:rPr lang="de-DE" sz="1100" b="0" i="0" dirty="0" err="1">
                <a:solidFill>
                  <a:srgbClr val="000000"/>
                </a:solidFill>
                <a:effectLst/>
                <a:latin typeface="Arial" panose="020B0604020202020204" pitchFamily="34" charset="0"/>
              </a:rPr>
              <a:t>Interpreting</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from</a:t>
            </a:r>
            <a:r>
              <a:rPr lang="de-DE" sz="1100" b="0" i="0" dirty="0">
                <a:solidFill>
                  <a:srgbClr val="000000"/>
                </a:solidFill>
                <a:effectLst/>
                <a:latin typeface="Arial" panose="020B0604020202020204" pitchFamily="34" charset="0"/>
              </a:rPr>
              <a:t> and </a:t>
            </a:r>
            <a:r>
              <a:rPr lang="de-DE" sz="1100" b="0" i="0" dirty="0" err="1">
                <a:solidFill>
                  <a:srgbClr val="000000"/>
                </a:solidFill>
                <a:effectLst/>
                <a:latin typeface="Arial" panose="020B0604020202020204" pitchFamily="34" charset="0"/>
              </a:rPr>
              <a:t>into</a:t>
            </a:r>
            <a:r>
              <a:rPr lang="de-DE" sz="1100" b="0" i="0" dirty="0">
                <a:solidFill>
                  <a:srgbClr val="000000"/>
                </a:solidFill>
                <a:effectLst/>
                <a:latin typeface="Arial" panose="020B0604020202020204" pitchFamily="34" charset="0"/>
              </a:rPr>
              <a:t> Chinese 55%</a:t>
            </a:r>
          </a:p>
          <a:p>
            <a:pPr marL="0" indent="0" algn="l">
              <a:buNone/>
            </a:pPr>
            <a:r>
              <a:rPr lang="de-DE" sz="1100" b="0" i="0" dirty="0">
                <a:solidFill>
                  <a:srgbClr val="000000"/>
                </a:solidFill>
                <a:effectLst/>
                <a:latin typeface="Arial" panose="020B0604020202020204" pitchFamily="34" charset="0"/>
              </a:rPr>
              <a:t>8 28 Translation: </a:t>
            </a:r>
            <a:r>
              <a:rPr lang="de-DE" sz="1100" b="0" i="0" dirty="0" err="1">
                <a:solidFill>
                  <a:srgbClr val="000000"/>
                </a:solidFill>
                <a:effectLst/>
                <a:latin typeface="Arial" panose="020B0604020202020204" pitchFamily="34" charset="0"/>
              </a:rPr>
              <a:t>Written</a:t>
            </a:r>
            <a:r>
              <a:rPr lang="de-DE" sz="1100" b="0" i="0" dirty="0">
                <a:solidFill>
                  <a:srgbClr val="000000"/>
                </a:solidFill>
                <a:effectLst/>
                <a:latin typeface="Arial" panose="020B0604020202020204" pitchFamily="34" charset="0"/>
              </a:rPr>
              <a:t> Translation </a:t>
            </a:r>
            <a:r>
              <a:rPr lang="de-DE" sz="1100" b="0" i="0" dirty="0" err="1">
                <a:solidFill>
                  <a:srgbClr val="000000"/>
                </a:solidFill>
                <a:effectLst/>
                <a:latin typeface="Arial" panose="020B0604020202020204" pitchFamily="34" charset="0"/>
              </a:rPr>
              <a:t>from</a:t>
            </a:r>
            <a:r>
              <a:rPr lang="de-DE" sz="1100" b="0" i="0" dirty="0">
                <a:solidFill>
                  <a:srgbClr val="000000"/>
                </a:solidFill>
                <a:effectLst/>
                <a:latin typeface="Arial" panose="020B0604020202020204" pitchFamily="34" charset="0"/>
              </a:rPr>
              <a:t> and </a:t>
            </a:r>
            <a:r>
              <a:rPr lang="de-DE" sz="1100" b="0" i="0" dirty="0" err="1">
                <a:solidFill>
                  <a:srgbClr val="000000"/>
                </a:solidFill>
                <a:effectLst/>
                <a:latin typeface="Arial" panose="020B0604020202020204" pitchFamily="34" charset="0"/>
              </a:rPr>
              <a:t>into</a:t>
            </a:r>
            <a:r>
              <a:rPr lang="de-DE" sz="1100" b="0" i="0" dirty="0">
                <a:solidFill>
                  <a:srgbClr val="000000"/>
                </a:solidFill>
                <a:effectLst/>
                <a:latin typeface="Arial" panose="020B0604020202020204" pitchFamily="34" charset="0"/>
              </a:rPr>
              <a:t> Chinese 54%</a:t>
            </a:r>
          </a:p>
          <a:p>
            <a:pPr marL="0" indent="0" algn="l">
              <a:buNone/>
            </a:pPr>
            <a:r>
              <a:rPr lang="de-DE" sz="1100" b="0" i="0" dirty="0">
                <a:solidFill>
                  <a:srgbClr val="000000"/>
                </a:solidFill>
                <a:effectLst/>
                <a:latin typeface="Arial" panose="020B0604020202020204" pitchFamily="34" charset="0"/>
              </a:rPr>
              <a:t>8 37 Translation: </a:t>
            </a:r>
            <a:r>
              <a:rPr lang="de-DE" sz="1100" b="0" i="0" dirty="0" err="1">
                <a:solidFill>
                  <a:srgbClr val="000000"/>
                </a:solidFill>
                <a:effectLst/>
                <a:latin typeface="Arial" panose="020B0604020202020204" pitchFamily="34" charset="0"/>
              </a:rPr>
              <a:t>Artificial</a:t>
            </a:r>
            <a:r>
              <a:rPr lang="de-DE" sz="1100" b="0" i="0" dirty="0">
                <a:solidFill>
                  <a:srgbClr val="000000"/>
                </a:solidFill>
                <a:effectLst/>
                <a:latin typeface="Arial" panose="020B0604020202020204" pitchFamily="34" charset="0"/>
              </a:rPr>
              <a:t> </a:t>
            </a:r>
            <a:r>
              <a:rPr lang="de-DE" sz="1100" b="0" i="0" dirty="0" err="1">
                <a:solidFill>
                  <a:srgbClr val="000000"/>
                </a:solidFill>
                <a:effectLst/>
                <a:latin typeface="Arial" panose="020B0604020202020204" pitchFamily="34" charset="0"/>
              </a:rPr>
              <a:t>Intelligence</a:t>
            </a:r>
            <a:r>
              <a:rPr lang="de-DE" sz="1100" b="0" i="0" dirty="0">
                <a:solidFill>
                  <a:srgbClr val="000000"/>
                </a:solidFill>
                <a:effectLst/>
                <a:latin typeface="Arial" panose="020B0604020202020204" pitchFamily="34" charset="0"/>
              </a:rPr>
              <a:t> in Translation 52%</a:t>
            </a:r>
          </a:p>
        </p:txBody>
      </p:sp>
      <p:sp>
        <p:nvSpPr>
          <p:cNvPr id="7" name="内容占位符 2">
            <a:extLst>
              <a:ext uri="{FF2B5EF4-FFF2-40B4-BE49-F238E27FC236}">
                <a16:creationId xmlns:a16="http://schemas.microsoft.com/office/drawing/2014/main" id="{30C536C4-64FC-428A-8FF4-94BC483213F9}"/>
              </a:ext>
            </a:extLst>
          </p:cNvPr>
          <p:cNvSpPr txBox="1">
            <a:spLocks/>
          </p:cNvSpPr>
          <p:nvPr/>
        </p:nvSpPr>
        <p:spPr>
          <a:xfrm>
            <a:off x="4540881" y="1628800"/>
            <a:ext cx="4032448" cy="5229200"/>
          </a:xfrm>
          <a:prstGeom prst="rect">
            <a:avLst/>
          </a:prstGeom>
        </p:spPr>
        <p:txBody>
          <a:bodyPr vert="horz" lIns="91440" tIns="45720" rIns="91440" bIns="45720" rtlCol="0">
            <a:normAutofit fontScale="90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de-DE" sz="1100" b="1" dirty="0">
                <a:solidFill>
                  <a:srgbClr val="000000"/>
                </a:solidFill>
                <a:latin typeface="Arial" panose="020B0604020202020204" pitchFamily="34" charset="0"/>
              </a:rPr>
              <a:t>Session Rank Topic </a:t>
            </a:r>
            <a:r>
              <a:rPr lang="de-DE" sz="1100" b="1" dirty="0" err="1">
                <a:solidFill>
                  <a:srgbClr val="000000"/>
                </a:solidFill>
                <a:latin typeface="Arial" panose="020B0604020202020204" pitchFamily="34" charset="0"/>
              </a:rPr>
              <a:t>Percent</a:t>
            </a:r>
            <a:endParaRPr lang="de-DE" sz="1100" dirty="0">
              <a:solidFill>
                <a:srgbClr val="000000"/>
              </a:solidFill>
              <a:latin typeface="Arial" panose="020B0604020202020204" pitchFamily="34" charset="0"/>
            </a:endParaRPr>
          </a:p>
          <a:p>
            <a:pPr marL="0" indent="0">
              <a:buNone/>
            </a:pPr>
            <a:r>
              <a:rPr lang="de-DE" sz="1100" dirty="0">
                <a:solidFill>
                  <a:srgbClr val="000000"/>
                </a:solidFill>
                <a:latin typeface="Arial" panose="020B0604020202020204" pitchFamily="34" charset="0"/>
              </a:rPr>
              <a:t>9 35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Tang and Song - </a:t>
            </a:r>
            <a:r>
              <a:rPr lang="de-DE" sz="1100" dirty="0" err="1">
                <a:solidFill>
                  <a:srgbClr val="000000"/>
                </a:solidFill>
                <a:latin typeface="Arial" panose="020B0604020202020204" pitchFamily="34" charset="0"/>
              </a:rPr>
              <a:t>Classical</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Prose</a:t>
            </a:r>
            <a:r>
              <a:rPr lang="de-DE" sz="1100" dirty="0">
                <a:solidFill>
                  <a:srgbClr val="000000"/>
                </a:solidFill>
                <a:latin typeface="Arial" panose="020B0604020202020204" pitchFamily="34" charset="0"/>
              </a:rPr>
              <a:t> Movement </a:t>
            </a:r>
            <a:r>
              <a:rPr lang="de-DE" sz="1100" dirty="0" err="1">
                <a:solidFill>
                  <a:srgbClr val="000000"/>
                </a:solidFill>
                <a:latin typeface="Arial" panose="020B0604020202020204" pitchFamily="34" charset="0"/>
              </a:rPr>
              <a:t>of</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late</a:t>
            </a:r>
            <a:r>
              <a:rPr lang="de-DE" sz="1100" dirty="0">
                <a:solidFill>
                  <a:srgbClr val="000000"/>
                </a:solidFill>
                <a:latin typeface="Arial" panose="020B0604020202020204" pitchFamily="34" charset="0"/>
              </a:rPr>
              <a:t> Tang </a:t>
            </a:r>
            <a:r>
              <a:rPr lang="de-DE" sz="1100" dirty="0" err="1">
                <a:solidFill>
                  <a:srgbClr val="000000"/>
                </a:solidFill>
                <a:latin typeface="Arial" panose="020B0604020202020204" pitchFamily="34" charset="0"/>
              </a:rPr>
              <a:t>Dynasty</a:t>
            </a:r>
            <a:r>
              <a:rPr lang="de-DE" sz="1100" dirty="0">
                <a:solidFill>
                  <a:srgbClr val="000000"/>
                </a:solidFill>
                <a:latin typeface="Arial" panose="020B0604020202020204" pitchFamily="34" charset="0"/>
              </a:rPr>
              <a:t> and Song </a:t>
            </a:r>
            <a:r>
              <a:rPr lang="de-DE" sz="1100" dirty="0" err="1">
                <a:solidFill>
                  <a:srgbClr val="000000"/>
                </a:solidFill>
                <a:latin typeface="Arial" panose="020B0604020202020204" pitchFamily="34" charset="0"/>
              </a:rPr>
              <a:t>Dynasty</a:t>
            </a:r>
            <a:r>
              <a:rPr lang="de-DE" sz="1100" dirty="0">
                <a:solidFill>
                  <a:srgbClr val="000000"/>
                </a:solidFill>
                <a:latin typeface="Arial" panose="020B0604020202020204" pitchFamily="34" charset="0"/>
              </a:rPr>
              <a:t> 53%</a:t>
            </a:r>
          </a:p>
          <a:p>
            <a:pPr marL="0" indent="0">
              <a:buNone/>
            </a:pPr>
            <a:r>
              <a:rPr lang="de-DE" sz="1100" dirty="0">
                <a:solidFill>
                  <a:srgbClr val="000000"/>
                </a:solidFill>
                <a:latin typeface="Arial" panose="020B0604020202020204" pitchFamily="34" charset="0"/>
              </a:rPr>
              <a:t>9 9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Premodern</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Strange Stories </a:t>
            </a:r>
            <a:r>
              <a:rPr lang="de-DE" sz="1100" dirty="0" err="1">
                <a:solidFill>
                  <a:srgbClr val="000000"/>
                </a:solidFill>
                <a:latin typeface="Arial" panose="020B0604020202020204" pitchFamily="34" charset="0"/>
              </a:rPr>
              <a:t>from</a:t>
            </a:r>
            <a:r>
              <a:rPr lang="de-DE" sz="1100" dirty="0">
                <a:solidFill>
                  <a:srgbClr val="000000"/>
                </a:solidFill>
                <a:latin typeface="Arial" panose="020B0604020202020204" pitchFamily="34" charset="0"/>
              </a:rPr>
              <a:t> a Chinese Studio 64%</a:t>
            </a:r>
          </a:p>
          <a:p>
            <a:pPr marL="0" indent="0">
              <a:buNone/>
            </a:pPr>
            <a:r>
              <a:rPr lang="de-DE" sz="1100" dirty="0">
                <a:solidFill>
                  <a:srgbClr val="000000"/>
                </a:solidFill>
                <a:latin typeface="Arial" panose="020B0604020202020204" pitchFamily="34" charset="0"/>
              </a:rPr>
              <a:t>9 21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Premodern</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Tang-Song 56%</a:t>
            </a:r>
          </a:p>
          <a:p>
            <a:pPr marL="0" indent="0">
              <a:buNone/>
            </a:pPr>
            <a:r>
              <a:rPr lang="de-DE" sz="1100" dirty="0">
                <a:solidFill>
                  <a:srgbClr val="000000"/>
                </a:solidFill>
                <a:latin typeface="Arial" panose="020B0604020202020204" pitchFamily="34" charset="0"/>
              </a:rPr>
              <a:t>9 32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Premodern</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 Li </a:t>
            </a:r>
            <a:r>
              <a:rPr lang="de-DE" sz="1100" dirty="0" err="1">
                <a:solidFill>
                  <a:srgbClr val="000000"/>
                </a:solidFill>
                <a:latin typeface="Arial" panose="020B0604020202020204" pitchFamily="34" charset="0"/>
              </a:rPr>
              <a:t>Bai's</a:t>
            </a:r>
            <a:r>
              <a:rPr lang="de-DE" sz="1100" dirty="0">
                <a:solidFill>
                  <a:srgbClr val="000000"/>
                </a:solidFill>
                <a:latin typeface="Arial" panose="020B0604020202020204" pitchFamily="34" charset="0"/>
              </a:rPr>
              <a:t> “The River-</a:t>
            </a:r>
            <a:r>
              <a:rPr lang="de-DE" sz="1100" dirty="0" err="1">
                <a:solidFill>
                  <a:srgbClr val="000000"/>
                </a:solidFill>
                <a:latin typeface="Arial" panose="020B0604020202020204" pitchFamily="34" charset="0"/>
              </a:rPr>
              <a:t>Merchant's</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Wife</a:t>
            </a:r>
            <a:r>
              <a:rPr lang="de-DE" sz="1100" dirty="0">
                <a:solidFill>
                  <a:srgbClr val="000000"/>
                </a:solidFill>
                <a:latin typeface="Arial" panose="020B0604020202020204" pitchFamily="34" charset="0"/>
              </a:rPr>
              <a:t>: A Letter” and </a:t>
            </a:r>
            <a:r>
              <a:rPr lang="de-DE" sz="1100" dirty="0" err="1">
                <a:solidFill>
                  <a:srgbClr val="000000"/>
                </a:solidFill>
                <a:latin typeface="Arial" panose="020B0604020202020204" pitchFamily="34" charset="0"/>
              </a:rPr>
              <a:t>its</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translations</a:t>
            </a:r>
            <a:r>
              <a:rPr lang="de-DE" sz="1100" dirty="0">
                <a:solidFill>
                  <a:srgbClr val="000000"/>
                </a:solidFill>
                <a:latin typeface="Arial" panose="020B0604020202020204" pitchFamily="34" charset="0"/>
              </a:rPr>
              <a:t> 53%</a:t>
            </a:r>
          </a:p>
          <a:p>
            <a:pPr marL="0" indent="0">
              <a:buNone/>
            </a:pPr>
            <a:r>
              <a:rPr lang="de-DE" sz="1100" dirty="0">
                <a:solidFill>
                  <a:srgbClr val="000000"/>
                </a:solidFill>
                <a:latin typeface="Arial" panose="020B0604020202020204" pitchFamily="34" charset="0"/>
              </a:rPr>
              <a:t>9 11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Premodern</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 </a:t>
            </a:r>
            <a:r>
              <a:rPr lang="de-DE" sz="1100" dirty="0" err="1">
                <a:solidFill>
                  <a:srgbClr val="000000"/>
                </a:solidFill>
                <a:latin typeface="Arial" panose="020B0604020202020204" pitchFamily="34" charset="0"/>
              </a:rPr>
              <a:t>China's</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Four</a:t>
            </a:r>
            <a:r>
              <a:rPr lang="de-DE" sz="1100" dirty="0">
                <a:solidFill>
                  <a:srgbClr val="000000"/>
                </a:solidFill>
                <a:latin typeface="Arial" panose="020B0604020202020204" pitchFamily="34" charset="0"/>
              </a:rPr>
              <a:t> Great </a:t>
            </a:r>
            <a:r>
              <a:rPr lang="de-DE" sz="1100" dirty="0" err="1">
                <a:solidFill>
                  <a:srgbClr val="000000"/>
                </a:solidFill>
                <a:latin typeface="Arial" panose="020B0604020202020204" pitchFamily="34" charset="0"/>
              </a:rPr>
              <a:t>Classical</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Novels</a:t>
            </a:r>
            <a:r>
              <a:rPr lang="de-DE" sz="1100" dirty="0">
                <a:solidFill>
                  <a:srgbClr val="000000"/>
                </a:solidFill>
                <a:latin typeface="Arial" panose="020B0604020202020204" pitchFamily="34" charset="0"/>
              </a:rPr>
              <a:t> 63%</a:t>
            </a:r>
          </a:p>
          <a:p>
            <a:pPr marL="0" indent="0">
              <a:buNone/>
            </a:pPr>
            <a:r>
              <a:rPr lang="de-DE" sz="1100" dirty="0">
                <a:solidFill>
                  <a:srgbClr val="000000"/>
                </a:solidFill>
                <a:latin typeface="Arial" panose="020B0604020202020204" pitchFamily="34" charset="0"/>
              </a:rPr>
              <a:t>10 19 Language: </a:t>
            </a:r>
            <a:r>
              <a:rPr lang="de-DE" sz="1100" dirty="0" err="1">
                <a:solidFill>
                  <a:srgbClr val="000000"/>
                </a:solidFill>
                <a:latin typeface="Arial" panose="020B0604020202020204" pitchFamily="34" charset="0"/>
              </a:rPr>
              <a:t>How</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the</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language</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shapes</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the</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mind</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comparison</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with</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other</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languages</a:t>
            </a:r>
            <a:r>
              <a:rPr lang="de-DE" sz="1100" dirty="0">
                <a:solidFill>
                  <a:srgbClr val="000000"/>
                </a:solidFill>
                <a:latin typeface="Arial" panose="020B0604020202020204" pitchFamily="34" charset="0"/>
              </a:rPr>
              <a:t>) 57%</a:t>
            </a:r>
          </a:p>
          <a:p>
            <a:pPr marL="0" indent="0">
              <a:buNone/>
            </a:pPr>
            <a:r>
              <a:rPr lang="de-DE" sz="1100" dirty="0">
                <a:solidFill>
                  <a:srgbClr val="000000"/>
                </a:solidFill>
                <a:latin typeface="Arial" panose="020B0604020202020204" pitchFamily="34" charset="0"/>
              </a:rPr>
              <a:t>10 24 Language Styles (</a:t>
            </a:r>
            <a:r>
              <a:rPr lang="de-DE" sz="1100" dirty="0" err="1">
                <a:solidFill>
                  <a:srgbClr val="000000"/>
                </a:solidFill>
                <a:latin typeface="Arial" panose="020B0604020202020204" pitchFamily="34" charset="0"/>
              </a:rPr>
              <a:t>official</a:t>
            </a:r>
            <a:r>
              <a:rPr lang="de-DE" sz="1100" dirty="0">
                <a:solidFill>
                  <a:srgbClr val="000000"/>
                </a:solidFill>
                <a:latin typeface="Arial" panose="020B0604020202020204" pitchFamily="34" charset="0"/>
              </a:rPr>
              <a:t>, formal, </a:t>
            </a:r>
            <a:r>
              <a:rPr lang="de-DE" sz="1100" dirty="0" err="1">
                <a:solidFill>
                  <a:srgbClr val="000000"/>
                </a:solidFill>
                <a:latin typeface="Arial" panose="020B0604020202020204" pitchFamily="34" charset="0"/>
              </a:rPr>
              <a:t>written</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colloquial</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slang</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sociolects</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dialects</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regionalects</a:t>
            </a:r>
            <a:r>
              <a:rPr lang="de-DE" sz="1100" dirty="0">
                <a:solidFill>
                  <a:srgbClr val="000000"/>
                </a:solidFill>
                <a:latin typeface="Arial" panose="020B0604020202020204" pitchFamily="34" charset="0"/>
              </a:rPr>
              <a:t> etc.) 55%</a:t>
            </a:r>
          </a:p>
          <a:p>
            <a:pPr marL="0" indent="0">
              <a:buNone/>
            </a:pPr>
            <a:r>
              <a:rPr lang="de-DE" sz="1100" dirty="0">
                <a:solidFill>
                  <a:srgbClr val="000000"/>
                </a:solidFill>
                <a:latin typeface="Arial" panose="020B0604020202020204" pitchFamily="34" charset="0"/>
              </a:rPr>
              <a:t>10 30 Language: </a:t>
            </a:r>
            <a:r>
              <a:rPr lang="de-DE" sz="1100" dirty="0" err="1">
                <a:solidFill>
                  <a:srgbClr val="000000"/>
                </a:solidFill>
                <a:latin typeface="Arial" panose="020B0604020202020204" pitchFamily="34" charset="0"/>
              </a:rPr>
              <a:t>Ambiguity</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of</a:t>
            </a:r>
            <a:r>
              <a:rPr lang="de-DE" sz="1100" dirty="0">
                <a:solidFill>
                  <a:srgbClr val="000000"/>
                </a:solidFill>
                <a:latin typeface="Arial" panose="020B0604020202020204" pitchFamily="34" charset="0"/>
              </a:rPr>
              <a:t> Chinese Language (e.g. Tang </a:t>
            </a:r>
            <a:r>
              <a:rPr lang="de-DE" sz="1100" dirty="0" err="1">
                <a:solidFill>
                  <a:srgbClr val="000000"/>
                </a:solidFill>
                <a:latin typeface="Arial" panose="020B0604020202020204" pitchFamily="34" charset="0"/>
              </a:rPr>
              <a:t>poetry</a:t>
            </a:r>
            <a:r>
              <a:rPr lang="de-DE" sz="1100" dirty="0">
                <a:solidFill>
                  <a:srgbClr val="000000"/>
                </a:solidFill>
                <a:latin typeface="Arial" panose="020B0604020202020204" pitchFamily="34" charset="0"/>
              </a:rPr>
              <a:t>) 54%</a:t>
            </a:r>
          </a:p>
          <a:p>
            <a:pPr marL="0" indent="0">
              <a:buNone/>
            </a:pPr>
            <a:r>
              <a:rPr lang="de-DE" sz="1100" dirty="0">
                <a:solidFill>
                  <a:srgbClr val="000000"/>
                </a:solidFill>
                <a:latin typeface="Arial" panose="020B0604020202020204" pitchFamily="34" charset="0"/>
              </a:rPr>
              <a:t>10 39 Language: </a:t>
            </a:r>
            <a:r>
              <a:rPr lang="de-DE" sz="1100" dirty="0" err="1">
                <a:solidFill>
                  <a:srgbClr val="000000"/>
                </a:solidFill>
                <a:latin typeface="Arial" panose="020B0604020202020204" pitchFamily="34" charset="0"/>
              </a:rPr>
              <a:t>Rhethorics</a:t>
            </a:r>
            <a:r>
              <a:rPr lang="de-DE" sz="1100" dirty="0">
                <a:solidFill>
                  <a:srgbClr val="000000"/>
                </a:solidFill>
                <a:latin typeface="Arial" panose="020B0604020202020204" pitchFamily="34" charset="0"/>
              </a:rPr>
              <a:t> and Propaganda in China 51%</a:t>
            </a:r>
          </a:p>
          <a:p>
            <a:pPr marL="0" indent="0">
              <a:buNone/>
            </a:pPr>
            <a:r>
              <a:rPr lang="de-DE" sz="1100" dirty="0">
                <a:solidFill>
                  <a:srgbClr val="000000"/>
                </a:solidFill>
                <a:latin typeface="Arial" panose="020B0604020202020204" pitchFamily="34" charset="0"/>
              </a:rPr>
              <a:t>11 10 Stage </a:t>
            </a:r>
            <a:r>
              <a:rPr lang="de-DE" sz="1100" dirty="0" err="1">
                <a:solidFill>
                  <a:srgbClr val="000000"/>
                </a:solidFill>
                <a:latin typeface="Arial" panose="020B0604020202020204" pitchFamily="34" charset="0"/>
              </a:rPr>
              <a:t>entertainment</a:t>
            </a:r>
            <a:r>
              <a:rPr lang="de-DE" sz="1100" dirty="0">
                <a:solidFill>
                  <a:srgbClr val="000000"/>
                </a:solidFill>
                <a:latin typeface="Arial" panose="020B0604020202020204" pitchFamily="34" charset="0"/>
              </a:rPr>
              <a:t>: Crosstalk </a:t>
            </a:r>
            <a:r>
              <a:rPr lang="zh-CN" altLang="de-DE" sz="1100" dirty="0">
                <a:solidFill>
                  <a:srgbClr val="000000"/>
                </a:solidFill>
                <a:latin typeface="Arial" panose="020B0604020202020204" pitchFamily="34" charset="0"/>
              </a:rPr>
              <a:t>相声 </a:t>
            </a:r>
            <a:r>
              <a:rPr lang="de-DE" altLang="zh-CN" sz="1100" dirty="0">
                <a:solidFill>
                  <a:srgbClr val="000000"/>
                </a:solidFill>
                <a:latin typeface="Arial" panose="020B0604020202020204" pitchFamily="34" charset="0"/>
              </a:rPr>
              <a:t>63%</a:t>
            </a:r>
          </a:p>
          <a:p>
            <a:pPr marL="0" indent="0">
              <a:buNone/>
            </a:pPr>
            <a:r>
              <a:rPr lang="de-DE" altLang="zh-CN" sz="1100" dirty="0">
                <a:solidFill>
                  <a:srgbClr val="000000"/>
                </a:solidFill>
                <a:latin typeface="Arial" panose="020B0604020202020204" pitchFamily="34" charset="0"/>
              </a:rPr>
              <a:t>12 26 </a:t>
            </a:r>
            <a:r>
              <a:rPr lang="de-DE" sz="1100" dirty="0">
                <a:solidFill>
                  <a:srgbClr val="000000"/>
                </a:solidFill>
                <a:latin typeface="Arial" panose="020B0604020202020204" pitchFamily="34" charset="0"/>
              </a:rPr>
              <a:t>Chinese Writing: Chinese </a:t>
            </a:r>
            <a:r>
              <a:rPr lang="de-DE" sz="1100" dirty="0" err="1">
                <a:solidFill>
                  <a:srgbClr val="000000"/>
                </a:solidFill>
                <a:latin typeface="Arial" panose="020B0604020202020204" pitchFamily="34" charset="0"/>
              </a:rPr>
              <a:t>Characters</a:t>
            </a:r>
            <a:r>
              <a:rPr lang="de-DE" sz="1100" dirty="0">
                <a:solidFill>
                  <a:srgbClr val="000000"/>
                </a:solidFill>
                <a:latin typeface="Arial" panose="020B0604020202020204" pitchFamily="34" charset="0"/>
              </a:rPr>
              <a:t> 54%</a:t>
            </a:r>
          </a:p>
          <a:p>
            <a:pPr marL="0" indent="0">
              <a:buNone/>
            </a:pPr>
            <a:r>
              <a:rPr lang="de-DE" sz="1100" dirty="0">
                <a:solidFill>
                  <a:srgbClr val="000000"/>
                </a:solidFill>
                <a:latin typeface="Arial" panose="020B0604020202020204" pitchFamily="34" charset="0"/>
              </a:rPr>
              <a:t>12 36 Chinese Writing: </a:t>
            </a:r>
            <a:r>
              <a:rPr lang="de-DE" sz="1100" dirty="0" err="1">
                <a:solidFill>
                  <a:srgbClr val="000000"/>
                </a:solidFill>
                <a:latin typeface="Arial" panose="020B0604020202020204" pitchFamily="34" charset="0"/>
              </a:rPr>
              <a:t>Calligraphy</a:t>
            </a:r>
            <a:r>
              <a:rPr lang="de-DE" sz="1100" dirty="0">
                <a:solidFill>
                  <a:srgbClr val="000000"/>
                </a:solidFill>
                <a:latin typeface="Arial" panose="020B0604020202020204" pitchFamily="34" charset="0"/>
              </a:rPr>
              <a:t> 53%</a:t>
            </a:r>
          </a:p>
          <a:p>
            <a:pPr marL="0" indent="0">
              <a:buNone/>
            </a:pPr>
            <a:r>
              <a:rPr lang="de-DE" sz="1100" dirty="0">
                <a:solidFill>
                  <a:srgbClr val="000000"/>
                </a:solidFill>
                <a:latin typeface="Arial" panose="020B0604020202020204" pitchFamily="34" charset="0"/>
              </a:rPr>
              <a:t>12 33 Traditional Festivals: Spring Festival Couplets 53%</a:t>
            </a:r>
          </a:p>
          <a:p>
            <a:pPr marL="0" indent="0">
              <a:buNone/>
            </a:pPr>
            <a:r>
              <a:rPr lang="de-DE" sz="1100" dirty="0">
                <a:solidFill>
                  <a:srgbClr val="000000"/>
                </a:solidFill>
                <a:latin typeface="Arial" panose="020B0604020202020204" pitchFamily="34" charset="0"/>
              </a:rPr>
              <a:t>13 20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Modern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Qian </a:t>
            </a:r>
            <a:r>
              <a:rPr lang="de-DE" sz="1100" dirty="0" err="1">
                <a:solidFill>
                  <a:srgbClr val="000000"/>
                </a:solidFill>
                <a:latin typeface="Arial" panose="020B0604020202020204" pitchFamily="34" charset="0"/>
              </a:rPr>
              <a:t>Zhongshu</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Ch'ien</a:t>
            </a:r>
            <a:r>
              <a:rPr lang="de-DE" sz="1100" dirty="0">
                <a:solidFill>
                  <a:srgbClr val="000000"/>
                </a:solidFill>
                <a:latin typeface="Arial" panose="020B0604020202020204" pitchFamily="34" charset="0"/>
              </a:rPr>
              <a:t> Chung-</a:t>
            </a:r>
            <a:r>
              <a:rPr lang="de-DE" sz="1100" dirty="0" err="1">
                <a:solidFill>
                  <a:srgbClr val="000000"/>
                </a:solidFill>
                <a:latin typeface="Arial" panose="020B0604020202020204" pitchFamily="34" charset="0"/>
              </a:rPr>
              <a:t>shu</a:t>
            </a:r>
            <a:r>
              <a:rPr lang="de-DE" sz="1100" dirty="0">
                <a:solidFill>
                  <a:srgbClr val="000000"/>
                </a:solidFill>
                <a:latin typeface="Arial" panose="020B0604020202020204" pitchFamily="34" charset="0"/>
              </a:rPr>
              <a:t>) 56%</a:t>
            </a:r>
          </a:p>
          <a:p>
            <a:pPr marL="0" indent="0">
              <a:buNone/>
            </a:pPr>
            <a:r>
              <a:rPr lang="de-DE" sz="1100" dirty="0">
                <a:solidFill>
                  <a:srgbClr val="000000"/>
                </a:solidFill>
                <a:latin typeface="Arial" panose="020B0604020202020204" pitchFamily="34" charset="0"/>
              </a:rPr>
              <a:t>13 23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Modern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55%</a:t>
            </a:r>
          </a:p>
          <a:p>
            <a:pPr marL="0" indent="0">
              <a:buNone/>
            </a:pPr>
            <a:r>
              <a:rPr lang="de-DE" sz="1100" dirty="0">
                <a:solidFill>
                  <a:srgbClr val="000000"/>
                </a:solidFill>
                <a:latin typeface="Arial" panose="020B0604020202020204" pitchFamily="34" charset="0"/>
              </a:rPr>
              <a:t>13 29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Modern and Contemporary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Science Fiction, and Fantasy 54%</a:t>
            </a:r>
          </a:p>
          <a:p>
            <a:pPr marL="0" indent="0">
              <a:buNone/>
            </a:pPr>
            <a:r>
              <a:rPr lang="de-DE" sz="1100" dirty="0">
                <a:solidFill>
                  <a:srgbClr val="000000"/>
                </a:solidFill>
                <a:latin typeface="Arial" panose="020B0604020202020204" pitchFamily="34" charset="0"/>
              </a:rPr>
              <a:t>13 40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Contemporary </a:t>
            </a:r>
            <a:r>
              <a:rPr lang="de-DE" sz="1100" dirty="0" err="1">
                <a:solidFill>
                  <a:srgbClr val="000000"/>
                </a:solidFill>
                <a:latin typeface="Arial" panose="020B0604020202020204" pitchFamily="34" charset="0"/>
              </a:rPr>
              <a:t>Literature</a:t>
            </a:r>
            <a:r>
              <a:rPr lang="de-DE" sz="1100" dirty="0">
                <a:solidFill>
                  <a:srgbClr val="000000"/>
                </a:solidFill>
                <a:latin typeface="Arial" panose="020B0604020202020204" pitchFamily="34" charset="0"/>
              </a:rPr>
              <a:t> 50%</a:t>
            </a:r>
          </a:p>
          <a:p>
            <a:pPr marL="0" indent="0">
              <a:buNone/>
            </a:pPr>
            <a:r>
              <a:rPr lang="de-DE" sz="1100" dirty="0">
                <a:solidFill>
                  <a:srgbClr val="000000"/>
                </a:solidFill>
                <a:latin typeface="Arial" panose="020B0604020202020204" pitchFamily="34" charset="0"/>
              </a:rPr>
              <a:t>14 38 Opera: Peking Opera 52%</a:t>
            </a:r>
          </a:p>
          <a:p>
            <a:pPr marL="0" indent="0">
              <a:buNone/>
            </a:pPr>
            <a:r>
              <a:rPr lang="de-DE" sz="1100" dirty="0">
                <a:solidFill>
                  <a:srgbClr val="000000"/>
                </a:solidFill>
                <a:latin typeface="Arial" panose="020B0604020202020204" pitchFamily="34" charset="0"/>
              </a:rPr>
              <a:t>14 41 Opera: Peking Opera Actor Mei </a:t>
            </a:r>
            <a:r>
              <a:rPr lang="de-DE" sz="1100" dirty="0" err="1">
                <a:solidFill>
                  <a:srgbClr val="000000"/>
                </a:solidFill>
                <a:latin typeface="Arial" panose="020B0604020202020204" pitchFamily="34" charset="0"/>
              </a:rPr>
              <a:t>Lanfang</a:t>
            </a:r>
            <a:r>
              <a:rPr lang="de-DE" sz="1100" dirty="0">
                <a:solidFill>
                  <a:srgbClr val="000000"/>
                </a:solidFill>
                <a:latin typeface="Arial" panose="020B0604020202020204" pitchFamily="34" charset="0"/>
              </a:rPr>
              <a:t> 50%</a:t>
            </a:r>
          </a:p>
          <a:p>
            <a:pPr marL="0" indent="0">
              <a:buNone/>
            </a:pPr>
            <a:r>
              <a:rPr lang="de-DE" sz="1100" dirty="0">
                <a:solidFill>
                  <a:srgbClr val="000000"/>
                </a:solidFill>
                <a:latin typeface="Arial" panose="020B0604020202020204" pitchFamily="34" charset="0"/>
              </a:rPr>
              <a:t>14 42 Opera: Hunan Flower-drum Opera (</a:t>
            </a:r>
            <a:r>
              <a:rPr lang="de-DE" sz="1100" dirty="0" err="1">
                <a:solidFill>
                  <a:srgbClr val="000000"/>
                </a:solidFill>
                <a:latin typeface="Arial" panose="020B0604020202020204" pitchFamily="34" charset="0"/>
              </a:rPr>
              <a:t>Huagu</a:t>
            </a:r>
            <a:r>
              <a:rPr lang="de-DE" sz="1100" dirty="0">
                <a:solidFill>
                  <a:srgbClr val="000000"/>
                </a:solidFill>
                <a:latin typeface="Arial" panose="020B0604020202020204" pitchFamily="34" charset="0"/>
              </a:rPr>
              <a:t> Opera) 50%</a:t>
            </a:r>
          </a:p>
          <a:p>
            <a:pPr marL="0" indent="0">
              <a:buNone/>
            </a:pPr>
            <a:r>
              <a:rPr lang="de-DE" sz="1100" dirty="0">
                <a:solidFill>
                  <a:srgbClr val="000000"/>
                </a:solidFill>
                <a:latin typeface="Arial" panose="020B0604020202020204" pitchFamily="34" charset="0"/>
              </a:rPr>
              <a:t>15 27 </a:t>
            </a:r>
            <a:r>
              <a:rPr lang="de-DE" sz="1100" dirty="0" err="1">
                <a:solidFill>
                  <a:srgbClr val="000000"/>
                </a:solidFill>
                <a:latin typeface="Arial" panose="020B0604020202020204" pitchFamily="34" charset="0"/>
              </a:rPr>
              <a:t>Globalization</a:t>
            </a:r>
            <a:r>
              <a:rPr lang="de-DE" sz="1100" dirty="0">
                <a:solidFill>
                  <a:srgbClr val="000000"/>
                </a:solidFill>
                <a:latin typeface="Arial" panose="020B0604020202020204" pitchFamily="34" charset="0"/>
              </a:rPr>
              <a:t>: The </a:t>
            </a:r>
            <a:r>
              <a:rPr lang="de-DE" sz="1100" dirty="0" err="1">
                <a:solidFill>
                  <a:srgbClr val="000000"/>
                </a:solidFill>
                <a:latin typeface="Arial" panose="020B0604020202020204" pitchFamily="34" charset="0"/>
              </a:rPr>
              <a:t>Westernization</a:t>
            </a:r>
            <a:r>
              <a:rPr lang="de-DE" sz="1100" dirty="0">
                <a:solidFill>
                  <a:srgbClr val="000000"/>
                </a:solidFill>
                <a:latin typeface="Arial" panose="020B0604020202020204" pitchFamily="34" charset="0"/>
              </a:rPr>
              <a:t> Movement 54%</a:t>
            </a:r>
          </a:p>
          <a:p>
            <a:pPr marL="0" indent="0">
              <a:buNone/>
            </a:pPr>
            <a:r>
              <a:rPr lang="de-DE" sz="1100" dirty="0">
                <a:solidFill>
                  <a:srgbClr val="000000"/>
                </a:solidFill>
                <a:latin typeface="Arial" panose="020B0604020202020204" pitchFamily="34" charset="0"/>
              </a:rPr>
              <a:t>15 31 </a:t>
            </a:r>
            <a:r>
              <a:rPr lang="de-DE" sz="1100" dirty="0" err="1">
                <a:solidFill>
                  <a:srgbClr val="000000"/>
                </a:solidFill>
                <a:latin typeface="Arial" panose="020B0604020202020204" pitchFamily="34" charset="0"/>
              </a:rPr>
              <a:t>Globalization</a:t>
            </a:r>
            <a:r>
              <a:rPr lang="de-DE" sz="1100" dirty="0">
                <a:solidFill>
                  <a:srgbClr val="000000"/>
                </a:solidFill>
                <a:latin typeface="Arial" panose="020B0604020202020204" pitchFamily="34" charset="0"/>
              </a:rPr>
              <a:t>: The </a:t>
            </a:r>
            <a:r>
              <a:rPr lang="de-DE" sz="1100" dirty="0" err="1">
                <a:solidFill>
                  <a:srgbClr val="000000"/>
                </a:solidFill>
                <a:latin typeface="Arial" panose="020B0604020202020204" pitchFamily="34" charset="0"/>
              </a:rPr>
              <a:t>Eastward</a:t>
            </a:r>
            <a:r>
              <a:rPr lang="de-DE" sz="1100" dirty="0">
                <a:solidFill>
                  <a:srgbClr val="000000"/>
                </a:solidFill>
                <a:latin typeface="Arial" panose="020B0604020202020204" pitchFamily="34" charset="0"/>
              </a:rPr>
              <a:t> Spread </a:t>
            </a:r>
            <a:r>
              <a:rPr lang="de-DE" sz="1100" dirty="0" err="1">
                <a:solidFill>
                  <a:srgbClr val="000000"/>
                </a:solidFill>
                <a:latin typeface="Arial" panose="020B0604020202020204" pitchFamily="34" charset="0"/>
              </a:rPr>
              <a:t>of</a:t>
            </a:r>
            <a:r>
              <a:rPr lang="de-DE" sz="1100" dirty="0">
                <a:solidFill>
                  <a:srgbClr val="000000"/>
                </a:solidFill>
                <a:latin typeface="Arial" panose="020B0604020202020204" pitchFamily="34" charset="0"/>
              </a:rPr>
              <a:t> Western Learning 53%</a:t>
            </a:r>
          </a:p>
        </p:txBody>
      </p:sp>
    </p:spTree>
    <p:extLst>
      <p:ext uri="{BB962C8B-B14F-4D97-AF65-F5344CB8AC3E}">
        <p14:creationId xmlns:p14="http://schemas.microsoft.com/office/powerpoint/2010/main" val="3367215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altLang="zh-CN" dirty="0">
                <a:solidFill>
                  <a:srgbClr val="0E5772"/>
                </a:solidFill>
                <a:latin typeface="Arial" panose="020B0604020202020204" pitchFamily="34" charset="0"/>
                <a:cs typeface="Arial" panose="020B0604020202020204" pitchFamily="34" charset="0"/>
              </a:rPr>
              <a:t>Session</a:t>
            </a:r>
            <a:r>
              <a:rPr lang="zh-CN" altLang="de-DE" dirty="0">
                <a:solidFill>
                  <a:srgbClr val="0E5772"/>
                </a:solidFill>
                <a:latin typeface="Arial" panose="020B0604020202020204" pitchFamily="34" charset="0"/>
                <a:cs typeface="Arial" panose="020B0604020202020204" pitchFamily="34" charset="0"/>
              </a:rPr>
              <a:t> </a:t>
            </a:r>
            <a:r>
              <a:rPr lang="de-DE" altLang="zh-CN" dirty="0">
                <a:solidFill>
                  <a:srgbClr val="0E5772"/>
                </a:solidFill>
                <a:latin typeface="Arial" panose="020B0604020202020204" pitchFamily="34" charset="0"/>
                <a:cs typeface="Arial" panose="020B0604020202020204" pitchFamily="34" charset="0"/>
              </a:rPr>
              <a:t>3 </a:t>
            </a:r>
            <a:r>
              <a:rPr lang="zh-CN" altLang="de-DE" dirty="0">
                <a:solidFill>
                  <a:srgbClr val="0E5772"/>
                </a:solidFill>
                <a:latin typeface="Arial" panose="020B0604020202020204" pitchFamily="34" charset="0"/>
                <a:cs typeface="Arial" panose="020B0604020202020204" pitchFamily="34" charset="0"/>
              </a:rPr>
              <a:t>第三周</a:t>
            </a:r>
            <a:r>
              <a:rPr altLang="zh-CN" dirty="0">
                <a:solidFill>
                  <a:srgbClr val="0E5772"/>
                </a:solidFill>
                <a:latin typeface="Arial" panose="020B0604020202020204" pitchFamily="34" charset="0"/>
                <a:cs typeface="Arial" panose="020B0604020202020204" pitchFamily="34" charset="0"/>
              </a:rPr>
              <a:t> </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231265"/>
            <a:ext cx="8629650" cy="5438095"/>
          </a:xfrm>
        </p:spPr>
        <p:txBody>
          <a:bodyPr>
            <a:normAutofit fontScale="92500" lnSpcReduction="10000"/>
          </a:bodyPr>
          <a:lstStyle/>
          <a:p>
            <a:pPr eaLnBrk="1" hangingPunct="1">
              <a:buFont typeface="Garamond" panose="02020404030301010803" pitchFamily="18" charset="0"/>
              <a:buNone/>
            </a:pPr>
            <a:r>
              <a:rPr lang="en-GB" altLang="zh-CN" sz="2200" b="1" dirty="0">
                <a:latin typeface="Arial" panose="020B0604020202020204" pitchFamily="34" charset="0"/>
                <a:cs typeface="Arial" panose="020B0604020202020204" pitchFamily="34" charset="0"/>
                <a:sym typeface="+mn-ea"/>
              </a:rPr>
              <a:t>Session Overview </a:t>
            </a:r>
            <a:r>
              <a:rPr lang="zh-CN" altLang="en-GB" sz="2200" b="1" dirty="0">
                <a:latin typeface="Arial" panose="020B0604020202020204" pitchFamily="34" charset="0"/>
                <a:cs typeface="Arial" panose="020B0604020202020204" pitchFamily="34" charset="0"/>
                <a:sym typeface="+mn-ea"/>
              </a:rPr>
              <a:t>本节概览</a:t>
            </a:r>
            <a:endParaRPr lang="de-DE" altLang="zh-CN" sz="2200" b="1" dirty="0">
              <a:latin typeface="Arial" panose="020B0604020202020204" pitchFamily="34" charset="0"/>
              <a:cs typeface="Arial" panose="020B0604020202020204" pitchFamily="34" charset="0"/>
              <a:sym typeface="+mn-ea"/>
            </a:endParaRPr>
          </a:p>
          <a:p>
            <a:pPr eaLnBrk="1" hangingPunct="1">
              <a:buFont typeface="Garamond" panose="02020404030301010803" pitchFamily="18" charset="0"/>
              <a:buNone/>
            </a:pPr>
            <a:endParaRPr lang="de-DE" altLang="zh-CN" sz="2200" b="1" dirty="0">
              <a:latin typeface="Arial" panose="020B0604020202020204" pitchFamily="34" charset="0"/>
              <a:cs typeface="Arial" panose="020B0604020202020204" pitchFamily="34" charset="0"/>
              <a:sym typeface="+mn-ea"/>
            </a:endParaRPr>
          </a:p>
          <a:p>
            <a:pPr eaLnBrk="1" hangingPunct="1">
              <a:buFont typeface="Garamond" panose="02020404030301010803" pitchFamily="18" charset="0"/>
              <a:buNone/>
            </a:pPr>
            <a:r>
              <a:rPr lang="de-DE" altLang="zh-CN" sz="2200" b="1" dirty="0" err="1">
                <a:latin typeface="Arial" panose="020B0604020202020204" pitchFamily="34" charset="0"/>
                <a:cs typeface="Arial" panose="020B0604020202020204" pitchFamily="34" charset="0"/>
                <a:sym typeface="+mn-ea"/>
              </a:rPr>
              <a:t>Preparation</a:t>
            </a:r>
            <a:r>
              <a:rPr lang="de-DE" altLang="zh-CN" sz="2200" b="1" dirty="0">
                <a:latin typeface="Arial" panose="020B0604020202020204" pitchFamily="34" charset="0"/>
                <a:cs typeface="Arial" panose="020B0604020202020204" pitchFamily="34" charset="0"/>
                <a:sym typeface="+mn-ea"/>
              </a:rPr>
              <a:t>:</a:t>
            </a:r>
          </a:p>
          <a:p>
            <a:pPr marL="457200" indent="-457200" eaLnBrk="1" hangingPunct="1">
              <a:buFont typeface="Garamond" panose="02020404030301010803" pitchFamily="18" charset="0"/>
              <a:buAutoNum type="arabicPeriod"/>
            </a:pPr>
            <a:r>
              <a:rPr lang="de-DE" altLang="zh-CN" sz="2200" b="1" dirty="0">
                <a:latin typeface="Arial" panose="020B0604020202020204" pitchFamily="34" charset="0"/>
                <a:cs typeface="Arial" panose="020B0604020202020204" pitchFamily="34" charset="0"/>
                <a:sym typeface="+mn-ea"/>
              </a:rPr>
              <a:t>Follow WeChat Group and </a:t>
            </a:r>
            <a:r>
              <a:rPr lang="en-US" altLang="zh-CN" sz="2200" b="1" dirty="0">
                <a:latin typeface="Arial" panose="020B0604020202020204" pitchFamily="34" charset="0"/>
                <a:cs typeface="Arial" panose="020B0604020202020204" pitchFamily="34" charset="0"/>
                <a:sym typeface="+mn-ea"/>
              </a:rPr>
              <a:t>course website http://bit.ly/LANG2022</a:t>
            </a:r>
            <a:endParaRPr lang="de-DE" altLang="zh-CN" sz="2200" b="1" dirty="0">
              <a:latin typeface="Arial" panose="020B0604020202020204" pitchFamily="34" charset="0"/>
              <a:cs typeface="Arial" panose="020B0604020202020204" pitchFamily="34" charset="0"/>
              <a:sym typeface="+mn-ea"/>
            </a:endParaRPr>
          </a:p>
          <a:p>
            <a:pPr marL="457200" indent="-457200" eaLnBrk="1" hangingPunct="1">
              <a:buFont typeface="Garamond" panose="02020404030301010803" pitchFamily="18" charset="0"/>
              <a:buAutoNum type="arabicPeriod"/>
            </a:pPr>
            <a:r>
              <a:rPr lang="de-DE" altLang="zh-CN" sz="2200" b="1" dirty="0">
                <a:latin typeface="Arial" panose="020B0604020202020204" pitchFamily="34" charset="0"/>
                <a:cs typeface="Arial" panose="020B0604020202020204" pitchFamily="34" charset="0"/>
                <a:sym typeface="+mn-ea"/>
              </a:rPr>
              <a:t>Read </a:t>
            </a:r>
            <a:r>
              <a:rPr lang="de-DE" altLang="zh-CN" sz="2200" b="1" dirty="0" err="1">
                <a:latin typeface="Arial" panose="020B0604020202020204" pitchFamily="34" charset="0"/>
                <a:cs typeface="Arial" panose="020B0604020202020204" pitchFamily="34" charset="0"/>
                <a:sym typeface="+mn-ea"/>
              </a:rPr>
              <a:t>textbook</a:t>
            </a:r>
            <a:r>
              <a:rPr lang="de-DE" altLang="zh-CN" sz="2200" b="1" dirty="0">
                <a:latin typeface="Arial" panose="020B0604020202020204" pitchFamily="34" charset="0"/>
                <a:cs typeface="Arial" panose="020B0604020202020204" pitchFamily="34" charset="0"/>
                <a:sym typeface="+mn-ea"/>
              </a:rPr>
              <a:t> </a:t>
            </a:r>
            <a:r>
              <a:rPr lang="de-DE" altLang="zh-CN" sz="2200" b="1" dirty="0" err="1">
                <a:latin typeface="Arial" panose="020B0604020202020204" pitchFamily="34" charset="0"/>
                <a:cs typeface="Arial" panose="020B0604020202020204" pitchFamily="34" charset="0"/>
                <a:sym typeface="+mn-ea"/>
              </a:rPr>
              <a:t>texts</a:t>
            </a:r>
            <a:endParaRPr lang="de-DE" altLang="zh-CN" sz="2200" b="1" dirty="0">
              <a:latin typeface="Arial" panose="020B0604020202020204" pitchFamily="34" charset="0"/>
              <a:cs typeface="Arial" panose="020B0604020202020204" pitchFamily="34" charset="0"/>
              <a:sym typeface="+mn-ea"/>
            </a:endParaRPr>
          </a:p>
          <a:p>
            <a:pPr marL="457200" indent="-457200" eaLnBrk="1" hangingPunct="1">
              <a:buFont typeface="Garamond" panose="02020404030301010803" pitchFamily="18" charset="0"/>
              <a:buAutoNum type="arabicPeriod"/>
            </a:pPr>
            <a:r>
              <a:rPr lang="de-DE" altLang="zh-CN" sz="2200" b="1" dirty="0" err="1">
                <a:latin typeface="Arial" panose="020B0604020202020204" pitchFamily="34" charset="0"/>
                <a:cs typeface="Arial" panose="020B0604020202020204" pitchFamily="34" charset="0"/>
                <a:sym typeface="+mn-ea"/>
              </a:rPr>
              <a:t>Answer</a:t>
            </a:r>
            <a:r>
              <a:rPr lang="de-DE" altLang="zh-CN" sz="2200" b="1" dirty="0">
                <a:latin typeface="Arial" panose="020B0604020202020204" pitchFamily="34" charset="0"/>
                <a:cs typeface="Arial" panose="020B0604020202020204" pitchFamily="34" charset="0"/>
                <a:sym typeface="+mn-ea"/>
              </a:rPr>
              <a:t> </a:t>
            </a:r>
            <a:r>
              <a:rPr lang="de-DE" altLang="zh-CN" sz="2200" b="1" dirty="0" err="1">
                <a:latin typeface="Arial" panose="020B0604020202020204" pitchFamily="34" charset="0"/>
                <a:cs typeface="Arial" panose="020B0604020202020204" pitchFamily="34" charset="0"/>
                <a:sym typeface="+mn-ea"/>
              </a:rPr>
              <a:t>quizzes</a:t>
            </a:r>
            <a:endParaRPr lang="de-DE" altLang="zh-CN" sz="2200" b="1" dirty="0">
              <a:latin typeface="Arial" panose="020B0604020202020204" pitchFamily="34" charset="0"/>
              <a:cs typeface="Arial" panose="020B0604020202020204" pitchFamily="34" charset="0"/>
              <a:sym typeface="+mn-ea"/>
            </a:endParaRPr>
          </a:p>
          <a:p>
            <a:pPr marL="457200" indent="-457200" eaLnBrk="1" hangingPunct="1">
              <a:buFont typeface="Garamond" panose="02020404030301010803" pitchFamily="18" charset="0"/>
              <a:buAutoNum type="arabicPeriod"/>
            </a:pPr>
            <a:r>
              <a:rPr lang="de-DE" altLang="zh-CN" sz="2200" b="1" dirty="0" err="1">
                <a:latin typeface="Arial" panose="020B0604020202020204" pitchFamily="34" charset="0"/>
                <a:cs typeface="Arial" panose="020B0604020202020204" pitchFamily="34" charset="0"/>
                <a:sym typeface="+mn-ea"/>
              </a:rPr>
              <a:t>Translate</a:t>
            </a:r>
            <a:r>
              <a:rPr lang="de-DE" altLang="zh-CN" sz="2200" b="1" dirty="0">
                <a:latin typeface="Arial" panose="020B0604020202020204" pitchFamily="34" charset="0"/>
                <a:cs typeface="Arial" panose="020B0604020202020204" pitchFamily="34" charset="0"/>
                <a:sym typeface="+mn-ea"/>
              </a:rPr>
              <a:t> </a:t>
            </a:r>
            <a:r>
              <a:rPr lang="de-DE" altLang="zh-CN" sz="2200" b="1" dirty="0" err="1">
                <a:latin typeface="Arial" panose="020B0604020202020204" pitchFamily="34" charset="0"/>
                <a:cs typeface="Arial" panose="020B0604020202020204" pitchFamily="34" charset="0"/>
                <a:sym typeface="+mn-ea"/>
              </a:rPr>
              <a:t>Homework</a:t>
            </a:r>
            <a:endParaRPr lang="de-DE" altLang="zh-CN" sz="2200" b="1" dirty="0">
              <a:latin typeface="Arial" panose="020B0604020202020204" pitchFamily="34" charset="0"/>
              <a:cs typeface="Arial" panose="020B0604020202020204" pitchFamily="34" charset="0"/>
              <a:sym typeface="+mn-ea"/>
            </a:endParaRPr>
          </a:p>
          <a:p>
            <a:pPr marL="457200" indent="-457200" eaLnBrk="1" hangingPunct="1">
              <a:buFont typeface="Garamond" panose="02020404030301010803" pitchFamily="18" charset="0"/>
              <a:buAutoNum type="arabicPeriod"/>
            </a:pPr>
            <a:r>
              <a:rPr lang="de-DE" altLang="zh-CN" sz="2200" b="1" dirty="0" err="1">
                <a:latin typeface="Arial" panose="020B0604020202020204" pitchFamily="34" charset="0"/>
                <a:cs typeface="Arial" panose="020B0604020202020204" pitchFamily="34" charset="0"/>
                <a:sym typeface="+mn-ea"/>
              </a:rPr>
              <a:t>Correct</a:t>
            </a:r>
            <a:r>
              <a:rPr lang="de-DE" altLang="zh-CN" sz="2200" b="1" dirty="0">
                <a:latin typeface="Arial" panose="020B0604020202020204" pitchFamily="34" charset="0"/>
                <a:cs typeface="Arial" panose="020B0604020202020204" pitchFamily="34" charset="0"/>
                <a:sym typeface="+mn-ea"/>
              </a:rPr>
              <a:t> </a:t>
            </a:r>
            <a:r>
              <a:rPr lang="de-DE" altLang="zh-CN" sz="2200" b="1" dirty="0" err="1">
                <a:latin typeface="Arial" panose="020B0604020202020204" pitchFamily="34" charset="0"/>
                <a:cs typeface="Arial" panose="020B0604020202020204" pitchFamily="34" charset="0"/>
                <a:sym typeface="+mn-ea"/>
              </a:rPr>
              <a:t>translation</a:t>
            </a:r>
            <a:r>
              <a:rPr lang="de-DE" altLang="zh-CN" sz="2200" b="1" dirty="0">
                <a:latin typeface="Arial" panose="020B0604020202020204" pitchFamily="34" charset="0"/>
                <a:cs typeface="Arial" panose="020B0604020202020204" pitchFamily="34" charset="0"/>
                <a:sym typeface="+mn-ea"/>
              </a:rPr>
              <a:t> </a:t>
            </a:r>
            <a:r>
              <a:rPr lang="de-DE" altLang="zh-CN" sz="2200" b="1" dirty="0" err="1">
                <a:latin typeface="Arial" panose="020B0604020202020204" pitchFamily="34" charset="0"/>
                <a:cs typeface="Arial" panose="020B0604020202020204" pitchFamily="34" charset="0"/>
                <a:sym typeface="+mn-ea"/>
              </a:rPr>
              <a:t>of</a:t>
            </a:r>
            <a:r>
              <a:rPr lang="de-DE" altLang="zh-CN" sz="2200" b="1" dirty="0">
                <a:latin typeface="Arial" panose="020B0604020202020204" pitchFamily="34" charset="0"/>
                <a:cs typeface="Arial" panose="020B0604020202020204" pitchFamily="34" charset="0"/>
                <a:sym typeface="+mn-ea"/>
              </a:rPr>
              <a:t> </a:t>
            </a:r>
            <a:r>
              <a:rPr lang="de-DE" altLang="zh-CN" sz="2200" b="1" dirty="0" err="1">
                <a:latin typeface="Arial" panose="020B0604020202020204" pitchFamily="34" charset="0"/>
                <a:cs typeface="Arial" panose="020B0604020202020204" pitchFamily="34" charset="0"/>
                <a:sym typeface="+mn-ea"/>
              </a:rPr>
              <a:t>fellow</a:t>
            </a:r>
            <a:r>
              <a:rPr lang="de-DE" altLang="zh-CN" sz="2200" b="1" dirty="0">
                <a:latin typeface="Arial" panose="020B0604020202020204" pitchFamily="34" charset="0"/>
                <a:cs typeface="Arial" panose="020B0604020202020204" pitchFamily="34" charset="0"/>
                <a:sym typeface="+mn-ea"/>
              </a:rPr>
              <a:t> </a:t>
            </a:r>
            <a:r>
              <a:rPr lang="de-DE" altLang="zh-CN" sz="2200" b="1" dirty="0" err="1">
                <a:latin typeface="Arial" panose="020B0604020202020204" pitchFamily="34" charset="0"/>
                <a:cs typeface="Arial" panose="020B0604020202020204" pitchFamily="34" charset="0"/>
                <a:sym typeface="+mn-ea"/>
              </a:rPr>
              <a:t>student</a:t>
            </a:r>
            <a:endParaRPr lang="de-DE" altLang="zh-CN" sz="2200" b="1" dirty="0">
              <a:latin typeface="Arial" panose="020B0604020202020204" pitchFamily="34" charset="0"/>
              <a:cs typeface="Arial" panose="020B0604020202020204" pitchFamily="34" charset="0"/>
              <a:sym typeface="+mn-ea"/>
            </a:endParaRPr>
          </a:p>
          <a:p>
            <a:pPr marL="457200" indent="-457200" eaLnBrk="1" hangingPunct="1">
              <a:buFont typeface="Garamond" panose="02020404030301010803" pitchFamily="18" charset="0"/>
              <a:buAutoNum type="arabicPeriod"/>
            </a:pPr>
            <a:r>
              <a:rPr lang="de-DE" altLang="zh-CN" sz="2200" b="1" dirty="0" err="1">
                <a:latin typeface="Arial" panose="020B0604020202020204" pitchFamily="34" charset="0"/>
                <a:cs typeface="Arial" panose="020B0604020202020204" pitchFamily="34" charset="0"/>
                <a:sym typeface="+mn-ea"/>
              </a:rPr>
              <a:t>Presenting</a:t>
            </a:r>
            <a:r>
              <a:rPr lang="de-DE" altLang="zh-CN" sz="2200" b="1" dirty="0">
                <a:latin typeface="Arial" panose="020B0604020202020204" pitchFamily="34" charset="0"/>
                <a:cs typeface="Arial" panose="020B0604020202020204" pitchFamily="34" charset="0"/>
                <a:sym typeface="+mn-ea"/>
              </a:rPr>
              <a:t> </a:t>
            </a:r>
            <a:r>
              <a:rPr lang="de-DE" altLang="zh-CN" sz="2200" b="1" dirty="0" err="1">
                <a:latin typeface="Arial" panose="020B0604020202020204" pitchFamily="34" charset="0"/>
                <a:cs typeface="Arial" panose="020B0604020202020204" pitchFamily="34" charset="0"/>
                <a:sym typeface="+mn-ea"/>
              </a:rPr>
              <a:t>students</a:t>
            </a:r>
            <a:r>
              <a:rPr lang="de-DE" altLang="zh-CN" sz="2200" b="1" dirty="0">
                <a:latin typeface="Arial" panose="020B0604020202020204" pitchFamily="34" charset="0"/>
                <a:cs typeface="Arial" panose="020B0604020202020204" pitchFamily="34" charset="0"/>
                <a:sym typeface="+mn-ea"/>
              </a:rPr>
              <a:t>: </a:t>
            </a:r>
            <a:r>
              <a:rPr lang="de-DE" altLang="zh-CN" sz="2200" b="1" dirty="0" err="1">
                <a:latin typeface="Arial" panose="020B0604020202020204" pitchFamily="34" charset="0"/>
                <a:cs typeface="Arial" panose="020B0604020202020204" pitchFamily="34" charset="0"/>
                <a:sym typeface="+mn-ea"/>
              </a:rPr>
              <a:t>prepare</a:t>
            </a:r>
            <a:endParaRPr lang="de-DE" altLang="zh-CN" sz="2200" b="1" dirty="0">
              <a:latin typeface="Arial" panose="020B0604020202020204" pitchFamily="34" charset="0"/>
              <a:cs typeface="Arial" panose="020B0604020202020204" pitchFamily="34" charset="0"/>
              <a:sym typeface="+mn-ea"/>
            </a:endParaRPr>
          </a:p>
          <a:p>
            <a:pPr marL="857250" lvl="1" indent="-457200">
              <a:buFont typeface="Garamond" panose="02020404030301010803" pitchFamily="18" charset="0"/>
              <a:buAutoNum type="arabicPeriod"/>
            </a:pPr>
            <a:r>
              <a:rPr lang="de-DE" altLang="zh-CN" sz="1800" b="1" dirty="0" err="1">
                <a:latin typeface="Arial" panose="020B0604020202020204" pitchFamily="34" charset="0"/>
                <a:cs typeface="Arial" panose="020B0604020202020204" pitchFamily="34" charset="0"/>
                <a:sym typeface="+mn-ea"/>
              </a:rPr>
              <a:t>Ppt</a:t>
            </a:r>
            <a:endParaRPr lang="de-DE" altLang="zh-CN" sz="1800" b="1" dirty="0">
              <a:latin typeface="Arial" panose="020B0604020202020204" pitchFamily="34" charset="0"/>
              <a:cs typeface="Arial" panose="020B0604020202020204" pitchFamily="34" charset="0"/>
              <a:sym typeface="+mn-ea"/>
            </a:endParaRPr>
          </a:p>
          <a:p>
            <a:pPr marL="857250" lvl="1" indent="-457200">
              <a:buFont typeface="Garamond" panose="02020404030301010803" pitchFamily="18" charset="0"/>
              <a:buAutoNum type="arabicPeriod"/>
            </a:pPr>
            <a:r>
              <a:rPr lang="de-DE" altLang="zh-CN" sz="1800" b="1" dirty="0">
                <a:latin typeface="Arial" panose="020B0604020202020204" pitchFamily="34" charset="0"/>
                <a:cs typeface="Arial" panose="020B0604020202020204" pitchFamily="34" charset="0"/>
                <a:sym typeface="+mn-ea"/>
              </a:rPr>
              <a:t>Podium </a:t>
            </a:r>
            <a:r>
              <a:rPr lang="de-DE" altLang="zh-CN" sz="1800" b="1" dirty="0" err="1">
                <a:latin typeface="Arial" panose="020B0604020202020204" pitchFamily="34" charset="0"/>
                <a:cs typeface="Arial" panose="020B0604020202020204" pitchFamily="34" charset="0"/>
                <a:sym typeface="+mn-ea"/>
              </a:rPr>
              <a:t>Discussion</a:t>
            </a:r>
            <a:r>
              <a:rPr lang="de-DE" altLang="zh-CN" sz="1800" b="1" dirty="0">
                <a:latin typeface="Arial" panose="020B0604020202020204" pitchFamily="34" charset="0"/>
                <a:cs typeface="Arial" panose="020B0604020202020204" pitchFamily="34" charset="0"/>
                <a:sym typeface="+mn-ea"/>
              </a:rPr>
              <a:t> (Arguments </a:t>
            </a:r>
            <a:r>
              <a:rPr lang="de-DE" altLang="zh-CN" sz="1800" b="1" dirty="0" err="1">
                <a:latin typeface="Arial" panose="020B0604020202020204" pitchFamily="34" charset="0"/>
                <a:cs typeface="Arial" panose="020B0604020202020204" pitchFamily="34" charset="0"/>
                <a:sym typeface="+mn-ea"/>
              </a:rPr>
              <a:t>need</a:t>
            </a:r>
            <a:r>
              <a:rPr lang="de-DE" altLang="zh-CN" sz="1800" b="1" dirty="0">
                <a:latin typeface="Arial" panose="020B0604020202020204" pitchFamily="34" charset="0"/>
                <a:cs typeface="Arial" panose="020B0604020202020204" pitchFamily="34" charset="0"/>
                <a:sym typeface="+mn-ea"/>
              </a:rPr>
              <a:t> </a:t>
            </a:r>
            <a:r>
              <a:rPr lang="de-DE" altLang="zh-CN" sz="1800" b="1" dirty="0" err="1">
                <a:latin typeface="Arial" panose="020B0604020202020204" pitchFamily="34" charset="0"/>
                <a:cs typeface="Arial" panose="020B0604020202020204" pitchFamily="34" charset="0"/>
                <a:sym typeface="+mn-ea"/>
              </a:rPr>
              <a:t>to</a:t>
            </a:r>
            <a:r>
              <a:rPr lang="de-DE" altLang="zh-CN" sz="1800" b="1" dirty="0">
                <a:latin typeface="Arial" panose="020B0604020202020204" pitchFamily="34" charset="0"/>
                <a:cs typeface="Arial" panose="020B0604020202020204" pitchFamily="34" charset="0"/>
                <a:sym typeface="+mn-ea"/>
              </a:rPr>
              <a:t> </a:t>
            </a:r>
            <a:r>
              <a:rPr lang="de-DE" altLang="zh-CN" sz="1800" b="1" dirty="0" err="1">
                <a:latin typeface="Arial" panose="020B0604020202020204" pitchFamily="34" charset="0"/>
                <a:cs typeface="Arial" panose="020B0604020202020204" pitchFamily="34" charset="0"/>
                <a:sym typeface="+mn-ea"/>
              </a:rPr>
              <a:t>be</a:t>
            </a:r>
            <a:r>
              <a:rPr lang="de-DE" altLang="zh-CN" sz="1800" b="1" dirty="0">
                <a:latin typeface="Arial" panose="020B0604020202020204" pitchFamily="34" charset="0"/>
                <a:cs typeface="Arial" panose="020B0604020202020204" pitchFamily="34" charset="0"/>
                <a:sym typeface="+mn-ea"/>
              </a:rPr>
              <a:t> </a:t>
            </a:r>
            <a:r>
              <a:rPr lang="de-DE" altLang="zh-CN" sz="1800" b="1" dirty="0" err="1">
                <a:latin typeface="Arial" panose="020B0604020202020204" pitchFamily="34" charset="0"/>
                <a:cs typeface="Arial" panose="020B0604020202020204" pitchFamily="34" charset="0"/>
                <a:sym typeface="+mn-ea"/>
              </a:rPr>
              <a:t>uploaded</a:t>
            </a:r>
            <a:r>
              <a:rPr lang="de-DE" altLang="zh-CN" sz="1800" b="1" dirty="0">
                <a:latin typeface="Arial" panose="020B0604020202020204" pitchFamily="34" charset="0"/>
                <a:cs typeface="Arial" panose="020B0604020202020204" pitchFamily="34" charset="0"/>
                <a:sym typeface="+mn-ea"/>
              </a:rPr>
              <a:t> on Wiki)</a:t>
            </a:r>
          </a:p>
          <a:p>
            <a:pPr marL="857250" lvl="1" indent="-457200">
              <a:buFont typeface="Garamond" panose="02020404030301010803" pitchFamily="18" charset="0"/>
              <a:buAutoNum type="arabicPeriod"/>
            </a:pPr>
            <a:r>
              <a:rPr lang="de-DE" altLang="zh-CN" sz="1800" b="1" dirty="0" err="1">
                <a:latin typeface="Arial" panose="020B0604020202020204" pitchFamily="34" charset="0"/>
                <a:cs typeface="Arial" panose="020B0604020202020204" pitchFamily="34" charset="0"/>
                <a:sym typeface="+mn-ea"/>
              </a:rPr>
              <a:t>Literature</a:t>
            </a:r>
            <a:r>
              <a:rPr lang="de-DE" altLang="zh-CN" sz="1800" b="1" dirty="0">
                <a:latin typeface="Arial" panose="020B0604020202020204" pitchFamily="34" charset="0"/>
                <a:cs typeface="Arial" panose="020B0604020202020204" pitchFamily="34" charset="0"/>
                <a:sym typeface="+mn-ea"/>
              </a:rPr>
              <a:t> Review and Handout</a:t>
            </a:r>
          </a:p>
          <a:p>
            <a:pPr marL="857250" lvl="1" indent="-457200">
              <a:buFont typeface="Garamond" panose="02020404030301010803" pitchFamily="18" charset="0"/>
              <a:buAutoNum type="arabicPeriod"/>
            </a:pPr>
            <a:r>
              <a:rPr lang="de-DE" altLang="zh-CN" sz="1800" b="1" dirty="0">
                <a:latin typeface="Arial" panose="020B0604020202020204" pitchFamily="34" charset="0"/>
                <a:cs typeface="Arial" panose="020B0604020202020204" pitchFamily="34" charset="0"/>
                <a:sym typeface="+mn-ea"/>
              </a:rPr>
              <a:t>Wiki </a:t>
            </a:r>
            <a:r>
              <a:rPr lang="de-DE" altLang="zh-CN" sz="1800" b="1" dirty="0" err="1">
                <a:latin typeface="Arial" panose="020B0604020202020204" pitchFamily="34" charset="0"/>
                <a:cs typeface="Arial" panose="020B0604020202020204" pitchFamily="34" charset="0"/>
                <a:sym typeface="+mn-ea"/>
              </a:rPr>
              <a:t>Article</a:t>
            </a:r>
            <a:r>
              <a:rPr lang="de-DE" altLang="zh-CN" sz="1800" b="1" dirty="0">
                <a:latin typeface="Arial" panose="020B0604020202020204" pitchFamily="34" charset="0"/>
                <a:cs typeface="Arial" panose="020B0604020202020204" pitchFamily="34" charset="0"/>
                <a:sym typeface="+mn-ea"/>
              </a:rPr>
              <a:t> on </a:t>
            </a:r>
            <a:r>
              <a:rPr lang="de-DE" altLang="zh-CN" sz="1800" b="1" dirty="0" err="1">
                <a:latin typeface="Arial" panose="020B0604020202020204" pitchFamily="34" charset="0"/>
                <a:cs typeface="Arial" panose="020B0604020202020204" pitchFamily="34" charset="0"/>
                <a:sym typeface="+mn-ea"/>
              </a:rPr>
              <a:t>the</a:t>
            </a:r>
            <a:r>
              <a:rPr lang="de-DE" altLang="zh-CN" sz="1800" b="1" dirty="0">
                <a:latin typeface="Arial" panose="020B0604020202020204" pitchFamily="34" charset="0"/>
                <a:cs typeface="Arial" panose="020B0604020202020204" pitchFamily="34" charset="0"/>
                <a:sym typeface="+mn-ea"/>
              </a:rPr>
              <a:t> </a:t>
            </a:r>
            <a:r>
              <a:rPr lang="de-DE" altLang="zh-CN" sz="1800" b="1" dirty="0" err="1">
                <a:latin typeface="Arial" panose="020B0604020202020204" pitchFamily="34" charset="0"/>
                <a:cs typeface="Arial" panose="020B0604020202020204" pitchFamily="34" charset="0"/>
                <a:sym typeface="+mn-ea"/>
              </a:rPr>
              <a:t>topic</a:t>
            </a:r>
            <a:endParaRPr lang="de-DE" altLang="zh-CN" sz="1800" b="1" dirty="0">
              <a:latin typeface="Arial" panose="020B0604020202020204" pitchFamily="34" charset="0"/>
              <a:cs typeface="Arial" panose="020B0604020202020204" pitchFamily="34" charset="0"/>
              <a:sym typeface="+mn-ea"/>
            </a:endParaRPr>
          </a:p>
          <a:p>
            <a:pPr marL="457200" indent="-457200" eaLnBrk="1" hangingPunct="1">
              <a:buFont typeface="Garamond" panose="02020404030301010803" pitchFamily="18" charset="0"/>
              <a:buAutoNum type="arabicPeriod"/>
            </a:pPr>
            <a:r>
              <a:rPr lang="de-DE" altLang="zh-CN" sz="2200" b="1" dirty="0">
                <a:latin typeface="Arial" panose="020B0604020202020204" pitchFamily="34" charset="0"/>
                <a:cs typeface="Arial" panose="020B0604020202020204" pitchFamily="34" charset="0"/>
                <a:sym typeface="+mn-ea"/>
              </a:rPr>
              <a:t>Online </a:t>
            </a:r>
            <a:r>
              <a:rPr lang="de-DE" altLang="zh-CN" sz="2200" b="1" dirty="0" err="1">
                <a:latin typeface="Arial" panose="020B0604020202020204" pitchFamily="34" charset="0"/>
                <a:cs typeface="Arial" panose="020B0604020202020204" pitchFamily="34" charset="0"/>
                <a:sym typeface="+mn-ea"/>
              </a:rPr>
              <a:t>Participants</a:t>
            </a:r>
            <a:r>
              <a:rPr lang="de-DE" altLang="zh-CN" sz="2200" b="1" dirty="0">
                <a:latin typeface="Arial" panose="020B0604020202020204" pitchFamily="34" charset="0"/>
                <a:cs typeface="Arial" panose="020B0604020202020204" pitchFamily="34" charset="0"/>
                <a:sym typeface="+mn-ea"/>
              </a:rPr>
              <a:t>: </a:t>
            </a:r>
            <a:r>
              <a:rPr lang="en-US" altLang="zh-CN" sz="2200" b="1" dirty="0">
                <a:latin typeface="Arial" panose="020B0604020202020204" pitchFamily="34" charset="0"/>
                <a:cs typeface="Arial" panose="020B0604020202020204" pitchFamily="34" charset="0"/>
                <a:sym typeface="+mn-ea"/>
              </a:rPr>
              <a:t>Start </a:t>
            </a:r>
            <a:r>
              <a:rPr lang="en-US" altLang="zh-CN" sz="2200" b="1" dirty="0" err="1">
                <a:latin typeface="Arial" panose="020B0604020202020204" pitchFamily="34" charset="0"/>
                <a:cs typeface="Arial" panose="020B0604020202020204" pitchFamily="34" charset="0"/>
                <a:sym typeface="+mn-ea"/>
              </a:rPr>
              <a:t>VooV</a:t>
            </a:r>
            <a:r>
              <a:rPr lang="en-US" altLang="zh-CN" sz="2200" b="1" dirty="0">
                <a:latin typeface="Arial" panose="020B0604020202020204" pitchFamily="34" charset="0"/>
                <a:cs typeface="Arial" panose="020B0604020202020204" pitchFamily="34" charset="0"/>
                <a:sym typeface="+mn-ea"/>
              </a:rPr>
              <a:t> 775-353-554. (All students need to turn on camera or will be blocked by student assistant. If Tencent does not work, here is an emergency Zoom session: </a:t>
            </a:r>
            <a:r>
              <a:rPr lang="en-US" altLang="zh-CN" sz="2200" b="1" dirty="0">
                <a:latin typeface="Arial" panose="020B0604020202020204" pitchFamily="34" charset="0"/>
                <a:cs typeface="Arial" panose="020B0604020202020204" pitchFamily="34" charset="0"/>
                <a:sym typeface="+mn-ea"/>
                <a:hlinkClick r:id="rId2"/>
              </a:rPr>
              <a:t>https://bit.ly/ZOOMCOURSE</a:t>
            </a:r>
            <a:r>
              <a:rPr lang="en-US" altLang="zh-CN" sz="2200" b="1" dirty="0">
                <a:latin typeface="Arial" panose="020B0604020202020204" pitchFamily="34" charset="0"/>
                <a:cs typeface="Arial" panose="020B0604020202020204" pitchFamily="34" charset="0"/>
                <a:sym typeface="+mn-ea"/>
              </a:rPr>
              <a:t>.)</a:t>
            </a:r>
          </a:p>
          <a:p>
            <a:pPr eaLnBrk="1" hangingPunct="1">
              <a:buFont typeface="Garamond" panose="02020404030301010803" pitchFamily="18" charset="0"/>
              <a:buNone/>
            </a:pPr>
            <a:endParaRPr lang="en-US" altLang="zh-CN" sz="2200" b="1" dirty="0">
              <a:latin typeface="Arial" panose="020B0604020202020204" pitchFamily="34" charset="0"/>
              <a:cs typeface="Arial" panose="020B0604020202020204" pitchFamily="34" charset="0"/>
              <a:sym typeface="+mn-ea"/>
            </a:endParaRPr>
          </a:p>
          <a:p>
            <a:pPr eaLnBrk="1" hangingPunct="1">
              <a:buFont typeface="Garamond" panose="02020404030301010803" pitchFamily="18" charset="0"/>
              <a:buNone/>
            </a:pPr>
            <a:endParaRPr lang="zh-CN" altLang="en-GB" sz="2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8693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p:nvPr>
        </p:nvSpPr>
        <p:spPr/>
        <p:txBody>
          <a:bodyPr/>
          <a:lstStyle/>
          <a:p>
            <a:pPr eaLnBrk="1" hangingPunct="1"/>
            <a:r>
              <a:rPr lang="de-DE" altLang="zh-CN" dirty="0">
                <a:solidFill>
                  <a:srgbClr val="0E5772"/>
                </a:solidFill>
                <a:latin typeface="Arial" panose="020B0604020202020204" pitchFamily="34" charset="0"/>
                <a:cs typeface="Arial" panose="020B0604020202020204" pitchFamily="34" charset="0"/>
              </a:rPr>
              <a:t>Session 3 </a:t>
            </a:r>
            <a:r>
              <a:rPr lang="zh-CN" altLang="de-DE" dirty="0">
                <a:solidFill>
                  <a:srgbClr val="0E5772"/>
                </a:solidFill>
                <a:latin typeface="Arial" panose="020B0604020202020204" pitchFamily="34" charset="0"/>
                <a:cs typeface="Arial" panose="020B0604020202020204" pitchFamily="34" charset="0"/>
              </a:rPr>
              <a:t>第三周 </a:t>
            </a:r>
            <a:endParaRPr kumimoji="1" lang="zh-CN" altLang="en-US" dirty="0">
              <a:cs typeface="Arial" panose="020B0604020202020204" pitchFamily="34" charset="0"/>
            </a:endParaRPr>
          </a:p>
        </p:txBody>
      </p:sp>
      <p:sp>
        <p:nvSpPr>
          <p:cNvPr id="7171" name="内容占位符 2"/>
          <p:cNvSpPr>
            <a:spLocks noGrp="1"/>
          </p:cNvSpPr>
          <p:nvPr>
            <p:ph idx="1"/>
          </p:nvPr>
        </p:nvSpPr>
        <p:spPr>
          <a:xfrm>
            <a:off x="457200" y="1231265"/>
            <a:ext cx="8629650" cy="5438095"/>
          </a:xfrm>
        </p:spPr>
        <p:txBody>
          <a:bodyPr>
            <a:normAutofit/>
          </a:bodyPr>
          <a:lstStyle/>
          <a:p>
            <a:pPr marL="0" indent="0" algn="l">
              <a:buNone/>
            </a:pPr>
            <a:r>
              <a:rPr lang="en-US" sz="2400" b="0" i="0" dirty="0">
                <a:solidFill>
                  <a:srgbClr val="000000"/>
                </a:solidFill>
                <a:effectLst/>
                <a:latin typeface="Arial" panose="020B0604020202020204" pitchFamily="34" charset="0"/>
              </a:rPr>
              <a:t>Session 3, Fri March 11, 2022 - Language</a:t>
            </a:r>
          </a:p>
          <a:p>
            <a:pPr marL="0" indent="0" algn="l">
              <a:buNone/>
            </a:pPr>
            <a:r>
              <a:rPr lang="en-US" sz="2400" b="1" i="0" dirty="0">
                <a:solidFill>
                  <a:srgbClr val="000000"/>
                </a:solidFill>
                <a:effectLst/>
                <a:latin typeface="Arial" panose="020B0604020202020204" pitchFamily="34" charset="0"/>
              </a:rPr>
              <a:t>Rank Topic Percent</a:t>
            </a:r>
            <a:endParaRPr lang="en-US" sz="2400" b="0" i="0" dirty="0">
              <a:solidFill>
                <a:srgbClr val="000000"/>
              </a:solidFill>
              <a:effectLst/>
              <a:latin typeface="Arial" panose="020B0604020202020204" pitchFamily="34" charset="0"/>
            </a:endParaRPr>
          </a:p>
          <a:p>
            <a:pPr algn="l"/>
            <a:r>
              <a:rPr lang="en-US" sz="2400" b="0" i="0" dirty="0">
                <a:solidFill>
                  <a:srgbClr val="000000"/>
                </a:solidFill>
                <a:effectLst/>
                <a:latin typeface="Arial" panose="020B0604020202020204" pitchFamily="34" charset="0"/>
              </a:rPr>
              <a:t>17 Language: Chinese Language 57% </a:t>
            </a:r>
            <a:r>
              <a:rPr lang="zh-CN" altLang="de-DE" sz="2400" b="0" i="0" dirty="0">
                <a:solidFill>
                  <a:srgbClr val="000000"/>
                </a:solidFill>
                <a:effectLst/>
                <a:latin typeface="Arial" panose="020B0604020202020204" pitchFamily="34" charset="0"/>
              </a:rPr>
              <a:t>龙翰良</a:t>
            </a:r>
            <a:endParaRPr lang="en-US" sz="2400" b="0" i="0" dirty="0">
              <a:solidFill>
                <a:srgbClr val="000000"/>
              </a:solidFill>
              <a:effectLst/>
              <a:latin typeface="Arial" panose="020B0604020202020204" pitchFamily="34" charset="0"/>
            </a:endParaRPr>
          </a:p>
          <a:p>
            <a:pPr algn="l"/>
            <a:r>
              <a:rPr lang="en-US" sz="2400" b="0" i="0" dirty="0">
                <a:solidFill>
                  <a:srgbClr val="000000"/>
                </a:solidFill>
                <a:effectLst/>
                <a:latin typeface="Arial" panose="020B0604020202020204" pitchFamily="34" charset="0"/>
              </a:rPr>
              <a:t>4 Language: Chinese Dialects 70% </a:t>
            </a:r>
            <a:r>
              <a:rPr lang="zh-CN" altLang="de-DE" sz="2400" b="0" i="0" dirty="0">
                <a:solidFill>
                  <a:srgbClr val="000000"/>
                </a:solidFill>
                <a:effectLst/>
                <a:latin typeface="Arial" panose="020B0604020202020204" pitchFamily="34" charset="0"/>
              </a:rPr>
              <a:t>肖冬晴 </a:t>
            </a:r>
            <a:r>
              <a:rPr lang="de-DE" sz="2400" b="0" i="0" dirty="0">
                <a:solidFill>
                  <a:srgbClr val="000000"/>
                </a:solidFill>
                <a:effectLst/>
                <a:latin typeface="Arial" panose="020B0604020202020204" pitchFamily="34" charset="0"/>
              </a:rPr>
              <a:t>Xiao </a:t>
            </a:r>
            <a:r>
              <a:rPr lang="de-DE" sz="2400" b="0" i="0" dirty="0" err="1">
                <a:solidFill>
                  <a:srgbClr val="000000"/>
                </a:solidFill>
                <a:effectLst/>
                <a:latin typeface="Arial" panose="020B0604020202020204" pitchFamily="34" charset="0"/>
              </a:rPr>
              <a:t>Dongqing</a:t>
            </a:r>
            <a:endParaRPr lang="en-US" sz="2400" b="0" i="0" dirty="0">
              <a:solidFill>
                <a:srgbClr val="000000"/>
              </a:solidFill>
              <a:effectLst/>
              <a:latin typeface="Arial" panose="020B0604020202020204" pitchFamily="34" charset="0"/>
            </a:endParaRPr>
          </a:p>
          <a:p>
            <a:pPr algn="l"/>
            <a:r>
              <a:rPr lang="en-US" sz="2400" b="0" i="0" dirty="0">
                <a:solidFill>
                  <a:srgbClr val="000000"/>
                </a:solidFill>
                <a:effectLst/>
                <a:latin typeface="Arial" panose="020B0604020202020204" pitchFamily="34" charset="0"/>
              </a:rPr>
              <a:t>16 Minority Languages in China 58% </a:t>
            </a:r>
            <a:r>
              <a:rPr lang="zh-CN" altLang="de-DE" sz="2400" b="0" i="0" dirty="0">
                <a:solidFill>
                  <a:srgbClr val="000000"/>
                </a:solidFill>
                <a:effectLst/>
                <a:latin typeface="Arial" panose="020B0604020202020204" pitchFamily="34" charset="0"/>
              </a:rPr>
              <a:t>张国浩 </a:t>
            </a:r>
            <a:r>
              <a:rPr lang="de-DE" sz="2400" b="0" i="0" dirty="0">
                <a:solidFill>
                  <a:srgbClr val="000000"/>
                </a:solidFill>
                <a:effectLst/>
                <a:latin typeface="Arial" panose="020B0604020202020204" pitchFamily="34" charset="0"/>
              </a:rPr>
              <a:t>Zhang </a:t>
            </a:r>
            <a:r>
              <a:rPr lang="de-DE" sz="2400" b="0" i="0" dirty="0" err="1">
                <a:solidFill>
                  <a:srgbClr val="000000"/>
                </a:solidFill>
                <a:effectLst/>
                <a:latin typeface="Arial" panose="020B0604020202020204" pitchFamily="34" charset="0"/>
              </a:rPr>
              <a:t>Guohao</a:t>
            </a:r>
            <a:r>
              <a:rPr lang="de-DE" sz="2400" b="0" i="0" dirty="0">
                <a:solidFill>
                  <a:srgbClr val="000000"/>
                </a:solidFill>
                <a:effectLst/>
                <a:latin typeface="Arial" panose="020B0604020202020204" pitchFamily="34" charset="0"/>
              </a:rPr>
              <a:t> </a:t>
            </a:r>
            <a:r>
              <a:rPr lang="zh-CN" altLang="de-DE" sz="2400" b="0" i="0" dirty="0">
                <a:solidFill>
                  <a:srgbClr val="000000"/>
                </a:solidFill>
                <a:effectLst/>
                <a:latin typeface="Arial" panose="020B0604020202020204" pitchFamily="34" charset="0"/>
              </a:rPr>
              <a:t>罗姚林 </a:t>
            </a:r>
            <a:r>
              <a:rPr lang="de-DE" sz="2400" b="0" i="0" dirty="0">
                <a:solidFill>
                  <a:srgbClr val="000000"/>
                </a:solidFill>
                <a:effectLst/>
                <a:latin typeface="Arial" panose="020B0604020202020204" pitchFamily="34" charset="0"/>
              </a:rPr>
              <a:t>Luo </a:t>
            </a:r>
            <a:r>
              <a:rPr lang="de-DE" sz="2400" b="0" i="0" dirty="0" err="1">
                <a:solidFill>
                  <a:srgbClr val="000000"/>
                </a:solidFill>
                <a:effectLst/>
                <a:latin typeface="Arial" panose="020B0604020202020204" pitchFamily="34" charset="0"/>
              </a:rPr>
              <a:t>Yaolin</a:t>
            </a:r>
            <a:r>
              <a:rPr lang="de-DE" sz="2400" b="0" i="0" dirty="0">
                <a:solidFill>
                  <a:srgbClr val="000000"/>
                </a:solidFill>
                <a:effectLst/>
                <a:latin typeface="Arial" panose="020B0604020202020204" pitchFamily="34" charset="0"/>
              </a:rPr>
              <a:t> </a:t>
            </a:r>
            <a:r>
              <a:rPr lang="zh-CN" altLang="de-DE" sz="2400" b="0" i="0" dirty="0">
                <a:solidFill>
                  <a:srgbClr val="000000"/>
                </a:solidFill>
                <a:effectLst/>
                <a:latin typeface="Arial" panose="020B0604020202020204" pitchFamily="34" charset="0"/>
              </a:rPr>
              <a:t>赵宇翔 </a:t>
            </a:r>
            <a:r>
              <a:rPr lang="de-DE" sz="2400" b="0" i="0" dirty="0">
                <a:solidFill>
                  <a:srgbClr val="000000"/>
                </a:solidFill>
                <a:effectLst/>
                <a:latin typeface="Arial" panose="020B0604020202020204" pitchFamily="34" charset="0"/>
              </a:rPr>
              <a:t>Zhao </a:t>
            </a:r>
            <a:r>
              <a:rPr lang="de-DE" sz="2400" b="0" i="0" dirty="0" err="1">
                <a:solidFill>
                  <a:srgbClr val="000000"/>
                </a:solidFill>
                <a:effectLst/>
                <a:latin typeface="Arial" panose="020B0604020202020204" pitchFamily="34" charset="0"/>
              </a:rPr>
              <a:t>Yuxiang</a:t>
            </a:r>
            <a:r>
              <a:rPr lang="de-DE" sz="2400" b="0" i="0" dirty="0">
                <a:solidFill>
                  <a:srgbClr val="000000"/>
                </a:solidFill>
                <a:effectLst/>
                <a:latin typeface="Arial" panose="020B0604020202020204" pitchFamily="34" charset="0"/>
              </a:rPr>
              <a:t> </a:t>
            </a:r>
            <a:r>
              <a:rPr lang="zh-CN" altLang="de-DE" sz="2400" b="0" i="0" dirty="0">
                <a:solidFill>
                  <a:srgbClr val="000000"/>
                </a:solidFill>
                <a:effectLst/>
                <a:latin typeface="Arial" panose="020B0604020202020204" pitchFamily="34" charset="0"/>
              </a:rPr>
              <a:t>胡良明 </a:t>
            </a:r>
            <a:r>
              <a:rPr lang="de-DE" sz="2400" b="0" i="0" dirty="0">
                <a:solidFill>
                  <a:srgbClr val="000000"/>
                </a:solidFill>
                <a:effectLst/>
                <a:latin typeface="Arial" panose="020B0604020202020204" pitchFamily="34" charset="0"/>
              </a:rPr>
              <a:t>Hu </a:t>
            </a:r>
            <a:r>
              <a:rPr lang="de-DE" sz="2400" b="0" i="0" dirty="0" err="1">
                <a:solidFill>
                  <a:srgbClr val="000000"/>
                </a:solidFill>
                <a:effectLst/>
                <a:latin typeface="Arial" panose="020B0604020202020204" pitchFamily="34" charset="0"/>
              </a:rPr>
              <a:t>Liangming</a:t>
            </a:r>
            <a:r>
              <a:rPr lang="de-DE" sz="2400" b="0" i="0" dirty="0">
                <a:solidFill>
                  <a:srgbClr val="000000"/>
                </a:solidFill>
                <a:effectLst/>
                <a:latin typeface="Arial" panose="020B0604020202020204" pitchFamily="34" charset="0"/>
              </a:rPr>
              <a:t> </a:t>
            </a:r>
            <a:r>
              <a:rPr lang="zh-CN" altLang="de-DE" sz="2400" b="0" i="0" dirty="0">
                <a:solidFill>
                  <a:srgbClr val="000000"/>
                </a:solidFill>
                <a:effectLst/>
                <a:latin typeface="Arial" panose="020B0604020202020204" pitchFamily="34" charset="0"/>
              </a:rPr>
              <a:t>李思源</a:t>
            </a:r>
            <a:r>
              <a:rPr lang="de-DE" sz="2400" b="0" i="0" dirty="0">
                <a:solidFill>
                  <a:srgbClr val="000000"/>
                </a:solidFill>
                <a:effectLst/>
                <a:latin typeface="Arial" panose="020B0604020202020204" pitchFamily="34" charset="0"/>
              </a:rPr>
              <a:t>Li </a:t>
            </a:r>
            <a:r>
              <a:rPr lang="de-DE" sz="2400" b="0" i="0" dirty="0" err="1">
                <a:solidFill>
                  <a:srgbClr val="000000"/>
                </a:solidFill>
                <a:effectLst/>
                <a:latin typeface="Arial" panose="020B0604020202020204" pitchFamily="34" charset="0"/>
              </a:rPr>
              <a:t>Siyuan</a:t>
            </a:r>
            <a:endParaRPr lang="en-US" sz="2400" b="0" i="0" dirty="0">
              <a:solidFill>
                <a:srgbClr val="000000"/>
              </a:solidFill>
              <a:effectLst/>
              <a:latin typeface="Arial" panose="020B0604020202020204" pitchFamily="34" charset="0"/>
            </a:endParaRPr>
          </a:p>
          <a:p>
            <a:pPr algn="l"/>
            <a:r>
              <a:rPr lang="en-US" sz="2400" b="0" i="0" dirty="0">
                <a:solidFill>
                  <a:srgbClr val="000000"/>
                </a:solidFill>
                <a:effectLst/>
                <a:latin typeface="Arial" panose="020B0604020202020204" pitchFamily="34" charset="0"/>
              </a:rPr>
              <a:t>13 Language: Chinese Folk Argot 61% </a:t>
            </a:r>
            <a:r>
              <a:rPr lang="zh-CN" altLang="de-DE" sz="2400" b="0" i="0" dirty="0">
                <a:solidFill>
                  <a:srgbClr val="000000"/>
                </a:solidFill>
                <a:effectLst/>
                <a:latin typeface="Arial" panose="020B0604020202020204" pitchFamily="34" charset="0"/>
              </a:rPr>
              <a:t>时友洁 </a:t>
            </a:r>
            <a:r>
              <a:rPr lang="de-DE" sz="2400" b="0" i="0" dirty="0" err="1">
                <a:solidFill>
                  <a:srgbClr val="000000"/>
                </a:solidFill>
                <a:effectLst/>
                <a:latin typeface="Arial" panose="020B0604020202020204" pitchFamily="34" charset="0"/>
              </a:rPr>
              <a:t>Shiyoujie</a:t>
            </a:r>
            <a:endParaRPr lang="de-DE" sz="2400" dirty="0"/>
          </a:p>
          <a:p>
            <a:pPr marL="0" indent="0" algn="l">
              <a:buNone/>
            </a:pPr>
            <a:r>
              <a:rPr lang="en-US" sz="2400" b="0" i="0" dirty="0">
                <a:solidFill>
                  <a:srgbClr val="000000"/>
                </a:solidFill>
                <a:effectLst/>
                <a:latin typeface="Arial" panose="020B0604020202020204" pitchFamily="34" charset="0"/>
              </a:rPr>
              <a:t>Preparation from Session 1 for Session 2: Here are the results of the homework and the grades for the quizzes[</a:t>
            </a:r>
            <a:r>
              <a:rPr lang="en-US" sz="2400" b="0" i="0" u="none" strike="noStrike" dirty="0">
                <a:solidFill>
                  <a:srgbClr val="002BB8"/>
                </a:solidFill>
                <a:effectLst/>
                <a:latin typeface="Arial" panose="020B0604020202020204" pitchFamily="34" charset="0"/>
                <a:hlinkClick r:id="rId2" tooltip="Edit section: Preparation from Session 1 for Session 2: Here are the results of the homework and the grades for the quizzes"/>
              </a:rPr>
              <a:t>edit</a:t>
            </a:r>
            <a:r>
              <a:rPr lang="en-US" sz="2400" b="0" i="0" dirty="0">
                <a:solidFill>
                  <a:srgbClr val="000000"/>
                </a:solidFill>
                <a:effectLst/>
                <a:latin typeface="Arial" panose="020B0604020202020204" pitchFamily="34" charset="0"/>
              </a:rPr>
              <a:t>]</a:t>
            </a:r>
          </a:p>
          <a:p>
            <a:pPr algn="l">
              <a:buFont typeface="Arial" panose="020B0604020202020204" pitchFamily="34" charset="0"/>
              <a:buChar char="•"/>
            </a:pPr>
            <a:r>
              <a:rPr lang="en-US" sz="2400" b="0" i="0" dirty="0">
                <a:solidFill>
                  <a:srgbClr val="000000"/>
                </a:solidFill>
                <a:effectLst/>
                <a:latin typeface="Arial" panose="020B0604020202020204" pitchFamily="34" charset="0"/>
              </a:rPr>
              <a:t>Homework</a:t>
            </a:r>
          </a:p>
          <a:p>
            <a:pPr algn="l">
              <a:buFont typeface="Arial" panose="020B0604020202020204" pitchFamily="34" charset="0"/>
              <a:buChar char="•"/>
            </a:pPr>
            <a:r>
              <a:rPr lang="en-US" sz="2400" b="0" i="0" dirty="0">
                <a:solidFill>
                  <a:srgbClr val="000000"/>
                </a:solidFill>
                <a:effectLst/>
                <a:latin typeface="Arial" panose="020B0604020202020204" pitchFamily="34" charset="0"/>
              </a:rPr>
              <a:t>Quiz grades, indicating that you have read the texts and answered the quizzes</a:t>
            </a:r>
          </a:p>
        </p:txBody>
      </p:sp>
    </p:spTree>
    <p:extLst>
      <p:ext uri="{BB962C8B-B14F-4D97-AF65-F5344CB8AC3E}">
        <p14:creationId xmlns:p14="http://schemas.microsoft.com/office/powerpoint/2010/main" val="2863756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AEA433-F865-48CA-8999-B7A3BBF60F87}"/>
              </a:ext>
            </a:extLst>
          </p:cNvPr>
          <p:cNvSpPr>
            <a:spLocks noGrp="1"/>
          </p:cNvSpPr>
          <p:nvPr>
            <p:ph type="title"/>
          </p:nvPr>
        </p:nvSpPr>
        <p:spPr/>
        <p:txBody>
          <a:bodyPr/>
          <a:lstStyle/>
          <a:p>
            <a:r>
              <a:rPr lang="de-DE" altLang="zh-CN" dirty="0">
                <a:solidFill>
                  <a:srgbClr val="0E5772"/>
                </a:solidFill>
                <a:latin typeface="Arial" panose="020B0604020202020204" pitchFamily="34" charset="0"/>
                <a:cs typeface="Arial" panose="020B0604020202020204" pitchFamily="34" charset="0"/>
              </a:rPr>
              <a:t>Session 3 </a:t>
            </a:r>
            <a:r>
              <a:rPr lang="zh-CN" altLang="de-DE" dirty="0">
                <a:solidFill>
                  <a:srgbClr val="0E5772"/>
                </a:solidFill>
                <a:latin typeface="Arial" panose="020B0604020202020204" pitchFamily="34" charset="0"/>
                <a:cs typeface="Arial" panose="020B0604020202020204" pitchFamily="34" charset="0"/>
              </a:rPr>
              <a:t>第三周 </a:t>
            </a:r>
            <a:endParaRPr lang="de-DE" dirty="0"/>
          </a:p>
        </p:txBody>
      </p:sp>
      <p:sp>
        <p:nvSpPr>
          <p:cNvPr id="3" name="Inhaltsplatzhalter 2">
            <a:extLst>
              <a:ext uri="{FF2B5EF4-FFF2-40B4-BE49-F238E27FC236}">
                <a16:creationId xmlns:a16="http://schemas.microsoft.com/office/drawing/2014/main" id="{845FE144-A812-48DD-8A80-3C05831C996E}"/>
              </a:ext>
            </a:extLst>
          </p:cNvPr>
          <p:cNvSpPr>
            <a:spLocks noGrp="1"/>
          </p:cNvSpPr>
          <p:nvPr>
            <p:ph idx="1"/>
          </p:nvPr>
        </p:nvSpPr>
        <p:spPr/>
        <p:txBody>
          <a:bodyPr>
            <a:normAutofit fontScale="62500" lnSpcReduction="20000"/>
          </a:bodyPr>
          <a:lstStyle/>
          <a:p>
            <a:r>
              <a:rPr lang="de-DE" dirty="0"/>
              <a:t>New </a:t>
            </a:r>
            <a:r>
              <a:rPr lang="de-DE" dirty="0" err="1"/>
              <a:t>text</a:t>
            </a:r>
            <a:r>
              <a:rPr lang="de-DE" dirty="0"/>
              <a:t>: </a:t>
            </a:r>
            <a:r>
              <a:rPr lang="de-DE" dirty="0" err="1"/>
              <a:t>Minority</a:t>
            </a:r>
            <a:r>
              <a:rPr lang="de-DE" dirty="0"/>
              <a:t> </a:t>
            </a:r>
            <a:r>
              <a:rPr lang="de-DE" dirty="0" err="1"/>
              <a:t>languages</a:t>
            </a:r>
            <a:r>
              <a:rPr lang="de-DE" dirty="0"/>
              <a:t> in China</a:t>
            </a:r>
          </a:p>
          <a:p>
            <a:r>
              <a:rPr lang="en-US" dirty="0"/>
              <a:t>36. Minority Languages in China</a:t>
            </a:r>
          </a:p>
          <a:p>
            <a:endParaRPr lang="en-US" dirty="0"/>
          </a:p>
          <a:p>
            <a:r>
              <a:rPr lang="en-US" dirty="0"/>
              <a:t>Abstract</a:t>
            </a:r>
          </a:p>
          <a:p>
            <a:r>
              <a:rPr lang="en-US" dirty="0"/>
              <a:t>As an important carrier and content of minority cultures, minority language is a kind of non-renewable social and ethnic cultural resources, which constitutes one of the most crucial factors for the development of the nation. China is a multi-ethnic country, and languages of different ethnic groups are highly meaningful treasures that people must spend energy to protect. However, at this stage, the development of multiple languages and cultures continues to impact on the development of some minority languages. The preservation and development of diverse ethnic cultures cannot be separated from the transmission and use of minority languages. Once minority languages are lost, the minority language itself and the ethnic culture it carries will also die out, which will cause irreparable losses to human culture. Therefore, minority languages are of great value for preservation, development and utilization.</a:t>
            </a:r>
          </a:p>
        </p:txBody>
      </p:sp>
    </p:spTree>
    <p:extLst>
      <p:ext uri="{BB962C8B-B14F-4D97-AF65-F5344CB8AC3E}">
        <p14:creationId xmlns:p14="http://schemas.microsoft.com/office/powerpoint/2010/main" val="2671112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AEA433-F865-48CA-8999-B7A3BBF60F87}"/>
              </a:ext>
            </a:extLst>
          </p:cNvPr>
          <p:cNvSpPr>
            <a:spLocks noGrp="1"/>
          </p:cNvSpPr>
          <p:nvPr>
            <p:ph type="title"/>
          </p:nvPr>
        </p:nvSpPr>
        <p:spPr/>
        <p:txBody>
          <a:bodyPr/>
          <a:lstStyle/>
          <a:p>
            <a:r>
              <a:rPr lang="de-DE" altLang="zh-CN" dirty="0">
                <a:solidFill>
                  <a:srgbClr val="0E5772"/>
                </a:solidFill>
                <a:latin typeface="Arial" panose="020B0604020202020204" pitchFamily="34" charset="0"/>
                <a:cs typeface="Arial" panose="020B0604020202020204" pitchFamily="34" charset="0"/>
              </a:rPr>
              <a:t>Session 3 </a:t>
            </a:r>
            <a:r>
              <a:rPr lang="zh-CN" altLang="de-DE" dirty="0">
                <a:solidFill>
                  <a:srgbClr val="0E5772"/>
                </a:solidFill>
                <a:latin typeface="Arial" panose="020B0604020202020204" pitchFamily="34" charset="0"/>
                <a:cs typeface="Arial" panose="020B0604020202020204" pitchFamily="34" charset="0"/>
              </a:rPr>
              <a:t>第三周 </a:t>
            </a:r>
            <a:endParaRPr lang="de-DE" dirty="0"/>
          </a:p>
        </p:txBody>
      </p:sp>
      <p:sp>
        <p:nvSpPr>
          <p:cNvPr id="3" name="Inhaltsplatzhalter 2">
            <a:extLst>
              <a:ext uri="{FF2B5EF4-FFF2-40B4-BE49-F238E27FC236}">
                <a16:creationId xmlns:a16="http://schemas.microsoft.com/office/drawing/2014/main" id="{845FE144-A812-48DD-8A80-3C05831C996E}"/>
              </a:ext>
            </a:extLst>
          </p:cNvPr>
          <p:cNvSpPr>
            <a:spLocks noGrp="1"/>
          </p:cNvSpPr>
          <p:nvPr>
            <p:ph idx="1"/>
          </p:nvPr>
        </p:nvSpPr>
        <p:spPr/>
        <p:txBody>
          <a:bodyPr>
            <a:normAutofit lnSpcReduction="10000"/>
          </a:bodyPr>
          <a:lstStyle/>
          <a:p>
            <a:pPr marL="0" indent="0">
              <a:buNone/>
            </a:pPr>
            <a:r>
              <a:rPr lang="en-US" sz="1100" dirty="0"/>
              <a:t>The Introduction of Minority Languages in China</a:t>
            </a:r>
          </a:p>
          <a:p>
            <a:pPr marL="0" indent="0">
              <a:buNone/>
            </a:pPr>
            <a:r>
              <a:rPr lang="en-US" sz="1100" dirty="0"/>
              <a:t>        </a:t>
            </a:r>
          </a:p>
          <a:p>
            <a:pPr marL="0" indent="0">
              <a:buNone/>
            </a:pPr>
            <a:r>
              <a:rPr lang="en-US" sz="1100" dirty="0"/>
              <a:t>China is multi-ethnic country. After liberation, the state pursued a policy of ethnic equality and unity. In order to make ethnic work and specialized studies more scientific and provide necessary basis for ethnic identification, National Ethnic Affairs Commission of China, Chinese Academy of Sciences and Chinese Academy of Social Sciences have organized scientific research institutions and ethnic education institutions to carry out surveys on ethnic minorities’ social history and languages for several times. Fifty-six ethnic groups have been identified in China.</a:t>
            </a:r>
          </a:p>
          <a:p>
            <a:pPr marL="0" indent="0">
              <a:buNone/>
            </a:pPr>
            <a:r>
              <a:rPr lang="en-US" sz="1100" dirty="0"/>
              <a:t>Among the 55 ethnic minorities, most of them speak one language, and some of them speak two or more languages. Since the 1950s, Chinese language workers have conducted a number of language surveys. According to statistics, the number of minority languages in China may be more than 80.</a:t>
            </a:r>
          </a:p>
          <a:p>
            <a:pPr marL="0" indent="0">
              <a:buNone/>
            </a:pPr>
            <a:r>
              <a:rPr lang="en-US" sz="1100" dirty="0"/>
              <a:t>•Language family of minority languages in China</a:t>
            </a:r>
          </a:p>
          <a:p>
            <a:pPr marL="0" indent="0">
              <a:buNone/>
            </a:pPr>
            <a:r>
              <a:rPr lang="en-US" sz="1100" dirty="0"/>
              <a:t>According to the classification of language family, Chinese minority languages generally belong to five language families: Sino-Tibetan, Altaic, Austro-Asiatic, Austronesian and Indo-European language family.</a:t>
            </a:r>
          </a:p>
          <a:p>
            <a:pPr marL="0" indent="0">
              <a:buNone/>
            </a:pPr>
            <a:r>
              <a:rPr lang="en-US" sz="1100" dirty="0"/>
              <a:t>(1) Sino-Tibetan language family</a:t>
            </a:r>
          </a:p>
          <a:p>
            <a:pPr marL="0" indent="0">
              <a:buNone/>
            </a:pPr>
            <a:r>
              <a:rPr lang="en-US" sz="1100" dirty="0"/>
              <a:t>It was called “</a:t>
            </a:r>
            <a:r>
              <a:rPr lang="en-US" sz="1100" dirty="0" err="1"/>
              <a:t>Indosinian</a:t>
            </a:r>
            <a:r>
              <a:rPr lang="en-US" sz="1100" dirty="0"/>
              <a:t> language family” in the early stage, including Chinese and three language families: Zhuang-Dong, Tibeto-Burman and Miao-Yao. </a:t>
            </a:r>
          </a:p>
          <a:p>
            <a:pPr marL="0" indent="0">
              <a:buNone/>
            </a:pPr>
            <a:r>
              <a:rPr lang="en-US" sz="1100" dirty="0"/>
              <a:t>About 15.6 million people use the languages in Tibeto-Burman language family. These people are in the Tibet Autonomous Region, Qinghai, Gansu, Sichuan, Yunnan, Guizhou, Hunan and Hubei province and the Guangxi Zhuang Autonomous Region. Languages in Tibeto-Burman language family include: Tibetan, </a:t>
            </a:r>
            <a:r>
              <a:rPr lang="en-US" sz="1100" dirty="0" err="1"/>
              <a:t>Monba</a:t>
            </a:r>
            <a:r>
              <a:rPr lang="en-US" sz="1100" dirty="0"/>
              <a:t> language, </a:t>
            </a:r>
            <a:r>
              <a:rPr lang="en-US" sz="1100" dirty="0" err="1"/>
              <a:t>Lhoba</a:t>
            </a:r>
            <a:r>
              <a:rPr lang="en-US" sz="1100" dirty="0"/>
              <a:t> language, </a:t>
            </a:r>
            <a:r>
              <a:rPr lang="en-US" sz="1100" dirty="0" err="1"/>
              <a:t>Gyalrong</a:t>
            </a:r>
            <a:r>
              <a:rPr lang="en-US" sz="1100" dirty="0"/>
              <a:t> languages, Tujia language, </a:t>
            </a:r>
            <a:r>
              <a:rPr lang="en-US" sz="1100" dirty="0" err="1"/>
              <a:t>Primi</a:t>
            </a:r>
            <a:r>
              <a:rPr lang="en-US" sz="1100" dirty="0"/>
              <a:t> language, </a:t>
            </a:r>
            <a:r>
              <a:rPr lang="en-US" sz="1100" dirty="0" err="1"/>
              <a:t>Derung</a:t>
            </a:r>
            <a:r>
              <a:rPr lang="en-US" sz="1100" dirty="0"/>
              <a:t> language, Nu language, Yi language, Hani language and so on.</a:t>
            </a:r>
          </a:p>
          <a:p>
            <a:pPr marL="0" indent="0">
              <a:buNone/>
            </a:pPr>
            <a:r>
              <a:rPr lang="en-US" sz="1100" dirty="0"/>
              <a:t>The Zhuang-Dong language is spoken by about 19 million people. These people are in Guangxi Zhuang Autonomous Region and Yunnan, Guizhou, Hunan and Guangdong province. Languages in Zhuang-Dong language family include: The </a:t>
            </a:r>
            <a:r>
              <a:rPr lang="en-US" sz="1100" dirty="0" err="1"/>
              <a:t>Cuengh</a:t>
            </a:r>
            <a:r>
              <a:rPr lang="en-US" sz="1100" dirty="0"/>
              <a:t> language, Bouyei language, Tai language, Dong language, Sui language, </a:t>
            </a:r>
            <a:r>
              <a:rPr lang="en-US" sz="1100" dirty="0" err="1"/>
              <a:t>MuLao</a:t>
            </a:r>
            <a:r>
              <a:rPr lang="en-US" sz="1100" dirty="0"/>
              <a:t> language, </a:t>
            </a:r>
            <a:r>
              <a:rPr lang="en-US" sz="1100" dirty="0" err="1"/>
              <a:t>Maonan</a:t>
            </a:r>
            <a:r>
              <a:rPr lang="en-US" sz="1100" dirty="0"/>
              <a:t> language, </a:t>
            </a:r>
            <a:r>
              <a:rPr lang="en-US" sz="1100" dirty="0" err="1"/>
              <a:t>Gelao</a:t>
            </a:r>
            <a:r>
              <a:rPr lang="en-US" sz="1100" dirty="0"/>
              <a:t> language and so on. Zhuang-Dong languages are also spoken in Thailand, Vietnam, Laos, Cambodia, Myanmar and India.</a:t>
            </a:r>
          </a:p>
          <a:p>
            <a:pPr marL="0" indent="0">
              <a:buNone/>
            </a:pPr>
            <a:r>
              <a:rPr lang="en-US" sz="1100" dirty="0"/>
              <a:t>More than 6.4 million people speak the Miao-Yao language. People who speak Miao-Yao language are distributed in Guizhou, Hunan, Yunnan, Sichuan, Guangdong province and Guangxi Zhuang Autonomous Region. Languages in Miao-Yao language family </a:t>
            </a:r>
            <a:r>
              <a:rPr lang="en-US" sz="1100" dirty="0" err="1"/>
              <a:t>include：Hmong</a:t>
            </a:r>
            <a:r>
              <a:rPr lang="en-US" sz="1100" dirty="0"/>
              <a:t> language, </a:t>
            </a:r>
            <a:r>
              <a:rPr lang="en-US" sz="1100" dirty="0" err="1"/>
              <a:t>Bunu</a:t>
            </a:r>
            <a:r>
              <a:rPr lang="en-US" sz="1100" dirty="0"/>
              <a:t> language, She language and Yao language. Miao-Yao languages are also spoken in Vietnam, Laos and Thailand.</a:t>
            </a:r>
          </a:p>
        </p:txBody>
      </p:sp>
    </p:spTree>
    <p:extLst>
      <p:ext uri="{BB962C8B-B14F-4D97-AF65-F5344CB8AC3E}">
        <p14:creationId xmlns:p14="http://schemas.microsoft.com/office/powerpoint/2010/main" val="1777996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AEA433-F865-48CA-8999-B7A3BBF60F87}"/>
              </a:ext>
            </a:extLst>
          </p:cNvPr>
          <p:cNvSpPr>
            <a:spLocks noGrp="1"/>
          </p:cNvSpPr>
          <p:nvPr>
            <p:ph type="title"/>
          </p:nvPr>
        </p:nvSpPr>
        <p:spPr/>
        <p:txBody>
          <a:bodyPr/>
          <a:lstStyle/>
          <a:p>
            <a:r>
              <a:rPr lang="de-DE" altLang="zh-CN" dirty="0">
                <a:solidFill>
                  <a:srgbClr val="0E5772"/>
                </a:solidFill>
                <a:latin typeface="Arial" panose="020B0604020202020204" pitchFamily="34" charset="0"/>
                <a:cs typeface="Arial" panose="020B0604020202020204" pitchFamily="34" charset="0"/>
              </a:rPr>
              <a:t>Session 3 </a:t>
            </a:r>
            <a:r>
              <a:rPr lang="zh-CN" altLang="de-DE" dirty="0">
                <a:solidFill>
                  <a:srgbClr val="0E5772"/>
                </a:solidFill>
                <a:latin typeface="Arial" panose="020B0604020202020204" pitchFamily="34" charset="0"/>
                <a:cs typeface="Arial" panose="020B0604020202020204" pitchFamily="34" charset="0"/>
              </a:rPr>
              <a:t>第三周 </a:t>
            </a:r>
            <a:endParaRPr lang="de-DE" dirty="0"/>
          </a:p>
        </p:txBody>
      </p:sp>
      <p:sp>
        <p:nvSpPr>
          <p:cNvPr id="3" name="Inhaltsplatzhalter 2">
            <a:extLst>
              <a:ext uri="{FF2B5EF4-FFF2-40B4-BE49-F238E27FC236}">
                <a16:creationId xmlns:a16="http://schemas.microsoft.com/office/drawing/2014/main" id="{845FE144-A812-48DD-8A80-3C05831C996E}"/>
              </a:ext>
            </a:extLst>
          </p:cNvPr>
          <p:cNvSpPr>
            <a:spLocks noGrp="1"/>
          </p:cNvSpPr>
          <p:nvPr>
            <p:ph idx="1"/>
          </p:nvPr>
        </p:nvSpPr>
        <p:spPr/>
        <p:txBody>
          <a:bodyPr>
            <a:normAutofit fontScale="40000" lnSpcReduction="20000"/>
          </a:bodyPr>
          <a:lstStyle/>
          <a:p>
            <a:pPr marL="0" indent="0">
              <a:buNone/>
            </a:pPr>
            <a:r>
              <a:rPr lang="en-US" dirty="0"/>
              <a:t>(2) Altaic language family</a:t>
            </a:r>
          </a:p>
          <a:p>
            <a:pPr marL="0" indent="0">
              <a:buNone/>
            </a:pPr>
            <a:r>
              <a:rPr lang="en-US" dirty="0"/>
              <a:t>The Altaic language family includes Mongolian, Turkic and </a:t>
            </a:r>
            <a:r>
              <a:rPr lang="en-US" dirty="0" err="1"/>
              <a:t>Manchur-Tungusic</a:t>
            </a:r>
            <a:r>
              <a:rPr lang="en-US" dirty="0"/>
              <a:t> branches.</a:t>
            </a:r>
          </a:p>
          <a:p>
            <a:pPr marL="0" indent="0">
              <a:buNone/>
            </a:pPr>
            <a:r>
              <a:rPr lang="en-US" dirty="0"/>
              <a:t>More than 3.9 million People in China speak the Mongolian language. People who speak </a:t>
            </a:r>
          </a:p>
          <a:p>
            <a:pPr marL="0" indent="0">
              <a:buNone/>
            </a:pPr>
            <a:r>
              <a:rPr lang="en-US" dirty="0"/>
              <a:t>the Mongolian language are distributed in Inner Mongolia Autonomous Region, Xinjiang Uygur Autonomous Region and Heilongjiang, Liaoning, Jilin, Qinghai and Gansu province. The Mongolian language family includes: Mongolian language, </a:t>
            </a:r>
            <a:r>
              <a:rPr lang="en-US" dirty="0" err="1"/>
              <a:t>Daur</a:t>
            </a:r>
            <a:r>
              <a:rPr lang="en-US" dirty="0"/>
              <a:t> language, </a:t>
            </a:r>
            <a:r>
              <a:rPr lang="en-US" dirty="0" err="1"/>
              <a:t>DongXiang</a:t>
            </a:r>
            <a:r>
              <a:rPr lang="en-US" dirty="0"/>
              <a:t> language, </a:t>
            </a:r>
            <a:r>
              <a:rPr lang="en-US" dirty="0" err="1"/>
              <a:t>YuGu</a:t>
            </a:r>
            <a:r>
              <a:rPr lang="en-US" dirty="0"/>
              <a:t> language, </a:t>
            </a:r>
            <a:r>
              <a:rPr lang="en-US" dirty="0" err="1"/>
              <a:t>Monguor</a:t>
            </a:r>
            <a:r>
              <a:rPr lang="en-US" dirty="0"/>
              <a:t> language and </a:t>
            </a:r>
            <a:r>
              <a:rPr lang="en-US" dirty="0" err="1"/>
              <a:t>Bonan</a:t>
            </a:r>
            <a:r>
              <a:rPr lang="en-US" dirty="0"/>
              <a:t> language.</a:t>
            </a:r>
          </a:p>
          <a:p>
            <a:pPr marL="0" indent="0">
              <a:buNone/>
            </a:pPr>
            <a:r>
              <a:rPr lang="en-US" dirty="0"/>
              <a:t>Turkic languages are spoken by more than 7 million people in China, living in the Xinjiang Uygur Autonomous Region and </a:t>
            </a:r>
            <a:r>
              <a:rPr lang="en-US" dirty="0" err="1"/>
              <a:t>qinghai</a:t>
            </a:r>
            <a:r>
              <a:rPr lang="en-US" dirty="0"/>
              <a:t>, Gansu and Heilongjiang province and so on. The Turkic language family in China includes: Uyghur language, Kyrgyz language, </a:t>
            </a:r>
            <a:r>
              <a:rPr lang="en-US" dirty="0" err="1"/>
              <a:t>O’zbektili</a:t>
            </a:r>
            <a:r>
              <a:rPr lang="en-US" dirty="0"/>
              <a:t>, Tatar language, </a:t>
            </a:r>
            <a:r>
              <a:rPr lang="en-US" dirty="0" err="1"/>
              <a:t>Salarça</a:t>
            </a:r>
            <a:r>
              <a:rPr lang="en-US" dirty="0"/>
              <a:t>, Tuvan language and Kazak language. </a:t>
            </a:r>
          </a:p>
          <a:p>
            <a:pPr marL="0" indent="0">
              <a:buNone/>
            </a:pPr>
            <a:r>
              <a:rPr lang="en-US" dirty="0"/>
              <a:t>There are about 110,000 speakers of Manchu-Tungusic languages in China. People who speak Manchu-Tungusic languages are distributed in Xinjiang Uygur Autonomous Region, Inner Mongolia Autonomous Region and Heilongjiang Province. This language family includes: Manchu language, </a:t>
            </a:r>
            <a:r>
              <a:rPr lang="en-US" dirty="0" err="1"/>
              <a:t>Sibe</a:t>
            </a:r>
            <a:r>
              <a:rPr lang="en-US" dirty="0"/>
              <a:t> language, </a:t>
            </a:r>
            <a:r>
              <a:rPr lang="en-US" dirty="0" err="1"/>
              <a:t>Hezhen</a:t>
            </a:r>
            <a:r>
              <a:rPr lang="en-US" dirty="0"/>
              <a:t> language, Evenki language and Oroqen language.</a:t>
            </a:r>
          </a:p>
          <a:p>
            <a:pPr marL="0" indent="0">
              <a:buNone/>
            </a:pPr>
            <a:r>
              <a:rPr lang="en-US" dirty="0"/>
              <a:t>(3) Austronesian language family</a:t>
            </a:r>
          </a:p>
          <a:p>
            <a:pPr marL="0" indent="0">
              <a:buNone/>
            </a:pPr>
            <a:r>
              <a:rPr lang="en-US" dirty="0"/>
              <a:t>It is also known as the Malay-Polynesian language family. The </a:t>
            </a:r>
            <a:r>
              <a:rPr lang="en-US" dirty="0" err="1"/>
              <a:t>Gaoshan</a:t>
            </a:r>
            <a:r>
              <a:rPr lang="en-US" dirty="0"/>
              <a:t> language of Taiwan Province in China is the Indonesian branch of this language family.</a:t>
            </a:r>
          </a:p>
          <a:p>
            <a:pPr marL="0" indent="0">
              <a:buNone/>
            </a:pPr>
            <a:r>
              <a:rPr lang="en-US" dirty="0"/>
              <a:t>(4) Austro-Asiatic language family</a:t>
            </a:r>
          </a:p>
          <a:p>
            <a:pPr marL="0" indent="0">
              <a:buNone/>
            </a:pPr>
            <a:r>
              <a:rPr lang="en-US" dirty="0" err="1"/>
              <a:t>Wa</a:t>
            </a:r>
            <a:r>
              <a:rPr lang="en-US" dirty="0"/>
              <a:t> language, </a:t>
            </a:r>
            <a:r>
              <a:rPr lang="en-US" dirty="0" err="1"/>
              <a:t>De’ang</a:t>
            </a:r>
            <a:r>
              <a:rPr lang="en-US" dirty="0"/>
              <a:t> language, </a:t>
            </a:r>
            <a:r>
              <a:rPr lang="en-US" dirty="0" err="1"/>
              <a:t>Blang</a:t>
            </a:r>
            <a:r>
              <a:rPr lang="en-US" dirty="0"/>
              <a:t> language in China belong to Mon-Khmer family in Austro-Asiatic language family. The language is spoken by about 370,000 people in the border areas of southern Yunnan Province. This language family is also spoken in Burma, Cambodia, Thailand and India.</a:t>
            </a:r>
          </a:p>
          <a:p>
            <a:pPr marL="0" indent="0">
              <a:buNone/>
            </a:pPr>
            <a:r>
              <a:rPr lang="en-US" dirty="0"/>
              <a:t>(5) Indo-European language family</a:t>
            </a:r>
          </a:p>
          <a:p>
            <a:pPr marL="0" indent="0">
              <a:buNone/>
            </a:pPr>
            <a:r>
              <a:rPr lang="en-US" dirty="0"/>
              <a:t>The only modern languages in China that belong to this family are Russian, which belongs to the Slavic family, and Tajik, which belongs to the Iranian family. More than 2,900 people speak Russian and 26,500 speak Tajik. The language used by Chinese Russians is Russian. The language spoken by Chinese Tajiks is a different language from Soviet Tajik.</a:t>
            </a:r>
          </a:p>
        </p:txBody>
      </p:sp>
    </p:spTree>
    <p:extLst>
      <p:ext uri="{BB962C8B-B14F-4D97-AF65-F5344CB8AC3E}">
        <p14:creationId xmlns:p14="http://schemas.microsoft.com/office/powerpoint/2010/main" val="1963326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AEA433-F865-48CA-8999-B7A3BBF60F87}"/>
              </a:ext>
            </a:extLst>
          </p:cNvPr>
          <p:cNvSpPr>
            <a:spLocks noGrp="1"/>
          </p:cNvSpPr>
          <p:nvPr>
            <p:ph type="title"/>
          </p:nvPr>
        </p:nvSpPr>
        <p:spPr/>
        <p:txBody>
          <a:bodyPr/>
          <a:lstStyle/>
          <a:p>
            <a:r>
              <a:rPr lang="de-DE" altLang="zh-CN" dirty="0">
                <a:solidFill>
                  <a:srgbClr val="0E5772"/>
                </a:solidFill>
                <a:latin typeface="Arial" panose="020B0604020202020204" pitchFamily="34" charset="0"/>
                <a:cs typeface="Arial" panose="020B0604020202020204" pitchFamily="34" charset="0"/>
              </a:rPr>
              <a:t>Session 3 </a:t>
            </a:r>
            <a:r>
              <a:rPr lang="zh-CN" altLang="de-DE" dirty="0">
                <a:solidFill>
                  <a:srgbClr val="0E5772"/>
                </a:solidFill>
                <a:latin typeface="Arial" panose="020B0604020202020204" pitchFamily="34" charset="0"/>
                <a:cs typeface="Arial" panose="020B0604020202020204" pitchFamily="34" charset="0"/>
              </a:rPr>
              <a:t>第三周 </a:t>
            </a:r>
            <a:endParaRPr lang="de-DE" dirty="0"/>
          </a:p>
        </p:txBody>
      </p:sp>
      <p:sp>
        <p:nvSpPr>
          <p:cNvPr id="3" name="Inhaltsplatzhalter 2">
            <a:extLst>
              <a:ext uri="{FF2B5EF4-FFF2-40B4-BE49-F238E27FC236}">
                <a16:creationId xmlns:a16="http://schemas.microsoft.com/office/drawing/2014/main" id="{845FE144-A812-48DD-8A80-3C05831C996E}"/>
              </a:ext>
            </a:extLst>
          </p:cNvPr>
          <p:cNvSpPr>
            <a:spLocks noGrp="1"/>
          </p:cNvSpPr>
          <p:nvPr>
            <p:ph idx="1"/>
          </p:nvPr>
        </p:nvSpPr>
        <p:spPr/>
        <p:txBody>
          <a:bodyPr>
            <a:normAutofit fontScale="32500" lnSpcReduction="20000"/>
          </a:bodyPr>
          <a:lstStyle/>
          <a:p>
            <a:pPr marL="0" indent="0">
              <a:buNone/>
            </a:pPr>
            <a:r>
              <a:rPr lang="en-US" dirty="0"/>
              <a:t>•The use of minority languages in China</a:t>
            </a:r>
          </a:p>
          <a:p>
            <a:pPr marL="0" indent="0">
              <a:buNone/>
            </a:pPr>
            <a:r>
              <a:rPr lang="en-US" dirty="0"/>
              <a:t> </a:t>
            </a:r>
          </a:p>
          <a:p>
            <a:pPr marL="0" indent="0">
              <a:buNone/>
            </a:pPr>
            <a:r>
              <a:rPr lang="en-US" dirty="0"/>
              <a:t> The use of minority languages generally falls into the following three types:</a:t>
            </a:r>
          </a:p>
          <a:p>
            <a:pPr marL="0" indent="0">
              <a:buNone/>
            </a:pPr>
            <a:r>
              <a:rPr lang="en-US" dirty="0"/>
              <a:t>(1) Some ethnic groups such as The Korean, Mongolian, Tibetan, Uygur, Kazak, have large communities with a population of more than one million and have a long written history. Their language is not only used within the family, among neighbors and relatives, but also in the political, economic, cultural and educational fields of their own ethnic group. It is even used by some other peoples who live in close proximity.</a:t>
            </a:r>
          </a:p>
          <a:p>
            <a:pPr marL="0" indent="0">
              <a:buNone/>
            </a:pPr>
            <a:r>
              <a:rPr lang="en-US" dirty="0"/>
              <a:t>(2) Other ethnic groups, such as Yi and Dai nationality, although they also have a large number of inhabited areas and traditional characters, there is no unified standard of characters and there are great differences in dialects. The application of their own language in society is not as extensive as that of Mongolia, Tibet, Uygur, Kazak and other ethnic groups. Because Zhuang language, Lisu language, </a:t>
            </a:r>
            <a:r>
              <a:rPr lang="en-US" dirty="0" err="1"/>
              <a:t>Lahu</a:t>
            </a:r>
            <a:r>
              <a:rPr lang="en-US" dirty="0"/>
              <a:t> language, Jingpo language and </a:t>
            </a:r>
            <a:r>
              <a:rPr lang="en-US" dirty="0" err="1"/>
              <a:t>Zaiwa</a:t>
            </a:r>
            <a:r>
              <a:rPr lang="en-US" dirty="0"/>
              <a:t> language have great internal differences, the common language commonly used by the whole nation has not been formed. The scope of use of characters is also very small.</a:t>
            </a:r>
          </a:p>
          <a:p>
            <a:pPr marL="0" indent="0">
              <a:buNone/>
            </a:pPr>
            <a:r>
              <a:rPr lang="en-US" dirty="0"/>
              <a:t>(3) The language of an ethnic group is only used in daily life within its own ethnic group. The language of other ethnic groups (mainly Chinese, but also other minority languages in some places) is often used in political life and school education. There is no written language consistent with the its language, so they mainly use Chinese. There are quite a number of minority languages in this category, accounting for more than three quarters of the total number of languages and more than half of the total population of ethnic minorities.</a:t>
            </a:r>
          </a:p>
          <a:p>
            <a:pPr marL="0" indent="0">
              <a:buNone/>
            </a:pPr>
            <a:endParaRPr lang="en-US" dirty="0"/>
          </a:p>
          <a:p>
            <a:pPr marL="0" indent="0">
              <a:buNone/>
            </a:pPr>
            <a:r>
              <a:rPr lang="en-US" dirty="0"/>
              <a:t>The Background and Status of Major Minority Languages</a:t>
            </a:r>
          </a:p>
          <a:p>
            <a:pPr marL="0" indent="0">
              <a:buNone/>
            </a:pPr>
            <a:r>
              <a:rPr lang="en-US" dirty="0"/>
              <a:t>The complexity and diversity of language resource types among China's ethnic minorities stems from the actual multifaceted differences that exist among them. In recent years, the topic of language resources has been discussed more intensively in domestic linguistic circles, and there are many research results about the types of language resource maintenance or the ranking of language vitality. Among them, Mr. Chen </a:t>
            </a:r>
            <a:r>
              <a:rPr lang="en-US" dirty="0" err="1"/>
              <a:t>Zhangtai</a:t>
            </a:r>
            <a:r>
              <a:rPr lang="en-US" dirty="0"/>
              <a:t> classifies China's language resources into five types: super-strong, strong, weak, super-weak, and severely atrophied language vitality. Huang Xing, Sun </a:t>
            </a:r>
            <a:r>
              <a:rPr lang="en-US" dirty="0" err="1"/>
              <a:t>Hongkai</a:t>
            </a:r>
            <a:r>
              <a:rPr lang="en-US" dirty="0"/>
              <a:t>, and Li </a:t>
            </a:r>
            <a:r>
              <a:rPr lang="en-US" dirty="0" err="1"/>
              <a:t>Jinfang</a:t>
            </a:r>
            <a:r>
              <a:rPr lang="en-US" dirty="0"/>
              <a:t> have also made preliminary rankings of most minority languages in terms of language vitality and endangered languages, respectively. The research results of the above scholars have important reference values for understanding the minority language resources and their maintenance types in China.</a:t>
            </a:r>
          </a:p>
          <a:p>
            <a:pPr marL="0" indent="0">
              <a:buNone/>
            </a:pPr>
            <a:r>
              <a:rPr lang="en-US" dirty="0"/>
              <a:t>Taking the ethnic minorities of the North as an </a:t>
            </a:r>
            <a:r>
              <a:rPr lang="en-US" dirty="0" err="1"/>
              <a:t>example,we</a:t>
            </a:r>
            <a:r>
              <a:rPr lang="en-US" dirty="0"/>
              <a:t> can roughly classify the languages of the North into the following categories:</a:t>
            </a:r>
          </a:p>
          <a:p>
            <a:pPr marL="0" indent="0">
              <a:buNone/>
            </a:pPr>
            <a:r>
              <a:rPr lang="en-US" dirty="0"/>
              <a:t>Category A (abundant type): Uyghur, Mongolian, Kazakh, Korean; </a:t>
            </a:r>
          </a:p>
          <a:p>
            <a:pPr marL="0" indent="0">
              <a:buNone/>
            </a:pPr>
            <a:r>
              <a:rPr lang="en-US" dirty="0"/>
              <a:t>Category B (weakened type): Kirgiz, </a:t>
            </a:r>
            <a:r>
              <a:rPr lang="en-US" dirty="0" err="1"/>
              <a:t>Xibe</a:t>
            </a:r>
            <a:r>
              <a:rPr lang="en-US" dirty="0"/>
              <a:t>; </a:t>
            </a:r>
          </a:p>
          <a:p>
            <a:pPr marL="0" indent="0">
              <a:buNone/>
            </a:pPr>
            <a:r>
              <a:rPr lang="en-US" dirty="0"/>
              <a:t>Category C (shrinking type): Turkish, </a:t>
            </a:r>
            <a:r>
              <a:rPr lang="en-US" dirty="0" err="1"/>
              <a:t>Daurian</a:t>
            </a:r>
            <a:r>
              <a:rPr lang="en-US" dirty="0"/>
              <a:t>, </a:t>
            </a:r>
            <a:r>
              <a:rPr lang="en-US" dirty="0" err="1"/>
              <a:t>Salar</a:t>
            </a:r>
            <a:r>
              <a:rPr lang="en-US" dirty="0"/>
              <a:t>, Dongxiang; </a:t>
            </a:r>
          </a:p>
          <a:p>
            <a:pPr marL="0" indent="0">
              <a:buNone/>
            </a:pPr>
            <a:r>
              <a:rPr lang="en-US" dirty="0"/>
              <a:t>Category D (endangered type): Tajik, </a:t>
            </a:r>
            <a:r>
              <a:rPr lang="en-US" dirty="0" err="1"/>
              <a:t>Ewenk</a:t>
            </a:r>
            <a:r>
              <a:rPr lang="en-US" dirty="0"/>
              <a:t>, Western Yugo, Eastern Yugo; </a:t>
            </a:r>
          </a:p>
          <a:p>
            <a:pPr marL="0" indent="0">
              <a:buNone/>
            </a:pPr>
            <a:r>
              <a:rPr lang="en-US" dirty="0"/>
              <a:t>Category E (critically endangered type): Oroqen, </a:t>
            </a:r>
            <a:r>
              <a:rPr lang="en-US" dirty="0" err="1"/>
              <a:t>Baoan</a:t>
            </a:r>
            <a:r>
              <a:rPr lang="en-US" dirty="0"/>
              <a:t>, Tuvan, Tatar, Uzbek, </a:t>
            </a:r>
            <a:r>
              <a:rPr lang="en-US" dirty="0" err="1"/>
              <a:t>Hezhen</a:t>
            </a:r>
            <a:r>
              <a:rPr lang="en-US" dirty="0"/>
              <a:t>; </a:t>
            </a:r>
          </a:p>
          <a:p>
            <a:pPr marL="0" indent="0">
              <a:buNone/>
            </a:pPr>
            <a:r>
              <a:rPr lang="en-US" dirty="0"/>
              <a:t>Category F (tending to die out): Manchu, Russian.(2020, 168-169)</a:t>
            </a:r>
          </a:p>
        </p:txBody>
      </p:sp>
    </p:spTree>
    <p:extLst>
      <p:ext uri="{BB962C8B-B14F-4D97-AF65-F5344CB8AC3E}">
        <p14:creationId xmlns:p14="http://schemas.microsoft.com/office/powerpoint/2010/main" val="805481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AEA433-F865-48CA-8999-B7A3BBF60F87}"/>
              </a:ext>
            </a:extLst>
          </p:cNvPr>
          <p:cNvSpPr>
            <a:spLocks noGrp="1"/>
          </p:cNvSpPr>
          <p:nvPr>
            <p:ph type="title"/>
          </p:nvPr>
        </p:nvSpPr>
        <p:spPr/>
        <p:txBody>
          <a:bodyPr/>
          <a:lstStyle/>
          <a:p>
            <a:r>
              <a:rPr lang="de-DE" altLang="zh-CN" dirty="0">
                <a:solidFill>
                  <a:srgbClr val="0E5772"/>
                </a:solidFill>
                <a:latin typeface="Arial" panose="020B0604020202020204" pitchFamily="34" charset="0"/>
                <a:cs typeface="Arial" panose="020B0604020202020204" pitchFamily="34" charset="0"/>
              </a:rPr>
              <a:t>Session 3 </a:t>
            </a:r>
            <a:r>
              <a:rPr lang="zh-CN" altLang="de-DE" dirty="0">
                <a:solidFill>
                  <a:srgbClr val="0E5772"/>
                </a:solidFill>
                <a:latin typeface="Arial" panose="020B0604020202020204" pitchFamily="34" charset="0"/>
                <a:cs typeface="Arial" panose="020B0604020202020204" pitchFamily="34" charset="0"/>
              </a:rPr>
              <a:t>第三周 </a:t>
            </a:r>
            <a:endParaRPr lang="de-DE" dirty="0"/>
          </a:p>
        </p:txBody>
      </p:sp>
      <p:sp>
        <p:nvSpPr>
          <p:cNvPr id="3" name="Inhaltsplatzhalter 2">
            <a:extLst>
              <a:ext uri="{FF2B5EF4-FFF2-40B4-BE49-F238E27FC236}">
                <a16:creationId xmlns:a16="http://schemas.microsoft.com/office/drawing/2014/main" id="{845FE144-A812-48DD-8A80-3C05831C996E}"/>
              </a:ext>
            </a:extLst>
          </p:cNvPr>
          <p:cNvSpPr>
            <a:spLocks noGrp="1"/>
          </p:cNvSpPr>
          <p:nvPr>
            <p:ph idx="1"/>
          </p:nvPr>
        </p:nvSpPr>
        <p:spPr/>
        <p:txBody>
          <a:bodyPr>
            <a:normAutofit fontScale="92500"/>
          </a:bodyPr>
          <a:lstStyle/>
          <a:p>
            <a:pPr marL="0" indent="0">
              <a:buNone/>
            </a:pPr>
            <a:r>
              <a:rPr lang="en-US" sz="1200" dirty="0"/>
              <a:t>From the above, it can be seen that the Manchu language is currently on the verge of disappearing, but the prosperity and decline of the Manchu language along with the exchange between the various ethnic groups and change, this change in language can be roughly from the late Ming Dynasty and to till the end of the Qing Dynasty. Manchu ancestors had a language early, but lack of written form,, they have been using Chinese, Mongolian to record. This incongruity has not only seriously affected the daily communication, but also not conducive to the spread of national culture. 1599 (Ming </a:t>
            </a:r>
            <a:r>
              <a:rPr lang="en-US" sz="1200" dirty="0" err="1"/>
              <a:t>Wanli</a:t>
            </a:r>
            <a:r>
              <a:rPr lang="en-US" sz="1200" dirty="0"/>
              <a:t> 27th year), </a:t>
            </a:r>
            <a:r>
              <a:rPr lang="en-US" sz="1200" dirty="0" err="1"/>
              <a:t>Nurhachi</a:t>
            </a:r>
            <a:r>
              <a:rPr lang="en-US" sz="1200" dirty="0"/>
              <a:t> decided to create their own words. Since then the Manchu language entered into a long period of prosperity. Later, although the rulers of the Qing dynasty made various efforts to try to maintain the prosperity of the Manchu language and to prevent the Manchu language from being Sinicized, but this practice could not stop the language exchange and development. The Northeast experienced a long period of population migration, and the Manchu language was gradually abandoned. Manchu is one of the few minorities in China that has written language. Undoubtedly, once as the "national language", the Manchu language, with its social function of the weakening, has gradually withdrawn from the stage of history. Manchu language and writing has become a historical relic, its writing is mainly used for the study of historical documents and archives, spoken Manchu only in some areas to retain, and only a very few elderly people know, so Manchu is inevitably become a language in people's memory, which is on the verge of extinction. Fortunately, there are still some Manchu words in the Northeastern dialect. Here are some examples.(2011,54)</a:t>
            </a:r>
          </a:p>
          <a:p>
            <a:pPr marL="0" indent="0">
              <a:buNone/>
            </a:pPr>
            <a:r>
              <a:rPr lang="en-US" sz="1200" dirty="0" err="1"/>
              <a:t>哈尔滨</a:t>
            </a:r>
            <a:r>
              <a:rPr lang="en-US" sz="1200" dirty="0"/>
              <a:t>(Harbin), a Manchu word meaning "</a:t>
            </a:r>
            <a:r>
              <a:rPr lang="en-US" sz="1200" dirty="0" err="1"/>
              <a:t>天鹅</a:t>
            </a:r>
            <a:r>
              <a:rPr lang="en-US" sz="1200" dirty="0"/>
              <a:t>"（Swan).</a:t>
            </a:r>
          </a:p>
          <a:p>
            <a:pPr marL="0" indent="0">
              <a:buNone/>
            </a:pPr>
            <a:r>
              <a:rPr lang="en-US" sz="1200" dirty="0" err="1"/>
              <a:t>旮旯</a:t>
            </a:r>
            <a:r>
              <a:rPr lang="en-US" sz="1200" dirty="0"/>
              <a:t> Ga La (corner), </a:t>
            </a:r>
            <a:r>
              <a:rPr lang="en-US" sz="1200" dirty="0" err="1"/>
              <a:t>萨其马sachima</a:t>
            </a:r>
            <a:r>
              <a:rPr lang="en-US" sz="1200" dirty="0"/>
              <a:t> （food）</a:t>
            </a:r>
          </a:p>
          <a:p>
            <a:pPr marL="0" indent="0">
              <a:buNone/>
            </a:pPr>
            <a:r>
              <a:rPr lang="en-US" sz="1200" dirty="0" err="1"/>
              <a:t>埋汰</a:t>
            </a:r>
            <a:r>
              <a:rPr lang="en-US" sz="1200" dirty="0"/>
              <a:t> Mai Tai (dirty things) ; </a:t>
            </a:r>
            <a:r>
              <a:rPr lang="en-US" sz="1200" dirty="0" err="1"/>
              <a:t>磕碜</a:t>
            </a:r>
            <a:r>
              <a:rPr lang="en-US" sz="1200" dirty="0"/>
              <a:t> </a:t>
            </a:r>
            <a:r>
              <a:rPr lang="en-US" sz="1200" dirty="0" err="1"/>
              <a:t>Ke</a:t>
            </a:r>
            <a:r>
              <a:rPr lang="en-US" sz="1200" dirty="0"/>
              <a:t> Chen (ugly)</a:t>
            </a:r>
          </a:p>
          <a:p>
            <a:pPr marL="0" indent="0">
              <a:buNone/>
            </a:pPr>
            <a:endParaRPr lang="en-US" sz="1200" dirty="0"/>
          </a:p>
          <a:p>
            <a:pPr marL="0" indent="0">
              <a:buNone/>
            </a:pPr>
            <a:r>
              <a:rPr lang="en-US" sz="1200" dirty="0"/>
              <a:t>There are also some ethnic groups that have only oral language but no written forms. The so-called unwritten ethnic groups refer to the absence of a common, standardized and regular written system in the long history. In the southwestern region, where many ethnic minorities live together, for example, the main non-written ethnic groups are the Bai, the </a:t>
            </a:r>
            <a:r>
              <a:rPr lang="en-US" sz="1200" dirty="0" err="1"/>
              <a:t>Jinuo</a:t>
            </a:r>
            <a:r>
              <a:rPr lang="en-US" sz="1200" dirty="0"/>
              <a:t>, and the </a:t>
            </a:r>
            <a:r>
              <a:rPr lang="en-US" sz="1200" dirty="0" err="1"/>
              <a:t>Pumi</a:t>
            </a:r>
            <a:r>
              <a:rPr lang="en-US" sz="1200" dirty="0"/>
              <a:t>. The use of the Bai language is a state of diminishing with the development of the times. It is worth mentioning that in order to develop their own language, the </a:t>
            </a:r>
            <a:r>
              <a:rPr lang="en-US" sz="1200" dirty="0" err="1"/>
              <a:t>Kinuo</a:t>
            </a:r>
            <a:r>
              <a:rPr lang="en-US" sz="1200" dirty="0"/>
              <a:t> people use not only cuneiform-like symbols, but also knotted ropes. The </a:t>
            </a:r>
            <a:r>
              <a:rPr lang="en-US" sz="1200" dirty="0" err="1"/>
              <a:t>Pumi</a:t>
            </a:r>
            <a:r>
              <a:rPr lang="en-US" sz="1200" dirty="0"/>
              <a:t> people mainly use the language of the Bai people, but the local people still retain the pronunciation characteristics of the </a:t>
            </a:r>
            <a:r>
              <a:rPr lang="en-US" sz="1200" dirty="0" err="1"/>
              <a:t>Pumi</a:t>
            </a:r>
            <a:r>
              <a:rPr lang="en-US" sz="1200" dirty="0"/>
              <a:t> language in the process of using the language.(2018,196)</a:t>
            </a:r>
          </a:p>
          <a:p>
            <a:pPr marL="0" indent="0">
              <a:buNone/>
            </a:pPr>
            <a:r>
              <a:rPr lang="en-US" sz="1200" dirty="0"/>
              <a:t>Whether it is the endangered Manchu language, an unwritten ethnic language, or a minority language still in use, to truly maintain linguistic diversity, we need to take necessary measures to preserve minority languages.</a:t>
            </a:r>
          </a:p>
        </p:txBody>
      </p:sp>
    </p:spTree>
    <p:extLst>
      <p:ext uri="{BB962C8B-B14F-4D97-AF65-F5344CB8AC3E}">
        <p14:creationId xmlns:p14="http://schemas.microsoft.com/office/powerpoint/2010/main" val="1548132316"/>
      </p:ext>
    </p:extLst>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模块">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4708</Words>
  <Application>Microsoft Office PowerPoint</Application>
  <PresentationFormat>Bildschirmpräsentation (4:3)</PresentationFormat>
  <Paragraphs>192</Paragraphs>
  <Slides>16</Slides>
  <Notes>2</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16</vt:i4>
      </vt:variant>
    </vt:vector>
  </HeadingPairs>
  <TitlesOfParts>
    <vt:vector size="23" baseType="lpstr">
      <vt:lpstr>KaiTi</vt:lpstr>
      <vt:lpstr>KaiTi</vt:lpstr>
      <vt:lpstr>Arial</vt:lpstr>
      <vt:lpstr>Calibri</vt:lpstr>
      <vt:lpstr>Corbel</vt:lpstr>
      <vt:lpstr>Garamond</vt:lpstr>
      <vt:lpstr>Larissa-Design</vt:lpstr>
      <vt:lpstr>中国语言文化 Chinese Language &amp; Culture for Master Students of Translation Studies</vt:lpstr>
      <vt:lpstr>Schedule 学期题目</vt:lpstr>
      <vt:lpstr>Session 3 第三周 </vt:lpstr>
      <vt:lpstr>Session 3 第三周 </vt:lpstr>
      <vt:lpstr>Session 3 第三周 </vt:lpstr>
      <vt:lpstr>Session 3 第三周 </vt:lpstr>
      <vt:lpstr>Session 3 第三周 </vt:lpstr>
      <vt:lpstr>Session 3 第三周 </vt:lpstr>
      <vt:lpstr>Session 3 第三周 </vt:lpstr>
      <vt:lpstr>Session 3 第三周 </vt:lpstr>
      <vt:lpstr>Session 3 第三周 </vt:lpstr>
      <vt:lpstr>Session 3 第三周 </vt:lpstr>
      <vt:lpstr>Session 3 第三周 </vt:lpstr>
      <vt:lpstr>Preparation for next week</vt:lpstr>
      <vt:lpstr>Always here for you! 随时为你们服务</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Chinesische Literatur  der Gegenwart</dc:title>
  <dc:creator>woesler</dc:creator>
  <cp:lastModifiedBy>-</cp:lastModifiedBy>
  <cp:revision>742</cp:revision>
  <dcterms:created xsi:type="dcterms:W3CDTF">2010-06-18T15:32:00Z</dcterms:created>
  <dcterms:modified xsi:type="dcterms:W3CDTF">2022-03-11T03:44:11Z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