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5.svg" ContentType="image/svg+xml"/>
  <Override PartName="/ppt/media/image2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73" r:id="rId6"/>
    <p:sldId id="274" r:id="rId7"/>
    <p:sldId id="275" r:id="rId8"/>
    <p:sldId id="260" r:id="rId9"/>
    <p:sldId id="261" r:id="rId10"/>
    <p:sldId id="283" r:id="rId11"/>
    <p:sldId id="277" r:id="rId12"/>
    <p:sldId id="278" r:id="rId13"/>
    <p:sldId id="263" r:id="rId14"/>
    <p:sldId id="279" r:id="rId15"/>
    <p:sldId id="265" r:id="rId16"/>
    <p:sldId id="266" r:id="rId17"/>
    <p:sldId id="267" r:id="rId18"/>
    <p:sldId id="280" r:id="rId19"/>
    <p:sldId id="268" r:id="rId20"/>
    <p:sldId id="282" r:id="rId21"/>
    <p:sldId id="270" r:id="rId22"/>
    <p:sldId id="296" r:id="rId23"/>
    <p:sldId id="272" r:id="rId24"/>
  </p:sldIdLst>
  <p:sldSz cx="9334500" cy="525018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2" userDrawn="1">
          <p15:clr>
            <a:srgbClr val="A4A3A4"/>
          </p15:clr>
        </p15:guide>
        <p15:guide id="2" pos="28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24" d="100"/>
          <a:sy n="124" d="100"/>
        </p:scale>
        <p:origin x="-1512" y="-112"/>
      </p:cViewPr>
      <p:guideLst>
        <p:guide orient="horz" pos="2102"/>
        <p:guide pos="280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551" y="1143000"/>
            <a:ext cx="5486898"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Silk is a fine, smooth material produced t from the cocoons –soft protective shells – that are made by mulberry silkworms桑蚕 (insect larvae).</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Legend has it 据说that it was Lei Tzu, wife of the Yellow Emperor, ruler of China in about 3000 BC, who discovered silkworms. One day as she was taking a walk in her husband's gardens, she discovered that silkworms were responsible for the destruction of several mulberry trees. She collected a number of cocoons and sat down to have a rest. While she was sipping some tea, one of the cocoons landed in the hot tea and started to unravel into a fine thread细线. Lei Tzu found that she could wind this thread around her fingers. Subsequently, she persuaded her husband to allow her to rear silkworms on a grove of mulberry trees. She also devised a special reel to draw the fibres from the cocoon into a single thread so that they would be strong enough to be woven into fabric. While it is unknown just how much of this is true, it is certainly known that silk cultivation has existed in China for several millennia. </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t>Originally, silkworm farming was solely restricted to women, and it was they who were responsible for the growing, harvesting and weaving. </a:t>
            </a:r>
            <a:endParaRPr lang="zh-CN" altLang="en-US"/>
          </a:p>
          <a:p>
            <a:endParaRPr lang="zh-CN" altLang="en-US"/>
          </a:p>
          <a:p>
            <a:r>
              <a:rPr lang="zh-CN" altLang="en-US"/>
              <a:t>Silk quickly grew into a symbol of status, and originally, only royalty were entitled to have clothes made of silk. </a:t>
            </a:r>
            <a:endParaRPr lang="zh-CN" altLang="en-US"/>
          </a:p>
          <a:p>
            <a:endParaRPr lang="zh-CN" altLang="en-US"/>
          </a:p>
          <a:p>
            <a:r>
              <a:rPr lang="zh-CN" altLang="en-US"/>
              <a:t>The rules were gradually relaxed over the years until finally during the Qing Dynasty (1644–1911 AD), even peasants, the lowest caste, were also entitled to wear silk. </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9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9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9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0" Type="http://schemas.openxmlformats.org/officeDocument/2006/relationships/notesSlide" Target="../notesSlides/notesSlide4.xml"/><Relationship Id="rId2" Type="http://schemas.openxmlformats.org/officeDocument/2006/relationships/image" Target="../media/image7.png"/><Relationship Id="rId19" Type="http://schemas.openxmlformats.org/officeDocument/2006/relationships/slideLayout" Target="../slideLayouts/slideLayout7.xml"/><Relationship Id="rId18" Type="http://schemas.openxmlformats.org/officeDocument/2006/relationships/image" Target="../media/image9.png"/><Relationship Id="rId17" Type="http://schemas.openxmlformats.org/officeDocument/2006/relationships/image" Target="../media/image8.png"/><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511810" y="3649980"/>
            <a:ext cx="4258945" cy="899160"/>
          </a:xfrm>
          <a:prstGeom prst="rect">
            <a:avLst/>
          </a:prstGeom>
          <a:noFill/>
        </p:spPr>
        <p:txBody>
          <a:bodyPr wrap="none">
            <a:spAutoFit/>
          </a:bodyPr>
          <a:lstStyle/>
          <a:p>
            <a:pPr algn="l">
              <a:lnSpc>
                <a:spcPts val="6300"/>
              </a:lnSpc>
            </a:pPr>
            <a:r>
              <a:rPr sz="4000" b="0" i="0" u="none">
                <a:solidFill>
                  <a:schemeClr val="tx1"/>
                </a:solidFill>
                <a:effectLst>
                  <a:outerShdw blurRad="38100" dist="19050" dir="2700000" algn="tl" rotWithShape="0">
                    <a:schemeClr val="dk1">
                      <a:alpha val="40000"/>
                      <a:alpha val="40000"/>
                    </a:schemeClr>
                  </a:outerShdw>
                </a:effectLst>
                <a:latin typeface="Noto Sans SC"/>
                <a:ea typeface="Noto Sans SC"/>
              </a:rPr>
              <a:t>The Story of Silk</a:t>
            </a:r>
            <a:endParaRPr sz="4000" b="0" i="0" u="none">
              <a:solidFill>
                <a:schemeClr val="tx1"/>
              </a:solidFill>
              <a:effectLst>
                <a:outerShdw blurRad="38100" dist="19050" dir="2700000" algn="tl" rotWithShape="0">
                  <a:schemeClr val="dk1">
                    <a:alpha val="40000"/>
                    <a:alpha val="40000"/>
                  </a:schemeClr>
                </a:outerShdw>
              </a:effectLst>
              <a:latin typeface="Noto Sans SC"/>
              <a:ea typeface="Noto Sans SC"/>
            </a:endParaRPr>
          </a:p>
        </p:txBody>
      </p:sp>
      <p:pic>
        <p:nvPicPr>
          <p:cNvPr id="5" name="Picture 4" descr="/private/var/folders/rb/4z9pnnn11yx3c8m2ptdq0thc0000gn/T/com.kingsoft.wpsoffice.mac/picturecompress_20250708221348/output_1.pngoutput_1"/>
          <p:cNvPicPr>
            <a:picLocks noChangeAspect="1"/>
          </p:cNvPicPr>
          <p:nvPr/>
        </p:nvPicPr>
        <p:blipFill>
          <a:blip r:embed="rId1"/>
          <a:stretch>
            <a:fillRect/>
          </a:stretch>
        </p:blipFill>
        <p:spPr>
          <a:xfrm>
            <a:off x="0" y="0"/>
            <a:ext cx="9334500" cy="36277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241448" y="2218690"/>
            <a:ext cx="5189220" cy="812800"/>
          </a:xfrm>
          <a:prstGeom prst="rect">
            <a:avLst/>
          </a:prstGeom>
          <a:noFill/>
        </p:spPr>
        <p:txBody>
          <a:bodyPr wrap="none">
            <a:spAutoFit/>
          </a:bodyPr>
          <a:lstStyle/>
          <a:p>
            <a:pPr algn="l">
              <a:lnSpc>
                <a:spcPts val="5625"/>
              </a:lnSpc>
              <a:buClrTx/>
              <a:buSzTx/>
              <a:buFontTx/>
            </a:pPr>
            <a:r>
              <a:rPr sz="3200">
                <a:solidFill>
                  <a:schemeClr val="tx1"/>
                </a:solidFill>
                <a:latin typeface="Noto Sans SC"/>
                <a:ea typeface="Noto Sans SC"/>
                <a:sym typeface="+mn-ea"/>
              </a:rPr>
              <a:t>Spread </a:t>
            </a:r>
            <a:r>
              <a:rPr lang="en-US" sz="3200">
                <a:solidFill>
                  <a:schemeClr val="tx1"/>
                </a:solidFill>
                <a:latin typeface="Noto Sans SC"/>
                <a:ea typeface="Noto Sans SC"/>
                <a:sym typeface="+mn-ea"/>
              </a:rPr>
              <a:t>a</a:t>
            </a:r>
            <a:r>
              <a:rPr sz="3200">
                <a:solidFill>
                  <a:schemeClr val="tx1"/>
                </a:solidFill>
                <a:latin typeface="Noto Sans SC"/>
                <a:ea typeface="Noto Sans SC"/>
                <a:sym typeface="+mn-ea"/>
              </a:rPr>
              <a:t>cross Continents</a:t>
            </a:r>
            <a:endParaRPr sz="3200" b="0" i="0" u="none">
              <a:solidFill>
                <a:schemeClr val="tx1"/>
              </a:solidFill>
              <a:latin typeface="Noto Sans SC"/>
              <a:ea typeface="Noto Sans SC"/>
              <a:sym typeface="+mn-ea"/>
            </a:endParaRPr>
          </a:p>
        </p:txBody>
      </p:sp>
      <p:pic>
        <p:nvPicPr>
          <p:cNvPr id="24" name="Picture 19" descr="/private/var/folders/rb/4z9pnnn11yx3c8m2ptdq0thc0000gn/T/com.kingsoft.wpsoffice.mac/picturecompress_20250708221348/output_23.pngoutput_23"/>
          <p:cNvPicPr>
            <a:picLocks noChangeAspect="1"/>
          </p:cNvPicPr>
          <p:nvPr/>
        </p:nvPicPr>
        <p:blipFill>
          <a:blip r:embed="rId1"/>
          <a:stretch>
            <a:fillRect/>
          </a:stretch>
        </p:blipFill>
        <p:spPr>
          <a:xfrm>
            <a:off x="6645275" y="0"/>
            <a:ext cx="2689225" cy="5250180"/>
          </a:xfrm>
          <a:prstGeom prst="rect">
            <a:avLst/>
          </a:prstGeom>
        </p:spPr>
      </p:pic>
      <p:pic>
        <p:nvPicPr>
          <p:cNvPr id="25" name="Picture 20" descr="/private/var/folders/rb/4z9pnnn11yx3c8m2ptdq0thc0000gn/T/com.kingsoft.wpsoffice.mac/picturecompress_20250708221348/output_24.pngoutput_24"/>
          <p:cNvPicPr>
            <a:picLocks noChangeAspect="1"/>
          </p:cNvPicPr>
          <p:nvPr/>
        </p:nvPicPr>
        <p:blipFill>
          <a:blip r:embed="rId2"/>
          <a:stretch>
            <a:fillRect/>
          </a:stretch>
        </p:blipFill>
        <p:spPr>
          <a:xfrm>
            <a:off x="6645974" y="1660673"/>
            <a:ext cx="2688282" cy="24437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571500" y="561975"/>
            <a:ext cx="309880" cy="495300"/>
          </a:xfrm>
          <a:prstGeom prst="rect">
            <a:avLst/>
          </a:prstGeom>
          <a:noFill/>
        </p:spPr>
        <p:txBody>
          <a:bodyPr wrap="none">
            <a:spAutoFit/>
          </a:bodyPr>
          <a:lstStyle/>
          <a:p>
            <a:pPr algn="l">
              <a:lnSpc>
                <a:spcPts val="3150"/>
              </a:lnSpc>
            </a:pPr>
            <a:endParaRPr sz="2100" b="0" i="0" u="none">
              <a:solidFill>
                <a:srgbClr val="0A40A0"/>
              </a:solidFill>
              <a:latin typeface="Noto Sans SC"/>
              <a:ea typeface="Noto Sans SC"/>
            </a:endParaRPr>
          </a:p>
        </p:txBody>
      </p:sp>
      <p:sp>
        <p:nvSpPr>
          <p:cNvPr id="5" name="TextBox 4"/>
          <p:cNvSpPr txBox="1"/>
          <p:nvPr/>
        </p:nvSpPr>
        <p:spPr>
          <a:xfrm>
            <a:off x="571500" y="1114425"/>
            <a:ext cx="309880" cy="350520"/>
          </a:xfrm>
          <a:prstGeom prst="rect">
            <a:avLst/>
          </a:prstGeom>
          <a:noFill/>
        </p:spPr>
        <p:txBody>
          <a:bodyPr wrap="none">
            <a:spAutoFit/>
          </a:bodyPr>
          <a:lstStyle/>
          <a:p>
            <a:pPr algn="l">
              <a:lnSpc>
                <a:spcPts val="2025"/>
              </a:lnSpc>
            </a:pPr>
            <a:endParaRPr lang="en-US" sz="1350" b="0" i="0" u="none">
              <a:solidFill>
                <a:srgbClr val="15213F"/>
              </a:solidFill>
              <a:latin typeface="Noto Sans SC"/>
              <a:ea typeface="Noto Sans SC"/>
            </a:endParaRPr>
          </a:p>
        </p:txBody>
      </p:sp>
      <p:sp>
        <p:nvSpPr>
          <p:cNvPr id="8" name="TextBox 7"/>
          <p:cNvSpPr txBox="1"/>
          <p:nvPr/>
        </p:nvSpPr>
        <p:spPr>
          <a:xfrm>
            <a:off x="480695" y="379730"/>
            <a:ext cx="5718810" cy="408305"/>
          </a:xfrm>
          <a:prstGeom prst="rect">
            <a:avLst/>
          </a:prstGeom>
          <a:noFill/>
        </p:spPr>
        <p:txBody>
          <a:bodyPr wrap="none">
            <a:spAutoFit/>
          </a:bodyPr>
          <a:lstStyle/>
          <a:p>
            <a:pPr algn="l">
              <a:lnSpc>
                <a:spcPts val="2475"/>
              </a:lnSpc>
            </a:pPr>
            <a:r>
              <a:rPr lang="en-US" sz="1650" b="0" i="0" u="none">
                <a:solidFill>
                  <a:srgbClr val="0A40A0"/>
                </a:solidFill>
                <a:latin typeface="Noto Sans SC"/>
                <a:ea typeface="Noto Sans SC"/>
              </a:rPr>
              <a:t> Byzantine emperor Justinian smuggled silkworm eggs </a:t>
            </a:r>
            <a:endParaRPr lang="en-US" sz="1650" b="0" i="0" u="none">
              <a:solidFill>
                <a:srgbClr val="0A40A0"/>
              </a:solidFill>
              <a:latin typeface="Noto Sans SC"/>
              <a:ea typeface="Noto Sans SC"/>
            </a:endParaRPr>
          </a:p>
        </p:txBody>
      </p:sp>
      <p:sp>
        <p:nvSpPr>
          <p:cNvPr id="10" name="TextBox 9"/>
          <p:cNvSpPr txBox="1"/>
          <p:nvPr/>
        </p:nvSpPr>
        <p:spPr>
          <a:xfrm>
            <a:off x="1314450" y="2466975"/>
            <a:ext cx="240030" cy="610235"/>
          </a:xfrm>
          <a:prstGeom prst="rect">
            <a:avLst/>
          </a:prstGeom>
          <a:noFill/>
        </p:spPr>
        <p:txBody>
          <a:bodyPr wrap="none">
            <a:spAutoFit/>
          </a:bodyPr>
          <a:lstStyle/>
          <a:p>
            <a:pPr algn="l">
              <a:lnSpc>
                <a:spcPts val="2025"/>
              </a:lnSpc>
            </a:pPr>
            <a:r>
              <a:rPr sz="1350" b="0" i="0" u="none">
                <a:solidFill>
                  <a:srgbClr val="15213F"/>
                </a:solidFill>
                <a:latin typeface="Noto Sans SC"/>
                <a:ea typeface="Noto Sans SC"/>
              </a:rPr>
              <a:t> </a:t>
            </a:r>
            <a:r>
              <a:t>
</a:t>
            </a:r>
            <a:endParaRPr sz="1350" b="0" i="0" u="none">
              <a:solidFill>
                <a:srgbClr val="15213F"/>
              </a:solidFill>
              <a:latin typeface="Noto Sans SC"/>
              <a:ea typeface="Noto Sans SC"/>
            </a:endParaRPr>
          </a:p>
        </p:txBody>
      </p:sp>
      <p:sp>
        <p:nvSpPr>
          <p:cNvPr id="17" name="TextBox 16"/>
          <p:cNvSpPr txBox="1"/>
          <p:nvPr/>
        </p:nvSpPr>
        <p:spPr>
          <a:xfrm>
            <a:off x="571500" y="4167505"/>
            <a:ext cx="6343015" cy="408305"/>
          </a:xfrm>
          <a:prstGeom prst="rect">
            <a:avLst/>
          </a:prstGeom>
          <a:noFill/>
        </p:spPr>
        <p:txBody>
          <a:bodyPr wrap="square">
            <a:spAutoFit/>
          </a:bodyPr>
          <a:lstStyle/>
          <a:p>
            <a:pPr algn="l">
              <a:lnSpc>
                <a:spcPts val="2475"/>
              </a:lnSpc>
              <a:buClrTx/>
              <a:buSzTx/>
              <a:buFontTx/>
            </a:pPr>
            <a:r>
              <a:rPr sz="1650" b="0" i="0" u="none">
                <a:solidFill>
                  <a:srgbClr val="0A40A0"/>
                </a:solidFill>
                <a:latin typeface="Noto Sans SC"/>
                <a:ea typeface="Noto Sans SC"/>
              </a:rPr>
              <a:t>Arabs spread silk production across Africa and</a:t>
            </a:r>
            <a:r>
              <a:rPr lang="en-US" sz="1650" b="0" i="0" u="none">
                <a:solidFill>
                  <a:srgbClr val="0A40A0"/>
                </a:solidFill>
                <a:latin typeface="Noto Sans SC"/>
                <a:ea typeface="Noto Sans SC"/>
              </a:rPr>
              <a:t> </a:t>
            </a:r>
            <a:r>
              <a:rPr sz="1650" b="0" i="0" u="none">
                <a:solidFill>
                  <a:srgbClr val="0A40A0"/>
                </a:solidFill>
                <a:latin typeface="Noto Sans SC"/>
                <a:ea typeface="Noto Sans SC"/>
              </a:rPr>
              <a:t>Europe</a:t>
            </a:r>
            <a:endParaRPr sz="1650" b="0" i="0" u="none">
              <a:solidFill>
                <a:srgbClr val="0A40A0"/>
              </a:solidFill>
              <a:latin typeface="Noto Sans SC"/>
              <a:ea typeface="Noto Sans SC"/>
            </a:endParaRPr>
          </a:p>
        </p:txBody>
      </p:sp>
      <p:sp>
        <p:nvSpPr>
          <p:cNvPr id="19" name="TextBox 18"/>
          <p:cNvSpPr txBox="1"/>
          <p:nvPr/>
        </p:nvSpPr>
        <p:spPr>
          <a:xfrm>
            <a:off x="480695" y="4756150"/>
            <a:ext cx="4105910" cy="350520"/>
          </a:xfrm>
          <a:prstGeom prst="rect">
            <a:avLst/>
          </a:prstGeom>
          <a:noFill/>
        </p:spPr>
        <p:txBody>
          <a:bodyPr wrap="square">
            <a:spAutoFit/>
          </a:bodyPr>
          <a:lstStyle/>
          <a:p>
            <a:pPr algn="l">
              <a:lnSpc>
                <a:spcPts val="2025"/>
              </a:lnSpc>
            </a:pPr>
            <a:r>
              <a:rPr sz="1350" b="0" i="0" u="none">
                <a:solidFill>
                  <a:srgbClr val="15213F"/>
                </a:solidFill>
                <a:latin typeface="Noto Sans SC"/>
                <a:ea typeface="Noto Sans SC"/>
              </a:rPr>
              <a:t>Italy sustai</a:t>
            </a:r>
            <a:r>
              <a:rPr lang="en-US" sz="1350" b="0" i="0" u="none">
                <a:solidFill>
                  <a:srgbClr val="15213F"/>
                </a:solidFill>
                <a:latin typeface="Noto Sans SC"/>
                <a:ea typeface="Noto Sans SC"/>
              </a:rPr>
              <a:t>ns</a:t>
            </a:r>
            <a:r>
              <a:rPr sz="1350" b="0" i="0" u="none">
                <a:solidFill>
                  <a:srgbClr val="15213F"/>
                </a:solidFill>
                <a:latin typeface="Noto Sans SC"/>
                <a:ea typeface="Noto Sans SC"/>
              </a:rPr>
              <a:t> its reputation in Como to date.</a:t>
            </a:r>
            <a:endParaRPr sz="1350" b="0" i="0" u="none">
              <a:solidFill>
                <a:srgbClr val="15213F"/>
              </a:solidFill>
              <a:latin typeface="Noto Sans SC"/>
              <a:ea typeface="Noto Sans SC"/>
            </a:endParaRPr>
          </a:p>
        </p:txBody>
      </p:sp>
      <p:pic>
        <p:nvPicPr>
          <p:cNvPr id="26" name="图片 25" descr="458372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4145" y="162560"/>
            <a:ext cx="842645" cy="842645"/>
          </a:xfrm>
          <a:prstGeom prst="rect">
            <a:avLst/>
          </a:prstGeom>
        </p:spPr>
      </p:pic>
      <p:pic>
        <p:nvPicPr>
          <p:cNvPr id="27" name="图片 26" descr="45837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900" y="4064000"/>
            <a:ext cx="914400" cy="914400"/>
          </a:xfrm>
          <a:prstGeom prst="rect">
            <a:avLst/>
          </a:prstGeom>
        </p:spPr>
      </p:pic>
      <p:pic>
        <p:nvPicPr>
          <p:cNvPr id="28" name="图片 27" descr="/private/var/folders/rb/4z9pnnn11yx3c8m2ptdq0thc0000gn/T/com.kingsoft.wpsoffice.mac/picturecompress_20250708221348/output_27.pngoutput_27"/>
          <p:cNvPicPr>
            <a:picLocks noChangeAspect="1"/>
          </p:cNvPicPr>
          <p:nvPr/>
        </p:nvPicPr>
        <p:blipFill>
          <a:blip r:embed="rId5"/>
          <a:srcRect/>
          <a:stretch>
            <a:fillRect/>
          </a:stretch>
        </p:blipFill>
        <p:spPr>
          <a:xfrm>
            <a:off x="64135" y="1576705"/>
            <a:ext cx="2872105" cy="2608580"/>
          </a:xfrm>
          <a:prstGeom prst="rect">
            <a:avLst/>
          </a:prstGeom>
        </p:spPr>
      </p:pic>
      <p:pic>
        <p:nvPicPr>
          <p:cNvPr id="30" name="图片 29" descr="/private/var/folders/rb/4z9pnnn11yx3c8m2ptdq0thc0000gn/T/com.kingsoft.wpsoffice.mac/picturecompress_20250708221348/output_28.pngoutput_28"/>
          <p:cNvPicPr>
            <a:picLocks noChangeAspect="1"/>
          </p:cNvPicPr>
          <p:nvPr/>
        </p:nvPicPr>
        <p:blipFill>
          <a:blip r:embed="rId6"/>
          <a:srcRect/>
          <a:stretch>
            <a:fillRect/>
          </a:stretch>
        </p:blipFill>
        <p:spPr>
          <a:xfrm>
            <a:off x="6062980" y="0"/>
            <a:ext cx="3271520" cy="2941320"/>
          </a:xfrm>
          <a:prstGeom prst="rect">
            <a:avLst/>
          </a:prstGeom>
        </p:spPr>
      </p:pic>
      <p:pic>
        <p:nvPicPr>
          <p:cNvPr id="33" name="图片 32" descr="/private/var/folders/rb/4z9pnnn11yx3c8m2ptdq0thc0000gn/T/com.kingsoft.wpsoffice.mac/picturecompress_20250708221348/output_29.pngoutput_29"/>
          <p:cNvPicPr>
            <a:picLocks noChangeAspect="1"/>
          </p:cNvPicPr>
          <p:nvPr/>
        </p:nvPicPr>
        <p:blipFill>
          <a:blip r:embed="rId7"/>
          <a:srcRect/>
          <a:stretch>
            <a:fillRect/>
          </a:stretch>
        </p:blipFill>
        <p:spPr>
          <a:xfrm>
            <a:off x="2998470" y="1576705"/>
            <a:ext cx="3001645" cy="26085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571648" y="609600"/>
            <a:ext cx="4830960" cy="257175"/>
          </a:xfrm>
          <a:prstGeom prst="rect">
            <a:avLst/>
          </a:prstGeom>
          <a:noFill/>
        </p:spPr>
        <p:txBody>
          <a:bodyPr wrap="none">
            <a:spAutoFit/>
          </a:bodyPr>
          <a:lstStyle/>
          <a:p>
            <a:r>
              <a:t>
</a:t>
            </a:r>
          </a:p>
        </p:txBody>
      </p:sp>
      <p:sp>
        <p:nvSpPr>
          <p:cNvPr id="5" name="TextBox 4"/>
          <p:cNvSpPr txBox="1"/>
          <p:nvPr/>
        </p:nvSpPr>
        <p:spPr>
          <a:xfrm>
            <a:off x="571648" y="1019175"/>
            <a:ext cx="4830960" cy="257175"/>
          </a:xfrm>
          <a:prstGeom prst="rect">
            <a:avLst/>
          </a:prstGeom>
          <a:noFill/>
        </p:spPr>
        <p:txBody>
          <a:bodyPr wrap="none">
            <a:spAutoFit/>
          </a:bodyPr>
          <a:lstStyle/>
          <a:p>
            <a:r>
              <a:t>
</a:t>
            </a:r>
          </a:p>
        </p:txBody>
      </p:sp>
      <p:sp>
        <p:nvSpPr>
          <p:cNvPr id="6" name="TextBox 5"/>
          <p:cNvSpPr txBox="1"/>
          <p:nvPr/>
        </p:nvSpPr>
        <p:spPr>
          <a:xfrm>
            <a:off x="571648" y="1428750"/>
            <a:ext cx="4830960" cy="257175"/>
          </a:xfrm>
          <a:prstGeom prst="rect">
            <a:avLst/>
          </a:prstGeom>
          <a:noFill/>
        </p:spPr>
        <p:txBody>
          <a:bodyPr wrap="none">
            <a:spAutoFit/>
          </a:bodyPr>
          <a:lstStyle/>
          <a:p>
            <a:r>
              <a:t>
</a:t>
            </a:r>
          </a:p>
        </p:txBody>
      </p:sp>
      <p:sp>
        <p:nvSpPr>
          <p:cNvPr id="7" name="TextBox 6"/>
          <p:cNvSpPr txBox="1"/>
          <p:nvPr/>
        </p:nvSpPr>
        <p:spPr>
          <a:xfrm>
            <a:off x="236368" y="1914525"/>
            <a:ext cx="5501640" cy="812800"/>
          </a:xfrm>
          <a:prstGeom prst="rect">
            <a:avLst/>
          </a:prstGeom>
          <a:noFill/>
        </p:spPr>
        <p:txBody>
          <a:bodyPr wrap="none">
            <a:spAutoFit/>
          </a:bodyPr>
          <a:lstStyle/>
          <a:p>
            <a:pPr algn="l">
              <a:lnSpc>
                <a:spcPts val="5625"/>
              </a:lnSpc>
            </a:pPr>
            <a:r>
              <a:rPr lang="en-US" sz="3750" b="0" i="0" u="none">
                <a:solidFill>
                  <a:srgbClr val="0A40A0"/>
                </a:solidFill>
                <a:latin typeface="Noto Sans SC"/>
                <a:ea typeface="Noto Sans SC"/>
              </a:rPr>
              <a:t>Silk Production Process</a:t>
            </a:r>
            <a:endParaRPr lang="en-US" sz="3750" b="0" i="0" u="none">
              <a:solidFill>
                <a:srgbClr val="0A40A0"/>
              </a:solidFill>
              <a:latin typeface="Noto Sans SC"/>
              <a:ea typeface="Noto Sans SC"/>
            </a:endParaRPr>
          </a:p>
        </p:txBody>
      </p:sp>
      <p:pic>
        <p:nvPicPr>
          <p:cNvPr id="8" name="Picture 7" descr="/private/var/folders/rb/4z9pnnn11yx3c8m2ptdq0thc0000gn/T/com.kingsoft.wpsoffice.mac/picturecompress_20250708221348/output_30.pngoutput_30"/>
          <p:cNvPicPr>
            <a:picLocks noChangeAspect="1"/>
          </p:cNvPicPr>
          <p:nvPr/>
        </p:nvPicPr>
        <p:blipFill>
          <a:blip r:embed="rId1"/>
          <a:stretch>
            <a:fillRect/>
          </a:stretch>
        </p:blipFill>
        <p:spPr>
          <a:xfrm>
            <a:off x="5974109" y="0"/>
            <a:ext cx="3360390" cy="5250656"/>
          </a:xfrm>
          <a:prstGeom prst="rect">
            <a:avLst/>
          </a:prstGeom>
        </p:spPr>
      </p:pic>
      <p:pic>
        <p:nvPicPr>
          <p:cNvPr id="9" name="Picture 8" descr="/private/var/folders/rb/4z9pnnn11yx3c8m2ptdq0thc0000gn/T/com.kingsoft.wpsoffice.mac/picturecompress_20250708221348/output_31.pngoutput_31"/>
          <p:cNvPicPr>
            <a:picLocks noChangeAspect="1"/>
          </p:cNvPicPr>
          <p:nvPr/>
        </p:nvPicPr>
        <p:blipFill>
          <a:blip r:embed="rId2"/>
          <a:stretch>
            <a:fillRect/>
          </a:stretch>
        </p:blipFill>
        <p:spPr>
          <a:xfrm>
            <a:off x="6310089" y="1403077"/>
            <a:ext cx="2688282" cy="24445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571648" y="609600"/>
            <a:ext cx="4830960" cy="257175"/>
          </a:xfrm>
          <a:prstGeom prst="rect">
            <a:avLst/>
          </a:prstGeom>
          <a:noFill/>
        </p:spPr>
        <p:txBody>
          <a:bodyPr wrap="none">
            <a:spAutoFit/>
          </a:bodyPr>
          <a:lstStyle/>
          <a:p>
            <a:r>
              <a:t>
</a:t>
            </a:r>
          </a:p>
        </p:txBody>
      </p:sp>
      <p:sp>
        <p:nvSpPr>
          <p:cNvPr id="5" name="TextBox 4"/>
          <p:cNvSpPr txBox="1"/>
          <p:nvPr/>
        </p:nvSpPr>
        <p:spPr>
          <a:xfrm>
            <a:off x="571648" y="1019175"/>
            <a:ext cx="4830960" cy="257175"/>
          </a:xfrm>
          <a:prstGeom prst="rect">
            <a:avLst/>
          </a:prstGeom>
          <a:noFill/>
        </p:spPr>
        <p:txBody>
          <a:bodyPr wrap="none">
            <a:spAutoFit/>
          </a:bodyPr>
          <a:lstStyle/>
          <a:p>
            <a:r>
              <a:t>
</a:t>
            </a:r>
          </a:p>
        </p:txBody>
      </p:sp>
      <p:sp>
        <p:nvSpPr>
          <p:cNvPr id="6" name="TextBox 5"/>
          <p:cNvSpPr txBox="1"/>
          <p:nvPr/>
        </p:nvSpPr>
        <p:spPr>
          <a:xfrm>
            <a:off x="148" y="1923415"/>
            <a:ext cx="5193665" cy="1534160"/>
          </a:xfrm>
          <a:prstGeom prst="rect">
            <a:avLst/>
          </a:prstGeom>
          <a:noFill/>
        </p:spPr>
        <p:txBody>
          <a:bodyPr wrap="none">
            <a:spAutoFit/>
          </a:bodyPr>
          <a:lstStyle/>
          <a:p>
            <a:pPr algn="l">
              <a:lnSpc>
                <a:spcPts val="5625"/>
              </a:lnSpc>
              <a:buClrTx/>
              <a:buSzTx/>
              <a:buFontTx/>
            </a:pPr>
            <a:r>
              <a:rPr sz="3200">
                <a:solidFill>
                  <a:schemeClr val="tx1"/>
                </a:solidFill>
                <a:latin typeface="Times New Roman Regular" panose="02020503050405090304" charset="0"/>
                <a:ea typeface="Noto Sans SC"/>
                <a:cs typeface="Times New Roman Regular" panose="02020503050405090304" charset="0"/>
                <a:sym typeface="+mn-ea"/>
              </a:rPr>
              <a:t>The Lifecycle of the Silkworm</a:t>
            </a:r>
            <a:endParaRPr sz="3200" b="0" i="0" u="none">
              <a:solidFill>
                <a:schemeClr val="tx1"/>
              </a:solidFill>
              <a:latin typeface="Times New Roman Regular" panose="02020503050405090304" charset="0"/>
              <a:ea typeface="Noto Sans SC"/>
              <a:cs typeface="Times New Roman Regular" panose="02020503050405090304" charset="0"/>
            </a:endParaRPr>
          </a:p>
          <a:p>
            <a:pPr algn="l">
              <a:lnSpc>
                <a:spcPts val="5625"/>
              </a:lnSpc>
            </a:pPr>
            <a:endParaRPr lang="en-US" sz="3200" b="0" i="0" u="none">
              <a:solidFill>
                <a:schemeClr val="tx1"/>
              </a:solidFill>
              <a:latin typeface="Times New Roman Regular" panose="02020503050405090304" charset="0"/>
              <a:ea typeface="Noto Sans SC"/>
              <a:cs typeface="Times New Roman Regular" panose="02020503050405090304" charset="0"/>
            </a:endParaRPr>
          </a:p>
        </p:txBody>
      </p:sp>
      <p:pic>
        <p:nvPicPr>
          <p:cNvPr id="8" name="Picture 7" descr="/private/var/folders/rb/4z9pnnn11yx3c8m2ptdq0thc0000gn/T/com.kingsoft.wpsoffice.mac/picturecompress_20250708221348/output_32.pngoutput_32"/>
          <p:cNvPicPr>
            <a:picLocks noChangeAspect="1"/>
          </p:cNvPicPr>
          <p:nvPr/>
        </p:nvPicPr>
        <p:blipFill>
          <a:blip r:embed="rId1"/>
          <a:stretch>
            <a:fillRect/>
          </a:stretch>
        </p:blipFill>
        <p:spPr>
          <a:xfrm>
            <a:off x="5974109" y="0"/>
            <a:ext cx="3360390" cy="5250656"/>
          </a:xfrm>
          <a:prstGeom prst="rect">
            <a:avLst/>
          </a:prstGeom>
        </p:spPr>
      </p:pic>
      <p:pic>
        <p:nvPicPr>
          <p:cNvPr id="9" name="Picture 8" descr="/private/var/folders/rb/4z9pnnn11yx3c8m2ptdq0thc0000gn/T/com.kingsoft.wpsoffice.mac/picturecompress_20250708221348/output_33.pngoutput_33"/>
          <p:cNvPicPr>
            <a:picLocks noChangeAspect="1"/>
          </p:cNvPicPr>
          <p:nvPr/>
        </p:nvPicPr>
        <p:blipFill>
          <a:blip r:embed="rId2"/>
          <a:stretch>
            <a:fillRect/>
          </a:stretch>
        </p:blipFill>
        <p:spPr>
          <a:xfrm>
            <a:off x="6310089" y="993204"/>
            <a:ext cx="2688282" cy="32642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Picture 21" descr="/private/var/folders/rb/4z9pnnn11yx3c8m2ptdq0thc0000gn/T/com.kingsoft.wpsoffice.mac/picturecompress_20250708221348/output_34.pngoutput_34"/>
          <p:cNvPicPr>
            <a:picLocks noChangeAspect="1"/>
          </p:cNvPicPr>
          <p:nvPr/>
        </p:nvPicPr>
        <p:blipFill>
          <a:blip r:embed="rId1"/>
          <a:stretch>
            <a:fillRect/>
          </a:stretch>
        </p:blipFill>
        <p:spPr>
          <a:xfrm>
            <a:off x="20320" y="0"/>
            <a:ext cx="3107055" cy="5250815"/>
          </a:xfrm>
          <a:prstGeom prst="rect">
            <a:avLst/>
          </a:prstGeom>
        </p:spPr>
      </p:pic>
      <p:sp>
        <p:nvSpPr>
          <p:cNvPr id="2" name="Rectangle 1"/>
          <p:cNvSpPr/>
          <p:nvPr/>
        </p:nvSpPr>
        <p:spPr>
          <a:xfrm>
            <a:off x="0" y="0"/>
            <a:ext cx="9334500" cy="53415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341590"/>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4" name="图片 2" descr="/private/var/folders/rb/4z9pnnn11yx3c8m2ptdq0thc0000gn/T/com.kingsoft.wpsoffice.mac/picturecompress_20250708221348/output_35.pngoutput_35"/>
          <p:cNvPicPr>
            <a:picLocks noChangeAspect="1"/>
          </p:cNvPicPr>
          <p:nvPr/>
        </p:nvPicPr>
        <p:blipFill>
          <a:blip r:embed="rId2"/>
          <a:srcRect/>
          <a:stretch>
            <a:fillRect/>
          </a:stretch>
        </p:blipFill>
        <p:spPr>
          <a:xfrm>
            <a:off x="942975" y="0"/>
            <a:ext cx="7424420" cy="53282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2733040" y="2396490"/>
            <a:ext cx="4338320" cy="532765"/>
          </a:xfrm>
          <a:prstGeom prst="rect">
            <a:avLst/>
          </a:prstGeom>
          <a:noFill/>
        </p:spPr>
        <p:txBody>
          <a:bodyPr wrap="square">
            <a:noAutofit/>
          </a:bodyPr>
          <a:lstStyle/>
          <a:p>
            <a:pPr algn="l">
              <a:lnSpc>
                <a:spcPts val="3150"/>
              </a:lnSpc>
            </a:pPr>
            <a:r>
              <a:rPr sz="2800" b="0" i="0" u="none">
                <a:solidFill>
                  <a:schemeClr val="tx1"/>
                </a:solidFill>
                <a:latin typeface="Times New Roman Regular" panose="02020503050405090304" charset="0"/>
                <a:ea typeface="Noto Sans SC"/>
                <a:cs typeface="Times New Roman Regular" panose="02020503050405090304" charset="0"/>
              </a:rPr>
              <a:t>From Cocoon to Cloth</a:t>
            </a:r>
            <a:endParaRPr sz="2800" b="0" i="0" u="none">
              <a:solidFill>
                <a:schemeClr val="tx1"/>
              </a:solidFill>
              <a:latin typeface="Times New Roman Regular" panose="02020503050405090304" charset="0"/>
              <a:ea typeface="Noto Sans SC"/>
              <a:cs typeface="Times New Roman Regular" panose="02020503050405090304" charset="0"/>
            </a:endParaRPr>
          </a:p>
        </p:txBody>
      </p:sp>
      <p:pic>
        <p:nvPicPr>
          <p:cNvPr id="16" name="Picture 15" descr="/private/var/folders/rb/4z9pnnn11yx3c8m2ptdq0thc0000gn/T/com.kingsoft.wpsoffice.mac/picturecompress_20250708221348/output_36.pngoutput_36"/>
          <p:cNvPicPr>
            <a:picLocks noChangeAspect="1"/>
          </p:cNvPicPr>
          <p:nvPr/>
        </p:nvPicPr>
        <p:blipFill>
          <a:blip r:embed="rId1"/>
          <a:stretch>
            <a:fillRect/>
          </a:stretch>
        </p:blipFill>
        <p:spPr>
          <a:xfrm>
            <a:off x="5386705" y="59690"/>
            <a:ext cx="3716655" cy="2236470"/>
          </a:xfrm>
          <a:prstGeom prst="rect">
            <a:avLst/>
          </a:prstGeom>
        </p:spPr>
      </p:pic>
      <p:pic>
        <p:nvPicPr>
          <p:cNvPr id="17" name="Picture 16" descr="/private/var/folders/rb/4z9pnnn11yx3c8m2ptdq0thc0000gn/T/com.kingsoft.wpsoffice.mac/picturecompress_20250708221348/output_37.pngoutput_37"/>
          <p:cNvPicPr>
            <a:picLocks noChangeAspect="1"/>
          </p:cNvPicPr>
          <p:nvPr/>
        </p:nvPicPr>
        <p:blipFill>
          <a:blip r:embed="rId2"/>
          <a:stretch>
            <a:fillRect/>
          </a:stretch>
        </p:blipFill>
        <p:spPr>
          <a:xfrm>
            <a:off x="437515" y="2929255"/>
            <a:ext cx="3423285" cy="2320290"/>
          </a:xfrm>
          <a:prstGeom prst="rect">
            <a:avLst/>
          </a:prstGeom>
        </p:spPr>
      </p:pic>
      <p:pic>
        <p:nvPicPr>
          <p:cNvPr id="23" name="Picture 22" descr="/private/var/folders/rb/4z9pnnn11yx3c8m2ptdq0thc0000gn/T/com.kingsoft.wpsoffice.mac/picturecompress_20250708221348/output_38.pngoutput_38"/>
          <p:cNvPicPr>
            <a:picLocks noChangeAspect="1"/>
          </p:cNvPicPr>
          <p:nvPr/>
        </p:nvPicPr>
        <p:blipFill>
          <a:blip r:embed="rId3"/>
          <a:stretch>
            <a:fillRect/>
          </a:stretch>
        </p:blipFill>
        <p:spPr>
          <a:xfrm>
            <a:off x="436880" y="59690"/>
            <a:ext cx="3423920" cy="2245995"/>
          </a:xfrm>
          <a:prstGeom prst="rect">
            <a:avLst/>
          </a:prstGeom>
        </p:spPr>
      </p:pic>
      <p:pic>
        <p:nvPicPr>
          <p:cNvPr id="24" name="Picture 23" descr="/private/var/folders/rb/4z9pnnn11yx3c8m2ptdq0thc0000gn/T/com.kingsoft.wpsoffice.mac/picturecompress_20250708221348/output_39.pngoutput_39"/>
          <p:cNvPicPr>
            <a:picLocks noChangeAspect="1"/>
          </p:cNvPicPr>
          <p:nvPr/>
        </p:nvPicPr>
        <p:blipFill>
          <a:blip r:embed="rId4"/>
          <a:stretch>
            <a:fillRect/>
          </a:stretch>
        </p:blipFill>
        <p:spPr>
          <a:xfrm>
            <a:off x="5386705" y="2891790"/>
            <a:ext cx="3797300" cy="23577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Picture 21" descr="/private/var/folders/rb/4z9pnnn11yx3c8m2ptdq0thc0000gn/T/com.kingsoft.wpsoffice.mac/picturecompress_20250708221348/output_40.pngoutput_40"/>
          <p:cNvPicPr>
            <a:picLocks noChangeAspect="1"/>
          </p:cNvPicPr>
          <p:nvPr/>
        </p:nvPicPr>
        <p:blipFill>
          <a:blip r:embed="rId1"/>
          <a:stretch>
            <a:fillRect/>
          </a:stretch>
        </p:blipFill>
        <p:spPr>
          <a:xfrm>
            <a:off x="20320" y="0"/>
            <a:ext cx="3107055" cy="5250815"/>
          </a:xfrm>
          <a:prstGeom prst="rect">
            <a:avLst/>
          </a:prstGeom>
        </p:spPr>
      </p:pic>
      <p:sp>
        <p:nvSpPr>
          <p:cNvPr id="2" name="Rectangle 1"/>
          <p:cNvSpPr/>
          <p:nvPr/>
        </p:nvSpPr>
        <p:spPr>
          <a:xfrm>
            <a:off x="0" y="0"/>
            <a:ext cx="9334500" cy="53415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341590"/>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8" name="图片 1" descr="/private/var/folders/rb/4z9pnnn11yx3c8m2ptdq0thc0000gn/T/com.kingsoft.wpsoffice.mac/picturecompress_20250708221348/output_41.pngoutput_41"/>
          <p:cNvPicPr>
            <a:picLocks noChangeAspect="1"/>
          </p:cNvPicPr>
          <p:nvPr/>
        </p:nvPicPr>
        <p:blipFill>
          <a:blip r:embed="rId2"/>
          <a:srcRect/>
          <a:stretch>
            <a:fillRect/>
          </a:stretch>
        </p:blipFill>
        <p:spPr>
          <a:xfrm>
            <a:off x="572135" y="210185"/>
            <a:ext cx="8331200" cy="50399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931890" y="609600"/>
            <a:ext cx="4830960" cy="257175"/>
          </a:xfrm>
          <a:prstGeom prst="rect">
            <a:avLst/>
          </a:prstGeom>
          <a:noFill/>
        </p:spPr>
        <p:txBody>
          <a:bodyPr wrap="none">
            <a:spAutoFit/>
          </a:bodyPr>
          <a:lstStyle/>
          <a:p>
            <a:r>
              <a:t>
</a:t>
            </a:r>
          </a:p>
        </p:txBody>
      </p:sp>
      <p:sp>
        <p:nvSpPr>
          <p:cNvPr id="5" name="TextBox 4"/>
          <p:cNvSpPr txBox="1"/>
          <p:nvPr/>
        </p:nvSpPr>
        <p:spPr>
          <a:xfrm>
            <a:off x="3931890" y="1019175"/>
            <a:ext cx="4830960" cy="257175"/>
          </a:xfrm>
          <a:prstGeom prst="rect">
            <a:avLst/>
          </a:prstGeom>
          <a:noFill/>
        </p:spPr>
        <p:txBody>
          <a:bodyPr wrap="none">
            <a:spAutoFit/>
          </a:bodyPr>
          <a:lstStyle/>
          <a:p>
            <a:r>
              <a:t>
</a:t>
            </a:r>
          </a:p>
        </p:txBody>
      </p:sp>
      <p:sp>
        <p:nvSpPr>
          <p:cNvPr id="6" name="TextBox 5"/>
          <p:cNvSpPr txBox="1"/>
          <p:nvPr/>
        </p:nvSpPr>
        <p:spPr>
          <a:xfrm>
            <a:off x="3931890" y="1504950"/>
            <a:ext cx="4736465" cy="1534160"/>
          </a:xfrm>
          <a:prstGeom prst="rect">
            <a:avLst/>
          </a:prstGeom>
          <a:noFill/>
        </p:spPr>
        <p:txBody>
          <a:bodyPr wrap="none">
            <a:spAutoFit/>
          </a:bodyPr>
          <a:lstStyle/>
          <a:p>
            <a:pPr algn="l">
              <a:lnSpc>
                <a:spcPts val="5625"/>
              </a:lnSpc>
            </a:pPr>
            <a:r>
              <a:rPr sz="3750" b="0" i="0" u="none">
                <a:solidFill>
                  <a:srgbClr val="0A40A0"/>
                </a:solidFill>
                <a:latin typeface="Noto Sans SC"/>
                <a:ea typeface="Noto Sans SC"/>
              </a:rPr>
              <a:t>Characteristics and </a:t>
            </a:r>
            <a:endParaRPr sz="3750" b="0" i="0" u="none">
              <a:solidFill>
                <a:srgbClr val="0A40A0"/>
              </a:solidFill>
              <a:latin typeface="Noto Sans SC"/>
              <a:ea typeface="Noto Sans SC"/>
            </a:endParaRPr>
          </a:p>
          <a:p>
            <a:pPr algn="l">
              <a:lnSpc>
                <a:spcPts val="5625"/>
              </a:lnSpc>
            </a:pPr>
            <a:r>
              <a:rPr lang="en-US" sz="3750" b="0" i="0" u="none">
                <a:solidFill>
                  <a:srgbClr val="0A40A0"/>
                </a:solidFill>
                <a:latin typeface="Noto Sans SC"/>
                <a:ea typeface="Noto Sans SC"/>
              </a:rPr>
              <a:t>Translation</a:t>
            </a:r>
            <a:r>
              <a:rPr sz="3750" b="0" i="0" u="none">
                <a:solidFill>
                  <a:srgbClr val="0A40A0"/>
                </a:solidFill>
                <a:latin typeface="Noto Sans SC"/>
                <a:ea typeface="Noto Sans SC"/>
              </a:rPr>
              <a:t> of Silk</a:t>
            </a:r>
            <a:endParaRPr sz="3750" b="0" i="0" u="none">
              <a:solidFill>
                <a:srgbClr val="0A40A0"/>
              </a:solidFill>
              <a:latin typeface="Noto Sans SC"/>
              <a:ea typeface="Noto Sans SC"/>
            </a:endParaRPr>
          </a:p>
        </p:txBody>
      </p:sp>
      <p:pic>
        <p:nvPicPr>
          <p:cNvPr id="8" name="Picture 7" descr="/private/var/folders/rb/4z9pnnn11yx3c8m2ptdq0thc0000gn/T/com.kingsoft.wpsoffice.mac/picturecompress_20250708221348/output_42.pngoutput_42"/>
          <p:cNvPicPr>
            <a:picLocks noChangeAspect="1"/>
          </p:cNvPicPr>
          <p:nvPr/>
        </p:nvPicPr>
        <p:blipFill>
          <a:blip r:embed="rId1"/>
          <a:stretch>
            <a:fillRect/>
          </a:stretch>
        </p:blipFill>
        <p:spPr>
          <a:xfrm>
            <a:off x="0" y="0"/>
            <a:ext cx="3360390" cy="5250656"/>
          </a:xfrm>
          <a:prstGeom prst="rect">
            <a:avLst/>
          </a:prstGeom>
        </p:spPr>
      </p:pic>
      <p:pic>
        <p:nvPicPr>
          <p:cNvPr id="21" name="Picture 20" descr="/private/var/folders/rb/4z9pnnn11yx3c8m2ptdq0thc0000gn/T/com.kingsoft.wpsoffice.mac/picturecompress_20250708221348/output_43.pngoutput_43"/>
          <p:cNvPicPr>
            <a:picLocks noChangeAspect="1"/>
          </p:cNvPicPr>
          <p:nvPr/>
        </p:nvPicPr>
        <p:blipFill>
          <a:blip r:embed="rId2"/>
          <a:stretch>
            <a:fillRect/>
          </a:stretch>
        </p:blipFill>
        <p:spPr>
          <a:xfrm>
            <a:off x="0" y="1504950"/>
            <a:ext cx="3360420" cy="21742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ounded Rectangle 5"/>
          <p:cNvSpPr/>
          <p:nvPr/>
        </p:nvSpPr>
        <p:spPr>
          <a:xfrm>
            <a:off x="944245" y="2438400"/>
            <a:ext cx="6246495" cy="1755140"/>
          </a:xfrm>
          <a:prstGeom prst="roundRect">
            <a:avLst>
              <a:gd name="adj" fmla="val 9166"/>
            </a:avLst>
          </a:prstGeom>
          <a:solidFill>
            <a:srgbClr val="E8ECF4"/>
          </a:solidFill>
          <a:ln w="9525">
            <a:solidFill>
              <a:srgbClr val="E5E7E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702945" y="910590"/>
            <a:ext cx="3819525" cy="408305"/>
          </a:xfrm>
          <a:prstGeom prst="rect">
            <a:avLst/>
          </a:prstGeom>
          <a:noFill/>
        </p:spPr>
        <p:txBody>
          <a:bodyPr wrap="none">
            <a:spAutoFit/>
          </a:bodyPr>
          <a:lstStyle/>
          <a:p>
            <a:pPr algn="l">
              <a:lnSpc>
                <a:spcPts val="2475"/>
              </a:lnSpc>
            </a:pPr>
            <a:r>
              <a:rPr lang="en-US" sz="4000" b="0" i="0" u="none">
                <a:solidFill>
                  <a:schemeClr val="tx1"/>
                </a:solidFill>
                <a:latin typeface="Noto Sans SC"/>
                <a:ea typeface="Noto Sans SC"/>
              </a:rPr>
              <a:t>Characteristics</a:t>
            </a:r>
            <a:endParaRPr lang="en-US" sz="4000" b="0" i="0" u="none">
              <a:solidFill>
                <a:schemeClr val="tx1"/>
              </a:solidFill>
              <a:latin typeface="Noto Sans SC"/>
              <a:ea typeface="Noto Sans SC"/>
            </a:endParaRPr>
          </a:p>
        </p:txBody>
      </p:sp>
      <p:sp>
        <p:nvSpPr>
          <p:cNvPr id="9" name="TextBox 8"/>
          <p:cNvSpPr txBox="1"/>
          <p:nvPr/>
        </p:nvSpPr>
        <p:spPr>
          <a:xfrm>
            <a:off x="1154430" y="2701290"/>
            <a:ext cx="2141220" cy="536575"/>
          </a:xfrm>
          <a:prstGeom prst="rect">
            <a:avLst/>
          </a:prstGeom>
          <a:noFill/>
        </p:spPr>
        <p:txBody>
          <a:bodyPr wrap="none">
            <a:noAutofit/>
          </a:bodyPr>
          <a:lstStyle/>
          <a:p>
            <a:pPr algn="l">
              <a:lnSpc>
                <a:spcPts val="2025"/>
              </a:lnSpc>
              <a:buClrTx/>
              <a:buSzTx/>
              <a:buFontTx/>
            </a:pPr>
            <a:r>
              <a:rPr sz="2400" b="0" i="0" u="none">
                <a:solidFill>
                  <a:srgbClr val="15213F"/>
                </a:solidFill>
                <a:latin typeface="Noto Sans SC"/>
                <a:ea typeface="Noto Sans SC"/>
              </a:rPr>
              <a:t>luxury associations</a:t>
            </a:r>
            <a:endParaRPr sz="2400" b="0" i="0" u="none">
              <a:solidFill>
                <a:srgbClr val="15213F"/>
              </a:solidFill>
              <a:latin typeface="Noto Sans SC"/>
              <a:ea typeface="Noto Sans SC"/>
            </a:endParaRPr>
          </a:p>
        </p:txBody>
      </p:sp>
      <p:sp>
        <p:nvSpPr>
          <p:cNvPr id="11" name="TextBox 10"/>
          <p:cNvSpPr txBox="1"/>
          <p:nvPr/>
        </p:nvSpPr>
        <p:spPr>
          <a:xfrm>
            <a:off x="1154430" y="3568065"/>
            <a:ext cx="5306695" cy="350520"/>
          </a:xfrm>
          <a:prstGeom prst="rect">
            <a:avLst/>
          </a:prstGeom>
          <a:noFill/>
        </p:spPr>
        <p:txBody>
          <a:bodyPr wrap="none">
            <a:spAutoFit/>
          </a:bodyPr>
          <a:lstStyle/>
          <a:p>
            <a:pPr algn="l">
              <a:lnSpc>
                <a:spcPts val="2025"/>
              </a:lnSpc>
            </a:pPr>
            <a:r>
              <a:rPr sz="2400" b="0" i="0" u="none">
                <a:solidFill>
                  <a:srgbClr val="15213F"/>
                </a:solidFill>
                <a:latin typeface="Noto Sans SC"/>
                <a:ea typeface="Noto Sans SC"/>
              </a:rPr>
              <a:t>softness, elegance, and prosperity</a:t>
            </a:r>
            <a:r>
              <a:rPr sz="1200" b="0" i="0" u="none">
                <a:solidFill>
                  <a:srgbClr val="15213F"/>
                </a:solidFill>
                <a:latin typeface="Noto Sans SC"/>
                <a:ea typeface="Noto Sans SC"/>
              </a:rPr>
              <a:t> </a:t>
            </a:r>
            <a:endParaRPr sz="1200" b="0" i="0" u="none">
              <a:solidFill>
                <a:srgbClr val="15213F"/>
              </a:solidFill>
              <a:latin typeface="Noto Sans SC"/>
              <a:ea typeface="Noto Sans S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516255" y="1325245"/>
            <a:ext cx="240030" cy="350520"/>
          </a:xfrm>
          <a:prstGeom prst="rect">
            <a:avLst/>
          </a:prstGeom>
          <a:noFill/>
        </p:spPr>
        <p:txBody>
          <a:bodyPr wrap="none">
            <a:spAutoFit/>
          </a:bodyPr>
          <a:lstStyle/>
          <a:p>
            <a:pPr algn="l">
              <a:lnSpc>
                <a:spcPts val="2025"/>
              </a:lnSpc>
            </a:pPr>
            <a:r>
              <a:rPr sz="1350" b="0" i="0" u="none">
                <a:solidFill>
                  <a:srgbClr val="15213F"/>
                </a:solidFill>
                <a:latin typeface="Noto Sans SC"/>
                <a:ea typeface="Noto Sans SC"/>
              </a:rPr>
              <a:t> </a:t>
            </a:r>
            <a:endParaRPr sz="1350" b="0" i="0" u="none">
              <a:solidFill>
                <a:srgbClr val="15213F"/>
              </a:solidFill>
              <a:latin typeface="Noto Sans SC"/>
              <a:ea typeface="Noto Sans SC"/>
            </a:endParaRPr>
          </a:p>
        </p:txBody>
      </p:sp>
      <p:sp>
        <p:nvSpPr>
          <p:cNvPr id="18" name="文本框 17"/>
          <p:cNvSpPr txBox="1"/>
          <p:nvPr/>
        </p:nvSpPr>
        <p:spPr>
          <a:xfrm>
            <a:off x="285750" y="1936115"/>
            <a:ext cx="9147810" cy="3314065"/>
          </a:xfrm>
          <a:prstGeom prst="rect">
            <a:avLst/>
          </a:prstGeom>
          <a:noFill/>
        </p:spPr>
        <p:txBody>
          <a:bodyPr wrap="square" rtlCol="0">
            <a:noAutofit/>
          </a:bodyPr>
          <a:p>
            <a:pPr>
              <a:lnSpc>
                <a:spcPct val="150000"/>
              </a:lnSpc>
            </a:pPr>
            <a:r>
              <a:rPr lang="en-US" sz="2000">
                <a:solidFill>
                  <a:srgbClr val="15213F"/>
                </a:solidFill>
                <a:latin typeface="Noto Sans SC"/>
                <a:ea typeface="Noto Sans SC"/>
              </a:rPr>
              <a:t>1. </a:t>
            </a:r>
            <a:r>
              <a:rPr sz="2000" b="1">
                <a:solidFill>
                  <a:srgbClr val="15213F"/>
                </a:solidFill>
                <a:latin typeface="Noto Sans SC"/>
                <a:ea typeface="Noto Sans SC"/>
              </a:rPr>
              <a:t>The silk - stocking district</a:t>
            </a:r>
            <a:r>
              <a:rPr sz="2000">
                <a:solidFill>
                  <a:srgbClr val="15213F"/>
                </a:solidFill>
                <a:latin typeface="Noto Sans SC"/>
                <a:ea typeface="Noto Sans SC"/>
              </a:rPr>
              <a:t> is full of luxurious mansions.</a:t>
            </a:r>
            <a:endParaRPr sz="2000">
              <a:solidFill>
                <a:srgbClr val="15213F"/>
              </a:solidFill>
              <a:latin typeface="Noto Sans SC"/>
              <a:ea typeface="Noto Sans SC"/>
            </a:endParaRPr>
          </a:p>
          <a:p>
            <a:pPr>
              <a:lnSpc>
                <a:spcPct val="150000"/>
              </a:lnSpc>
            </a:pPr>
            <a:r>
              <a:rPr lang="en-US" sz="2000">
                <a:solidFill>
                  <a:srgbClr val="15213F"/>
                </a:solidFill>
                <a:latin typeface="Noto Sans SC"/>
                <a:ea typeface="Noto Sans SC"/>
              </a:rPr>
              <a:t>    Wealthy Community/ fancy neighborhoods.</a:t>
            </a:r>
            <a:endParaRPr lang="en-US" sz="2000">
              <a:solidFill>
                <a:srgbClr val="15213F"/>
              </a:solidFill>
              <a:latin typeface="Noto Sans SC"/>
              <a:ea typeface="Noto Sans SC"/>
            </a:endParaRPr>
          </a:p>
          <a:p>
            <a:pPr>
              <a:lnSpc>
                <a:spcPct val="150000"/>
              </a:lnSpc>
            </a:pPr>
            <a:r>
              <a:rPr sz="2000">
                <a:solidFill>
                  <a:srgbClr val="15213F"/>
                </a:solidFill>
                <a:latin typeface="Noto Sans SC"/>
                <a:ea typeface="Noto Sans SC"/>
              </a:rPr>
              <a:t>富人区到处都是豪华的宅邸。</a:t>
            </a:r>
            <a:endParaRPr sz="2000">
              <a:solidFill>
                <a:srgbClr val="15213F"/>
              </a:solidFill>
              <a:latin typeface="Noto Sans SC"/>
              <a:ea typeface="Noto Sans SC"/>
            </a:endParaRPr>
          </a:p>
        </p:txBody>
      </p:sp>
      <p:sp>
        <p:nvSpPr>
          <p:cNvPr id="19" name="文本框 18"/>
          <p:cNvSpPr txBox="1"/>
          <p:nvPr/>
        </p:nvSpPr>
        <p:spPr>
          <a:xfrm>
            <a:off x="516255" y="916940"/>
            <a:ext cx="4981575" cy="408305"/>
          </a:xfrm>
          <a:prstGeom prst="rect">
            <a:avLst/>
          </a:prstGeom>
          <a:noFill/>
        </p:spPr>
        <p:txBody>
          <a:bodyPr wrap="square" rtlCol="0">
            <a:spAutoFit/>
          </a:bodyPr>
          <a:p>
            <a:pPr algn="l">
              <a:lnSpc>
                <a:spcPts val="2475"/>
              </a:lnSpc>
              <a:buClrTx/>
              <a:buSzTx/>
              <a:buFontTx/>
            </a:pPr>
            <a:r>
              <a:rPr lang="en-US" sz="4000">
                <a:solidFill>
                  <a:schemeClr val="tx1"/>
                </a:solidFill>
                <a:latin typeface="Noto Sans SC"/>
                <a:ea typeface="Noto Sans SC"/>
              </a:rPr>
              <a:t>Translation</a:t>
            </a:r>
            <a:endParaRPr lang="en-US" sz="4000">
              <a:solidFill>
                <a:schemeClr val="tx1"/>
              </a:solidFill>
              <a:latin typeface="Noto Sans SC"/>
              <a:ea typeface="Noto Sans S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2594610" y="1750060"/>
            <a:ext cx="5944870" cy="2012315"/>
          </a:xfrm>
          <a:prstGeom prst="rect">
            <a:avLst/>
          </a:prstGeom>
          <a:noFill/>
        </p:spPr>
        <p:txBody>
          <a:bodyPr wrap="none">
            <a:noAutofit/>
          </a:bodyPr>
          <a:lstStyle/>
          <a:p>
            <a:pPr algn="l">
              <a:lnSpc>
                <a:spcPts val="2025"/>
              </a:lnSpc>
            </a:pPr>
            <a:r>
              <a:rPr lang="en-US" sz="4200">
                <a:solidFill>
                  <a:srgbClr val="0A40A0"/>
                </a:solidFill>
                <a:latin typeface="Noto Sans SC"/>
                <a:ea typeface="Noto Sans SC"/>
                <a:sym typeface="+mn-ea"/>
              </a:rPr>
              <a:t>Are you ready?</a:t>
            </a:r>
            <a:endParaRPr lang="en-US" sz="4200">
              <a:solidFill>
                <a:srgbClr val="0A40A0"/>
              </a:solidFill>
              <a:latin typeface="Noto Sans SC"/>
              <a:ea typeface="Noto Sans SC"/>
              <a:sym typeface="+mn-ea"/>
            </a:endParaRPr>
          </a:p>
          <a:p>
            <a:pPr algn="l">
              <a:lnSpc>
                <a:spcPts val="2025"/>
              </a:lnSpc>
            </a:pPr>
            <a:endParaRPr lang="en-US" sz="4200">
              <a:solidFill>
                <a:srgbClr val="0A40A0"/>
              </a:solidFill>
              <a:latin typeface="Noto Sans SC"/>
              <a:ea typeface="Noto Sans SC"/>
              <a:sym typeface="+mn-ea"/>
            </a:endParaRPr>
          </a:p>
          <a:p>
            <a:pPr algn="l">
              <a:lnSpc>
                <a:spcPts val="2025"/>
              </a:lnSpc>
            </a:pPr>
            <a:endParaRPr lang="en-US" sz="4200">
              <a:solidFill>
                <a:srgbClr val="0A40A0"/>
              </a:solidFill>
              <a:latin typeface="Noto Sans SC"/>
              <a:ea typeface="Noto Sans SC"/>
              <a:sym typeface="+mn-ea"/>
            </a:endParaRPr>
          </a:p>
          <a:p>
            <a:pPr algn="l">
              <a:lnSpc>
                <a:spcPts val="2025"/>
              </a:lnSpc>
            </a:pPr>
            <a:endParaRPr lang="en-US" sz="4200">
              <a:solidFill>
                <a:srgbClr val="0A40A0"/>
              </a:solidFill>
              <a:latin typeface="Noto Sans SC"/>
              <a:ea typeface="Noto Sans SC"/>
              <a:sym typeface="+mn-ea"/>
            </a:endParaRPr>
          </a:p>
          <a:p>
            <a:pPr algn="l">
              <a:lnSpc>
                <a:spcPts val="2025"/>
              </a:lnSpc>
            </a:pPr>
            <a:endParaRPr lang="en-US" sz="4200">
              <a:solidFill>
                <a:srgbClr val="0A40A0"/>
              </a:solidFill>
              <a:latin typeface="Noto Sans SC"/>
              <a:ea typeface="Noto Sans SC"/>
              <a:sym typeface="+mn-ea"/>
            </a:endParaRPr>
          </a:p>
          <a:p>
            <a:pPr algn="l">
              <a:lnSpc>
                <a:spcPts val="2025"/>
              </a:lnSpc>
            </a:pPr>
            <a:r>
              <a:rPr lang="en-US" sz="4200">
                <a:solidFill>
                  <a:srgbClr val="0A40A0"/>
                </a:solidFill>
                <a:latin typeface="Noto Sans SC"/>
                <a:ea typeface="Noto Sans SC"/>
                <a:sym typeface="+mn-ea"/>
              </a:rPr>
              <a:t>Here we go!</a:t>
            </a:r>
            <a:endParaRPr lang="en-US" sz="4200">
              <a:solidFill>
                <a:srgbClr val="0A40A0"/>
              </a:solidFill>
              <a:latin typeface="Noto Sans SC"/>
              <a:ea typeface="Noto Sans SC"/>
              <a:sym typeface="+mn-ea"/>
            </a:endParaRPr>
          </a:p>
          <a:p>
            <a:pPr algn="l">
              <a:lnSpc>
                <a:spcPts val="2025"/>
              </a:lnSpc>
            </a:pPr>
            <a:endParaRPr sz="1350" b="0" i="0" u="none">
              <a:solidFill>
                <a:srgbClr val="0A40A0"/>
              </a:solidFill>
              <a:latin typeface="Noto Sans SC"/>
              <a:ea typeface="Noto Sans SC"/>
            </a:endParaRPr>
          </a:p>
          <a:p>
            <a:pPr algn="l">
              <a:lnSpc>
                <a:spcPts val="2025"/>
              </a:lnSpc>
            </a:pPr>
            <a:endParaRPr sz="1350" b="0" i="0" u="none">
              <a:solidFill>
                <a:srgbClr val="0A40A0"/>
              </a:solidFill>
              <a:latin typeface="Noto Sans SC"/>
              <a:ea typeface="Noto Sans SC"/>
            </a:endParaRPr>
          </a:p>
          <a:p>
            <a:pPr algn="l">
              <a:lnSpc>
                <a:spcPts val="2025"/>
              </a:lnSpc>
            </a:pPr>
            <a:endParaRPr sz="1350" b="0" i="0" u="none">
              <a:solidFill>
                <a:srgbClr val="0A40A0"/>
              </a:solidFill>
              <a:latin typeface="Noto Sans SC"/>
              <a:ea typeface="Noto Sans SC"/>
            </a:endParaRPr>
          </a:p>
          <a:p>
            <a:pPr algn="l">
              <a:lnSpc>
                <a:spcPts val="2025"/>
              </a:lnSpc>
            </a:pPr>
            <a:endParaRPr sz="1350" b="0" i="0" u="none">
              <a:solidFill>
                <a:srgbClr val="0A40A0"/>
              </a:solidFill>
              <a:latin typeface="Noto Sans SC"/>
              <a:ea typeface="Noto Sans S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516255" y="1325245"/>
            <a:ext cx="240030" cy="350520"/>
          </a:xfrm>
          <a:prstGeom prst="rect">
            <a:avLst/>
          </a:prstGeom>
          <a:noFill/>
        </p:spPr>
        <p:txBody>
          <a:bodyPr wrap="none">
            <a:spAutoFit/>
          </a:bodyPr>
          <a:lstStyle/>
          <a:p>
            <a:pPr algn="l">
              <a:lnSpc>
                <a:spcPts val="2025"/>
              </a:lnSpc>
            </a:pPr>
            <a:r>
              <a:rPr sz="1350" b="0" i="0" u="none">
                <a:solidFill>
                  <a:srgbClr val="15213F"/>
                </a:solidFill>
                <a:latin typeface="Noto Sans SC"/>
                <a:ea typeface="Noto Sans SC"/>
              </a:rPr>
              <a:t> </a:t>
            </a:r>
            <a:endParaRPr sz="1350" b="0" i="0" u="none">
              <a:solidFill>
                <a:srgbClr val="15213F"/>
              </a:solidFill>
              <a:latin typeface="Noto Sans SC"/>
              <a:ea typeface="Noto Sans SC"/>
            </a:endParaRPr>
          </a:p>
        </p:txBody>
      </p:sp>
      <p:sp>
        <p:nvSpPr>
          <p:cNvPr id="18" name="文本框 17"/>
          <p:cNvSpPr txBox="1"/>
          <p:nvPr/>
        </p:nvSpPr>
        <p:spPr>
          <a:xfrm>
            <a:off x="285750" y="1675765"/>
            <a:ext cx="9147810" cy="3314065"/>
          </a:xfrm>
          <a:prstGeom prst="rect">
            <a:avLst/>
          </a:prstGeom>
          <a:noFill/>
        </p:spPr>
        <p:txBody>
          <a:bodyPr wrap="square" rtlCol="0">
            <a:noAutofit/>
          </a:bodyPr>
          <a:p>
            <a:pPr>
              <a:lnSpc>
                <a:spcPct val="150000"/>
              </a:lnSpc>
            </a:pPr>
            <a:r>
              <a:rPr lang="en-US" sz="2000">
                <a:solidFill>
                  <a:srgbClr val="15213F"/>
                </a:solidFill>
                <a:latin typeface="Noto Sans SC"/>
                <a:ea typeface="Noto Sans SC"/>
              </a:rPr>
              <a:t>1. </a:t>
            </a:r>
            <a:r>
              <a:rPr sz="2000" b="1">
                <a:solidFill>
                  <a:srgbClr val="15213F"/>
                </a:solidFill>
                <a:latin typeface="Noto Sans SC"/>
                <a:ea typeface="Noto Sans SC"/>
              </a:rPr>
              <a:t>Silken tongue</a:t>
            </a:r>
            <a:r>
              <a:rPr lang="en-US" sz="2000">
                <a:solidFill>
                  <a:srgbClr val="15213F"/>
                </a:solidFill>
                <a:latin typeface="Noto Sans SC"/>
                <a:ea typeface="Noto Sans SC"/>
              </a:rPr>
              <a:t> </a:t>
            </a:r>
            <a:r>
              <a:rPr sz="2000">
                <a:solidFill>
                  <a:srgbClr val="15213F"/>
                </a:solidFill>
                <a:latin typeface="Noto Sans SC"/>
                <a:ea typeface="Noto Sans SC"/>
              </a:rPr>
              <a:t> - 油嘴滑舌</a:t>
            </a:r>
            <a:endParaRPr sz="2000">
              <a:solidFill>
                <a:srgbClr val="15213F"/>
              </a:solidFill>
              <a:latin typeface="Noto Sans SC"/>
              <a:ea typeface="Noto Sans SC"/>
            </a:endParaRPr>
          </a:p>
          <a:p>
            <a:pPr>
              <a:lnSpc>
                <a:spcPct val="150000"/>
              </a:lnSpc>
            </a:pPr>
            <a:r>
              <a:rPr sz="2000">
                <a:solidFill>
                  <a:srgbClr val="15213F"/>
                </a:solidFill>
                <a:latin typeface="Noto Sans SC"/>
                <a:ea typeface="Noto Sans SC"/>
              </a:rPr>
              <a:t>It means having a smooth, persuasive way of speaking. </a:t>
            </a:r>
            <a:endParaRPr sz="2000">
              <a:solidFill>
                <a:srgbClr val="15213F"/>
              </a:solidFill>
              <a:latin typeface="Noto Sans SC"/>
              <a:ea typeface="Noto Sans SC"/>
            </a:endParaRPr>
          </a:p>
          <a:p>
            <a:pPr>
              <a:lnSpc>
                <a:spcPct val="150000"/>
              </a:lnSpc>
            </a:pPr>
            <a:endParaRPr sz="2000">
              <a:solidFill>
                <a:srgbClr val="15213F"/>
              </a:solidFill>
              <a:latin typeface="Noto Sans SC"/>
              <a:ea typeface="Noto Sans SC"/>
            </a:endParaRPr>
          </a:p>
          <a:p>
            <a:pPr>
              <a:lnSpc>
                <a:spcPct val="150000"/>
              </a:lnSpc>
            </a:pPr>
            <a:endParaRPr sz="2000">
              <a:solidFill>
                <a:srgbClr val="15213F"/>
              </a:solidFill>
              <a:latin typeface="Noto Sans SC"/>
              <a:ea typeface="Noto Sans SC"/>
            </a:endParaRPr>
          </a:p>
          <a:p>
            <a:pPr>
              <a:lnSpc>
                <a:spcPct val="150000"/>
              </a:lnSpc>
            </a:pPr>
            <a:r>
              <a:rPr sz="2000">
                <a:solidFill>
                  <a:srgbClr val="15213F"/>
                </a:solidFill>
                <a:latin typeface="Noto Sans SC"/>
                <a:ea typeface="Noto Sans SC"/>
              </a:rPr>
              <a:t>The salesman had a silken tongue and could convince anyone to buy his products.</a:t>
            </a:r>
            <a:endParaRPr sz="2000">
              <a:solidFill>
                <a:srgbClr val="15213F"/>
              </a:solidFill>
              <a:latin typeface="Noto Sans SC"/>
              <a:ea typeface="Noto Sans SC"/>
            </a:endParaRPr>
          </a:p>
        </p:txBody>
      </p:sp>
      <p:sp>
        <p:nvSpPr>
          <p:cNvPr id="19" name="文本框 18"/>
          <p:cNvSpPr txBox="1"/>
          <p:nvPr/>
        </p:nvSpPr>
        <p:spPr>
          <a:xfrm>
            <a:off x="516255" y="916940"/>
            <a:ext cx="4981575" cy="408305"/>
          </a:xfrm>
          <a:prstGeom prst="rect">
            <a:avLst/>
          </a:prstGeom>
          <a:noFill/>
        </p:spPr>
        <p:txBody>
          <a:bodyPr wrap="square" rtlCol="0">
            <a:spAutoFit/>
          </a:bodyPr>
          <a:p>
            <a:pPr algn="l">
              <a:lnSpc>
                <a:spcPts val="2475"/>
              </a:lnSpc>
              <a:buClrTx/>
              <a:buSzTx/>
              <a:buFontTx/>
            </a:pPr>
            <a:r>
              <a:rPr lang="en-US" sz="4000">
                <a:solidFill>
                  <a:schemeClr val="tx1"/>
                </a:solidFill>
                <a:latin typeface="Noto Sans SC"/>
                <a:ea typeface="Noto Sans SC"/>
              </a:rPr>
              <a:t>Translation</a:t>
            </a:r>
            <a:endParaRPr lang="en-US" sz="4000">
              <a:solidFill>
                <a:schemeClr val="tx1"/>
              </a:solidFill>
              <a:latin typeface="Noto Sans SC"/>
              <a:ea typeface="Noto Sans S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571500" y="609600"/>
            <a:ext cx="8191500" cy="257175"/>
          </a:xfrm>
          <a:prstGeom prst="rect">
            <a:avLst/>
          </a:prstGeom>
          <a:noFill/>
        </p:spPr>
        <p:txBody>
          <a:bodyPr wrap="none">
            <a:spAutoFit/>
          </a:bodyPr>
          <a:lstStyle/>
          <a:p>
            <a:r>
              <a:t>
</a:t>
            </a:r>
          </a:p>
        </p:txBody>
      </p:sp>
      <p:sp>
        <p:nvSpPr>
          <p:cNvPr id="5" name="TextBox 4"/>
          <p:cNvSpPr txBox="1"/>
          <p:nvPr/>
        </p:nvSpPr>
        <p:spPr>
          <a:xfrm>
            <a:off x="571500" y="1019175"/>
            <a:ext cx="8191500" cy="257175"/>
          </a:xfrm>
          <a:prstGeom prst="rect">
            <a:avLst/>
          </a:prstGeom>
          <a:noFill/>
        </p:spPr>
        <p:txBody>
          <a:bodyPr wrap="none">
            <a:spAutoFit/>
          </a:bodyPr>
          <a:lstStyle/>
          <a:p>
            <a:r>
              <a:t>
</a:t>
            </a:r>
          </a:p>
        </p:txBody>
      </p:sp>
      <p:sp>
        <p:nvSpPr>
          <p:cNvPr id="6" name="TextBox 5"/>
          <p:cNvSpPr txBox="1"/>
          <p:nvPr/>
        </p:nvSpPr>
        <p:spPr>
          <a:xfrm>
            <a:off x="571500" y="1428750"/>
            <a:ext cx="8191500" cy="257175"/>
          </a:xfrm>
          <a:prstGeom prst="rect">
            <a:avLst/>
          </a:prstGeom>
          <a:noFill/>
        </p:spPr>
        <p:txBody>
          <a:bodyPr wrap="none">
            <a:spAutoFit/>
          </a:bodyPr>
          <a:lstStyle/>
          <a:p>
            <a:r>
              <a:t>
</a:t>
            </a:r>
          </a:p>
        </p:txBody>
      </p:sp>
      <p:sp>
        <p:nvSpPr>
          <p:cNvPr id="7" name="TextBox 6"/>
          <p:cNvSpPr txBox="1"/>
          <p:nvPr/>
        </p:nvSpPr>
        <p:spPr>
          <a:xfrm>
            <a:off x="1840230" y="1914525"/>
            <a:ext cx="5654040" cy="899160"/>
          </a:xfrm>
          <a:prstGeom prst="rect">
            <a:avLst/>
          </a:prstGeom>
          <a:noFill/>
        </p:spPr>
        <p:txBody>
          <a:bodyPr wrap="none">
            <a:spAutoFit/>
          </a:bodyPr>
          <a:lstStyle/>
          <a:p>
            <a:pPr algn="ctr">
              <a:lnSpc>
                <a:spcPts val="6300"/>
              </a:lnSpc>
            </a:pPr>
            <a:r>
              <a:rPr lang="en-US" sz="4200" b="0" i="0" u="none">
                <a:solidFill>
                  <a:srgbClr val="0A40A0"/>
                </a:solidFill>
                <a:latin typeface="Noto Sans SC"/>
                <a:ea typeface="Noto Sans SC"/>
              </a:rPr>
              <a:t>The journey is over</a:t>
            </a:r>
            <a:r>
              <a:rPr lang="zh-CN" altLang="en-US" sz="4200" b="0" i="0" u="none">
                <a:solidFill>
                  <a:srgbClr val="0A40A0"/>
                </a:solidFill>
                <a:latin typeface="Noto Sans SC"/>
                <a:ea typeface="宋体" charset="0"/>
              </a:rPr>
              <a:t>！</a:t>
            </a:r>
            <a:endParaRPr lang="zh-CN" altLang="en-US" sz="4200" b="0" i="0" u="none">
              <a:solidFill>
                <a:srgbClr val="0A40A0"/>
              </a:solidFill>
              <a:latin typeface="Noto Sans SC"/>
              <a:ea typeface="宋体"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931890" y="609600"/>
            <a:ext cx="4830960" cy="257175"/>
          </a:xfrm>
          <a:prstGeom prst="rect">
            <a:avLst/>
          </a:prstGeom>
          <a:noFill/>
        </p:spPr>
        <p:txBody>
          <a:bodyPr wrap="none">
            <a:spAutoFit/>
          </a:bodyPr>
          <a:lstStyle/>
          <a:p>
            <a:r>
              <a:t>
</a:t>
            </a:r>
          </a:p>
        </p:txBody>
      </p:sp>
      <p:sp>
        <p:nvSpPr>
          <p:cNvPr id="5" name="TextBox 4"/>
          <p:cNvSpPr txBox="1"/>
          <p:nvPr/>
        </p:nvSpPr>
        <p:spPr>
          <a:xfrm>
            <a:off x="3931890" y="1019175"/>
            <a:ext cx="4830960" cy="257175"/>
          </a:xfrm>
          <a:prstGeom prst="rect">
            <a:avLst/>
          </a:prstGeom>
          <a:noFill/>
        </p:spPr>
        <p:txBody>
          <a:bodyPr wrap="none">
            <a:spAutoFit/>
          </a:bodyPr>
          <a:lstStyle/>
          <a:p>
            <a:r>
              <a:t>
</a:t>
            </a:r>
          </a:p>
        </p:txBody>
      </p:sp>
      <p:sp>
        <p:nvSpPr>
          <p:cNvPr id="6" name="TextBox 5"/>
          <p:cNvSpPr txBox="1"/>
          <p:nvPr/>
        </p:nvSpPr>
        <p:spPr>
          <a:xfrm>
            <a:off x="3931890" y="1428750"/>
            <a:ext cx="4830960" cy="257175"/>
          </a:xfrm>
          <a:prstGeom prst="rect">
            <a:avLst/>
          </a:prstGeom>
          <a:noFill/>
        </p:spPr>
        <p:txBody>
          <a:bodyPr wrap="none">
            <a:spAutoFit/>
          </a:bodyPr>
          <a:lstStyle/>
          <a:p>
            <a:r>
              <a:t>
</a:t>
            </a:r>
          </a:p>
        </p:txBody>
      </p:sp>
      <p:sp>
        <p:nvSpPr>
          <p:cNvPr id="7" name="TextBox 6"/>
          <p:cNvSpPr txBox="1"/>
          <p:nvPr/>
        </p:nvSpPr>
        <p:spPr>
          <a:xfrm>
            <a:off x="3488055" y="2117090"/>
            <a:ext cx="6356985" cy="1354455"/>
          </a:xfrm>
          <a:prstGeom prst="rect">
            <a:avLst/>
          </a:prstGeom>
          <a:noFill/>
        </p:spPr>
        <p:txBody>
          <a:bodyPr wrap="square">
            <a:noAutofit/>
          </a:bodyPr>
          <a:lstStyle/>
          <a:p>
            <a:pPr algn="l">
              <a:lnSpc>
                <a:spcPts val="5625"/>
              </a:lnSpc>
            </a:pPr>
            <a:r>
              <a:rPr sz="3200">
                <a:solidFill>
                  <a:srgbClr val="0A40A0"/>
                </a:solidFill>
                <a:latin typeface="Noto Sans SC"/>
                <a:ea typeface="Noto Sans SC"/>
                <a:sym typeface="+mn-ea"/>
              </a:rPr>
              <a:t>Early Silk Production in China</a:t>
            </a:r>
            <a:endParaRPr sz="3200" b="0" i="0" u="none">
              <a:solidFill>
                <a:srgbClr val="0A40A0"/>
              </a:solidFill>
              <a:latin typeface="Noto Sans SC"/>
              <a:ea typeface="Noto Sans SC"/>
              <a:sym typeface="+mn-ea"/>
            </a:endParaRPr>
          </a:p>
        </p:txBody>
      </p:sp>
      <p:pic>
        <p:nvPicPr>
          <p:cNvPr id="8" name="Picture 7" descr="/private/var/folders/rb/4z9pnnn11yx3c8m2ptdq0thc0000gn/T/com.kingsoft.wpsoffice.mac/picturecompress_20250708221348/output_2.pngoutput_2"/>
          <p:cNvPicPr>
            <a:picLocks noChangeAspect="1"/>
          </p:cNvPicPr>
          <p:nvPr/>
        </p:nvPicPr>
        <p:blipFill>
          <a:blip r:embed="rId1"/>
          <a:stretch>
            <a:fillRect/>
          </a:stretch>
        </p:blipFill>
        <p:spPr>
          <a:xfrm>
            <a:off x="0" y="0"/>
            <a:ext cx="3360420" cy="5250815"/>
          </a:xfrm>
          <a:prstGeom prst="rect">
            <a:avLst/>
          </a:prstGeom>
        </p:spPr>
      </p:pic>
      <p:pic>
        <p:nvPicPr>
          <p:cNvPr id="9" name="Picture 8" descr="/private/var/folders/rb/4z9pnnn11yx3c8m2ptdq0thc0000gn/T/com.kingsoft.wpsoffice.mac/picturecompress_20250708221348/output_3.pngoutput_3"/>
          <p:cNvPicPr>
            <a:picLocks noChangeAspect="1"/>
          </p:cNvPicPr>
          <p:nvPr/>
        </p:nvPicPr>
        <p:blipFill>
          <a:blip r:embed="rId2"/>
          <a:stretch>
            <a:fillRect/>
          </a:stretch>
        </p:blipFill>
        <p:spPr>
          <a:xfrm>
            <a:off x="335979" y="1403598"/>
            <a:ext cx="2688282" cy="24434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448310" y="173990"/>
            <a:ext cx="4699635" cy="899160"/>
          </a:xfrm>
          <a:prstGeom prst="rect">
            <a:avLst/>
          </a:prstGeom>
          <a:noFill/>
        </p:spPr>
        <p:txBody>
          <a:bodyPr wrap="none">
            <a:spAutoFit/>
          </a:bodyPr>
          <a:lstStyle/>
          <a:p>
            <a:pPr algn="l">
              <a:lnSpc>
                <a:spcPts val="3150"/>
              </a:lnSpc>
            </a:pPr>
            <a:r>
              <a:rPr lang="en-US" altLang="zh-CN" sz="2800">
                <a:latin typeface="Times New Roman Regular" panose="02020503050405090304" charset="0"/>
                <a:cs typeface="Times New Roman Regular" panose="02020503050405090304" charset="0"/>
                <a:sym typeface="+mn-ea"/>
              </a:rPr>
              <a:t>Legend of Lei Tzu </a:t>
            </a:r>
            <a:r>
              <a:rPr lang="en-US" altLang="zh-CN" sz="2000">
                <a:latin typeface="Times New Roman Regular" panose="02020503050405090304" charset="0"/>
                <a:cs typeface="Times New Roman Regular" panose="02020503050405090304" charset="0"/>
                <a:sym typeface="+mn-ea"/>
              </a:rPr>
              <a:t>(about 3000 BC) </a:t>
            </a:r>
            <a:endParaRPr sz="2800" b="0" i="0" u="none">
              <a:solidFill>
                <a:srgbClr val="0A40A0"/>
              </a:solidFill>
              <a:latin typeface="Noto Sans SC"/>
              <a:ea typeface="Noto Sans SC"/>
            </a:endParaRPr>
          </a:p>
          <a:p>
            <a:pPr algn="l">
              <a:lnSpc>
                <a:spcPts val="3150"/>
              </a:lnSpc>
            </a:pPr>
            <a:endParaRPr sz="2800" b="0" i="0" u="none">
              <a:solidFill>
                <a:srgbClr val="0A40A0"/>
              </a:solidFill>
              <a:latin typeface="Noto Sans SC"/>
              <a:ea typeface="Noto Sans SC"/>
            </a:endParaRPr>
          </a:p>
        </p:txBody>
      </p:sp>
      <p:cxnSp>
        <p:nvCxnSpPr>
          <p:cNvPr id="6" name="Connector 5"/>
          <p:cNvCxnSpPr/>
          <p:nvPr/>
        </p:nvCxnSpPr>
        <p:spPr>
          <a:xfrm>
            <a:off x="571500" y="1188085"/>
            <a:ext cx="8191500" cy="0"/>
          </a:xfrm>
          <a:prstGeom prst="line">
            <a:avLst/>
          </a:prstGeom>
        </p:spPr>
        <p:style>
          <a:lnRef idx="3">
            <a:schemeClr val="accent1"/>
          </a:lnRef>
          <a:fillRef idx="0">
            <a:srgbClr val="FFFFFF"/>
          </a:fillRef>
          <a:effectRef idx="0">
            <a:srgbClr val="FFFFFF"/>
          </a:effectRef>
          <a:fontRef idx="minor">
            <a:schemeClr val="tx1"/>
          </a:fontRef>
        </p:style>
      </p:cxnSp>
      <p:sp>
        <p:nvSpPr>
          <p:cNvPr id="7" name="Rounded Rectangle 6"/>
          <p:cNvSpPr/>
          <p:nvPr/>
        </p:nvSpPr>
        <p:spPr>
          <a:xfrm>
            <a:off x="2264410" y="749300"/>
            <a:ext cx="323850" cy="323850"/>
          </a:xfrm>
          <a:prstGeom prst="roundRect">
            <a:avLst>
              <a:gd name="adj" fmla="val 46944"/>
            </a:avLst>
          </a:prstGeom>
          <a:solidFill>
            <a:srgbClr val="E8EC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8" name="Connector 7"/>
          <p:cNvCxnSpPr/>
          <p:nvPr/>
        </p:nvCxnSpPr>
        <p:spPr>
          <a:xfrm>
            <a:off x="2426335" y="1073150"/>
            <a:ext cx="0" cy="381000"/>
          </a:xfrm>
          <a:prstGeom prst="line">
            <a:avLst/>
          </a:prstGeom>
          <a:ln w="19050">
            <a:solidFill>
              <a:srgbClr val="E8ECF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38250" y="1473200"/>
            <a:ext cx="2697480" cy="408305"/>
          </a:xfrm>
          <a:prstGeom prst="rect">
            <a:avLst/>
          </a:prstGeom>
          <a:noFill/>
        </p:spPr>
        <p:txBody>
          <a:bodyPr wrap="none">
            <a:spAutoFit/>
          </a:bodyPr>
          <a:lstStyle/>
          <a:p>
            <a:pPr algn="l">
              <a:lnSpc>
                <a:spcPts val="2475"/>
              </a:lnSpc>
            </a:pPr>
            <a:r>
              <a:rPr lang="en-US" altLang="zh-CN" sz="1800">
                <a:latin typeface="Times New Roman Regular" panose="02020503050405090304" charset="0"/>
                <a:cs typeface="Times New Roman Regular" panose="02020503050405090304" charset="0"/>
                <a:sym typeface="+mn-ea"/>
              </a:rPr>
              <a:t>Discovery of </a:t>
            </a:r>
            <a:r>
              <a:rPr lang="en-US" altLang="zh-CN" sz="2400">
                <a:latin typeface="Times New Roman Regular" panose="02020503050405090304" charset="0"/>
                <a:cs typeface="Times New Roman Regular" panose="02020503050405090304" charset="0"/>
                <a:sym typeface="+mn-ea"/>
              </a:rPr>
              <a:t>silkworms</a:t>
            </a:r>
            <a:endParaRPr lang="en-US" altLang="zh-CN" sz="2400" b="0" i="0" u="none">
              <a:latin typeface="Times New Roman Regular" panose="02020503050405090304" charset="0"/>
              <a:cs typeface="Times New Roman Regular" panose="02020503050405090304" charset="0"/>
              <a:sym typeface="+mn-ea"/>
            </a:endParaRPr>
          </a:p>
        </p:txBody>
      </p:sp>
      <p:sp>
        <p:nvSpPr>
          <p:cNvPr id="16" name="Rounded Rectangle 15"/>
          <p:cNvSpPr/>
          <p:nvPr/>
        </p:nvSpPr>
        <p:spPr>
          <a:xfrm>
            <a:off x="6610350" y="749300"/>
            <a:ext cx="323850" cy="323850"/>
          </a:xfrm>
          <a:prstGeom prst="roundRect">
            <a:avLst>
              <a:gd name="adj" fmla="val 46944"/>
            </a:avLst>
          </a:prstGeom>
          <a:solidFill>
            <a:srgbClr val="E8EC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7" name="Connector 16"/>
          <p:cNvCxnSpPr/>
          <p:nvPr/>
        </p:nvCxnSpPr>
        <p:spPr>
          <a:xfrm>
            <a:off x="6772275" y="1073150"/>
            <a:ext cx="0" cy="381000"/>
          </a:xfrm>
          <a:prstGeom prst="line">
            <a:avLst/>
          </a:prstGeom>
          <a:ln w="19050">
            <a:solidFill>
              <a:srgbClr val="E8ECF4"/>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393055" y="1468120"/>
            <a:ext cx="2597150" cy="408305"/>
          </a:xfrm>
          <a:prstGeom prst="rect">
            <a:avLst/>
          </a:prstGeom>
          <a:noFill/>
        </p:spPr>
        <p:txBody>
          <a:bodyPr wrap="none">
            <a:spAutoFit/>
          </a:bodyPr>
          <a:lstStyle/>
          <a:p>
            <a:pPr algn="l">
              <a:lnSpc>
                <a:spcPts val="2475"/>
              </a:lnSpc>
            </a:pPr>
            <a:r>
              <a:rPr lang="en-US" altLang="zh-CN" sz="1800">
                <a:latin typeface="Times New Roman Regular" panose="02020503050405090304" charset="0"/>
                <a:cs typeface="Times New Roman Regular" panose="02020503050405090304" charset="0"/>
                <a:sym typeface="+mn-ea"/>
              </a:rPr>
              <a:t>Invention of silk </a:t>
            </a:r>
            <a:r>
              <a:rPr lang="en-US" altLang="zh-CN" sz="2400">
                <a:latin typeface="Times New Roman Regular" panose="02020503050405090304" charset="0"/>
                <a:cs typeface="Times New Roman Regular" panose="02020503050405090304" charset="0"/>
                <a:sym typeface="+mn-ea"/>
              </a:rPr>
              <a:t>reeling</a:t>
            </a:r>
            <a:endParaRPr lang="en-US" altLang="zh-CN" sz="2400" b="0" i="0" u="none">
              <a:solidFill>
                <a:srgbClr val="0A40A0"/>
              </a:solidFill>
              <a:latin typeface="Times New Roman Regular" panose="02020503050405090304" charset="0"/>
              <a:ea typeface="Noto Sans SC"/>
              <a:cs typeface="Times New Roman Regular" panose="02020503050405090304" charset="0"/>
              <a:sym typeface="+mn-ea"/>
            </a:endParaRPr>
          </a:p>
        </p:txBody>
      </p:sp>
      <p:pic>
        <p:nvPicPr>
          <p:cNvPr id="5" name="图片 4" descr="/private/var/folders/rb/4z9pnnn11yx3c8m2ptdq0thc0000gn/T/com.kingsoft.wpsoffice.mac/picturecompress_20250708221348/output_4.pngoutput_4"/>
          <p:cNvPicPr>
            <a:picLocks noChangeAspect="1"/>
          </p:cNvPicPr>
          <p:nvPr/>
        </p:nvPicPr>
        <p:blipFill>
          <a:blip r:embed="rId1"/>
          <a:srcRect/>
          <a:stretch>
            <a:fillRect/>
          </a:stretch>
        </p:blipFill>
        <p:spPr>
          <a:xfrm>
            <a:off x="733425" y="1951990"/>
            <a:ext cx="3333750" cy="3075940"/>
          </a:xfrm>
          <a:prstGeom prst="rect">
            <a:avLst/>
          </a:prstGeom>
        </p:spPr>
      </p:pic>
      <p:pic>
        <p:nvPicPr>
          <p:cNvPr id="12" name="图片 11" descr="/private/var/folders/rb/4z9pnnn11yx3c8m2ptdq0thc0000gn/T/com.kingsoft.wpsoffice.mac/picturecompress_20250708221348/output_5.pngoutput_5"/>
          <p:cNvPicPr>
            <a:picLocks noChangeAspect="1"/>
          </p:cNvPicPr>
          <p:nvPr/>
        </p:nvPicPr>
        <p:blipFill>
          <a:blip r:embed="rId2"/>
          <a:srcRect/>
          <a:stretch>
            <a:fillRect/>
          </a:stretch>
        </p:blipFill>
        <p:spPr>
          <a:xfrm>
            <a:off x="5074920" y="1953260"/>
            <a:ext cx="3394710" cy="31743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 name="Picture 19" descr="/private/var/folders/rb/4z9pnnn11yx3c8m2ptdq0thc0000gn/T/com.kingsoft.wpsoffice.mac/picturecompress_20250708221348/output_6.pngoutput_6"/>
          <p:cNvPicPr>
            <a:picLocks noChangeAspect="1"/>
          </p:cNvPicPr>
          <p:nvPr/>
        </p:nvPicPr>
        <p:blipFill>
          <a:blip r:embed="rId1"/>
          <a:stretch>
            <a:fillRect/>
          </a:stretch>
        </p:blipFill>
        <p:spPr>
          <a:xfrm>
            <a:off x="6367780" y="0"/>
            <a:ext cx="2936240" cy="5250180"/>
          </a:xfrm>
          <a:prstGeom prst="rect">
            <a:avLst/>
          </a:prstGeom>
        </p:spPr>
      </p:pic>
      <p:pic>
        <p:nvPicPr>
          <p:cNvPr id="20" name="Picture 19" descr="/private/var/folders/rb/4z9pnnn11yx3c8m2ptdq0thc0000gn/T/com.kingsoft.wpsoffice.mac/picturecompress_20250708221348/output_7.pngoutput_7"/>
          <p:cNvPicPr>
            <a:picLocks noChangeAspect="1"/>
          </p:cNvPicPr>
          <p:nvPr/>
        </p:nvPicPr>
        <p:blipFill>
          <a:blip r:embed="rId1"/>
          <a:stretch>
            <a:fillRect/>
          </a:stretch>
        </p:blipFill>
        <p:spPr>
          <a:xfrm>
            <a:off x="0" y="0"/>
            <a:ext cx="2936240" cy="5250180"/>
          </a:xfrm>
          <a:prstGeom prst="rect">
            <a:avLst/>
          </a:prstGeom>
        </p:spPr>
      </p:pic>
      <p:pic>
        <p:nvPicPr>
          <p:cNvPr id="25" name="图片 24" descr="/private/var/folders/rb/4z9pnnn11yx3c8m2ptdq0thc0000gn/T/com.kingsoft.wpsoffice.mac/picturecompress_20250708221348/output_8.pngoutput_8"/>
          <p:cNvPicPr>
            <a:picLocks noChangeAspect="1"/>
          </p:cNvPicPr>
          <p:nvPr/>
        </p:nvPicPr>
        <p:blipFill>
          <a:blip r:embed="rId2"/>
          <a:srcRect/>
          <a:stretch>
            <a:fillRect/>
          </a:stretch>
        </p:blipFill>
        <p:spPr>
          <a:xfrm>
            <a:off x="213360" y="139065"/>
            <a:ext cx="2509520" cy="2346960"/>
          </a:xfrm>
          <a:prstGeom prst="rect">
            <a:avLst/>
          </a:prstGeom>
        </p:spPr>
      </p:pic>
      <p:cxnSp>
        <p:nvCxnSpPr>
          <p:cNvPr id="26" name="直接连接符 25"/>
          <p:cNvCxnSpPr/>
          <p:nvPr>
            <p:custDataLst>
              <p:tags r:id="rId3"/>
            </p:custDataLst>
          </p:nvPr>
        </p:nvCxnSpPr>
        <p:spPr>
          <a:xfrm>
            <a:off x="332042" y="2610062"/>
            <a:ext cx="9002395" cy="0"/>
          </a:xfrm>
          <a:prstGeom prst="line">
            <a:avLst/>
          </a:prstGeom>
          <a:noFill/>
          <a:ln w="28575" cap="flat" cmpd="sng" algn="ctr">
            <a:solidFill>
              <a:srgbClr val="5F5F5F"/>
            </a:solidFill>
            <a:prstDash val="solid"/>
            <a:miter lim="800000"/>
          </a:ln>
          <a:effectLst/>
        </p:spPr>
      </p:cxnSp>
      <p:grpSp>
        <p:nvGrpSpPr>
          <p:cNvPr id="47" name="组合 46"/>
          <p:cNvGrpSpPr/>
          <p:nvPr>
            <p:custDataLst>
              <p:tags r:id="rId4"/>
            </p:custDataLst>
          </p:nvPr>
        </p:nvGrpSpPr>
        <p:grpSpPr>
          <a:xfrm>
            <a:off x="446259" y="2493408"/>
            <a:ext cx="2276475" cy="1806773"/>
            <a:chOff x="182105" y="4004097"/>
            <a:chExt cx="2428357" cy="1927317"/>
          </a:xfrm>
        </p:grpSpPr>
        <p:sp>
          <p:nvSpPr>
            <p:cNvPr id="27" name="椭圆 26"/>
            <p:cNvSpPr/>
            <p:nvPr>
              <p:custDataLst>
                <p:tags r:id="rId5"/>
              </p:custDataLst>
            </p:nvPr>
          </p:nvSpPr>
          <p:spPr>
            <a:xfrm>
              <a:off x="1175657" y="4293332"/>
              <a:ext cx="174172" cy="174172"/>
            </a:xfrm>
            <a:prstGeom prst="ellipse">
              <a:avLst/>
            </a:prstGeom>
            <a:solidFill>
              <a:srgbClr val="5F5F5F"/>
            </a:solidFill>
            <a:ln w="12700" cap="flat" cmpd="sng" algn="ctr">
              <a:noFill/>
              <a:prstDash val="solid"/>
              <a:miter lim="800000"/>
            </a:ln>
            <a:effectLst/>
          </p:spPr>
          <p:txBody>
            <a:bodyPr rtlCol="0" anchor="ctr">
              <a:noAutofit/>
            </a:bodyPr>
            <a:lstStyle/>
            <a:p>
              <a:pPr algn="ctr"/>
              <a:endParaRPr lang="zh-CN" altLang="en-US" sz="155">
                <a:solidFill>
                  <a:srgbClr val="FFFFFF"/>
                </a:solidFill>
                <a:latin typeface="Arial" panose="020B0604020202090204" pitchFamily="34" charset="0"/>
                <a:ea typeface="黑体" charset="0"/>
                <a:sym typeface="Arial" panose="020B0604020202090204" pitchFamily="34" charset="0"/>
              </a:endParaRPr>
            </a:p>
          </p:txBody>
        </p:sp>
        <p:cxnSp>
          <p:nvCxnSpPr>
            <p:cNvPr id="28" name="直接箭头连接符 27"/>
            <p:cNvCxnSpPr>
              <a:stCxn id="27" idx="0"/>
            </p:cNvCxnSpPr>
            <p:nvPr>
              <p:custDataLst>
                <p:tags r:id="rId6"/>
              </p:custDataLst>
            </p:nvPr>
          </p:nvCxnSpPr>
          <p:spPr>
            <a:xfrm flipV="1">
              <a:off x="1262743" y="4004097"/>
              <a:ext cx="0" cy="289235"/>
            </a:xfrm>
            <a:prstGeom prst="straightConnector1">
              <a:avLst/>
            </a:prstGeom>
            <a:noFill/>
            <a:ln w="6350" cap="flat" cmpd="sng" algn="ctr">
              <a:solidFill>
                <a:srgbClr val="5F5F5F"/>
              </a:solidFill>
              <a:prstDash val="solid"/>
              <a:miter lim="800000"/>
              <a:tailEnd type="triangle"/>
            </a:ln>
            <a:effectLst/>
          </p:spPr>
        </p:cxnSp>
        <p:sp>
          <p:nvSpPr>
            <p:cNvPr id="30" name="标题 1"/>
            <p:cNvSpPr txBox="1"/>
            <p:nvPr>
              <p:custDataLst>
                <p:tags r:id="rId7"/>
              </p:custDataLst>
            </p:nvPr>
          </p:nvSpPr>
          <p:spPr>
            <a:xfrm>
              <a:off x="182105" y="4554329"/>
              <a:ext cx="2428357" cy="1377085"/>
            </a:xfrm>
            <a:prstGeom prst="rect">
              <a:avLst/>
            </a:prstGeom>
            <a:noFill/>
          </p:spPr>
          <p:txBody>
            <a:bodyPr wrap="square" rtlCol="0" anchor="b">
              <a:noAutofit/>
            </a:bodyPr>
            <a:lstStyle>
              <a:defPPr>
                <a:defRPr lang="zh-CN"/>
              </a:defPPr>
              <a:lvl1pPr>
                <a:lnSpc>
                  <a:spcPct val="130000"/>
                </a:lnSpc>
                <a:defRPr sz="1200"/>
              </a:lvl1pPr>
            </a:lstStyle>
            <a:p>
              <a:pPr algn="ctr">
                <a:lnSpc>
                  <a:spcPct val="110000"/>
                </a:lnSpc>
              </a:pPr>
              <a:r>
                <a:rPr lang="en-US" altLang="zh-CN" sz="1800">
                  <a:latin typeface="Times New Roman Regular" panose="02020503050405090304" charset="0"/>
                  <a:cs typeface="Times New Roman Regular" panose="02020503050405090304" charset="0"/>
                  <a:sym typeface="Arial" panose="020B0604020202090204" pitchFamily="34" charset="0"/>
                </a:rPr>
                <a:t>Only </a:t>
              </a:r>
              <a:r>
                <a:rPr lang="en-US" altLang="zh-CN" sz="2400">
                  <a:latin typeface="Times New Roman Regular" panose="02020503050405090304" charset="0"/>
                  <a:cs typeface="Times New Roman Regular" panose="02020503050405090304" charset="0"/>
                  <a:sym typeface="Arial" panose="020B0604020202090204" pitchFamily="34" charset="0"/>
                </a:rPr>
                <a:t>women</a:t>
              </a:r>
              <a:endParaRPr lang="en-US" altLang="zh-CN" sz="24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pPr>
              <a:endParaRPr lang="en-US" altLang="zh-CN" sz="18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pPr>
              <a:r>
                <a:rPr lang="en-US" altLang="zh-CN" sz="1800">
                  <a:latin typeface="Times New Roman Regular" panose="02020503050405090304" charset="0"/>
                  <a:cs typeface="Times New Roman Regular" panose="02020503050405090304" charset="0"/>
                  <a:sym typeface="Arial" panose="020B0604020202090204" pitchFamily="34" charset="0"/>
                </a:rPr>
                <a:t>growing, harvesting and weaving</a:t>
              </a:r>
              <a:endParaRPr lang="en-US" altLang="zh-CN" sz="1800">
                <a:latin typeface="Times New Roman Regular" panose="02020503050405090304" charset="0"/>
                <a:cs typeface="Times New Roman Regular" panose="02020503050405090304" charset="0"/>
                <a:sym typeface="Arial" panose="020B0604020202090204" pitchFamily="34" charset="0"/>
              </a:endParaRPr>
            </a:p>
          </p:txBody>
        </p:sp>
      </p:grpSp>
      <p:grpSp>
        <p:nvGrpSpPr>
          <p:cNvPr id="45" name="组合 44"/>
          <p:cNvGrpSpPr/>
          <p:nvPr>
            <p:custDataLst>
              <p:tags r:id="rId8"/>
            </p:custDataLst>
          </p:nvPr>
        </p:nvGrpSpPr>
        <p:grpSpPr>
          <a:xfrm>
            <a:off x="6530180" y="2689186"/>
            <a:ext cx="2642870" cy="2370455"/>
            <a:chOff x="3059079" y="3927766"/>
            <a:chExt cx="2819197" cy="2528608"/>
          </a:xfrm>
        </p:grpSpPr>
        <p:grpSp>
          <p:nvGrpSpPr>
            <p:cNvPr id="31" name="组合 30"/>
            <p:cNvGrpSpPr/>
            <p:nvPr/>
          </p:nvGrpSpPr>
          <p:grpSpPr>
            <a:xfrm>
              <a:off x="4422724" y="3927766"/>
              <a:ext cx="174172" cy="564801"/>
              <a:chOff x="5044526" y="3056903"/>
              <a:chExt cx="174172" cy="564801"/>
            </a:xfrm>
          </p:grpSpPr>
          <p:sp>
            <p:nvSpPr>
              <p:cNvPr id="32" name="椭圆 31"/>
              <p:cNvSpPr/>
              <p:nvPr>
                <p:custDataLst>
                  <p:tags r:id="rId9"/>
                </p:custDataLst>
              </p:nvPr>
            </p:nvSpPr>
            <p:spPr>
              <a:xfrm>
                <a:off x="5044526" y="3447532"/>
                <a:ext cx="174172" cy="174172"/>
              </a:xfrm>
              <a:prstGeom prst="ellipse">
                <a:avLst/>
              </a:prstGeom>
              <a:solidFill>
                <a:srgbClr val="5F5F5F"/>
              </a:solidFill>
              <a:ln w="12700" cap="flat" cmpd="sng" algn="ctr">
                <a:noFill/>
                <a:prstDash val="solid"/>
                <a:miter lim="800000"/>
              </a:ln>
              <a:effectLst/>
            </p:spPr>
            <p:txBody>
              <a:bodyPr rtlCol="0" anchor="ctr">
                <a:noAutofit/>
              </a:bodyPr>
              <a:lstStyle/>
              <a:p>
                <a:pPr algn="ctr"/>
                <a:endParaRPr lang="zh-CN" altLang="en-US" sz="155">
                  <a:solidFill>
                    <a:srgbClr val="FFFFFF"/>
                  </a:solidFill>
                  <a:latin typeface="Arial" panose="020B0604020202090204" pitchFamily="34" charset="0"/>
                  <a:ea typeface="黑体" charset="0"/>
                  <a:sym typeface="Arial" panose="020B0604020202090204" pitchFamily="34" charset="0"/>
                </a:endParaRPr>
              </a:p>
            </p:txBody>
          </p:sp>
          <p:cxnSp>
            <p:nvCxnSpPr>
              <p:cNvPr id="33" name="直接箭头连接符 32"/>
              <p:cNvCxnSpPr/>
              <p:nvPr>
                <p:custDataLst>
                  <p:tags r:id="rId10"/>
                </p:custDataLst>
              </p:nvPr>
            </p:nvCxnSpPr>
            <p:spPr>
              <a:xfrm flipV="1">
                <a:off x="5131612" y="3056903"/>
                <a:ext cx="0" cy="383178"/>
              </a:xfrm>
              <a:prstGeom prst="straightConnector1">
                <a:avLst/>
              </a:prstGeom>
              <a:noFill/>
              <a:ln w="6350" cap="flat" cmpd="sng" algn="ctr">
                <a:solidFill>
                  <a:srgbClr val="5F5F5F"/>
                </a:solidFill>
                <a:prstDash val="solid"/>
                <a:miter lim="800000"/>
                <a:tailEnd type="triangle"/>
              </a:ln>
              <a:effectLst/>
            </p:spPr>
          </p:cxnSp>
        </p:grpSp>
        <p:sp>
          <p:nvSpPr>
            <p:cNvPr id="35" name="标题 1"/>
            <p:cNvSpPr txBox="1"/>
            <p:nvPr>
              <p:custDataLst>
                <p:tags r:id="rId11"/>
              </p:custDataLst>
            </p:nvPr>
          </p:nvSpPr>
          <p:spPr>
            <a:xfrm>
              <a:off x="3059079" y="4644419"/>
              <a:ext cx="2819197" cy="1811955"/>
            </a:xfrm>
            <a:prstGeom prst="rect">
              <a:avLst/>
            </a:prstGeom>
            <a:noFill/>
          </p:spPr>
          <p:txBody>
            <a:bodyPr wrap="square" rtlCol="0" anchor="b">
              <a:normAutofit lnSpcReduction="10000"/>
            </a:bodyPr>
            <a:lstStyle>
              <a:defPPr>
                <a:defRPr lang="zh-CN"/>
              </a:defPPr>
              <a:lvl1pPr>
                <a:lnSpc>
                  <a:spcPct val="130000"/>
                </a:lnSpc>
                <a:defRPr sz="1200"/>
              </a:lvl1pPr>
            </a:lstStyle>
            <a:p>
              <a:pPr algn="ctr">
                <a:lnSpc>
                  <a:spcPct val="110000"/>
                </a:lnSpc>
                <a:buClrTx/>
                <a:buSzTx/>
                <a:buFontTx/>
              </a:pPr>
              <a:r>
                <a:rPr lang="en-US" altLang="zh-CN" sz="1800">
                  <a:latin typeface="Times New Roman Regular" panose="02020503050405090304" charset="0"/>
                  <a:cs typeface="Times New Roman Regular" panose="02020503050405090304" charset="0"/>
                  <a:sym typeface="Arial" panose="020B0604020202090204" pitchFamily="34" charset="0"/>
                </a:rPr>
                <a:t>Until </a:t>
              </a:r>
              <a:r>
                <a:rPr lang="en-US" altLang="zh-CN" sz="2400">
                  <a:latin typeface="Times New Roman Regular" panose="02020503050405090304" charset="0"/>
                  <a:cs typeface="Times New Roman Regular" panose="02020503050405090304" charset="0"/>
                  <a:sym typeface="Arial" panose="020B0604020202090204" pitchFamily="34" charset="0"/>
                </a:rPr>
                <a:t>Qing Dynasty</a:t>
              </a:r>
              <a:endParaRPr lang="en-US" altLang="zh-CN" sz="24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buClrTx/>
                <a:buSzTx/>
                <a:buFontTx/>
              </a:pPr>
              <a:r>
                <a:rPr lang="en-US" altLang="zh-CN" sz="1800">
                  <a:latin typeface="Times New Roman Regular" panose="02020503050405090304" charset="0"/>
                  <a:cs typeface="Times New Roman Regular" panose="02020503050405090304" charset="0"/>
                  <a:sym typeface="Arial" panose="020B0604020202090204" pitchFamily="34" charset="0"/>
                </a:rPr>
                <a:t>(1644–1911 AD)</a:t>
              </a:r>
              <a:endParaRPr lang="en-US" altLang="zh-CN" sz="18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buClrTx/>
                <a:buSzTx/>
                <a:buFontTx/>
              </a:pPr>
              <a:endParaRPr lang="en-US" altLang="zh-CN" sz="24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buClrTx/>
                <a:buSzTx/>
                <a:buFontTx/>
              </a:pPr>
              <a:r>
                <a:rPr lang="en-US" altLang="zh-CN" sz="1800">
                  <a:latin typeface="Times New Roman Regular" panose="02020503050405090304" charset="0"/>
                  <a:cs typeface="Times New Roman Regular" panose="02020503050405090304" charset="0"/>
                  <a:sym typeface="Arial" panose="020B0604020202090204" pitchFamily="34" charset="0"/>
                </a:rPr>
                <a:t>Even</a:t>
              </a:r>
              <a:r>
                <a:rPr lang="en-US" altLang="zh-CN" sz="2400">
                  <a:latin typeface="Times New Roman Regular" panose="02020503050405090304" charset="0"/>
                  <a:cs typeface="Times New Roman Regular" panose="02020503050405090304" charset="0"/>
                  <a:sym typeface="Arial" panose="020B0604020202090204" pitchFamily="34" charset="0"/>
                </a:rPr>
                <a:t> peasants</a:t>
              </a:r>
              <a:r>
                <a:rPr lang="en-US" altLang="zh-CN" sz="1800">
                  <a:latin typeface="Times New Roman Regular" panose="02020503050405090304" charset="0"/>
                  <a:cs typeface="Times New Roman Regular" panose="02020503050405090304" charset="0"/>
                  <a:sym typeface="Arial" panose="020B0604020202090204" pitchFamily="34" charset="0"/>
                </a:rPr>
                <a:t> can wear</a:t>
              </a:r>
              <a:endParaRPr lang="en-US" altLang="zh-CN" sz="1800">
                <a:latin typeface="Times New Roman Regular" panose="02020503050405090304" charset="0"/>
                <a:cs typeface="Times New Roman Regular" panose="02020503050405090304" charset="0"/>
                <a:sym typeface="Arial" panose="020B0604020202090204" pitchFamily="34" charset="0"/>
              </a:endParaRPr>
            </a:p>
            <a:p>
              <a:pPr algn="ctr">
                <a:lnSpc>
                  <a:spcPct val="110000"/>
                </a:lnSpc>
                <a:buClrTx/>
                <a:buSzTx/>
                <a:buFontTx/>
              </a:pPr>
              <a:endParaRPr lang="en-US" altLang="zh-CN" sz="1800">
                <a:latin typeface="Times New Roman Regular" panose="02020503050405090304" charset="0"/>
                <a:cs typeface="Times New Roman Regular" panose="02020503050405090304" charset="0"/>
                <a:sym typeface="Arial" panose="020B0604020202090204" pitchFamily="34" charset="0"/>
              </a:endParaRPr>
            </a:p>
          </p:txBody>
        </p:sp>
      </p:grpSp>
      <p:grpSp>
        <p:nvGrpSpPr>
          <p:cNvPr id="46" name="组合 45"/>
          <p:cNvGrpSpPr/>
          <p:nvPr>
            <p:custDataLst>
              <p:tags r:id="rId12"/>
            </p:custDataLst>
          </p:nvPr>
        </p:nvGrpSpPr>
        <p:grpSpPr>
          <a:xfrm>
            <a:off x="3801276" y="1583968"/>
            <a:ext cx="2010410" cy="1202416"/>
            <a:chOff x="1670229" y="3655126"/>
            <a:chExt cx="2144541" cy="1282639"/>
          </a:xfrm>
        </p:grpSpPr>
        <p:grpSp>
          <p:nvGrpSpPr>
            <p:cNvPr id="36" name="组合 35"/>
            <p:cNvGrpSpPr/>
            <p:nvPr/>
          </p:nvGrpSpPr>
          <p:grpSpPr>
            <a:xfrm>
              <a:off x="2410532" y="4171410"/>
              <a:ext cx="383179" cy="766355"/>
              <a:chOff x="2717077" y="3300547"/>
              <a:chExt cx="383179" cy="766355"/>
            </a:xfrm>
          </p:grpSpPr>
          <p:sp>
            <p:nvSpPr>
              <p:cNvPr id="37" name="椭圆 36"/>
              <p:cNvSpPr/>
              <p:nvPr>
                <p:custDataLst>
                  <p:tags r:id="rId13"/>
                </p:custDataLst>
              </p:nvPr>
            </p:nvSpPr>
            <p:spPr>
              <a:xfrm>
                <a:off x="2717077" y="3300547"/>
                <a:ext cx="383179" cy="383179"/>
              </a:xfrm>
              <a:prstGeom prst="ellipse">
                <a:avLst/>
              </a:prstGeom>
              <a:solidFill>
                <a:srgbClr val="5F5F5F">
                  <a:lumMod val="20000"/>
                  <a:lumOff val="80000"/>
                </a:srgbClr>
              </a:solidFill>
              <a:ln w="12700" cap="flat" cmpd="sng" algn="ctr">
                <a:noFill/>
                <a:prstDash val="solid"/>
                <a:miter lim="800000"/>
              </a:ln>
              <a:effectLst/>
            </p:spPr>
            <p:txBody>
              <a:bodyPr rtlCol="0" anchor="ctr">
                <a:noAutofit/>
              </a:bodyPr>
              <a:lstStyle/>
              <a:p>
                <a:pPr algn="ctr"/>
                <a:endParaRPr lang="zh-CN" altLang="en-US" sz="805">
                  <a:solidFill>
                    <a:srgbClr val="FFFFFF"/>
                  </a:solidFill>
                  <a:latin typeface="Arial" panose="020B0604020202090204" pitchFamily="34" charset="0"/>
                  <a:ea typeface="黑体" charset="0"/>
                  <a:sym typeface="Arial" panose="020B0604020202090204" pitchFamily="34" charset="0"/>
                </a:endParaRPr>
              </a:p>
            </p:txBody>
          </p:sp>
          <p:sp>
            <p:nvSpPr>
              <p:cNvPr id="38" name="椭圆 37"/>
              <p:cNvSpPr/>
              <p:nvPr>
                <p:custDataLst>
                  <p:tags r:id="rId14"/>
                </p:custDataLst>
              </p:nvPr>
            </p:nvSpPr>
            <p:spPr>
              <a:xfrm>
                <a:off x="2786746" y="3370216"/>
                <a:ext cx="243840" cy="243840"/>
              </a:xfrm>
              <a:prstGeom prst="ellipse">
                <a:avLst/>
              </a:prstGeom>
              <a:solidFill>
                <a:srgbClr val="FFFFFF"/>
              </a:solidFill>
              <a:ln w="12700" cap="flat" cmpd="sng" algn="ctr">
                <a:solidFill>
                  <a:srgbClr val="5F5F5F"/>
                </a:solidFill>
                <a:prstDash val="solid"/>
                <a:miter lim="800000"/>
              </a:ln>
              <a:effectLst/>
            </p:spPr>
            <p:txBody>
              <a:bodyPr rtlCol="0" anchor="ctr">
                <a:normAutofit/>
              </a:bodyPr>
              <a:lstStyle/>
              <a:p>
                <a:pPr algn="ctr"/>
                <a:endParaRPr lang="zh-CN" altLang="en-US" sz="230">
                  <a:solidFill>
                    <a:srgbClr val="FFFFFF"/>
                  </a:solidFill>
                  <a:latin typeface="Arial" panose="020B0604020202090204" pitchFamily="34" charset="0"/>
                  <a:ea typeface="黑体" charset="0"/>
                  <a:sym typeface="Arial" panose="020B0604020202090204" pitchFamily="34" charset="0"/>
                </a:endParaRPr>
              </a:p>
            </p:txBody>
          </p:sp>
          <p:cxnSp>
            <p:nvCxnSpPr>
              <p:cNvPr id="39" name="直接箭头连接符 38"/>
              <p:cNvCxnSpPr/>
              <p:nvPr>
                <p:custDataLst>
                  <p:tags r:id="rId15"/>
                </p:custDataLst>
              </p:nvPr>
            </p:nvCxnSpPr>
            <p:spPr>
              <a:xfrm flipH="1">
                <a:off x="2908665" y="3683724"/>
                <a:ext cx="1" cy="383178"/>
              </a:xfrm>
              <a:prstGeom prst="straightConnector1">
                <a:avLst/>
              </a:prstGeom>
              <a:noFill/>
              <a:ln w="6350" cap="flat" cmpd="sng" algn="ctr">
                <a:solidFill>
                  <a:srgbClr val="5F5F5F"/>
                </a:solidFill>
                <a:prstDash val="solid"/>
                <a:miter lim="800000"/>
                <a:tailEnd type="triangle"/>
              </a:ln>
              <a:effectLst/>
            </p:spPr>
          </p:cxnSp>
        </p:grpSp>
        <p:sp>
          <p:nvSpPr>
            <p:cNvPr id="42" name="标题 1"/>
            <p:cNvSpPr txBox="1"/>
            <p:nvPr>
              <p:custDataLst>
                <p:tags r:id="rId16"/>
              </p:custDataLst>
            </p:nvPr>
          </p:nvSpPr>
          <p:spPr>
            <a:xfrm>
              <a:off x="1670229" y="3655126"/>
              <a:ext cx="2144541" cy="668560"/>
            </a:xfrm>
            <a:prstGeom prst="rect">
              <a:avLst/>
            </a:prstGeom>
            <a:noFill/>
          </p:spPr>
          <p:txBody>
            <a:bodyPr wrap="square" rtlCol="0">
              <a:normAutofit fontScale="90000"/>
            </a:bodyPr>
            <a:lstStyle>
              <a:defPPr>
                <a:defRPr lang="zh-CN"/>
              </a:defPPr>
              <a:lvl1pPr>
                <a:lnSpc>
                  <a:spcPct val="130000"/>
                </a:lnSpc>
                <a:defRPr sz="1200"/>
              </a:lvl1pPr>
            </a:lstStyle>
            <a:p>
              <a:pPr algn="ctr">
                <a:lnSpc>
                  <a:spcPct val="110000"/>
                </a:lnSpc>
                <a:buClrTx/>
                <a:buSzTx/>
                <a:buFontTx/>
              </a:pPr>
              <a:r>
                <a:rPr lang="en-US" altLang="zh-CN" sz="1800">
                  <a:latin typeface="Times New Roman Regular" panose="02020503050405090304" charset="0"/>
                  <a:cs typeface="Times New Roman Regular" panose="02020503050405090304" charset="0"/>
                  <a:sym typeface="+mn-ea"/>
                </a:rPr>
                <a:t>Only </a:t>
              </a:r>
              <a:r>
                <a:rPr lang="en-US" altLang="zh-CN" sz="2400">
                  <a:latin typeface="Times New Roman Regular" panose="02020503050405090304" charset="0"/>
                  <a:cs typeface="Times New Roman Regular" panose="02020503050405090304" charset="0"/>
                  <a:sym typeface="+mn-ea"/>
                </a:rPr>
                <a:t>Royalty</a:t>
              </a:r>
              <a:r>
                <a:rPr lang="en-US" altLang="zh-CN" sz="1800">
                  <a:latin typeface="Times New Roman Regular" panose="02020503050405090304" charset="0"/>
                  <a:cs typeface="Times New Roman Regular" panose="02020503050405090304" charset="0"/>
                  <a:sym typeface="+mn-ea"/>
                </a:rPr>
                <a:t> wear</a:t>
              </a:r>
              <a:endParaRPr lang="en-US" altLang="zh-CN" sz="1800" b="0" i="0" u="none">
                <a:latin typeface="Times New Roman Regular" panose="02020503050405090304" charset="0"/>
                <a:cs typeface="Times New Roman Regular" panose="02020503050405090304" charset="0"/>
              </a:endParaRPr>
            </a:p>
            <a:p>
              <a:pPr algn="ctr">
                <a:lnSpc>
                  <a:spcPct val="110000"/>
                </a:lnSpc>
              </a:pPr>
              <a:endParaRPr lang="en-US" altLang="zh-CN" sz="920">
                <a:sym typeface="Arial" panose="020B0604020202090204" pitchFamily="34" charset="0"/>
              </a:endParaRPr>
            </a:p>
          </p:txBody>
        </p:sp>
      </p:grpSp>
      <p:pic>
        <p:nvPicPr>
          <p:cNvPr id="52" name="图片 51" descr="/private/var/folders/rb/4z9pnnn11yx3c8m2ptdq0thc0000gn/T/com.kingsoft.wpsoffice.mac/picturecompress_20250708221348/output_9.pngoutput_9"/>
          <p:cNvPicPr>
            <a:picLocks noChangeAspect="1"/>
          </p:cNvPicPr>
          <p:nvPr/>
        </p:nvPicPr>
        <p:blipFill>
          <a:blip r:embed="rId17"/>
          <a:srcRect/>
          <a:stretch>
            <a:fillRect/>
          </a:stretch>
        </p:blipFill>
        <p:spPr>
          <a:xfrm>
            <a:off x="3364230" y="2783840"/>
            <a:ext cx="2702560" cy="2429510"/>
          </a:xfrm>
          <a:prstGeom prst="rect">
            <a:avLst/>
          </a:prstGeom>
        </p:spPr>
      </p:pic>
      <p:pic>
        <p:nvPicPr>
          <p:cNvPr id="56" name="图片 55" descr="/private/var/folders/rb/4z9pnnn11yx3c8m2ptdq0thc0000gn/T/com.kingsoft.wpsoffice.mac/picturecompress_20250708221348/output_10.pngoutput_10"/>
          <p:cNvPicPr>
            <a:picLocks noChangeAspect="1"/>
          </p:cNvPicPr>
          <p:nvPr/>
        </p:nvPicPr>
        <p:blipFill>
          <a:blip r:embed="rId18"/>
          <a:srcRect/>
          <a:stretch>
            <a:fillRect/>
          </a:stretch>
        </p:blipFill>
        <p:spPr>
          <a:xfrm>
            <a:off x="6490335" y="12700"/>
            <a:ext cx="2691130" cy="25177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307975" y="175895"/>
            <a:ext cx="4149725" cy="495300"/>
          </a:xfrm>
          <a:prstGeom prst="rect">
            <a:avLst/>
          </a:prstGeom>
          <a:noFill/>
        </p:spPr>
        <p:txBody>
          <a:bodyPr wrap="none">
            <a:spAutoFit/>
          </a:bodyPr>
          <a:lstStyle/>
          <a:p>
            <a:pPr algn="l">
              <a:lnSpc>
                <a:spcPts val="3150"/>
              </a:lnSpc>
              <a:buClrTx/>
              <a:buSzTx/>
              <a:buFontTx/>
            </a:pPr>
            <a:r>
              <a:rPr lang="en-US" altLang="zh-CN" sz="2800" b="0" i="0" u="none">
                <a:latin typeface="Times New Roman Regular" panose="02020503050405090304" charset="0"/>
                <a:cs typeface="Times New Roman Regular" panose="02020503050405090304" charset="0"/>
              </a:rPr>
              <a:t>Silk's  Uses in Han Dynasty</a:t>
            </a:r>
            <a:endParaRPr lang="en-US" altLang="zh-CN" sz="2800" b="0" i="0" u="none">
              <a:latin typeface="Times New Roman Regular" panose="02020503050405090304" charset="0"/>
              <a:cs typeface="Times New Roman Regular" panose="02020503050405090304" charset="0"/>
            </a:endParaRPr>
          </a:p>
        </p:txBody>
      </p:sp>
      <p:sp>
        <p:nvSpPr>
          <p:cNvPr id="6" name="TextBox 5"/>
          <p:cNvSpPr txBox="1"/>
          <p:nvPr/>
        </p:nvSpPr>
        <p:spPr>
          <a:xfrm>
            <a:off x="93980" y="4667250"/>
            <a:ext cx="2875915" cy="408305"/>
          </a:xfrm>
          <a:prstGeom prst="rect">
            <a:avLst/>
          </a:prstGeom>
          <a:noFill/>
        </p:spPr>
        <p:txBody>
          <a:bodyPr wrap="none">
            <a:spAutoFit/>
          </a:bodyPr>
          <a:lstStyle/>
          <a:p>
            <a:pPr algn="l">
              <a:lnSpc>
                <a:spcPts val="2475"/>
              </a:lnSpc>
            </a:pPr>
            <a:r>
              <a:rPr sz="1650" b="0" i="0" u="none">
                <a:solidFill>
                  <a:schemeClr val="tx1"/>
                </a:solidFill>
                <a:effectLst/>
                <a:latin typeface="Noto Sans SC"/>
                <a:ea typeface="Noto Sans SC"/>
              </a:rPr>
              <a:t> currency</a:t>
            </a:r>
            <a:r>
              <a:rPr lang="en-US" sz="1650" b="0" i="0" u="none">
                <a:solidFill>
                  <a:schemeClr val="tx1"/>
                </a:solidFill>
                <a:effectLst/>
                <a:latin typeface="Noto Sans SC"/>
                <a:ea typeface="Noto Sans SC"/>
              </a:rPr>
              <a:t>/ diplomatic gifts</a:t>
            </a:r>
            <a:endParaRPr lang="en-US" sz="1650" b="0" i="0" u="none">
              <a:solidFill>
                <a:schemeClr val="tx1"/>
              </a:solidFill>
              <a:effectLst/>
              <a:latin typeface="Noto Sans SC"/>
              <a:ea typeface="Noto Sans SC"/>
            </a:endParaRPr>
          </a:p>
        </p:txBody>
      </p:sp>
      <p:pic>
        <p:nvPicPr>
          <p:cNvPr id="18" name="图片 17" descr="/private/var/folders/rb/4z9pnnn11yx3c8m2ptdq0thc0000gn/T/com.kingsoft.wpsoffice.mac/picturecompress_20250708221348/output_11.pngoutput_11"/>
          <p:cNvPicPr>
            <a:picLocks noChangeAspect="1"/>
          </p:cNvPicPr>
          <p:nvPr/>
        </p:nvPicPr>
        <p:blipFill>
          <a:blip r:embed="rId1"/>
          <a:srcRect/>
          <a:stretch>
            <a:fillRect/>
          </a:stretch>
        </p:blipFill>
        <p:spPr>
          <a:xfrm>
            <a:off x="307975" y="685165"/>
            <a:ext cx="1908175" cy="1797050"/>
          </a:xfrm>
          <a:prstGeom prst="rect">
            <a:avLst/>
          </a:prstGeom>
        </p:spPr>
      </p:pic>
      <p:pic>
        <p:nvPicPr>
          <p:cNvPr id="19" name="图片 18" descr="/private/var/folders/rb/4z9pnnn11yx3c8m2ptdq0thc0000gn/T/com.kingsoft.wpsoffice.mac/picturecompress_20250708221348/output_12.pngoutput_12"/>
          <p:cNvPicPr>
            <a:picLocks noChangeAspect="1"/>
          </p:cNvPicPr>
          <p:nvPr/>
        </p:nvPicPr>
        <p:blipFill>
          <a:blip r:embed="rId2"/>
          <a:srcRect/>
          <a:stretch>
            <a:fillRect/>
          </a:stretch>
        </p:blipFill>
        <p:spPr>
          <a:xfrm>
            <a:off x="248285" y="2567305"/>
            <a:ext cx="1981835" cy="1918335"/>
          </a:xfrm>
          <a:prstGeom prst="rect">
            <a:avLst/>
          </a:prstGeom>
        </p:spPr>
      </p:pic>
      <p:pic>
        <p:nvPicPr>
          <p:cNvPr id="21" name="图片 20" descr="/private/var/folders/rb/4z9pnnn11yx3c8m2ptdq0thc0000gn/T/com.kingsoft.wpsoffice.mac/picturecompress_20250708221348/output_13.pngoutput_13"/>
          <p:cNvPicPr>
            <a:picLocks noChangeAspect="1"/>
          </p:cNvPicPr>
          <p:nvPr/>
        </p:nvPicPr>
        <p:blipFill>
          <a:blip r:embed="rId3"/>
          <a:srcRect/>
          <a:stretch>
            <a:fillRect/>
          </a:stretch>
        </p:blipFill>
        <p:spPr>
          <a:xfrm>
            <a:off x="4457700" y="66675"/>
            <a:ext cx="2324735" cy="2169795"/>
          </a:xfrm>
          <a:prstGeom prst="rect">
            <a:avLst/>
          </a:prstGeom>
        </p:spPr>
      </p:pic>
      <p:pic>
        <p:nvPicPr>
          <p:cNvPr id="24" name="图片 23" descr="/private/var/folders/rb/4z9pnnn11yx3c8m2ptdq0thc0000gn/T/com.kingsoft.wpsoffice.mac/picturecompress_20250708221348/output_14.pngoutput_14"/>
          <p:cNvPicPr>
            <a:picLocks noChangeAspect="1"/>
          </p:cNvPicPr>
          <p:nvPr/>
        </p:nvPicPr>
        <p:blipFill>
          <a:blip r:embed="rId4"/>
          <a:srcRect/>
          <a:stretch>
            <a:fillRect/>
          </a:stretch>
        </p:blipFill>
        <p:spPr>
          <a:xfrm>
            <a:off x="6894830" y="2635885"/>
            <a:ext cx="2301240" cy="2150110"/>
          </a:xfrm>
          <a:prstGeom prst="rect">
            <a:avLst/>
          </a:prstGeom>
        </p:spPr>
      </p:pic>
      <p:pic>
        <p:nvPicPr>
          <p:cNvPr id="26" name="图片 25" descr="/private/var/folders/rb/4z9pnnn11yx3c8m2ptdq0thc0000gn/T/com.kingsoft.wpsoffice.mac/picturecompress_20250708221348/output_15.pngoutput_15"/>
          <p:cNvPicPr>
            <a:picLocks noChangeAspect="1"/>
          </p:cNvPicPr>
          <p:nvPr/>
        </p:nvPicPr>
        <p:blipFill>
          <a:blip r:embed="rId5"/>
          <a:srcRect/>
          <a:stretch>
            <a:fillRect/>
          </a:stretch>
        </p:blipFill>
        <p:spPr>
          <a:xfrm>
            <a:off x="4457700" y="2650490"/>
            <a:ext cx="2324100" cy="2171065"/>
          </a:xfrm>
          <a:prstGeom prst="rect">
            <a:avLst/>
          </a:prstGeom>
        </p:spPr>
      </p:pic>
      <p:sp>
        <p:nvSpPr>
          <p:cNvPr id="27" name="文本框 26"/>
          <p:cNvSpPr txBox="1"/>
          <p:nvPr/>
        </p:nvSpPr>
        <p:spPr>
          <a:xfrm>
            <a:off x="4815205" y="2236470"/>
            <a:ext cx="4673600" cy="368300"/>
          </a:xfrm>
          <a:prstGeom prst="rect">
            <a:avLst/>
          </a:prstGeom>
          <a:noFill/>
        </p:spPr>
        <p:txBody>
          <a:bodyPr wrap="square" rtlCol="0" anchor="t">
            <a:spAutoFit/>
          </a:bodyPr>
          <a:p>
            <a:r>
              <a:rPr lang="en-US" altLang="zh-CN"/>
              <a:t>fi</a:t>
            </a:r>
            <a:r>
              <a:rPr lang="zh-CN" altLang="en-US"/>
              <a:t>shing lines </a:t>
            </a:r>
            <a:r>
              <a:rPr lang="en-US" altLang="zh-CN"/>
              <a:t>                   </a:t>
            </a:r>
            <a:r>
              <a:rPr lang="zh-CN" altLang="en-US"/>
              <a:t>bowstrings</a:t>
            </a:r>
            <a:endParaRPr lang="zh-CN" altLang="en-US"/>
          </a:p>
        </p:txBody>
      </p:sp>
      <p:pic>
        <p:nvPicPr>
          <p:cNvPr id="28" name="图片 27" descr="/private/var/folders/rb/4z9pnnn11yx3c8m2ptdq0thc0000gn/T/com.kingsoft.wpsoffice.mac/picturecompress_20250708221348/output_16.pngoutput_16"/>
          <p:cNvPicPr>
            <a:picLocks noChangeAspect="1"/>
          </p:cNvPicPr>
          <p:nvPr/>
        </p:nvPicPr>
        <p:blipFill>
          <a:blip r:embed="rId6"/>
          <a:srcRect/>
          <a:stretch>
            <a:fillRect/>
          </a:stretch>
        </p:blipFill>
        <p:spPr>
          <a:xfrm>
            <a:off x="6831965" y="84455"/>
            <a:ext cx="2324735" cy="2179320"/>
          </a:xfrm>
          <a:prstGeom prst="rect">
            <a:avLst/>
          </a:prstGeom>
        </p:spPr>
      </p:pic>
      <p:sp>
        <p:nvSpPr>
          <p:cNvPr id="29" name="文本框 28"/>
          <p:cNvSpPr txBox="1"/>
          <p:nvPr/>
        </p:nvSpPr>
        <p:spPr>
          <a:xfrm>
            <a:off x="5040630" y="4822190"/>
            <a:ext cx="4366260" cy="394335"/>
          </a:xfrm>
          <a:prstGeom prst="rect">
            <a:avLst/>
          </a:prstGeom>
          <a:noFill/>
        </p:spPr>
        <p:txBody>
          <a:bodyPr wrap="square" rtlCol="0">
            <a:noAutofit/>
          </a:bodyPr>
          <a:p>
            <a:r>
              <a:rPr lang="en-US" altLang="zh-CN"/>
              <a:t>silk paper                musical instrument</a:t>
            </a:r>
            <a:endParaRPr lang="en-US" alt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7" descr="/private/var/folders/rb/4z9pnnn11yx3c8m2ptdq0thc0000gn/T/com.kingsoft.wpsoffice.mac/picturecompress_20250708221348/output_17.pngoutput_17"/>
          <p:cNvPicPr>
            <a:picLocks noChangeAspect="1"/>
          </p:cNvPicPr>
          <p:nvPr/>
        </p:nvPicPr>
        <p:blipFill>
          <a:blip r:embed="rId1"/>
          <a:stretch>
            <a:fillRect/>
          </a:stretch>
        </p:blipFill>
        <p:spPr>
          <a:xfrm>
            <a:off x="5974080" y="0"/>
            <a:ext cx="3360420" cy="5250815"/>
          </a:xfrm>
          <a:prstGeom prst="rect">
            <a:avLst/>
          </a:prstGeom>
        </p:spPr>
      </p:pic>
      <p:sp>
        <p:nvSpPr>
          <p:cNvPr id="4" name="TextBox 3"/>
          <p:cNvSpPr txBox="1"/>
          <p:nvPr/>
        </p:nvSpPr>
        <p:spPr>
          <a:xfrm>
            <a:off x="571648" y="609600"/>
            <a:ext cx="4830960" cy="257175"/>
          </a:xfrm>
          <a:prstGeom prst="rect">
            <a:avLst/>
          </a:prstGeom>
          <a:noFill/>
        </p:spPr>
        <p:txBody>
          <a:bodyPr wrap="none">
            <a:spAutoFit/>
          </a:bodyPr>
          <a:lstStyle/>
          <a:p>
            <a:r>
              <a:t>
</a:t>
            </a:r>
          </a:p>
        </p:txBody>
      </p:sp>
      <p:sp>
        <p:nvSpPr>
          <p:cNvPr id="5" name="TextBox 4"/>
          <p:cNvSpPr txBox="1"/>
          <p:nvPr/>
        </p:nvSpPr>
        <p:spPr>
          <a:xfrm>
            <a:off x="571648" y="1019175"/>
            <a:ext cx="4830960" cy="257175"/>
          </a:xfrm>
          <a:prstGeom prst="rect">
            <a:avLst/>
          </a:prstGeom>
          <a:noFill/>
        </p:spPr>
        <p:txBody>
          <a:bodyPr wrap="none">
            <a:spAutoFit/>
          </a:bodyPr>
          <a:lstStyle/>
          <a:p>
            <a:r>
              <a:t>
</a:t>
            </a:r>
          </a:p>
        </p:txBody>
      </p:sp>
      <p:sp>
        <p:nvSpPr>
          <p:cNvPr id="6" name="TextBox 5"/>
          <p:cNvSpPr txBox="1"/>
          <p:nvPr/>
        </p:nvSpPr>
        <p:spPr>
          <a:xfrm>
            <a:off x="326390" y="1276350"/>
            <a:ext cx="5551805" cy="1534160"/>
          </a:xfrm>
          <a:prstGeom prst="rect">
            <a:avLst/>
          </a:prstGeom>
          <a:noFill/>
        </p:spPr>
        <p:txBody>
          <a:bodyPr wrap="square">
            <a:spAutoFit/>
          </a:bodyPr>
          <a:lstStyle/>
          <a:p>
            <a:pPr algn="l">
              <a:lnSpc>
                <a:spcPts val="5625"/>
              </a:lnSpc>
              <a:buClrTx/>
              <a:buSzTx/>
              <a:buFontTx/>
            </a:pPr>
            <a:r>
              <a:rPr sz="2400" b="0" i="0" u="none">
                <a:solidFill>
                  <a:srgbClr val="0A40A0"/>
                </a:solidFill>
                <a:latin typeface="Noto Sans SC"/>
                <a:ea typeface="Noto Sans SC"/>
              </a:rPr>
              <a:t>The Expansion of Silk to </a:t>
            </a:r>
            <a:endParaRPr sz="2400" b="0" i="0" u="none">
              <a:solidFill>
                <a:srgbClr val="0A40A0"/>
              </a:solidFill>
              <a:latin typeface="Noto Sans SC"/>
              <a:ea typeface="Noto Sans SC"/>
            </a:endParaRPr>
          </a:p>
          <a:p>
            <a:pPr algn="l">
              <a:lnSpc>
                <a:spcPts val="5625"/>
              </a:lnSpc>
              <a:buClrTx/>
              <a:buSzTx/>
              <a:buFontTx/>
            </a:pPr>
            <a:r>
              <a:rPr sz="2400" b="0" i="0" u="none">
                <a:solidFill>
                  <a:srgbClr val="0A40A0"/>
                </a:solidFill>
                <a:latin typeface="Noto Sans SC"/>
                <a:ea typeface="Noto Sans SC"/>
              </a:rPr>
              <a:t>the Rest of the World</a:t>
            </a:r>
            <a:endParaRPr sz="2400" b="0" i="0" u="none">
              <a:solidFill>
                <a:srgbClr val="0A40A0"/>
              </a:solidFill>
              <a:latin typeface="Noto Sans SC"/>
              <a:ea typeface="Noto Sans SC"/>
            </a:endParaRPr>
          </a:p>
        </p:txBody>
      </p:sp>
      <p:pic>
        <p:nvPicPr>
          <p:cNvPr id="10" name="图片 9" descr="/private/var/folders/rb/4z9pnnn11yx3c8m2ptdq0thc0000gn/T/com.kingsoft.wpsoffice.mac/picturecompress_20250708221348/output_18.pngoutput_18"/>
          <p:cNvPicPr>
            <a:picLocks noChangeAspect="1"/>
          </p:cNvPicPr>
          <p:nvPr/>
        </p:nvPicPr>
        <p:blipFill>
          <a:blip r:embed="rId2"/>
          <a:srcRect/>
          <a:stretch>
            <a:fillRect/>
          </a:stretch>
        </p:blipFill>
        <p:spPr>
          <a:xfrm>
            <a:off x="5974080" y="1359535"/>
            <a:ext cx="3360420" cy="30759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lnSpc>
                <a:spcPts val="3150"/>
              </a:lnSpc>
            </a:pPr>
            <a:r>
              <a:t>将丝绸运往西方</a:t>
            </a:r>
          </a:p>
        </p:txBody>
      </p:sp>
      <p:sp>
        <p:nvSpPr>
          <p:cNvPr id="4" name="TextBox 3"/>
          <p:cNvSpPr txBox="1"/>
          <p:nvPr/>
        </p:nvSpPr>
        <p:spPr>
          <a:xfrm>
            <a:off x="3931890" y="609600"/>
            <a:ext cx="4830960" cy="257175"/>
          </a:xfrm>
          <a:prstGeom prst="rect">
            <a:avLst/>
          </a:prstGeom>
          <a:noFill/>
        </p:spPr>
        <p:txBody>
          <a:bodyPr wrap="none">
            <a:spAutoFit/>
          </a:bodyPr>
          <a:lstStyle/>
          <a:p>
            <a:r>
              <a:t>
</a:t>
            </a:r>
          </a:p>
        </p:txBody>
      </p:sp>
      <p:sp>
        <p:nvSpPr>
          <p:cNvPr id="5" name="TextBox 4"/>
          <p:cNvSpPr txBox="1"/>
          <p:nvPr/>
        </p:nvSpPr>
        <p:spPr>
          <a:xfrm>
            <a:off x="3704590" y="273685"/>
            <a:ext cx="3176270" cy="528955"/>
          </a:xfrm>
          <a:prstGeom prst="rect">
            <a:avLst/>
          </a:prstGeom>
          <a:noFill/>
        </p:spPr>
        <p:txBody>
          <a:bodyPr wrap="none">
            <a:noAutofit/>
          </a:bodyPr>
          <a:lstStyle/>
          <a:p>
            <a:pPr algn="l">
              <a:lnSpc>
                <a:spcPts val="5625"/>
              </a:lnSpc>
              <a:buClrTx/>
              <a:buSzTx/>
              <a:buFontTx/>
            </a:pPr>
            <a:r>
              <a:rPr sz="3200">
                <a:solidFill>
                  <a:schemeClr val="tx1"/>
                </a:solidFill>
                <a:latin typeface="Noto Sans SC"/>
                <a:ea typeface="Noto Sans SC"/>
                <a:sym typeface="+mn-ea"/>
              </a:rPr>
              <a:t>The Silk Road</a:t>
            </a:r>
            <a:endParaRPr lang="en-US" sz="1600">
              <a:solidFill>
                <a:schemeClr val="tx1"/>
              </a:solidFill>
              <a:latin typeface="Noto Sans SC"/>
              <a:ea typeface="Noto Sans SC"/>
              <a:sym typeface="+mn-ea"/>
            </a:endParaRPr>
          </a:p>
        </p:txBody>
      </p:sp>
      <p:pic>
        <p:nvPicPr>
          <p:cNvPr id="6" name="图片 5" descr="/private/var/folders/rb/4z9pnnn11yx3c8m2ptdq0thc0000gn/T/com.kingsoft.wpsoffice.mac/picturecompress_20250708221348/output_19.pngoutput_19"/>
          <p:cNvPicPr>
            <a:picLocks noChangeAspect="1"/>
          </p:cNvPicPr>
          <p:nvPr/>
        </p:nvPicPr>
        <p:blipFill>
          <a:blip r:embed="rId1"/>
          <a:srcRect/>
          <a:stretch>
            <a:fillRect/>
          </a:stretch>
        </p:blipFill>
        <p:spPr>
          <a:xfrm>
            <a:off x="38735" y="273685"/>
            <a:ext cx="3272155" cy="3156585"/>
          </a:xfrm>
          <a:prstGeom prst="rect">
            <a:avLst/>
          </a:prstGeom>
        </p:spPr>
      </p:pic>
      <p:pic>
        <p:nvPicPr>
          <p:cNvPr id="8" name="图片 7" descr="/private/var/folders/rb/4z9pnnn11yx3c8m2ptdq0thc0000gn/T/com.kingsoft.wpsoffice.mac/picturecompress_20250708221348/output_20.pngoutput_20"/>
          <p:cNvPicPr>
            <a:picLocks noChangeAspect="1"/>
          </p:cNvPicPr>
          <p:nvPr/>
        </p:nvPicPr>
        <p:blipFill>
          <a:blip r:embed="rId2"/>
          <a:srcRect/>
          <a:stretch>
            <a:fillRect/>
          </a:stretch>
        </p:blipFill>
        <p:spPr>
          <a:xfrm>
            <a:off x="3366135" y="1989455"/>
            <a:ext cx="2976245" cy="2958465"/>
          </a:xfrm>
          <a:prstGeom prst="rect">
            <a:avLst/>
          </a:prstGeom>
        </p:spPr>
      </p:pic>
      <p:pic>
        <p:nvPicPr>
          <p:cNvPr id="9" name="图片 8" descr="/private/var/folders/rb/4z9pnnn11yx3c8m2ptdq0thc0000gn/T/com.kingsoft.wpsoffice.mac/picturecompress_20250708221348/output_21.pngoutput_21"/>
          <p:cNvPicPr>
            <a:picLocks noChangeAspect="1"/>
          </p:cNvPicPr>
          <p:nvPr/>
        </p:nvPicPr>
        <p:blipFill>
          <a:blip r:embed="rId3"/>
          <a:srcRect/>
          <a:stretch>
            <a:fillRect/>
          </a:stretch>
        </p:blipFill>
        <p:spPr>
          <a:xfrm>
            <a:off x="6370320" y="1989455"/>
            <a:ext cx="2934970" cy="29584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0" y="0"/>
            <a:ext cx="9334500" cy="52506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0" y="0"/>
            <a:ext cx="9334500" cy="5250656"/>
          </a:xfrm>
          <a:prstGeom prst="rect">
            <a:avLst/>
          </a:prstGeom>
          <a:solidFill>
            <a:srgbClr val="FBFC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lnSpc>
                <a:spcPts val="3150"/>
              </a:lnSpc>
            </a:pPr>
            <a:r>
              <a:t>将丝绸运往西方</a:t>
            </a:r>
          </a:p>
        </p:txBody>
      </p:sp>
      <p:sp>
        <p:nvSpPr>
          <p:cNvPr id="4" name="TextBox 3"/>
          <p:cNvSpPr txBox="1"/>
          <p:nvPr/>
        </p:nvSpPr>
        <p:spPr>
          <a:xfrm>
            <a:off x="3931890" y="609600"/>
            <a:ext cx="4830960" cy="257175"/>
          </a:xfrm>
          <a:prstGeom prst="rect">
            <a:avLst/>
          </a:prstGeom>
          <a:noFill/>
        </p:spPr>
        <p:txBody>
          <a:bodyPr wrap="none">
            <a:spAutoFit/>
          </a:bodyPr>
          <a:lstStyle/>
          <a:p>
            <a:r>
              <a:t>
</a:t>
            </a:r>
          </a:p>
        </p:txBody>
      </p:sp>
      <p:sp>
        <p:nvSpPr>
          <p:cNvPr id="5" name="TextBox 4"/>
          <p:cNvSpPr txBox="1"/>
          <p:nvPr/>
        </p:nvSpPr>
        <p:spPr>
          <a:xfrm>
            <a:off x="4759325" y="337820"/>
            <a:ext cx="3176270" cy="528955"/>
          </a:xfrm>
          <a:prstGeom prst="rect">
            <a:avLst/>
          </a:prstGeom>
          <a:noFill/>
        </p:spPr>
        <p:txBody>
          <a:bodyPr wrap="none">
            <a:noAutofit/>
          </a:bodyPr>
          <a:lstStyle/>
          <a:p>
            <a:pPr algn="l">
              <a:lnSpc>
                <a:spcPts val="5625"/>
              </a:lnSpc>
              <a:buClrTx/>
              <a:buSzTx/>
              <a:buFontTx/>
            </a:pPr>
            <a:r>
              <a:rPr sz="3200">
                <a:solidFill>
                  <a:schemeClr val="tx1"/>
                </a:solidFill>
                <a:latin typeface="Noto Sans SC"/>
                <a:ea typeface="Noto Sans SC"/>
                <a:sym typeface="+mn-ea"/>
              </a:rPr>
              <a:t>The Silk Road</a:t>
            </a:r>
            <a:r>
              <a:rPr lang="en-US" sz="1600">
                <a:solidFill>
                  <a:schemeClr val="tx1"/>
                </a:solidFill>
                <a:latin typeface="Noto Sans SC"/>
                <a:ea typeface="Noto Sans SC"/>
                <a:sym typeface="+mn-ea"/>
              </a:rPr>
              <a:t>(over 6,000 km)</a:t>
            </a:r>
            <a:endParaRPr lang="en-US" sz="1600">
              <a:solidFill>
                <a:schemeClr val="tx1"/>
              </a:solidFill>
              <a:latin typeface="Noto Sans SC"/>
              <a:ea typeface="Noto Sans SC"/>
              <a:sym typeface="+mn-ea"/>
            </a:endParaRPr>
          </a:p>
        </p:txBody>
      </p:sp>
      <p:pic>
        <p:nvPicPr>
          <p:cNvPr id="18" name="图片 17" descr="/private/var/folders/rb/4z9pnnn11yx3c8m2ptdq0thc0000gn/T/com.kingsoft.wpsoffice.mac/picturecompress_20250708221348/output_22.pngoutput_22"/>
          <p:cNvPicPr>
            <a:picLocks noChangeAspect="1"/>
          </p:cNvPicPr>
          <p:nvPr/>
        </p:nvPicPr>
        <p:blipFill>
          <a:blip r:embed="rId1"/>
          <a:stretch>
            <a:fillRect/>
          </a:stretch>
        </p:blipFill>
        <p:spPr>
          <a:xfrm>
            <a:off x="78740" y="1800225"/>
            <a:ext cx="5738495" cy="3376295"/>
          </a:xfrm>
          <a:prstGeom prst="rect">
            <a:avLst/>
          </a:prstGeom>
        </p:spPr>
      </p:pic>
    </p:spTree>
  </p:cSld>
  <p:clrMapOvr>
    <a:masterClrMapping/>
  </p:clrMapOvr>
</p:sld>
</file>

<file path=ppt/tags/tag1.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2"/>
  <p:tag name="KSO_WM_UNIT_ID" val="diagram187_4*m_i*1_2"/>
  <p:tag name="KSO_WM_UNIT_CLEAR" val="1"/>
  <p:tag name="KSO_WM_UNIT_LAYERLEVEL" val="1_1"/>
  <p:tag name="KSO_WM_UNIT_LINE_FORE_SCHEMECOLOR_INDEX" val="13"/>
  <p:tag name="KSO_WM_UNIT_LINE_FILL_TYPE" val="2"/>
</p:tagLst>
</file>

<file path=ppt/tags/tag10.xml><?xml version="1.0" encoding="utf-8"?>
<p:tagLst xmlns:p="http://schemas.openxmlformats.org/presentationml/2006/main">
  <p:tag name="KSO_WM_TAG_VERSION" val="1.0"/>
  <p:tag name="KSO_WM_BEAUTIFY_FLAG" val="#wm#"/>
  <p:tag name="KSO_WM_UNIT_TYPE" val="i"/>
  <p:tag name="KSO_WM_UNIT_ID" val="diagram187_4*i*20"/>
  <p:tag name="KSO_WM_TEMPLATE_CATEGORY" val="diagram"/>
  <p:tag name="KSO_WM_TEMPLATE_INDEX" val="187"/>
  <p:tag name="KSO_WM_UNIT_INDEX" val="20"/>
</p:tagLst>
</file>

<file path=ppt/tags/tag11.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7"/>
  <p:tag name="KSO_WM_UNIT_ID" val="diagram187_4*m_i*1_7"/>
  <p:tag name="KSO_WM_UNIT_CLEAR" val="1"/>
  <p:tag name="KSO_WM_UNIT_LAYERLEVEL" val="1_1"/>
  <p:tag name="KSO_WM_UNIT_FILL_FORE_SCHEMECOLOR_INDEX" val="13"/>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8"/>
  <p:tag name="KSO_WM_UNIT_ID" val="diagram187_4*m_i*1_8"/>
  <p:tag name="KSO_WM_UNIT_CLEAR" val="1"/>
  <p:tag name="KSO_WM_UNIT_LAYERLEVEL" val="1_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3.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9"/>
  <p:tag name="KSO_WM_UNIT_ID" val="diagram187_4*m_i*1_9"/>
  <p:tag name="KSO_WM_UNIT_CLEAR" val="1"/>
  <p:tag name="KSO_WM_UNIT_LAYERLEVEL" val="1_1"/>
  <p:tag name="KSO_WM_UNIT_LINE_FORE_SCHEMECOLOR_INDEX" val="13"/>
  <p:tag name="KSO_WM_UNIT_LINE_FILL_TYPE" val="2"/>
</p:tagLst>
</file>

<file path=ppt/tags/tag14.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h_f"/>
  <p:tag name="KSO_WM_UNIT_INDEX" val="1_2_1"/>
  <p:tag name="KSO_WM_UNIT_ID" val="diagram187_4*m_h_f*1_2_1"/>
  <p:tag name="KSO_WM_UNIT_CLEAR" val="1"/>
  <p:tag name="KSO_WM_UNIT_LAYERLEVEL" val="1_1_1"/>
  <p:tag name="KSO_WM_UNIT_VALUE" val="24"/>
  <p:tag name="KSO_WM_UNIT_HIGHLIGHT" val="0"/>
  <p:tag name="KSO_WM_UNIT_COMPATIBLE" val="0"/>
  <p:tag name="KSO_WM_UNIT_PRESET_TEXT" val="INCIDIDUNT LABORE ET"/>
  <p:tag name="KSO_WM_UNIT_TEXT_FILL_FORE_SCHEMECOLOR_INDEX" val="13"/>
  <p:tag name="KSO_WM_UNIT_TEXT_FILL_TYPE" val="1"/>
</p:tagLst>
</file>

<file path=ppt/tags/tag2.xml><?xml version="1.0" encoding="utf-8"?>
<p:tagLst xmlns:p="http://schemas.openxmlformats.org/presentationml/2006/main">
  <p:tag name="KSO_WM_TAG_VERSION" val="1.0"/>
  <p:tag name="KSO_WM_BEAUTIFY_FLAG" val="#wm#"/>
  <p:tag name="KSO_WM_UNIT_TYPE" val="i"/>
  <p:tag name="KSO_WM_UNIT_ID" val="diagram187_4*i*2"/>
  <p:tag name="KSO_WM_TEMPLATE_CATEGORY" val="diagram"/>
  <p:tag name="KSO_WM_TEMPLATE_INDEX" val="187"/>
  <p:tag name="KSO_WM_UNIT_INDEX" val="2"/>
</p:tagLst>
</file>

<file path=ppt/tags/tag3.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3"/>
  <p:tag name="KSO_WM_UNIT_ID" val="diagram187_4*m_i*1_3"/>
  <p:tag name="KSO_WM_UNIT_CLEAR" val="1"/>
  <p:tag name="KSO_WM_UNIT_LAYERLEVEL" val="1_1"/>
  <p:tag name="KSO_WM_UNIT_FILL_FORE_SCHEMECOLOR_INDEX" val="13"/>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4"/>
  <p:tag name="KSO_WM_UNIT_ID" val="diagram187_4*m_i*1_4"/>
  <p:tag name="KSO_WM_UNIT_CLEAR" val="1"/>
  <p:tag name="KSO_WM_UNIT_LAYERLEVEL" val="1_1"/>
  <p:tag name="KSO_WM_UNIT_LINE_FORE_SCHEMECOLOR_INDEX" val="13"/>
  <p:tag name="KSO_WM_UNIT_LINE_FILL_TYPE" val="2"/>
</p:tagLst>
</file>

<file path=ppt/tags/tag5.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h_f"/>
  <p:tag name="KSO_WM_UNIT_INDEX" val="1_1_1"/>
  <p:tag name="KSO_WM_UNIT_ID" val="diagram187_4*m_h_f*1_1_1"/>
  <p:tag name="KSO_WM_UNIT_CLEAR" val="1"/>
  <p:tag name="KSO_WM_UNIT_LAYERLEVEL" val="1_1_1"/>
  <p:tag name="KSO_WM_UNIT_VALUE" val="24"/>
  <p:tag name="KSO_WM_UNIT_HIGHLIGHT" val="0"/>
  <p:tag name="KSO_WM_UNIT_COMPATIBLE" val="0"/>
  <p:tag name="KSO_WM_UNIT_PRESET_TEXT" val="INCIDIDUNT LABORE ET"/>
  <p:tag name="KSO_WM_UNIT_TEXT_FILL_FORE_SCHEMECOLOR_INDEX" val="13"/>
  <p:tag name="KSO_WM_UNIT_TEXT_FILL_TYPE" val="1"/>
</p:tagLst>
</file>

<file path=ppt/tags/tag6.xml><?xml version="1.0" encoding="utf-8"?>
<p:tagLst xmlns:p="http://schemas.openxmlformats.org/presentationml/2006/main">
  <p:tag name="KSO_WM_TAG_VERSION" val="1.0"/>
  <p:tag name="KSO_WM_BEAUTIFY_FLAG" val="#wm#"/>
  <p:tag name="KSO_WM_UNIT_TYPE" val="i"/>
  <p:tag name="KSO_WM_UNIT_ID" val="diagram187_4*i*11"/>
  <p:tag name="KSO_WM_TEMPLATE_CATEGORY" val="diagram"/>
  <p:tag name="KSO_WM_TEMPLATE_INDEX" val="187"/>
  <p:tag name="KSO_WM_UNIT_INDEX" val="11"/>
</p:tagLst>
</file>

<file path=ppt/tags/tag7.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5"/>
  <p:tag name="KSO_WM_UNIT_ID" val="diagram187_4*m_i*1_5"/>
  <p:tag name="KSO_WM_UNIT_CLEAR" val="1"/>
  <p:tag name="KSO_WM_UNIT_LAYERLEVEL" val="1_1"/>
  <p:tag name="KSO_WM_UNIT_FILL_FORE_SCHEMECOLOR_INDEX" val="13"/>
  <p:tag name="KSO_WM_UNIT_FILL_TYPE" val="1"/>
  <p:tag name="KSO_WM_UNIT_TEXT_FILL_FORE_SCHEMECOLOR_INDEX" val="2"/>
  <p:tag name="KSO_WM_UNIT_TEXT_FILL_TYPE" val="1"/>
</p:tagLst>
</file>

<file path=ppt/tags/tag8.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i"/>
  <p:tag name="KSO_WM_UNIT_INDEX" val="1_6"/>
  <p:tag name="KSO_WM_UNIT_ID" val="diagram187_4*m_i*1_6"/>
  <p:tag name="KSO_WM_UNIT_CLEAR" val="1"/>
  <p:tag name="KSO_WM_UNIT_LAYERLEVEL" val="1_1"/>
  <p:tag name="KSO_WM_UNIT_LINE_FORE_SCHEMECOLOR_INDEX" val="13"/>
  <p:tag name="KSO_WM_UNIT_LINE_FILL_TYPE" val="2"/>
</p:tagLst>
</file>

<file path=ppt/tags/tag9.xml><?xml version="1.0" encoding="utf-8"?>
<p:tagLst xmlns:p="http://schemas.openxmlformats.org/presentationml/2006/main">
  <p:tag name="KSO_WM_TEMPLATE_CATEGORY" val="diagram"/>
  <p:tag name="KSO_WM_TEMPLATE_INDEX" val="187"/>
  <p:tag name="KSO_WM_TAG_VERSION" val="1.0"/>
  <p:tag name="KSO_WM_BEAUTIFY_FLAG" val="#wm#"/>
  <p:tag name="KSO_WM_DIAGRAM_GROUP_CODE" val="m1-1"/>
  <p:tag name="KSO_WM_UNIT_TYPE" val="m_h_f"/>
  <p:tag name="KSO_WM_UNIT_INDEX" val="1_3_1"/>
  <p:tag name="KSO_WM_UNIT_ID" val="diagram187_4*m_h_f*1_3_1"/>
  <p:tag name="KSO_WM_UNIT_CLEAR" val="1"/>
  <p:tag name="KSO_WM_UNIT_LAYERLEVEL" val="1_1_1"/>
  <p:tag name="KSO_WM_UNIT_VALUE" val="24"/>
  <p:tag name="KSO_WM_UNIT_HIGHLIGHT" val="0"/>
  <p:tag name="KSO_WM_UNIT_COMPATIBLE" val="0"/>
  <p:tag name="KSO_WM_UNIT_PRESET_TEXT" val="INCIDIDUNT LABORE ET"/>
  <p:tag name="KSO_WM_UNIT_TEXT_FILL_FORE_SCHEMECOLOR_INDEX" val="13"/>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1200</Words>
  <Application>WPS 文字</Application>
  <PresentationFormat>On-screen Show (4:3)</PresentationFormat>
  <Paragraphs>134</Paragraphs>
  <Slides>21</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Arial</vt:lpstr>
      <vt:lpstr>宋体</vt:lpstr>
      <vt:lpstr>Wingdings</vt:lpstr>
      <vt:lpstr>Arial</vt:lpstr>
      <vt:lpstr>Noto Sans SC</vt:lpstr>
      <vt:lpstr>Thonburi</vt:lpstr>
      <vt:lpstr>Times New Roman Regular</vt:lpstr>
      <vt:lpstr>黑体</vt:lpstr>
      <vt:lpstr>微软雅黑</vt:lpstr>
      <vt:lpstr>汉仪旗黑</vt:lpstr>
      <vt:lpstr>宋体</vt:lpstr>
      <vt:lpstr>Arial Unicode MS</vt:lpstr>
      <vt:lpstr>Calibri</vt:lpstr>
      <vt:lpstr>Helvetica Neue</vt:lpstr>
      <vt:lpstr>汉仪书宋二KW</vt:lpstr>
      <vt:lpstr>汉仪中黑KW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Faye</cp:lastModifiedBy>
  <cp:revision>28</cp:revision>
  <dcterms:created xsi:type="dcterms:W3CDTF">2025-07-08T14:14:44Z</dcterms:created>
  <dcterms:modified xsi:type="dcterms:W3CDTF">2025-07-08T14:14:44Z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BA36D4D9A380B627D4276D68E1D0EB82_43</vt:lpwstr>
  </property>
  <property fmtid="{D5CDD505-2E9C-101B-9397-08002B2CF9AE}" pid="3" name="KSOProductBuildVer">
    <vt:lpwstr>2052-6.3.0.8471</vt:lpwstr>
  </property>
</Properties>
</file>