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51"/>
  </p:notesMasterIdLst>
  <p:sldIdLst>
    <p:sldId id="256" r:id="rId2"/>
    <p:sldId id="490" r:id="rId3"/>
    <p:sldId id="527" r:id="rId4"/>
    <p:sldId id="528" r:id="rId5"/>
    <p:sldId id="373" r:id="rId6"/>
    <p:sldId id="420" r:id="rId7"/>
    <p:sldId id="378" r:id="rId8"/>
    <p:sldId id="433" r:id="rId9"/>
    <p:sldId id="436" r:id="rId10"/>
    <p:sldId id="383" r:id="rId11"/>
    <p:sldId id="437" r:id="rId12"/>
    <p:sldId id="434" r:id="rId13"/>
    <p:sldId id="435" r:id="rId14"/>
    <p:sldId id="438" r:id="rId15"/>
    <p:sldId id="440" r:id="rId16"/>
    <p:sldId id="439" r:id="rId17"/>
    <p:sldId id="441" r:id="rId18"/>
    <p:sldId id="442" r:id="rId19"/>
    <p:sldId id="379" r:id="rId20"/>
    <p:sldId id="384" r:id="rId21"/>
    <p:sldId id="386" r:id="rId22"/>
    <p:sldId id="387" r:id="rId23"/>
    <p:sldId id="388" r:id="rId24"/>
    <p:sldId id="389" r:id="rId25"/>
    <p:sldId id="390" r:id="rId26"/>
    <p:sldId id="391" r:id="rId27"/>
    <p:sldId id="392" r:id="rId28"/>
    <p:sldId id="393" r:id="rId29"/>
    <p:sldId id="394" r:id="rId30"/>
    <p:sldId id="395" r:id="rId31"/>
    <p:sldId id="421" r:id="rId32"/>
    <p:sldId id="396" r:id="rId33"/>
    <p:sldId id="397" r:id="rId34"/>
    <p:sldId id="398" r:id="rId35"/>
    <p:sldId id="380" r:id="rId36"/>
    <p:sldId id="382" r:id="rId37"/>
    <p:sldId id="423" r:id="rId38"/>
    <p:sldId id="429" r:id="rId39"/>
    <p:sldId id="430" r:id="rId40"/>
    <p:sldId id="431" r:id="rId41"/>
    <p:sldId id="432" r:id="rId42"/>
    <p:sldId id="425" r:id="rId43"/>
    <p:sldId id="426" r:id="rId44"/>
    <p:sldId id="428" r:id="rId45"/>
    <p:sldId id="427" r:id="rId46"/>
    <p:sldId id="422" r:id="rId47"/>
    <p:sldId id="487" r:id="rId48"/>
    <p:sldId id="443" r:id="rId49"/>
    <p:sldId id="403" r:id="rId5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00FF00"/>
    <a:srgbClr val="00CC00"/>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642" autoAdjust="0"/>
  </p:normalViewPr>
  <p:slideViewPr>
    <p:cSldViewPr>
      <p:cViewPr varScale="1">
        <p:scale>
          <a:sx n="83" d="100"/>
          <a:sy n="83" d="100"/>
        </p:scale>
        <p:origin x="1478"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097D3-BBD0-4D47-B58D-C84E7A17D7B9}" type="datetimeFigureOut">
              <a:rPr lang="de-DE" smtClean="0"/>
              <a:t>14.03.2022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6A6C2-3F77-47AE-A308-E8BA5ECFF85F}" type="slidenum">
              <a:rPr lang="de-DE" smtClean="0"/>
              <a:t>‹Nr.›</a:t>
            </a:fld>
            <a:endParaRPr lang="de-DE"/>
          </a:p>
        </p:txBody>
      </p:sp>
    </p:spTree>
    <p:extLst>
      <p:ext uri="{BB962C8B-B14F-4D97-AF65-F5344CB8AC3E}">
        <p14:creationId xmlns:p14="http://schemas.microsoft.com/office/powerpoint/2010/main" val="321510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4F0E91E-31EB-4485-9E33-82D8DF5F5D5F}" type="slidenum">
              <a:rPr lang="de-DE"/>
              <a:t>13</a:t>
            </a:fld>
            <a:endParaRPr lang="de-DE"/>
          </a:p>
        </p:txBody>
      </p:sp>
      <p:sp>
        <p:nvSpPr>
          <p:cNvPr id="741378" name="Rectangle 2"/>
          <p:cNvSpPr>
            <a:spLocks noGrp="1" noRot="1" noChangeAspect="1" noChangeArrowheads="1" noTextEdit="1"/>
          </p:cNvSpPr>
          <p:nvPr>
            <p:ph type="sldImg"/>
          </p:nvPr>
        </p:nvSpPr>
        <p:spPr>
          <a:xfrm>
            <a:off x="685800" y="1143000"/>
            <a:ext cx="5486400" cy="3086100"/>
          </a:xfrm>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4F0E91E-31EB-4485-9E33-82D8DF5F5D5F}" type="slidenum">
              <a:rPr lang="de-DE"/>
              <a:t>14</a:t>
            </a:fld>
            <a:endParaRPr lang="de-DE"/>
          </a:p>
        </p:txBody>
      </p:sp>
      <p:sp>
        <p:nvSpPr>
          <p:cNvPr id="741378" name="Rectangle 2"/>
          <p:cNvSpPr>
            <a:spLocks noGrp="1" noRot="1" noChangeAspect="1" noChangeArrowheads="1" noTextEdit="1"/>
          </p:cNvSpPr>
          <p:nvPr>
            <p:ph type="sldImg"/>
          </p:nvPr>
        </p:nvSpPr>
        <p:spPr>
          <a:xfrm>
            <a:off x="685800" y="1143000"/>
            <a:ext cx="5486400" cy="3086100"/>
          </a:xfrm>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pPr/>
              <a:t>15</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4F0E91E-31EB-4485-9E33-82D8DF5F5D5F}" type="slidenum">
              <a:rPr lang="de-DE"/>
              <a:t>17</a:t>
            </a:fld>
            <a:endParaRPr lang="de-DE"/>
          </a:p>
        </p:txBody>
      </p:sp>
      <p:sp>
        <p:nvSpPr>
          <p:cNvPr id="741378" name="Rectangle 2"/>
          <p:cNvSpPr>
            <a:spLocks noGrp="1" noRot="1" noChangeAspect="1" noChangeArrowheads="1" noTextEdit="1"/>
          </p:cNvSpPr>
          <p:nvPr>
            <p:ph type="sldImg"/>
          </p:nvPr>
        </p:nvSpPr>
        <p:spPr>
          <a:xfrm>
            <a:off x="685800" y="1143000"/>
            <a:ext cx="5486400" cy="3086100"/>
          </a:xfrm>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4F0E91E-31EB-4485-9E33-82D8DF5F5D5F}" type="slidenum">
              <a:rPr lang="de-DE"/>
              <a:t>18</a:t>
            </a:fld>
            <a:endParaRPr lang="de-DE"/>
          </a:p>
        </p:txBody>
      </p:sp>
      <p:sp>
        <p:nvSpPr>
          <p:cNvPr id="741378" name="Rectangle 2"/>
          <p:cNvSpPr>
            <a:spLocks noGrp="1" noRot="1" noChangeAspect="1" noChangeArrowheads="1" noTextEdit="1"/>
          </p:cNvSpPr>
          <p:nvPr>
            <p:ph type="sldImg"/>
          </p:nvPr>
        </p:nvSpPr>
        <p:spPr>
          <a:xfrm>
            <a:off x="685800" y="1143000"/>
            <a:ext cx="5486400" cy="3086100"/>
          </a:xfrm>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D437CA2D-AF07-495F-A289-6B6D9888AEA4}" type="slidenum">
              <a:rPr lang="de-DE"/>
              <a:t>19</a:t>
            </a:fld>
            <a:endParaRPr lang="de-DE"/>
          </a:p>
        </p:txBody>
      </p:sp>
      <p:sp>
        <p:nvSpPr>
          <p:cNvPr id="733186" name="Rectangle 2"/>
          <p:cNvSpPr>
            <a:spLocks noGrp="1" noRot="1" noChangeAspect="1" noChangeArrowheads="1" noTextEdit="1"/>
          </p:cNvSpPr>
          <p:nvPr>
            <p:ph type="sldImg"/>
          </p:nvPr>
        </p:nvSpPr>
        <p:spPr>
          <a:xfrm>
            <a:off x="685800" y="1143000"/>
            <a:ext cx="5486400" cy="3086100"/>
          </a:xfrm>
        </p:spPr>
      </p:sp>
      <p:sp>
        <p:nvSpPr>
          <p:cNvPr id="73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46FC79C6-5D4D-4900-B344-B0BC489D7DCE}" type="slidenum">
              <a:rPr lang="zh-CN" altLang="en-US" smtClean="0"/>
              <a:pPr>
                <a:defRPr/>
              </a:pPr>
              <a:t>30</a:t>
            </a:fld>
            <a:endParaRPr lang="zh-CN" altLang="en-US"/>
          </a:p>
        </p:txBody>
      </p:sp>
    </p:spTree>
    <p:extLst>
      <p:ext uri="{BB962C8B-B14F-4D97-AF65-F5344CB8AC3E}">
        <p14:creationId xmlns:p14="http://schemas.microsoft.com/office/powerpoint/2010/main" val="1176151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46FC79C6-5D4D-4900-B344-B0BC489D7DCE}" type="slidenum">
              <a:rPr lang="zh-CN" altLang="en-US" smtClean="0"/>
              <a:pPr>
                <a:defRPr/>
              </a:pPr>
              <a:t>31</a:t>
            </a:fld>
            <a:endParaRPr lang="zh-CN" altLang="en-US"/>
          </a:p>
        </p:txBody>
      </p:sp>
    </p:spTree>
    <p:extLst>
      <p:ext uri="{BB962C8B-B14F-4D97-AF65-F5344CB8AC3E}">
        <p14:creationId xmlns:p14="http://schemas.microsoft.com/office/powerpoint/2010/main" val="1176151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68BD548-2F63-45AE-B3A2-F08122207E96}" type="slidenum">
              <a:rPr lang="de-DE"/>
              <a:t>35</a:t>
            </a:fld>
            <a:endParaRPr lang="de-DE"/>
          </a:p>
        </p:txBody>
      </p:sp>
      <p:sp>
        <p:nvSpPr>
          <p:cNvPr id="735234" name="Rectangle 2"/>
          <p:cNvSpPr>
            <a:spLocks noGrp="1" noRot="1" noChangeAspect="1" noChangeArrowheads="1" noTextEdit="1"/>
          </p:cNvSpPr>
          <p:nvPr>
            <p:ph type="sldImg"/>
          </p:nvPr>
        </p:nvSpPr>
        <p:spPr>
          <a:xfrm>
            <a:off x="1371600" y="1143000"/>
            <a:ext cx="4114800" cy="3086100"/>
          </a:xfrm>
        </p:spPr>
      </p:sp>
      <p:sp>
        <p:nvSpPr>
          <p:cNvPr id="73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0E4AD5C-56FC-437E-83DC-8517F90B43AD}" type="slidenum">
              <a:rPr lang="de-DE"/>
              <a:t>36</a:t>
            </a:fld>
            <a:endParaRPr lang="de-DE"/>
          </a:p>
        </p:txBody>
      </p:sp>
      <p:sp>
        <p:nvSpPr>
          <p:cNvPr id="737282" name="Rectangle 2"/>
          <p:cNvSpPr>
            <a:spLocks noGrp="1" noRot="1" noChangeAspect="1" noChangeArrowheads="1" noTextEdit="1"/>
          </p:cNvSpPr>
          <p:nvPr>
            <p:ph type="sldImg"/>
          </p:nvPr>
        </p:nvSpPr>
        <p:spPr>
          <a:xfrm>
            <a:off x="1371600" y="1143000"/>
            <a:ext cx="4114800" cy="3086100"/>
          </a:xfrm>
        </p:spPr>
      </p:sp>
      <p:sp>
        <p:nvSpPr>
          <p:cNvPr id="73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95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kumimoji="1" lang="zh-CN" altLang="en-US"/>
          </a:p>
        </p:txBody>
      </p:sp>
      <p:sp>
        <p:nvSpPr>
          <p:cNvPr id="109572"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fld id="{3342A65D-6FFC-4987-89DD-0CDA5E0C838D}" type="slidenum">
              <a:rPr lang="zh-CN" altLang="en-US" smtClean="0">
                <a:latin typeface="Calibri" panose="020F0502020204030204" pitchFamily="34" charset="0"/>
              </a:rPr>
              <a:t>4</a:t>
            </a:fld>
            <a:endParaRPr lang="zh-CN"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ln/>
        </p:spPr>
      </p:sp>
      <p:sp>
        <p:nvSpPr>
          <p:cNvPr id="696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latin typeface="Arial" pitchFamily="34" charset="0"/>
                <a:ea typeface="ＭＳ Ｐゴシック" pitchFamily="34" charset="-128"/>
              </a:rPr>
              <a:t>Historiker Diodorus Siculus: </a:t>
            </a:r>
          </a:p>
          <a:p>
            <a:r>
              <a:rPr lang="en-US" altLang="de-DE">
                <a:latin typeface="Arial" pitchFamily="34" charset="0"/>
                <a:ea typeface="ＭＳ Ｐゴシック" pitchFamily="34" charset="-128"/>
              </a:rPr>
              <a:t>“[Alexander] überlegte wie er den weitesten Punkt [östlich], den er mit seinem Heer erreicht hatte, markieren konnte, errichtete er erst Altare der 12 Gottheiten, jeder höher als 50 Ellen und markierte dann eine dreifach größere Umrandung des Lagers als es bestand. </a:t>
            </a:r>
          </a:p>
          <a:p>
            <a:r>
              <a:rPr lang="en-US" altLang="de-DE">
                <a:latin typeface="Arial" pitchFamily="34" charset="0"/>
                <a:ea typeface="ＭＳ Ｐゴシック" pitchFamily="34" charset="-128"/>
              </a:rPr>
              <a:t>Hier hob er einen 50 Fuß breiten und 12 Fuß tiefen Graben aus. Er wies die Infanterie an, Hütten mit je fünf Ellen langen Betten zu bauen, und die Kavalerie … zwei Krippen der doppelten Größe zu errichten. Auf dieselbe Weise wurde alles, was zurück gelassen wurde, in der Größe übertrieben. </a:t>
            </a:r>
          </a:p>
          <a:p>
            <a:r>
              <a:rPr lang="en-US" altLang="de-DE">
                <a:latin typeface="Arial" pitchFamily="34" charset="0"/>
                <a:ea typeface="ＭＳ Ｐゴシック" pitchFamily="34" charset="-128"/>
              </a:rPr>
              <a:t>Seine Idee war es, ein Lager von heldenhaften Proportionen zu schaffen und den Eingeborenen Belege für Menschen großer Statur zu hinterlassen, die die Kraft von Giganten hatten.”</a:t>
            </a:r>
          </a:p>
        </p:txBody>
      </p:sp>
      <p:sp>
        <p:nvSpPr>
          <p:cNvPr id="69636" name="Foliennummernplatzhalt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548EB7D-25F0-4265-B23F-D66B2EFF7A85}" type="slidenum">
              <a:rPr lang="de-DE" altLang="zh-CN" sz="1200" smtClean="0"/>
              <a:pPr/>
              <a:t>42</a:t>
            </a:fld>
            <a:endParaRPr lang="de-DE" altLang="zh-CN"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ln/>
        </p:spPr>
      </p:sp>
      <p:sp>
        <p:nvSpPr>
          <p:cNvPr id="7065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latin typeface="Arial" pitchFamily="34" charset="0"/>
                <a:ea typeface="ＭＳ Ｐゴシック" pitchFamily="34" charset="-128"/>
              </a:rPr>
              <a:t>Chinesischer Historiker Ban Gu: </a:t>
            </a:r>
          </a:p>
          <a:p>
            <a:r>
              <a:rPr lang="en-US" altLang="de-DE">
                <a:latin typeface="Arial" pitchFamily="34" charset="0"/>
                <a:ea typeface="ＭＳ Ｐゴシック" pitchFamily="34" charset="-128"/>
              </a:rPr>
              <a:t>“Im  26. Jahr des Kaisers [Qin Shihuang di] (221 v. Chr.) erschienen 5 zhang (12 Meter) hohe Statuen mit Füßen von 6 Chi. Alle in fremder Kleidung (yidi </a:t>
            </a:r>
            <a:r>
              <a:rPr lang="zh-CN" altLang="de-DE">
                <a:latin typeface="Arial" pitchFamily="34" charset="0"/>
                <a:ea typeface="宋体" pitchFamily="2" charset="-122"/>
              </a:rPr>
              <a:t>夷狄</a:t>
            </a:r>
            <a:r>
              <a:rPr lang="en-US" altLang="de-DE">
                <a:latin typeface="Arial" pitchFamily="34" charset="0"/>
                <a:ea typeface="ＭＳ Ｐゴシック" pitchFamily="34" charset="-128"/>
              </a:rPr>
              <a:t>).</a:t>
            </a:r>
          </a:p>
          <a:p>
            <a:r>
              <a:rPr lang="en-US" altLang="de-DE">
                <a:latin typeface="Arial" pitchFamily="34" charset="0"/>
                <a:ea typeface="ＭＳ Ｐゴシック" pitchFamily="34" charset="-128"/>
              </a:rPr>
              <a:t>Es gab 12 und sie erschienen in Lintao. Ein himmlisches Tabu sagte einst, dass der, der unbedacht ausländischen Modellen folgt, eine Katastrophe erleben wird. </a:t>
            </a:r>
          </a:p>
          <a:p>
            <a:r>
              <a:rPr lang="en-US" altLang="de-DE">
                <a:latin typeface="Arial" pitchFamily="34" charset="0"/>
                <a:ea typeface="ＭＳ Ｐゴシック" pitchFamily="34" charset="-128"/>
              </a:rPr>
              <a:t>Im selben Jahr gelang es dem Kaiser, die sechs Staaten zu unterwerfen, weshalb er das Erscheinen als ein gutes Zeichen re-interpretierte. </a:t>
            </a:r>
          </a:p>
          <a:p>
            <a:r>
              <a:rPr lang="en-US" altLang="de-DE">
                <a:latin typeface="Arial" pitchFamily="34" charset="0"/>
                <a:ea typeface="ＭＳ Ｐゴシック" pitchFamily="34" charset="-128"/>
              </a:rPr>
              <a:t>Deshalb ließ er Waffen von überall-unter-dem-Himmel einschmelzen und ließ daraus 12 Bronze-Menschenfiguren gießen, um diese [die 12 von Lintao] zu repräsentieren.”</a:t>
            </a:r>
          </a:p>
          <a:p>
            <a:endParaRPr lang="de-DE" altLang="de-DE">
              <a:latin typeface="Arial" pitchFamily="34" charset="0"/>
              <a:ea typeface="ＭＳ Ｐゴシック" pitchFamily="34" charset="-128"/>
            </a:endParaRPr>
          </a:p>
        </p:txBody>
      </p:sp>
      <p:sp>
        <p:nvSpPr>
          <p:cNvPr id="70660" name="Foliennummernplatzhalt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BF06C53-BBB3-40C9-ABA1-D093A685B118}" type="slidenum">
              <a:rPr lang="de-DE" altLang="zh-CN" sz="1200" smtClean="0"/>
              <a:pPr/>
              <a:t>43</a:t>
            </a:fld>
            <a:endParaRPr lang="de-DE" altLang="zh-CN"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ln/>
        </p:spPr>
      </p:sp>
      <p:sp>
        <p:nvSpPr>
          <p:cNvPr id="7168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latin typeface="Arial" pitchFamily="34" charset="0"/>
                <a:ea typeface="ＭＳ Ｐゴシック" pitchFamily="34" charset="-128"/>
              </a:rPr>
              <a:t>- Lukas Nickel (Universität London) Vor Qin Shihuang’s Terracotta-Armee gabe es nur 2-dimensionale Statuen von geringerer Größe</a:t>
            </a:r>
          </a:p>
          <a:p>
            <a:r>
              <a:rPr lang="en-US" altLang="de-DE">
                <a:latin typeface="Arial" pitchFamily="34" charset="0"/>
                <a:ea typeface="ＭＳ Ｐゴシック" pitchFamily="34" charset="-128"/>
              </a:rPr>
              <a:t>- In einem nicht-öffentlich zugänglichen Seitenraum des Museums der Terracotta-Armee, das das ZDF besuchte, finden wir Beispiele für lebensgroße Figuren von halbnackten Akrobaten und Tänzern mit Standbein/Spielbein, eine Erfindung der Altgriechen (bei den Ägyptern waren die Beine noch gleich belastet), </a:t>
            </a:r>
          </a:p>
          <a:p>
            <a:r>
              <a:rPr lang="en-US" altLang="de-DE">
                <a:latin typeface="Arial" pitchFamily="34" charset="0"/>
                <a:ea typeface="ＭＳ Ｐゴシック" pitchFamily="34" charset="-128"/>
              </a:rPr>
              <a:t>- Auch das “himmlische Tabu” erklärt, warum fast 2000 Jahre lang nach der Terracotta-Armee keine ausländischen Figuren in dieser Art mehr nachgeahmt wurden</a:t>
            </a:r>
            <a:endParaRPr lang="de-DE" altLang="de-DE" sz="1000">
              <a:latin typeface="Arial" pitchFamily="34" charset="0"/>
              <a:ea typeface="ＭＳ Ｐゴシック" pitchFamily="34" charset="-128"/>
            </a:endParaRPr>
          </a:p>
          <a:p>
            <a:endParaRPr lang="de-DE" altLang="de-DE">
              <a:latin typeface="Arial" pitchFamily="34" charset="0"/>
              <a:ea typeface="ＭＳ Ｐゴシック" pitchFamily="34" charset="-128"/>
            </a:endParaRPr>
          </a:p>
        </p:txBody>
      </p:sp>
      <p:sp>
        <p:nvSpPr>
          <p:cNvPr id="71684" name="Foliennummernplatzhalt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35F128A-C052-42A5-88BC-B2466701B4A4}" type="slidenum">
              <a:rPr lang="de-DE" altLang="zh-CN" sz="1200" smtClean="0"/>
              <a:pPr/>
              <a:t>45</a:t>
            </a:fld>
            <a:endParaRPr lang="de-DE" altLang="zh-CN"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49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B97CF57-393E-45A9-A8A8-A8D3106891E0}" type="slidenum">
              <a:rPr lang="de-DE"/>
              <a:t>5</a:t>
            </a:fld>
            <a:endParaRPr lang="de-DE"/>
          </a:p>
        </p:txBody>
      </p:sp>
      <p:sp>
        <p:nvSpPr>
          <p:cNvPr id="234498" name="Rectangle 2"/>
          <p:cNvSpPr>
            <a:spLocks noGrp="1" noRot="1" noChangeAspect="1" noChangeArrowheads="1" noTextEdit="1"/>
          </p:cNvSpPr>
          <p:nvPr>
            <p:ph type="sldImg"/>
          </p:nvPr>
        </p:nvSpPr>
        <p:spPr>
          <a:xfrm>
            <a:off x="685800" y="1143000"/>
            <a:ext cx="5486400" cy="3086100"/>
          </a:xfrm>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4F0E91E-31EB-4485-9E33-82D8DF5F5D5F}" type="slidenum">
              <a:rPr lang="de-DE"/>
              <a:t>6</a:t>
            </a:fld>
            <a:endParaRPr lang="de-DE"/>
          </a:p>
        </p:txBody>
      </p:sp>
      <p:sp>
        <p:nvSpPr>
          <p:cNvPr id="741378" name="Rectangle 2"/>
          <p:cNvSpPr>
            <a:spLocks noGrp="1" noRot="1" noChangeAspect="1" noChangeArrowheads="1" noTextEdit="1"/>
          </p:cNvSpPr>
          <p:nvPr>
            <p:ph type="sldImg"/>
          </p:nvPr>
        </p:nvSpPr>
        <p:spPr>
          <a:xfrm>
            <a:off x="685800" y="1143000"/>
            <a:ext cx="5486400" cy="3086100"/>
          </a:xfrm>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861B0DA-4DFC-4CA0-A4CE-C1D549DA90FB}" type="slidenum">
              <a:rPr lang="de-DE"/>
              <a:t>7</a:t>
            </a:fld>
            <a:endParaRPr lang="de-DE"/>
          </a:p>
        </p:txBody>
      </p:sp>
      <p:sp>
        <p:nvSpPr>
          <p:cNvPr id="727042" name="Rectangle 2"/>
          <p:cNvSpPr>
            <a:spLocks noGrp="1" noRot="1" noChangeAspect="1" noChangeArrowheads="1" noTextEdit="1"/>
          </p:cNvSpPr>
          <p:nvPr>
            <p:ph type="sldImg"/>
          </p:nvPr>
        </p:nvSpPr>
        <p:spPr>
          <a:xfrm>
            <a:off x="685800" y="1143000"/>
            <a:ext cx="5486400" cy="3086100"/>
          </a:xfrm>
        </p:spPr>
      </p:sp>
      <p:sp>
        <p:nvSpPr>
          <p:cNvPr id="72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4F0E91E-31EB-4485-9E33-82D8DF5F5D5F}" type="slidenum">
              <a:rPr lang="de-DE"/>
              <a:t>8</a:t>
            </a:fld>
            <a:endParaRPr lang="de-DE"/>
          </a:p>
        </p:txBody>
      </p:sp>
      <p:sp>
        <p:nvSpPr>
          <p:cNvPr id="741378" name="Rectangle 2"/>
          <p:cNvSpPr>
            <a:spLocks noGrp="1" noRot="1" noChangeAspect="1" noChangeArrowheads="1" noTextEdit="1"/>
          </p:cNvSpPr>
          <p:nvPr>
            <p:ph type="sldImg"/>
          </p:nvPr>
        </p:nvSpPr>
        <p:spPr>
          <a:xfrm>
            <a:off x="685800" y="1143000"/>
            <a:ext cx="5486400" cy="3086100"/>
          </a:xfrm>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4F0E91E-31EB-4485-9E33-82D8DF5F5D5F}" type="slidenum">
              <a:rPr lang="de-DE"/>
              <a:t>9</a:t>
            </a:fld>
            <a:endParaRPr lang="de-DE"/>
          </a:p>
        </p:txBody>
      </p:sp>
      <p:sp>
        <p:nvSpPr>
          <p:cNvPr id="741378" name="Rectangle 2"/>
          <p:cNvSpPr>
            <a:spLocks noGrp="1" noRot="1" noChangeAspect="1" noChangeArrowheads="1" noTextEdit="1"/>
          </p:cNvSpPr>
          <p:nvPr>
            <p:ph type="sldImg"/>
          </p:nvPr>
        </p:nvSpPr>
        <p:spPr>
          <a:xfrm>
            <a:off x="685800" y="1143000"/>
            <a:ext cx="5486400" cy="3086100"/>
          </a:xfrm>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46FC79C6-5D4D-4900-B344-B0BC489D7DCE}" type="slidenum">
              <a:rPr lang="zh-CN" altLang="en-US" smtClean="0"/>
              <a:pPr>
                <a:defRPr/>
              </a:pPr>
              <a:t>11</a:t>
            </a:fld>
            <a:endParaRPr lang="zh-CN" altLang="en-US"/>
          </a:p>
        </p:txBody>
      </p:sp>
    </p:spTree>
    <p:extLst>
      <p:ext uri="{BB962C8B-B14F-4D97-AF65-F5344CB8AC3E}">
        <p14:creationId xmlns:p14="http://schemas.microsoft.com/office/powerpoint/2010/main" val="117615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4F0E91E-31EB-4485-9E33-82D8DF5F5D5F}" type="slidenum">
              <a:rPr lang="de-DE"/>
              <a:t>12</a:t>
            </a:fld>
            <a:endParaRPr lang="de-DE"/>
          </a:p>
        </p:txBody>
      </p:sp>
      <p:sp>
        <p:nvSpPr>
          <p:cNvPr id="741378" name="Rectangle 2"/>
          <p:cNvSpPr>
            <a:spLocks noGrp="1" noRot="1" noChangeAspect="1" noChangeArrowheads="1" noTextEdit="1"/>
          </p:cNvSpPr>
          <p:nvPr>
            <p:ph type="sldImg"/>
          </p:nvPr>
        </p:nvSpPr>
        <p:spPr>
          <a:xfrm>
            <a:off x="685800" y="1143000"/>
            <a:ext cx="5486400" cy="3086100"/>
          </a:xfrm>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14.03.2022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hasCustomPrompt="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14.03.2022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hasCustomPrompt="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14.03.2022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14.03.2022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14.03.2022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8916F88-D5E0-4968-AE1C-8273BB90EA00}" type="datetimeFigureOut">
              <a:rPr lang="de-DE" smtClean="0"/>
              <a:t>14.03.2022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8916F88-D5E0-4968-AE1C-8273BB90EA00}" type="datetimeFigureOut">
              <a:rPr lang="de-DE" smtClean="0"/>
              <a:t>14.03.2022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8916F88-D5E0-4968-AE1C-8273BB90EA00}" type="datetimeFigureOut">
              <a:rPr lang="de-DE" smtClean="0"/>
              <a:t>14.03.2022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916F88-D5E0-4968-AE1C-8273BB90EA00}" type="datetimeFigureOut">
              <a:rPr lang="de-DE" smtClean="0"/>
              <a:t>14.03.2022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14.03.2022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14.03.2022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16F88-D5E0-4968-AE1C-8273BB90EA00}" type="datetimeFigureOut">
              <a:rPr lang="de-DE" smtClean="0"/>
              <a:t>14.03.2022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387A-7DAD-440A-A4E7-7F9B3B95A46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iki.ruhr-uni-bochum.de/uvu/index.php?title=Special:Upload&amp;wpDestFile=Literature:Ancient_Literature:Chinese_Mythology.pptx" TargetMode="External"/><Relationship Id="rId3" Type="http://schemas.openxmlformats.org/officeDocument/2006/relationships/hyperlink" Target="https://wiki.ruhr-uni-bochum.de/uvu/index.php?title=Please_create_link_here.&amp;action=edit&amp;redlink=1" TargetMode="External"/><Relationship Id="rId7" Type="http://schemas.openxmlformats.org/officeDocument/2006/relationships/hyperlink" Target="https://wiki.ruhr-uni-bochum.de/uvu/index.php?title=Foundations_of_Chinese_Cultures_2022&amp;action=edit&amp;section=21" TargetMode="External"/><Relationship Id="rId2" Type="http://schemas.openxmlformats.org/officeDocument/2006/relationships/hyperlink" Target="https://wiki.ruhr-uni-bochum.de/uvu/index.php?title=Foundations_of_Chinese_Cultures_2022&amp;action=edit&amp;section=19" TargetMode="External"/><Relationship Id="rId1" Type="http://schemas.openxmlformats.org/officeDocument/2006/relationships/slideLayout" Target="../slideLayouts/slideLayout2.xml"/><Relationship Id="rId6" Type="http://schemas.openxmlformats.org/officeDocument/2006/relationships/hyperlink" Target="https://wiki.ruhr-uni-bochum.de/uvu/index.php?title=Special:Upload&amp;wpDestFile=Mythology:Gods_and_Immortals.pptx" TargetMode="External"/><Relationship Id="rId5" Type="http://schemas.openxmlformats.org/officeDocument/2006/relationships/hyperlink" Target="https://wiki.ruhr-uni-bochum.de/uvu/index.php?title=Foundations_of_Chinese_Cultures_2022&amp;action=edit&amp;section=20" TargetMode="External"/><Relationship Id="rId10" Type="http://schemas.openxmlformats.org/officeDocument/2006/relationships/hyperlink" Target="https://wiki.ruhr-uni-bochum.de/uvu/index.php/CULTURE2022_LIST_OF_HOMEWORKS" TargetMode="External"/><Relationship Id="rId4" Type="http://schemas.openxmlformats.org/officeDocument/2006/relationships/hyperlink" Target="https://wiki.ruhr-uni-bochum.de/uvu/index.php?title=Please_create_quiz_and_link_it_here.&amp;action=edit&amp;redlink=1" TargetMode="External"/><Relationship Id="rId9" Type="http://schemas.openxmlformats.org/officeDocument/2006/relationships/hyperlink" Target="https://wiki.ruhr-uni-bochum.de/uvu/index.php?title=Foundations_of_Chinese_Cultures_2022&amp;action=edit&amp;section=22"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s://en.wikipedia.org/wiki/Droit_du_seigneur" TargetMode="External"/><Relationship Id="rId7" Type="http://schemas.openxmlformats.org/officeDocument/2006/relationships/hyperlink" Target="https://en.wikipedia.org/wiki/Sacred_prostitution" TargetMode="External"/><Relationship Id="rId2" Type="http://schemas.openxmlformats.org/officeDocument/2006/relationships/hyperlink" Target="https://en.wikipedia.org/wiki/Uruk" TargetMode="External"/><Relationship Id="rId1" Type="http://schemas.openxmlformats.org/officeDocument/2006/relationships/slideLayout" Target="../slideLayouts/slideLayout2.xml"/><Relationship Id="rId6" Type="http://schemas.openxmlformats.org/officeDocument/2006/relationships/hyperlink" Target="https://en.wikipedia.org/wiki/Shamhat" TargetMode="External"/><Relationship Id="rId5" Type="http://schemas.openxmlformats.org/officeDocument/2006/relationships/hyperlink" Target="https://en.wikipedia.org/wiki/Shamash" TargetMode="External"/><Relationship Id="rId4" Type="http://schemas.openxmlformats.org/officeDocument/2006/relationships/hyperlink" Target="https://en.wikipedia.org/wiki/Enkid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Ninsun" TargetMode="External"/><Relationship Id="rId2" Type="http://schemas.openxmlformats.org/officeDocument/2006/relationships/hyperlink" Target="https://en.wikipedia.org/wiki/Humbaba" TargetMode="Externa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s://en.wikipedia.org/wiki/Shamas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n.wikipedia.org/wiki/Cedar_Fores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Shamash" TargetMode="External"/><Relationship Id="rId2" Type="http://schemas.openxmlformats.org/officeDocument/2006/relationships/hyperlink" Target="https://en.wikipedia.org/wiki/Humbaba"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en.wikipedia.org/wiki/Euphrat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Tammuz_(deity)" TargetMode="External"/><Relationship Id="rId2" Type="http://schemas.openxmlformats.org/officeDocument/2006/relationships/hyperlink" Target="https://en.wikipedia.org/wiki/Ishtar"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en.wikipedia.org/wiki/Gugalanna" TargetMode="External"/><Relationship Id="rId4" Type="http://schemas.openxmlformats.org/officeDocument/2006/relationships/hyperlink" Target="https://en.wikipedia.org/wiki/Anu"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en.wikipedia.org/wiki/Underworl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Deluge_(mythology)" TargetMode="External"/><Relationship Id="rId2" Type="http://schemas.openxmlformats.org/officeDocument/2006/relationships/hyperlink" Target="https://en.wikipedia.org/wiki/Utnapishtim" TargetMode="External"/><Relationship Id="rId1" Type="http://schemas.openxmlformats.org/officeDocument/2006/relationships/slideLayout" Target="../slideLayouts/slideLayout2.xml"/><Relationship Id="rId4" Type="http://schemas.openxmlformats.org/officeDocument/2006/relationships/hyperlink" Target="https://en.wikipedia.org/wiki/Mashu"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Siduri" TargetMode="External"/><Relationship Id="rId2" Type="http://schemas.openxmlformats.org/officeDocument/2006/relationships/hyperlink" Target="https://en.wikipedia.org/wiki/Alewife_(trade)" TargetMode="External"/><Relationship Id="rId1" Type="http://schemas.openxmlformats.org/officeDocument/2006/relationships/slideLayout" Target="../slideLayouts/slideLayout2.xml"/><Relationship Id="rId4" Type="http://schemas.openxmlformats.org/officeDocument/2006/relationships/hyperlink" Target="https://en.wikipedia.org/wiki/Urshanab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Pitch_(resin)" TargetMode="External"/><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en.wikipedia.org/wiki/Gilgamesh_flood_myth" TargetMode="External"/><Relationship Id="rId5" Type="http://schemas.openxmlformats.org/officeDocument/2006/relationships/hyperlink" Target="https://en.wikipedia.org/wiki/Atrahasis" TargetMode="External"/><Relationship Id="rId4" Type="http://schemas.openxmlformats.org/officeDocument/2006/relationships/hyperlink" Target="https://en.wikipedia.org/wiki/Asphal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Epic_of_Gilgamesh#cite_note-12" TargetMode="External"/><Relationship Id="rId2" Type="http://schemas.openxmlformats.org/officeDocument/2006/relationships/hyperlink" Target="https://en.wikipedia.org/wiki/Boxthorn" TargetMode="External"/><Relationship Id="rId1" Type="http://schemas.openxmlformats.org/officeDocument/2006/relationships/slideLayout" Target="../slideLayouts/slideLayout2.xml"/><Relationship Id="rId4" Type="http://schemas.openxmlformats.org/officeDocument/2006/relationships/hyperlink" Target="https://en.wikipedia.org/wiki/Serpent_(symbolis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Epic_of_Gilgamesh#cite_note-13" TargetMode="External"/><Relationship Id="rId2" Type="http://schemas.openxmlformats.org/officeDocument/2006/relationships/hyperlink" Target="https://en.wikipedia.org/wiki/Epic_of_Gilgamesh#cite_note-Dalley-3" TargetMode="External"/><Relationship Id="rId1" Type="http://schemas.openxmlformats.org/officeDocument/2006/relationships/slideLayout" Target="../slideLayouts/slideLayout2.xml"/><Relationship Id="rId6" Type="http://schemas.openxmlformats.org/officeDocument/2006/relationships/hyperlink" Target="https://en.wikipedia.org/wiki/Epic_of_Gilgamesh#cite_note-16" TargetMode="External"/><Relationship Id="rId5" Type="http://schemas.openxmlformats.org/officeDocument/2006/relationships/hyperlink" Target="https://en.wikipedia.org/wiki/Epic_of_Gilgamesh#cite_note-15" TargetMode="External"/><Relationship Id="rId4" Type="http://schemas.openxmlformats.org/officeDocument/2006/relationships/hyperlink" Target="https://en.wikipedia.org/wiki/Epic_of_Gilgamesh#cite_note-14"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Suen" TargetMode="External"/><Relationship Id="rId2" Type="http://schemas.openxmlformats.org/officeDocument/2006/relationships/hyperlink" Target="https://en.wikipedia.org/wiki/Enlil" TargetMode="External"/><Relationship Id="rId1" Type="http://schemas.openxmlformats.org/officeDocument/2006/relationships/slideLayout" Target="../slideLayouts/slideLayout2.xml"/><Relationship Id="rId5" Type="http://schemas.openxmlformats.org/officeDocument/2006/relationships/hyperlink" Target="https://en.wikipedia.org/wiki/Shamash" TargetMode="External"/><Relationship Id="rId4" Type="http://schemas.openxmlformats.org/officeDocument/2006/relationships/hyperlink" Target="https://en.wikipedia.org/wiki/Enki"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b="1" dirty="0">
                <a:latin typeface="KaiTi" panose="02010609060101010101" pitchFamily="49" charset="-122"/>
                <a:ea typeface="KaiTi" panose="02010609060101010101" pitchFamily="49" charset="-122"/>
              </a:rPr>
              <a:t>中国文化基础</a:t>
            </a:r>
            <a:br>
              <a:rPr lang="de-DE" altLang="zh-CN" sz="59500" b="1" dirty="0">
                <a:latin typeface="KaiTi" panose="02010609060101010101" pitchFamily="49" charset="-122"/>
                <a:ea typeface="KaiTi" panose="02010609060101010101" pitchFamily="49" charset="-122"/>
              </a:rPr>
            </a:br>
            <a:r>
              <a:rPr lang="de-DE" altLang="zh-CN" sz="4800" b="1" i="1" dirty="0" err="1"/>
              <a:t>Foundation</a:t>
            </a:r>
            <a:r>
              <a:rPr lang="de-DE" altLang="zh-CN" sz="4800" b="1" i="1" dirty="0"/>
              <a:t> </a:t>
            </a:r>
            <a:r>
              <a:rPr lang="de-DE" altLang="zh-CN" sz="4800" b="1" i="1" dirty="0" err="1"/>
              <a:t>of</a:t>
            </a:r>
            <a:r>
              <a:rPr lang="de-DE" altLang="zh-CN" sz="4800" b="1" i="1" dirty="0"/>
              <a:t> Chinese Cultures</a:t>
            </a:r>
            <a:br>
              <a:rPr lang="de-DE" altLang="zh-CN" sz="4800" b="1" i="1" dirty="0"/>
            </a:br>
            <a:r>
              <a:rPr lang="de-DE" altLang="zh-CN" sz="2800" b="1" i="1" dirty="0" err="1"/>
              <a:t>for</a:t>
            </a:r>
            <a:r>
              <a:rPr lang="de-DE" altLang="zh-CN" sz="2800" b="1" i="1" dirty="0"/>
              <a:t> Bachelor </a:t>
            </a:r>
            <a:r>
              <a:rPr lang="de-DE" altLang="zh-CN" sz="2800" b="1" i="1" dirty="0" err="1"/>
              <a:t>Students</a:t>
            </a:r>
            <a:r>
              <a:rPr lang="de-DE" altLang="zh-CN" sz="2800" b="1" i="1" dirty="0"/>
              <a:t> </a:t>
            </a:r>
            <a:r>
              <a:rPr lang="de-DE" altLang="zh-CN" sz="2800" b="1" i="1" dirty="0" err="1"/>
              <a:t>of</a:t>
            </a:r>
            <a:r>
              <a:rPr lang="de-DE" altLang="zh-CN" sz="2800" b="1" i="1" dirty="0"/>
              <a:t> Translation Studies</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zh-CN" altLang="de-DE" sz="2400" dirty="0">
                <a:solidFill>
                  <a:schemeClr val="tx1"/>
                </a:solidFill>
                <a:latin typeface="楷体" panose="02010609060101010101" pitchFamily="49" charset="-122"/>
                <a:ea typeface="楷体" panose="02010609060101010101" pitchFamily="49" charset="-122"/>
              </a:rPr>
              <a:t>湖南师范大学 </a:t>
            </a:r>
            <a:r>
              <a:rPr lang="de-DE" altLang="zh-CN" sz="2400" dirty="0">
                <a:solidFill>
                  <a:schemeClr val="tx1"/>
                </a:solidFill>
                <a:latin typeface="楷体" panose="02010609060101010101" pitchFamily="49" charset="-122"/>
                <a:ea typeface="楷体" panose="02010609060101010101" pitchFamily="49" charset="-122"/>
              </a:rPr>
              <a:t>2022</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2</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21</a:t>
            </a:r>
            <a:r>
              <a:rPr lang="zh-CN" altLang="de-DE" sz="2400" dirty="0">
                <a:solidFill>
                  <a:schemeClr val="tx1"/>
                </a:solidFill>
                <a:latin typeface="楷体" panose="02010609060101010101" pitchFamily="49" charset="-122"/>
                <a:ea typeface="楷体" panose="02010609060101010101" pitchFamily="49" charset="-122"/>
              </a:rPr>
              <a:t>日</a:t>
            </a:r>
            <a:r>
              <a:rPr lang="de-DE" altLang="zh-CN" sz="2400" dirty="0">
                <a:solidFill>
                  <a:schemeClr val="tx1"/>
                </a:solidFill>
                <a:latin typeface="楷体" panose="02010609060101010101" pitchFamily="49" charset="-122"/>
                <a:ea typeface="楷体" panose="02010609060101010101" pitchFamily="49" charset="-122"/>
              </a:rPr>
              <a:t>-2021</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6</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6</a:t>
            </a:r>
            <a:r>
              <a:rPr lang="zh-CN" altLang="de-DE" sz="2400" dirty="0">
                <a:solidFill>
                  <a:schemeClr val="tx1"/>
                </a:solidFill>
                <a:latin typeface="楷体" panose="02010609060101010101" pitchFamily="49" charset="-122"/>
                <a:ea typeface="楷体" panose="02010609060101010101" pitchFamily="49" charset="-122"/>
              </a:rPr>
              <a:t>日</a:t>
            </a:r>
            <a:br>
              <a:rPr lang="de-DE" altLang="zh-CN" sz="2400" dirty="0">
                <a:solidFill>
                  <a:schemeClr val="tx1"/>
                </a:solidFill>
                <a:latin typeface="楷体" panose="02010609060101010101" pitchFamily="49" charset="-122"/>
                <a:ea typeface="楷体" panose="02010609060101010101" pitchFamily="49" charset="-122"/>
              </a:rPr>
            </a:br>
            <a:r>
              <a:rPr lang="zh-CN" altLang="de-DE" sz="2400" b="1" dirty="0">
                <a:solidFill>
                  <a:schemeClr val="tx1"/>
                </a:solidFill>
                <a:latin typeface="Arial" panose="020B0604020202020204" pitchFamily="34" charset="0"/>
                <a:cs typeface="Arial" panose="020B0604020202020204" pitchFamily="34" charset="0"/>
              </a:rPr>
              <a:t>中国文化基础 周一第七和第八节课</a:t>
            </a:r>
            <a:r>
              <a:rPr lang="de-DE" altLang="zh-CN" sz="2400" b="1" dirty="0">
                <a:solidFill>
                  <a:schemeClr val="tx1"/>
                </a:solidFill>
                <a:latin typeface="Arial" panose="020B0604020202020204" pitchFamily="34" charset="0"/>
                <a:cs typeface="Arial" panose="020B0604020202020204" pitchFamily="34" charset="0"/>
              </a:rPr>
              <a:t>14:30-16:10</a:t>
            </a:r>
            <a:r>
              <a:rPr lang="zh-CN" altLang="de-DE" sz="2400" b="1" dirty="0">
                <a:solidFill>
                  <a:schemeClr val="tx1"/>
                </a:solidFill>
                <a:latin typeface="Arial" panose="020B0604020202020204" pitchFamily="34" charset="0"/>
                <a:cs typeface="Arial" panose="020B0604020202020204" pitchFamily="34" charset="0"/>
              </a:rPr>
              <a:t>，</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b="1" dirty="0">
                <a:solidFill>
                  <a:schemeClr val="tx1"/>
                </a:solidFill>
                <a:latin typeface="Arial" panose="020B0604020202020204" pitchFamily="34" charset="0"/>
                <a:cs typeface="Arial" panose="020B0604020202020204" pitchFamily="34" charset="0"/>
              </a:rPr>
              <a:t>上课地点：</a:t>
            </a:r>
            <a:r>
              <a:rPr lang="zh-CN" altLang="de-DE" sz="2400" b="0" i="0" dirty="0">
                <a:solidFill>
                  <a:srgbClr val="000000"/>
                </a:solidFill>
                <a:effectLst/>
                <a:latin typeface="Arial" panose="020B0604020202020204" pitchFamily="34" charset="0"/>
              </a:rPr>
              <a:t>外国语学院大楼</a:t>
            </a:r>
            <a:r>
              <a:rPr lang="de-DE" altLang="zh-CN" sz="2400" b="0" i="0" dirty="0">
                <a:solidFill>
                  <a:srgbClr val="000000"/>
                </a:solidFill>
                <a:effectLst/>
                <a:latin typeface="Arial" panose="020B0604020202020204" pitchFamily="34" charset="0"/>
              </a:rPr>
              <a:t>605</a:t>
            </a:r>
            <a:r>
              <a:rPr lang="zh-CN" altLang="de-DE" sz="2400" b="0" i="0" dirty="0">
                <a:solidFill>
                  <a:srgbClr val="000000"/>
                </a:solidFill>
                <a:effectLst/>
                <a:latin typeface="Arial" panose="020B0604020202020204" pitchFamily="34" charset="0"/>
              </a:rPr>
              <a:t>机房 </a:t>
            </a:r>
            <a:r>
              <a:rPr lang="de-DE" altLang="zh-CN" sz="2400" b="0" i="0" dirty="0" err="1">
                <a:solidFill>
                  <a:srgbClr val="FF0000"/>
                </a:solidFill>
                <a:effectLst/>
                <a:latin typeface="Arial" panose="020B0604020202020204" pitchFamily="34" charset="0"/>
              </a:rPr>
              <a:t>session</a:t>
            </a:r>
            <a:r>
              <a:rPr lang="de-DE" altLang="zh-CN" sz="2400" b="0" i="0" dirty="0">
                <a:solidFill>
                  <a:srgbClr val="FF0000"/>
                </a:solidFill>
                <a:effectLst/>
                <a:latin typeface="Arial" panose="020B0604020202020204" pitchFamily="34" charset="0"/>
              </a:rPr>
              <a:t> 4</a:t>
            </a:r>
            <a:endParaRPr lang="de-DE" altLang="zh-CN" sz="2400" b="1" dirty="0">
              <a:solidFill>
                <a:srgbClr val="FF0000"/>
              </a:solidFill>
              <a:latin typeface="Arial" panose="020B0604020202020204" pitchFamily="34" charset="0"/>
              <a:cs typeface="Arial" panose="020B0604020202020204" pitchFamily="34" charset="0"/>
            </a:endParaRPr>
          </a:p>
          <a:p>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第四周</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2022</a:t>
            </a:r>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年</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3</a:t>
            </a:r>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月</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14</a:t>
            </a:r>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日。助教：</a:t>
            </a:r>
            <a:r>
              <a:rPr lang="de-DE" sz="2400" b="0" i="0" dirty="0">
                <a:solidFill>
                  <a:srgbClr val="000000"/>
                </a:solidFill>
                <a:effectLst/>
                <a:latin typeface="Arial" panose="020B0604020202020204" pitchFamily="34" charset="0"/>
              </a:rPr>
              <a:t>Deng Lulu </a:t>
            </a:r>
            <a:r>
              <a:rPr lang="zh-CN" altLang="de-DE" sz="2400" b="0" i="0" dirty="0">
                <a:solidFill>
                  <a:srgbClr val="000000"/>
                </a:solidFill>
                <a:effectLst/>
                <a:latin typeface="Arial" panose="020B0604020202020204" pitchFamily="34" charset="0"/>
              </a:rPr>
              <a:t>邓鲁露</a:t>
            </a:r>
            <a:endParaRPr lang="de-DE" altLang="zh-CN" sz="2400" dirty="0">
              <a:solidFill>
                <a:schemeClr val="tx1"/>
              </a:solidFill>
              <a:latin typeface="楷体" panose="02010609060101010101" pitchFamily="49" charset="-122"/>
              <a:ea typeface="楷体" panose="02010609060101010101" pitchFamily="49" charset="-122"/>
            </a:endParaRPr>
          </a:p>
          <a:p>
            <a:r>
              <a:rPr lang="zh-CN" altLang="en-US" sz="2400" dirty="0">
                <a:solidFill>
                  <a:schemeClr val="tx1"/>
                </a:solidFill>
                <a:latin typeface="楷体" panose="02010609060101010101" pitchFamily="49" charset="-122"/>
                <a:ea typeface="楷体" panose="02010609060101010101" pitchFamily="49" charset="-122"/>
              </a:rPr>
              <a:t>吴漠汀</a:t>
            </a:r>
            <a:r>
              <a:rPr lang="zh-CN" altLang="de-DE" sz="2400" dirty="0">
                <a:solidFill>
                  <a:schemeClr val="tx1"/>
                </a:solidFill>
                <a:latin typeface="楷体" panose="02010609060101010101" pitchFamily="49" charset="-122"/>
                <a:ea typeface="楷体" panose="02010609060101010101" pitchFamily="49" charset="-122"/>
              </a:rPr>
              <a:t>特聘</a:t>
            </a:r>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Woesler</a:t>
            </a:r>
            <a:endPar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a:p>
            <a:r>
              <a:rPr lang="zh-CN" altLang="de-DE" sz="2400" dirty="0">
                <a:solidFill>
                  <a:schemeClr val="tx1"/>
                </a:solidFill>
                <a:latin typeface="楷体" panose="02010609060101010101" pitchFamily="49" charset="-122"/>
                <a:ea typeface="楷体" panose="02010609060101010101" pitchFamily="49" charset="-122"/>
              </a:rPr>
              <a:t>湖南师范大学外国学院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0100" y="1132775"/>
            <a:ext cx="7543800" cy="1028700"/>
          </a:xfrm>
        </p:spPr>
        <p:txBody>
          <a:bodyPr/>
          <a:lstStyle/>
          <a:p>
            <a:r>
              <a:rPr kumimoji="1" lang="zh-CN" altLang="en-US" dirty="0"/>
              <a:t>说书</a:t>
            </a:r>
          </a:p>
        </p:txBody>
      </p:sp>
      <p:pic>
        <p:nvPicPr>
          <p:cNvPr id="4" name="图片 3" descr="rdn_50470411a1e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1" y="1970476"/>
            <a:ext cx="7558277" cy="3766541"/>
          </a:xfrm>
          <a:prstGeom prst="rect">
            <a:avLst/>
          </a:prstGeom>
        </p:spPr>
      </p:pic>
    </p:spTree>
    <p:extLst>
      <p:ext uri="{BB962C8B-B14F-4D97-AF65-F5344CB8AC3E}">
        <p14:creationId xmlns:p14="http://schemas.microsoft.com/office/powerpoint/2010/main" val="132369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79839"/>
            <a:ext cx="9307286" cy="10228191"/>
          </a:xfrm>
          <a:prstGeom prst="rect">
            <a:avLst/>
          </a:prstGeom>
        </p:spPr>
      </p:pic>
      <p:sp>
        <p:nvSpPr>
          <p:cNvPr id="3" name="Rechteck 2"/>
          <p:cNvSpPr/>
          <p:nvPr/>
        </p:nvSpPr>
        <p:spPr>
          <a:xfrm>
            <a:off x="2266408" y="3063438"/>
            <a:ext cx="4180953" cy="1685077"/>
          </a:xfrm>
          <a:prstGeom prst="rect">
            <a:avLst/>
          </a:prstGeom>
        </p:spPr>
        <p:txBody>
          <a:bodyPr wrap="none">
            <a:spAutoFit/>
          </a:bodyPr>
          <a:lstStyle/>
          <a:p>
            <a:r>
              <a:rPr lang="zh-CN" altLang="de-DE" sz="10350" b="1" dirty="0">
                <a:solidFill>
                  <a:srgbClr val="CC0000"/>
                </a:solidFill>
                <a:latin typeface="黑体" panose="02010609060101010101" pitchFamily="49" charset="-122"/>
                <a:ea typeface="黑体" panose="02010609060101010101" pitchFamily="49" charset="-122"/>
              </a:rPr>
              <a:t>大洪水</a:t>
            </a:r>
            <a:endParaRPr lang="de-DE" sz="10350" b="1" dirty="0">
              <a:solidFill>
                <a:srgbClr val="CC0000"/>
              </a:solidFill>
              <a:latin typeface="黑体" panose="02010609060101010101" pitchFamily="49" charset="-122"/>
              <a:ea typeface="黑体" panose="02010609060101010101" pitchFamily="49" charset="-122"/>
            </a:endParaRPr>
          </a:p>
        </p:txBody>
      </p:sp>
      <p:sp>
        <p:nvSpPr>
          <p:cNvPr id="5" name="Rechteck 4"/>
          <p:cNvSpPr/>
          <p:nvPr/>
        </p:nvSpPr>
        <p:spPr>
          <a:xfrm>
            <a:off x="0" y="930753"/>
            <a:ext cx="9144000" cy="784830"/>
          </a:xfrm>
          <a:prstGeom prst="rect">
            <a:avLst/>
          </a:prstGeom>
          <a:ln>
            <a:solidFill>
              <a:srgbClr val="FF0000"/>
            </a:solidFill>
          </a:ln>
        </p:spPr>
        <p:txBody>
          <a:bodyPr wrap="square">
            <a:spAutoFit/>
          </a:bodyPr>
          <a:lstStyle/>
          <a:p>
            <a:r>
              <a:rPr lang="de-DE" altLang="zh-CN" sz="4500" b="1" dirty="0">
                <a:solidFill>
                  <a:srgbClr val="CC0000"/>
                </a:solidFill>
                <a:latin typeface="黑体" panose="02010609060101010101" pitchFamily="49" charset="-122"/>
                <a:ea typeface="黑体" panose="02010609060101010101" pitchFamily="49" charset="-122"/>
                <a:cs typeface="Calibri" panose="020F0502020204030204" pitchFamily="34" charset="0"/>
              </a:rPr>
              <a:t>《</a:t>
            </a:r>
            <a:r>
              <a:rPr lang="zh-CN" altLang="de-DE" sz="4500" b="1" dirty="0">
                <a:solidFill>
                  <a:srgbClr val="CC0000"/>
                </a:solidFill>
                <a:latin typeface="黑体" panose="02010609060101010101" pitchFamily="49" charset="-122"/>
                <a:ea typeface="黑体" panose="02010609060101010101" pitchFamily="49" charset="-122"/>
                <a:cs typeface="Calibri" panose="020F0502020204030204" pitchFamily="34" charset="0"/>
              </a:rPr>
              <a:t>吉尔伽美什史诗</a:t>
            </a:r>
            <a:r>
              <a:rPr lang="de-DE" altLang="zh-CN" sz="4500" b="1" dirty="0">
                <a:solidFill>
                  <a:srgbClr val="CC0000"/>
                </a:solidFill>
                <a:latin typeface="黑体" panose="02010609060101010101" pitchFamily="49" charset="-122"/>
                <a:ea typeface="黑体" panose="02010609060101010101" pitchFamily="49" charset="-122"/>
                <a:cs typeface="Calibri" panose="020F0502020204030204" pitchFamily="34" charset="0"/>
              </a:rPr>
              <a:t>》:11</a:t>
            </a:r>
            <a:r>
              <a:rPr lang="zh-CN" altLang="de-DE" sz="4500" b="1" dirty="0">
                <a:solidFill>
                  <a:srgbClr val="CC0000"/>
                </a:solidFill>
                <a:latin typeface="黑体" panose="02010609060101010101" pitchFamily="49" charset="-122"/>
                <a:ea typeface="黑体" panose="02010609060101010101" pitchFamily="49" charset="-122"/>
                <a:cs typeface="Calibri" panose="020F0502020204030204" pitchFamily="34" charset="0"/>
              </a:rPr>
              <a:t>公元前</a:t>
            </a:r>
            <a:r>
              <a:rPr lang="de-DE" altLang="zh-CN" sz="4500" b="1" dirty="0">
                <a:solidFill>
                  <a:srgbClr val="CC0000"/>
                </a:solidFill>
                <a:latin typeface="黑体" panose="02010609060101010101" pitchFamily="49" charset="-122"/>
                <a:ea typeface="黑体" panose="02010609060101010101" pitchFamily="49" charset="-122"/>
                <a:cs typeface="Calibri" panose="020F0502020204030204" pitchFamily="34" charset="0"/>
              </a:rPr>
              <a:t>3000</a:t>
            </a:r>
            <a:endParaRPr lang="de-DE" sz="4500" b="1" dirty="0">
              <a:solidFill>
                <a:srgbClr val="CC0000"/>
              </a:solidFill>
              <a:latin typeface="黑体" panose="02010609060101010101" pitchFamily="49" charset="-122"/>
              <a:ea typeface="黑体"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213103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358" name="Picture 6" descr="schrift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905" y="949054"/>
            <a:ext cx="10674905" cy="5559846"/>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1187900" y="1036944"/>
            <a:ext cx="4180953" cy="1685077"/>
          </a:xfrm>
          <a:prstGeom prst="rect">
            <a:avLst/>
          </a:prstGeom>
        </p:spPr>
        <p:txBody>
          <a:bodyPr wrap="none">
            <a:spAutoFit/>
          </a:bodyPr>
          <a:lstStyle/>
          <a:p>
            <a:r>
              <a:rPr lang="zh-CN" altLang="de-DE" sz="10350" b="1" dirty="0">
                <a:solidFill>
                  <a:srgbClr val="CC0000"/>
                </a:solidFill>
                <a:latin typeface="黑体" panose="02010609060101010101" pitchFamily="49" charset="-122"/>
                <a:ea typeface="黑体" panose="02010609060101010101" pitchFamily="49" charset="-122"/>
              </a:rPr>
              <a:t>大洪水</a:t>
            </a:r>
            <a:endParaRPr lang="de-DE" sz="10350" b="1" dirty="0">
              <a:solidFill>
                <a:srgbClr val="CC0000"/>
              </a:solidFill>
              <a:latin typeface="黑体" panose="02010609060101010101" pitchFamily="49" charset="-122"/>
              <a:ea typeface="黑体" panose="02010609060101010101" pitchFamily="49" charset="-122"/>
            </a:endParaRPr>
          </a:p>
        </p:txBody>
      </p:sp>
      <p:sp>
        <p:nvSpPr>
          <p:cNvPr id="5" name="Rechteck 4"/>
          <p:cNvSpPr/>
          <p:nvPr/>
        </p:nvSpPr>
        <p:spPr>
          <a:xfrm>
            <a:off x="1842571" y="3185021"/>
            <a:ext cx="2188420" cy="1107996"/>
          </a:xfrm>
          <a:prstGeom prst="rect">
            <a:avLst/>
          </a:prstGeom>
        </p:spPr>
        <p:txBody>
          <a:bodyPr wrap="none">
            <a:spAutoFit/>
          </a:bodyPr>
          <a:lstStyle/>
          <a:p>
            <a:r>
              <a:rPr lang="de-DE" altLang="zh-CN" sz="6600" b="1" dirty="0">
                <a:solidFill>
                  <a:srgbClr val="CC0000"/>
                </a:solidFill>
              </a:rPr>
              <a:t>-3000</a:t>
            </a:r>
            <a:endParaRPr lang="de-DE" sz="6600" b="1" dirty="0">
              <a:solidFill>
                <a:srgbClr val="CC0000"/>
              </a:solidFill>
            </a:endParaRPr>
          </a:p>
        </p:txBody>
      </p:sp>
      <p:sp>
        <p:nvSpPr>
          <p:cNvPr id="6" name="Rechteck 5"/>
          <p:cNvSpPr/>
          <p:nvPr/>
        </p:nvSpPr>
        <p:spPr>
          <a:xfrm>
            <a:off x="4816991" y="3506458"/>
            <a:ext cx="1526380" cy="1107996"/>
          </a:xfrm>
          <a:prstGeom prst="rect">
            <a:avLst/>
          </a:prstGeom>
        </p:spPr>
        <p:txBody>
          <a:bodyPr wrap="none">
            <a:spAutoFit/>
          </a:bodyPr>
          <a:lstStyle/>
          <a:p>
            <a:r>
              <a:rPr lang="de-DE" altLang="zh-CN" sz="6600" b="1" dirty="0">
                <a:solidFill>
                  <a:srgbClr val="CC0000"/>
                </a:solidFill>
              </a:rPr>
              <a:t>800</a:t>
            </a:r>
            <a:endParaRPr lang="de-DE" sz="6600" b="1" dirty="0">
              <a:solidFill>
                <a:srgbClr val="FF0000"/>
              </a:solidFill>
            </a:endParaRPr>
          </a:p>
        </p:txBody>
      </p:sp>
      <p:sp>
        <p:nvSpPr>
          <p:cNvPr id="7" name="Rechteck 6"/>
          <p:cNvSpPr/>
          <p:nvPr/>
        </p:nvSpPr>
        <p:spPr>
          <a:xfrm>
            <a:off x="6468851" y="886902"/>
            <a:ext cx="2419252" cy="3647152"/>
          </a:xfrm>
          <a:prstGeom prst="rect">
            <a:avLst/>
          </a:prstGeom>
        </p:spPr>
        <p:txBody>
          <a:bodyPr wrap="none">
            <a:spAutoFit/>
          </a:bodyPr>
          <a:lstStyle/>
          <a:p>
            <a:r>
              <a:rPr lang="de-DE" altLang="zh-CN" sz="6600" b="1" dirty="0">
                <a:solidFill>
                  <a:srgbClr val="CC0000"/>
                </a:solidFill>
              </a:rPr>
              <a:t>-950</a:t>
            </a:r>
          </a:p>
          <a:p>
            <a:r>
              <a:rPr lang="zh-CN" altLang="de-DE" sz="4950" b="1" dirty="0">
                <a:solidFill>
                  <a:srgbClr val="CC0000"/>
                </a:solidFill>
                <a:latin typeface="Calibri" panose="020F0502020204030204" pitchFamily="34" charset="0"/>
                <a:cs typeface="Calibri" panose="020F0502020204030204" pitchFamily="34" charset="0"/>
              </a:rPr>
              <a:t>  </a:t>
            </a:r>
            <a:r>
              <a:rPr lang="zh-CN" altLang="de-DE" sz="4950" b="1" dirty="0">
                <a:solidFill>
                  <a:srgbClr val="CC0000"/>
                </a:solidFill>
                <a:latin typeface="黑体" panose="02010609060101010101" pitchFamily="49" charset="-122"/>
                <a:ea typeface="黑体" panose="02010609060101010101" pitchFamily="49" charset="-122"/>
                <a:cs typeface="Calibri" panose="020F0502020204030204" pitchFamily="34" charset="0"/>
              </a:rPr>
              <a:t> 诗经</a:t>
            </a:r>
            <a:endParaRPr lang="en-US" altLang="zh-CN" sz="4950" b="1" dirty="0">
              <a:solidFill>
                <a:srgbClr val="CC0000"/>
              </a:solidFill>
              <a:latin typeface="黑体" panose="02010609060101010101" pitchFamily="49" charset="-122"/>
              <a:ea typeface="黑体" panose="02010609060101010101" pitchFamily="49" charset="-122"/>
              <a:cs typeface="Calibri" panose="020F0502020204030204" pitchFamily="34" charset="0"/>
            </a:endParaRPr>
          </a:p>
          <a:p>
            <a:r>
              <a:rPr lang="de-DE" altLang="zh-CN" sz="6600" b="1" dirty="0">
                <a:solidFill>
                  <a:srgbClr val="CC0000"/>
                </a:solidFill>
              </a:rPr>
              <a:t>-350</a:t>
            </a:r>
          </a:p>
          <a:p>
            <a:r>
              <a:rPr lang="zh-CN" altLang="de-DE" sz="4950" b="1" dirty="0">
                <a:solidFill>
                  <a:srgbClr val="CC0000"/>
                </a:solidFill>
                <a:latin typeface="黑体" panose="02010609060101010101" pitchFamily="49" charset="-122"/>
                <a:ea typeface="黑体" panose="02010609060101010101" pitchFamily="49" charset="-122"/>
                <a:cs typeface="Calibri" panose="020F0502020204030204" pitchFamily="34" charset="0"/>
              </a:rPr>
              <a:t> 山海经</a:t>
            </a:r>
            <a:endParaRPr lang="en-US" altLang="zh-CN" sz="4950" b="1" dirty="0">
              <a:solidFill>
                <a:srgbClr val="CC0000"/>
              </a:solidFill>
              <a:latin typeface="黑体" panose="02010609060101010101" pitchFamily="49" charset="-122"/>
              <a:ea typeface="黑体" panose="02010609060101010101" pitchFamily="49" charset="-122"/>
              <a:cs typeface="Calibri" panose="020F0502020204030204" pitchFamily="34" charset="0"/>
            </a:endParaRPr>
          </a:p>
        </p:txBody>
      </p:sp>
      <p:sp>
        <p:nvSpPr>
          <p:cNvPr id="8" name="Rechteck 7"/>
          <p:cNvSpPr/>
          <p:nvPr/>
        </p:nvSpPr>
        <p:spPr>
          <a:xfrm>
            <a:off x="-52764" y="3728977"/>
            <a:ext cx="2187907" cy="1107996"/>
          </a:xfrm>
          <a:prstGeom prst="rect">
            <a:avLst/>
          </a:prstGeom>
        </p:spPr>
        <p:txBody>
          <a:bodyPr wrap="none">
            <a:spAutoFit/>
          </a:bodyPr>
          <a:lstStyle/>
          <a:p>
            <a:r>
              <a:rPr lang="de-DE" altLang="zh-CN" sz="6600" b="1" dirty="0">
                <a:solidFill>
                  <a:srgbClr val="CC0000"/>
                </a:solidFill>
              </a:rPr>
              <a:t>-1850</a:t>
            </a:r>
            <a:endParaRPr lang="de-DE" sz="6600" b="1" dirty="0">
              <a:solidFill>
                <a:srgbClr val="CC0000"/>
              </a:solidFill>
            </a:endParaRPr>
          </a:p>
        </p:txBody>
      </p:sp>
      <p:sp>
        <p:nvSpPr>
          <p:cNvPr id="10" name="Rechteck 9"/>
          <p:cNvSpPr/>
          <p:nvPr/>
        </p:nvSpPr>
        <p:spPr>
          <a:xfrm>
            <a:off x="67609" y="2798752"/>
            <a:ext cx="1797287" cy="1107996"/>
          </a:xfrm>
          <a:prstGeom prst="rect">
            <a:avLst/>
          </a:prstGeom>
        </p:spPr>
        <p:txBody>
          <a:bodyPr wrap="none">
            <a:spAutoFit/>
          </a:bodyPr>
          <a:lstStyle/>
          <a:p>
            <a:r>
              <a:rPr lang="de-DE" altLang="zh-CN" sz="6600" b="1" dirty="0">
                <a:solidFill>
                  <a:srgbClr val="CC0000"/>
                </a:solidFill>
              </a:rPr>
              <a:t>-440</a:t>
            </a:r>
            <a:endParaRPr lang="de-DE" sz="6600" b="1" dirty="0">
              <a:solidFill>
                <a:srgbClr val="FF0000"/>
              </a:solidFill>
            </a:endParaRPr>
          </a:p>
        </p:txBody>
      </p:sp>
      <p:cxnSp>
        <p:nvCxnSpPr>
          <p:cNvPr id="11" name="Gekrümmte Verbindung 10"/>
          <p:cNvCxnSpPr/>
          <p:nvPr/>
        </p:nvCxnSpPr>
        <p:spPr>
          <a:xfrm rot="10800000" flipV="1">
            <a:off x="1905707" y="4211886"/>
            <a:ext cx="1349587" cy="500648"/>
          </a:xfrm>
          <a:prstGeom prst="curvedConnector3">
            <a:avLst>
              <a:gd name="adj1" fmla="val 15715"/>
            </a:avLst>
          </a:prstGeom>
          <a:ln w="2540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krümmte Verbindung 16"/>
          <p:cNvCxnSpPr/>
          <p:nvPr/>
        </p:nvCxnSpPr>
        <p:spPr>
          <a:xfrm rot="10800000">
            <a:off x="1682053" y="2905947"/>
            <a:ext cx="1355075" cy="228251"/>
          </a:xfrm>
          <a:prstGeom prst="curvedConnector3">
            <a:avLst>
              <a:gd name="adj1" fmla="val 27439"/>
            </a:avLst>
          </a:prstGeom>
          <a:ln w="2540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Gekrümmte Verbindung 21"/>
          <p:cNvCxnSpPr/>
          <p:nvPr/>
        </p:nvCxnSpPr>
        <p:spPr>
          <a:xfrm flipV="1">
            <a:off x="3594119" y="2589226"/>
            <a:ext cx="3081969" cy="642272"/>
          </a:xfrm>
          <a:prstGeom prst="curvedConnector3">
            <a:avLst>
              <a:gd name="adj1" fmla="val 50000"/>
            </a:avLst>
          </a:prstGeom>
          <a:ln w="2540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Gekrümmte Verbindung 25"/>
          <p:cNvCxnSpPr/>
          <p:nvPr/>
        </p:nvCxnSpPr>
        <p:spPr>
          <a:xfrm>
            <a:off x="3354636" y="4211886"/>
            <a:ext cx="1553378" cy="215885"/>
          </a:xfrm>
          <a:prstGeom prst="curvedConnector3">
            <a:avLst>
              <a:gd name="adj1" fmla="val 8511"/>
            </a:avLst>
          </a:prstGeom>
          <a:ln w="2540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34" name="Rechteck 33"/>
          <p:cNvSpPr/>
          <p:nvPr/>
        </p:nvSpPr>
        <p:spPr>
          <a:xfrm>
            <a:off x="499315" y="5169753"/>
            <a:ext cx="4594418" cy="1615827"/>
          </a:xfrm>
          <a:prstGeom prst="rect">
            <a:avLst/>
          </a:prstGeom>
          <a:ln>
            <a:solidFill>
              <a:srgbClr val="FF0000"/>
            </a:solidFill>
          </a:ln>
        </p:spPr>
        <p:txBody>
          <a:bodyPr wrap="square">
            <a:spAutoFit/>
          </a:bodyPr>
          <a:lstStyle/>
          <a:p>
            <a:r>
              <a:rPr lang="zh-CN" altLang="de-DE" sz="4950" b="1" dirty="0">
                <a:solidFill>
                  <a:srgbClr val="CC0000"/>
                </a:solidFill>
                <a:latin typeface="黑体" panose="02010609060101010101" pitchFamily="49" charset="-122"/>
                <a:ea typeface="黑体" panose="02010609060101010101" pitchFamily="49" charset="-122"/>
                <a:cs typeface="Calibri" panose="020F0502020204030204" pitchFamily="34" charset="0"/>
              </a:rPr>
              <a:t>吉尔伽美什史诗</a:t>
            </a:r>
            <a:endParaRPr lang="de-DE" sz="4950" b="1" dirty="0">
              <a:solidFill>
                <a:srgbClr val="CC0000"/>
              </a:solidFill>
              <a:latin typeface="黑体" panose="02010609060101010101" pitchFamily="49" charset="-122"/>
              <a:ea typeface="黑体"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21361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358" name="Picture 6" descr="schrift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905" y="949054"/>
            <a:ext cx="10674905" cy="5559846"/>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718385" y="1677422"/>
            <a:ext cx="5743880" cy="1200329"/>
          </a:xfrm>
          <a:prstGeom prst="rect">
            <a:avLst/>
          </a:prstGeom>
        </p:spPr>
        <p:txBody>
          <a:bodyPr wrap="none">
            <a:spAutoFit/>
          </a:bodyPr>
          <a:lstStyle/>
          <a:p>
            <a:r>
              <a:rPr lang="zh-CN" altLang="de-DE" sz="7200" b="1" dirty="0">
                <a:latin typeface="黑体" panose="02010609060101010101" pitchFamily="49" charset="-122"/>
                <a:ea typeface="黑体" panose="02010609060101010101" pitchFamily="49" charset="-122"/>
              </a:rPr>
              <a:t>“理念之路”</a:t>
            </a:r>
            <a:endParaRPr lang="de-DE" sz="7200" dirty="0">
              <a:latin typeface="黑体" panose="02010609060101010101" pitchFamily="49" charset="-122"/>
              <a:ea typeface="黑体" panose="02010609060101010101" pitchFamily="49" charset="-122"/>
            </a:endParaRPr>
          </a:p>
        </p:txBody>
      </p:sp>
      <p:sp>
        <p:nvSpPr>
          <p:cNvPr id="4" name="Rechteck 3"/>
          <p:cNvSpPr/>
          <p:nvPr/>
        </p:nvSpPr>
        <p:spPr>
          <a:xfrm>
            <a:off x="816626" y="2983406"/>
            <a:ext cx="5058119" cy="2400657"/>
          </a:xfrm>
          <a:prstGeom prst="rect">
            <a:avLst/>
          </a:prstGeom>
          <a:ln>
            <a:solidFill>
              <a:srgbClr val="FF0000"/>
            </a:solidFill>
          </a:ln>
        </p:spPr>
        <p:txBody>
          <a:bodyPr wrap="square">
            <a:spAutoFit/>
          </a:bodyPr>
          <a:lstStyle/>
          <a:p>
            <a:r>
              <a:rPr lang="de-DE" altLang="zh-CN" sz="3000" b="1" dirty="0">
                <a:solidFill>
                  <a:srgbClr val="CC0000"/>
                </a:solidFill>
                <a:latin typeface="黑体" panose="02010609060101010101" pitchFamily="49" charset="-122"/>
                <a:ea typeface="黑体" panose="02010609060101010101" pitchFamily="49" charset="-122"/>
                <a:cs typeface="Calibri" panose="020F0502020204030204" pitchFamily="34" charset="0"/>
              </a:rPr>
              <a:t>-3000:</a:t>
            </a:r>
            <a:r>
              <a:rPr lang="zh-CN" altLang="de-DE" sz="3000" b="1" dirty="0">
                <a:solidFill>
                  <a:srgbClr val="CC0000"/>
                </a:solidFill>
                <a:latin typeface="黑体" panose="02010609060101010101" pitchFamily="49" charset="-122"/>
                <a:ea typeface="黑体" panose="02010609060101010101" pitchFamily="49" charset="-122"/>
                <a:cs typeface="Calibri" panose="020F0502020204030204" pitchFamily="34" charset="0"/>
              </a:rPr>
              <a:t>创世记、</a:t>
            </a:r>
            <a:r>
              <a:rPr lang="zh-CN" altLang="de-DE" sz="3000" b="1" dirty="0">
                <a:solidFill>
                  <a:srgbClr val="CC0000"/>
                </a:solidFill>
                <a:latin typeface="黑体" panose="02010609060101010101" pitchFamily="49" charset="-122"/>
                <a:ea typeface="黑体" panose="02010609060101010101" pitchFamily="49" charset="-122"/>
              </a:rPr>
              <a:t>半人半神、初夜权、众神、梦中警示、美女诱惑、乌托邦的天堂、长生不老药、蛇的形象、地下城／地狱／阴间</a:t>
            </a:r>
            <a:endParaRPr lang="de-DE" sz="3000" b="1" dirty="0">
              <a:solidFill>
                <a:srgbClr val="CC0000"/>
              </a:solidFill>
              <a:latin typeface="黑体" panose="02010609060101010101" pitchFamily="49" charset="-122"/>
              <a:ea typeface="黑体" panose="02010609060101010101" pitchFamily="49" charset="-122"/>
              <a:cs typeface="Calibri" panose="020F0502020204030204" pitchFamily="34" charset="0"/>
            </a:endParaRPr>
          </a:p>
        </p:txBody>
      </p:sp>
      <p:cxnSp>
        <p:nvCxnSpPr>
          <p:cNvPr id="5" name="Gekrümmte Verbindung 4"/>
          <p:cNvCxnSpPr/>
          <p:nvPr/>
        </p:nvCxnSpPr>
        <p:spPr>
          <a:xfrm rot="10800000">
            <a:off x="-322244" y="3241549"/>
            <a:ext cx="1355075" cy="228251"/>
          </a:xfrm>
          <a:prstGeom prst="curvedConnector3">
            <a:avLst>
              <a:gd name="adj1" fmla="val 27439"/>
            </a:avLst>
          </a:prstGeom>
          <a:ln w="2540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6" name="Gekrümmte Verbindung 5"/>
          <p:cNvCxnSpPr/>
          <p:nvPr/>
        </p:nvCxnSpPr>
        <p:spPr>
          <a:xfrm flipV="1">
            <a:off x="4560983" y="2606351"/>
            <a:ext cx="2495321" cy="377055"/>
          </a:xfrm>
          <a:prstGeom prst="curvedConnector3">
            <a:avLst>
              <a:gd name="adj1" fmla="val 50000"/>
            </a:avLst>
          </a:prstGeom>
          <a:ln w="2540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7" name="Gekrümmte Verbindung 6"/>
          <p:cNvCxnSpPr/>
          <p:nvPr/>
        </p:nvCxnSpPr>
        <p:spPr>
          <a:xfrm>
            <a:off x="3668617" y="4922474"/>
            <a:ext cx="2115239" cy="232629"/>
          </a:xfrm>
          <a:prstGeom prst="curvedConnector3">
            <a:avLst>
              <a:gd name="adj1" fmla="val 22266"/>
            </a:avLst>
          </a:prstGeom>
          <a:ln w="2540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817623" y="5372182"/>
            <a:ext cx="3355016" cy="1200329"/>
          </a:xfrm>
          <a:prstGeom prst="rect">
            <a:avLst/>
          </a:prstGeom>
          <a:ln>
            <a:solidFill>
              <a:srgbClr val="FF0000"/>
            </a:solidFill>
          </a:ln>
        </p:spPr>
        <p:txBody>
          <a:bodyPr wrap="square">
            <a:spAutoFit/>
          </a:bodyPr>
          <a:lstStyle/>
          <a:p>
            <a:r>
              <a:rPr lang="zh-CN" altLang="de-DE" sz="3600" b="1" dirty="0">
                <a:solidFill>
                  <a:srgbClr val="CC0000"/>
                </a:solidFill>
                <a:latin typeface="黑体" panose="02010609060101010101" pitchFamily="49" charset="-122"/>
                <a:ea typeface="黑体" panose="02010609060101010101" pitchFamily="49" charset="-122"/>
                <a:cs typeface="Calibri" panose="020F0502020204030204" pitchFamily="34" charset="0"/>
              </a:rPr>
              <a:t>吉尔伽美什史诗</a:t>
            </a:r>
            <a:endParaRPr lang="de-DE" sz="3600" b="1" dirty="0">
              <a:solidFill>
                <a:srgbClr val="CC0000"/>
              </a:solidFill>
              <a:latin typeface="黑体" panose="02010609060101010101" pitchFamily="49" charset="-122"/>
              <a:ea typeface="黑体"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3782596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358" name="Picture 6" descr="schrift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905" y="949054"/>
            <a:ext cx="10674905" cy="5559846"/>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718385" y="1677422"/>
            <a:ext cx="6543779" cy="1200329"/>
          </a:xfrm>
          <a:prstGeom prst="rect">
            <a:avLst/>
          </a:prstGeom>
        </p:spPr>
        <p:txBody>
          <a:bodyPr wrap="none">
            <a:spAutoFit/>
          </a:bodyPr>
          <a:lstStyle/>
          <a:p>
            <a:r>
              <a:rPr lang="zh-CN" altLang="de-DE" sz="7200" b="1" dirty="0"/>
              <a:t>“理念之路”  </a:t>
            </a:r>
            <a:r>
              <a:rPr lang="de-DE" altLang="zh-CN" sz="7200" b="1" dirty="0">
                <a:solidFill>
                  <a:srgbClr val="CC0000"/>
                </a:solidFill>
                <a:latin typeface="Calibri" panose="020F0502020204030204" pitchFamily="34" charset="0"/>
              </a:rPr>
              <a:t>?</a:t>
            </a:r>
            <a:endParaRPr lang="de-DE" sz="7200" dirty="0">
              <a:solidFill>
                <a:srgbClr val="CC0000"/>
              </a:solidFill>
              <a:latin typeface="Calibri" panose="020F0502020204030204" pitchFamily="34" charset="0"/>
            </a:endParaRPr>
          </a:p>
        </p:txBody>
      </p:sp>
      <p:pic>
        <p:nvPicPr>
          <p:cNvPr id="4" name="Grafik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4860" y="853758"/>
            <a:ext cx="1689140" cy="171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245164"/>
            <a:ext cx="1334569" cy="152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Gekrümmte Verbindung 5"/>
          <p:cNvCxnSpPr/>
          <p:nvPr/>
        </p:nvCxnSpPr>
        <p:spPr>
          <a:xfrm>
            <a:off x="1148509" y="3798755"/>
            <a:ext cx="5122843" cy="132203"/>
          </a:xfrm>
          <a:prstGeom prst="curvedConnector3">
            <a:avLst/>
          </a:prstGeom>
          <a:ln w="2540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7" name="Gekrümmte Verbindung 6"/>
          <p:cNvCxnSpPr/>
          <p:nvPr/>
        </p:nvCxnSpPr>
        <p:spPr>
          <a:xfrm rot="5400000" flipH="1" flipV="1">
            <a:off x="6272345" y="3101552"/>
            <a:ext cx="1125867" cy="632096"/>
          </a:xfrm>
          <a:prstGeom prst="curvedConnector3">
            <a:avLst>
              <a:gd name="adj1" fmla="val 9636"/>
            </a:avLst>
          </a:prstGeom>
          <a:ln w="2540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7519011" y="2673278"/>
            <a:ext cx="1487279" cy="854080"/>
          </a:xfrm>
          <a:prstGeom prst="rect">
            <a:avLst/>
          </a:prstGeom>
          <a:ln>
            <a:solidFill>
              <a:srgbClr val="FF0000"/>
            </a:solidFill>
          </a:ln>
        </p:spPr>
        <p:txBody>
          <a:bodyPr wrap="square">
            <a:spAutoFit/>
          </a:bodyPr>
          <a:lstStyle/>
          <a:p>
            <a:r>
              <a:rPr lang="zh-CN" altLang="de-DE" sz="4950" b="1" dirty="0">
                <a:solidFill>
                  <a:srgbClr val="CC0000"/>
                </a:solidFill>
                <a:latin typeface="Calibri" panose="020F0502020204030204" pitchFamily="34" charset="0"/>
                <a:cs typeface="Calibri" panose="020F0502020204030204" pitchFamily="34" charset="0"/>
              </a:rPr>
              <a:t>汉书</a:t>
            </a:r>
            <a:endParaRPr lang="en-US" altLang="zh-CN" sz="4950" b="1" dirty="0">
              <a:solidFill>
                <a:srgbClr val="CC0000"/>
              </a:solidFill>
              <a:latin typeface="Calibri" panose="020F0502020204030204" pitchFamily="34" charset="0"/>
              <a:cs typeface="Calibri" panose="020F0502020204030204" pitchFamily="34" charset="0"/>
            </a:endParaRPr>
          </a:p>
        </p:txBody>
      </p:sp>
      <p:sp>
        <p:nvSpPr>
          <p:cNvPr id="18" name="Rechteck 17"/>
          <p:cNvSpPr/>
          <p:nvPr/>
        </p:nvSpPr>
        <p:spPr>
          <a:xfrm>
            <a:off x="1334569" y="4931435"/>
            <a:ext cx="3356015" cy="854080"/>
          </a:xfrm>
          <a:prstGeom prst="rect">
            <a:avLst/>
          </a:prstGeom>
          <a:ln>
            <a:solidFill>
              <a:srgbClr val="FF0000"/>
            </a:solidFill>
          </a:ln>
        </p:spPr>
        <p:txBody>
          <a:bodyPr wrap="square">
            <a:spAutoFit/>
          </a:bodyPr>
          <a:lstStyle/>
          <a:p>
            <a:r>
              <a:rPr lang="zh-CN" altLang="zh-CN" sz="4950" b="1" dirty="0">
                <a:solidFill>
                  <a:srgbClr val="CC0000"/>
                </a:solidFill>
                <a:sym typeface="Georgia" charset="0"/>
              </a:rPr>
              <a:t>狄奧多羅斯</a:t>
            </a:r>
            <a:endParaRPr lang="en-US" altLang="zh-CN" sz="4950" b="1" dirty="0">
              <a:solidFill>
                <a:srgbClr val="CC0000"/>
              </a:solidFill>
              <a:latin typeface="Calibri" panose="020F0502020204030204" pitchFamily="34" charset="0"/>
              <a:cs typeface="Calibri" panose="020F0502020204030204" pitchFamily="34" charset="0"/>
            </a:endParaRPr>
          </a:p>
        </p:txBody>
      </p:sp>
      <p:sp>
        <p:nvSpPr>
          <p:cNvPr id="12" name="Rechteck 11"/>
          <p:cNvSpPr/>
          <p:nvPr/>
        </p:nvSpPr>
        <p:spPr>
          <a:xfrm>
            <a:off x="5775591" y="3980534"/>
            <a:ext cx="1445966" cy="854080"/>
          </a:xfrm>
          <a:prstGeom prst="rect">
            <a:avLst/>
          </a:prstGeom>
          <a:ln>
            <a:solidFill>
              <a:srgbClr val="FF0000"/>
            </a:solidFill>
          </a:ln>
        </p:spPr>
        <p:txBody>
          <a:bodyPr wrap="square">
            <a:spAutoFit/>
          </a:bodyPr>
          <a:lstStyle/>
          <a:p>
            <a:r>
              <a:rPr lang="zh-CN" altLang="de-DE" sz="4950" b="1" dirty="0">
                <a:solidFill>
                  <a:srgbClr val="CC0000"/>
                </a:solidFill>
                <a:latin typeface="Calibri" panose="020F0502020204030204" pitchFamily="34" charset="0"/>
                <a:cs typeface="Calibri" panose="020F0502020204030204" pitchFamily="34" charset="0"/>
              </a:rPr>
              <a:t>临洮</a:t>
            </a:r>
            <a:endParaRPr lang="en-US" altLang="zh-CN" sz="4950" b="1" dirty="0">
              <a:solidFill>
                <a:srgbClr val="CC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2606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79252"/>
            <a:ext cx="8229600" cy="529568"/>
          </a:xfrm>
        </p:spPr>
        <p:txBody>
          <a:bodyPr>
            <a:noAutofit/>
          </a:bodyPr>
          <a:lstStyle/>
          <a:p>
            <a:r>
              <a:rPr lang="zh-CN" altLang="en-US" b="1" dirty="0"/>
              <a:t>早期其他欧洲文学汉译举目</a:t>
            </a:r>
            <a:endParaRPr lang="de-DE" b="1" dirty="0"/>
          </a:p>
        </p:txBody>
      </p:sp>
      <p:graphicFrame>
        <p:nvGraphicFramePr>
          <p:cNvPr id="5" name="Content Placeholder 5"/>
          <p:cNvGraphicFramePr>
            <a:graphicFrameLocks/>
          </p:cNvGraphicFramePr>
          <p:nvPr/>
        </p:nvGraphicFramePr>
        <p:xfrm>
          <a:off x="195944" y="2110240"/>
          <a:ext cx="8776389" cy="2091821"/>
        </p:xfrm>
        <a:graphic>
          <a:graphicData uri="http://schemas.openxmlformats.org/drawingml/2006/table">
            <a:tbl>
              <a:tblPr firstRow="1" bandRow="1">
                <a:tableStyleId>{5A111915-BE36-4E01-A7E5-04B1672EAD32}</a:tableStyleId>
              </a:tblPr>
              <a:tblGrid>
                <a:gridCol w="987878">
                  <a:extLst>
                    <a:ext uri="{9D8B030D-6E8A-4147-A177-3AD203B41FA5}">
                      <a16:colId xmlns:a16="http://schemas.microsoft.com/office/drawing/2014/main" val="20000"/>
                    </a:ext>
                  </a:extLst>
                </a:gridCol>
                <a:gridCol w="2792186">
                  <a:extLst>
                    <a:ext uri="{9D8B030D-6E8A-4147-A177-3AD203B41FA5}">
                      <a16:colId xmlns:a16="http://schemas.microsoft.com/office/drawing/2014/main" val="20001"/>
                    </a:ext>
                  </a:extLst>
                </a:gridCol>
                <a:gridCol w="2139043">
                  <a:extLst>
                    <a:ext uri="{9D8B030D-6E8A-4147-A177-3AD203B41FA5}">
                      <a16:colId xmlns:a16="http://schemas.microsoft.com/office/drawing/2014/main" val="20002"/>
                    </a:ext>
                  </a:extLst>
                </a:gridCol>
                <a:gridCol w="2857283">
                  <a:extLst>
                    <a:ext uri="{9D8B030D-6E8A-4147-A177-3AD203B41FA5}">
                      <a16:colId xmlns:a16="http://schemas.microsoft.com/office/drawing/2014/main" val="20003"/>
                    </a:ext>
                  </a:extLst>
                </a:gridCol>
              </a:tblGrid>
              <a:tr h="525780">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zh-CN" altLang="de-DE" sz="3000" b="1" baseline="0" dirty="0">
                          <a:solidFill>
                            <a:schemeClr val="tx1"/>
                          </a:solidFill>
                          <a:latin typeface="Arial" pitchFamily="34" charset="0"/>
                          <a:cs typeface="Arial" pitchFamily="34" charset="0"/>
                        </a:rPr>
                        <a:t>年</a:t>
                      </a:r>
                      <a:endParaRPr lang="de-DE" altLang="zh-CN" sz="3000" b="1" baseline="0" dirty="0">
                        <a:solidFill>
                          <a:schemeClr val="tx1"/>
                        </a:solidFill>
                        <a:latin typeface="Arial" pitchFamily="34" charset="0"/>
                        <a:cs typeface="Arial" pitchFamily="34" charset="0"/>
                      </a:endParaRPr>
                    </a:p>
                  </a:txBody>
                  <a:tcPr marT="34290" marB="3429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de-DE" sz="3000" b="1" dirty="0">
                          <a:solidFill>
                            <a:schemeClr val="tx1"/>
                          </a:solidFill>
                          <a:latin typeface="Arial" pitchFamily="34" charset="0"/>
                          <a:cs typeface="Arial" pitchFamily="34" charset="0"/>
                        </a:rPr>
                        <a:t>作品</a:t>
                      </a:r>
                      <a:endParaRPr lang="en-US" sz="3000" b="1" dirty="0">
                        <a:solidFill>
                          <a:schemeClr val="tx1"/>
                        </a:solidFill>
                        <a:latin typeface="Arial" pitchFamily="34" charset="0"/>
                        <a:cs typeface="Arial" pitchFamily="34" charset="0"/>
                      </a:endParaRPr>
                    </a:p>
                  </a:txBody>
                  <a:tcPr marT="34290" marB="342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de-DE" sz="3000" b="1" dirty="0">
                          <a:solidFill>
                            <a:schemeClr val="tx1"/>
                          </a:solidFill>
                          <a:latin typeface="Arial" pitchFamily="34" charset="0"/>
                          <a:cs typeface="Arial" pitchFamily="34" charset="0"/>
                        </a:rPr>
                        <a:t>作家</a:t>
                      </a:r>
                      <a:endParaRPr lang="en-US" sz="3000" b="1" dirty="0">
                        <a:solidFill>
                          <a:schemeClr val="tx1"/>
                        </a:solidFill>
                        <a:latin typeface="Arial" pitchFamily="34" charset="0"/>
                        <a:cs typeface="Arial" pitchFamily="34" charset="0"/>
                      </a:endParaRPr>
                    </a:p>
                  </a:txBody>
                  <a:tcPr marT="34290" marB="342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de-DE" sz="3000" b="1" dirty="0">
                          <a:solidFill>
                            <a:schemeClr val="tx1"/>
                          </a:solidFill>
                          <a:latin typeface="Arial" pitchFamily="34" charset="0"/>
                          <a:cs typeface="Arial" pitchFamily="34" charset="0"/>
                        </a:rPr>
                        <a:t>翻译</a:t>
                      </a:r>
                      <a:endParaRPr lang="en-US" sz="3000" b="1" dirty="0">
                        <a:solidFill>
                          <a:schemeClr val="tx1"/>
                        </a:solidFill>
                        <a:latin typeface="Arial" pitchFamily="34" charset="0"/>
                        <a:cs typeface="Arial" pitchFamily="34" charset="0"/>
                      </a:endParaRPr>
                    </a:p>
                  </a:txBody>
                  <a:tcPr marT="34290" marB="342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14400">
                <a:tc>
                  <a:txBody>
                    <a:bodyPr/>
                    <a:lstStyle/>
                    <a:p>
                      <a:pPr>
                        <a:spcAft>
                          <a:spcPts val="0"/>
                        </a:spcAft>
                      </a:pPr>
                      <a:r>
                        <a:rPr lang="en-GB" sz="3000" kern="1200" dirty="0">
                          <a:solidFill>
                            <a:schemeClr val="tx1"/>
                          </a:solidFill>
                          <a:latin typeface="Arial" pitchFamily="34" charset="0"/>
                          <a:ea typeface="TSC UKai M TT"/>
                          <a:cs typeface="Arial" pitchFamily="34" charset="0"/>
                        </a:rPr>
                        <a:t>1608</a:t>
                      </a:r>
                      <a:endParaRPr lang="zh-CN" sz="3000" kern="1200" dirty="0">
                        <a:solidFill>
                          <a:schemeClr val="tx1"/>
                        </a:solidFill>
                        <a:latin typeface="Arial" pitchFamily="34" charset="0"/>
                        <a:ea typeface="TSC UKai M TT"/>
                        <a:cs typeface="Arial"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r>
                        <a:rPr lang="en-US" altLang="zh-CN" sz="3000" kern="1200" baseline="0" dirty="0">
                          <a:solidFill>
                            <a:schemeClr val="tx1"/>
                          </a:solidFill>
                          <a:latin typeface="Arial" pitchFamily="34" charset="0"/>
                          <a:ea typeface="TSC UKai M TT"/>
                          <a:cs typeface="Arial" pitchFamily="34" charset="0"/>
                        </a:rPr>
                        <a:t>《</a:t>
                      </a:r>
                      <a:r>
                        <a:rPr lang="zh-CN" altLang="en-US" sz="3000" kern="1200" baseline="0" dirty="0">
                          <a:solidFill>
                            <a:schemeClr val="tx1"/>
                          </a:solidFill>
                          <a:latin typeface="Arial" pitchFamily="34" charset="0"/>
                          <a:ea typeface="TSC UKai M TT"/>
                          <a:cs typeface="Arial" pitchFamily="34" charset="0"/>
                        </a:rPr>
                        <a:t>伊索寓言</a:t>
                      </a:r>
                      <a:r>
                        <a:rPr lang="en-US" altLang="zh-CN" sz="3000" kern="1200" baseline="0" dirty="0">
                          <a:solidFill>
                            <a:schemeClr val="tx1"/>
                          </a:solidFill>
                          <a:latin typeface="Arial" pitchFamily="34" charset="0"/>
                          <a:ea typeface="TSC UKai M TT"/>
                          <a:cs typeface="Arial" pitchFamily="34" charset="0"/>
                        </a:rPr>
                        <a:t>》</a:t>
                      </a:r>
                      <a:r>
                        <a:rPr lang="zh-CN" altLang="de-DE" sz="3000" kern="1200" baseline="0" dirty="0">
                          <a:solidFill>
                            <a:schemeClr val="tx1"/>
                          </a:solidFill>
                          <a:latin typeface="Arial" pitchFamily="34" charset="0"/>
                          <a:ea typeface="TSC UKai M TT"/>
                          <a:cs typeface="Arial" pitchFamily="34" charset="0"/>
                        </a:rPr>
                        <a:t>（解译）</a:t>
                      </a:r>
                      <a:endParaRPr lang="zh-CN" sz="3000" kern="1200" dirty="0">
                        <a:solidFill>
                          <a:schemeClr val="tx1"/>
                        </a:solidFill>
                        <a:latin typeface="Arial" pitchFamily="34" charset="0"/>
                        <a:ea typeface="TSC UKai M TT"/>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r>
                        <a:rPr lang="zh-CN" altLang="en-US" sz="3000" kern="1200" baseline="0" dirty="0">
                          <a:solidFill>
                            <a:schemeClr val="tx1"/>
                          </a:solidFill>
                          <a:latin typeface="Arial" pitchFamily="34" charset="0"/>
                          <a:ea typeface="TSC UKai M TT"/>
                          <a:cs typeface="Arial" pitchFamily="34" charset="0"/>
                        </a:rPr>
                        <a:t>伊索 </a:t>
                      </a:r>
                      <a:r>
                        <a:rPr lang="en-GB" sz="3000" kern="1200" dirty="0">
                          <a:solidFill>
                            <a:schemeClr val="tx1"/>
                          </a:solidFill>
                          <a:latin typeface="Arial" pitchFamily="34" charset="0"/>
                          <a:ea typeface="TSC UKai M TT"/>
                          <a:cs typeface="Arial" pitchFamily="34" charset="0"/>
                        </a:rPr>
                        <a:t>Aesop</a:t>
                      </a:r>
                      <a:endParaRPr lang="zh-CN" sz="3000" kern="1200" dirty="0">
                        <a:solidFill>
                          <a:schemeClr val="tx1"/>
                        </a:solidFill>
                        <a:latin typeface="Arial" pitchFamily="34" charset="0"/>
                        <a:ea typeface="TSC UKai M TT"/>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r>
                        <a:rPr lang="zh-CN" altLang="de-DE" sz="3000" kern="1200" dirty="0">
                          <a:solidFill>
                            <a:schemeClr val="tx1"/>
                          </a:solidFill>
                          <a:latin typeface="Arial" pitchFamily="34" charset="0"/>
                          <a:ea typeface="TSC UKai M TT"/>
                          <a:cs typeface="Arial" pitchFamily="34" charset="0"/>
                        </a:rPr>
                        <a:t>利玛窦 </a:t>
                      </a:r>
                      <a:br>
                        <a:rPr lang="de-DE" altLang="zh-CN" sz="3000" kern="1200" dirty="0">
                          <a:solidFill>
                            <a:schemeClr val="tx1"/>
                          </a:solidFill>
                          <a:latin typeface="Arial" pitchFamily="34" charset="0"/>
                          <a:ea typeface="TSC UKai M TT"/>
                          <a:cs typeface="Arial" pitchFamily="34" charset="0"/>
                        </a:rPr>
                      </a:br>
                      <a:r>
                        <a:rPr lang="de-DE" sz="3000" kern="1200" dirty="0">
                          <a:solidFill>
                            <a:schemeClr val="tx1"/>
                          </a:solidFill>
                          <a:latin typeface="Arial" pitchFamily="34" charset="0"/>
                          <a:ea typeface="TSC UKai M TT"/>
                          <a:cs typeface="Arial" pitchFamily="34" charset="0"/>
                        </a:rPr>
                        <a:t>Matteo Ricci</a:t>
                      </a:r>
                      <a:endParaRPr lang="zh-CN" sz="3000" kern="1200" dirty="0">
                        <a:solidFill>
                          <a:schemeClr val="tx1"/>
                        </a:solidFill>
                        <a:latin typeface="Arial" pitchFamily="34" charset="0"/>
                        <a:ea typeface="TSC UKai M TT"/>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r h="651641">
                <a:tc>
                  <a:txBody>
                    <a:bodyPr/>
                    <a:lstStyle/>
                    <a:p>
                      <a:pPr>
                        <a:spcAft>
                          <a:spcPts val="0"/>
                        </a:spcAft>
                      </a:pPr>
                      <a:r>
                        <a:rPr lang="en-GB" sz="3000" kern="1200" dirty="0">
                          <a:solidFill>
                            <a:schemeClr val="tx1"/>
                          </a:solidFill>
                          <a:latin typeface="Arial" pitchFamily="34" charset="0"/>
                          <a:ea typeface="TSC UKai M TT"/>
                          <a:cs typeface="Arial" pitchFamily="34" charset="0"/>
                        </a:rPr>
                        <a:t>1625</a:t>
                      </a:r>
                      <a:endParaRPr lang="zh-CN" sz="3000" kern="1200" dirty="0">
                        <a:solidFill>
                          <a:schemeClr val="tx1"/>
                        </a:solidFill>
                        <a:latin typeface="Arial" pitchFamily="34" charset="0"/>
                        <a:ea typeface="TSC UKai M TT"/>
                        <a:cs typeface="Arial"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r>
                        <a:rPr lang="en-US" altLang="zh-CN" sz="3000" kern="1200" baseline="0" dirty="0">
                          <a:solidFill>
                            <a:schemeClr val="tx1"/>
                          </a:solidFill>
                          <a:latin typeface="Arial" pitchFamily="34" charset="0"/>
                          <a:ea typeface="TSC UKai M TT"/>
                          <a:cs typeface="Arial" pitchFamily="34" charset="0"/>
                        </a:rPr>
                        <a:t>《</a:t>
                      </a:r>
                      <a:r>
                        <a:rPr lang="zh-CN" altLang="en-US" sz="3000" kern="1200" baseline="0" dirty="0">
                          <a:solidFill>
                            <a:schemeClr val="tx1"/>
                          </a:solidFill>
                          <a:latin typeface="Arial" pitchFamily="34" charset="0"/>
                          <a:ea typeface="TSC UKai M TT"/>
                          <a:cs typeface="Arial" pitchFamily="34" charset="0"/>
                        </a:rPr>
                        <a:t>伊索寓言</a:t>
                      </a:r>
                      <a:r>
                        <a:rPr lang="en-US" altLang="zh-CN" sz="3000" kern="1200" baseline="0" dirty="0">
                          <a:solidFill>
                            <a:schemeClr val="tx1"/>
                          </a:solidFill>
                          <a:latin typeface="Arial" pitchFamily="34" charset="0"/>
                          <a:ea typeface="TSC UKai M TT"/>
                          <a:cs typeface="Arial" pitchFamily="34" charset="0"/>
                        </a:rPr>
                        <a:t>》</a:t>
                      </a:r>
                      <a:endParaRPr lang="zh-CN" sz="3000" kern="1200" dirty="0">
                        <a:solidFill>
                          <a:schemeClr val="tx1"/>
                        </a:solidFill>
                        <a:latin typeface="Arial" pitchFamily="34" charset="0"/>
                        <a:ea typeface="TSC UKai M TT"/>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r>
                        <a:rPr lang="zh-CN" altLang="en-US" sz="3000" kern="1200" baseline="0" dirty="0">
                          <a:solidFill>
                            <a:schemeClr val="tx1"/>
                          </a:solidFill>
                          <a:latin typeface="Arial" pitchFamily="34" charset="0"/>
                          <a:ea typeface="TSC UKai M TT"/>
                          <a:cs typeface="Arial" pitchFamily="34" charset="0"/>
                        </a:rPr>
                        <a:t>伊索 </a:t>
                      </a:r>
                      <a:r>
                        <a:rPr lang="en-GB" sz="3000" kern="1200" dirty="0">
                          <a:solidFill>
                            <a:schemeClr val="tx1"/>
                          </a:solidFill>
                          <a:latin typeface="Arial" pitchFamily="34" charset="0"/>
                          <a:ea typeface="TSC UKai M TT"/>
                          <a:cs typeface="Arial" pitchFamily="34" charset="0"/>
                        </a:rPr>
                        <a:t>Aesop</a:t>
                      </a:r>
                      <a:endParaRPr lang="zh-CN" sz="3000" kern="1200" dirty="0">
                        <a:solidFill>
                          <a:schemeClr val="tx1"/>
                        </a:solidFill>
                        <a:latin typeface="Arial" pitchFamily="34" charset="0"/>
                        <a:ea typeface="TSC UKai M TT"/>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r>
                        <a:rPr lang="de-DE" sz="3000" kern="1200" dirty="0">
                          <a:solidFill>
                            <a:schemeClr val="tx1"/>
                          </a:solidFill>
                          <a:latin typeface="Arial" pitchFamily="34" charset="0"/>
                          <a:ea typeface="TSC UKai M TT"/>
                          <a:cs typeface="Arial" pitchFamily="34" charset="0"/>
                        </a:rPr>
                        <a:t>Nicolas Trigault</a:t>
                      </a:r>
                      <a:endParaRPr lang="zh-CN" sz="3000" kern="1200" dirty="0">
                        <a:solidFill>
                          <a:schemeClr val="tx1"/>
                        </a:solidFill>
                        <a:latin typeface="Arial" pitchFamily="34" charset="0"/>
                        <a:ea typeface="TSC UKai M TT"/>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8029257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38547" y="2082966"/>
          <a:ext cx="8829503" cy="3941660"/>
        </p:xfrm>
        <a:graphic>
          <a:graphicData uri="http://schemas.openxmlformats.org/drawingml/2006/table">
            <a:tbl>
              <a:tblPr>
                <a:tableStyleId>{3C2FFA5D-87B4-456A-9821-1D502468CF0F}</a:tableStyleId>
              </a:tblPr>
              <a:tblGrid>
                <a:gridCol w="726716">
                  <a:extLst>
                    <a:ext uri="{9D8B030D-6E8A-4147-A177-3AD203B41FA5}">
                      <a16:colId xmlns:a16="http://schemas.microsoft.com/office/drawing/2014/main" val="20000"/>
                    </a:ext>
                  </a:extLst>
                </a:gridCol>
                <a:gridCol w="3276464">
                  <a:extLst>
                    <a:ext uri="{9D8B030D-6E8A-4147-A177-3AD203B41FA5}">
                      <a16:colId xmlns:a16="http://schemas.microsoft.com/office/drawing/2014/main" val="20001"/>
                    </a:ext>
                  </a:extLst>
                </a:gridCol>
                <a:gridCol w="1617274">
                  <a:extLst>
                    <a:ext uri="{9D8B030D-6E8A-4147-A177-3AD203B41FA5}">
                      <a16:colId xmlns:a16="http://schemas.microsoft.com/office/drawing/2014/main" val="20002"/>
                    </a:ext>
                  </a:extLst>
                </a:gridCol>
                <a:gridCol w="2198636">
                  <a:extLst>
                    <a:ext uri="{9D8B030D-6E8A-4147-A177-3AD203B41FA5}">
                      <a16:colId xmlns:a16="http://schemas.microsoft.com/office/drawing/2014/main" val="20003"/>
                    </a:ext>
                  </a:extLst>
                </a:gridCol>
                <a:gridCol w="1010412">
                  <a:extLst>
                    <a:ext uri="{9D8B030D-6E8A-4147-A177-3AD203B41FA5}">
                      <a16:colId xmlns:a16="http://schemas.microsoft.com/office/drawing/2014/main" val="20004"/>
                    </a:ext>
                  </a:extLst>
                </a:gridCol>
              </a:tblGrid>
              <a:tr h="548640">
                <a:tc>
                  <a:txBody>
                    <a:bodyPr/>
                    <a:lstStyle/>
                    <a:p>
                      <a:pPr>
                        <a:spcAft>
                          <a:spcPts val="0"/>
                        </a:spcAft>
                      </a:pPr>
                      <a:r>
                        <a:rPr lang="zh-CN" altLang="de-DE" sz="1800" b="1" dirty="0">
                          <a:effectLst/>
                          <a:latin typeface="Arial" panose="020B0604020202020204" pitchFamily="34" charset="0"/>
                          <a:ea typeface="黑体" panose="02010609060101010101" pitchFamily="49" charset="-122"/>
                          <a:cs typeface="Arial" panose="020B0604020202020204" pitchFamily="34" charset="0"/>
                        </a:rPr>
                        <a:t>年</a:t>
                      </a:r>
                      <a:endParaRPr lang="de-DE" sz="1800" b="1" dirty="0">
                        <a:effectLst/>
                        <a:latin typeface="Arial" panose="020B0604020202020204" pitchFamily="34" charset="0"/>
                        <a:ea typeface="黑体" panose="02010609060101010101" pitchFamily="49" charset="-122"/>
                        <a:cs typeface="Arial" panose="020B0604020202020204" pitchFamily="34" charset="0"/>
                      </a:endParaRPr>
                    </a:p>
                  </a:txBody>
                  <a:tcPr marL="61718" marR="61718" marT="0" marB="0"/>
                </a:tc>
                <a:tc>
                  <a:txBody>
                    <a:bodyPr/>
                    <a:lstStyle/>
                    <a:p>
                      <a:pPr>
                        <a:spcAft>
                          <a:spcPts val="0"/>
                        </a:spcAft>
                      </a:pPr>
                      <a:r>
                        <a:rPr lang="zh-CN" altLang="de-DE" sz="1800" b="1" dirty="0">
                          <a:effectLst/>
                          <a:latin typeface="Arial" panose="020B0604020202020204" pitchFamily="34" charset="0"/>
                          <a:ea typeface="黑体" panose="02010609060101010101" pitchFamily="49" charset="-122"/>
                          <a:cs typeface="Arial" panose="020B0604020202020204" pitchFamily="34" charset="0"/>
                        </a:rPr>
                        <a:t>作品</a:t>
                      </a:r>
                      <a:endParaRPr lang="de-DE" sz="1800" b="1" dirty="0">
                        <a:effectLst/>
                        <a:latin typeface="Arial" panose="020B0604020202020204" pitchFamily="34" charset="0"/>
                        <a:ea typeface="黑体" panose="02010609060101010101" pitchFamily="49" charset="-122"/>
                        <a:cs typeface="Arial" panose="020B0604020202020204" pitchFamily="34" charset="0"/>
                      </a:endParaRPr>
                    </a:p>
                  </a:txBody>
                  <a:tcPr marL="61718" marR="61718" marT="0" marB="0"/>
                </a:tc>
                <a:tc>
                  <a:txBody>
                    <a:bodyPr/>
                    <a:lstStyle/>
                    <a:p>
                      <a:pPr>
                        <a:spcAft>
                          <a:spcPts val="0"/>
                        </a:spcAft>
                      </a:pPr>
                      <a:r>
                        <a:rPr lang="zh-CN" altLang="de-DE" sz="1800" b="1" dirty="0">
                          <a:effectLst/>
                          <a:latin typeface="Arial" panose="020B0604020202020204" pitchFamily="34" charset="0"/>
                          <a:ea typeface="黑体" panose="02010609060101010101" pitchFamily="49" charset="-122"/>
                          <a:cs typeface="Arial" panose="020B0604020202020204" pitchFamily="34" charset="0"/>
                        </a:rPr>
                        <a:t>语言</a:t>
                      </a:r>
                      <a:endParaRPr lang="de-DE" sz="1800" b="1" dirty="0">
                        <a:effectLst/>
                        <a:latin typeface="Arial" panose="020B0604020202020204" pitchFamily="34" charset="0"/>
                        <a:ea typeface="黑体" panose="02010609060101010101" pitchFamily="49" charset="-122"/>
                        <a:cs typeface="Arial" panose="020B0604020202020204" pitchFamily="34" charset="0"/>
                      </a:endParaRPr>
                    </a:p>
                  </a:txBody>
                  <a:tcPr marL="61718" marR="61718" marT="0" marB="0"/>
                </a:tc>
                <a:tc>
                  <a:txBody>
                    <a:bodyPr/>
                    <a:lstStyle/>
                    <a:p>
                      <a:pPr>
                        <a:spcAft>
                          <a:spcPts val="0"/>
                        </a:spcAft>
                      </a:pPr>
                      <a:r>
                        <a:rPr lang="zh-CN" altLang="de-DE" sz="1800" b="1" dirty="0">
                          <a:effectLst/>
                          <a:latin typeface="Arial" panose="020B0604020202020204" pitchFamily="34" charset="0"/>
                          <a:ea typeface="黑体" panose="02010609060101010101" pitchFamily="49" charset="-122"/>
                          <a:cs typeface="Arial" panose="020B0604020202020204" pitchFamily="34" charset="0"/>
                        </a:rPr>
                        <a:t>译者</a:t>
                      </a:r>
                      <a:endParaRPr lang="de-DE" sz="1800" b="1" dirty="0">
                        <a:effectLst/>
                        <a:latin typeface="Arial" panose="020B0604020202020204" pitchFamily="34" charset="0"/>
                        <a:ea typeface="黑体" panose="02010609060101010101" pitchFamily="49" charset="-122"/>
                        <a:cs typeface="Arial" panose="020B0604020202020204" pitchFamily="34" charset="0"/>
                      </a:endParaRPr>
                    </a:p>
                  </a:txBody>
                  <a:tcPr marL="61718" marR="6171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de-DE" sz="1800" b="1" dirty="0">
                          <a:effectLst/>
                          <a:latin typeface="Arial" panose="020B0604020202020204" pitchFamily="34" charset="0"/>
                          <a:ea typeface="黑体" panose="02010609060101010101" pitchFamily="49" charset="-122"/>
                          <a:cs typeface="Arial" panose="020B0604020202020204" pitchFamily="34" charset="0"/>
                        </a:rPr>
                        <a:t>有没有</a:t>
                      </a:r>
                      <a:br>
                        <a:rPr lang="de-DE" altLang="zh-CN" sz="1800" b="1" dirty="0">
                          <a:effectLst/>
                          <a:latin typeface="Arial" panose="020B0604020202020204" pitchFamily="34" charset="0"/>
                          <a:ea typeface="黑体" panose="02010609060101010101" pitchFamily="49" charset="-122"/>
                          <a:cs typeface="Arial" panose="020B0604020202020204" pitchFamily="34" charset="0"/>
                        </a:rPr>
                      </a:br>
                      <a:r>
                        <a:rPr lang="zh-CN" altLang="de-DE" sz="1800" b="1" dirty="0">
                          <a:effectLst/>
                          <a:latin typeface="Arial" panose="020B0604020202020204" pitchFamily="34" charset="0"/>
                          <a:ea typeface="黑体" panose="02010609060101010101" pitchFamily="49" charset="-122"/>
                          <a:cs typeface="Arial" panose="020B0604020202020204" pitchFamily="34" charset="0"/>
                        </a:rPr>
                        <a:t>代表性</a:t>
                      </a:r>
                      <a:endParaRPr lang="de-DE" altLang="zh-CN" sz="1800" b="1" dirty="0">
                        <a:effectLst/>
                        <a:latin typeface="Arial" panose="020B0604020202020204" pitchFamily="34" charset="0"/>
                        <a:ea typeface="黑体" panose="02010609060101010101" pitchFamily="49" charset="-122"/>
                        <a:cs typeface="Arial" panose="020B0604020202020204" pitchFamily="34" charset="0"/>
                      </a:endParaRPr>
                    </a:p>
                  </a:txBody>
                  <a:tcPr marL="61718" marR="61718" marT="0" marB="0"/>
                </a:tc>
                <a:extLst>
                  <a:ext uri="{0D108BD9-81ED-4DB2-BD59-A6C34878D82A}">
                    <a16:rowId xmlns:a16="http://schemas.microsoft.com/office/drawing/2014/main" val="10000"/>
                  </a:ext>
                </a:extLst>
              </a:tr>
              <a:tr h="1417320">
                <a:tc>
                  <a:txBody>
                    <a:bodyPr/>
                    <a:lstStyle/>
                    <a:p>
                      <a:pPr>
                        <a:spcAft>
                          <a:spcPts val="0"/>
                        </a:spcAft>
                      </a:pPr>
                      <a:r>
                        <a:rPr lang="de-DE" altLang="zh-CN" sz="1800" b="1" kern="100" dirty="0">
                          <a:latin typeface="Arial" panose="020B0604020202020204" pitchFamily="34" charset="0"/>
                          <a:ea typeface="黑体" panose="02010609060101010101" pitchFamily="49" charset="-122"/>
                          <a:cs typeface="Arial" panose="020B0604020202020204" pitchFamily="34" charset="0"/>
                        </a:rPr>
                        <a:t>1703</a:t>
                      </a:r>
                      <a:endParaRPr lang="zh-CN" sz="1800" b="1" kern="100" dirty="0">
                        <a:latin typeface="Arial" panose="020B0604020202020204" pitchFamily="34" charset="0"/>
                        <a:ea typeface="黑体" panose="02010609060101010101" pitchFamily="49" charset="-122"/>
                        <a:cs typeface="Arial" panose="020B0604020202020204" pitchFamily="34" charset="0"/>
                      </a:endParaRPr>
                    </a:p>
                  </a:txBody>
                  <a:tcPr marL="58615" marR="58615" marT="0" marB="0"/>
                </a:tc>
                <a:tc>
                  <a:txBody>
                    <a:bodyPr/>
                    <a:lstStyle/>
                    <a:p>
                      <a:pPr>
                        <a:spcAft>
                          <a:spcPts val="0"/>
                        </a:spcAft>
                      </a:pPr>
                      <a:r>
                        <a:rPr lang="de-DE" altLang="zh-CN"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a:t>
                      </a:r>
                      <a:r>
                        <a:rPr lang="zh-CN" altLang="de-DE"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华语官话语法</a:t>
                      </a:r>
                      <a:r>
                        <a:rPr lang="de-DE" altLang="zh-CN"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a:t>
                      </a:r>
                      <a:r>
                        <a:rPr lang="en-GB" sz="1800" b="1" kern="1200" dirty="0">
                          <a:solidFill>
                            <a:schemeClr val="dk1"/>
                          </a:solidFill>
                          <a:effectLst/>
                          <a:latin typeface="Arial" panose="020B0604020202020204" pitchFamily="34" charset="0"/>
                          <a:ea typeface="黑体" panose="02010609060101010101" pitchFamily="49" charset="-122"/>
                          <a:cs typeface="Arial" panose="020B0604020202020204" pitchFamily="34" charset="0"/>
                        </a:rPr>
                        <a:t>(Arte de la </a:t>
                      </a:r>
                      <a:r>
                        <a:rPr lang="en-GB" sz="1800" b="1" kern="1200" dirty="0" err="1">
                          <a:solidFill>
                            <a:schemeClr val="dk1"/>
                          </a:solidFill>
                          <a:effectLst/>
                          <a:latin typeface="Arial" panose="020B0604020202020204" pitchFamily="34" charset="0"/>
                          <a:ea typeface="黑体" panose="02010609060101010101" pitchFamily="49" charset="-122"/>
                          <a:cs typeface="Arial" panose="020B0604020202020204" pitchFamily="34" charset="0"/>
                        </a:rPr>
                        <a:t>lengua</a:t>
                      </a:r>
                      <a:r>
                        <a:rPr lang="en-GB" sz="1800" b="1" kern="1200" dirty="0">
                          <a:solidFill>
                            <a:schemeClr val="dk1"/>
                          </a:solidFill>
                          <a:effectLst/>
                          <a:latin typeface="Arial" panose="020B0604020202020204" pitchFamily="34" charset="0"/>
                          <a:ea typeface="黑体" panose="02010609060101010101" pitchFamily="49" charset="-122"/>
                          <a:cs typeface="Arial" panose="020B0604020202020204" pitchFamily="34" charset="0"/>
                        </a:rPr>
                        <a:t> </a:t>
                      </a:r>
                      <a:r>
                        <a:rPr lang="en-GB" sz="1800" b="1" kern="1200" dirty="0" err="1">
                          <a:solidFill>
                            <a:schemeClr val="dk1"/>
                          </a:solidFill>
                          <a:effectLst/>
                          <a:latin typeface="Arial" panose="020B0604020202020204" pitchFamily="34" charset="0"/>
                          <a:ea typeface="黑体" panose="02010609060101010101" pitchFamily="49" charset="-122"/>
                          <a:cs typeface="Arial" panose="020B0604020202020204" pitchFamily="34" charset="0"/>
                        </a:rPr>
                        <a:t>manda­ri­na</a:t>
                      </a:r>
                      <a:r>
                        <a:rPr lang="en-GB" sz="1800" b="1" kern="1200" dirty="0">
                          <a:solidFill>
                            <a:schemeClr val="dk1"/>
                          </a:solidFill>
                          <a:effectLst/>
                          <a:latin typeface="Arial" panose="020B0604020202020204" pitchFamily="34" charset="0"/>
                          <a:ea typeface="黑体" panose="02010609060101010101" pitchFamily="49" charset="-122"/>
                          <a:cs typeface="Arial" panose="020B0604020202020204" pitchFamily="34" charset="0"/>
                        </a:rPr>
                        <a:t>): </a:t>
                      </a:r>
                      <a:r>
                        <a:rPr lang="zh-CN" altLang="de-DE"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元杂剧（</a:t>
                      </a:r>
                      <a:r>
                        <a:rPr lang="zh-CN" altLang="de-DE" sz="21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赵氏孤儿 </a:t>
                      </a:r>
                      <a:r>
                        <a:rPr lang="zh-CN" altLang="de-DE"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、老生儿</a:t>
                      </a:r>
                      <a:r>
                        <a:rPr lang="de-DE" altLang="zh-CN"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a:t>
                      </a:r>
                      <a:r>
                        <a:rPr lang="zh-CN" altLang="de-DE"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）和</a:t>
                      </a:r>
                      <a:r>
                        <a:rPr lang="de-DE" altLang="zh-CN"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a:t>
                      </a:r>
                      <a:r>
                        <a:rPr lang="zh-CN" altLang="de-DE"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水浒传</a:t>
                      </a:r>
                      <a:r>
                        <a:rPr lang="de-DE" altLang="zh-CN"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a:t>
                      </a:r>
                      <a:r>
                        <a:rPr lang="zh-CN" altLang="de-DE"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a:t>
                      </a:r>
                      <a:r>
                        <a:rPr lang="de-DE" altLang="zh-CN"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a:t>
                      </a:r>
                      <a:r>
                        <a:rPr lang="zh-CN" altLang="de-DE"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好逑传</a:t>
                      </a:r>
                      <a:r>
                        <a:rPr lang="de-DE" altLang="zh-CN"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a:t>
                      </a:r>
                      <a:r>
                        <a:rPr lang="zh-CN" altLang="de-DE"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a:t>
                      </a:r>
                      <a:r>
                        <a:rPr lang="de-DE" altLang="zh-CN"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a:t>
                      </a:r>
                      <a:r>
                        <a:rPr lang="zh-CN" altLang="de-DE"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玉娇梨</a:t>
                      </a:r>
                      <a:r>
                        <a:rPr lang="de-DE" altLang="zh-CN" sz="1800" b="1" kern="1200" dirty="0">
                          <a:solidFill>
                            <a:srgbClr val="CC0000"/>
                          </a:solidFill>
                          <a:effectLst/>
                          <a:latin typeface="Arial" panose="020B0604020202020204" pitchFamily="34" charset="0"/>
                          <a:ea typeface="黑体" panose="02010609060101010101" pitchFamily="49" charset="-122"/>
                          <a:cs typeface="Arial" panose="020B0604020202020204" pitchFamily="34" charset="0"/>
                        </a:rPr>
                        <a:t>》</a:t>
                      </a:r>
                      <a:r>
                        <a:rPr lang="zh-CN" altLang="de-DE" sz="1800" b="1" kern="1200" dirty="0">
                          <a:solidFill>
                            <a:schemeClr val="dk1"/>
                          </a:solidFill>
                          <a:effectLst/>
                          <a:latin typeface="Arial" panose="020B0604020202020204" pitchFamily="34" charset="0"/>
                          <a:ea typeface="黑体" panose="02010609060101010101" pitchFamily="49" charset="-122"/>
                          <a:cs typeface="Arial" panose="020B0604020202020204" pitchFamily="34" charset="0"/>
                        </a:rPr>
                        <a:t>等小说</a:t>
                      </a:r>
                      <a:endParaRPr lang="zh-CN" sz="1800" b="1" kern="1200" dirty="0">
                        <a:solidFill>
                          <a:schemeClr val="dk1"/>
                        </a:solidFill>
                        <a:effectLst/>
                        <a:highlight>
                          <a:srgbClr val="C0C0C0"/>
                        </a:highlight>
                        <a:latin typeface="Arial" panose="020B0604020202020204" pitchFamily="34" charset="0"/>
                        <a:ea typeface="黑体" panose="02010609060101010101" pitchFamily="49" charset="-122"/>
                        <a:cs typeface="Arial" panose="020B0604020202020204" pitchFamily="34" charset="0"/>
                      </a:endParaRPr>
                    </a:p>
                  </a:txBody>
                  <a:tcPr marL="58615" marR="58615" marT="0" marB="0"/>
                </a:tc>
                <a:tc>
                  <a:txBody>
                    <a:bodyPr/>
                    <a:lstStyle/>
                    <a:p>
                      <a:pPr>
                        <a:spcAft>
                          <a:spcPts val="0"/>
                        </a:spcAft>
                      </a:pPr>
                      <a:r>
                        <a:rPr lang="zh-CN" altLang="de-DE" sz="1800" b="1" kern="100" dirty="0">
                          <a:latin typeface="Arial" panose="020B0604020202020204" pitchFamily="34" charset="0"/>
                          <a:ea typeface="黑体" panose="02010609060101010101" pitchFamily="49" charset="-122"/>
                          <a:cs typeface="Arial" panose="020B0604020202020204" pitchFamily="34" charset="0"/>
                        </a:rPr>
                        <a:t>西班牙语 </a:t>
                      </a:r>
                      <a:r>
                        <a:rPr lang="de-DE" altLang="zh-CN" sz="1800" b="1" kern="100" dirty="0" err="1">
                          <a:latin typeface="Arial" panose="020B0604020202020204" pitchFamily="34" charset="0"/>
                          <a:ea typeface="黑体" panose="02010609060101010101" pitchFamily="49" charset="-122"/>
                          <a:cs typeface="Arial" panose="020B0604020202020204" pitchFamily="34" charset="0"/>
                        </a:rPr>
                        <a:t>Spanish</a:t>
                      </a:r>
                      <a:endParaRPr lang="zh-CN" sz="1800" b="1" kern="100" dirty="0">
                        <a:latin typeface="Arial" panose="020B0604020202020204" pitchFamily="34" charset="0"/>
                        <a:ea typeface="黑体" panose="02010609060101010101" pitchFamily="49" charset="-122"/>
                        <a:cs typeface="Arial" panose="020B0604020202020204" pitchFamily="34" charset="0"/>
                      </a:endParaRPr>
                    </a:p>
                  </a:txBody>
                  <a:tcPr marL="58615" marR="58615" marT="0" marB="0"/>
                </a:tc>
                <a:tc>
                  <a:txBody>
                    <a:bodyPr/>
                    <a:lstStyle/>
                    <a:p>
                      <a:pPr>
                        <a:spcAft>
                          <a:spcPts val="0"/>
                        </a:spcAft>
                      </a:pPr>
                      <a:r>
                        <a:rPr lang="zh-CN" altLang="de-DE" sz="1800" b="1" dirty="0">
                          <a:latin typeface="Arial" panose="020B0604020202020204" pitchFamily="34" charset="0"/>
                          <a:ea typeface="黑体" panose="02010609060101010101" pitchFamily="49" charset="-122"/>
                          <a:cs typeface="Arial" panose="020B0604020202020204" pitchFamily="34" charset="0"/>
                        </a:rPr>
                        <a:t>方济各 瓦罗 </a:t>
                      </a:r>
                      <a:r>
                        <a:rPr lang="de-DE" sz="1800" b="1" kern="1200" dirty="0">
                          <a:solidFill>
                            <a:schemeClr val="dk1"/>
                          </a:solidFill>
                          <a:effectLst/>
                          <a:latin typeface="Arial" panose="020B0604020202020204" pitchFamily="34" charset="0"/>
                          <a:ea typeface="黑体" panose="02010609060101010101" pitchFamily="49" charset="-122"/>
                          <a:cs typeface="Arial" panose="020B0604020202020204" pitchFamily="34" charset="0"/>
                        </a:rPr>
                        <a:t>Francisco Varo</a:t>
                      </a:r>
                      <a:endParaRPr lang="zh-CN" sz="1800" b="1" kern="100" dirty="0">
                        <a:latin typeface="Arial" panose="020B0604020202020204" pitchFamily="34" charset="0"/>
                        <a:ea typeface="黑体" panose="02010609060101010101" pitchFamily="49" charset="-122"/>
                        <a:cs typeface="Arial" panose="020B0604020202020204" pitchFamily="34" charset="0"/>
                      </a:endParaRPr>
                    </a:p>
                  </a:txBody>
                  <a:tcPr marL="58615" marR="58615" marT="0" marB="0"/>
                </a:tc>
                <a:tc>
                  <a:txBody>
                    <a:bodyPr/>
                    <a:lstStyle/>
                    <a:p>
                      <a:pPr marL="0" indent="0">
                        <a:spcAft>
                          <a:spcPts val="0"/>
                        </a:spcAft>
                        <a:buFont typeface="Arial" panose="020B0604020202020204" pitchFamily="34" charset="0"/>
                        <a:buNone/>
                      </a:pPr>
                      <a:r>
                        <a:rPr lang="zh-CN" altLang="de-DE" sz="1800" b="1" kern="1200" dirty="0">
                          <a:solidFill>
                            <a:schemeClr val="tx1"/>
                          </a:solidFill>
                          <a:effectLst/>
                          <a:latin typeface="Arial" panose="020B0604020202020204" pitchFamily="34" charset="0"/>
                          <a:ea typeface="黑体" panose="02010609060101010101" pitchFamily="49" charset="-122"/>
                          <a:cs typeface="Arial" panose="020B0604020202020204" pitchFamily="34" charset="0"/>
                        </a:rPr>
                        <a:t>元杂剧和</a:t>
                      </a:r>
                      <a:r>
                        <a:rPr lang="de-DE" altLang="zh-CN" sz="1800" b="1" kern="1200" dirty="0">
                          <a:solidFill>
                            <a:schemeClr val="tx1"/>
                          </a:solidFill>
                          <a:effectLst/>
                          <a:latin typeface="Arial" panose="020B0604020202020204" pitchFamily="34" charset="0"/>
                          <a:ea typeface="黑体" panose="02010609060101010101" pitchFamily="49" charset="-122"/>
                          <a:cs typeface="Arial" panose="020B0604020202020204" pitchFamily="34" charset="0"/>
                        </a:rPr>
                        <a:t>《</a:t>
                      </a:r>
                      <a:r>
                        <a:rPr lang="zh-CN" altLang="de-DE" sz="1800" b="1" kern="1200" dirty="0">
                          <a:solidFill>
                            <a:schemeClr val="tx1"/>
                          </a:solidFill>
                          <a:effectLst/>
                          <a:latin typeface="Arial" panose="020B0604020202020204" pitchFamily="34" charset="0"/>
                          <a:ea typeface="黑体" panose="02010609060101010101" pitchFamily="49" charset="-122"/>
                          <a:cs typeface="Arial" panose="020B0604020202020204" pitchFamily="34" charset="0"/>
                        </a:rPr>
                        <a:t>水浒传</a:t>
                      </a:r>
                      <a:r>
                        <a:rPr lang="de-DE" altLang="zh-CN" sz="1800" b="1" kern="1200" dirty="0">
                          <a:solidFill>
                            <a:schemeClr val="tx1"/>
                          </a:solidFill>
                          <a:effectLst/>
                          <a:latin typeface="Arial" panose="020B0604020202020204" pitchFamily="34" charset="0"/>
                          <a:ea typeface="黑体" panose="02010609060101010101" pitchFamily="49" charset="-122"/>
                          <a:cs typeface="Arial" panose="020B0604020202020204" pitchFamily="34" charset="0"/>
                        </a:rPr>
                        <a:t>》</a:t>
                      </a:r>
                      <a:r>
                        <a:rPr lang="zh-CN" altLang="de-DE" sz="1800" b="1" dirty="0">
                          <a:effectLst/>
                          <a:latin typeface="Arial" panose="020B0604020202020204" pitchFamily="34" charset="0"/>
                          <a:ea typeface="黑体" panose="02010609060101010101" pitchFamily="49" charset="-122"/>
                          <a:cs typeface="Arial" panose="020B0604020202020204" pitchFamily="34" charset="0"/>
                        </a:rPr>
                        <a:t>有代表性</a:t>
                      </a:r>
                      <a:endParaRPr lang="zh-CN" sz="1800" b="1" kern="100" dirty="0">
                        <a:latin typeface="Arial" panose="020B0604020202020204" pitchFamily="34" charset="0"/>
                        <a:ea typeface="黑体" panose="02010609060101010101" pitchFamily="49" charset="-122"/>
                        <a:cs typeface="Arial" panose="020B0604020202020204" pitchFamily="34" charset="0"/>
                      </a:endParaRPr>
                    </a:p>
                  </a:txBody>
                  <a:tcPr marL="58615" marR="58615" marT="0" marB="0"/>
                </a:tc>
                <a:extLst>
                  <a:ext uri="{0D108BD9-81ED-4DB2-BD59-A6C34878D82A}">
                    <a16:rowId xmlns:a16="http://schemas.microsoft.com/office/drawing/2014/main" val="10001"/>
                  </a:ext>
                </a:extLst>
              </a:tr>
              <a:tr h="1097280">
                <a:tc>
                  <a:txBody>
                    <a:bodyPr/>
                    <a:lstStyle/>
                    <a:p>
                      <a:pPr>
                        <a:spcAft>
                          <a:spcPts val="0"/>
                        </a:spcAft>
                      </a:pPr>
                      <a:r>
                        <a:rPr lang="en-GB" sz="1800" b="1" kern="100" dirty="0">
                          <a:latin typeface="Arial" panose="020B0604020202020204" pitchFamily="34" charset="0"/>
                          <a:ea typeface="黑体" panose="02010609060101010101" pitchFamily="49" charset="-122"/>
                          <a:cs typeface="Arial" panose="020B0604020202020204" pitchFamily="34" charset="0"/>
                        </a:rPr>
                        <a:t>1719</a:t>
                      </a:r>
                      <a:endParaRPr lang="zh-CN" sz="1800" b="1" kern="100" dirty="0">
                        <a:latin typeface="Arial" panose="020B0604020202020204" pitchFamily="34" charset="0"/>
                        <a:ea typeface="黑体" panose="02010609060101010101" pitchFamily="49" charset="-122"/>
                        <a:cs typeface="Arial" panose="020B0604020202020204" pitchFamily="34" charset="0"/>
                      </a:endParaRPr>
                    </a:p>
                  </a:txBody>
                  <a:tcPr marL="58615" marR="58615" marT="0" marB="0"/>
                </a:tc>
                <a:tc>
                  <a:txBody>
                    <a:bodyPr/>
                    <a:lstStyle/>
                    <a:p>
                      <a:pPr>
                        <a:spcAft>
                          <a:spcPts val="0"/>
                        </a:spcAft>
                      </a:pPr>
                      <a:r>
                        <a:rPr lang="en-US" altLang="zh-CN" sz="1800" b="1" kern="100" dirty="0">
                          <a:solidFill>
                            <a:srgbClr val="CC0000"/>
                          </a:solidFill>
                          <a:latin typeface="Arial" panose="020B0604020202020204" pitchFamily="34" charset="0"/>
                          <a:ea typeface="黑体" panose="02010609060101010101" pitchFamily="49" charset="-122"/>
                          <a:cs typeface="Arial" panose="020B0604020202020204" pitchFamily="34" charset="0"/>
                        </a:rPr>
                        <a:t>《</a:t>
                      </a:r>
                      <a:r>
                        <a:rPr lang="zh-CN" altLang="de-DE" sz="1800" b="1" kern="100" dirty="0">
                          <a:solidFill>
                            <a:srgbClr val="CC0000"/>
                          </a:solidFill>
                          <a:latin typeface="Arial" panose="020B0604020202020204" pitchFamily="34" charset="0"/>
                          <a:ea typeface="黑体" panose="02010609060101010101" pitchFamily="49" charset="-122"/>
                          <a:cs typeface="Arial" panose="020B0604020202020204" pitchFamily="34" charset="0"/>
                        </a:rPr>
                        <a:t>好逑传</a:t>
                      </a:r>
                      <a:r>
                        <a:rPr lang="en-US" altLang="zh-CN" sz="1800" b="1" kern="100" dirty="0">
                          <a:solidFill>
                            <a:srgbClr val="CC0000"/>
                          </a:solidFill>
                          <a:latin typeface="Arial" panose="020B0604020202020204" pitchFamily="34" charset="0"/>
                          <a:ea typeface="黑体" panose="02010609060101010101" pitchFamily="49" charset="-122"/>
                          <a:cs typeface="Arial" panose="020B0604020202020204" pitchFamily="34" charset="0"/>
                        </a:rPr>
                        <a:t>》</a:t>
                      </a:r>
                      <a:r>
                        <a:rPr lang="en-GB" sz="1800" b="1" kern="100" dirty="0" err="1">
                          <a:latin typeface="Arial" panose="020B0604020202020204" pitchFamily="34" charset="0"/>
                          <a:ea typeface="黑体" panose="02010609060101010101" pitchFamily="49" charset="-122"/>
                          <a:cs typeface="Arial" panose="020B0604020202020204" pitchFamily="34" charset="0"/>
                        </a:rPr>
                        <a:t>Hau</a:t>
                      </a:r>
                      <a:r>
                        <a:rPr lang="en-GB" sz="1800" b="1" kern="100" dirty="0">
                          <a:latin typeface="Arial" panose="020B0604020202020204" pitchFamily="34" charset="0"/>
                          <a:ea typeface="黑体" panose="02010609060101010101" pitchFamily="49" charset="-122"/>
                          <a:cs typeface="Arial" panose="020B0604020202020204" pitchFamily="34" charset="0"/>
                        </a:rPr>
                        <a:t> </a:t>
                      </a:r>
                      <a:r>
                        <a:rPr lang="en-GB" sz="1800" b="1" kern="100" dirty="0" err="1">
                          <a:latin typeface="Arial" panose="020B0604020202020204" pitchFamily="34" charset="0"/>
                          <a:ea typeface="黑体" panose="02010609060101010101" pitchFamily="49" charset="-122"/>
                          <a:cs typeface="Arial" panose="020B0604020202020204" pitchFamily="34" charset="0"/>
                        </a:rPr>
                        <a:t>Kiou</a:t>
                      </a:r>
                      <a:r>
                        <a:rPr lang="en-GB" sz="1800" b="1" kern="100" dirty="0">
                          <a:latin typeface="Arial" panose="020B0604020202020204" pitchFamily="34" charset="0"/>
                          <a:ea typeface="黑体" panose="02010609060101010101" pitchFamily="49" charset="-122"/>
                          <a:cs typeface="Arial" panose="020B0604020202020204" pitchFamily="34" charset="0"/>
                        </a:rPr>
                        <a:t> </a:t>
                      </a:r>
                      <a:r>
                        <a:rPr lang="en-GB" sz="1800" b="1" kern="100" dirty="0" err="1">
                          <a:latin typeface="Arial" panose="020B0604020202020204" pitchFamily="34" charset="0"/>
                          <a:ea typeface="黑体" panose="02010609060101010101" pitchFamily="49" charset="-122"/>
                          <a:cs typeface="Arial" panose="020B0604020202020204" pitchFamily="34" charset="0"/>
                        </a:rPr>
                        <a:t>Choaan</a:t>
                      </a:r>
                      <a:r>
                        <a:rPr lang="en-GB" sz="1800" b="1" kern="100" dirty="0">
                          <a:latin typeface="Arial" panose="020B0604020202020204" pitchFamily="34" charset="0"/>
                          <a:ea typeface="黑体" panose="02010609060101010101" pitchFamily="49" charset="-122"/>
                          <a:cs typeface="Arial" panose="020B0604020202020204" pitchFamily="34" charset="0"/>
                        </a:rPr>
                        <a:t> — The Pleasing History </a:t>
                      </a:r>
                      <a:r>
                        <a:rPr lang="de-DE" altLang="zh-CN" sz="2100" b="1" dirty="0">
                          <a:latin typeface="Arial" panose="020B0604020202020204" pitchFamily="34" charset="0"/>
                          <a:ea typeface="黑体" panose="02010609060101010101" pitchFamily="49" charset="-122"/>
                          <a:cs typeface="Arial" panose="020B0604020202020204" pitchFamily="34" charset="0"/>
                        </a:rPr>
                        <a:t>[</a:t>
                      </a:r>
                      <a:r>
                        <a:rPr lang="zh-CN" altLang="de-DE" sz="2100" b="1" dirty="0">
                          <a:latin typeface="Arial" panose="020B0604020202020204" pitchFamily="34" charset="0"/>
                          <a:ea typeface="黑体" panose="02010609060101010101" pitchFamily="49" charset="-122"/>
                          <a:cs typeface="Arial" panose="020B0604020202020204" pitchFamily="34" charset="0"/>
                        </a:rPr>
                        <a:t>怀疑</a:t>
                      </a:r>
                      <a:r>
                        <a:rPr lang="de-DE" altLang="zh-CN" sz="2100" b="1" dirty="0">
                          <a:latin typeface="Arial" panose="020B0604020202020204" pitchFamily="34" charset="0"/>
                          <a:ea typeface="黑体" panose="02010609060101010101" pitchFamily="49" charset="-122"/>
                          <a:cs typeface="Arial" panose="020B0604020202020204" pitchFamily="34" charset="0"/>
                        </a:rPr>
                        <a:t>]</a:t>
                      </a:r>
                      <a:endParaRPr lang="zh-CN" sz="1800" b="1" kern="1200" dirty="0">
                        <a:solidFill>
                          <a:schemeClr val="dk1"/>
                        </a:solidFill>
                        <a:effectLst/>
                        <a:highlight>
                          <a:srgbClr val="C0C0C0"/>
                        </a:highlight>
                        <a:latin typeface="Arial" panose="020B0604020202020204" pitchFamily="34" charset="0"/>
                        <a:ea typeface="黑体" panose="02010609060101010101" pitchFamily="49" charset="-122"/>
                        <a:cs typeface="Arial" panose="020B0604020202020204" pitchFamily="34" charset="0"/>
                      </a:endParaRPr>
                    </a:p>
                  </a:txBody>
                  <a:tcPr marL="58615" marR="58615" marT="0" marB="0"/>
                </a:tc>
                <a:tc>
                  <a:txBody>
                    <a:bodyPr/>
                    <a:lstStyle/>
                    <a:p>
                      <a:pPr>
                        <a:spcAft>
                          <a:spcPts val="0"/>
                        </a:spcAft>
                      </a:pPr>
                      <a:r>
                        <a:rPr lang="en-GB" sz="1800" b="1" kern="100" dirty="0">
                          <a:latin typeface="Arial" panose="020B0604020202020204" pitchFamily="34" charset="0"/>
                          <a:ea typeface="黑体" panose="02010609060101010101" pitchFamily="49" charset="-122"/>
                          <a:cs typeface="Arial" panose="020B0604020202020204" pitchFamily="34" charset="0"/>
                        </a:rPr>
                        <a:t>75% </a:t>
                      </a:r>
                      <a:r>
                        <a:rPr lang="zh-CN" altLang="de-DE" sz="1800" b="1" kern="100" dirty="0">
                          <a:latin typeface="Arial" panose="020B0604020202020204" pitchFamily="34" charset="0"/>
                          <a:ea typeface="黑体" panose="02010609060101010101" pitchFamily="49" charset="-122"/>
                          <a:cs typeface="Arial" panose="020B0604020202020204" pitchFamily="34" charset="0"/>
                        </a:rPr>
                        <a:t>英</a:t>
                      </a:r>
                      <a:r>
                        <a:rPr lang="en-GB" sz="1800" b="1" kern="100" dirty="0" err="1">
                          <a:latin typeface="Arial" panose="020B0604020202020204" pitchFamily="34" charset="0"/>
                          <a:ea typeface="黑体" panose="02010609060101010101" pitchFamily="49" charset="-122"/>
                          <a:cs typeface="Arial" panose="020B0604020202020204" pitchFamily="34" charset="0"/>
                        </a:rPr>
                        <a:t>Eng</a:t>
                      </a:r>
                      <a:r>
                        <a:rPr lang="de-DE" altLang="zh-CN" sz="1800" b="1" kern="100" dirty="0">
                          <a:latin typeface="Arial" panose="020B0604020202020204" pitchFamily="34" charset="0"/>
                          <a:ea typeface="黑体" panose="02010609060101010101" pitchFamily="49" charset="-122"/>
                          <a:cs typeface="Arial" panose="020B0604020202020204" pitchFamily="34" charset="0"/>
                        </a:rPr>
                        <a:t>-</a:t>
                      </a:r>
                      <a:r>
                        <a:rPr lang="en-GB" sz="1800" b="1" kern="100" dirty="0">
                          <a:latin typeface="Arial" panose="020B0604020202020204" pitchFamily="34" charset="0"/>
                          <a:ea typeface="黑体" panose="02010609060101010101" pitchFamily="49" charset="-122"/>
                          <a:cs typeface="Arial" panose="020B0604020202020204" pitchFamily="34" charset="0"/>
                        </a:rPr>
                        <a:t>lish, 25% </a:t>
                      </a:r>
                      <a:r>
                        <a:rPr lang="zh-CN" altLang="de-DE" sz="1800" b="1" kern="100" dirty="0">
                          <a:latin typeface="Arial" panose="020B0604020202020204" pitchFamily="34" charset="0"/>
                          <a:ea typeface="黑体" panose="02010609060101010101" pitchFamily="49" charset="-122"/>
                          <a:cs typeface="Arial" panose="020B0604020202020204" pitchFamily="34" charset="0"/>
                        </a:rPr>
                        <a:t>葡萄牙语</a:t>
                      </a:r>
                      <a:r>
                        <a:rPr lang="en-GB" sz="1800" b="1" kern="100" dirty="0" err="1">
                          <a:latin typeface="Arial" panose="020B0604020202020204" pitchFamily="34" charset="0"/>
                          <a:ea typeface="黑体" panose="02010609060101010101" pitchFamily="49" charset="-122"/>
                          <a:cs typeface="Arial" panose="020B0604020202020204" pitchFamily="34" charset="0"/>
                        </a:rPr>
                        <a:t>Por</a:t>
                      </a:r>
                      <a:r>
                        <a:rPr lang="de-DE" altLang="zh-CN" sz="1800" b="1" kern="100" dirty="0">
                          <a:latin typeface="Arial" panose="020B0604020202020204" pitchFamily="34" charset="0"/>
                          <a:ea typeface="黑体" panose="02010609060101010101" pitchFamily="49" charset="-122"/>
                          <a:cs typeface="Arial" panose="020B0604020202020204" pitchFamily="34" charset="0"/>
                        </a:rPr>
                        <a:t>-</a:t>
                      </a:r>
                      <a:r>
                        <a:rPr lang="en-GB" sz="1800" b="1" kern="100" dirty="0" err="1">
                          <a:latin typeface="Arial" panose="020B0604020202020204" pitchFamily="34" charset="0"/>
                          <a:ea typeface="黑体" panose="02010609060101010101" pitchFamily="49" charset="-122"/>
                          <a:cs typeface="Arial" panose="020B0604020202020204" pitchFamily="34" charset="0"/>
                        </a:rPr>
                        <a:t>tuguese</a:t>
                      </a:r>
                      <a:endParaRPr lang="zh-CN" sz="1800" b="1" kern="100" dirty="0">
                        <a:latin typeface="Arial" panose="020B0604020202020204" pitchFamily="34" charset="0"/>
                        <a:ea typeface="黑体" panose="02010609060101010101" pitchFamily="49" charset="-122"/>
                        <a:cs typeface="Arial" panose="020B0604020202020204" pitchFamily="34" charset="0"/>
                      </a:endParaRPr>
                    </a:p>
                  </a:txBody>
                  <a:tcPr marL="58615" marR="58615" marT="0" marB="0"/>
                </a:tc>
                <a:tc>
                  <a:txBody>
                    <a:bodyPr/>
                    <a:lstStyle/>
                    <a:p>
                      <a:pPr>
                        <a:spcAft>
                          <a:spcPts val="0"/>
                        </a:spcAft>
                      </a:pPr>
                      <a:r>
                        <a:rPr lang="zh-CN" altLang="de-DE" sz="1800" b="1" dirty="0">
                          <a:solidFill>
                            <a:srgbClr val="CC0000"/>
                          </a:solidFill>
                          <a:latin typeface="Arial" panose="020B0604020202020204" pitchFamily="34" charset="0"/>
                          <a:ea typeface="黑体" panose="02010609060101010101" pitchFamily="49" charset="-122"/>
                          <a:cs typeface="Arial" panose="020B0604020202020204" pitchFamily="34" charset="0"/>
                        </a:rPr>
                        <a:t>詹姆斯 </a:t>
                      </a:r>
                      <a:r>
                        <a:rPr lang="de-DE" altLang="zh-CN" sz="1800" b="1" dirty="0">
                          <a:solidFill>
                            <a:srgbClr val="CC0000"/>
                          </a:solidFill>
                          <a:latin typeface="Arial" panose="020B0604020202020204" pitchFamily="34" charset="0"/>
                          <a:ea typeface="黑体" panose="02010609060101010101" pitchFamily="49" charset="-122"/>
                          <a:cs typeface="Arial" panose="020B0604020202020204" pitchFamily="34" charset="0"/>
                        </a:rPr>
                        <a:t>· </a:t>
                      </a:r>
                      <a:br>
                        <a:rPr lang="de-DE" altLang="zh-CN" sz="1800" b="1" dirty="0">
                          <a:solidFill>
                            <a:srgbClr val="CC0000"/>
                          </a:solidFill>
                          <a:latin typeface="Arial" panose="020B0604020202020204" pitchFamily="34" charset="0"/>
                          <a:ea typeface="黑体" panose="02010609060101010101" pitchFamily="49" charset="-122"/>
                          <a:cs typeface="Arial" panose="020B0604020202020204" pitchFamily="34" charset="0"/>
                        </a:rPr>
                      </a:br>
                      <a:r>
                        <a:rPr lang="zh-CN" altLang="de-DE" sz="1800" b="1" dirty="0">
                          <a:solidFill>
                            <a:srgbClr val="CC0000"/>
                          </a:solidFill>
                          <a:latin typeface="Arial" panose="020B0604020202020204" pitchFamily="34" charset="0"/>
                          <a:ea typeface="黑体" panose="02010609060101010101" pitchFamily="49" charset="-122"/>
                          <a:cs typeface="Arial" panose="020B0604020202020204" pitchFamily="34" charset="0"/>
                        </a:rPr>
                        <a:t>威尔金森 </a:t>
                      </a:r>
                      <a:br>
                        <a:rPr lang="de-DE" altLang="zh-CN" sz="1800" b="1" dirty="0">
                          <a:solidFill>
                            <a:srgbClr val="CC0000"/>
                          </a:solidFill>
                          <a:latin typeface="Arial" panose="020B0604020202020204" pitchFamily="34" charset="0"/>
                          <a:ea typeface="黑体" panose="02010609060101010101" pitchFamily="49" charset="-122"/>
                          <a:cs typeface="Arial" panose="020B0604020202020204" pitchFamily="34" charset="0"/>
                        </a:rPr>
                      </a:br>
                      <a:r>
                        <a:rPr lang="de-DE" altLang="zh-CN" sz="1800" b="1" dirty="0">
                          <a:latin typeface="Arial" panose="020B0604020202020204" pitchFamily="34" charset="0"/>
                          <a:ea typeface="黑体" panose="02010609060101010101" pitchFamily="49" charset="-122"/>
                          <a:cs typeface="Arial" panose="020B0604020202020204" pitchFamily="34" charset="0"/>
                        </a:rPr>
                        <a:t>James </a:t>
                      </a:r>
                      <a:r>
                        <a:rPr lang="en-GB" sz="1800" b="1" kern="100" dirty="0">
                          <a:latin typeface="Arial" panose="020B0604020202020204" pitchFamily="34" charset="0"/>
                          <a:ea typeface="黑体" panose="02010609060101010101" pitchFamily="49" charset="-122"/>
                          <a:cs typeface="Arial" panose="020B0604020202020204" pitchFamily="34" charset="0"/>
                        </a:rPr>
                        <a:t>Wilkinson</a:t>
                      </a:r>
                      <a:endParaRPr lang="zh-CN" sz="1800" b="1" kern="100" dirty="0">
                        <a:latin typeface="Arial" panose="020B0604020202020204" pitchFamily="34" charset="0"/>
                        <a:ea typeface="黑体" panose="02010609060101010101" pitchFamily="49" charset="-122"/>
                        <a:cs typeface="Arial" panose="020B0604020202020204" pitchFamily="34" charset="0"/>
                      </a:endParaRPr>
                    </a:p>
                  </a:txBody>
                  <a:tcPr marL="58615" marR="58615" marT="0" marB="0"/>
                </a:tc>
                <a:tc>
                  <a:txBody>
                    <a:bodyPr/>
                    <a:lstStyle/>
                    <a:p>
                      <a:pPr>
                        <a:spcAft>
                          <a:spcPts val="0"/>
                        </a:spcAft>
                      </a:pPr>
                      <a:r>
                        <a:rPr lang="zh-CN" altLang="de-DE" sz="1800" b="1" dirty="0">
                          <a:effectLst/>
                          <a:latin typeface="Arial" panose="020B0604020202020204" pitchFamily="34" charset="0"/>
                          <a:ea typeface="黑体" panose="02010609060101010101" pitchFamily="49" charset="-122"/>
                          <a:cs typeface="Arial" panose="020B0604020202020204" pitchFamily="34" charset="0"/>
                        </a:rPr>
                        <a:t>没有</a:t>
                      </a:r>
                      <a:br>
                        <a:rPr lang="de-DE" altLang="zh-CN" sz="1800" b="1" dirty="0">
                          <a:effectLst/>
                          <a:latin typeface="Arial" panose="020B0604020202020204" pitchFamily="34" charset="0"/>
                          <a:ea typeface="黑体" panose="02010609060101010101" pitchFamily="49" charset="-122"/>
                          <a:cs typeface="Arial" panose="020B0604020202020204" pitchFamily="34" charset="0"/>
                        </a:rPr>
                      </a:br>
                      <a:r>
                        <a:rPr lang="zh-CN" altLang="de-DE" sz="1800" b="1" dirty="0">
                          <a:effectLst/>
                          <a:latin typeface="Arial" panose="020B0604020202020204" pitchFamily="34" charset="0"/>
                          <a:ea typeface="黑体" panose="02010609060101010101" pitchFamily="49" charset="-122"/>
                          <a:cs typeface="Arial" panose="020B0604020202020204" pitchFamily="34" charset="0"/>
                        </a:rPr>
                        <a:t>代表性</a:t>
                      </a:r>
                      <a:endParaRPr lang="zh-CN" sz="1800" b="1" kern="100" dirty="0">
                        <a:latin typeface="Arial" panose="020B0604020202020204" pitchFamily="34" charset="0"/>
                        <a:ea typeface="黑体" panose="02010609060101010101" pitchFamily="49" charset="-122"/>
                        <a:cs typeface="Arial" panose="020B0604020202020204" pitchFamily="34" charset="0"/>
                      </a:endParaRPr>
                    </a:p>
                  </a:txBody>
                  <a:tcPr marL="58615" marR="58615" marT="0" marB="0"/>
                </a:tc>
                <a:extLst>
                  <a:ext uri="{0D108BD9-81ED-4DB2-BD59-A6C34878D82A}">
                    <a16:rowId xmlns:a16="http://schemas.microsoft.com/office/drawing/2014/main" val="10002"/>
                  </a:ext>
                </a:extLst>
              </a:tr>
              <a:tr h="878420">
                <a:tc>
                  <a:txBody>
                    <a:bodyPr/>
                    <a:lstStyle/>
                    <a:p>
                      <a:pPr>
                        <a:spcAft>
                          <a:spcPts val="0"/>
                        </a:spcAft>
                      </a:pPr>
                      <a:r>
                        <a:rPr lang="de-DE" altLang="zh-CN" sz="1800" b="1" kern="100" dirty="0">
                          <a:latin typeface="Arial" panose="020B0604020202020204" pitchFamily="34" charset="0"/>
                          <a:ea typeface="黑体" panose="02010609060101010101" pitchFamily="49" charset="-122"/>
                          <a:cs typeface="Arial" panose="020B0604020202020204" pitchFamily="34" charset="0"/>
                        </a:rPr>
                        <a:t>1898</a:t>
                      </a:r>
                      <a:endParaRPr lang="zh-CN" sz="1800" b="1" kern="100" dirty="0">
                        <a:latin typeface="Arial" panose="020B0604020202020204" pitchFamily="34" charset="0"/>
                        <a:ea typeface="黑体" panose="02010609060101010101" pitchFamily="49" charset="-122"/>
                        <a:cs typeface="Arial" panose="020B0604020202020204" pitchFamily="34" charset="0"/>
                      </a:endParaRPr>
                    </a:p>
                  </a:txBody>
                  <a:tcPr marL="58615" marR="58615" marT="0" marB="0"/>
                </a:tc>
                <a:tc>
                  <a:txBody>
                    <a:bodyPr/>
                    <a:lstStyle/>
                    <a:p>
                      <a:pPr>
                        <a:spcAft>
                          <a:spcPts val="0"/>
                        </a:spcAft>
                      </a:pPr>
                      <a:r>
                        <a:rPr lang="de-DE" sz="1800" b="1" dirty="0">
                          <a:latin typeface="Arial" panose="020B0604020202020204" pitchFamily="34" charset="0"/>
                          <a:ea typeface="黑体" panose="02010609060101010101" pitchFamily="49" charset="-122"/>
                          <a:cs typeface="Arial" panose="020B0604020202020204" pitchFamily="34" charset="0"/>
                        </a:rPr>
                        <a:t>La </a:t>
                      </a:r>
                      <a:r>
                        <a:rPr lang="de-DE" sz="1800" b="1" dirty="0" err="1">
                          <a:latin typeface="Arial" panose="020B0604020202020204" pitchFamily="34" charset="0"/>
                          <a:ea typeface="黑体" panose="02010609060101010101" pitchFamily="49" charset="-122"/>
                          <a:cs typeface="Arial" panose="020B0604020202020204" pitchFamily="34" charset="0"/>
                        </a:rPr>
                        <a:t>dame</a:t>
                      </a:r>
                      <a:r>
                        <a:rPr lang="de-DE" sz="1800" b="1" dirty="0">
                          <a:latin typeface="Arial" panose="020B0604020202020204" pitchFamily="34" charset="0"/>
                          <a:ea typeface="黑体" panose="02010609060101010101" pitchFamily="49" charset="-122"/>
                          <a:cs typeface="Arial" panose="020B0604020202020204" pitchFamily="34" charset="0"/>
                        </a:rPr>
                        <a:t> </a:t>
                      </a:r>
                      <a:r>
                        <a:rPr lang="de-DE" sz="1800" b="1" dirty="0" err="1">
                          <a:latin typeface="Arial" panose="020B0604020202020204" pitchFamily="34" charset="0"/>
                          <a:ea typeface="黑体" panose="02010609060101010101" pitchFamily="49" charset="-122"/>
                          <a:cs typeface="Arial" panose="020B0604020202020204" pitchFamily="34" charset="0"/>
                        </a:rPr>
                        <a:t>aux</a:t>
                      </a:r>
                      <a:r>
                        <a:rPr lang="de-DE" sz="1800" b="1" dirty="0">
                          <a:latin typeface="Arial" panose="020B0604020202020204" pitchFamily="34" charset="0"/>
                          <a:ea typeface="黑体" panose="02010609060101010101" pitchFamily="49" charset="-122"/>
                          <a:cs typeface="Arial" panose="020B0604020202020204" pitchFamily="34" charset="0"/>
                        </a:rPr>
                        <a:t> </a:t>
                      </a:r>
                      <a:r>
                        <a:rPr lang="de-DE" sz="1800" b="1" dirty="0" err="1">
                          <a:latin typeface="Arial" panose="020B0604020202020204" pitchFamily="34" charset="0"/>
                          <a:ea typeface="黑体" panose="02010609060101010101" pitchFamily="49" charset="-122"/>
                          <a:cs typeface="Arial" panose="020B0604020202020204" pitchFamily="34" charset="0"/>
                        </a:rPr>
                        <a:t>camélias</a:t>
                      </a:r>
                      <a:r>
                        <a:rPr lang="en-US" altLang="zh-CN" sz="1800" b="1" dirty="0">
                          <a:latin typeface="Arial" panose="020B0604020202020204" pitchFamily="34" charset="0"/>
                          <a:ea typeface="黑体" panose="02010609060101010101" pitchFamily="49" charset="-122"/>
                          <a:cs typeface="Arial" panose="020B0604020202020204" pitchFamily="34" charset="0"/>
                        </a:rPr>
                        <a:t>《</a:t>
                      </a:r>
                      <a:r>
                        <a:rPr lang="zh-CN" altLang="en-US" sz="1800" b="1" dirty="0">
                          <a:latin typeface="Arial" panose="020B0604020202020204" pitchFamily="34" charset="0"/>
                          <a:ea typeface="黑体" panose="02010609060101010101" pitchFamily="49" charset="-122"/>
                          <a:cs typeface="Arial" panose="020B0604020202020204" pitchFamily="34" charset="0"/>
                        </a:rPr>
                        <a:t>巴黎</a:t>
                      </a:r>
                      <a:r>
                        <a:rPr lang="zh-CN" altLang="en-US" sz="1800" b="1" dirty="0">
                          <a:solidFill>
                            <a:srgbClr val="CC0000"/>
                          </a:solidFill>
                          <a:latin typeface="Arial" panose="020B0604020202020204" pitchFamily="34" charset="0"/>
                          <a:ea typeface="黑体" panose="02010609060101010101" pitchFamily="49" charset="-122"/>
                          <a:cs typeface="Arial" panose="020B0604020202020204" pitchFamily="34" charset="0"/>
                        </a:rPr>
                        <a:t>茶花女</a:t>
                      </a:r>
                      <a:r>
                        <a:rPr lang="zh-CN" altLang="en-US" sz="1800" b="1" dirty="0">
                          <a:latin typeface="Arial" panose="020B0604020202020204" pitchFamily="34" charset="0"/>
                          <a:ea typeface="黑体" panose="02010609060101010101" pitchFamily="49" charset="-122"/>
                          <a:cs typeface="Arial" panose="020B0604020202020204" pitchFamily="34" charset="0"/>
                        </a:rPr>
                        <a:t>遗事</a:t>
                      </a:r>
                      <a:r>
                        <a:rPr lang="en-US" altLang="zh-CN" sz="1800" b="1" dirty="0">
                          <a:latin typeface="Arial" panose="020B0604020202020204" pitchFamily="34" charset="0"/>
                          <a:ea typeface="黑体" panose="02010609060101010101" pitchFamily="49" charset="-122"/>
                          <a:cs typeface="Arial" panose="020B0604020202020204" pitchFamily="34" charset="0"/>
                        </a:rPr>
                        <a:t>》</a:t>
                      </a:r>
                      <a:r>
                        <a:rPr lang="de-DE" altLang="zh-CN" sz="1800" b="1" kern="1200" dirty="0">
                          <a:solidFill>
                            <a:schemeClr val="tx1"/>
                          </a:solidFill>
                          <a:latin typeface="Arial" panose="020B0604020202020204" pitchFamily="34" charset="0"/>
                          <a:ea typeface="黑体" panose="02010609060101010101" pitchFamily="49" charset="-122"/>
                          <a:cs typeface="Arial" panose="020B0604020202020204" pitchFamily="34" charset="0"/>
                        </a:rPr>
                        <a:t>(1848)</a:t>
                      </a:r>
                      <a:endParaRPr lang="zh-CN" sz="1800" b="1" kern="1200" dirty="0">
                        <a:solidFill>
                          <a:schemeClr val="dk1"/>
                        </a:solidFill>
                        <a:effectLst/>
                        <a:highlight>
                          <a:srgbClr val="C0C0C0"/>
                        </a:highlight>
                        <a:latin typeface="Arial" panose="020B0604020202020204" pitchFamily="34" charset="0"/>
                        <a:ea typeface="黑体" panose="02010609060101010101" pitchFamily="49" charset="-122"/>
                        <a:cs typeface="Arial" panose="020B0604020202020204" pitchFamily="34" charset="0"/>
                      </a:endParaRPr>
                    </a:p>
                  </a:txBody>
                  <a:tcPr marL="58615" marR="58615" marT="0" marB="0"/>
                </a:tc>
                <a:tc>
                  <a:txBody>
                    <a:bodyPr/>
                    <a:lstStyle/>
                    <a:p>
                      <a:pPr>
                        <a:spcAft>
                          <a:spcPts val="0"/>
                        </a:spcAft>
                      </a:pPr>
                      <a:r>
                        <a:rPr lang="zh-CN" altLang="de-DE" sz="1800" b="1" dirty="0">
                          <a:latin typeface="Arial" panose="020B0604020202020204" pitchFamily="34" charset="0"/>
                          <a:ea typeface="黑体" panose="02010609060101010101" pitchFamily="49" charset="-122"/>
                          <a:cs typeface="Arial" panose="020B0604020202020204" pitchFamily="34" charset="0"/>
                        </a:rPr>
                        <a:t>法语 </a:t>
                      </a:r>
                      <a:r>
                        <a:rPr lang="de-DE" sz="1800" b="1" dirty="0">
                          <a:latin typeface="Arial" panose="020B0604020202020204" pitchFamily="34" charset="0"/>
                          <a:ea typeface="黑体" panose="02010609060101010101" pitchFamily="49" charset="-122"/>
                          <a:cs typeface="Arial" panose="020B0604020202020204" pitchFamily="34" charset="0"/>
                        </a:rPr>
                        <a:t>Alexandre Dumas </a:t>
                      </a:r>
                      <a:r>
                        <a:rPr lang="de-DE" sz="1800" b="1" dirty="0" err="1">
                          <a:latin typeface="Arial" panose="020B0604020202020204" pitchFamily="34" charset="0"/>
                          <a:ea typeface="黑体" panose="02010609060101010101" pitchFamily="49" charset="-122"/>
                          <a:cs typeface="Arial" panose="020B0604020202020204" pitchFamily="34" charset="0"/>
                        </a:rPr>
                        <a:t>fils</a:t>
                      </a:r>
                      <a:endParaRPr lang="zh-CN" sz="1800" b="1" kern="100" dirty="0">
                        <a:latin typeface="Arial" panose="020B0604020202020204" pitchFamily="34" charset="0"/>
                        <a:ea typeface="黑体" panose="02010609060101010101" pitchFamily="49" charset="-122"/>
                        <a:cs typeface="Arial" panose="020B0604020202020204" pitchFamily="34" charset="0"/>
                      </a:endParaRPr>
                    </a:p>
                  </a:txBody>
                  <a:tcPr marL="58615" marR="58615" marT="0" marB="0"/>
                </a:tc>
                <a:tc>
                  <a:txBody>
                    <a:bodyPr/>
                    <a:lstStyle/>
                    <a:p>
                      <a:pPr>
                        <a:spcAft>
                          <a:spcPts val="0"/>
                        </a:spcAft>
                      </a:pPr>
                      <a:r>
                        <a:rPr lang="de-DE" altLang="zh-CN" sz="1800" b="1" dirty="0">
                          <a:latin typeface="Arial" panose="020B0604020202020204" pitchFamily="34" charset="0"/>
                          <a:ea typeface="黑体" panose="02010609060101010101" pitchFamily="49" charset="-122"/>
                          <a:cs typeface="Arial" panose="020B0604020202020204" pitchFamily="34" charset="0"/>
                        </a:rPr>
                        <a:t>Wang </a:t>
                      </a:r>
                      <a:r>
                        <a:rPr lang="de-DE" altLang="zh-CN" sz="1800" b="1" dirty="0" err="1">
                          <a:latin typeface="Arial" panose="020B0604020202020204" pitchFamily="34" charset="0"/>
                          <a:ea typeface="黑体" panose="02010609060101010101" pitchFamily="49" charset="-122"/>
                          <a:cs typeface="Arial" panose="020B0604020202020204" pitchFamily="34" charset="0"/>
                        </a:rPr>
                        <a:t>Shoulü</a:t>
                      </a:r>
                      <a:r>
                        <a:rPr lang="de-DE" altLang="zh-CN" sz="1800" b="1" dirty="0">
                          <a:latin typeface="Arial" panose="020B0604020202020204" pitchFamily="34" charset="0"/>
                          <a:ea typeface="黑体" panose="02010609060101010101" pitchFamily="49" charset="-122"/>
                          <a:cs typeface="Arial" panose="020B0604020202020204" pitchFamily="34" charset="0"/>
                        </a:rPr>
                        <a:t> </a:t>
                      </a:r>
                      <a:r>
                        <a:rPr lang="zh-CN" altLang="en-US" sz="1800" b="1" dirty="0">
                          <a:latin typeface="Arial" panose="020B0604020202020204" pitchFamily="34" charset="0"/>
                          <a:ea typeface="黑体" panose="02010609060101010101" pitchFamily="49" charset="-122"/>
                          <a:cs typeface="Arial" panose="020B0604020202020204" pitchFamily="34" charset="0"/>
                        </a:rPr>
                        <a:t>王寿吕</a:t>
                      </a:r>
                      <a:r>
                        <a:rPr lang="de-DE" sz="1800" b="1" dirty="0">
                          <a:latin typeface="Arial" panose="020B0604020202020204" pitchFamily="34" charset="0"/>
                          <a:ea typeface="黑体" panose="02010609060101010101" pitchFamily="49" charset="-122"/>
                          <a:cs typeface="Arial" panose="020B0604020202020204" pitchFamily="34" charset="0"/>
                        </a:rPr>
                        <a:t>, Lin </a:t>
                      </a:r>
                      <a:r>
                        <a:rPr lang="de-DE" sz="1800" b="1" dirty="0" err="1">
                          <a:latin typeface="Arial" panose="020B0604020202020204" pitchFamily="34" charset="0"/>
                          <a:ea typeface="黑体" panose="02010609060101010101" pitchFamily="49" charset="-122"/>
                          <a:cs typeface="Arial" panose="020B0604020202020204" pitchFamily="34" charset="0"/>
                        </a:rPr>
                        <a:t>Shu</a:t>
                      </a:r>
                      <a:r>
                        <a:rPr lang="de-DE" sz="1800" b="1" dirty="0">
                          <a:latin typeface="Arial" panose="020B0604020202020204" pitchFamily="34" charset="0"/>
                          <a:ea typeface="黑体" panose="02010609060101010101" pitchFamily="49" charset="-122"/>
                          <a:cs typeface="Arial" panose="020B0604020202020204" pitchFamily="34" charset="0"/>
                        </a:rPr>
                        <a:t> </a:t>
                      </a:r>
                      <a:r>
                        <a:rPr lang="zh-CN" altLang="en-US" sz="1800" b="1" dirty="0">
                          <a:latin typeface="Arial" panose="020B0604020202020204" pitchFamily="34" charset="0"/>
                          <a:ea typeface="黑体" panose="02010609060101010101" pitchFamily="49" charset="-122"/>
                          <a:cs typeface="Arial" panose="020B0604020202020204" pitchFamily="34" charset="0"/>
                        </a:rPr>
                        <a:t>林纾</a:t>
                      </a:r>
                      <a:endParaRPr lang="zh-CN" sz="1800" b="1" kern="100" dirty="0">
                        <a:latin typeface="Arial" panose="020B0604020202020204" pitchFamily="34" charset="0"/>
                        <a:ea typeface="黑体" panose="02010609060101010101" pitchFamily="49" charset="-122"/>
                        <a:cs typeface="Arial" panose="020B0604020202020204" pitchFamily="34" charset="0"/>
                      </a:endParaRPr>
                    </a:p>
                  </a:txBody>
                  <a:tcPr marL="58615" marR="58615" marT="0" marB="0"/>
                </a:tc>
                <a:tc>
                  <a:txBody>
                    <a:bodyPr/>
                    <a:lstStyle/>
                    <a:p>
                      <a:pPr>
                        <a:spcAft>
                          <a:spcPts val="0"/>
                        </a:spcAft>
                      </a:pPr>
                      <a:r>
                        <a:rPr lang="zh-CN" altLang="de-DE" sz="1800" b="1" kern="100" dirty="0">
                          <a:latin typeface="Arial" panose="020B0604020202020204" pitchFamily="34" charset="0"/>
                          <a:ea typeface="黑体" panose="02010609060101010101" pitchFamily="49" charset="-122"/>
                          <a:cs typeface="Arial" panose="020B0604020202020204" pitchFamily="34" charset="0"/>
                        </a:rPr>
                        <a:t>有</a:t>
                      </a:r>
                      <a:endParaRPr lang="zh-CN" sz="1800" b="1" kern="100" dirty="0">
                        <a:latin typeface="Arial" panose="020B0604020202020204" pitchFamily="34" charset="0"/>
                        <a:ea typeface="黑体" panose="02010609060101010101" pitchFamily="49" charset="-122"/>
                        <a:cs typeface="Arial" panose="020B0604020202020204" pitchFamily="34" charset="0"/>
                      </a:endParaRPr>
                    </a:p>
                  </a:txBody>
                  <a:tcPr marL="58615" marR="58615" marT="0" marB="0"/>
                </a:tc>
                <a:extLst>
                  <a:ext uri="{0D108BD9-81ED-4DB2-BD59-A6C34878D82A}">
                    <a16:rowId xmlns:a16="http://schemas.microsoft.com/office/drawing/2014/main" val="10003"/>
                  </a:ext>
                </a:extLst>
              </a:tr>
            </a:tbl>
          </a:graphicData>
        </a:graphic>
      </p:graphicFrame>
      <p:sp>
        <p:nvSpPr>
          <p:cNvPr id="1025" name="Rectangle 1"/>
          <p:cNvSpPr>
            <a:spLocks noChangeArrowheads="1"/>
          </p:cNvSpPr>
          <p:nvPr/>
        </p:nvSpPr>
        <p:spPr bwMode="auto">
          <a:xfrm>
            <a:off x="1" y="614877"/>
            <a:ext cx="138564" cy="484748"/>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br>
              <a:rPr lang="zh-CN" altLang="zh-CN" sz="1350">
                <a:latin typeface="Arial" pitchFamily="34" charset="0"/>
                <a:ea typeface="宋体" pitchFamily="2" charset="-122"/>
                <a:cs typeface="宋体" pitchFamily="2" charset="-122"/>
              </a:rPr>
            </a:br>
            <a:endParaRPr lang="zh-CN" altLang="zh-CN" sz="1350">
              <a:latin typeface="Arial" pitchFamily="34" charset="0"/>
              <a:ea typeface="宋体" pitchFamily="2" charset="-122"/>
              <a:cs typeface="宋体" pitchFamily="2" charset="-122"/>
            </a:endParaRPr>
          </a:p>
        </p:txBody>
      </p:sp>
      <p:sp>
        <p:nvSpPr>
          <p:cNvPr id="11" name="TextBox 10"/>
          <p:cNvSpPr txBox="1"/>
          <p:nvPr/>
        </p:nvSpPr>
        <p:spPr>
          <a:xfrm>
            <a:off x="539552" y="1038282"/>
            <a:ext cx="7560840" cy="992579"/>
          </a:xfrm>
          <a:prstGeom prst="rect">
            <a:avLst/>
          </a:prstGeom>
          <a:noFill/>
        </p:spPr>
        <p:txBody>
          <a:bodyPr wrap="square" rtlCol="0">
            <a:spAutoFit/>
          </a:bodyPr>
          <a:lstStyle/>
          <a:p>
            <a:pPr algn="ctr"/>
            <a:r>
              <a:rPr lang="zh-CN" altLang="en-US" sz="4050" b="1" dirty="0">
                <a:latin typeface="楷体" pitchFamily="49" charset="-122"/>
                <a:ea typeface="楷体" pitchFamily="49" charset="-122"/>
              </a:rPr>
              <a:t>早期中国文学译成西语</a:t>
            </a:r>
            <a:endParaRPr lang="de-DE" altLang="zh-CN" sz="4050" b="1" dirty="0">
              <a:latin typeface="楷体" pitchFamily="49" charset="-122"/>
              <a:ea typeface="楷体" pitchFamily="49" charset="-122"/>
            </a:endParaRPr>
          </a:p>
          <a:p>
            <a:pPr algn="ctr"/>
            <a:r>
              <a:rPr lang="en-GB" altLang="zh-CN" dirty="0"/>
              <a:t>First translations of Chinese literature into Western languages</a:t>
            </a:r>
            <a:endParaRPr lang="zh-CN" altLang="zh-CN" dirty="0">
              <a:latin typeface="楷体" pitchFamily="49" charset="-122"/>
              <a:ea typeface="楷体" pitchFamily="49" charset="-122"/>
            </a:endParaRPr>
          </a:p>
        </p:txBody>
      </p:sp>
    </p:spTree>
    <p:extLst>
      <p:ext uri="{BB962C8B-B14F-4D97-AF65-F5344CB8AC3E}">
        <p14:creationId xmlns:p14="http://schemas.microsoft.com/office/powerpoint/2010/main" val="259921723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358" name="Picture 6" descr="schrift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905" y="949054"/>
            <a:ext cx="10674905" cy="5559846"/>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718385" y="1677422"/>
            <a:ext cx="5743880" cy="1200329"/>
          </a:xfrm>
          <a:prstGeom prst="rect">
            <a:avLst/>
          </a:prstGeom>
        </p:spPr>
        <p:txBody>
          <a:bodyPr wrap="none">
            <a:spAutoFit/>
          </a:bodyPr>
          <a:lstStyle/>
          <a:p>
            <a:r>
              <a:rPr lang="zh-CN" altLang="de-DE" sz="7200" b="1" dirty="0">
                <a:latin typeface="黑体" panose="02010609060101010101" pitchFamily="49" charset="-122"/>
                <a:ea typeface="黑体" panose="02010609060101010101" pitchFamily="49" charset="-122"/>
              </a:rPr>
              <a:t>“理念之路”</a:t>
            </a:r>
            <a:endParaRPr lang="de-DE" sz="7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72737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302256" y="2746944"/>
            <a:ext cx="4817344" cy="1200329"/>
          </a:xfrm>
          <a:prstGeom prst="rect">
            <a:avLst/>
          </a:prstGeom>
        </p:spPr>
        <p:txBody>
          <a:bodyPr wrap="none">
            <a:spAutoFit/>
          </a:bodyPr>
          <a:lstStyle/>
          <a:p>
            <a:r>
              <a:rPr lang="zh-CN" altLang="de-DE" sz="7200" b="1" dirty="0">
                <a:latin typeface="黑体" panose="02010609060101010101" pitchFamily="49" charset="-122"/>
                <a:ea typeface="黑体" panose="02010609060101010101" pitchFamily="49" charset="-122"/>
              </a:rPr>
              <a:t>谢谢大家！</a:t>
            </a:r>
            <a:endParaRPr lang="de-DE" sz="7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13602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4967287" y="1395414"/>
            <a:ext cx="3851672" cy="857250"/>
          </a:xfrm>
        </p:spPr>
        <p:txBody>
          <a:bodyPr>
            <a:noAutofit/>
          </a:bodyPr>
          <a:lstStyle/>
          <a:p>
            <a:r>
              <a:rPr lang="de-DE" sz="2700" dirty="0"/>
              <a:t>4000 BC = </a:t>
            </a:r>
            <a:r>
              <a:rPr lang="de-DE" sz="2700" dirty="0" err="1"/>
              <a:t>oldest</a:t>
            </a:r>
            <a:r>
              <a:rPr lang="de-DE" sz="2700" dirty="0"/>
              <a:t> </a:t>
            </a:r>
            <a:r>
              <a:rPr lang="de-DE" sz="2700" dirty="0" err="1"/>
              <a:t>script</a:t>
            </a:r>
            <a:br>
              <a:rPr lang="zh-CN" altLang="en-US" sz="2700" dirty="0"/>
            </a:br>
            <a:r>
              <a:rPr lang="zh-CN" altLang="en-US" sz="2700" dirty="0"/>
              <a:t>最古老的文本</a:t>
            </a:r>
            <a:endParaRPr lang="de-DE" sz="2700" dirty="0"/>
          </a:p>
        </p:txBody>
      </p:sp>
      <p:sp>
        <p:nvSpPr>
          <p:cNvPr id="732163" name="Rectangle 3"/>
          <p:cNvSpPr>
            <a:spLocks noGrp="1" noChangeArrowheads="1"/>
          </p:cNvSpPr>
          <p:nvPr>
            <p:ph type="body" idx="1"/>
          </p:nvPr>
        </p:nvSpPr>
        <p:spPr>
          <a:xfrm>
            <a:off x="4859338" y="2628900"/>
            <a:ext cx="3675062" cy="2582466"/>
          </a:xfrm>
        </p:spPr>
        <p:txBody>
          <a:bodyPr/>
          <a:lstStyle/>
          <a:p>
            <a:pPr>
              <a:lnSpc>
                <a:spcPct val="80000"/>
              </a:lnSpc>
            </a:pPr>
            <a:r>
              <a:rPr lang="de-DE" sz="1200" dirty="0"/>
              <a:t>Sumerers in </a:t>
            </a:r>
            <a:r>
              <a:rPr lang="de-DE" sz="1200" dirty="0" err="1"/>
              <a:t>Mesopotamia</a:t>
            </a:r>
            <a:r>
              <a:rPr lang="zh-CN" altLang="en-US" sz="1200" dirty="0"/>
              <a:t> 美索不达米亚</a:t>
            </a:r>
            <a:endParaRPr lang="de-DE" sz="1200" dirty="0"/>
          </a:p>
          <a:p>
            <a:pPr>
              <a:lnSpc>
                <a:spcPct val="80000"/>
              </a:lnSpc>
            </a:pPr>
            <a:endParaRPr lang="de-DE" sz="1200" dirty="0"/>
          </a:p>
          <a:p>
            <a:pPr>
              <a:lnSpc>
                <a:spcPct val="80000"/>
              </a:lnSpc>
            </a:pPr>
            <a:r>
              <a:rPr lang="de-DE" sz="1200" dirty="0" err="1"/>
              <a:t>Sumerian</a:t>
            </a:r>
            <a:r>
              <a:rPr lang="de-DE" sz="1200" dirty="0"/>
              <a:t>/</a:t>
            </a:r>
            <a:r>
              <a:rPr lang="de-DE" sz="1200" dirty="0" err="1"/>
              <a:t>Protoelamic</a:t>
            </a:r>
            <a:r>
              <a:rPr lang="de-DE" sz="1200" dirty="0"/>
              <a:t> -3000, </a:t>
            </a:r>
            <a:r>
              <a:rPr lang="zh-CN" altLang="de-DE" sz="1200" dirty="0"/>
              <a:t>苏美尔人，公元前</a:t>
            </a:r>
            <a:r>
              <a:rPr lang="en-US" altLang="zh-CN" sz="1200" dirty="0"/>
              <a:t>3000</a:t>
            </a:r>
            <a:r>
              <a:rPr lang="zh-CN" altLang="en-US" sz="1200" dirty="0"/>
              <a:t>年</a:t>
            </a:r>
          </a:p>
          <a:p>
            <a:pPr>
              <a:lnSpc>
                <a:spcPct val="80000"/>
              </a:lnSpc>
            </a:pPr>
            <a:r>
              <a:rPr lang="de-DE" sz="1200" dirty="0" err="1"/>
              <a:t>Altägyptian</a:t>
            </a:r>
            <a:r>
              <a:rPr lang="de-DE" sz="1200" dirty="0"/>
              <a:t> -3000, </a:t>
            </a:r>
            <a:r>
              <a:rPr lang="zh-CN" altLang="de-DE" sz="1200" dirty="0"/>
              <a:t>古埃及人，公元前</a:t>
            </a:r>
            <a:r>
              <a:rPr lang="en-US" altLang="zh-CN" sz="1200" dirty="0"/>
              <a:t>3000</a:t>
            </a:r>
            <a:r>
              <a:rPr lang="zh-CN" altLang="en-US" sz="1200" dirty="0"/>
              <a:t>年</a:t>
            </a:r>
          </a:p>
          <a:p>
            <a:pPr>
              <a:lnSpc>
                <a:spcPct val="80000"/>
              </a:lnSpc>
            </a:pPr>
            <a:r>
              <a:rPr lang="de-DE" sz="1200" dirty="0"/>
              <a:t>Yi -3000; </a:t>
            </a:r>
            <a:r>
              <a:rPr lang="zh-CN" altLang="de-DE" sz="1200" dirty="0"/>
              <a:t>古彝族，公元前</a:t>
            </a:r>
            <a:r>
              <a:rPr lang="en-US" altLang="zh-CN" sz="1200" dirty="0"/>
              <a:t>3000</a:t>
            </a:r>
            <a:r>
              <a:rPr lang="zh-CN" altLang="en-US" sz="1200" dirty="0"/>
              <a:t>年</a:t>
            </a:r>
          </a:p>
          <a:p>
            <a:pPr>
              <a:lnSpc>
                <a:spcPct val="80000"/>
              </a:lnSpc>
            </a:pPr>
            <a:r>
              <a:rPr lang="de-DE" sz="1200" dirty="0"/>
              <a:t>Protoindian -2500 </a:t>
            </a:r>
            <a:r>
              <a:rPr lang="zh-CN" altLang="de-DE" sz="1200" dirty="0"/>
              <a:t>早期印度人 公元前</a:t>
            </a:r>
            <a:r>
              <a:rPr lang="en-US" altLang="zh-CN" sz="1200" dirty="0"/>
              <a:t>2500</a:t>
            </a:r>
            <a:r>
              <a:rPr lang="zh-CN" altLang="en-US" sz="1200" dirty="0"/>
              <a:t>年</a:t>
            </a:r>
          </a:p>
        </p:txBody>
      </p:sp>
      <p:pic>
        <p:nvPicPr>
          <p:cNvPr id="732164" name="Picture 4" descr="Keilschrift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38287"/>
            <a:ext cx="4746625" cy="4462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fontScale="90000"/>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4 </a:t>
            </a:r>
            <a:r>
              <a:rPr lang="zh-CN" altLang="de-DE" dirty="0">
                <a:solidFill>
                  <a:srgbClr val="0E5772"/>
                </a:solidFill>
                <a:latin typeface="Arial" panose="020B0604020202020204" pitchFamily="34" charset="0"/>
                <a:cs typeface="Arial" panose="020B0604020202020204" pitchFamily="34" charset="0"/>
              </a:rPr>
              <a:t>第四周 </a:t>
            </a:r>
            <a:br>
              <a:rPr lang="de-DE" altLang="zh-CN" dirty="0">
                <a:solidFill>
                  <a:srgbClr val="0E5772"/>
                </a:solidFill>
                <a:latin typeface="Arial" panose="020B0604020202020204" pitchFamily="34" charset="0"/>
                <a:cs typeface="Arial" panose="020B0604020202020204" pitchFamily="34" charset="0"/>
              </a:rPr>
            </a:br>
            <a:r>
              <a:rPr lang="de-DE" altLang="zh-CN" dirty="0" err="1">
                <a:solidFill>
                  <a:srgbClr val="0E5772"/>
                </a:solidFill>
                <a:latin typeface="Arial" panose="020B0604020202020204" pitchFamily="34" charset="0"/>
                <a:cs typeface="Arial" panose="020B0604020202020204" pitchFamily="34" charset="0"/>
              </a:rPr>
              <a:t>Mythology</a:t>
            </a:r>
            <a:r>
              <a:rPr lang="de-DE" altLang="zh-CN" dirty="0">
                <a:solidFill>
                  <a:srgbClr val="0E5772"/>
                </a:solidFill>
                <a:latin typeface="Arial" panose="020B0604020202020204" pitchFamily="34" charset="0"/>
                <a:cs typeface="Arial" panose="020B0604020202020204" pitchFamily="34" charset="0"/>
              </a:rPr>
              <a:t> and </a:t>
            </a:r>
            <a:r>
              <a:rPr lang="de-DE" altLang="zh-CN" dirty="0" err="1">
                <a:solidFill>
                  <a:srgbClr val="0E5772"/>
                </a:solidFill>
                <a:latin typeface="Arial" panose="020B0604020202020204" pitchFamily="34" charset="0"/>
                <a:cs typeface="Arial" panose="020B0604020202020204" pitchFamily="34" charset="0"/>
              </a:rPr>
              <a:t>Literature</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628800"/>
            <a:ext cx="8629650" cy="5040560"/>
          </a:xfrm>
        </p:spPr>
        <p:txBody>
          <a:bodyPr>
            <a:normAutofit fontScale="92500" lnSpcReduction="20000"/>
          </a:bodyPr>
          <a:lstStyle/>
          <a:p>
            <a:pPr marL="0" indent="0" algn="l">
              <a:buNone/>
            </a:pPr>
            <a:r>
              <a:rPr lang="de-DE" sz="1800" b="0" i="0" dirty="0" err="1">
                <a:solidFill>
                  <a:srgbClr val="000000"/>
                </a:solidFill>
                <a:effectLst/>
                <a:latin typeface="Arial" panose="020B0604020202020204" pitchFamily="34" charset="0"/>
              </a:rPr>
              <a:t>Preparation</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for</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this</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session</a:t>
            </a:r>
            <a:r>
              <a:rPr lang="de-DE" sz="1800" b="0" i="0" dirty="0">
                <a:solidFill>
                  <a:srgbClr val="000000"/>
                </a:solidFill>
                <a:effectLst/>
                <a:latin typeface="Arial" panose="020B0604020202020204" pitchFamily="34" charset="0"/>
              </a:rPr>
              <a:t>[</a:t>
            </a:r>
            <a:r>
              <a:rPr lang="de-DE" sz="1800" b="0" i="0" u="none" strike="noStrike" dirty="0" err="1">
                <a:solidFill>
                  <a:srgbClr val="002BB8"/>
                </a:solidFill>
                <a:effectLst/>
                <a:latin typeface="Arial" panose="020B0604020202020204" pitchFamily="34" charset="0"/>
                <a:hlinkClick r:id="rId2" tooltip="Edit section: Preparation for this session"/>
              </a:rPr>
              <a:t>edit</a:t>
            </a:r>
            <a:r>
              <a:rPr lang="de-DE" sz="1800" b="0" i="0" dirty="0">
                <a:solidFill>
                  <a:srgbClr val="000000"/>
                </a:solidFill>
                <a:effectLst/>
                <a:latin typeface="Arial" panose="020B0604020202020204" pitchFamily="34" charset="0"/>
              </a:rPr>
              <a:t>]</a:t>
            </a:r>
          </a:p>
          <a:p>
            <a:pPr algn="l">
              <a:buFont typeface="Arial" panose="020B0604020202020204" pitchFamily="34" charset="0"/>
              <a:buChar char="•"/>
            </a:pPr>
            <a:r>
              <a:rPr lang="de-DE" sz="1800" b="0" i="0" dirty="0">
                <a:solidFill>
                  <a:srgbClr val="000000"/>
                </a:solidFill>
                <a:effectLst/>
                <a:latin typeface="Arial" panose="020B0604020202020204" pitchFamily="34" charset="0"/>
              </a:rPr>
              <a:t>Do </a:t>
            </a:r>
            <a:r>
              <a:rPr lang="de-DE" sz="1800" b="0" i="0" dirty="0" err="1">
                <a:solidFill>
                  <a:srgbClr val="000000"/>
                </a:solidFill>
                <a:effectLst/>
                <a:latin typeface="Arial" panose="020B0604020202020204" pitchFamily="34" charset="0"/>
              </a:rPr>
              <a:t>the</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translation</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homework</a:t>
            </a:r>
            <a:r>
              <a:rPr lang="de-DE" sz="1800" b="0" i="0" dirty="0">
                <a:solidFill>
                  <a:srgbClr val="000000"/>
                </a:solidFill>
                <a:effectLst/>
                <a:latin typeface="Arial" panose="020B0604020202020204" pitchFamily="34" charset="0"/>
              </a:rPr>
              <a:t>. Here </a:t>
            </a:r>
            <a:r>
              <a:rPr lang="de-DE" sz="1800" b="0" i="0" dirty="0" err="1">
                <a:solidFill>
                  <a:srgbClr val="000000"/>
                </a:solidFill>
                <a:effectLst/>
                <a:latin typeface="Arial" panose="020B0604020202020204" pitchFamily="34" charset="0"/>
              </a:rPr>
              <a:t>is</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the</a:t>
            </a:r>
            <a:r>
              <a:rPr lang="de-DE" sz="1800" b="0" i="0" dirty="0">
                <a:solidFill>
                  <a:srgbClr val="000000"/>
                </a:solidFill>
                <a:effectLst/>
                <a:latin typeface="Arial" panose="020B0604020202020204" pitchFamily="34" charset="0"/>
              </a:rPr>
              <a:t> link: </a:t>
            </a:r>
            <a:r>
              <a:rPr lang="de-DE" sz="1800" b="0" i="0" u="none" strike="noStrike" dirty="0" err="1">
                <a:solidFill>
                  <a:srgbClr val="CC2200"/>
                </a:solidFill>
                <a:effectLst/>
                <a:latin typeface="Arial" panose="020B0604020202020204" pitchFamily="34" charset="0"/>
                <a:hlinkClick r:id="rId3" tooltip="Please create link here. (page does not exist)"/>
              </a:rPr>
              <a:t>Please</a:t>
            </a:r>
            <a:r>
              <a:rPr lang="de-DE" sz="1800" b="0" i="0" u="none" strike="noStrike" dirty="0">
                <a:solidFill>
                  <a:srgbClr val="CC2200"/>
                </a:solidFill>
                <a:effectLst/>
                <a:latin typeface="Arial" panose="020B0604020202020204" pitchFamily="34" charset="0"/>
                <a:hlinkClick r:id="rId3" tooltip="Please create link here. (page does not exist)"/>
              </a:rPr>
              <a:t> </a:t>
            </a:r>
            <a:r>
              <a:rPr lang="de-DE" sz="1800" b="0" i="0" u="none" strike="noStrike" dirty="0" err="1">
                <a:solidFill>
                  <a:srgbClr val="CC2200"/>
                </a:solidFill>
                <a:effectLst/>
                <a:latin typeface="Arial" panose="020B0604020202020204" pitchFamily="34" charset="0"/>
                <a:hlinkClick r:id="rId3" tooltip="Please create link here. (page does not exist)"/>
              </a:rPr>
              <a:t>create</a:t>
            </a:r>
            <a:r>
              <a:rPr lang="de-DE" sz="1800" b="0" i="0" u="none" strike="noStrike" dirty="0">
                <a:solidFill>
                  <a:srgbClr val="CC2200"/>
                </a:solidFill>
                <a:effectLst/>
                <a:latin typeface="Arial" panose="020B0604020202020204" pitchFamily="34" charset="0"/>
                <a:hlinkClick r:id="rId3" tooltip="Please create link here. (page does not exist)"/>
              </a:rPr>
              <a:t> link </a:t>
            </a:r>
            <a:r>
              <a:rPr lang="de-DE" sz="1800" b="0" i="0" u="none" strike="noStrike" dirty="0" err="1">
                <a:solidFill>
                  <a:srgbClr val="CC2200"/>
                </a:solidFill>
                <a:effectLst/>
                <a:latin typeface="Arial" panose="020B0604020202020204" pitchFamily="34" charset="0"/>
                <a:hlinkClick r:id="rId3" tooltip="Please create link here. (page does not exist)"/>
              </a:rPr>
              <a:t>here</a:t>
            </a:r>
            <a:r>
              <a:rPr lang="de-DE" sz="1800" b="0" i="0" u="none" strike="noStrike" dirty="0">
                <a:solidFill>
                  <a:srgbClr val="CC2200"/>
                </a:solidFill>
                <a:effectLst/>
                <a:latin typeface="Arial" panose="020B0604020202020204" pitchFamily="34" charset="0"/>
                <a:hlinkClick r:id="rId3" tooltip="Please create link here. (page does not exist)"/>
              </a:rPr>
              <a:t>.</a:t>
            </a:r>
            <a:r>
              <a:rPr lang="de-DE" sz="1800" b="0" i="0" dirty="0">
                <a:solidFill>
                  <a:srgbClr val="000000"/>
                </a:solidFill>
                <a:effectLst/>
                <a:latin typeface="Arial" panose="020B0604020202020204" pitchFamily="34" charset="0"/>
              </a:rPr>
              <a:t> Here </a:t>
            </a:r>
            <a:r>
              <a:rPr lang="de-DE" sz="1800" b="0" i="0" dirty="0" err="1">
                <a:solidFill>
                  <a:srgbClr val="000000"/>
                </a:solidFill>
                <a:effectLst/>
                <a:latin typeface="Arial" panose="020B0604020202020204" pitchFamily="34" charset="0"/>
              </a:rPr>
              <a:t>is</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the</a:t>
            </a:r>
            <a:r>
              <a:rPr lang="de-DE" sz="1800" b="0" i="0" dirty="0">
                <a:solidFill>
                  <a:srgbClr val="000000"/>
                </a:solidFill>
                <a:effectLst/>
                <a:latin typeface="Arial" panose="020B0604020202020204" pitchFamily="34" charset="0"/>
              </a:rPr>
              <a:t> link </a:t>
            </a:r>
            <a:r>
              <a:rPr lang="de-DE" sz="1800" b="0" i="0" dirty="0" err="1">
                <a:solidFill>
                  <a:srgbClr val="000000"/>
                </a:solidFill>
                <a:effectLst/>
                <a:latin typeface="Arial" panose="020B0604020202020204" pitchFamily="34" charset="0"/>
              </a:rPr>
              <a:t>to</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the</a:t>
            </a:r>
            <a:r>
              <a:rPr lang="de-DE" sz="1800" b="0" i="0" dirty="0">
                <a:solidFill>
                  <a:srgbClr val="000000"/>
                </a:solidFill>
                <a:effectLst/>
                <a:latin typeface="Arial" panose="020B0604020202020204" pitchFamily="34" charset="0"/>
              </a:rPr>
              <a:t> Joint Translation Terms.</a:t>
            </a:r>
          </a:p>
          <a:p>
            <a:pPr algn="l">
              <a:buFont typeface="Arial" panose="020B0604020202020204" pitchFamily="34" charset="0"/>
              <a:buChar char="•"/>
            </a:pPr>
            <a:r>
              <a:rPr lang="de-DE" sz="1800" b="0" i="0" dirty="0">
                <a:solidFill>
                  <a:srgbClr val="000000"/>
                </a:solidFill>
                <a:effectLst/>
                <a:latin typeface="Arial" panose="020B0604020202020204" pitchFamily="34" charset="0"/>
              </a:rPr>
              <a:t>Do </a:t>
            </a:r>
            <a:r>
              <a:rPr lang="de-DE" sz="1800" b="0" i="0" dirty="0" err="1">
                <a:solidFill>
                  <a:srgbClr val="000000"/>
                </a:solidFill>
                <a:effectLst/>
                <a:latin typeface="Arial" panose="020B0604020202020204" pitchFamily="34" charset="0"/>
              </a:rPr>
              <a:t>the</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correction</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of</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the</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translation</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of</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your</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fellow</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student</a:t>
            </a:r>
            <a:r>
              <a:rPr lang="de-DE" sz="1800" b="0" i="0" dirty="0">
                <a:solidFill>
                  <a:srgbClr val="000000"/>
                </a:solidFill>
                <a:effectLst/>
                <a:latin typeface="Arial" panose="020B0604020202020204" pitchFamily="34" charset="0"/>
              </a:rPr>
              <a:t>. Here </a:t>
            </a:r>
            <a:r>
              <a:rPr lang="de-DE" sz="1800" b="0" i="0" dirty="0" err="1">
                <a:solidFill>
                  <a:srgbClr val="000000"/>
                </a:solidFill>
                <a:effectLst/>
                <a:latin typeface="Arial" panose="020B0604020202020204" pitchFamily="34" charset="0"/>
              </a:rPr>
              <a:t>is</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the</a:t>
            </a:r>
            <a:r>
              <a:rPr lang="de-DE" sz="1800" b="0" i="0" dirty="0">
                <a:solidFill>
                  <a:srgbClr val="000000"/>
                </a:solidFill>
                <a:effectLst/>
                <a:latin typeface="Arial" panose="020B0604020202020204" pitchFamily="34" charset="0"/>
              </a:rPr>
              <a:t> link: </a:t>
            </a:r>
            <a:r>
              <a:rPr lang="de-DE" sz="1800" b="0" i="0" u="none" strike="noStrike" dirty="0" err="1">
                <a:solidFill>
                  <a:srgbClr val="CC2200"/>
                </a:solidFill>
                <a:effectLst/>
                <a:latin typeface="Arial" panose="020B0604020202020204" pitchFamily="34" charset="0"/>
                <a:hlinkClick r:id="rId3" tooltip="Please create link here. (page does not exist)"/>
              </a:rPr>
              <a:t>Please</a:t>
            </a:r>
            <a:r>
              <a:rPr lang="de-DE" sz="1800" b="0" i="0" u="none" strike="noStrike" dirty="0">
                <a:solidFill>
                  <a:srgbClr val="CC2200"/>
                </a:solidFill>
                <a:effectLst/>
                <a:latin typeface="Arial" panose="020B0604020202020204" pitchFamily="34" charset="0"/>
                <a:hlinkClick r:id="rId3" tooltip="Please create link here. (page does not exist)"/>
              </a:rPr>
              <a:t> </a:t>
            </a:r>
            <a:r>
              <a:rPr lang="de-DE" sz="1800" b="0" i="0" u="none" strike="noStrike" dirty="0" err="1">
                <a:solidFill>
                  <a:srgbClr val="CC2200"/>
                </a:solidFill>
                <a:effectLst/>
                <a:latin typeface="Arial" panose="020B0604020202020204" pitchFamily="34" charset="0"/>
                <a:hlinkClick r:id="rId3" tooltip="Please create link here. (page does not exist)"/>
              </a:rPr>
              <a:t>create</a:t>
            </a:r>
            <a:r>
              <a:rPr lang="de-DE" sz="1800" b="0" i="0" u="none" strike="noStrike" dirty="0">
                <a:solidFill>
                  <a:srgbClr val="CC2200"/>
                </a:solidFill>
                <a:effectLst/>
                <a:latin typeface="Arial" panose="020B0604020202020204" pitchFamily="34" charset="0"/>
                <a:hlinkClick r:id="rId3" tooltip="Please create link here. (page does not exist)"/>
              </a:rPr>
              <a:t> link </a:t>
            </a:r>
            <a:r>
              <a:rPr lang="de-DE" sz="1800" b="0" i="0" u="none" strike="noStrike" dirty="0" err="1">
                <a:solidFill>
                  <a:srgbClr val="CC2200"/>
                </a:solidFill>
                <a:effectLst/>
                <a:latin typeface="Arial" panose="020B0604020202020204" pitchFamily="34" charset="0"/>
                <a:hlinkClick r:id="rId3" tooltip="Please create link here. (page does not exist)"/>
              </a:rPr>
              <a:t>here</a:t>
            </a:r>
            <a:r>
              <a:rPr lang="de-DE" sz="1800" b="0" i="0" u="none" strike="noStrike" dirty="0">
                <a:solidFill>
                  <a:srgbClr val="CC2200"/>
                </a:solidFill>
                <a:effectLst/>
                <a:latin typeface="Arial" panose="020B0604020202020204" pitchFamily="34" charset="0"/>
                <a:hlinkClick r:id="rId3" tooltip="Please create link here. (page does not exist)"/>
              </a:rPr>
              <a:t>.</a:t>
            </a:r>
            <a:endParaRPr lang="de-DE" sz="1800" b="0" i="0" dirty="0">
              <a:solidFill>
                <a:srgbClr val="000000"/>
              </a:solidFill>
              <a:effectLst/>
              <a:latin typeface="Arial" panose="020B0604020202020204" pitchFamily="34" charset="0"/>
            </a:endParaRPr>
          </a:p>
          <a:p>
            <a:pPr algn="l">
              <a:buFont typeface="Arial" panose="020B0604020202020204" pitchFamily="34" charset="0"/>
              <a:buChar char="•"/>
            </a:pPr>
            <a:r>
              <a:rPr lang="de-DE" sz="1800" b="0" i="0" dirty="0">
                <a:solidFill>
                  <a:srgbClr val="000000"/>
                </a:solidFill>
                <a:effectLst/>
                <a:latin typeface="Arial" panose="020B0604020202020204" pitchFamily="34" charset="0"/>
              </a:rPr>
              <a:t>Read </a:t>
            </a:r>
            <a:r>
              <a:rPr lang="de-DE" sz="1800" b="0" i="0" dirty="0" err="1">
                <a:solidFill>
                  <a:srgbClr val="000000"/>
                </a:solidFill>
                <a:effectLst/>
                <a:latin typeface="Arial" panose="020B0604020202020204" pitchFamily="34" charset="0"/>
              </a:rPr>
              <a:t>textbook</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text</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Mythology</a:t>
            </a:r>
            <a:r>
              <a:rPr lang="de-DE" sz="1800" b="0" i="0" dirty="0">
                <a:solidFill>
                  <a:srgbClr val="000000"/>
                </a:solidFill>
                <a:effectLst/>
                <a:latin typeface="Arial" panose="020B0604020202020204" pitchFamily="34" charset="0"/>
              </a:rPr>
              <a:t>: </a:t>
            </a:r>
            <a:r>
              <a:rPr lang="de-DE" sz="1800" b="1" i="0" dirty="0">
                <a:solidFill>
                  <a:srgbClr val="000000"/>
                </a:solidFill>
                <a:effectLst/>
                <a:latin typeface="Arial" panose="020B0604020202020204" pitchFamily="34" charset="0"/>
              </a:rPr>
              <a:t>Gods and </a:t>
            </a:r>
            <a:r>
              <a:rPr lang="de-DE" sz="1800" b="1" i="0" dirty="0" err="1">
                <a:solidFill>
                  <a:srgbClr val="000000"/>
                </a:solidFill>
                <a:effectLst/>
                <a:latin typeface="Arial" panose="020B0604020202020204" pitchFamily="34" charset="0"/>
              </a:rPr>
              <a:t>Immortals</a:t>
            </a:r>
            <a:endParaRPr lang="de-DE" sz="1800" b="1" i="0" dirty="0">
              <a:solidFill>
                <a:srgbClr val="000000"/>
              </a:solidFill>
              <a:effectLst/>
              <a:latin typeface="Arial" panose="020B0604020202020204" pitchFamily="34" charset="0"/>
            </a:endParaRPr>
          </a:p>
          <a:p>
            <a:pPr algn="l">
              <a:buFont typeface="Arial" panose="020B0604020202020204" pitchFamily="34" charset="0"/>
              <a:buChar char="•"/>
            </a:pPr>
            <a:r>
              <a:rPr lang="de-DE" sz="1800" b="0" i="0" dirty="0">
                <a:solidFill>
                  <a:srgbClr val="000000"/>
                </a:solidFill>
                <a:effectLst/>
                <a:latin typeface="Arial" panose="020B0604020202020204" pitchFamily="34" charset="0"/>
              </a:rPr>
              <a:t>Take </a:t>
            </a:r>
            <a:r>
              <a:rPr lang="de-DE" sz="1800" b="0" i="0" dirty="0" err="1">
                <a:solidFill>
                  <a:srgbClr val="000000"/>
                </a:solidFill>
                <a:effectLst/>
                <a:latin typeface="Arial" panose="020B0604020202020204" pitchFamily="34" charset="0"/>
              </a:rPr>
              <a:t>the</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quiz</a:t>
            </a:r>
            <a:r>
              <a:rPr lang="de-DE" sz="1800" b="0" i="0" dirty="0">
                <a:solidFill>
                  <a:srgbClr val="000000"/>
                </a:solidFill>
                <a:effectLst/>
                <a:latin typeface="Arial" panose="020B0604020202020204" pitchFamily="34" charset="0"/>
              </a:rPr>
              <a:t> on </a:t>
            </a:r>
            <a:r>
              <a:rPr lang="de-DE" sz="1800" b="0" i="0" dirty="0" err="1">
                <a:solidFill>
                  <a:srgbClr val="000000"/>
                </a:solidFill>
                <a:effectLst/>
                <a:latin typeface="Arial" panose="020B0604020202020204" pitchFamily="34" charset="0"/>
              </a:rPr>
              <a:t>Mythology</a:t>
            </a:r>
            <a:r>
              <a:rPr lang="de-DE" sz="1800" b="0" i="0" dirty="0">
                <a:solidFill>
                  <a:srgbClr val="000000"/>
                </a:solidFill>
                <a:effectLst/>
                <a:latin typeface="Arial" panose="020B0604020202020204" pitchFamily="34" charset="0"/>
              </a:rPr>
              <a:t>: Gods and </a:t>
            </a:r>
            <a:r>
              <a:rPr lang="de-DE" sz="1800" b="0" i="0" dirty="0" err="1">
                <a:solidFill>
                  <a:srgbClr val="000000"/>
                </a:solidFill>
                <a:effectLst/>
                <a:latin typeface="Arial" panose="020B0604020202020204" pitchFamily="34" charset="0"/>
              </a:rPr>
              <a:t>Immortals</a:t>
            </a:r>
            <a:r>
              <a:rPr lang="de-DE" sz="1800" b="0" i="0" dirty="0">
                <a:solidFill>
                  <a:srgbClr val="000000"/>
                </a:solidFill>
                <a:effectLst/>
                <a:latin typeface="Arial" panose="020B0604020202020204" pitchFamily="34" charset="0"/>
              </a:rPr>
              <a:t> : </a:t>
            </a:r>
            <a:r>
              <a:rPr lang="de-DE" sz="1800" b="0" i="0" u="none" strike="noStrike" dirty="0" err="1">
                <a:solidFill>
                  <a:srgbClr val="CC2200"/>
                </a:solidFill>
                <a:effectLst/>
                <a:latin typeface="Arial" panose="020B0604020202020204" pitchFamily="34" charset="0"/>
                <a:hlinkClick r:id="rId4" tooltip="Please create quiz and link it here. (page does not exist)"/>
              </a:rPr>
              <a:t>Please</a:t>
            </a:r>
            <a:r>
              <a:rPr lang="de-DE" sz="1800" b="0" i="0" u="none" strike="noStrike" dirty="0">
                <a:solidFill>
                  <a:srgbClr val="CC2200"/>
                </a:solidFill>
                <a:effectLst/>
                <a:latin typeface="Arial" panose="020B0604020202020204" pitchFamily="34" charset="0"/>
                <a:hlinkClick r:id="rId4" tooltip="Please create quiz and link it here. (page does not exist)"/>
              </a:rPr>
              <a:t> </a:t>
            </a:r>
            <a:r>
              <a:rPr lang="de-DE" sz="1800" b="0" i="0" u="none" strike="noStrike" dirty="0" err="1">
                <a:solidFill>
                  <a:srgbClr val="CC2200"/>
                </a:solidFill>
                <a:effectLst/>
                <a:latin typeface="Arial" panose="020B0604020202020204" pitchFamily="34" charset="0"/>
                <a:hlinkClick r:id="rId4" tooltip="Please create quiz and link it here. (page does not exist)"/>
              </a:rPr>
              <a:t>create</a:t>
            </a:r>
            <a:r>
              <a:rPr lang="de-DE" sz="1800" b="0" i="0" u="none" strike="noStrike" dirty="0">
                <a:solidFill>
                  <a:srgbClr val="CC2200"/>
                </a:solidFill>
                <a:effectLst/>
                <a:latin typeface="Arial" panose="020B0604020202020204" pitchFamily="34" charset="0"/>
                <a:hlinkClick r:id="rId4" tooltip="Please create quiz and link it here. (page does not exist)"/>
              </a:rPr>
              <a:t> </a:t>
            </a:r>
            <a:r>
              <a:rPr lang="de-DE" sz="1800" b="0" i="0" u="none" strike="noStrike" dirty="0" err="1">
                <a:solidFill>
                  <a:srgbClr val="CC2200"/>
                </a:solidFill>
                <a:effectLst/>
                <a:latin typeface="Arial" panose="020B0604020202020204" pitchFamily="34" charset="0"/>
                <a:hlinkClick r:id="rId4" tooltip="Please create quiz and link it here. (page does not exist)"/>
              </a:rPr>
              <a:t>quiz</a:t>
            </a:r>
            <a:r>
              <a:rPr lang="de-DE" sz="1800" b="0" i="0" u="none" strike="noStrike" dirty="0">
                <a:solidFill>
                  <a:srgbClr val="CC2200"/>
                </a:solidFill>
                <a:effectLst/>
                <a:latin typeface="Arial" panose="020B0604020202020204" pitchFamily="34" charset="0"/>
                <a:hlinkClick r:id="rId4" tooltip="Please create quiz and link it here. (page does not exist)"/>
              </a:rPr>
              <a:t> and link </a:t>
            </a:r>
            <a:r>
              <a:rPr lang="de-DE" sz="1800" b="0" i="0" u="none" strike="noStrike" dirty="0" err="1">
                <a:solidFill>
                  <a:srgbClr val="CC2200"/>
                </a:solidFill>
                <a:effectLst/>
                <a:latin typeface="Arial" panose="020B0604020202020204" pitchFamily="34" charset="0"/>
                <a:hlinkClick r:id="rId4" tooltip="Please create quiz and link it here. (page does not exist)"/>
              </a:rPr>
              <a:t>it</a:t>
            </a:r>
            <a:r>
              <a:rPr lang="de-DE" sz="1800" b="0" i="0" u="none" strike="noStrike" dirty="0">
                <a:solidFill>
                  <a:srgbClr val="CC2200"/>
                </a:solidFill>
                <a:effectLst/>
                <a:latin typeface="Arial" panose="020B0604020202020204" pitchFamily="34" charset="0"/>
                <a:hlinkClick r:id="rId4" tooltip="Please create quiz and link it here. (page does not exist)"/>
              </a:rPr>
              <a:t> </a:t>
            </a:r>
            <a:r>
              <a:rPr lang="de-DE" sz="1800" b="0" i="0" u="none" strike="noStrike" dirty="0" err="1">
                <a:solidFill>
                  <a:srgbClr val="CC2200"/>
                </a:solidFill>
                <a:effectLst/>
                <a:latin typeface="Arial" panose="020B0604020202020204" pitchFamily="34" charset="0"/>
                <a:hlinkClick r:id="rId4" tooltip="Please create quiz and link it here. (page does not exist)"/>
              </a:rPr>
              <a:t>here</a:t>
            </a:r>
            <a:r>
              <a:rPr lang="de-DE" sz="1800" b="0" i="0" u="none" strike="noStrike" dirty="0">
                <a:solidFill>
                  <a:srgbClr val="CC2200"/>
                </a:solidFill>
                <a:effectLst/>
                <a:latin typeface="Arial" panose="020B0604020202020204" pitchFamily="34" charset="0"/>
                <a:hlinkClick r:id="rId4" tooltip="Please create quiz and link it here. (page does not exist)"/>
              </a:rPr>
              <a:t>.</a:t>
            </a:r>
            <a:endParaRPr lang="de-DE" sz="1800" b="0" i="0" dirty="0">
              <a:solidFill>
                <a:srgbClr val="000000"/>
              </a:solidFill>
              <a:effectLst/>
              <a:latin typeface="Arial" panose="020B0604020202020204" pitchFamily="34" charset="0"/>
            </a:endParaRPr>
          </a:p>
          <a:p>
            <a:pPr algn="l">
              <a:buFont typeface="Arial" panose="020B0604020202020204" pitchFamily="34" charset="0"/>
              <a:buChar char="•"/>
            </a:pPr>
            <a:r>
              <a:rPr lang="de-DE" sz="1800" b="0" i="0" dirty="0">
                <a:solidFill>
                  <a:srgbClr val="000000"/>
                </a:solidFill>
                <a:effectLst/>
                <a:latin typeface="Arial" panose="020B0604020202020204" pitchFamily="34" charset="0"/>
              </a:rPr>
              <a:t>Read </a:t>
            </a:r>
            <a:r>
              <a:rPr lang="de-DE" sz="1800" b="0" i="0" dirty="0" err="1">
                <a:solidFill>
                  <a:srgbClr val="000000"/>
                </a:solidFill>
                <a:effectLst/>
                <a:latin typeface="Arial" panose="020B0604020202020204" pitchFamily="34" charset="0"/>
              </a:rPr>
              <a:t>textbook</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text</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Literature</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Ancient</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Literature</a:t>
            </a:r>
            <a:r>
              <a:rPr lang="de-DE" sz="1800" b="0" i="0" dirty="0">
                <a:solidFill>
                  <a:srgbClr val="000000"/>
                </a:solidFill>
                <a:effectLst/>
                <a:latin typeface="Arial" panose="020B0604020202020204" pitchFamily="34" charset="0"/>
              </a:rPr>
              <a:t>: </a:t>
            </a:r>
            <a:r>
              <a:rPr lang="de-DE" sz="1800" b="1" i="0" dirty="0">
                <a:solidFill>
                  <a:srgbClr val="000000"/>
                </a:solidFill>
                <a:effectLst/>
                <a:latin typeface="Arial" panose="020B0604020202020204" pitchFamily="34" charset="0"/>
              </a:rPr>
              <a:t>Chinese </a:t>
            </a:r>
            <a:r>
              <a:rPr lang="de-DE" sz="1800" b="1" i="0" dirty="0" err="1">
                <a:solidFill>
                  <a:srgbClr val="000000"/>
                </a:solidFill>
                <a:effectLst/>
                <a:latin typeface="Arial" panose="020B0604020202020204" pitchFamily="34" charset="0"/>
              </a:rPr>
              <a:t>Mythology</a:t>
            </a:r>
            <a:endParaRPr lang="de-DE" sz="1800" b="1" i="0" dirty="0">
              <a:solidFill>
                <a:srgbClr val="000000"/>
              </a:solidFill>
              <a:effectLst/>
              <a:latin typeface="Arial" panose="020B0604020202020204" pitchFamily="34" charset="0"/>
            </a:endParaRPr>
          </a:p>
          <a:p>
            <a:pPr algn="l">
              <a:buFont typeface="Arial" panose="020B0604020202020204" pitchFamily="34" charset="0"/>
              <a:buChar char="•"/>
            </a:pPr>
            <a:r>
              <a:rPr lang="de-DE" sz="1800" b="0" i="0" dirty="0">
                <a:solidFill>
                  <a:srgbClr val="000000"/>
                </a:solidFill>
                <a:effectLst/>
                <a:latin typeface="Arial" panose="020B0604020202020204" pitchFamily="34" charset="0"/>
              </a:rPr>
              <a:t>Take </a:t>
            </a:r>
            <a:r>
              <a:rPr lang="de-DE" sz="1800" b="0" i="0" dirty="0" err="1">
                <a:solidFill>
                  <a:srgbClr val="000000"/>
                </a:solidFill>
                <a:effectLst/>
                <a:latin typeface="Arial" panose="020B0604020202020204" pitchFamily="34" charset="0"/>
              </a:rPr>
              <a:t>the</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quiz</a:t>
            </a:r>
            <a:r>
              <a:rPr lang="de-DE" sz="1800" b="0" i="0" dirty="0">
                <a:solidFill>
                  <a:srgbClr val="000000"/>
                </a:solidFill>
                <a:effectLst/>
                <a:latin typeface="Arial" panose="020B0604020202020204" pitchFamily="34" charset="0"/>
              </a:rPr>
              <a:t> on </a:t>
            </a:r>
            <a:r>
              <a:rPr lang="de-DE" sz="1800" b="0" i="0" dirty="0" err="1">
                <a:solidFill>
                  <a:srgbClr val="000000"/>
                </a:solidFill>
                <a:effectLst/>
                <a:latin typeface="Arial" panose="020B0604020202020204" pitchFamily="34" charset="0"/>
              </a:rPr>
              <a:t>Literature</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Ancient</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Literature</a:t>
            </a:r>
            <a:r>
              <a:rPr lang="de-DE" sz="1800" b="0" i="0" dirty="0">
                <a:solidFill>
                  <a:srgbClr val="000000"/>
                </a:solidFill>
                <a:effectLst/>
                <a:latin typeface="Arial" panose="020B0604020202020204" pitchFamily="34" charset="0"/>
              </a:rPr>
              <a:t>: Chinese </a:t>
            </a:r>
            <a:r>
              <a:rPr lang="de-DE" sz="1800" b="0" i="0" dirty="0" err="1">
                <a:solidFill>
                  <a:srgbClr val="000000"/>
                </a:solidFill>
                <a:effectLst/>
                <a:latin typeface="Arial" panose="020B0604020202020204" pitchFamily="34" charset="0"/>
              </a:rPr>
              <a:t>Mythology</a:t>
            </a:r>
            <a:r>
              <a:rPr lang="de-DE" sz="1800" b="0" i="0" dirty="0">
                <a:solidFill>
                  <a:srgbClr val="000000"/>
                </a:solidFill>
                <a:effectLst/>
                <a:latin typeface="Arial" panose="020B0604020202020204" pitchFamily="34" charset="0"/>
              </a:rPr>
              <a:t> : </a:t>
            </a:r>
            <a:r>
              <a:rPr lang="de-DE" sz="1800" b="0" i="0" u="none" strike="noStrike" dirty="0" err="1">
                <a:solidFill>
                  <a:srgbClr val="CC2200"/>
                </a:solidFill>
                <a:effectLst/>
                <a:latin typeface="Arial" panose="020B0604020202020204" pitchFamily="34" charset="0"/>
                <a:hlinkClick r:id="rId4" tooltip="Please create quiz and link it here. (page does not exist)"/>
              </a:rPr>
              <a:t>Please</a:t>
            </a:r>
            <a:r>
              <a:rPr lang="de-DE" sz="1800" b="0" i="0" u="none" strike="noStrike" dirty="0">
                <a:solidFill>
                  <a:srgbClr val="CC2200"/>
                </a:solidFill>
                <a:effectLst/>
                <a:latin typeface="Arial" panose="020B0604020202020204" pitchFamily="34" charset="0"/>
                <a:hlinkClick r:id="rId4" tooltip="Please create quiz and link it here. (page does not exist)"/>
              </a:rPr>
              <a:t> </a:t>
            </a:r>
            <a:r>
              <a:rPr lang="de-DE" sz="1800" b="0" i="0" u="none" strike="noStrike" dirty="0" err="1">
                <a:solidFill>
                  <a:srgbClr val="CC2200"/>
                </a:solidFill>
                <a:effectLst/>
                <a:latin typeface="Arial" panose="020B0604020202020204" pitchFamily="34" charset="0"/>
                <a:hlinkClick r:id="rId4" tooltip="Please create quiz and link it here. (page does not exist)"/>
              </a:rPr>
              <a:t>create</a:t>
            </a:r>
            <a:r>
              <a:rPr lang="de-DE" sz="1800" b="0" i="0" u="none" strike="noStrike" dirty="0">
                <a:solidFill>
                  <a:srgbClr val="CC2200"/>
                </a:solidFill>
                <a:effectLst/>
                <a:latin typeface="Arial" panose="020B0604020202020204" pitchFamily="34" charset="0"/>
                <a:hlinkClick r:id="rId4" tooltip="Please create quiz and link it here. (page does not exist)"/>
              </a:rPr>
              <a:t> </a:t>
            </a:r>
            <a:r>
              <a:rPr lang="de-DE" sz="1800" b="0" i="0" u="none" strike="noStrike" dirty="0" err="1">
                <a:solidFill>
                  <a:srgbClr val="CC2200"/>
                </a:solidFill>
                <a:effectLst/>
                <a:latin typeface="Arial" panose="020B0604020202020204" pitchFamily="34" charset="0"/>
                <a:hlinkClick r:id="rId4" tooltip="Please create quiz and link it here. (page does not exist)"/>
              </a:rPr>
              <a:t>quiz</a:t>
            </a:r>
            <a:r>
              <a:rPr lang="de-DE" sz="1800" b="0" i="0" u="none" strike="noStrike" dirty="0">
                <a:solidFill>
                  <a:srgbClr val="CC2200"/>
                </a:solidFill>
                <a:effectLst/>
                <a:latin typeface="Arial" panose="020B0604020202020204" pitchFamily="34" charset="0"/>
                <a:hlinkClick r:id="rId4" tooltip="Please create quiz and link it here. (page does not exist)"/>
              </a:rPr>
              <a:t> and link </a:t>
            </a:r>
            <a:r>
              <a:rPr lang="de-DE" sz="1800" b="0" i="0" u="none" strike="noStrike" dirty="0" err="1">
                <a:solidFill>
                  <a:srgbClr val="CC2200"/>
                </a:solidFill>
                <a:effectLst/>
                <a:latin typeface="Arial" panose="020B0604020202020204" pitchFamily="34" charset="0"/>
                <a:hlinkClick r:id="rId4" tooltip="Please create quiz and link it here. (page does not exist)"/>
              </a:rPr>
              <a:t>it</a:t>
            </a:r>
            <a:r>
              <a:rPr lang="de-DE" sz="1800" b="0" i="0" u="none" strike="noStrike" dirty="0">
                <a:solidFill>
                  <a:srgbClr val="CC2200"/>
                </a:solidFill>
                <a:effectLst/>
                <a:latin typeface="Arial" panose="020B0604020202020204" pitchFamily="34" charset="0"/>
                <a:hlinkClick r:id="rId4" tooltip="Please create quiz and link it here. (page does not exist)"/>
              </a:rPr>
              <a:t> </a:t>
            </a:r>
            <a:r>
              <a:rPr lang="de-DE" sz="1800" b="0" i="0" u="none" strike="noStrike" dirty="0" err="1">
                <a:solidFill>
                  <a:srgbClr val="CC2200"/>
                </a:solidFill>
                <a:effectLst/>
                <a:latin typeface="Arial" panose="020B0604020202020204" pitchFamily="34" charset="0"/>
                <a:hlinkClick r:id="rId4" tooltip="Please create quiz and link it here. (page does not exist)"/>
              </a:rPr>
              <a:t>here</a:t>
            </a:r>
            <a:r>
              <a:rPr lang="de-DE" sz="1800" b="0" i="0" u="none" strike="noStrike" dirty="0">
                <a:solidFill>
                  <a:srgbClr val="CC2200"/>
                </a:solidFill>
                <a:effectLst/>
                <a:latin typeface="Arial" panose="020B0604020202020204" pitchFamily="34" charset="0"/>
                <a:hlinkClick r:id="rId4" tooltip="Please create quiz and link it here. (page does not exist)"/>
              </a:rPr>
              <a:t>.</a:t>
            </a:r>
            <a:endParaRPr lang="de-DE" sz="1800" b="0" i="0" dirty="0">
              <a:solidFill>
                <a:srgbClr val="000000"/>
              </a:solidFill>
              <a:effectLst/>
              <a:latin typeface="Arial" panose="020B0604020202020204" pitchFamily="34" charset="0"/>
            </a:endParaRPr>
          </a:p>
          <a:p>
            <a:pPr marL="0" indent="0" algn="l">
              <a:buNone/>
            </a:pPr>
            <a:r>
              <a:rPr lang="de-DE" sz="1800" b="1" i="0" dirty="0" err="1">
                <a:solidFill>
                  <a:srgbClr val="000000"/>
                </a:solidFill>
                <a:effectLst/>
                <a:latin typeface="Arial" panose="020B0604020202020204" pitchFamily="34" charset="0"/>
              </a:rPr>
              <a:t>Mythology</a:t>
            </a:r>
            <a:r>
              <a:rPr lang="de-DE" sz="1800" b="1" i="0" dirty="0">
                <a:solidFill>
                  <a:srgbClr val="000000"/>
                </a:solidFill>
                <a:effectLst/>
                <a:latin typeface="Arial" panose="020B0604020202020204" pitchFamily="34" charset="0"/>
              </a:rPr>
              <a:t>: </a:t>
            </a:r>
            <a:r>
              <a:rPr lang="de-DE" sz="1800" b="1" i="0" dirty="0" err="1">
                <a:solidFill>
                  <a:srgbClr val="000000"/>
                </a:solidFill>
                <a:effectLst/>
                <a:latin typeface="Arial" panose="020B0604020202020204" pitchFamily="34" charset="0"/>
              </a:rPr>
              <a:t>God's</a:t>
            </a:r>
            <a:r>
              <a:rPr lang="de-DE" sz="1800" b="1" i="0" dirty="0">
                <a:solidFill>
                  <a:srgbClr val="000000"/>
                </a:solidFill>
                <a:effectLst/>
                <a:latin typeface="Arial" panose="020B0604020202020204" pitchFamily="34" charset="0"/>
              </a:rPr>
              <a:t> and </a:t>
            </a:r>
            <a:r>
              <a:rPr lang="de-DE" sz="1800" b="1" i="0" dirty="0" err="1">
                <a:solidFill>
                  <a:srgbClr val="000000"/>
                </a:solidFill>
                <a:effectLst/>
                <a:latin typeface="Arial" panose="020B0604020202020204" pitchFamily="34" charset="0"/>
              </a:rPr>
              <a:t>Immortals</a:t>
            </a:r>
            <a:r>
              <a:rPr lang="de-DE" sz="1800" b="1" i="0" dirty="0">
                <a:solidFill>
                  <a:srgbClr val="000000"/>
                </a:solidFill>
                <a:effectLst/>
                <a:latin typeface="Arial" panose="020B0604020202020204" pitchFamily="34" charset="0"/>
              </a:rPr>
              <a:t>[</a:t>
            </a:r>
            <a:r>
              <a:rPr lang="de-DE" sz="1800" b="1" i="0" u="none" strike="noStrike" dirty="0" err="1">
                <a:solidFill>
                  <a:srgbClr val="002BB8"/>
                </a:solidFill>
                <a:effectLst/>
                <a:latin typeface="Arial" panose="020B0604020202020204" pitchFamily="34" charset="0"/>
                <a:hlinkClick r:id="rId5" tooltip="Edit section: Mythology: God's and Immortals"/>
              </a:rPr>
              <a:t>edit</a:t>
            </a:r>
            <a:r>
              <a:rPr lang="de-DE" sz="1800" b="1" i="0" dirty="0">
                <a:solidFill>
                  <a:srgbClr val="000000"/>
                </a:solidFill>
                <a:effectLst/>
                <a:latin typeface="Arial" panose="020B0604020202020204" pitchFamily="34" charset="0"/>
              </a:rPr>
              <a:t>]</a:t>
            </a:r>
          </a:p>
          <a:p>
            <a:pPr marL="0" indent="0" algn="l">
              <a:buNone/>
            </a:pPr>
            <a:r>
              <a:rPr lang="de-DE" sz="1800" b="0" i="0" dirty="0" err="1">
                <a:solidFill>
                  <a:srgbClr val="000000"/>
                </a:solidFill>
                <a:effectLst/>
                <a:latin typeface="Arial" panose="020B0604020202020204" pitchFamily="34" charset="0"/>
              </a:rPr>
              <a:t>student</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presentation</a:t>
            </a:r>
            <a:r>
              <a:rPr lang="de-DE" sz="1800" b="0" i="0" dirty="0">
                <a:solidFill>
                  <a:srgbClr val="000000"/>
                </a:solidFill>
                <a:effectLst/>
                <a:latin typeface="Arial" panose="020B0604020202020204" pitchFamily="34" charset="0"/>
              </a:rPr>
              <a:t> </a:t>
            </a:r>
            <a:r>
              <a:rPr lang="de-DE" sz="1800" b="0" i="0" u="none" strike="noStrike" dirty="0">
                <a:solidFill>
                  <a:srgbClr val="CC2200"/>
                </a:solidFill>
                <a:effectLst/>
                <a:latin typeface="Arial" panose="020B0604020202020204" pitchFamily="34" charset="0"/>
                <a:hlinkClick r:id="rId6" tooltip="Mythology:Gods and Immortals.pptx"/>
              </a:rPr>
              <a:t>This </a:t>
            </a:r>
            <a:r>
              <a:rPr lang="de-DE" sz="1800" b="0" i="0" u="none" strike="noStrike" dirty="0" err="1">
                <a:solidFill>
                  <a:srgbClr val="CC2200"/>
                </a:solidFill>
                <a:effectLst/>
                <a:latin typeface="Arial" panose="020B0604020202020204" pitchFamily="34" charset="0"/>
                <a:hlinkClick r:id="rId6" tooltip="Mythology:Gods and Immortals.pptx"/>
              </a:rPr>
              <a:t>is</a:t>
            </a:r>
            <a:r>
              <a:rPr lang="de-DE" sz="1800" b="0" i="0" u="none" strike="noStrike" dirty="0">
                <a:solidFill>
                  <a:srgbClr val="CC2200"/>
                </a:solidFill>
                <a:effectLst/>
                <a:latin typeface="Arial" panose="020B0604020202020204" pitchFamily="34" charset="0"/>
                <a:hlinkClick r:id="rId6" tooltip="Mythology:Gods and Immortals.pptx"/>
              </a:rPr>
              <a:t> </a:t>
            </a:r>
            <a:r>
              <a:rPr lang="de-DE" sz="1800" b="0" i="0" u="none" strike="noStrike" dirty="0" err="1">
                <a:solidFill>
                  <a:srgbClr val="CC2200"/>
                </a:solidFill>
                <a:effectLst/>
                <a:latin typeface="Arial" panose="020B0604020202020204" pitchFamily="34" charset="0"/>
                <a:hlinkClick r:id="rId6" tooltip="Mythology:Gods and Immortals.pptx"/>
              </a:rPr>
              <a:t>the</a:t>
            </a:r>
            <a:r>
              <a:rPr lang="de-DE" sz="1800" b="0" i="0" u="none" strike="noStrike" dirty="0">
                <a:solidFill>
                  <a:srgbClr val="CC2200"/>
                </a:solidFill>
                <a:effectLst/>
                <a:latin typeface="Arial" panose="020B0604020202020204" pitchFamily="34" charset="0"/>
                <a:hlinkClick r:id="rId6" tooltip="Mythology:Gods and Immortals.pptx"/>
              </a:rPr>
              <a:t> </a:t>
            </a:r>
            <a:r>
              <a:rPr lang="de-DE" sz="1800" b="0" i="0" u="none" strike="noStrike" dirty="0" err="1">
                <a:solidFill>
                  <a:srgbClr val="CC2200"/>
                </a:solidFill>
                <a:effectLst/>
                <a:latin typeface="Arial" panose="020B0604020202020204" pitchFamily="34" charset="0"/>
                <a:hlinkClick r:id="rId6" tooltip="Mythology:Gods and Immortals.pptx"/>
              </a:rPr>
              <a:t>ppt</a:t>
            </a:r>
            <a:r>
              <a:rPr lang="de-DE" sz="1800" b="0" i="0" u="none" strike="noStrike" dirty="0">
                <a:solidFill>
                  <a:srgbClr val="CC2200"/>
                </a:solidFill>
                <a:effectLst/>
                <a:latin typeface="Arial" panose="020B0604020202020204" pitchFamily="34" charset="0"/>
                <a:hlinkClick r:id="rId6" tooltip="Mythology:Gods and Immortals.pptx"/>
              </a:rPr>
              <a:t> </a:t>
            </a:r>
            <a:r>
              <a:rPr lang="de-DE" sz="1800" b="0" i="0" u="none" strike="noStrike" dirty="0" err="1">
                <a:solidFill>
                  <a:srgbClr val="CC2200"/>
                </a:solidFill>
                <a:effectLst/>
                <a:latin typeface="Arial" panose="020B0604020202020204" pitchFamily="34" charset="0"/>
                <a:hlinkClick r:id="rId6" tooltip="Mythology:Gods and Immortals.pptx"/>
              </a:rPr>
              <a:t>by</a:t>
            </a:r>
            <a:r>
              <a:rPr lang="de-DE" sz="1800" b="0" i="0" u="none" strike="noStrike" dirty="0">
                <a:solidFill>
                  <a:srgbClr val="CC2200"/>
                </a:solidFill>
                <a:effectLst/>
                <a:latin typeface="Arial" panose="020B0604020202020204" pitchFamily="34" charset="0"/>
                <a:hlinkClick r:id="rId6" tooltip="Mythology:Gods and Immortals.pptx"/>
              </a:rPr>
              <a:t> Yuan Ling </a:t>
            </a:r>
            <a:r>
              <a:rPr lang="zh-CN" altLang="de-DE" sz="1800" b="0" i="0" u="none" strike="noStrike" dirty="0">
                <a:solidFill>
                  <a:srgbClr val="CC2200"/>
                </a:solidFill>
                <a:effectLst/>
                <a:latin typeface="Arial" panose="020B0604020202020204" pitchFamily="34" charset="0"/>
                <a:hlinkClick r:id="rId6" tooltip="Mythology:Gods and Immortals.pptx"/>
              </a:rPr>
              <a:t>袁灵 </a:t>
            </a:r>
            <a:r>
              <a:rPr lang="de-DE" sz="1800" b="0" i="0" u="none" strike="noStrike" dirty="0">
                <a:solidFill>
                  <a:srgbClr val="CC2200"/>
                </a:solidFill>
                <a:effectLst/>
                <a:latin typeface="Arial" panose="020B0604020202020204" pitchFamily="34" charset="0"/>
                <a:hlinkClick r:id="rId6" tooltip="Mythology:Gods and Immortals.pptx"/>
              </a:rPr>
              <a:t>on </a:t>
            </a:r>
            <a:r>
              <a:rPr lang="de-DE" sz="1800" b="0" i="0" u="none" strike="noStrike" dirty="0" err="1">
                <a:solidFill>
                  <a:srgbClr val="CC2200"/>
                </a:solidFill>
                <a:effectLst/>
                <a:latin typeface="Arial" panose="020B0604020202020204" pitchFamily="34" charset="0"/>
                <a:hlinkClick r:id="rId6" tooltip="Mythology:Gods and Immortals.pptx"/>
              </a:rPr>
              <a:t>Mythology</a:t>
            </a:r>
            <a:r>
              <a:rPr lang="de-DE" sz="1800" b="0" i="0" u="none" strike="noStrike" dirty="0">
                <a:solidFill>
                  <a:srgbClr val="CC2200"/>
                </a:solidFill>
                <a:effectLst/>
                <a:latin typeface="Arial" panose="020B0604020202020204" pitchFamily="34" charset="0"/>
                <a:hlinkClick r:id="rId6" tooltip="Mythology:Gods and Immortals.pptx"/>
              </a:rPr>
              <a:t>: </a:t>
            </a:r>
            <a:r>
              <a:rPr lang="de-DE" sz="1800" b="0" i="0" u="none" strike="noStrike" dirty="0" err="1">
                <a:solidFill>
                  <a:srgbClr val="CC2200"/>
                </a:solidFill>
                <a:effectLst/>
                <a:latin typeface="Arial" panose="020B0604020202020204" pitchFamily="34" charset="0"/>
                <a:hlinkClick r:id="rId6" tooltip="Mythology:Gods and Immortals.pptx"/>
              </a:rPr>
              <a:t>God's</a:t>
            </a:r>
            <a:r>
              <a:rPr lang="de-DE" sz="1800" b="0" i="0" u="none" strike="noStrike" dirty="0">
                <a:solidFill>
                  <a:srgbClr val="CC2200"/>
                </a:solidFill>
                <a:effectLst/>
                <a:latin typeface="Arial" panose="020B0604020202020204" pitchFamily="34" charset="0"/>
                <a:hlinkClick r:id="rId6" tooltip="Mythology:Gods and Immortals.pptx"/>
              </a:rPr>
              <a:t> and </a:t>
            </a:r>
            <a:r>
              <a:rPr lang="de-DE" sz="1800" b="0" i="0" u="none" strike="noStrike" dirty="0" err="1">
                <a:solidFill>
                  <a:srgbClr val="CC2200"/>
                </a:solidFill>
                <a:effectLst/>
                <a:latin typeface="Arial" panose="020B0604020202020204" pitchFamily="34" charset="0"/>
                <a:hlinkClick r:id="rId6" tooltip="Mythology:Gods and Immortals.pptx"/>
              </a:rPr>
              <a:t>Immortals</a:t>
            </a:r>
            <a:r>
              <a:rPr lang="de-DE" sz="1800" b="0" i="0" u="none" strike="noStrike" dirty="0">
                <a:solidFill>
                  <a:srgbClr val="CC2200"/>
                </a:solidFill>
                <a:effectLst/>
                <a:latin typeface="Arial" panose="020B0604020202020204" pitchFamily="34" charset="0"/>
                <a:hlinkClick r:id="rId6" tooltip="Mythology:Gods and Immortals.pptx"/>
              </a:rPr>
              <a:t> .</a:t>
            </a:r>
            <a:endParaRPr lang="de-DE" sz="1800" b="0" i="0" dirty="0">
              <a:solidFill>
                <a:srgbClr val="000000"/>
              </a:solidFill>
              <a:effectLst/>
              <a:latin typeface="Arial" panose="020B0604020202020204" pitchFamily="34" charset="0"/>
            </a:endParaRPr>
          </a:p>
          <a:p>
            <a:pPr algn="l"/>
            <a:r>
              <a:rPr lang="de-DE" sz="1800" b="0" i="0" dirty="0" err="1">
                <a:solidFill>
                  <a:srgbClr val="000000"/>
                </a:solidFill>
                <a:effectLst/>
                <a:latin typeface="Arial" panose="020B0604020202020204" pitchFamily="34" charset="0"/>
              </a:rPr>
              <a:t>Literature</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Ancient</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Literature</a:t>
            </a:r>
            <a:r>
              <a:rPr lang="de-DE" sz="1800" b="0" i="0" dirty="0">
                <a:solidFill>
                  <a:srgbClr val="000000"/>
                </a:solidFill>
                <a:effectLst/>
                <a:latin typeface="Arial" panose="020B0604020202020204" pitchFamily="34" charset="0"/>
              </a:rPr>
              <a:t>: Chinese </a:t>
            </a:r>
            <a:r>
              <a:rPr lang="de-DE" sz="1800" b="0" i="0" dirty="0" err="1">
                <a:solidFill>
                  <a:srgbClr val="000000"/>
                </a:solidFill>
                <a:effectLst/>
                <a:latin typeface="Arial" panose="020B0604020202020204" pitchFamily="34" charset="0"/>
              </a:rPr>
              <a:t>Mythology</a:t>
            </a:r>
            <a:r>
              <a:rPr lang="de-DE" sz="1800" b="0" i="0" dirty="0">
                <a:solidFill>
                  <a:srgbClr val="000000"/>
                </a:solidFill>
                <a:effectLst/>
                <a:latin typeface="Arial" panose="020B0604020202020204" pitchFamily="34" charset="0"/>
              </a:rPr>
              <a:t>[</a:t>
            </a:r>
            <a:r>
              <a:rPr lang="de-DE" sz="1800" b="0" i="0" u="none" strike="noStrike" dirty="0" err="1">
                <a:solidFill>
                  <a:srgbClr val="002BB8"/>
                </a:solidFill>
                <a:effectLst/>
                <a:latin typeface="Arial" panose="020B0604020202020204" pitchFamily="34" charset="0"/>
                <a:hlinkClick r:id="rId7" tooltip="Edit section: Literature: Ancient Literature: Chinese Mythology"/>
              </a:rPr>
              <a:t>edit</a:t>
            </a:r>
            <a:r>
              <a:rPr lang="de-DE" sz="1800" b="0" i="0" dirty="0">
                <a:solidFill>
                  <a:srgbClr val="000000"/>
                </a:solidFill>
                <a:effectLst/>
                <a:latin typeface="Arial" panose="020B0604020202020204" pitchFamily="34" charset="0"/>
              </a:rPr>
              <a:t>]</a:t>
            </a:r>
          </a:p>
          <a:p>
            <a:pPr marL="0" indent="0" algn="l">
              <a:buNone/>
            </a:pPr>
            <a:r>
              <a:rPr lang="de-DE" sz="1800" b="0" i="0" dirty="0" err="1">
                <a:solidFill>
                  <a:srgbClr val="000000"/>
                </a:solidFill>
                <a:effectLst/>
                <a:latin typeface="Arial" panose="020B0604020202020204" pitchFamily="34" charset="0"/>
              </a:rPr>
              <a:t>student</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presentation</a:t>
            </a:r>
            <a:r>
              <a:rPr lang="de-DE" sz="1800" b="0" i="0" dirty="0">
                <a:solidFill>
                  <a:srgbClr val="000000"/>
                </a:solidFill>
                <a:effectLst/>
                <a:latin typeface="Arial" panose="020B0604020202020204" pitchFamily="34" charset="0"/>
              </a:rPr>
              <a:t> </a:t>
            </a:r>
            <a:r>
              <a:rPr lang="de-DE" sz="1800" b="0" i="0" u="none" strike="noStrike" dirty="0">
                <a:solidFill>
                  <a:srgbClr val="CC2200"/>
                </a:solidFill>
                <a:effectLst/>
                <a:latin typeface="Arial" panose="020B0604020202020204" pitchFamily="34" charset="0"/>
                <a:hlinkClick r:id="rId8" tooltip="Literature:Ancient Literature:Chinese Mythology.pptx"/>
              </a:rPr>
              <a:t>This </a:t>
            </a:r>
            <a:r>
              <a:rPr lang="de-DE" sz="1800" b="0" i="0" u="none" strike="noStrike" dirty="0" err="1">
                <a:solidFill>
                  <a:srgbClr val="CC2200"/>
                </a:solidFill>
                <a:effectLst/>
                <a:latin typeface="Arial" panose="020B0604020202020204" pitchFamily="34" charset="0"/>
                <a:hlinkClick r:id="rId8" tooltip="Literature:Ancient Literature:Chinese Mythology.pptx"/>
              </a:rPr>
              <a:t>is</a:t>
            </a:r>
            <a:r>
              <a:rPr lang="de-DE" sz="1800" b="0" i="0" u="none" strike="noStrike" dirty="0">
                <a:solidFill>
                  <a:srgbClr val="CC2200"/>
                </a:solidFill>
                <a:effectLst/>
                <a:latin typeface="Arial" panose="020B0604020202020204" pitchFamily="34" charset="0"/>
                <a:hlinkClick r:id="rId8" tooltip="Literature:Ancient Literature:Chinese Mythology.pptx"/>
              </a:rPr>
              <a:t> </a:t>
            </a:r>
            <a:r>
              <a:rPr lang="de-DE" sz="1800" b="0" i="0" u="none" strike="noStrike" dirty="0" err="1">
                <a:solidFill>
                  <a:srgbClr val="CC2200"/>
                </a:solidFill>
                <a:effectLst/>
                <a:latin typeface="Arial" panose="020B0604020202020204" pitchFamily="34" charset="0"/>
                <a:hlinkClick r:id="rId8" tooltip="Literature:Ancient Literature:Chinese Mythology.pptx"/>
              </a:rPr>
              <a:t>the</a:t>
            </a:r>
            <a:r>
              <a:rPr lang="de-DE" sz="1800" b="0" i="0" u="none" strike="noStrike" dirty="0">
                <a:solidFill>
                  <a:srgbClr val="CC2200"/>
                </a:solidFill>
                <a:effectLst/>
                <a:latin typeface="Arial" panose="020B0604020202020204" pitchFamily="34" charset="0"/>
                <a:hlinkClick r:id="rId8" tooltip="Literature:Ancient Literature:Chinese Mythology.pptx"/>
              </a:rPr>
              <a:t> </a:t>
            </a:r>
            <a:r>
              <a:rPr lang="de-DE" sz="1800" b="0" i="0" u="none" strike="noStrike" dirty="0" err="1">
                <a:solidFill>
                  <a:srgbClr val="CC2200"/>
                </a:solidFill>
                <a:effectLst/>
                <a:latin typeface="Arial" panose="020B0604020202020204" pitchFamily="34" charset="0"/>
                <a:hlinkClick r:id="rId8" tooltip="Literature:Ancient Literature:Chinese Mythology.pptx"/>
              </a:rPr>
              <a:t>ppt</a:t>
            </a:r>
            <a:r>
              <a:rPr lang="de-DE" sz="1800" b="0" i="0" u="none" strike="noStrike" dirty="0">
                <a:solidFill>
                  <a:srgbClr val="CC2200"/>
                </a:solidFill>
                <a:effectLst/>
                <a:latin typeface="Arial" panose="020B0604020202020204" pitchFamily="34" charset="0"/>
                <a:hlinkClick r:id="rId8" tooltip="Literature:Ancient Literature:Chinese Mythology.pptx"/>
              </a:rPr>
              <a:t> </a:t>
            </a:r>
            <a:r>
              <a:rPr lang="de-DE" sz="1800" b="0" i="0" u="none" strike="noStrike" dirty="0" err="1">
                <a:solidFill>
                  <a:srgbClr val="CC2200"/>
                </a:solidFill>
                <a:effectLst/>
                <a:latin typeface="Arial" panose="020B0604020202020204" pitchFamily="34" charset="0"/>
                <a:hlinkClick r:id="rId8" tooltip="Literature:Ancient Literature:Chinese Mythology.pptx"/>
              </a:rPr>
              <a:t>by</a:t>
            </a:r>
            <a:r>
              <a:rPr lang="de-DE" sz="1800" b="0" i="0" u="none" strike="noStrike" dirty="0">
                <a:solidFill>
                  <a:srgbClr val="CC2200"/>
                </a:solidFill>
                <a:effectLst/>
                <a:latin typeface="Arial" panose="020B0604020202020204" pitchFamily="34" charset="0"/>
                <a:hlinkClick r:id="rId8" tooltip="Literature:Ancient Literature:Chinese Mythology.pptx"/>
              </a:rPr>
              <a:t> Li </a:t>
            </a:r>
            <a:r>
              <a:rPr lang="de-DE" sz="1800" b="0" i="0" u="none" strike="noStrike" dirty="0" err="1">
                <a:solidFill>
                  <a:srgbClr val="CC2200"/>
                </a:solidFill>
                <a:effectLst/>
                <a:latin typeface="Arial" panose="020B0604020202020204" pitchFamily="34" charset="0"/>
                <a:hlinkClick r:id="rId8" tooltip="Literature:Ancient Literature:Chinese Mythology.pptx"/>
              </a:rPr>
              <a:t>Wanying</a:t>
            </a:r>
            <a:r>
              <a:rPr lang="de-DE" sz="1800" b="0" i="0" u="none" strike="noStrike" dirty="0">
                <a:solidFill>
                  <a:srgbClr val="CC2200"/>
                </a:solidFill>
                <a:effectLst/>
                <a:latin typeface="Arial" panose="020B0604020202020204" pitchFamily="34" charset="0"/>
                <a:hlinkClick r:id="rId8" tooltip="Literature:Ancient Literature:Chinese Mythology.pptx"/>
              </a:rPr>
              <a:t> </a:t>
            </a:r>
            <a:r>
              <a:rPr lang="zh-CN" altLang="de-DE" sz="1800" b="0" i="0" u="none" strike="noStrike" dirty="0">
                <a:solidFill>
                  <a:srgbClr val="CC2200"/>
                </a:solidFill>
                <a:effectLst/>
                <a:latin typeface="Arial" panose="020B0604020202020204" pitchFamily="34" charset="0"/>
                <a:hlinkClick r:id="rId8" tooltip="Literature:Ancient Literature:Chinese Mythology.pptx"/>
              </a:rPr>
              <a:t>李婉莹 </a:t>
            </a:r>
            <a:r>
              <a:rPr lang="de-DE" sz="1800" b="0" i="0" u="none" strike="noStrike" dirty="0">
                <a:solidFill>
                  <a:srgbClr val="CC2200"/>
                </a:solidFill>
                <a:effectLst/>
                <a:latin typeface="Arial" panose="020B0604020202020204" pitchFamily="34" charset="0"/>
                <a:hlinkClick r:id="rId8" tooltip="Literature:Ancient Literature:Chinese Mythology.pptx"/>
              </a:rPr>
              <a:t>on </a:t>
            </a:r>
            <a:r>
              <a:rPr lang="de-DE" sz="1800" b="0" i="0" u="none" strike="noStrike" dirty="0" err="1">
                <a:solidFill>
                  <a:srgbClr val="CC2200"/>
                </a:solidFill>
                <a:effectLst/>
                <a:latin typeface="Arial" panose="020B0604020202020204" pitchFamily="34" charset="0"/>
                <a:hlinkClick r:id="rId8" tooltip="Literature:Ancient Literature:Chinese Mythology.pptx"/>
              </a:rPr>
              <a:t>Literature</a:t>
            </a:r>
            <a:r>
              <a:rPr lang="de-DE" sz="1800" b="0" i="0" u="none" strike="noStrike" dirty="0">
                <a:solidFill>
                  <a:srgbClr val="CC2200"/>
                </a:solidFill>
                <a:effectLst/>
                <a:latin typeface="Arial" panose="020B0604020202020204" pitchFamily="34" charset="0"/>
                <a:hlinkClick r:id="rId8" tooltip="Literature:Ancient Literature:Chinese Mythology.pptx"/>
              </a:rPr>
              <a:t>: </a:t>
            </a:r>
            <a:r>
              <a:rPr lang="de-DE" sz="1800" b="0" i="0" u="none" strike="noStrike" dirty="0" err="1">
                <a:solidFill>
                  <a:srgbClr val="CC2200"/>
                </a:solidFill>
                <a:effectLst/>
                <a:latin typeface="Arial" panose="020B0604020202020204" pitchFamily="34" charset="0"/>
                <a:hlinkClick r:id="rId8" tooltip="Literature:Ancient Literature:Chinese Mythology.pptx"/>
              </a:rPr>
              <a:t>Ancient</a:t>
            </a:r>
            <a:r>
              <a:rPr lang="de-DE" sz="1800" b="0" i="0" u="none" strike="noStrike" dirty="0">
                <a:solidFill>
                  <a:srgbClr val="CC2200"/>
                </a:solidFill>
                <a:effectLst/>
                <a:latin typeface="Arial" panose="020B0604020202020204" pitchFamily="34" charset="0"/>
                <a:hlinkClick r:id="rId8" tooltip="Literature:Ancient Literature:Chinese Mythology.pptx"/>
              </a:rPr>
              <a:t> </a:t>
            </a:r>
            <a:r>
              <a:rPr lang="de-DE" sz="1800" b="0" i="0" u="none" strike="noStrike" dirty="0" err="1">
                <a:solidFill>
                  <a:srgbClr val="CC2200"/>
                </a:solidFill>
                <a:effectLst/>
                <a:latin typeface="Arial" panose="020B0604020202020204" pitchFamily="34" charset="0"/>
                <a:hlinkClick r:id="rId8" tooltip="Literature:Ancient Literature:Chinese Mythology.pptx"/>
              </a:rPr>
              <a:t>Literature</a:t>
            </a:r>
            <a:r>
              <a:rPr lang="de-DE" sz="1800" b="0" i="0" u="none" strike="noStrike" dirty="0">
                <a:solidFill>
                  <a:srgbClr val="CC2200"/>
                </a:solidFill>
                <a:effectLst/>
                <a:latin typeface="Arial" panose="020B0604020202020204" pitchFamily="34" charset="0"/>
                <a:hlinkClick r:id="rId8" tooltip="Literature:Ancient Literature:Chinese Mythology.pptx"/>
              </a:rPr>
              <a:t>: Chinese </a:t>
            </a:r>
            <a:r>
              <a:rPr lang="de-DE" sz="1800" b="0" i="0" u="none" strike="noStrike" dirty="0" err="1">
                <a:solidFill>
                  <a:srgbClr val="CC2200"/>
                </a:solidFill>
                <a:effectLst/>
                <a:latin typeface="Arial" panose="020B0604020202020204" pitchFamily="34" charset="0"/>
                <a:hlinkClick r:id="rId8" tooltip="Literature:Ancient Literature:Chinese Mythology.pptx"/>
              </a:rPr>
              <a:t>Mythology</a:t>
            </a:r>
            <a:r>
              <a:rPr lang="de-DE" sz="1800" b="0" i="0" u="none" strike="noStrike" dirty="0">
                <a:solidFill>
                  <a:srgbClr val="CC2200"/>
                </a:solidFill>
                <a:effectLst/>
                <a:latin typeface="Arial" panose="020B0604020202020204" pitchFamily="34" charset="0"/>
                <a:hlinkClick r:id="rId8" tooltip="Literature:Ancient Literature:Chinese Mythology.pptx"/>
              </a:rPr>
              <a:t> .</a:t>
            </a:r>
            <a:endParaRPr lang="de-DE" sz="1800" b="0" i="0" dirty="0">
              <a:solidFill>
                <a:srgbClr val="000000"/>
              </a:solidFill>
              <a:effectLst/>
              <a:latin typeface="Arial" panose="020B0604020202020204" pitchFamily="34" charset="0"/>
            </a:endParaRPr>
          </a:p>
          <a:p>
            <a:pPr algn="l"/>
            <a:r>
              <a:rPr lang="de-DE" sz="1800" b="0" i="0" dirty="0" err="1">
                <a:solidFill>
                  <a:srgbClr val="000000"/>
                </a:solidFill>
                <a:effectLst/>
                <a:latin typeface="Arial" panose="020B0604020202020204" pitchFamily="34" charset="0"/>
              </a:rPr>
              <a:t>Homework</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of</a:t>
            </a:r>
            <a:r>
              <a:rPr lang="de-DE" sz="1800" b="0" i="0" dirty="0">
                <a:solidFill>
                  <a:srgbClr val="000000"/>
                </a:solidFill>
                <a:effectLst/>
                <a:latin typeface="Arial" panose="020B0604020202020204" pitchFamily="34" charset="0"/>
              </a:rPr>
              <a:t> Session 4 </a:t>
            </a:r>
            <a:r>
              <a:rPr lang="de-DE" sz="1800" b="0" i="0" dirty="0" err="1">
                <a:solidFill>
                  <a:srgbClr val="000000"/>
                </a:solidFill>
                <a:effectLst/>
                <a:latin typeface="Arial" panose="020B0604020202020204" pitchFamily="34" charset="0"/>
              </a:rPr>
              <a:t>for</a:t>
            </a:r>
            <a:r>
              <a:rPr lang="de-DE" sz="1800" b="0" i="0" dirty="0">
                <a:solidFill>
                  <a:srgbClr val="000000"/>
                </a:solidFill>
                <a:effectLst/>
                <a:latin typeface="Arial" panose="020B0604020202020204" pitchFamily="34" charset="0"/>
              </a:rPr>
              <a:t> Session 5[</a:t>
            </a:r>
            <a:r>
              <a:rPr lang="de-DE" sz="1800" b="0" i="0" u="none" strike="noStrike" dirty="0" err="1">
                <a:solidFill>
                  <a:srgbClr val="002BB8"/>
                </a:solidFill>
                <a:effectLst/>
                <a:latin typeface="Arial" panose="020B0604020202020204" pitchFamily="34" charset="0"/>
                <a:hlinkClick r:id="rId9" tooltip="Edit section: Homework of Session 4 for Session 5"/>
              </a:rPr>
              <a:t>edit</a:t>
            </a:r>
            <a:r>
              <a:rPr lang="de-DE" sz="1800" b="0" i="0" dirty="0">
                <a:solidFill>
                  <a:srgbClr val="000000"/>
                </a:solidFill>
                <a:effectLst/>
                <a:latin typeface="Arial" panose="020B0604020202020204" pitchFamily="34" charset="0"/>
              </a:rPr>
              <a:t>]</a:t>
            </a:r>
          </a:p>
          <a:p>
            <a:pPr algn="l"/>
            <a:r>
              <a:rPr lang="de-DE" sz="1800" b="0" i="0" dirty="0" err="1">
                <a:solidFill>
                  <a:srgbClr val="000000"/>
                </a:solidFill>
                <a:effectLst/>
                <a:latin typeface="Arial" panose="020B0604020202020204" pitchFamily="34" charset="0"/>
              </a:rPr>
              <a:t>Please</a:t>
            </a:r>
            <a:r>
              <a:rPr lang="de-DE" sz="1800" b="0" i="0" dirty="0">
                <a:solidFill>
                  <a:srgbClr val="000000"/>
                </a:solidFill>
                <a:effectLst/>
                <a:latin typeface="Arial" panose="020B0604020202020204" pitchFamily="34" charset="0"/>
              </a:rPr>
              <a:t> do </a:t>
            </a:r>
            <a:r>
              <a:rPr lang="de-DE" sz="1800" b="0" i="0" dirty="0" err="1">
                <a:solidFill>
                  <a:srgbClr val="000000"/>
                </a:solidFill>
                <a:effectLst/>
                <a:latin typeface="Arial" panose="020B0604020202020204" pitchFamily="34" charset="0"/>
              </a:rPr>
              <a:t>your</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homework</a:t>
            </a:r>
            <a:r>
              <a:rPr lang="de-DE" sz="1800" b="0" i="0" dirty="0">
                <a:solidFill>
                  <a:srgbClr val="000000"/>
                </a:solidFill>
                <a:effectLst/>
                <a:latin typeface="Arial" panose="020B0604020202020204" pitchFamily="34" charset="0"/>
              </a:rPr>
              <a:t> </a:t>
            </a:r>
            <a:r>
              <a:rPr lang="de-DE" sz="1800" b="0" i="0" dirty="0" err="1">
                <a:solidFill>
                  <a:srgbClr val="000000"/>
                </a:solidFill>
                <a:effectLst/>
                <a:latin typeface="Arial" panose="020B0604020202020204" pitchFamily="34" charset="0"/>
              </a:rPr>
              <a:t>here</a:t>
            </a:r>
            <a:r>
              <a:rPr lang="de-DE" sz="1800" b="0" i="0" dirty="0">
                <a:solidFill>
                  <a:srgbClr val="000000"/>
                </a:solidFill>
                <a:effectLst/>
                <a:latin typeface="Arial" panose="020B0604020202020204" pitchFamily="34" charset="0"/>
              </a:rPr>
              <a:t>.</a:t>
            </a:r>
          </a:p>
          <a:p>
            <a:pPr algn="l"/>
            <a:r>
              <a:rPr lang="de-DE" sz="1800" b="1" i="0" u="none" strike="noStrike" dirty="0">
                <a:solidFill>
                  <a:srgbClr val="002BB8"/>
                </a:solidFill>
                <a:effectLst/>
                <a:latin typeface="Arial" panose="020B0604020202020204" pitchFamily="34" charset="0"/>
                <a:hlinkClick r:id="rId10" tooltip="CULTURE2022 LIST OF HOMEWORKS"/>
              </a:rPr>
              <a:t>CULTURE2022 LIST OF HOMEWORKS</a:t>
            </a:r>
            <a:endParaRPr lang="de-DE" sz="1800" b="0" i="0" dirty="0">
              <a:solidFill>
                <a:srgbClr val="000000"/>
              </a:solidFill>
              <a:effectLst/>
              <a:latin typeface="Arial" panose="020B0604020202020204" pitchFamily="34" charset="0"/>
            </a:endParaRPr>
          </a:p>
          <a:p>
            <a:pPr algn="l">
              <a:buFont typeface="Arial" panose="020B0604020202020204" pitchFamily="34" charset="0"/>
              <a:buChar char="•"/>
            </a:pPr>
            <a:endParaRPr lang="de-DE"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778693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39080" y="1094994"/>
            <a:ext cx="8001000" cy="452438"/>
          </a:xfrm>
        </p:spPr>
        <p:txBody>
          <a:bodyPr>
            <a:normAutofit fontScale="90000"/>
          </a:bodyPr>
          <a:lstStyle/>
          <a:p>
            <a:pPr eaLnBrk="1" hangingPunct="1"/>
            <a:r>
              <a:rPr lang="de-DE" altLang="de-DE" sz="2400" b="1" dirty="0">
                <a:latin typeface="Arial" panose="020B0604020202020204" pitchFamily="34" charset="0"/>
                <a:cs typeface="Arial" panose="020B0604020202020204" pitchFamily="34" charset="0"/>
              </a:rPr>
              <a:t>Proof </a:t>
            </a:r>
            <a:r>
              <a:rPr lang="de-DE" altLang="de-DE" sz="2400" b="1" dirty="0" err="1">
                <a:latin typeface="Arial" panose="020B0604020202020204" pitchFamily="34" charset="0"/>
                <a:cs typeface="Arial" panose="020B0604020202020204" pitchFamily="34" charset="0"/>
              </a:rPr>
              <a:t>of</a:t>
            </a:r>
            <a:r>
              <a:rPr lang="de-DE" altLang="de-DE" sz="2400" b="1" dirty="0">
                <a:latin typeface="Arial" panose="020B0604020202020204" pitchFamily="34" charset="0"/>
                <a:cs typeface="Arial" panose="020B0604020202020204" pitchFamily="34" charset="0"/>
              </a:rPr>
              <a:t> </a:t>
            </a:r>
            <a:r>
              <a:rPr lang="de-DE" altLang="de-DE" sz="2400" b="1" dirty="0" err="1">
                <a:latin typeface="Arial" panose="020B0604020202020204" pitchFamily="34" charset="0"/>
                <a:cs typeface="Arial" panose="020B0604020202020204" pitchFamily="34" charset="0"/>
              </a:rPr>
              <a:t>literature</a:t>
            </a:r>
            <a:r>
              <a:rPr lang="de-DE" altLang="de-DE" sz="2400" b="1" dirty="0">
                <a:latin typeface="Arial" panose="020B0604020202020204" pitchFamily="34" charset="0"/>
                <a:cs typeface="Arial" panose="020B0604020202020204" pitchFamily="34" charset="0"/>
              </a:rPr>
              <a:t> </a:t>
            </a:r>
            <a:r>
              <a:rPr lang="de-DE" altLang="de-DE" sz="2400" b="1" dirty="0" err="1">
                <a:latin typeface="Arial" panose="020B0604020202020204" pitchFamily="34" charset="0"/>
                <a:cs typeface="Arial" panose="020B0604020202020204" pitchFamily="34" charset="0"/>
              </a:rPr>
              <a:t>text</a:t>
            </a:r>
            <a:r>
              <a:rPr lang="de-DE" altLang="de-DE" sz="2400" b="1" dirty="0">
                <a:latin typeface="Arial" panose="020B0604020202020204" pitchFamily="34" charset="0"/>
                <a:cs typeface="Arial" panose="020B0604020202020204" pitchFamily="34" charset="0"/>
              </a:rPr>
              <a:t> </a:t>
            </a:r>
            <a:r>
              <a:rPr lang="de-DE" altLang="de-DE" sz="2400" b="1" dirty="0" err="1">
                <a:latin typeface="Arial" panose="020B0604020202020204" pitchFamily="34" charset="0"/>
                <a:cs typeface="Arial" panose="020B0604020202020204" pitchFamily="34" charset="0"/>
              </a:rPr>
              <a:t>from</a:t>
            </a:r>
            <a:r>
              <a:rPr lang="de-DE" altLang="de-DE" sz="2400" b="1" dirty="0">
                <a:latin typeface="Arial" panose="020B0604020202020204" pitchFamily="34" charset="0"/>
                <a:cs typeface="Arial" panose="020B0604020202020204" pitchFamily="34" charset="0"/>
              </a:rPr>
              <a:t> 3000 BC</a:t>
            </a:r>
            <a:endParaRPr lang="ru-RU" altLang="de-DE" sz="2400" b="1" dirty="0">
              <a:latin typeface="Arial" panose="020B0604020202020204" pitchFamily="34" charset="0"/>
              <a:cs typeface="Arial" panose="020B0604020202020204" pitchFamily="34" charset="0"/>
            </a:endParaRPr>
          </a:p>
        </p:txBody>
      </p:sp>
      <p:sp>
        <p:nvSpPr>
          <p:cNvPr id="24579" name="Rectangle 3"/>
          <p:cNvSpPr>
            <a:spLocks noGrp="1" noChangeArrowheads="1"/>
          </p:cNvSpPr>
          <p:nvPr>
            <p:ph idx="1"/>
          </p:nvPr>
        </p:nvSpPr>
        <p:spPr>
          <a:xfrm>
            <a:off x="500062" y="1807418"/>
            <a:ext cx="2947727" cy="3200400"/>
          </a:xfrm>
        </p:spPr>
        <p:txBody>
          <a:bodyPr>
            <a:normAutofit fontScale="92500" lnSpcReduction="20000"/>
          </a:bodyPr>
          <a:lstStyle/>
          <a:p>
            <a:pPr eaLnBrk="1" hangingPunct="1"/>
            <a:r>
              <a:rPr lang="en-US" altLang="de-DE" sz="1800" dirty="0">
                <a:latin typeface="Arial" panose="020B0604020202020204" pitchFamily="34" charset="0"/>
                <a:cs typeface="Arial" panose="020B0604020202020204" pitchFamily="34" charset="0"/>
              </a:rPr>
              <a:t>The Sumerian language</a:t>
            </a:r>
            <a:r>
              <a:rPr lang="zh-CN" altLang="en-US" sz="1800" dirty="0">
                <a:latin typeface="Arial" panose="020B0604020202020204" pitchFamily="34" charset="0"/>
                <a:cs typeface="Arial" panose="020B0604020202020204" pitchFamily="34" charset="0"/>
              </a:rPr>
              <a:t>（苏美尔语）</a:t>
            </a:r>
            <a:r>
              <a:rPr lang="en-US" altLang="de-DE" sz="1800" dirty="0">
                <a:latin typeface="Arial" panose="020B0604020202020204" pitchFamily="34" charset="0"/>
                <a:cs typeface="Arial" panose="020B0604020202020204" pitchFamily="34" charset="0"/>
              </a:rPr>
              <a:t> of Mesopotamia </a:t>
            </a:r>
            <a:r>
              <a:rPr lang="zh-CN" altLang="en-US" sz="1800" dirty="0">
                <a:latin typeface="Arial" panose="020B0604020202020204" pitchFamily="34" charset="0"/>
                <a:cs typeface="Arial" panose="020B0604020202020204" pitchFamily="34" charset="0"/>
              </a:rPr>
              <a:t>（美索不达米亚）</a:t>
            </a:r>
            <a:r>
              <a:rPr lang="en-US" altLang="de-DE" sz="1800" dirty="0">
                <a:latin typeface="Arial" panose="020B0604020202020204" pitchFamily="34" charset="0"/>
                <a:cs typeface="Arial" panose="020B0604020202020204" pitchFamily="34" charset="0"/>
              </a:rPr>
              <a:t>(modern Iraq</a:t>
            </a:r>
            <a:r>
              <a:rPr lang="zh-CN" altLang="en-US" sz="1800" dirty="0">
                <a:latin typeface="Arial" panose="020B0604020202020204" pitchFamily="34" charset="0"/>
                <a:cs typeface="Arial" panose="020B0604020202020204" pitchFamily="34" charset="0"/>
              </a:rPr>
              <a:t>现代伊拉克</a:t>
            </a:r>
            <a:r>
              <a:rPr lang="en-US" altLang="de-DE" sz="1800" dirty="0">
                <a:latin typeface="Arial" panose="020B0604020202020204" pitchFamily="34" charset="0"/>
                <a:cs typeface="Arial" panose="020B0604020202020204" pitchFamily="34" charset="0"/>
              </a:rPr>
              <a:t>) is the earliest known written language</a:t>
            </a:r>
            <a:r>
              <a:rPr lang="ru-RU" altLang="de-DE" sz="1800" dirty="0">
                <a:latin typeface="Arial" panose="020B0604020202020204" pitchFamily="34" charset="0"/>
                <a:cs typeface="Arial" panose="020B0604020202020204" pitchFamily="34" charset="0"/>
              </a:rPr>
              <a:t> </a:t>
            </a:r>
            <a:endParaRPr lang="en-US" altLang="de-DE" sz="1800" dirty="0">
              <a:latin typeface="Arial" panose="020B0604020202020204" pitchFamily="34" charset="0"/>
              <a:cs typeface="Arial" panose="020B0604020202020204" pitchFamily="34" charset="0"/>
            </a:endParaRPr>
          </a:p>
          <a:p>
            <a:pPr eaLnBrk="1" hangingPunct="1"/>
            <a:r>
              <a:rPr lang="en-US" altLang="de-DE" sz="1800" dirty="0">
                <a:latin typeface="Arial" panose="020B0604020202020204" pitchFamily="34" charset="0"/>
                <a:cs typeface="Arial" panose="020B0604020202020204" pitchFamily="34" charset="0"/>
              </a:rPr>
              <a:t>Sumerians wrote in cuneiform</a:t>
            </a:r>
            <a:r>
              <a:rPr lang="zh-CN" altLang="en-US" sz="1800" dirty="0">
                <a:latin typeface="Arial" panose="020B0604020202020204" pitchFamily="34" charset="0"/>
                <a:cs typeface="Arial" panose="020B0604020202020204" pitchFamily="34" charset="0"/>
              </a:rPr>
              <a:t>（楔形文字）</a:t>
            </a:r>
            <a:r>
              <a:rPr lang="en-US" altLang="de-DE" sz="1800" dirty="0">
                <a:latin typeface="Arial" panose="020B0604020202020204" pitchFamily="34" charset="0"/>
                <a:cs typeface="Arial" panose="020B0604020202020204" pitchFamily="34" charset="0"/>
              </a:rPr>
              <a:t> on clay tablets </a:t>
            </a:r>
          </a:p>
          <a:p>
            <a:pPr eaLnBrk="1" hangingPunct="1"/>
            <a:r>
              <a:rPr lang="en-US" altLang="de-DE" sz="1800" dirty="0">
                <a:latin typeface="Arial" panose="020B0604020202020204" pitchFamily="34" charset="0"/>
                <a:cs typeface="Arial" panose="020B0604020202020204" pitchFamily="34" charset="0"/>
              </a:rPr>
              <a:t>bilingual cuneiform dictionaries of Sumerian and </a:t>
            </a:r>
            <a:r>
              <a:rPr lang="en-US" altLang="de-DE" sz="1800" dirty="0" err="1">
                <a:latin typeface="Arial" panose="020B0604020202020204" pitchFamily="34" charset="0"/>
                <a:cs typeface="Arial" panose="020B0604020202020204" pitchFamily="34" charset="0"/>
              </a:rPr>
              <a:t>Akkadian</a:t>
            </a:r>
            <a:r>
              <a:rPr lang="zh-CN" altLang="en-US" sz="1800" dirty="0">
                <a:latin typeface="Arial" panose="020B0604020202020204" pitchFamily="34" charset="0"/>
                <a:cs typeface="Arial" panose="020B0604020202020204" pitchFamily="34" charset="0"/>
              </a:rPr>
              <a:t>（阿卡德语）</a:t>
            </a:r>
            <a:r>
              <a:rPr lang="ru-RU" altLang="de-DE" sz="1800" dirty="0">
                <a:latin typeface="Arial" panose="020B0604020202020204" pitchFamily="34" charset="0"/>
                <a:cs typeface="Arial" panose="020B0604020202020204" pitchFamily="34" charset="0"/>
              </a:rPr>
              <a:t> </a:t>
            </a:r>
            <a:r>
              <a:rPr lang="en-US" altLang="de-DE" sz="1800" dirty="0">
                <a:latin typeface="Arial" panose="020B0604020202020204" pitchFamily="34" charset="0"/>
                <a:cs typeface="Arial" panose="020B0604020202020204" pitchFamily="34" charset="0"/>
              </a:rPr>
              <a:t>(1800-1600 B.C.)</a:t>
            </a:r>
            <a:r>
              <a:rPr lang="ru-RU" altLang="de-DE" sz="1800" dirty="0">
                <a:latin typeface="Arial" panose="020B0604020202020204" pitchFamily="34" charset="0"/>
                <a:cs typeface="Arial" panose="020B0604020202020204" pitchFamily="34" charset="0"/>
              </a:rPr>
              <a:t> </a:t>
            </a:r>
          </a:p>
        </p:txBody>
      </p:sp>
      <p:pic>
        <p:nvPicPr>
          <p:cNvPr id="24580" name="Picture 4" descr="sumerian_tab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160" y="1553766"/>
            <a:ext cx="5339715" cy="436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49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3353283" y="2167532"/>
            <a:ext cx="5602459" cy="3196304"/>
          </a:xfrm>
        </p:spPr>
        <p:txBody>
          <a:bodyPr>
            <a:normAutofit fontScale="92500"/>
          </a:bodyPr>
          <a:lstStyle/>
          <a:p>
            <a:r>
              <a:rPr lang="en-US" sz="1200" b="1" dirty="0">
                <a:latin typeface="Arial" panose="020B0604020202020204" pitchFamily="34" charset="0"/>
                <a:cs typeface="Arial" panose="020B0604020202020204" pitchFamily="34" charset="0"/>
              </a:rPr>
              <a:t>Tablet one</a:t>
            </a:r>
          </a:p>
          <a:p>
            <a:r>
              <a:rPr lang="en-US" sz="1200" dirty="0">
                <a:latin typeface="Arial" panose="020B0604020202020204" pitchFamily="34" charset="0"/>
                <a:cs typeface="Arial" panose="020B0604020202020204" pitchFamily="34" charset="0"/>
              </a:rPr>
              <a:t>The story introduces Gilgamesh, king of </a:t>
            </a:r>
            <a:r>
              <a:rPr lang="en-US" sz="1200" dirty="0" err="1">
                <a:latin typeface="Arial" panose="020B0604020202020204" pitchFamily="34" charset="0"/>
                <a:cs typeface="Arial" panose="020B0604020202020204" pitchFamily="34" charset="0"/>
                <a:hlinkClick r:id="rId2" tooltip="Uruk"/>
              </a:rPr>
              <a:t>Uruk</a:t>
            </a:r>
            <a:r>
              <a:rPr lang="en-US" sz="1200" dirty="0">
                <a:latin typeface="Arial" panose="020B0604020202020204" pitchFamily="34" charset="0"/>
                <a:cs typeface="Arial" panose="020B0604020202020204" pitchFamily="34" charset="0"/>
              </a:rPr>
              <a:t>. Gilgamesh, two-thirds god and one-third man, is oppressing his people, who cry out to the gods for help. For the young women of </a:t>
            </a:r>
            <a:r>
              <a:rPr lang="en-US" sz="1200" dirty="0" err="1">
                <a:latin typeface="Arial" panose="020B0604020202020204" pitchFamily="34" charset="0"/>
                <a:cs typeface="Arial" panose="020B0604020202020204" pitchFamily="34" charset="0"/>
              </a:rPr>
              <a:t>Uruk</a:t>
            </a:r>
            <a:r>
              <a:rPr lang="en-US" sz="1200" dirty="0">
                <a:latin typeface="Arial" panose="020B0604020202020204" pitchFamily="34" charset="0"/>
                <a:cs typeface="Arial" panose="020B0604020202020204" pitchFamily="34" charset="0"/>
              </a:rPr>
              <a:t> this oppression takes the form of a </a:t>
            </a:r>
            <a:r>
              <a:rPr lang="en-US" sz="1200" i="1" dirty="0">
                <a:latin typeface="Arial" panose="020B0604020202020204" pitchFamily="34" charset="0"/>
                <a:cs typeface="Arial" panose="020B0604020202020204" pitchFamily="34" charset="0"/>
                <a:hlinkClick r:id="rId3" tooltip="Droit du seigneur"/>
              </a:rPr>
              <a:t>droit du seigneur</a:t>
            </a:r>
            <a:r>
              <a:rPr lang="en-US" sz="1200" dirty="0">
                <a:latin typeface="Arial" panose="020B0604020202020204" pitchFamily="34" charset="0"/>
                <a:cs typeface="Arial" panose="020B0604020202020204" pitchFamily="34" charset="0"/>
              </a:rPr>
              <a:t>, or “lord‘s right”, to sleep with brides on their wedding night. For the young men (the tablet is damaged at this point) it is conjectured that Gilgamesh exhausts them through games, tests of strength, or perhaps forced </a:t>
            </a:r>
            <a:r>
              <a:rPr lang="en-US" sz="1200" dirty="0" err="1">
                <a:latin typeface="Arial" panose="020B0604020202020204" pitchFamily="34" charset="0"/>
                <a:cs typeface="Arial" panose="020B0604020202020204" pitchFamily="34" charset="0"/>
              </a:rPr>
              <a:t>labour</a:t>
            </a:r>
            <a:r>
              <a:rPr lang="en-US" sz="1200" dirty="0">
                <a:latin typeface="Arial" panose="020B0604020202020204" pitchFamily="34" charset="0"/>
                <a:cs typeface="Arial" panose="020B0604020202020204" pitchFamily="34" charset="0"/>
              </a:rPr>
              <a:t> on building projects. The gods respond to the people’s pleas by creating an equal to Gilgamesh who will be able to stop his oppression. This is the primitive man, </a:t>
            </a:r>
            <a:r>
              <a:rPr lang="en-US" sz="1200" dirty="0">
                <a:latin typeface="Arial" panose="020B0604020202020204" pitchFamily="34" charset="0"/>
                <a:cs typeface="Arial" panose="020B0604020202020204" pitchFamily="34" charset="0"/>
                <a:hlinkClick r:id="rId4" tooltip="Enkidu"/>
              </a:rPr>
              <a:t>Enkidu</a:t>
            </a:r>
            <a:r>
              <a:rPr lang="en-US" sz="1200" dirty="0">
                <a:latin typeface="Arial" panose="020B0604020202020204" pitchFamily="34" charset="0"/>
                <a:cs typeface="Arial" panose="020B0604020202020204" pitchFamily="34" charset="0"/>
              </a:rPr>
              <a:t>, who is covered in hair and lives in the wild with the animals. He is spotted by a trapper, whose livelihood is being ruined because Enkidu is uprooting his traps. The trapper tells the sun-god </a:t>
            </a:r>
            <a:r>
              <a:rPr lang="en-US" sz="1200" dirty="0">
                <a:latin typeface="Arial" panose="020B0604020202020204" pitchFamily="34" charset="0"/>
                <a:cs typeface="Arial" panose="020B0604020202020204" pitchFamily="34" charset="0"/>
                <a:hlinkClick r:id="rId5" tooltip="Shamash"/>
              </a:rPr>
              <a:t>Shamash</a:t>
            </a:r>
            <a:r>
              <a:rPr lang="en-US" sz="1200" dirty="0">
                <a:latin typeface="Arial" panose="020B0604020202020204" pitchFamily="34" charset="0"/>
                <a:cs typeface="Arial" panose="020B0604020202020204" pitchFamily="34" charset="0"/>
              </a:rPr>
              <a:t> about the man, and it is arranged for Enkidu to be seduced by </a:t>
            </a:r>
            <a:r>
              <a:rPr lang="en-US" sz="1200" dirty="0" err="1">
                <a:latin typeface="Arial" panose="020B0604020202020204" pitchFamily="34" charset="0"/>
                <a:cs typeface="Arial" panose="020B0604020202020204" pitchFamily="34" charset="0"/>
                <a:hlinkClick r:id="rId6" tooltip="Shamhat"/>
              </a:rPr>
              <a:t>Shamhat</a:t>
            </a:r>
            <a:r>
              <a:rPr lang="en-US" sz="1200" dirty="0">
                <a:latin typeface="Arial" panose="020B0604020202020204" pitchFamily="34" charset="0"/>
                <a:cs typeface="Arial" panose="020B0604020202020204" pitchFamily="34" charset="0"/>
              </a:rPr>
              <a:t>, a </a:t>
            </a:r>
            <a:r>
              <a:rPr lang="en-US" sz="1200" dirty="0">
                <a:latin typeface="Arial" panose="020B0604020202020204" pitchFamily="34" charset="0"/>
                <a:cs typeface="Arial" panose="020B0604020202020204" pitchFamily="34" charset="0"/>
                <a:hlinkClick r:id="rId7" tooltip="Sacred prostitution"/>
              </a:rPr>
              <a:t>temple prostitute</a:t>
            </a:r>
            <a:r>
              <a:rPr lang="en-US" sz="1200" dirty="0">
                <a:latin typeface="Arial" panose="020B0604020202020204" pitchFamily="34" charset="0"/>
                <a:cs typeface="Arial" panose="020B0604020202020204" pitchFamily="34" charset="0"/>
              </a:rPr>
              <a:t>, his first step towards being tamed. After six days and seven nights of continuous lovemaking she takes Enkidu to a shepherd‘s camp to learn how to be civilized. Gilgamesh, meanwhile, has been having dreams about the imminent arrival of a beloved new companion.</a:t>
            </a:r>
            <a:endParaRPr lang="zh-CN" altLang="en-US" sz="1200" dirty="0">
              <a:latin typeface="Arial" panose="020B0604020202020204" pitchFamily="34" charset="0"/>
              <a:cs typeface="Arial" panose="020B0604020202020204" pitchFamily="34" charset="0"/>
            </a:endParaRPr>
          </a:p>
          <a:p>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吉尔伽美什史诗</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围绕乌鲁克</a:t>
            </a:r>
            <a:r>
              <a:rPr lang="en-US" altLang="zh-CN" sz="1200" dirty="0">
                <a:latin typeface="Arial" panose="020B0604020202020204" pitchFamily="34" charset="0"/>
                <a:cs typeface="Arial" panose="020B0604020202020204" pitchFamily="34" charset="0"/>
              </a:rPr>
              <a:t>(</a:t>
            </a:r>
            <a:r>
              <a:rPr lang="en-US" altLang="zh-CN" sz="1200" dirty="0" err="1">
                <a:latin typeface="Arial" panose="020B0604020202020204" pitchFamily="34" charset="0"/>
                <a:cs typeface="Arial" panose="020B0604020202020204" pitchFamily="34" charset="0"/>
              </a:rPr>
              <a:t>Uruk</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国王吉尔伽美什（</a:t>
            </a:r>
            <a:r>
              <a:rPr lang="en-US" altLang="zh-CN" sz="1200" dirty="0">
                <a:latin typeface="Arial" panose="020B0604020202020204" pitchFamily="34" charset="0"/>
                <a:cs typeface="Arial" panose="020B0604020202020204" pitchFamily="34" charset="0"/>
              </a:rPr>
              <a:t>Gilgamesh</a:t>
            </a:r>
            <a:r>
              <a:rPr lang="zh-CN" altLang="en-US" sz="1200" dirty="0">
                <a:latin typeface="Arial" panose="020B0604020202020204" pitchFamily="34" charset="0"/>
                <a:cs typeface="Arial" panose="020B0604020202020204" pitchFamily="34" charset="0"/>
              </a:rPr>
              <a:t>）和他的朋友恩奇都（</a:t>
            </a:r>
            <a:r>
              <a:rPr lang="en-US" altLang="zh-CN" sz="1200" dirty="0" err="1">
                <a:latin typeface="Arial" panose="020B0604020202020204" pitchFamily="34" charset="0"/>
                <a:cs typeface="Arial" panose="020B0604020202020204" pitchFamily="34" charset="0"/>
              </a:rPr>
              <a:t>Enkidu</a:t>
            </a:r>
            <a:r>
              <a:rPr lang="zh-CN" altLang="en-US" sz="1200" dirty="0">
                <a:latin typeface="Arial" panose="020B0604020202020204" pitchFamily="34" charset="0"/>
                <a:cs typeface="Arial" panose="020B0604020202020204" pitchFamily="34" charset="0"/>
              </a:rPr>
              <a:t>）的之间的友谊故事展开。</a:t>
            </a:r>
            <a:endParaRPr lang="en-US" sz="12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a:xfrm>
            <a:off x="800100" y="1029203"/>
            <a:ext cx="7543800" cy="1028700"/>
          </a:xfrm>
        </p:spPr>
        <p:txBody>
          <a:bodyPr/>
          <a:lstStyle/>
          <a:p>
            <a:pPr algn="r"/>
            <a:r>
              <a:rPr lang="de-DE" altLang="zh-CN" sz="3000" b="1" dirty="0">
                <a:solidFill>
                  <a:srgbClr val="0E5772"/>
                </a:solidFill>
                <a:latin typeface="Arial" panose="020B0604020202020204" pitchFamily="34" charset="0"/>
                <a:cs typeface="Arial" panose="020B0604020202020204" pitchFamily="34" charset="0"/>
              </a:rPr>
              <a:t>3000-2400 BC </a:t>
            </a:r>
            <a:r>
              <a:rPr lang="de-DE" altLang="zh-CN" sz="3000" b="1" dirty="0" err="1">
                <a:solidFill>
                  <a:srgbClr val="0E5772"/>
                </a:solidFill>
                <a:latin typeface="Arial" panose="020B0604020202020204" pitchFamily="34" charset="0"/>
                <a:cs typeface="Arial" panose="020B0604020202020204" pitchFamily="34" charset="0"/>
              </a:rPr>
              <a:t>Gilgamesh</a:t>
            </a:r>
            <a:r>
              <a:rPr lang="de-DE" altLang="zh-CN" sz="3000" b="1" dirty="0">
                <a:solidFill>
                  <a:srgbClr val="0E5772"/>
                </a:solidFill>
                <a:latin typeface="Arial" panose="020B0604020202020204" pitchFamily="34" charset="0"/>
                <a:cs typeface="Arial" panose="020B0604020202020204" pitchFamily="34" charset="0"/>
              </a:rPr>
              <a:t> Epos </a:t>
            </a:r>
            <a:br>
              <a:rPr lang="de-DE" altLang="zh-CN" sz="3000" b="1" dirty="0">
                <a:solidFill>
                  <a:srgbClr val="0E5772"/>
                </a:solidFill>
                <a:latin typeface="Arial" panose="020B0604020202020204" pitchFamily="34" charset="0"/>
                <a:cs typeface="Arial" panose="020B0604020202020204" pitchFamily="34" charset="0"/>
              </a:rPr>
            </a:br>
            <a:r>
              <a:rPr lang="zh-CN" altLang="de-DE" sz="3000" b="1" dirty="0">
                <a:solidFill>
                  <a:srgbClr val="0E5772"/>
                </a:solidFill>
                <a:latin typeface="Arial" panose="020B0604020202020204" pitchFamily="34" charset="0"/>
                <a:cs typeface="Arial" panose="020B0604020202020204" pitchFamily="34" charset="0"/>
              </a:rPr>
              <a:t>公元前</a:t>
            </a:r>
            <a:r>
              <a:rPr lang="de-DE" altLang="zh-CN" sz="3000" b="1" dirty="0">
                <a:solidFill>
                  <a:srgbClr val="0E5772"/>
                </a:solidFill>
                <a:latin typeface="Arial" panose="020B0604020202020204" pitchFamily="34" charset="0"/>
                <a:cs typeface="Arial" panose="020B0604020202020204" pitchFamily="34" charset="0"/>
              </a:rPr>
              <a:t>3000-2400</a:t>
            </a:r>
            <a:r>
              <a:rPr lang="zh-CN" altLang="de-DE" sz="3000" b="1" dirty="0">
                <a:solidFill>
                  <a:srgbClr val="0E5772"/>
                </a:solidFill>
                <a:latin typeface="Arial" panose="020B0604020202020204" pitchFamily="34" charset="0"/>
                <a:cs typeface="Arial" panose="020B0604020202020204" pitchFamily="34" charset="0"/>
              </a:rPr>
              <a:t>年：吉尔伽美什史诗</a:t>
            </a:r>
            <a:endParaRPr lang="de-DE" sz="3000" b="1"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5151" y="2187702"/>
            <a:ext cx="3028132" cy="3686717"/>
          </a:xfrm>
          <a:prstGeom prst="rect">
            <a:avLst/>
          </a:prstGeom>
        </p:spPr>
      </p:pic>
    </p:spTree>
    <p:extLst>
      <p:ext uri="{BB962C8B-B14F-4D97-AF65-F5344CB8AC3E}">
        <p14:creationId xmlns:p14="http://schemas.microsoft.com/office/powerpoint/2010/main" val="3329777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3762876" y="2434829"/>
            <a:ext cx="5213036" cy="2949178"/>
          </a:xfrm>
        </p:spPr>
        <p:txBody>
          <a:bodyPr>
            <a:normAutofit fontScale="92500" lnSpcReduction="10000"/>
          </a:bodyPr>
          <a:lstStyle/>
          <a:p>
            <a:r>
              <a:rPr lang="en-US" sz="1200" b="1" dirty="0">
                <a:latin typeface="Arial" panose="020B0604020202020204" pitchFamily="34" charset="0"/>
                <a:cs typeface="Arial" panose="020B0604020202020204" pitchFamily="34" charset="0"/>
              </a:rPr>
              <a:t>Tablet two</a:t>
            </a:r>
          </a:p>
          <a:p>
            <a:r>
              <a:rPr lang="en-US" sz="1200" dirty="0" err="1">
                <a:latin typeface="Arial" panose="020B0604020202020204" pitchFamily="34" charset="0"/>
                <a:cs typeface="Arial" panose="020B0604020202020204" pitchFamily="34" charset="0"/>
              </a:rPr>
              <a:t>Shamhat</a:t>
            </a:r>
            <a:r>
              <a:rPr lang="en-US" sz="1200" dirty="0">
                <a:latin typeface="Arial" panose="020B0604020202020204" pitchFamily="34" charset="0"/>
                <a:cs typeface="Arial" panose="020B0604020202020204" pitchFamily="34" charset="0"/>
              </a:rPr>
              <a:t> brings Enkidu to the shepherds‘ camp</a:t>
            </a:r>
            <a:r>
              <a:rPr lang="zh-CN" altLang="en-US" sz="1200" dirty="0">
                <a:latin typeface="Arial" panose="020B0604020202020204" pitchFamily="34" charset="0"/>
                <a:cs typeface="Arial" panose="020B0604020202020204" pitchFamily="34" charset="0"/>
              </a:rPr>
              <a:t>（牧羊人的营地）</a:t>
            </a:r>
            <a:r>
              <a:rPr lang="en-US" sz="1200" dirty="0">
                <a:latin typeface="Arial" panose="020B0604020202020204" pitchFamily="34" charset="0"/>
                <a:cs typeface="Arial" panose="020B0604020202020204" pitchFamily="34" charset="0"/>
              </a:rPr>
              <a:t>, where he is introduced to a human diet and becomes the night watchman</a:t>
            </a:r>
            <a:r>
              <a:rPr lang="zh-CN" altLang="en-US" sz="1200" dirty="0">
                <a:latin typeface="Arial" panose="020B0604020202020204" pitchFamily="34" charset="0"/>
                <a:cs typeface="Arial" panose="020B0604020202020204" pitchFamily="34" charset="0"/>
              </a:rPr>
              <a:t>（守夜人）</a:t>
            </a:r>
            <a:r>
              <a:rPr lang="en-US" sz="1200" dirty="0">
                <a:latin typeface="Arial" panose="020B0604020202020204" pitchFamily="34" charset="0"/>
                <a:cs typeface="Arial" panose="020B0604020202020204" pitchFamily="34" charset="0"/>
              </a:rPr>
              <a:t>. Learning from a passing stranger about Gilgamesh’s treatment of new brides, Enkidu is incensed and travels to </a:t>
            </a:r>
            <a:r>
              <a:rPr lang="en-US" sz="1200" dirty="0" err="1">
                <a:latin typeface="Arial" panose="020B0604020202020204" pitchFamily="34" charset="0"/>
                <a:cs typeface="Arial" panose="020B0604020202020204" pitchFamily="34" charset="0"/>
              </a:rPr>
              <a:t>Uruk</a:t>
            </a:r>
            <a:r>
              <a:rPr lang="en-US" sz="1200" dirty="0">
                <a:latin typeface="Arial" panose="020B0604020202020204" pitchFamily="34" charset="0"/>
                <a:cs typeface="Arial" panose="020B0604020202020204" pitchFamily="34" charset="0"/>
              </a:rPr>
              <a:t> to intervene at a wedding. When Gilgamesh attempts to visit the wedding chamber</a:t>
            </a:r>
            <a:r>
              <a:rPr lang="zh-CN" altLang="en-US" sz="1200" dirty="0">
                <a:latin typeface="Arial" panose="020B0604020202020204" pitchFamily="34" charset="0"/>
                <a:cs typeface="Arial" panose="020B0604020202020204" pitchFamily="34" charset="0"/>
              </a:rPr>
              <a:t>（洞房）</a:t>
            </a:r>
            <a:r>
              <a:rPr lang="en-US" sz="1200" dirty="0">
                <a:latin typeface="Arial" panose="020B0604020202020204" pitchFamily="34" charset="0"/>
                <a:cs typeface="Arial" panose="020B0604020202020204" pitchFamily="34" charset="0"/>
              </a:rPr>
              <a:t>, Enkidu blocks his way, and they fight. After a fierce battle, Enkidu acknowledges Gilgamesh's superior strength and they become friends. Gilgamesh proposes a journey to the Cedar Forest to slay the monstrous demi-god </a:t>
            </a:r>
            <a:r>
              <a:rPr lang="en-US" sz="1200" dirty="0" err="1">
                <a:latin typeface="Arial" panose="020B0604020202020204" pitchFamily="34" charset="0"/>
                <a:cs typeface="Arial" panose="020B0604020202020204" pitchFamily="34" charset="0"/>
                <a:hlinkClick r:id="rId2" tooltip="Humbaba"/>
              </a:rPr>
              <a:t>Humbaba</a:t>
            </a:r>
            <a:r>
              <a:rPr lang="en-US" sz="1200" dirty="0">
                <a:latin typeface="Arial" panose="020B0604020202020204" pitchFamily="34" charset="0"/>
                <a:cs typeface="Arial" panose="020B0604020202020204" pitchFamily="34" charset="0"/>
              </a:rPr>
              <a:t> in order to gain fame and renown. Despite warnings from Enkidu and the council of elders, Gilgamesh is not deterred.</a:t>
            </a:r>
          </a:p>
          <a:p>
            <a:r>
              <a:rPr lang="en-US" sz="1200" b="1" dirty="0">
                <a:latin typeface="Arial" panose="020B0604020202020204" pitchFamily="34" charset="0"/>
                <a:cs typeface="Arial" panose="020B0604020202020204" pitchFamily="34" charset="0"/>
              </a:rPr>
              <a:t>Tablet three</a:t>
            </a:r>
          </a:p>
          <a:p>
            <a:r>
              <a:rPr lang="en-US" sz="1200" dirty="0">
                <a:latin typeface="Arial" panose="020B0604020202020204" pitchFamily="34" charset="0"/>
                <a:cs typeface="Arial" panose="020B0604020202020204" pitchFamily="34" charset="0"/>
              </a:rPr>
              <a:t>The elders give Gilgamesh advice for his journey. Gilgamesh visits his mother, the goddess </a:t>
            </a:r>
            <a:r>
              <a:rPr lang="en-US" sz="1200" dirty="0" err="1">
                <a:latin typeface="Arial" panose="020B0604020202020204" pitchFamily="34" charset="0"/>
                <a:cs typeface="Arial" panose="020B0604020202020204" pitchFamily="34" charset="0"/>
                <a:hlinkClick r:id="rId3" tooltip="Ninsun"/>
              </a:rPr>
              <a:t>Ninsun</a:t>
            </a:r>
            <a:r>
              <a:rPr lang="en-US" sz="1200" dirty="0">
                <a:latin typeface="Arial" panose="020B0604020202020204" pitchFamily="34" charset="0"/>
                <a:cs typeface="Arial" panose="020B0604020202020204" pitchFamily="34" charset="0"/>
              </a:rPr>
              <a:t>, who seeks the support and protection of the sun-god </a:t>
            </a:r>
            <a:r>
              <a:rPr lang="en-US" sz="1200" dirty="0">
                <a:latin typeface="Arial" panose="020B0604020202020204" pitchFamily="34" charset="0"/>
                <a:cs typeface="Arial" panose="020B0604020202020204" pitchFamily="34" charset="0"/>
                <a:hlinkClick r:id="rId4" tooltip="Shamash"/>
              </a:rPr>
              <a:t>Shamash</a:t>
            </a:r>
            <a:r>
              <a:rPr lang="en-US" sz="1200" dirty="0">
                <a:latin typeface="Arial" panose="020B0604020202020204" pitchFamily="34" charset="0"/>
                <a:cs typeface="Arial" panose="020B0604020202020204" pitchFamily="34" charset="0"/>
              </a:rPr>
              <a:t> for their adventure. </a:t>
            </a:r>
            <a:r>
              <a:rPr lang="en-US" sz="1200" dirty="0" err="1">
                <a:latin typeface="Arial" panose="020B0604020202020204" pitchFamily="34" charset="0"/>
                <a:cs typeface="Arial" panose="020B0604020202020204" pitchFamily="34" charset="0"/>
              </a:rPr>
              <a:t>Ninsun</a:t>
            </a:r>
            <a:r>
              <a:rPr lang="en-US" sz="1200" dirty="0">
                <a:latin typeface="Arial" panose="020B0604020202020204" pitchFamily="34" charset="0"/>
                <a:cs typeface="Arial" panose="020B0604020202020204" pitchFamily="34" charset="0"/>
              </a:rPr>
              <a:t> adopts Enkidu as her son, and Gilgamesh leaves instructions for the governance of </a:t>
            </a:r>
            <a:r>
              <a:rPr lang="en-US" sz="1200" dirty="0" err="1">
                <a:latin typeface="Arial" panose="020B0604020202020204" pitchFamily="34" charset="0"/>
                <a:cs typeface="Arial" panose="020B0604020202020204" pitchFamily="34" charset="0"/>
              </a:rPr>
              <a:t>Uruk</a:t>
            </a:r>
            <a:r>
              <a:rPr lang="en-US" sz="1200" dirty="0">
                <a:latin typeface="Arial" panose="020B0604020202020204" pitchFamily="34" charset="0"/>
                <a:cs typeface="Arial" panose="020B0604020202020204" pitchFamily="34" charset="0"/>
              </a:rPr>
              <a:t> in his absence.</a:t>
            </a:r>
          </a:p>
        </p:txBody>
      </p:sp>
      <p:sp>
        <p:nvSpPr>
          <p:cNvPr id="2" name="Titel 1"/>
          <p:cNvSpPr>
            <a:spLocks noGrp="1"/>
          </p:cNvSpPr>
          <p:nvPr>
            <p:ph type="title"/>
          </p:nvPr>
        </p:nvSpPr>
        <p:spPr>
          <a:xfrm>
            <a:off x="1298135" y="1037367"/>
            <a:ext cx="7543800" cy="1028700"/>
          </a:xfrm>
        </p:spPr>
        <p:txBody>
          <a:bodyPr/>
          <a:lstStyle/>
          <a:p>
            <a:pPr algn="r"/>
            <a:r>
              <a:rPr lang="de-DE" altLang="zh-CN" sz="3000" b="1" dirty="0">
                <a:solidFill>
                  <a:srgbClr val="0E5772"/>
                </a:solidFill>
                <a:latin typeface="Arial" panose="020B0604020202020204" pitchFamily="34" charset="0"/>
                <a:cs typeface="Arial" panose="020B0604020202020204" pitchFamily="34" charset="0"/>
              </a:rPr>
              <a:t>3000-2400 BC </a:t>
            </a:r>
            <a:r>
              <a:rPr lang="de-DE" altLang="zh-CN" sz="3000" b="1" dirty="0" err="1">
                <a:solidFill>
                  <a:srgbClr val="0E5772"/>
                </a:solidFill>
                <a:latin typeface="Arial" panose="020B0604020202020204" pitchFamily="34" charset="0"/>
                <a:cs typeface="Arial" panose="020B0604020202020204" pitchFamily="34" charset="0"/>
              </a:rPr>
              <a:t>Gilgamesh</a:t>
            </a:r>
            <a:r>
              <a:rPr lang="de-DE" altLang="zh-CN" sz="3000" b="1" dirty="0">
                <a:solidFill>
                  <a:srgbClr val="0E5772"/>
                </a:solidFill>
                <a:latin typeface="Arial" panose="020B0604020202020204" pitchFamily="34" charset="0"/>
                <a:cs typeface="Arial" panose="020B0604020202020204" pitchFamily="34" charset="0"/>
              </a:rPr>
              <a:t> Epos </a:t>
            </a:r>
            <a:br>
              <a:rPr lang="de-DE" altLang="zh-CN" sz="3000" b="1" dirty="0">
                <a:solidFill>
                  <a:srgbClr val="0E5772"/>
                </a:solidFill>
                <a:latin typeface="Arial" panose="020B0604020202020204" pitchFamily="34" charset="0"/>
                <a:cs typeface="Arial" panose="020B0604020202020204" pitchFamily="34" charset="0"/>
              </a:rPr>
            </a:br>
            <a:r>
              <a:rPr lang="zh-CN" altLang="de-DE" sz="3000" b="1" dirty="0">
                <a:solidFill>
                  <a:srgbClr val="0E5772"/>
                </a:solidFill>
                <a:latin typeface="Arial" panose="020B0604020202020204" pitchFamily="34" charset="0"/>
                <a:cs typeface="Arial" panose="020B0604020202020204" pitchFamily="34" charset="0"/>
              </a:rPr>
              <a:t>公元前</a:t>
            </a:r>
            <a:r>
              <a:rPr lang="de-DE" altLang="zh-CN" sz="3000" b="1" dirty="0">
                <a:solidFill>
                  <a:srgbClr val="0E5772"/>
                </a:solidFill>
                <a:latin typeface="Arial" panose="020B0604020202020204" pitchFamily="34" charset="0"/>
                <a:cs typeface="Arial" panose="020B0604020202020204" pitchFamily="34" charset="0"/>
              </a:rPr>
              <a:t>3000-2400</a:t>
            </a:r>
            <a:r>
              <a:rPr lang="zh-CN" altLang="de-DE" sz="3000" b="1" dirty="0">
                <a:solidFill>
                  <a:srgbClr val="0E5772"/>
                </a:solidFill>
                <a:latin typeface="Arial" panose="020B0604020202020204" pitchFamily="34" charset="0"/>
                <a:cs typeface="Arial" panose="020B0604020202020204" pitchFamily="34" charset="0"/>
              </a:rPr>
              <a:t>年：吉尔伽美什史诗</a:t>
            </a:r>
            <a:endParaRPr lang="de-DE" sz="3000" b="1"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94" y="2187702"/>
            <a:ext cx="3028132" cy="3686717"/>
          </a:xfrm>
          <a:prstGeom prst="rect">
            <a:avLst/>
          </a:prstGeom>
        </p:spPr>
      </p:pic>
    </p:spTree>
    <p:extLst>
      <p:ext uri="{BB962C8B-B14F-4D97-AF65-F5344CB8AC3E}">
        <p14:creationId xmlns:p14="http://schemas.microsoft.com/office/powerpoint/2010/main" val="34598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3004887" y="2194607"/>
            <a:ext cx="5865395" cy="3670788"/>
          </a:xfrm>
        </p:spPr>
        <p:txBody>
          <a:bodyPr>
            <a:normAutofit fontScale="55000" lnSpcReduction="20000"/>
          </a:bodyPr>
          <a:lstStyle/>
          <a:p>
            <a:r>
              <a:rPr lang="en-US" b="1" dirty="0">
                <a:latin typeface="Arial" panose="020B0604020202020204" pitchFamily="34" charset="0"/>
                <a:cs typeface="Arial" panose="020B0604020202020204" pitchFamily="34" charset="0"/>
              </a:rPr>
              <a:t>Tablet four</a:t>
            </a:r>
          </a:p>
          <a:p>
            <a:r>
              <a:rPr lang="en-US" dirty="0">
                <a:latin typeface="Arial" panose="020B0604020202020204" pitchFamily="34" charset="0"/>
                <a:cs typeface="Arial" panose="020B0604020202020204" pitchFamily="34" charset="0"/>
              </a:rPr>
              <a:t>Gilgamesh and </a:t>
            </a:r>
            <a:r>
              <a:rPr lang="en-US" dirty="0" err="1">
                <a:latin typeface="Arial" panose="020B0604020202020204" pitchFamily="34" charset="0"/>
                <a:cs typeface="Arial" panose="020B0604020202020204" pitchFamily="34" charset="0"/>
              </a:rPr>
              <a:t>Enkidu</a:t>
            </a:r>
            <a:r>
              <a:rPr lang="en-US" dirty="0">
                <a:latin typeface="Arial" panose="020B0604020202020204" pitchFamily="34" charset="0"/>
                <a:cs typeface="Arial" panose="020B0604020202020204" pitchFamily="34" charset="0"/>
              </a:rPr>
              <a:t> journey to the </a:t>
            </a:r>
            <a:r>
              <a:rPr lang="en-US" dirty="0">
                <a:latin typeface="Arial" panose="020B0604020202020204" pitchFamily="34" charset="0"/>
                <a:cs typeface="Arial" panose="020B0604020202020204" pitchFamily="34" charset="0"/>
                <a:hlinkClick r:id="rId2" tooltip="Cedar Forest"/>
              </a:rPr>
              <a:t>Cedar Forest</a:t>
            </a:r>
            <a:r>
              <a:rPr lang="en-US" dirty="0">
                <a:latin typeface="Arial" panose="020B0604020202020204" pitchFamily="34" charset="0"/>
                <a:cs typeface="Arial" panose="020B0604020202020204" pitchFamily="34" charset="0"/>
              </a:rPr>
              <a:t>. Every few days they camp on a mountain, and perform a dream ritual. Gilgamesh has five terrifying dreams about falling mountains, thunderstorms, wild bulls, and a thunderbird that breathes fire. Despite similarities between his dream figures and earlier descriptions of </a:t>
            </a:r>
            <a:r>
              <a:rPr lang="en-US" dirty="0" err="1">
                <a:latin typeface="Arial" panose="020B0604020202020204" pitchFamily="34" charset="0"/>
                <a:cs typeface="Arial" panose="020B0604020202020204" pitchFamily="34" charset="0"/>
              </a:rPr>
              <a:t>Humbaba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Enkidu</a:t>
            </a:r>
            <a:r>
              <a:rPr lang="en-US" dirty="0">
                <a:latin typeface="Arial" panose="020B0604020202020204" pitchFamily="34" charset="0"/>
                <a:cs typeface="Arial" panose="020B0604020202020204" pitchFamily="34" charset="0"/>
              </a:rPr>
              <a:t> interprets these dreams as good omens</a:t>
            </a:r>
            <a:r>
              <a:rPr lang="zh-CN" altLang="en-US" dirty="0">
                <a:latin typeface="Arial" panose="020B0604020202020204" pitchFamily="34" charset="0"/>
                <a:cs typeface="Arial" panose="020B0604020202020204" pitchFamily="34" charset="0"/>
              </a:rPr>
              <a:t>（好兆头）</a:t>
            </a:r>
            <a:r>
              <a:rPr lang="en-US" dirty="0">
                <a:latin typeface="Arial" panose="020B0604020202020204" pitchFamily="34" charset="0"/>
                <a:cs typeface="Arial" panose="020B0604020202020204" pitchFamily="34" charset="0"/>
              </a:rPr>
              <a:t>, and denies that the frightening images represent the forest guardian</a:t>
            </a:r>
            <a:r>
              <a:rPr lang="zh-CN" altLang="en-US" dirty="0">
                <a:latin typeface="Arial" panose="020B0604020202020204" pitchFamily="34" charset="0"/>
                <a:cs typeface="Arial" panose="020B0604020202020204" pitchFamily="34" charset="0"/>
              </a:rPr>
              <a:t>（森林的守卫者）</a:t>
            </a:r>
            <a:r>
              <a:rPr lang="en-US" dirty="0">
                <a:latin typeface="Arial" panose="020B0604020202020204" pitchFamily="34" charset="0"/>
                <a:cs typeface="Arial" panose="020B0604020202020204" pitchFamily="34" charset="0"/>
              </a:rPr>
              <a:t>. As they approach the cedar mountain</a:t>
            </a:r>
            <a:r>
              <a:rPr lang="zh-CN" altLang="en-US" dirty="0">
                <a:latin typeface="Arial" panose="020B0604020202020204" pitchFamily="34" charset="0"/>
                <a:cs typeface="Arial" panose="020B0604020202020204" pitchFamily="34" charset="0"/>
              </a:rPr>
              <a:t>（雪松林）</a:t>
            </a:r>
            <a:r>
              <a:rPr lang="en-US" dirty="0">
                <a:latin typeface="Arial" panose="020B0604020202020204" pitchFamily="34" charset="0"/>
                <a:cs typeface="Arial" panose="020B0604020202020204" pitchFamily="34" charset="0"/>
              </a:rPr>
              <a:t>, they hear </a:t>
            </a:r>
            <a:r>
              <a:rPr lang="en-US" dirty="0" err="1">
                <a:latin typeface="Arial" panose="020B0604020202020204" pitchFamily="34" charset="0"/>
                <a:cs typeface="Arial" panose="020B0604020202020204" pitchFamily="34" charset="0"/>
              </a:rPr>
              <a:t>Humbaba</a:t>
            </a:r>
            <a:r>
              <a:rPr lang="en-US" dirty="0">
                <a:latin typeface="Arial" panose="020B0604020202020204" pitchFamily="34" charset="0"/>
                <a:cs typeface="Arial" panose="020B0604020202020204" pitchFamily="34" charset="0"/>
              </a:rPr>
              <a:t> bellowing, and have to encourage each other not to be afraid.</a:t>
            </a:r>
          </a:p>
          <a:p>
            <a:endParaRPr lang="en-US"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3000-2400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194607"/>
            <a:ext cx="2761247" cy="3806143"/>
          </a:xfrm>
          <a:prstGeom prst="rect">
            <a:avLst/>
          </a:prstGeom>
        </p:spPr>
      </p:pic>
    </p:spTree>
    <p:extLst>
      <p:ext uri="{BB962C8B-B14F-4D97-AF65-F5344CB8AC3E}">
        <p14:creationId xmlns:p14="http://schemas.microsoft.com/office/powerpoint/2010/main" val="94025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3004887" y="2194607"/>
            <a:ext cx="5865395" cy="3670788"/>
          </a:xfrm>
        </p:spPr>
        <p:txBody>
          <a:bodyPr/>
          <a:lstStyle/>
          <a:p>
            <a:r>
              <a:rPr lang="en-US" sz="1200" b="1" dirty="0">
                <a:latin typeface="Arial" panose="020B0604020202020204" pitchFamily="34" charset="0"/>
                <a:cs typeface="Arial" panose="020B0604020202020204" pitchFamily="34" charset="0"/>
              </a:rPr>
              <a:t>Tablet five</a:t>
            </a:r>
          </a:p>
          <a:p>
            <a:r>
              <a:rPr lang="en-US" sz="1200" dirty="0">
                <a:latin typeface="Arial" panose="020B0604020202020204" pitchFamily="34" charset="0"/>
                <a:cs typeface="Arial" panose="020B0604020202020204" pitchFamily="34" charset="0"/>
              </a:rPr>
              <a:t>Tablet V of the Epic of Gilgamesh</a:t>
            </a:r>
          </a:p>
          <a:p>
            <a:r>
              <a:rPr lang="en-US" sz="1200" dirty="0">
                <a:latin typeface="Arial" panose="020B0604020202020204" pitchFamily="34" charset="0"/>
                <a:cs typeface="Arial" panose="020B0604020202020204" pitchFamily="34" charset="0"/>
              </a:rPr>
              <a:t>The heroes enter the cedar forest. </a:t>
            </a:r>
            <a:r>
              <a:rPr lang="en-US" sz="1200" dirty="0">
                <a:latin typeface="Arial" panose="020B0604020202020204" pitchFamily="34" charset="0"/>
                <a:cs typeface="Arial" panose="020B0604020202020204" pitchFamily="34" charset="0"/>
                <a:hlinkClick r:id="rId2" tooltip="Humbaba"/>
              </a:rPr>
              <a:t>Humbaba</a:t>
            </a:r>
            <a:r>
              <a:rPr lang="en-US" sz="1200" dirty="0">
                <a:latin typeface="Arial" panose="020B0604020202020204" pitchFamily="34" charset="0"/>
                <a:cs typeface="Arial" panose="020B0604020202020204" pitchFamily="34" charset="0"/>
              </a:rPr>
              <a:t>, the guardian of the Cedar Forest, insults and threatens them. He accuses </a:t>
            </a:r>
            <a:r>
              <a:rPr lang="en-US" sz="1200" dirty="0" err="1">
                <a:latin typeface="Arial" panose="020B0604020202020204" pitchFamily="34" charset="0"/>
                <a:cs typeface="Arial" panose="020B0604020202020204" pitchFamily="34" charset="0"/>
              </a:rPr>
              <a:t>Enkidu</a:t>
            </a:r>
            <a:r>
              <a:rPr lang="en-US" sz="1200" dirty="0">
                <a:latin typeface="Arial" panose="020B0604020202020204" pitchFamily="34" charset="0"/>
                <a:cs typeface="Arial" panose="020B0604020202020204" pitchFamily="34" charset="0"/>
              </a:rPr>
              <a:t> of betrayal, and vows to disembowel Gilgamesh and feed his flesh to the birds. Gilgamesh is afraid, but with some encouraging words from </a:t>
            </a:r>
            <a:r>
              <a:rPr lang="en-US" sz="1200" dirty="0" err="1">
                <a:latin typeface="Arial" panose="020B0604020202020204" pitchFamily="34" charset="0"/>
                <a:cs typeface="Arial" panose="020B0604020202020204" pitchFamily="34" charset="0"/>
              </a:rPr>
              <a:t>Enkidu</a:t>
            </a:r>
            <a:r>
              <a:rPr lang="en-US" sz="1200" dirty="0">
                <a:latin typeface="Arial" panose="020B0604020202020204" pitchFamily="34" charset="0"/>
                <a:cs typeface="Arial" panose="020B0604020202020204" pitchFamily="34" charset="0"/>
              </a:rPr>
              <a:t> the battle commences</a:t>
            </a:r>
            <a:r>
              <a:rPr lang="zh-CN" altLang="en-US" sz="1200" dirty="0">
                <a:latin typeface="Arial" panose="020B0604020202020204" pitchFamily="34" charset="0"/>
                <a:cs typeface="Arial" panose="020B0604020202020204" pitchFamily="34" charset="0"/>
              </a:rPr>
              <a:t>（开始）</a:t>
            </a:r>
            <a:r>
              <a:rPr lang="en-US" sz="1200" dirty="0">
                <a:latin typeface="Arial" panose="020B0604020202020204" pitchFamily="34" charset="0"/>
                <a:cs typeface="Arial" panose="020B0604020202020204" pitchFamily="34" charset="0"/>
              </a:rPr>
              <a:t>. The mountains quake with the tumult and the sky turns black</a:t>
            </a:r>
            <a:r>
              <a:rPr lang="zh-CN" altLang="en-US" sz="1200" dirty="0">
                <a:latin typeface="Arial" panose="020B0604020202020204" pitchFamily="34" charset="0"/>
                <a:cs typeface="Arial" panose="020B0604020202020204" pitchFamily="34" charset="0"/>
              </a:rPr>
              <a:t>（群山因骚动而震动，天空变黑）</a:t>
            </a:r>
            <a:r>
              <a:rPr lang="en-US" sz="1200" dirty="0">
                <a:latin typeface="Arial" panose="020B0604020202020204" pitchFamily="34" charset="0"/>
                <a:cs typeface="Arial" panose="020B0604020202020204" pitchFamily="34" charset="0"/>
              </a:rPr>
              <a:t>. The god </a:t>
            </a:r>
            <a:r>
              <a:rPr lang="en-US" sz="1200" dirty="0">
                <a:latin typeface="Arial" panose="020B0604020202020204" pitchFamily="34" charset="0"/>
                <a:cs typeface="Arial" panose="020B0604020202020204" pitchFamily="34" charset="0"/>
                <a:hlinkClick r:id="rId3" tooltip="Shamash"/>
              </a:rPr>
              <a:t>Shamash</a:t>
            </a:r>
            <a:r>
              <a:rPr lang="en-US" sz="1200" dirty="0">
                <a:latin typeface="Arial" panose="020B0604020202020204" pitchFamily="34" charset="0"/>
                <a:cs typeface="Arial" panose="020B0604020202020204" pitchFamily="34" charset="0"/>
              </a:rPr>
              <a:t> sends 13 winds to bind </a:t>
            </a:r>
            <a:r>
              <a:rPr lang="en-US" sz="1200" dirty="0" err="1">
                <a:latin typeface="Arial" panose="020B0604020202020204" pitchFamily="34" charset="0"/>
                <a:cs typeface="Arial" panose="020B0604020202020204" pitchFamily="34" charset="0"/>
              </a:rPr>
              <a:t>Humbaba</a:t>
            </a:r>
            <a:r>
              <a:rPr lang="en-US" sz="1200" dirty="0">
                <a:latin typeface="Arial" panose="020B0604020202020204" pitchFamily="34" charset="0"/>
                <a:cs typeface="Arial" panose="020B0604020202020204" pitchFamily="34" charset="0"/>
              </a:rPr>
              <a:t>, and he is captured. The monster pleads for his life, and Gilgamesh pities him. He offers Gilgamesh to be king of the forest, he will cut the trees for him, and be his slave. </a:t>
            </a:r>
            <a:r>
              <a:rPr lang="en-US" sz="1200" dirty="0" err="1">
                <a:latin typeface="Arial" panose="020B0604020202020204" pitchFamily="34" charset="0"/>
                <a:cs typeface="Arial" panose="020B0604020202020204" pitchFamily="34" charset="0"/>
              </a:rPr>
              <a:t>Enkidu</a:t>
            </a:r>
            <a:r>
              <a:rPr lang="en-US" sz="1200" dirty="0">
                <a:latin typeface="Arial" panose="020B0604020202020204" pitchFamily="34" charset="0"/>
                <a:cs typeface="Arial" panose="020B0604020202020204" pitchFamily="34" charset="0"/>
              </a:rPr>
              <a:t>, however, is enraged and asks Gilgamesh to kill the beast, because he knows that </a:t>
            </a:r>
            <a:r>
              <a:rPr lang="en-US" sz="1200" dirty="0" err="1">
                <a:latin typeface="Arial" panose="020B0604020202020204" pitchFamily="34" charset="0"/>
                <a:cs typeface="Arial" panose="020B0604020202020204" pitchFamily="34" charset="0"/>
              </a:rPr>
              <a:t>Humbaba</a:t>
            </a:r>
            <a:r>
              <a:rPr lang="en-US" sz="1200" dirty="0">
                <a:latin typeface="Arial" panose="020B0604020202020204" pitchFamily="34" charset="0"/>
                <a:cs typeface="Arial" panose="020B0604020202020204" pitchFamily="34" charset="0"/>
              </a:rPr>
              <a:t> is lying. </a:t>
            </a:r>
            <a:r>
              <a:rPr lang="en-US" sz="1200" dirty="0" err="1">
                <a:latin typeface="Arial" panose="020B0604020202020204" pitchFamily="34" charset="0"/>
                <a:cs typeface="Arial" panose="020B0604020202020204" pitchFamily="34" charset="0"/>
              </a:rPr>
              <a:t>Humbaba</a:t>
            </a:r>
            <a:r>
              <a:rPr lang="en-US" sz="1200" dirty="0">
                <a:latin typeface="Arial" panose="020B0604020202020204" pitchFamily="34" charset="0"/>
                <a:cs typeface="Arial" panose="020B0604020202020204" pitchFamily="34" charset="0"/>
              </a:rPr>
              <a:t> curses them both and Gilgamesh dispatches him with a blow to the neck. The two heroes cut down many cedars, including a gigantic</a:t>
            </a:r>
            <a:r>
              <a:rPr lang="zh-CN" altLang="en-US" sz="1200" dirty="0">
                <a:latin typeface="Arial" panose="020B0604020202020204" pitchFamily="34" charset="0"/>
                <a:cs typeface="Arial" panose="020B0604020202020204" pitchFamily="34" charset="0"/>
              </a:rPr>
              <a:t>（巨大的）</a:t>
            </a:r>
            <a:r>
              <a:rPr lang="en-US" sz="1200" dirty="0">
                <a:latin typeface="Arial" panose="020B0604020202020204" pitchFamily="34" charset="0"/>
                <a:cs typeface="Arial" panose="020B0604020202020204" pitchFamily="34" charset="0"/>
              </a:rPr>
              <a:t> tree that </a:t>
            </a:r>
            <a:r>
              <a:rPr lang="en-US" sz="1200" dirty="0" err="1">
                <a:latin typeface="Arial" panose="020B0604020202020204" pitchFamily="34" charset="0"/>
                <a:cs typeface="Arial" panose="020B0604020202020204" pitchFamily="34" charset="0"/>
              </a:rPr>
              <a:t>Enkidu</a:t>
            </a:r>
            <a:r>
              <a:rPr lang="en-US" sz="1200" dirty="0">
                <a:latin typeface="Arial" panose="020B0604020202020204" pitchFamily="34" charset="0"/>
                <a:cs typeface="Arial" panose="020B0604020202020204" pitchFamily="34" charset="0"/>
              </a:rPr>
              <a:t> plans to fashion into a gate for the temple of Enlil. They build a raft</a:t>
            </a:r>
            <a:r>
              <a:rPr lang="zh-CN" altLang="en-US" sz="1200" dirty="0">
                <a:latin typeface="Arial" panose="020B0604020202020204" pitchFamily="34" charset="0"/>
                <a:cs typeface="Arial" panose="020B0604020202020204" pitchFamily="34" charset="0"/>
              </a:rPr>
              <a:t>（木筏）</a:t>
            </a:r>
            <a:r>
              <a:rPr lang="en-US" sz="1200" dirty="0">
                <a:latin typeface="Arial" panose="020B0604020202020204" pitchFamily="34" charset="0"/>
                <a:cs typeface="Arial" panose="020B0604020202020204" pitchFamily="34" charset="0"/>
              </a:rPr>
              <a:t> and return home along the </a:t>
            </a:r>
            <a:r>
              <a:rPr lang="en-US" sz="1200" dirty="0">
                <a:latin typeface="Arial" panose="020B0604020202020204" pitchFamily="34" charset="0"/>
                <a:cs typeface="Arial" panose="020B0604020202020204" pitchFamily="34" charset="0"/>
                <a:hlinkClick r:id="rId4" tooltip="Euphrates"/>
              </a:rPr>
              <a:t>Euphrates</a:t>
            </a:r>
            <a:r>
              <a:rPr lang="zh-CN" altLang="en-US" sz="1200" dirty="0">
                <a:latin typeface="Arial" panose="020B0604020202020204" pitchFamily="34" charset="0"/>
                <a:cs typeface="Arial" panose="020B0604020202020204" pitchFamily="34" charset="0"/>
              </a:rPr>
              <a:t>（幼发拉底河）</a:t>
            </a:r>
            <a:r>
              <a:rPr lang="en-US" sz="1200" dirty="0">
                <a:latin typeface="Arial" panose="020B0604020202020204" pitchFamily="34" charset="0"/>
                <a:cs typeface="Arial" panose="020B0604020202020204" pitchFamily="34" charset="0"/>
              </a:rPr>
              <a:t>with the giant tree and the head of </a:t>
            </a:r>
            <a:r>
              <a:rPr lang="en-US" sz="1200" dirty="0" err="1">
                <a:latin typeface="Arial" panose="020B0604020202020204" pitchFamily="34" charset="0"/>
                <a:cs typeface="Arial" panose="020B0604020202020204" pitchFamily="34" charset="0"/>
              </a:rPr>
              <a:t>Humbaba</a:t>
            </a:r>
            <a:r>
              <a:rPr lang="en-US" sz="1200" dirty="0">
                <a:latin typeface="Arial" panose="020B0604020202020204" pitchFamily="34" charset="0"/>
                <a:cs typeface="Arial" panose="020B0604020202020204" pitchFamily="34" charset="0"/>
              </a:rPr>
              <a:t>.</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3000-2400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194607"/>
            <a:ext cx="2761247" cy="3806143"/>
          </a:xfrm>
          <a:prstGeom prst="rect">
            <a:avLst/>
          </a:prstGeom>
        </p:spPr>
      </p:pic>
    </p:spTree>
    <p:extLst>
      <p:ext uri="{BB962C8B-B14F-4D97-AF65-F5344CB8AC3E}">
        <p14:creationId xmlns:p14="http://schemas.microsoft.com/office/powerpoint/2010/main" val="1098624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3004887" y="2194607"/>
            <a:ext cx="5865395" cy="3670788"/>
          </a:xfrm>
        </p:spPr>
        <p:txBody>
          <a:bodyPr>
            <a:normAutofit fontScale="47500" lnSpcReduction="20000"/>
          </a:bodyPr>
          <a:lstStyle/>
          <a:p>
            <a:r>
              <a:rPr lang="en-US" b="1" dirty="0">
                <a:latin typeface="Arial" panose="020B0604020202020204" pitchFamily="34" charset="0"/>
                <a:cs typeface="Arial" panose="020B0604020202020204" pitchFamily="34" charset="0"/>
              </a:rPr>
              <a:t>Tablet six</a:t>
            </a:r>
          </a:p>
          <a:p>
            <a:r>
              <a:rPr lang="en-US" dirty="0">
                <a:latin typeface="Arial" panose="020B0604020202020204" pitchFamily="34" charset="0"/>
                <a:cs typeface="Arial" panose="020B0604020202020204" pitchFamily="34" charset="0"/>
              </a:rPr>
              <a:t>Gilgamesh rejects the advances of the goddess </a:t>
            </a:r>
            <a:r>
              <a:rPr lang="en-US" dirty="0">
                <a:latin typeface="Arial" panose="020B0604020202020204" pitchFamily="34" charset="0"/>
                <a:cs typeface="Arial" panose="020B0604020202020204" pitchFamily="34" charset="0"/>
                <a:hlinkClick r:id="rId2" tooltip="Ishtar"/>
              </a:rPr>
              <a:t>Ishtar</a:t>
            </a:r>
            <a:r>
              <a:rPr lang="en-US" dirty="0">
                <a:latin typeface="Arial" panose="020B0604020202020204" pitchFamily="34" charset="0"/>
                <a:cs typeface="Arial" panose="020B0604020202020204" pitchFamily="34" charset="0"/>
              </a:rPr>
              <a:t> because of her mistreatment of previous lovers like </a:t>
            </a:r>
            <a:r>
              <a:rPr lang="en-US" dirty="0" err="1">
                <a:latin typeface="Arial" panose="020B0604020202020204" pitchFamily="34" charset="0"/>
                <a:cs typeface="Arial" panose="020B0604020202020204" pitchFamily="34" charset="0"/>
                <a:hlinkClick r:id="rId3" tooltip="Tammuz (deity)"/>
              </a:rPr>
              <a:t>Dumuzi</a:t>
            </a:r>
            <a:r>
              <a:rPr lang="en-US" dirty="0">
                <a:latin typeface="Arial" panose="020B0604020202020204" pitchFamily="34" charset="0"/>
                <a:cs typeface="Arial" panose="020B0604020202020204" pitchFamily="34" charset="0"/>
              </a:rPr>
              <a:t>. Ishtar asks her father </a:t>
            </a:r>
            <a:r>
              <a:rPr lang="en-US" dirty="0">
                <a:latin typeface="Arial" panose="020B0604020202020204" pitchFamily="34" charset="0"/>
                <a:cs typeface="Arial" panose="020B0604020202020204" pitchFamily="34" charset="0"/>
                <a:hlinkClick r:id="rId4" tooltip="Anu"/>
              </a:rPr>
              <a:t>Anu</a:t>
            </a:r>
            <a:r>
              <a:rPr lang="en-US" dirty="0">
                <a:latin typeface="Arial" panose="020B0604020202020204" pitchFamily="34" charset="0"/>
                <a:cs typeface="Arial" panose="020B0604020202020204" pitchFamily="34" charset="0"/>
              </a:rPr>
              <a:t> to send </a:t>
            </a:r>
            <a:r>
              <a:rPr lang="en-US" dirty="0">
                <a:latin typeface="Arial" panose="020B0604020202020204" pitchFamily="34" charset="0"/>
                <a:cs typeface="Arial" panose="020B0604020202020204" pitchFamily="34" charset="0"/>
                <a:hlinkClick r:id="rId5" tooltip="Gugalanna"/>
              </a:rPr>
              <a:t>Gugalanna</a:t>
            </a:r>
            <a:r>
              <a:rPr lang="en-US" dirty="0">
                <a:latin typeface="Arial" panose="020B0604020202020204" pitchFamily="34" charset="0"/>
                <a:cs typeface="Arial" panose="020B0604020202020204" pitchFamily="34" charset="0"/>
              </a:rPr>
              <a:t>, the Bull of Heaven, to avenge her</a:t>
            </a:r>
            <a:r>
              <a:rPr lang="zh-CN" altLang="en-US" dirty="0">
                <a:latin typeface="Arial" panose="020B0604020202020204" pitchFamily="34" charset="0"/>
                <a:cs typeface="Arial" panose="020B0604020202020204" pitchFamily="34" charset="0"/>
              </a:rPr>
              <a:t>（为她报仇）</a:t>
            </a:r>
            <a:r>
              <a:rPr lang="en-US" dirty="0">
                <a:latin typeface="Arial" panose="020B0604020202020204" pitchFamily="34" charset="0"/>
                <a:cs typeface="Arial" panose="020B0604020202020204" pitchFamily="34" charset="0"/>
              </a:rPr>
              <a:t>. When </a:t>
            </a:r>
            <a:r>
              <a:rPr lang="en-US" dirty="0" err="1">
                <a:latin typeface="Arial" panose="020B0604020202020204" pitchFamily="34" charset="0"/>
                <a:cs typeface="Arial" panose="020B0604020202020204" pitchFamily="34" charset="0"/>
              </a:rPr>
              <a:t>Anu</a:t>
            </a:r>
            <a:r>
              <a:rPr lang="en-US" dirty="0">
                <a:latin typeface="Arial" panose="020B0604020202020204" pitchFamily="34" charset="0"/>
                <a:cs typeface="Arial" panose="020B0604020202020204" pitchFamily="34" charset="0"/>
              </a:rPr>
              <a:t> rejects her complaints, Ishtar threatens to raise the dead who will “outnumber the living” and “devour them”</a:t>
            </a:r>
            <a:r>
              <a:rPr lang="zh-CN" altLang="en-US" dirty="0">
                <a:latin typeface="Arial" panose="020B0604020202020204" pitchFamily="34" charset="0"/>
                <a:cs typeface="Arial" panose="020B0604020202020204" pitchFamily="34" charset="0"/>
              </a:rPr>
              <a:t>（将它们吞噬）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Anu</a:t>
            </a:r>
            <a:r>
              <a:rPr lang="en-US" dirty="0">
                <a:latin typeface="Arial" panose="020B0604020202020204" pitchFamily="34" charset="0"/>
                <a:cs typeface="Arial" panose="020B0604020202020204" pitchFamily="34" charset="0"/>
              </a:rPr>
              <a:t> becomes frightened, and gives in to her. Ishtar leads </a:t>
            </a:r>
            <a:r>
              <a:rPr lang="en-US" dirty="0" err="1">
                <a:latin typeface="Arial" panose="020B0604020202020204" pitchFamily="34" charset="0"/>
                <a:cs typeface="Arial" panose="020B0604020202020204" pitchFamily="34" charset="0"/>
              </a:rPr>
              <a:t>Gugalanna</a:t>
            </a:r>
            <a:r>
              <a:rPr lang="en-US" dirty="0">
                <a:latin typeface="Arial" panose="020B0604020202020204" pitchFamily="34" charset="0"/>
                <a:cs typeface="Arial" panose="020B0604020202020204" pitchFamily="34" charset="0"/>
              </a:rPr>
              <a:t> to </a:t>
            </a:r>
            <a:r>
              <a:rPr lang="en-US" dirty="0" err="1">
                <a:latin typeface="Arial" panose="020B0604020202020204" pitchFamily="34" charset="0"/>
                <a:cs typeface="Arial" panose="020B0604020202020204" pitchFamily="34" charset="0"/>
              </a:rPr>
              <a:t>Uruk</a:t>
            </a:r>
            <a:r>
              <a:rPr lang="en-US" dirty="0">
                <a:latin typeface="Arial" panose="020B0604020202020204" pitchFamily="34" charset="0"/>
                <a:cs typeface="Arial" panose="020B0604020202020204" pitchFamily="34" charset="0"/>
              </a:rPr>
              <a:t>, and it causes widespread devastation</a:t>
            </a:r>
            <a:r>
              <a:rPr lang="zh-CN" altLang="en-US" dirty="0">
                <a:latin typeface="Arial" panose="020B0604020202020204" pitchFamily="34" charset="0"/>
                <a:cs typeface="Arial" panose="020B0604020202020204" pitchFamily="34" charset="0"/>
              </a:rPr>
              <a:t>（破坏）</a:t>
            </a:r>
            <a:r>
              <a:rPr lang="en-US" dirty="0">
                <a:latin typeface="Arial" panose="020B0604020202020204" pitchFamily="34" charset="0"/>
                <a:cs typeface="Arial" panose="020B0604020202020204" pitchFamily="34" charset="0"/>
              </a:rPr>
              <a:t>. It lowers the level of the Euphrates river, and dries up the marshes</a:t>
            </a:r>
            <a:r>
              <a:rPr lang="zh-CN" altLang="en-US" dirty="0">
                <a:latin typeface="Arial" panose="020B0604020202020204" pitchFamily="34" charset="0"/>
                <a:cs typeface="Arial" panose="020B0604020202020204" pitchFamily="34" charset="0"/>
              </a:rPr>
              <a:t>（沼泽，湿地）</a:t>
            </a:r>
            <a:r>
              <a:rPr lang="en-US" dirty="0">
                <a:latin typeface="Arial" panose="020B0604020202020204" pitchFamily="34" charset="0"/>
                <a:cs typeface="Arial" panose="020B0604020202020204" pitchFamily="34" charset="0"/>
              </a:rPr>
              <a:t>. It opens up huge pits that swallow 300 men. Without any divine assistance</a:t>
            </a:r>
            <a:r>
              <a:rPr lang="zh-CN" altLang="en-US" dirty="0">
                <a:latin typeface="Arial" panose="020B0604020202020204" pitchFamily="34" charset="0"/>
                <a:cs typeface="Arial" panose="020B0604020202020204" pitchFamily="34" charset="0"/>
              </a:rPr>
              <a:t>（神地帮助）</a:t>
            </a:r>
            <a:r>
              <a:rPr lang="en-US" dirty="0">
                <a:latin typeface="Arial" panose="020B0604020202020204" pitchFamily="34" charset="0"/>
                <a:cs typeface="Arial" panose="020B0604020202020204" pitchFamily="34" charset="0"/>
              </a:rPr>
              <a:t>, Enkidu and Gilgamesh attack and slay it, and offer up its heart to Shamash. When Ishtar cries out, Enkidu hurls one of the hindquarters of the bull at her. The city of </a:t>
            </a:r>
            <a:r>
              <a:rPr lang="en-US" dirty="0" err="1">
                <a:latin typeface="Arial" panose="020B0604020202020204" pitchFamily="34" charset="0"/>
                <a:cs typeface="Arial" panose="020B0604020202020204" pitchFamily="34" charset="0"/>
              </a:rPr>
              <a:t>Uruk</a:t>
            </a:r>
            <a:r>
              <a:rPr lang="en-US" dirty="0">
                <a:latin typeface="Arial" panose="020B0604020202020204" pitchFamily="34" charset="0"/>
                <a:cs typeface="Arial" panose="020B0604020202020204" pitchFamily="34" charset="0"/>
              </a:rPr>
              <a:t> celebrates, but Enkidu has an ominous dream about his future failure.</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3000-2400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2194607"/>
            <a:ext cx="2761247" cy="3806143"/>
          </a:xfrm>
          <a:prstGeom prst="rect">
            <a:avLst/>
          </a:prstGeom>
        </p:spPr>
      </p:pic>
    </p:spTree>
    <p:extLst>
      <p:ext uri="{BB962C8B-B14F-4D97-AF65-F5344CB8AC3E}">
        <p14:creationId xmlns:p14="http://schemas.microsoft.com/office/powerpoint/2010/main" val="1925773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118308" cy="3681663"/>
          </a:xfrm>
        </p:spPr>
        <p:txBody>
          <a:bodyPr>
            <a:normAutofit fontScale="55000" lnSpcReduction="20000"/>
          </a:bodyPr>
          <a:lstStyle/>
          <a:p>
            <a:r>
              <a:rPr lang="en-US" b="1" dirty="0">
                <a:latin typeface="Arial" panose="020B0604020202020204" pitchFamily="34" charset="0"/>
                <a:cs typeface="Arial" panose="020B0604020202020204" pitchFamily="34" charset="0"/>
              </a:rPr>
              <a:t>Tablet seven</a:t>
            </a:r>
          </a:p>
          <a:p>
            <a:r>
              <a:rPr lang="en-US" dirty="0">
                <a:latin typeface="Arial" panose="020B0604020202020204" pitchFamily="34" charset="0"/>
                <a:cs typeface="Arial" panose="020B0604020202020204" pitchFamily="34" charset="0"/>
              </a:rPr>
              <a:t>In </a:t>
            </a:r>
            <a:r>
              <a:rPr lang="en-US" dirty="0" err="1">
                <a:latin typeface="Arial" panose="020B0604020202020204" pitchFamily="34" charset="0"/>
                <a:cs typeface="Arial" panose="020B0604020202020204" pitchFamily="34" charset="0"/>
              </a:rPr>
              <a:t>Enkidu‘s</a:t>
            </a:r>
            <a:r>
              <a:rPr lang="en-US" dirty="0">
                <a:latin typeface="Arial" panose="020B0604020202020204" pitchFamily="34" charset="0"/>
                <a:cs typeface="Arial" panose="020B0604020202020204" pitchFamily="34" charset="0"/>
              </a:rPr>
              <a:t> dream, the gods decide that one of the heroes must die because they killed </a:t>
            </a:r>
            <a:r>
              <a:rPr lang="en-US" dirty="0" err="1">
                <a:latin typeface="Arial" panose="020B0604020202020204" pitchFamily="34" charset="0"/>
                <a:cs typeface="Arial" panose="020B0604020202020204" pitchFamily="34" charset="0"/>
              </a:rPr>
              <a:t>Humbaba</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Gugalanna</a:t>
            </a:r>
            <a:r>
              <a:rPr lang="en-US" dirty="0">
                <a:latin typeface="Arial" panose="020B0604020202020204" pitchFamily="34" charset="0"/>
                <a:cs typeface="Arial" panose="020B0604020202020204" pitchFamily="34" charset="0"/>
              </a:rPr>
              <a:t>. Despite the protestations</a:t>
            </a:r>
            <a:r>
              <a:rPr lang="zh-CN" altLang="en-US" dirty="0">
                <a:latin typeface="Arial" panose="020B0604020202020204" pitchFamily="34" charset="0"/>
                <a:cs typeface="Arial" panose="020B0604020202020204" pitchFamily="34" charset="0"/>
              </a:rPr>
              <a:t>（声明）</a:t>
            </a:r>
            <a:r>
              <a:rPr lang="en-US" dirty="0">
                <a:latin typeface="Arial" panose="020B0604020202020204" pitchFamily="34" charset="0"/>
                <a:cs typeface="Arial" panose="020B0604020202020204" pitchFamily="34" charset="0"/>
              </a:rPr>
              <a:t> of Shamash, Enkidu is marked for death. Enkidu curses the great door he has fashioned for Enlil’s temple. He also curses the trapper and </a:t>
            </a:r>
            <a:r>
              <a:rPr lang="en-US" dirty="0" err="1">
                <a:latin typeface="Arial" panose="020B0604020202020204" pitchFamily="34" charset="0"/>
                <a:cs typeface="Arial" panose="020B0604020202020204" pitchFamily="34" charset="0"/>
              </a:rPr>
              <a:t>Shamhat</a:t>
            </a:r>
            <a:r>
              <a:rPr lang="en-US" dirty="0">
                <a:latin typeface="Arial" panose="020B0604020202020204" pitchFamily="34" charset="0"/>
                <a:cs typeface="Arial" panose="020B0604020202020204" pitchFamily="34" charset="0"/>
              </a:rPr>
              <a:t> for removing him from the wild. Shamash reminds Enkidu of how </a:t>
            </a:r>
            <a:r>
              <a:rPr lang="en-US" dirty="0" err="1">
                <a:latin typeface="Arial" panose="020B0604020202020204" pitchFamily="34" charset="0"/>
                <a:cs typeface="Arial" panose="020B0604020202020204" pitchFamily="34" charset="0"/>
              </a:rPr>
              <a:t>Shamhat</a:t>
            </a:r>
            <a:r>
              <a:rPr lang="en-US" dirty="0">
                <a:latin typeface="Arial" panose="020B0604020202020204" pitchFamily="34" charset="0"/>
                <a:cs typeface="Arial" panose="020B0604020202020204" pitchFamily="34" charset="0"/>
              </a:rPr>
              <a:t> fed and clothed him, and introduced him to Gilgamesh. Shamash tells him that Gilgamesh will bestow great honors upon him at his funeral, and will wander into the wild consumed with grief. Enkidu regrets his curses and blesses </a:t>
            </a:r>
            <a:r>
              <a:rPr lang="en-US" dirty="0" err="1">
                <a:latin typeface="Arial" panose="020B0604020202020204" pitchFamily="34" charset="0"/>
                <a:cs typeface="Arial" panose="020B0604020202020204" pitchFamily="34" charset="0"/>
              </a:rPr>
              <a:t>Shamhat</a:t>
            </a:r>
            <a:r>
              <a:rPr lang="en-US" dirty="0">
                <a:latin typeface="Arial" panose="020B0604020202020204" pitchFamily="34" charset="0"/>
                <a:cs typeface="Arial" panose="020B0604020202020204" pitchFamily="34" charset="0"/>
              </a:rPr>
              <a:t>. In a second dream, however, he sees himself being taken captive</a:t>
            </a:r>
            <a:r>
              <a:rPr lang="zh-CN" altLang="en-US" dirty="0">
                <a:latin typeface="Arial" panose="020B0604020202020204" pitchFamily="34" charset="0"/>
                <a:cs typeface="Arial" panose="020B0604020202020204" pitchFamily="34" charset="0"/>
              </a:rPr>
              <a:t>（战俘，俘虏）</a:t>
            </a:r>
            <a:r>
              <a:rPr lang="en-US" dirty="0">
                <a:latin typeface="Arial" panose="020B0604020202020204" pitchFamily="34" charset="0"/>
                <a:cs typeface="Arial" panose="020B0604020202020204" pitchFamily="34" charset="0"/>
              </a:rPr>
              <a:t> to the </a:t>
            </a:r>
            <a:r>
              <a:rPr lang="en-US" dirty="0">
                <a:latin typeface="Arial" panose="020B0604020202020204" pitchFamily="34" charset="0"/>
                <a:cs typeface="Arial" panose="020B0604020202020204" pitchFamily="34" charset="0"/>
                <a:hlinkClick r:id="rId2" tooltip="Underworld"/>
              </a:rPr>
              <a:t>Netherworld</a:t>
            </a:r>
            <a:r>
              <a:rPr lang="en-US" dirty="0">
                <a:latin typeface="Arial" panose="020B0604020202020204" pitchFamily="34" charset="0"/>
                <a:cs typeface="Arial" panose="020B0604020202020204" pitchFamily="34" charset="0"/>
              </a:rPr>
              <a:t> by a terrifying Angel of Death. The underworld is a “house of dust” and darkness whose inhabitants eat clay, and are clothed in bird feathers, supervised by terrifying beings. For 12 days, </a:t>
            </a:r>
            <a:r>
              <a:rPr lang="en-US" dirty="0" err="1">
                <a:latin typeface="Arial" panose="020B0604020202020204" pitchFamily="34" charset="0"/>
                <a:cs typeface="Arial" panose="020B0604020202020204" pitchFamily="34" charset="0"/>
              </a:rPr>
              <a:t>Enkidu‘s</a:t>
            </a:r>
            <a:r>
              <a:rPr lang="en-US" dirty="0">
                <a:latin typeface="Arial" panose="020B0604020202020204" pitchFamily="34" charset="0"/>
                <a:cs typeface="Arial" panose="020B0604020202020204" pitchFamily="34" charset="0"/>
              </a:rPr>
              <a:t> condition worsens. Finally, after a lament</a:t>
            </a:r>
            <a:r>
              <a:rPr lang="zh-CN" altLang="en-US" dirty="0">
                <a:latin typeface="Arial" panose="020B0604020202020204" pitchFamily="34" charset="0"/>
                <a:cs typeface="Arial" panose="020B0604020202020204" pitchFamily="34" charset="0"/>
              </a:rPr>
              <a:t>（哀悼，痛惜）</a:t>
            </a:r>
            <a:r>
              <a:rPr lang="en-US" dirty="0">
                <a:latin typeface="Arial" panose="020B0604020202020204" pitchFamily="34" charset="0"/>
                <a:cs typeface="Arial" panose="020B0604020202020204" pitchFamily="34" charset="0"/>
              </a:rPr>
              <a:t> that he could not meet a heroic death in battle</a:t>
            </a:r>
            <a:r>
              <a:rPr lang="zh-CN" altLang="en-US" dirty="0">
                <a:latin typeface="Arial" panose="020B0604020202020204" pitchFamily="34" charset="0"/>
                <a:cs typeface="Arial" panose="020B0604020202020204" pitchFamily="34" charset="0"/>
              </a:rPr>
              <a:t>（不能在战场上英勇地死去）</a:t>
            </a:r>
            <a:r>
              <a:rPr lang="en-US" dirty="0">
                <a:latin typeface="Arial" panose="020B0604020202020204" pitchFamily="34" charset="0"/>
                <a:cs typeface="Arial" panose="020B0604020202020204" pitchFamily="34" charset="0"/>
              </a:rPr>
              <a:t>, he dies.</a:t>
            </a:r>
          </a:p>
          <a:p>
            <a:pPr marL="0" indent="0">
              <a:buNone/>
            </a:pPr>
            <a:endParaRPr lang="en-US"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3000-2400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917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118308" cy="3681663"/>
          </a:xfrm>
        </p:spPr>
        <p:txBody>
          <a:bodyPr/>
          <a:lstStyle/>
          <a:p>
            <a:r>
              <a:rPr lang="en-US" sz="1500" b="1" dirty="0">
                <a:latin typeface="Arial" panose="020B0604020202020204" pitchFamily="34" charset="0"/>
                <a:cs typeface="Arial" panose="020B0604020202020204" pitchFamily="34" charset="0"/>
              </a:rPr>
              <a:t>Tablet eight</a:t>
            </a:r>
          </a:p>
          <a:p>
            <a:r>
              <a:rPr lang="en-US" sz="1500" dirty="0">
                <a:latin typeface="Arial" panose="020B0604020202020204" pitchFamily="34" charset="0"/>
                <a:cs typeface="Arial" panose="020B0604020202020204" pitchFamily="34" charset="0"/>
              </a:rPr>
              <a:t>Gilgamesh delivers a lamentation for Enkidu, in which he calls upon mountains, forests, fields, rivers, wild animals, and all of </a:t>
            </a:r>
            <a:r>
              <a:rPr lang="en-US" sz="1500" dirty="0" err="1">
                <a:latin typeface="Arial" panose="020B0604020202020204" pitchFamily="34" charset="0"/>
                <a:cs typeface="Arial" panose="020B0604020202020204" pitchFamily="34" charset="0"/>
              </a:rPr>
              <a:t>Uruk</a:t>
            </a:r>
            <a:r>
              <a:rPr lang="en-US" sz="1500" dirty="0">
                <a:latin typeface="Arial" panose="020B0604020202020204" pitchFamily="34" charset="0"/>
                <a:cs typeface="Arial" panose="020B0604020202020204" pitchFamily="34" charset="0"/>
              </a:rPr>
              <a:t> to mourn for his friend. Recalling their adventures together, Gilgamesh tears at his hair and clothes in grief. He commissions a funerary statue, and provides grave gifts from his treasury</a:t>
            </a:r>
            <a:r>
              <a:rPr lang="zh-CN" altLang="en-US" sz="1500" dirty="0">
                <a:latin typeface="Arial" panose="020B0604020202020204" pitchFamily="34" charset="0"/>
                <a:cs typeface="Arial" panose="020B0604020202020204" pitchFamily="34" charset="0"/>
              </a:rPr>
              <a:t>（宝藏，财宝）</a:t>
            </a:r>
            <a:r>
              <a:rPr lang="en-US" sz="1500" dirty="0">
                <a:latin typeface="Arial" panose="020B0604020202020204" pitchFamily="34" charset="0"/>
                <a:cs typeface="Arial" panose="020B0604020202020204" pitchFamily="34" charset="0"/>
              </a:rPr>
              <a:t> to ensure that Enkidu has a </a:t>
            </a:r>
            <a:r>
              <a:rPr lang="en-US" sz="1500" dirty="0" err="1">
                <a:latin typeface="Arial" panose="020B0604020202020204" pitchFamily="34" charset="0"/>
                <a:cs typeface="Arial" panose="020B0604020202020204" pitchFamily="34" charset="0"/>
              </a:rPr>
              <a:t>favourable</a:t>
            </a:r>
            <a:r>
              <a:rPr lang="en-US" sz="1500" dirty="0">
                <a:latin typeface="Arial" panose="020B0604020202020204" pitchFamily="34" charset="0"/>
                <a:cs typeface="Arial" panose="020B0604020202020204" pitchFamily="34" charset="0"/>
              </a:rPr>
              <a:t> reception in the realm of the dead. A great banquet</a:t>
            </a:r>
            <a:r>
              <a:rPr lang="zh-CN" altLang="en-US" sz="1500" dirty="0">
                <a:latin typeface="Arial" panose="020B0604020202020204" pitchFamily="34" charset="0"/>
                <a:cs typeface="Arial" panose="020B0604020202020204" pitchFamily="34" charset="0"/>
              </a:rPr>
              <a:t>（宴会，宴请）</a:t>
            </a:r>
            <a:r>
              <a:rPr lang="en-US" sz="1500" dirty="0">
                <a:latin typeface="Arial" panose="020B0604020202020204" pitchFamily="34" charset="0"/>
                <a:cs typeface="Arial" panose="020B0604020202020204" pitchFamily="34" charset="0"/>
              </a:rPr>
              <a:t> is held where the treasures are offered to the gods of the Netherworld. Just before a break in the text there is a suggestion that a river is being dammed, indicating a burial in a river bed, as in the corresponding Sumerian poem</a:t>
            </a:r>
            <a:r>
              <a:rPr lang="zh-CN" altLang="en-US" sz="1500" dirty="0">
                <a:latin typeface="Arial" panose="020B0604020202020204" pitchFamily="34" charset="0"/>
                <a:cs typeface="Arial" panose="020B0604020202020204" pitchFamily="34" charset="0"/>
              </a:rPr>
              <a:t>（苏美尔诗歌）</a:t>
            </a:r>
            <a:r>
              <a:rPr lang="en-US" sz="1500" dirty="0">
                <a:latin typeface="Arial" panose="020B0604020202020204" pitchFamily="34" charset="0"/>
                <a:cs typeface="Arial" panose="020B0604020202020204" pitchFamily="34" charset="0"/>
              </a:rPr>
              <a:t>, The Death of Gilgamesh.</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3000-2400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525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118308" cy="3681663"/>
          </a:xfrm>
        </p:spPr>
        <p:txBody>
          <a:bodyPr>
            <a:normAutofit fontScale="47500" lnSpcReduction="20000"/>
          </a:bodyPr>
          <a:lstStyle/>
          <a:p>
            <a:r>
              <a:rPr lang="en-US" b="1" dirty="0">
                <a:latin typeface="Arial" panose="020B0604020202020204" pitchFamily="34" charset="0"/>
                <a:cs typeface="Arial" panose="020B0604020202020204" pitchFamily="34" charset="0"/>
              </a:rPr>
              <a:t>Tablet nine</a:t>
            </a:r>
          </a:p>
          <a:p>
            <a:r>
              <a:rPr lang="en-US" dirty="0">
                <a:latin typeface="Arial" panose="020B0604020202020204" pitchFamily="34" charset="0"/>
                <a:cs typeface="Arial" panose="020B0604020202020204" pitchFamily="34" charset="0"/>
              </a:rPr>
              <a:t>Tablet nine opens with Gilgamesh roaming the wild wearing animal skins, grieving for Enkidu. Fearful of his own death, he decides to seek </a:t>
            </a:r>
            <a:r>
              <a:rPr lang="en-US" dirty="0">
                <a:latin typeface="Arial" panose="020B0604020202020204" pitchFamily="34" charset="0"/>
                <a:cs typeface="Arial" panose="020B0604020202020204" pitchFamily="34" charset="0"/>
                <a:hlinkClick r:id="rId2" tooltip="Utnapishtim"/>
              </a:rPr>
              <a:t>Utnapishtim</a:t>
            </a:r>
            <a:r>
              <a:rPr lang="en-US" dirty="0">
                <a:latin typeface="Arial" panose="020B0604020202020204" pitchFamily="34" charset="0"/>
                <a:cs typeface="Arial" panose="020B0604020202020204" pitchFamily="34" charset="0"/>
              </a:rPr>
              <a:t> (“the Faraway”), and learn the secret of eternal life</a:t>
            </a:r>
            <a:r>
              <a:rPr lang="zh-CN" altLang="en-US" dirty="0">
                <a:latin typeface="Arial" panose="020B0604020202020204" pitchFamily="34" charset="0"/>
                <a:cs typeface="Arial" panose="020B0604020202020204" pitchFamily="34" charset="0"/>
              </a:rPr>
              <a:t>（学习永生的秘密）</a:t>
            </a:r>
            <a:r>
              <a:rPr lang="en-US" dirty="0">
                <a:latin typeface="Arial" panose="020B0604020202020204" pitchFamily="34" charset="0"/>
                <a:cs typeface="Arial" panose="020B0604020202020204" pitchFamily="34" charset="0"/>
              </a:rPr>
              <a:t>. Among the few survivors of the </a:t>
            </a:r>
            <a:r>
              <a:rPr lang="en-US" dirty="0">
                <a:latin typeface="Arial" panose="020B0604020202020204" pitchFamily="34" charset="0"/>
                <a:cs typeface="Arial" panose="020B0604020202020204" pitchFamily="34" charset="0"/>
                <a:hlinkClick r:id="rId3" tooltip="Deluge (mythology)"/>
              </a:rPr>
              <a:t>Great Flood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Utnapishtim</a:t>
            </a:r>
            <a:r>
              <a:rPr lang="en-US" dirty="0">
                <a:latin typeface="Arial" panose="020B0604020202020204" pitchFamily="34" charset="0"/>
                <a:cs typeface="Arial" panose="020B0604020202020204" pitchFamily="34" charset="0"/>
              </a:rPr>
              <a:t> and his wife are the only humans to have been granted immortality by the gods. Gilgamesh crosses a mountain pass at night and encounters a pride of lions. Before sleeping he prays for protection to the moon god Sin. Then, waking from an encouraging dream, he kills the lions and uses their skins for clothing. After a long and perilous</a:t>
            </a:r>
            <a:r>
              <a:rPr lang="zh-CN" altLang="en-US" dirty="0">
                <a:latin typeface="Arial" panose="020B0604020202020204" pitchFamily="34" charset="0"/>
                <a:cs typeface="Arial" panose="020B0604020202020204" pitchFamily="34" charset="0"/>
              </a:rPr>
              <a:t>（危险的）</a:t>
            </a:r>
            <a:r>
              <a:rPr lang="en-US" dirty="0">
                <a:latin typeface="Arial" panose="020B0604020202020204" pitchFamily="34" charset="0"/>
                <a:cs typeface="Arial" panose="020B0604020202020204" pitchFamily="34" charset="0"/>
              </a:rPr>
              <a:t> journey, Gilgamesh arrives at the twin peaks of Mount </a:t>
            </a:r>
            <a:r>
              <a:rPr lang="en-US" dirty="0">
                <a:latin typeface="Arial" panose="020B0604020202020204" pitchFamily="34" charset="0"/>
                <a:cs typeface="Arial" panose="020B0604020202020204" pitchFamily="34" charset="0"/>
                <a:hlinkClick r:id="rId4" tooltip="Mashu"/>
              </a:rPr>
              <a:t>Mashu</a:t>
            </a:r>
            <a:r>
              <a:rPr lang="en-US" dirty="0">
                <a:latin typeface="Arial" panose="020B0604020202020204" pitchFamily="34" charset="0"/>
                <a:cs typeface="Arial" panose="020B0604020202020204" pitchFamily="34" charset="0"/>
              </a:rPr>
              <a:t> at the end of the earth. He comes across a tunnel, which no man has ever entered, guarded by two terrible scorpion-men. After questioning him and recognizing his semi-divine nature, they allow him to enter it, and he passes under the mountains along the Road of the Sun. In complete darkness he follows the road for 12 “double hours”, managing to complete the trip before the Sun catches up with him. He arrives at the Garden of the gods, a paradise full of jewel-laden trees</a:t>
            </a:r>
            <a:r>
              <a:rPr lang="zh-CN" altLang="en-US" dirty="0">
                <a:latin typeface="Arial" panose="020B0604020202020204" pitchFamily="34" charset="0"/>
                <a:cs typeface="Arial" panose="020B0604020202020204" pitchFamily="34" charset="0"/>
              </a:rPr>
              <a:t>（满是宝石树的天堂）</a:t>
            </a:r>
            <a:r>
              <a:rPr lang="en-US" dirty="0">
                <a:latin typeface="Arial" panose="020B0604020202020204" pitchFamily="34" charset="0"/>
                <a:cs typeface="Arial" panose="020B0604020202020204" pitchFamily="34" charset="0"/>
              </a:rPr>
              <a:t>.</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3000-2400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414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225885" cy="3681663"/>
          </a:xfrm>
        </p:spPr>
        <p:txBody>
          <a:bodyPr>
            <a:normAutofit fontScale="55000" lnSpcReduction="20000"/>
          </a:bodyPr>
          <a:lstStyle/>
          <a:p>
            <a:r>
              <a:rPr lang="en-US" b="1" dirty="0">
                <a:latin typeface="Arial" panose="020B0604020202020204" pitchFamily="34" charset="0"/>
                <a:cs typeface="Arial" panose="020B0604020202020204" pitchFamily="34" charset="0"/>
              </a:rPr>
              <a:t>Tablet ten</a:t>
            </a:r>
          </a:p>
          <a:p>
            <a:r>
              <a:rPr lang="en-US" dirty="0">
                <a:latin typeface="Arial" panose="020B0604020202020204" pitchFamily="34" charset="0"/>
                <a:cs typeface="Arial" panose="020B0604020202020204" pitchFamily="34" charset="0"/>
              </a:rPr>
              <a:t>Gilgamesh meets </a:t>
            </a:r>
            <a:r>
              <a:rPr lang="en-US" dirty="0">
                <a:latin typeface="Arial" panose="020B0604020202020204" pitchFamily="34" charset="0"/>
                <a:cs typeface="Arial" panose="020B0604020202020204" pitchFamily="34" charset="0"/>
                <a:hlinkClick r:id="rId2" tooltip="Alewife (trade)"/>
              </a:rPr>
              <a:t>alewife</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tooltip="Siduri"/>
              </a:rPr>
              <a:t>Siduri</a:t>
            </a:r>
            <a:r>
              <a:rPr lang="en-US" dirty="0">
                <a:latin typeface="Arial" panose="020B0604020202020204" pitchFamily="34" charset="0"/>
                <a:cs typeface="Arial" panose="020B0604020202020204" pitchFamily="34" charset="0"/>
              </a:rPr>
              <a:t>, who assumes that he is a murderer or thief because of his disheveled </a:t>
            </a:r>
            <a:r>
              <a:rPr lang="zh-CN" altLang="en-US" dirty="0">
                <a:latin typeface="Arial" panose="020B0604020202020204" pitchFamily="34" charset="0"/>
                <a:cs typeface="Arial" panose="020B0604020202020204" pitchFamily="34" charset="0"/>
              </a:rPr>
              <a:t>（凌乱的，不整洁的）</a:t>
            </a:r>
            <a:r>
              <a:rPr lang="en-US" dirty="0">
                <a:latin typeface="Arial" panose="020B0604020202020204" pitchFamily="34" charset="0"/>
                <a:cs typeface="Arial" panose="020B0604020202020204" pitchFamily="34" charset="0"/>
              </a:rPr>
              <a:t>appearance. Gilgamesh tells her about the purpose of his journey. She attempts to dissuade</a:t>
            </a:r>
            <a:r>
              <a:rPr lang="zh-CN" altLang="en-US" dirty="0">
                <a:latin typeface="Arial" panose="020B0604020202020204" pitchFamily="34" charset="0"/>
                <a:cs typeface="Arial" panose="020B0604020202020204" pitchFamily="34" charset="0"/>
              </a:rPr>
              <a:t>（劝阻）</a:t>
            </a:r>
            <a:r>
              <a:rPr lang="en-US" dirty="0">
                <a:latin typeface="Arial" panose="020B0604020202020204" pitchFamily="34" charset="0"/>
                <a:cs typeface="Arial" panose="020B0604020202020204" pitchFamily="34" charset="0"/>
              </a:rPr>
              <a:t> him from his quest, but sends him to </a:t>
            </a:r>
            <a:r>
              <a:rPr lang="en-US" dirty="0">
                <a:latin typeface="Arial" panose="020B0604020202020204" pitchFamily="34" charset="0"/>
                <a:cs typeface="Arial" panose="020B0604020202020204" pitchFamily="34" charset="0"/>
                <a:hlinkClick r:id="rId4" tooltip="Urshanabi"/>
              </a:rPr>
              <a:t>Urshanabi</a:t>
            </a:r>
            <a:r>
              <a:rPr lang="en-US" dirty="0">
                <a:latin typeface="Arial" panose="020B0604020202020204" pitchFamily="34" charset="0"/>
                <a:cs typeface="Arial" panose="020B0604020202020204" pitchFamily="34" charset="0"/>
              </a:rPr>
              <a:t> the ferryman</a:t>
            </a:r>
            <a:r>
              <a:rPr lang="zh-CN" altLang="en-US" dirty="0">
                <a:latin typeface="Arial" panose="020B0604020202020204" pitchFamily="34" charset="0"/>
                <a:cs typeface="Arial" panose="020B0604020202020204" pitchFamily="34" charset="0"/>
              </a:rPr>
              <a:t>（摆渡者，船夫）</a:t>
            </a:r>
            <a:r>
              <a:rPr lang="en-US" dirty="0">
                <a:latin typeface="Arial" panose="020B0604020202020204" pitchFamily="34" charset="0"/>
                <a:cs typeface="Arial" panose="020B0604020202020204" pitchFamily="34" charset="0"/>
              </a:rPr>
              <a:t>, who will help him cross the sea to </a:t>
            </a:r>
            <a:r>
              <a:rPr lang="en-US" dirty="0" err="1">
                <a:latin typeface="Arial" panose="020B0604020202020204" pitchFamily="34" charset="0"/>
                <a:cs typeface="Arial" panose="020B0604020202020204" pitchFamily="34" charset="0"/>
              </a:rPr>
              <a:t>Utnapishtim</a:t>
            </a:r>
            <a:r>
              <a:rPr lang="en-US" dirty="0">
                <a:latin typeface="Arial" panose="020B0604020202020204" pitchFamily="34" charset="0"/>
                <a:cs typeface="Arial" panose="020B0604020202020204" pitchFamily="34" charset="0"/>
              </a:rPr>
              <a:t>. Gilgamesh, out of spontaneous rage, destroys the stone-giants that live with </a:t>
            </a:r>
            <a:r>
              <a:rPr lang="en-US" dirty="0" err="1">
                <a:latin typeface="Arial" panose="020B0604020202020204" pitchFamily="34" charset="0"/>
                <a:cs typeface="Arial" panose="020B0604020202020204" pitchFamily="34" charset="0"/>
              </a:rPr>
              <a:t>Urshanabi</a:t>
            </a:r>
            <a:r>
              <a:rPr lang="en-US" dirty="0">
                <a:latin typeface="Arial" panose="020B0604020202020204" pitchFamily="34" charset="0"/>
                <a:cs typeface="Arial" panose="020B0604020202020204" pitchFamily="34" charset="0"/>
              </a:rPr>
              <a:t>. He tells him his story, but when he asks for his help, </a:t>
            </a:r>
            <a:r>
              <a:rPr lang="en-US" dirty="0" err="1">
                <a:latin typeface="Arial" panose="020B0604020202020204" pitchFamily="34" charset="0"/>
                <a:cs typeface="Arial" panose="020B0604020202020204" pitchFamily="34" charset="0"/>
              </a:rPr>
              <a:t>Urshanabi</a:t>
            </a:r>
            <a:r>
              <a:rPr lang="en-US" dirty="0">
                <a:latin typeface="Arial" panose="020B0604020202020204" pitchFamily="34" charset="0"/>
                <a:cs typeface="Arial" panose="020B0604020202020204" pitchFamily="34" charset="0"/>
              </a:rPr>
              <a:t> informs him that he has just destroyed the only creatures who can cross the Waters of Death, which are deadly to the touch. </a:t>
            </a:r>
            <a:r>
              <a:rPr lang="en-US" dirty="0" err="1">
                <a:latin typeface="Arial" panose="020B0604020202020204" pitchFamily="34" charset="0"/>
                <a:cs typeface="Arial" panose="020B0604020202020204" pitchFamily="34" charset="0"/>
              </a:rPr>
              <a:t>Urshanabi</a:t>
            </a:r>
            <a:r>
              <a:rPr lang="en-US" dirty="0">
                <a:latin typeface="Arial" panose="020B0604020202020204" pitchFamily="34" charset="0"/>
                <a:cs typeface="Arial" panose="020B0604020202020204" pitchFamily="34" charset="0"/>
              </a:rPr>
              <a:t> instructs Gilgamesh to cut down 120 trees and fashion them into punting poles. When they reach the island where </a:t>
            </a:r>
            <a:r>
              <a:rPr lang="en-US" dirty="0" err="1">
                <a:latin typeface="Arial" panose="020B0604020202020204" pitchFamily="34" charset="0"/>
                <a:cs typeface="Arial" panose="020B0604020202020204" pitchFamily="34" charset="0"/>
              </a:rPr>
              <a:t>Utnapishtim</a:t>
            </a:r>
            <a:r>
              <a:rPr lang="en-US" dirty="0">
                <a:latin typeface="Arial" panose="020B0604020202020204" pitchFamily="34" charset="0"/>
                <a:cs typeface="Arial" panose="020B0604020202020204" pitchFamily="34" charset="0"/>
              </a:rPr>
              <a:t> lives, Gilgamesh recounts his story, asking him for his help. </a:t>
            </a:r>
            <a:r>
              <a:rPr lang="en-US" dirty="0" err="1">
                <a:latin typeface="Arial" panose="020B0604020202020204" pitchFamily="34" charset="0"/>
                <a:cs typeface="Arial" panose="020B0604020202020204" pitchFamily="34" charset="0"/>
              </a:rPr>
              <a:t>Utnapishtim</a:t>
            </a:r>
            <a:r>
              <a:rPr lang="en-US" dirty="0">
                <a:latin typeface="Arial" panose="020B0604020202020204" pitchFamily="34" charset="0"/>
                <a:cs typeface="Arial" panose="020B0604020202020204" pitchFamily="34" charset="0"/>
              </a:rPr>
              <a:t> reprimands</a:t>
            </a:r>
            <a:r>
              <a:rPr lang="zh-CN" altLang="en-US" dirty="0">
                <a:latin typeface="Arial" panose="020B0604020202020204" pitchFamily="34" charset="0"/>
                <a:cs typeface="Arial" panose="020B0604020202020204" pitchFamily="34" charset="0"/>
              </a:rPr>
              <a:t>（惩戒，谴责）</a:t>
            </a:r>
            <a:r>
              <a:rPr lang="en-US" dirty="0">
                <a:latin typeface="Arial" panose="020B0604020202020204" pitchFamily="34" charset="0"/>
                <a:cs typeface="Arial" panose="020B0604020202020204" pitchFamily="34" charset="0"/>
              </a:rPr>
              <a:t> him, declaring that fighting the common fate of humans is futile and diminishes</a:t>
            </a:r>
            <a:r>
              <a:rPr lang="zh-CN" altLang="en-US" dirty="0">
                <a:latin typeface="Arial" panose="020B0604020202020204" pitchFamily="34" charset="0"/>
                <a:cs typeface="Arial" panose="020B0604020202020204" pitchFamily="34" charset="0"/>
              </a:rPr>
              <a:t>（减少）</a:t>
            </a:r>
            <a:r>
              <a:rPr lang="en-US" dirty="0">
                <a:latin typeface="Arial" panose="020B0604020202020204" pitchFamily="34" charset="0"/>
                <a:cs typeface="Arial" panose="020B0604020202020204" pitchFamily="34" charset="0"/>
              </a:rPr>
              <a:t> life's joys.</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3000-2400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16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Schedule</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学期题目</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484784"/>
            <a:ext cx="7632848" cy="4882554"/>
          </a:xfrm>
        </p:spPr>
        <p:txBody>
          <a:bodyPr>
            <a:normAutofit fontScale="90000" lnSpcReduction="10000"/>
          </a:bodyPr>
          <a:lstStyle/>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 2.21 Organizational </a:t>
            </a:r>
            <a:r>
              <a:rPr lang="de-DE" sz="2000" dirty="0" err="1">
                <a:latin typeface="Calibri" panose="020F0502020204030204" pitchFamily="34" charset="0"/>
                <a:ea typeface="SimSun" panose="02010600030101010101" pitchFamily="2" charset="-122"/>
                <a:cs typeface="Calibri" panose="020F0502020204030204" pitchFamily="34" charset="0"/>
              </a:rPr>
              <a:t>things</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intro</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to</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intercultural</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communication</a:t>
            </a:r>
            <a:endParaRPr lang="de-DE" sz="20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2 2.28</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3 3.7</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4 3.14</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5 3.21</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6 3.28</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7 4.4</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8 4.11</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9 4.18</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10 4.25</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11 5.2</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12 5.9</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13 5.16</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14 5.23</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15 5.30</a:t>
            </a:r>
          </a:p>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16 6.6</a:t>
            </a:r>
          </a:p>
        </p:txBody>
      </p:sp>
      <p:sp>
        <p:nvSpPr>
          <p:cNvPr id="3" name="Textfeld 2">
            <a:extLst>
              <a:ext uri="{FF2B5EF4-FFF2-40B4-BE49-F238E27FC236}">
                <a16:creationId xmlns:a16="http://schemas.microsoft.com/office/drawing/2014/main" id="{C0FF34F4-B801-4569-8C1A-31BA9EB38CC2}"/>
              </a:ext>
            </a:extLst>
          </p:cNvPr>
          <p:cNvSpPr txBox="1"/>
          <p:nvPr/>
        </p:nvSpPr>
        <p:spPr>
          <a:xfrm>
            <a:off x="1547664" y="1700808"/>
            <a:ext cx="7056784" cy="4985980"/>
          </a:xfrm>
          <a:prstGeom prst="rect">
            <a:avLst/>
          </a:prstGeom>
          <a:noFill/>
        </p:spPr>
        <p:txBody>
          <a:bodyPr wrap="square" rtlCol="0">
            <a:spAutoFit/>
          </a:bodyPr>
          <a:lstStyle/>
          <a:p>
            <a:pPr algn="l"/>
            <a:r>
              <a:rPr lang="de-DE" sz="1000" b="0" i="0" dirty="0">
                <a:solidFill>
                  <a:srgbClr val="000000"/>
                </a:solidFill>
                <a:effectLst/>
                <a:latin typeface="Arial" panose="020B0604020202020204" pitchFamily="34" charset="0"/>
              </a:rPr>
              <a:t>2 1 </a:t>
            </a:r>
            <a:r>
              <a:rPr lang="de-DE" sz="1000" b="0" i="0" dirty="0" err="1">
                <a:solidFill>
                  <a:srgbClr val="000000"/>
                </a:solidFill>
                <a:effectLst/>
                <a:latin typeface="Arial" panose="020B0604020202020204" pitchFamily="34" charset="0"/>
              </a:rPr>
              <a:t>Aesthetic</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ideals</a:t>
            </a:r>
            <a:r>
              <a:rPr lang="de-DE" sz="1000" b="0" i="0" dirty="0">
                <a:solidFill>
                  <a:srgbClr val="000000"/>
                </a:solidFill>
                <a:effectLst/>
                <a:latin typeface="Arial" panose="020B0604020202020204" pitchFamily="34" charset="0"/>
              </a:rPr>
              <a:t> and social </a:t>
            </a:r>
            <a:r>
              <a:rPr lang="de-DE" sz="1000" b="0" i="0" dirty="0" err="1">
                <a:solidFill>
                  <a:srgbClr val="000000"/>
                </a:solidFill>
                <a:effectLst/>
                <a:latin typeface="Arial" panose="020B0604020202020204" pitchFamily="34" charset="0"/>
              </a:rPr>
              <a:t>customs</a:t>
            </a:r>
            <a:r>
              <a:rPr lang="de-DE" sz="1000" b="0" i="0" dirty="0">
                <a:solidFill>
                  <a:srgbClr val="000000"/>
                </a:solidFill>
                <a:effectLst/>
                <a:latin typeface="Arial" panose="020B0604020202020204" pitchFamily="34" charset="0"/>
              </a:rPr>
              <a:t>: The </a:t>
            </a:r>
            <a:r>
              <a:rPr lang="de-DE" sz="1000" b="0" i="0" dirty="0" err="1">
                <a:solidFill>
                  <a:srgbClr val="000000"/>
                </a:solidFill>
                <a:effectLst/>
                <a:latin typeface="Arial" panose="020B0604020202020204" pitchFamily="34" charset="0"/>
              </a:rPr>
              <a:t>Four</a:t>
            </a:r>
            <a:r>
              <a:rPr lang="de-DE" sz="1000" b="0" i="0" dirty="0">
                <a:solidFill>
                  <a:srgbClr val="000000"/>
                </a:solidFill>
                <a:effectLst/>
                <a:latin typeface="Arial" panose="020B0604020202020204" pitchFamily="34" charset="0"/>
              </a:rPr>
              <a:t> Most </a:t>
            </a:r>
            <a:r>
              <a:rPr lang="de-DE" sz="1000" b="0" i="0" dirty="0" err="1">
                <a:solidFill>
                  <a:srgbClr val="000000"/>
                </a:solidFill>
                <a:effectLst/>
                <a:latin typeface="Arial" panose="020B0604020202020204" pitchFamily="34" charset="0"/>
              </a:rPr>
              <a:t>Handsome</a:t>
            </a:r>
            <a:r>
              <a:rPr lang="de-DE" sz="1000" b="0" i="0" dirty="0">
                <a:solidFill>
                  <a:srgbClr val="000000"/>
                </a:solidFill>
                <a:effectLst/>
                <a:latin typeface="Arial" panose="020B0604020202020204" pitchFamily="34" charset="0"/>
              </a:rPr>
              <a:t> Men in </a:t>
            </a:r>
            <a:r>
              <a:rPr lang="de-DE" sz="1000" b="0" i="0" dirty="0" err="1">
                <a:solidFill>
                  <a:srgbClr val="000000"/>
                </a:solidFill>
                <a:effectLst/>
                <a:latin typeface="Arial" panose="020B0604020202020204" pitchFamily="34" charset="0"/>
              </a:rPr>
              <a:t>Ancient</a:t>
            </a:r>
            <a:r>
              <a:rPr lang="de-DE" sz="1000" b="0" i="0" dirty="0">
                <a:solidFill>
                  <a:srgbClr val="000000"/>
                </a:solidFill>
                <a:effectLst/>
                <a:latin typeface="Arial" panose="020B0604020202020204" pitchFamily="34" charset="0"/>
              </a:rPr>
              <a:t> China 78%</a:t>
            </a:r>
            <a:r>
              <a:rPr lang="zh-CN" altLang="de-DE" sz="1000" b="0" i="0" dirty="0">
                <a:solidFill>
                  <a:srgbClr val="000000"/>
                </a:solidFill>
                <a:effectLst/>
                <a:latin typeface="Arial" panose="020B0604020202020204" pitchFamily="34" charset="0"/>
              </a:rPr>
              <a:t>陈锟</a:t>
            </a:r>
          </a:p>
          <a:p>
            <a:pPr algn="l"/>
            <a:r>
              <a:rPr lang="de-DE" altLang="zh-CN" sz="1000" b="0" i="0" dirty="0">
                <a:solidFill>
                  <a:srgbClr val="000000"/>
                </a:solidFill>
                <a:effectLst/>
                <a:latin typeface="Arial" panose="020B0604020202020204" pitchFamily="34" charset="0"/>
              </a:rPr>
              <a:t>2 8 </a:t>
            </a:r>
            <a:r>
              <a:rPr lang="de-DE" sz="1000" b="0" i="0" dirty="0">
                <a:solidFill>
                  <a:srgbClr val="000000"/>
                </a:solidFill>
                <a:effectLst/>
                <a:latin typeface="Arial" panose="020B0604020202020204" pitchFamily="34" charset="0"/>
              </a:rPr>
              <a:t>Education: Historical </a:t>
            </a:r>
            <a:r>
              <a:rPr lang="de-DE" sz="1000" b="0" i="0" dirty="0" err="1">
                <a:solidFill>
                  <a:srgbClr val="000000"/>
                </a:solidFill>
                <a:effectLst/>
                <a:latin typeface="Arial" panose="020B0604020202020204" pitchFamily="34" charset="0"/>
              </a:rPr>
              <a:t>Figures</a:t>
            </a:r>
            <a:r>
              <a:rPr lang="de-DE" sz="1000" b="0" i="0" dirty="0">
                <a:solidFill>
                  <a:srgbClr val="000000"/>
                </a:solidFill>
                <a:effectLst/>
                <a:latin typeface="Arial" panose="020B0604020202020204" pitchFamily="34" charset="0"/>
              </a:rPr>
              <a:t>, The </a:t>
            </a:r>
            <a:r>
              <a:rPr lang="de-DE" sz="1000" b="0" i="0" dirty="0" err="1">
                <a:solidFill>
                  <a:srgbClr val="000000"/>
                </a:solidFill>
                <a:effectLst/>
                <a:latin typeface="Arial" panose="020B0604020202020204" pitchFamily="34" charset="0"/>
              </a:rPr>
              <a:t>Four</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Talented</a:t>
            </a:r>
            <a:r>
              <a:rPr lang="de-DE" sz="1000" b="0" i="0" dirty="0">
                <a:solidFill>
                  <a:srgbClr val="000000"/>
                </a:solidFill>
                <a:effectLst/>
                <a:latin typeface="Arial" panose="020B0604020202020204" pitchFamily="34" charset="0"/>
              </a:rPr>
              <a:t> Women </a:t>
            </a:r>
            <a:r>
              <a:rPr lang="de-DE" sz="1000" b="0" i="0" dirty="0" err="1">
                <a:solidFill>
                  <a:srgbClr val="000000"/>
                </a:solidFill>
                <a:effectLst/>
                <a:latin typeface="Arial" panose="020B0604020202020204" pitchFamily="34" charset="0"/>
              </a:rPr>
              <a:t>of</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Ancient</a:t>
            </a:r>
            <a:r>
              <a:rPr lang="de-DE" sz="1000" b="0" i="0" dirty="0">
                <a:solidFill>
                  <a:srgbClr val="000000"/>
                </a:solidFill>
                <a:effectLst/>
                <a:latin typeface="Arial" panose="020B0604020202020204" pitchFamily="34" charset="0"/>
              </a:rPr>
              <a:t> China 64%</a:t>
            </a:r>
          </a:p>
          <a:p>
            <a:pPr algn="l"/>
            <a:r>
              <a:rPr lang="de-DE" sz="1000" b="0" i="0" dirty="0">
                <a:solidFill>
                  <a:srgbClr val="000000"/>
                </a:solidFill>
                <a:effectLst/>
                <a:latin typeface="Arial" panose="020B0604020202020204" pitchFamily="34" charset="0"/>
              </a:rPr>
              <a:t>3 10 Architecture: Fengshui in Chinese Architecture 61%</a:t>
            </a:r>
            <a:r>
              <a:rPr lang="zh-CN" altLang="de-DE" sz="1000" b="0" i="0" dirty="0">
                <a:solidFill>
                  <a:srgbClr val="000000"/>
                </a:solidFill>
                <a:effectLst/>
                <a:latin typeface="Arial" panose="020B0604020202020204" pitchFamily="34" charset="0"/>
              </a:rPr>
              <a:t>陈诚</a:t>
            </a:r>
          </a:p>
          <a:p>
            <a:pPr algn="l"/>
            <a:r>
              <a:rPr lang="de-DE" altLang="zh-CN" sz="1000" b="0" i="0" dirty="0">
                <a:solidFill>
                  <a:srgbClr val="000000"/>
                </a:solidFill>
                <a:effectLst/>
                <a:latin typeface="Arial" panose="020B0604020202020204" pitchFamily="34" charset="0"/>
              </a:rPr>
              <a:t>3 19 </a:t>
            </a:r>
            <a:r>
              <a:rPr lang="de-DE" sz="1000" b="0" i="0" dirty="0">
                <a:solidFill>
                  <a:srgbClr val="000000"/>
                </a:solidFill>
                <a:effectLst/>
                <a:latin typeface="Arial" panose="020B0604020202020204" pitchFamily="34" charset="0"/>
              </a:rPr>
              <a:t>Architecture: The </a:t>
            </a:r>
            <a:r>
              <a:rPr lang="de-DE" sz="1000" b="0" i="0" dirty="0" err="1">
                <a:solidFill>
                  <a:srgbClr val="000000"/>
                </a:solidFill>
                <a:effectLst/>
                <a:latin typeface="Arial" panose="020B0604020202020204" pitchFamily="34" charset="0"/>
              </a:rPr>
              <a:t>Forbidden</a:t>
            </a:r>
            <a:r>
              <a:rPr lang="de-DE" sz="1000" b="0" i="0" dirty="0">
                <a:solidFill>
                  <a:srgbClr val="000000"/>
                </a:solidFill>
                <a:effectLst/>
                <a:latin typeface="Arial" panose="020B0604020202020204" pitchFamily="34" charset="0"/>
              </a:rPr>
              <a:t> City 55%</a:t>
            </a:r>
            <a:r>
              <a:rPr lang="zh-CN" altLang="de-DE" sz="1000" b="0" i="0" dirty="0">
                <a:solidFill>
                  <a:srgbClr val="000000"/>
                </a:solidFill>
                <a:effectLst/>
                <a:latin typeface="Arial" panose="020B0604020202020204" pitchFamily="34" charset="0"/>
              </a:rPr>
              <a:t>禹紫琪</a:t>
            </a:r>
          </a:p>
          <a:p>
            <a:pPr algn="l"/>
            <a:r>
              <a:rPr lang="de-DE" altLang="zh-CN" sz="1000" b="0" i="0" dirty="0">
                <a:solidFill>
                  <a:srgbClr val="FF0000"/>
                </a:solidFill>
                <a:effectLst/>
                <a:latin typeface="Arial" panose="020B0604020202020204" pitchFamily="34" charset="0"/>
              </a:rPr>
              <a:t>4 27 </a:t>
            </a:r>
            <a:r>
              <a:rPr lang="de-DE" sz="1000" b="0" i="0" dirty="0" err="1">
                <a:solidFill>
                  <a:srgbClr val="FF0000"/>
                </a:solidFill>
                <a:effectLst/>
                <a:latin typeface="Arial" panose="020B0604020202020204" pitchFamily="34" charset="0"/>
              </a:rPr>
              <a:t>Mythology</a:t>
            </a:r>
            <a:r>
              <a:rPr lang="de-DE" sz="1000" b="0" i="0" dirty="0">
                <a:solidFill>
                  <a:srgbClr val="FF0000"/>
                </a:solidFill>
                <a:effectLst/>
                <a:latin typeface="Arial" panose="020B0604020202020204" pitchFamily="34" charset="0"/>
              </a:rPr>
              <a:t>: Gods and </a:t>
            </a:r>
            <a:r>
              <a:rPr lang="de-DE" sz="1000" b="0" i="0" dirty="0" err="1">
                <a:solidFill>
                  <a:srgbClr val="FF0000"/>
                </a:solidFill>
                <a:effectLst/>
                <a:latin typeface="Arial" panose="020B0604020202020204" pitchFamily="34" charset="0"/>
              </a:rPr>
              <a:t>Immortals</a:t>
            </a:r>
            <a:r>
              <a:rPr lang="de-DE" sz="1000" b="0" i="0" dirty="0">
                <a:solidFill>
                  <a:srgbClr val="FF0000"/>
                </a:solidFill>
                <a:effectLst/>
                <a:latin typeface="Arial" panose="020B0604020202020204" pitchFamily="34" charset="0"/>
              </a:rPr>
              <a:t> 51%</a:t>
            </a:r>
            <a:r>
              <a:rPr lang="zh-CN" altLang="de-DE" sz="1000" b="0" i="0" dirty="0">
                <a:solidFill>
                  <a:srgbClr val="FF0000"/>
                </a:solidFill>
                <a:effectLst/>
                <a:latin typeface="Arial" panose="020B0604020202020204" pitchFamily="34" charset="0"/>
              </a:rPr>
              <a:t>袁灵</a:t>
            </a:r>
          </a:p>
          <a:p>
            <a:pPr algn="l"/>
            <a:r>
              <a:rPr lang="de-DE" altLang="zh-CN" sz="1000" b="0" i="0" dirty="0">
                <a:solidFill>
                  <a:srgbClr val="FF0000"/>
                </a:solidFill>
                <a:effectLst/>
                <a:latin typeface="Arial" panose="020B0604020202020204" pitchFamily="34" charset="0"/>
              </a:rPr>
              <a:t>4 30 </a:t>
            </a:r>
            <a:r>
              <a:rPr lang="de-DE" sz="1000" b="0" i="0" dirty="0" err="1">
                <a:solidFill>
                  <a:srgbClr val="FF0000"/>
                </a:solidFill>
                <a:effectLst/>
                <a:latin typeface="Arial" panose="020B0604020202020204" pitchFamily="34" charset="0"/>
              </a:rPr>
              <a:t>Literature</a:t>
            </a:r>
            <a:r>
              <a:rPr lang="de-DE" sz="1000" b="0" i="0" dirty="0">
                <a:solidFill>
                  <a:srgbClr val="FF0000"/>
                </a:solidFill>
                <a:effectLst/>
                <a:latin typeface="Arial" panose="020B0604020202020204" pitchFamily="34" charset="0"/>
              </a:rPr>
              <a:t>: </a:t>
            </a:r>
            <a:r>
              <a:rPr lang="de-DE" sz="1000" b="0" i="0" dirty="0" err="1">
                <a:solidFill>
                  <a:srgbClr val="FF0000"/>
                </a:solidFill>
                <a:effectLst/>
                <a:latin typeface="Arial" panose="020B0604020202020204" pitchFamily="34" charset="0"/>
              </a:rPr>
              <a:t>Ancient</a:t>
            </a:r>
            <a:r>
              <a:rPr lang="de-DE" sz="1000" b="0" i="0" dirty="0">
                <a:solidFill>
                  <a:srgbClr val="FF0000"/>
                </a:solidFill>
                <a:effectLst/>
                <a:latin typeface="Arial" panose="020B0604020202020204" pitchFamily="34" charset="0"/>
              </a:rPr>
              <a:t> </a:t>
            </a:r>
            <a:r>
              <a:rPr lang="de-DE" sz="1000" b="0" i="0" dirty="0" err="1">
                <a:solidFill>
                  <a:srgbClr val="FF0000"/>
                </a:solidFill>
                <a:effectLst/>
                <a:latin typeface="Arial" panose="020B0604020202020204" pitchFamily="34" charset="0"/>
              </a:rPr>
              <a:t>literature</a:t>
            </a:r>
            <a:r>
              <a:rPr lang="de-DE" sz="1000" b="0" i="0" dirty="0">
                <a:solidFill>
                  <a:srgbClr val="FF0000"/>
                </a:solidFill>
                <a:effectLst/>
                <a:latin typeface="Arial" panose="020B0604020202020204" pitchFamily="34" charset="0"/>
              </a:rPr>
              <a:t>: Chinese </a:t>
            </a:r>
            <a:r>
              <a:rPr lang="de-DE" sz="1000" b="0" i="0" dirty="0" err="1">
                <a:solidFill>
                  <a:srgbClr val="FF0000"/>
                </a:solidFill>
                <a:effectLst/>
                <a:latin typeface="Arial" panose="020B0604020202020204" pitchFamily="34" charset="0"/>
              </a:rPr>
              <a:t>Mythology</a:t>
            </a:r>
            <a:r>
              <a:rPr lang="de-DE" sz="1000" b="0" i="0" dirty="0">
                <a:solidFill>
                  <a:srgbClr val="FF0000"/>
                </a:solidFill>
                <a:effectLst/>
                <a:latin typeface="Arial" panose="020B0604020202020204" pitchFamily="34" charset="0"/>
              </a:rPr>
              <a:t> 50%</a:t>
            </a:r>
            <a:r>
              <a:rPr lang="zh-CN" altLang="de-DE" sz="1000" b="0" i="0" dirty="0">
                <a:solidFill>
                  <a:srgbClr val="FF0000"/>
                </a:solidFill>
                <a:effectLst/>
                <a:latin typeface="Arial" panose="020B0604020202020204" pitchFamily="34" charset="0"/>
              </a:rPr>
              <a:t>李婉莹</a:t>
            </a:r>
          </a:p>
          <a:p>
            <a:pPr algn="l"/>
            <a:r>
              <a:rPr lang="de-DE" altLang="zh-CN" sz="1000" b="0" i="0" dirty="0">
                <a:solidFill>
                  <a:srgbClr val="000000"/>
                </a:solidFill>
                <a:effectLst/>
                <a:latin typeface="Arial" panose="020B0604020202020204" pitchFamily="34" charset="0"/>
              </a:rPr>
              <a:t>5 2 </a:t>
            </a:r>
            <a:r>
              <a:rPr lang="de-DE" sz="1000" b="0" i="0" dirty="0">
                <a:solidFill>
                  <a:srgbClr val="000000"/>
                </a:solidFill>
                <a:effectLst/>
                <a:latin typeface="Arial" panose="020B0604020202020204" pitchFamily="34" charset="0"/>
              </a:rPr>
              <a:t>Silk and </a:t>
            </a:r>
            <a:r>
              <a:rPr lang="de-DE" sz="1000" b="0" i="0" dirty="0" err="1">
                <a:solidFill>
                  <a:srgbClr val="000000"/>
                </a:solidFill>
                <a:effectLst/>
                <a:latin typeface="Arial" panose="020B0604020202020204" pitchFamily="34" charset="0"/>
              </a:rPr>
              <a:t>porcelain</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Celadon</a:t>
            </a:r>
            <a:r>
              <a:rPr lang="de-DE" sz="1000" b="0" i="0" dirty="0">
                <a:solidFill>
                  <a:srgbClr val="000000"/>
                </a:solidFill>
                <a:effectLst/>
                <a:latin typeface="Arial" panose="020B0604020202020204" pitchFamily="34" charset="0"/>
              </a:rPr>
              <a:t> and </a:t>
            </a:r>
            <a:r>
              <a:rPr lang="de-DE" sz="1000" b="0" i="0" dirty="0" err="1">
                <a:solidFill>
                  <a:srgbClr val="000000"/>
                </a:solidFill>
                <a:effectLst/>
                <a:latin typeface="Arial" panose="020B0604020202020204" pitchFamily="34" charset="0"/>
              </a:rPr>
              <a:t>Celadon</a:t>
            </a:r>
            <a:r>
              <a:rPr lang="de-DE" sz="1000" b="0" i="0" dirty="0">
                <a:solidFill>
                  <a:srgbClr val="000000"/>
                </a:solidFill>
                <a:effectLst/>
                <a:latin typeface="Arial" panose="020B0604020202020204" pitchFamily="34" charset="0"/>
              </a:rPr>
              <a:t> Song 《</a:t>
            </a:r>
            <a:r>
              <a:rPr lang="zh-CN" altLang="de-DE" sz="1000" b="0" i="0" dirty="0">
                <a:solidFill>
                  <a:srgbClr val="000000"/>
                </a:solidFill>
                <a:effectLst/>
                <a:latin typeface="Arial" panose="020B0604020202020204" pitchFamily="34" charset="0"/>
              </a:rPr>
              <a:t>青花瓷</a:t>
            </a:r>
            <a:r>
              <a:rPr lang="de-DE" altLang="zh-CN" sz="1000" b="0" i="0" dirty="0">
                <a:solidFill>
                  <a:srgbClr val="000000"/>
                </a:solidFill>
                <a:effectLst/>
                <a:latin typeface="Arial" panose="020B0604020202020204" pitchFamily="34" charset="0"/>
              </a:rPr>
              <a:t>》</a:t>
            </a:r>
            <a:r>
              <a:rPr lang="zh-CN" altLang="de-DE" sz="1000" b="0" i="0" dirty="0">
                <a:solidFill>
                  <a:srgbClr val="000000"/>
                </a:solidFill>
                <a:effectLst/>
                <a:latin typeface="Arial" panose="020B0604020202020204" pitchFamily="34" charset="0"/>
              </a:rPr>
              <a:t>歌词 </a:t>
            </a:r>
            <a:r>
              <a:rPr lang="de-DE" altLang="zh-CN" sz="1000" b="0" i="0" dirty="0">
                <a:solidFill>
                  <a:srgbClr val="000000"/>
                </a:solidFill>
                <a:effectLst/>
                <a:latin typeface="Arial" panose="020B0604020202020204" pitchFamily="34" charset="0"/>
              </a:rPr>
              <a:t>72%</a:t>
            </a:r>
            <a:r>
              <a:rPr lang="zh-CN" altLang="de-DE" sz="1000" b="0" i="0" dirty="0">
                <a:solidFill>
                  <a:srgbClr val="000000"/>
                </a:solidFill>
                <a:effectLst/>
                <a:latin typeface="Arial" panose="020B0604020202020204" pitchFamily="34" charset="0"/>
              </a:rPr>
              <a:t>喻锦博</a:t>
            </a:r>
          </a:p>
          <a:p>
            <a:pPr algn="l"/>
            <a:r>
              <a:rPr lang="de-DE" altLang="zh-CN" sz="1000" b="0" i="0" dirty="0">
                <a:solidFill>
                  <a:srgbClr val="000000"/>
                </a:solidFill>
                <a:effectLst/>
                <a:latin typeface="Arial" panose="020B0604020202020204" pitchFamily="34" charset="0"/>
              </a:rPr>
              <a:t>5 11 </a:t>
            </a:r>
            <a:r>
              <a:rPr lang="de-DE" sz="1000" b="0" i="0" dirty="0">
                <a:solidFill>
                  <a:srgbClr val="000000"/>
                </a:solidFill>
                <a:effectLst/>
                <a:latin typeface="Arial" panose="020B0604020202020204" pitchFamily="34" charset="0"/>
              </a:rPr>
              <a:t>Science and Technology: </a:t>
            </a:r>
            <a:r>
              <a:rPr lang="de-DE" sz="1000" b="0" i="0" dirty="0" err="1">
                <a:solidFill>
                  <a:srgbClr val="000000"/>
                </a:solidFill>
                <a:effectLst/>
                <a:latin typeface="Arial" panose="020B0604020202020204" pitchFamily="34" charset="0"/>
              </a:rPr>
              <a:t>Douyin</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Tik</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Tok</a:t>
            </a:r>
            <a:r>
              <a:rPr lang="de-DE" sz="1000" b="0" i="0" dirty="0">
                <a:solidFill>
                  <a:srgbClr val="000000"/>
                </a:solidFill>
                <a:effectLst/>
                <a:latin typeface="Arial" panose="020B0604020202020204" pitchFamily="34" charset="0"/>
              </a:rPr>
              <a:t>) 61%</a:t>
            </a:r>
            <a:r>
              <a:rPr lang="zh-CN" altLang="de-DE" sz="1000" b="0" i="0" dirty="0">
                <a:solidFill>
                  <a:srgbClr val="000000"/>
                </a:solidFill>
                <a:effectLst/>
                <a:latin typeface="Arial" panose="020B0604020202020204" pitchFamily="34" charset="0"/>
              </a:rPr>
              <a:t>欧欣榆</a:t>
            </a:r>
          </a:p>
          <a:p>
            <a:pPr algn="l"/>
            <a:r>
              <a:rPr lang="de-DE" altLang="zh-CN" sz="1000" b="0" i="0" dirty="0">
                <a:solidFill>
                  <a:srgbClr val="000000"/>
                </a:solidFill>
                <a:effectLst/>
                <a:latin typeface="Arial" panose="020B0604020202020204" pitchFamily="34" charset="0"/>
              </a:rPr>
              <a:t>6 23 </a:t>
            </a:r>
            <a:r>
              <a:rPr lang="de-DE" sz="1000" b="0" i="0" dirty="0" err="1">
                <a:solidFill>
                  <a:srgbClr val="000000"/>
                </a:solidFill>
                <a:effectLst/>
                <a:latin typeface="Arial" panose="020B0604020202020204" pitchFamily="34" charset="0"/>
              </a:rPr>
              <a:t>Beverages</a:t>
            </a:r>
            <a:r>
              <a:rPr lang="de-DE" sz="1000" b="0" i="0" dirty="0">
                <a:solidFill>
                  <a:srgbClr val="000000"/>
                </a:solidFill>
                <a:effectLst/>
                <a:latin typeface="Arial" panose="020B0604020202020204" pitchFamily="34" charset="0"/>
              </a:rPr>
              <a:t>: Tea 53% </a:t>
            </a:r>
            <a:r>
              <a:rPr lang="zh-CN" altLang="de-DE" sz="1000" b="0" i="0" dirty="0">
                <a:solidFill>
                  <a:srgbClr val="000000"/>
                </a:solidFill>
                <a:effectLst/>
                <a:latin typeface="Arial" panose="020B0604020202020204" pitchFamily="34" charset="0"/>
              </a:rPr>
              <a:t>李思文</a:t>
            </a:r>
          </a:p>
          <a:p>
            <a:pPr algn="l"/>
            <a:r>
              <a:rPr lang="de-DE" altLang="zh-CN" sz="1000" b="0" i="0" dirty="0">
                <a:solidFill>
                  <a:srgbClr val="000000"/>
                </a:solidFill>
                <a:effectLst/>
                <a:latin typeface="Arial" panose="020B0604020202020204" pitchFamily="34" charset="0"/>
              </a:rPr>
              <a:t>6 12 </a:t>
            </a:r>
            <a:r>
              <a:rPr lang="de-DE" sz="1000" b="0" i="0" dirty="0" err="1">
                <a:solidFill>
                  <a:srgbClr val="000000"/>
                </a:solidFill>
                <a:effectLst/>
                <a:latin typeface="Arial" panose="020B0604020202020204" pitchFamily="34" charset="0"/>
              </a:rPr>
              <a:t>Beverages</a:t>
            </a:r>
            <a:r>
              <a:rPr lang="de-DE" sz="1000" b="0" i="0" dirty="0">
                <a:solidFill>
                  <a:srgbClr val="000000"/>
                </a:solidFill>
                <a:effectLst/>
                <a:latin typeface="Arial" panose="020B0604020202020204" pitchFamily="34" charset="0"/>
              </a:rPr>
              <a:t>: Milk Tea 60%</a:t>
            </a:r>
            <a:r>
              <a:rPr lang="zh-CN" altLang="de-DE" sz="1000" b="0" i="0" dirty="0">
                <a:solidFill>
                  <a:srgbClr val="000000"/>
                </a:solidFill>
                <a:effectLst/>
                <a:latin typeface="Arial" panose="020B0604020202020204" pitchFamily="34" charset="0"/>
              </a:rPr>
              <a:t>由馨凝</a:t>
            </a:r>
          </a:p>
          <a:p>
            <a:pPr algn="l"/>
            <a:r>
              <a:rPr lang="de-DE" altLang="zh-CN" sz="1000" b="0" i="0" dirty="0">
                <a:solidFill>
                  <a:srgbClr val="000000"/>
                </a:solidFill>
                <a:effectLst/>
                <a:latin typeface="Arial" panose="020B0604020202020204" pitchFamily="34" charset="0"/>
              </a:rPr>
              <a:t>7 6 </a:t>
            </a:r>
            <a:r>
              <a:rPr lang="de-DE" sz="1000" b="0" i="0" dirty="0">
                <a:solidFill>
                  <a:srgbClr val="000000"/>
                </a:solidFill>
                <a:effectLst/>
                <a:latin typeface="Arial" panose="020B0604020202020204" pitchFamily="34" charset="0"/>
              </a:rPr>
              <a:t>Traditional Cuisine: </a:t>
            </a:r>
            <a:r>
              <a:rPr lang="de-DE" sz="1000" b="0" i="0" dirty="0" err="1">
                <a:solidFill>
                  <a:srgbClr val="000000"/>
                </a:solidFill>
                <a:effectLst/>
                <a:latin typeface="Arial" panose="020B0604020202020204" pitchFamily="34" charset="0"/>
              </a:rPr>
              <a:t>Hotpot</a:t>
            </a:r>
            <a:r>
              <a:rPr lang="de-DE" sz="1000" b="0" i="0" dirty="0">
                <a:solidFill>
                  <a:srgbClr val="000000"/>
                </a:solidFill>
                <a:effectLst/>
                <a:latin typeface="Arial" panose="020B0604020202020204" pitchFamily="34" charset="0"/>
              </a:rPr>
              <a:t> 66%</a:t>
            </a:r>
            <a:r>
              <a:rPr lang="zh-CN" altLang="de-DE" sz="1000" b="0" i="0" dirty="0">
                <a:solidFill>
                  <a:srgbClr val="000000"/>
                </a:solidFill>
                <a:effectLst/>
                <a:latin typeface="Arial" panose="020B0604020202020204" pitchFamily="34" charset="0"/>
              </a:rPr>
              <a:t>陈心怡</a:t>
            </a:r>
          </a:p>
          <a:p>
            <a:pPr algn="l"/>
            <a:r>
              <a:rPr lang="de-DE" altLang="zh-CN" sz="1000" b="0" i="0" dirty="0">
                <a:solidFill>
                  <a:srgbClr val="000000"/>
                </a:solidFill>
                <a:effectLst/>
                <a:latin typeface="Arial" panose="020B0604020202020204" pitchFamily="34" charset="0"/>
              </a:rPr>
              <a:t>7 24 </a:t>
            </a:r>
            <a:r>
              <a:rPr lang="de-DE" sz="1000" b="0" i="0" dirty="0">
                <a:solidFill>
                  <a:srgbClr val="000000"/>
                </a:solidFill>
                <a:effectLst/>
                <a:latin typeface="Arial" panose="020B0604020202020204" pitchFamily="34" charset="0"/>
              </a:rPr>
              <a:t>Traditional Cuisine: Breakfast Culture </a:t>
            </a:r>
            <a:r>
              <a:rPr lang="de-DE" sz="1000" b="0" i="0" dirty="0" err="1">
                <a:solidFill>
                  <a:srgbClr val="000000"/>
                </a:solidFill>
                <a:effectLst/>
                <a:latin typeface="Arial" panose="020B0604020202020204" pitchFamily="34" charset="0"/>
              </a:rPr>
              <a:t>of</a:t>
            </a:r>
            <a:r>
              <a:rPr lang="de-DE" sz="1000" b="0" i="0" dirty="0">
                <a:solidFill>
                  <a:srgbClr val="000000"/>
                </a:solidFill>
                <a:effectLst/>
                <a:latin typeface="Arial" panose="020B0604020202020204" pitchFamily="34" charset="0"/>
              </a:rPr>
              <a:t> Wuhan 53%</a:t>
            </a:r>
            <a:r>
              <a:rPr lang="zh-CN" altLang="de-DE" sz="1000" b="0" i="0" dirty="0">
                <a:solidFill>
                  <a:srgbClr val="000000"/>
                </a:solidFill>
                <a:effectLst/>
                <a:latin typeface="Arial" panose="020B0604020202020204" pitchFamily="34" charset="0"/>
              </a:rPr>
              <a:t>魏静婷</a:t>
            </a:r>
          </a:p>
          <a:p>
            <a:pPr algn="l"/>
            <a:r>
              <a:rPr lang="de-DE" altLang="zh-CN" sz="1000" b="0" i="0" dirty="0">
                <a:solidFill>
                  <a:srgbClr val="000000"/>
                </a:solidFill>
                <a:effectLst/>
                <a:latin typeface="Arial" panose="020B0604020202020204" pitchFamily="34" charset="0"/>
              </a:rPr>
              <a:t>8 4 </a:t>
            </a:r>
            <a:r>
              <a:rPr lang="de-DE" sz="1000" b="0" i="0" dirty="0" err="1">
                <a:solidFill>
                  <a:srgbClr val="000000"/>
                </a:solidFill>
                <a:effectLst/>
                <a:latin typeface="Arial" panose="020B0604020202020204" pitchFamily="34" charset="0"/>
              </a:rPr>
              <a:t>Literature</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Ancient</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literature</a:t>
            </a:r>
            <a:r>
              <a:rPr lang="de-DE" sz="1000" b="0" i="0" dirty="0">
                <a:solidFill>
                  <a:srgbClr val="000000"/>
                </a:solidFill>
                <a:effectLst/>
                <a:latin typeface="Arial" panose="020B0604020202020204" pitchFamily="34" charset="0"/>
              </a:rPr>
              <a:t>: Chinese </a:t>
            </a:r>
            <a:r>
              <a:rPr lang="de-DE" sz="1000" b="0" i="0" dirty="0" err="1">
                <a:solidFill>
                  <a:srgbClr val="000000"/>
                </a:solidFill>
                <a:effectLst/>
                <a:latin typeface="Arial" panose="020B0604020202020204" pitchFamily="34" charset="0"/>
              </a:rPr>
              <a:t>Classical</a:t>
            </a:r>
            <a:r>
              <a:rPr lang="de-DE" sz="1000" b="0" i="0" dirty="0">
                <a:solidFill>
                  <a:srgbClr val="000000"/>
                </a:solidFill>
                <a:effectLst/>
                <a:latin typeface="Arial" panose="020B0604020202020204" pitchFamily="34" charset="0"/>
              </a:rPr>
              <a:t> Fairy Tales 68% </a:t>
            </a:r>
            <a:r>
              <a:rPr lang="zh-CN" altLang="de-DE" sz="1000" b="0" i="0" dirty="0">
                <a:solidFill>
                  <a:srgbClr val="000000"/>
                </a:solidFill>
                <a:effectLst/>
                <a:latin typeface="Arial" panose="020B0604020202020204" pitchFamily="34" charset="0"/>
              </a:rPr>
              <a:t>邓鲁露</a:t>
            </a:r>
          </a:p>
          <a:p>
            <a:pPr algn="l"/>
            <a:r>
              <a:rPr lang="de-DE" altLang="zh-CN" sz="1000" b="0" i="0" dirty="0">
                <a:solidFill>
                  <a:srgbClr val="000000"/>
                </a:solidFill>
                <a:effectLst/>
                <a:latin typeface="Arial" panose="020B0604020202020204" pitchFamily="34" charset="0"/>
              </a:rPr>
              <a:t>8 20 </a:t>
            </a:r>
            <a:r>
              <a:rPr lang="de-DE" sz="1000" b="0" i="0" dirty="0">
                <a:solidFill>
                  <a:srgbClr val="000000"/>
                </a:solidFill>
                <a:effectLst/>
                <a:latin typeface="Arial" panose="020B0604020202020204" pitchFamily="34" charset="0"/>
              </a:rPr>
              <a:t>Chinese Movies 55% </a:t>
            </a:r>
            <a:r>
              <a:rPr lang="zh-CN" altLang="de-DE" sz="1000" b="0" i="0" dirty="0">
                <a:solidFill>
                  <a:srgbClr val="000000"/>
                </a:solidFill>
                <a:effectLst/>
                <a:latin typeface="Arial" panose="020B0604020202020204" pitchFamily="34" charset="0"/>
              </a:rPr>
              <a:t>马菲菲</a:t>
            </a:r>
          </a:p>
          <a:p>
            <a:pPr algn="l"/>
            <a:r>
              <a:rPr lang="de-DE" altLang="zh-CN" sz="1000" b="0" i="0" dirty="0">
                <a:solidFill>
                  <a:srgbClr val="000000"/>
                </a:solidFill>
                <a:effectLst/>
                <a:latin typeface="Arial" panose="020B0604020202020204" pitchFamily="34" charset="0"/>
              </a:rPr>
              <a:t>8 21 </a:t>
            </a:r>
            <a:r>
              <a:rPr lang="de-DE" sz="1000" b="0" i="0" dirty="0">
                <a:solidFill>
                  <a:srgbClr val="000000"/>
                </a:solidFill>
                <a:effectLst/>
                <a:latin typeface="Arial" panose="020B0604020202020204" pitchFamily="34" charset="0"/>
              </a:rPr>
              <a:t>Stage </a:t>
            </a:r>
            <a:r>
              <a:rPr lang="de-DE" sz="1000" b="0" i="0" dirty="0" err="1">
                <a:solidFill>
                  <a:srgbClr val="000000"/>
                </a:solidFill>
                <a:effectLst/>
                <a:latin typeface="Arial" panose="020B0604020202020204" pitchFamily="34" charset="0"/>
              </a:rPr>
              <a:t>entertainment</a:t>
            </a:r>
            <a:r>
              <a:rPr lang="de-DE" sz="1000" b="0" i="0" dirty="0">
                <a:solidFill>
                  <a:srgbClr val="000000"/>
                </a:solidFill>
                <a:effectLst/>
                <a:latin typeface="Arial" panose="020B0604020202020204" pitchFamily="34" charset="0"/>
              </a:rPr>
              <a:t>: Crosstalk </a:t>
            </a:r>
            <a:r>
              <a:rPr lang="zh-CN" altLang="de-DE" sz="1000" b="0" i="0" dirty="0">
                <a:solidFill>
                  <a:srgbClr val="000000"/>
                </a:solidFill>
                <a:effectLst/>
                <a:latin typeface="Arial" panose="020B0604020202020204" pitchFamily="34" charset="0"/>
              </a:rPr>
              <a:t>相声 </a:t>
            </a:r>
            <a:r>
              <a:rPr lang="de-DE" altLang="zh-CN" sz="1000" b="0" i="0" dirty="0">
                <a:solidFill>
                  <a:srgbClr val="000000"/>
                </a:solidFill>
                <a:effectLst/>
                <a:latin typeface="Arial" panose="020B0604020202020204" pitchFamily="34" charset="0"/>
              </a:rPr>
              <a:t>54% </a:t>
            </a:r>
            <a:r>
              <a:rPr lang="zh-CN" altLang="de-DE" sz="1000" b="0" i="0" dirty="0">
                <a:solidFill>
                  <a:srgbClr val="000000"/>
                </a:solidFill>
                <a:effectLst/>
                <a:latin typeface="Arial" panose="020B0604020202020204" pitchFamily="34" charset="0"/>
              </a:rPr>
              <a:t>周思睿</a:t>
            </a:r>
          </a:p>
          <a:p>
            <a:pPr algn="l"/>
            <a:r>
              <a:rPr lang="de-DE" altLang="zh-CN" sz="1000" b="0" i="0" dirty="0">
                <a:solidFill>
                  <a:srgbClr val="000000"/>
                </a:solidFill>
                <a:effectLst/>
                <a:latin typeface="Arial" panose="020B0604020202020204" pitchFamily="34" charset="0"/>
              </a:rPr>
              <a:t>9 7 </a:t>
            </a:r>
            <a:r>
              <a:rPr lang="de-DE" sz="1000" b="0" i="0" dirty="0" err="1">
                <a:solidFill>
                  <a:srgbClr val="000000"/>
                </a:solidFill>
                <a:effectLst/>
                <a:latin typeface="Arial" panose="020B0604020202020204" pitchFamily="34" charset="0"/>
              </a:rPr>
              <a:t>Clothing</a:t>
            </a:r>
            <a:r>
              <a:rPr lang="de-DE" sz="1000" b="0" i="0" dirty="0">
                <a:solidFill>
                  <a:srgbClr val="000000"/>
                </a:solidFill>
                <a:effectLst/>
                <a:latin typeface="Arial" panose="020B0604020202020204" pitchFamily="34" charset="0"/>
              </a:rPr>
              <a:t>: Chinese </a:t>
            </a:r>
            <a:r>
              <a:rPr lang="de-DE" sz="1000" b="0" i="0" dirty="0" err="1">
                <a:solidFill>
                  <a:srgbClr val="000000"/>
                </a:solidFill>
                <a:effectLst/>
                <a:latin typeface="Arial" panose="020B0604020202020204" pitchFamily="34" charset="0"/>
              </a:rPr>
              <a:t>Clothing</a:t>
            </a:r>
            <a:r>
              <a:rPr lang="de-DE" sz="1000" b="0" i="0" dirty="0">
                <a:solidFill>
                  <a:srgbClr val="000000"/>
                </a:solidFill>
                <a:effectLst/>
                <a:latin typeface="Arial" panose="020B0604020202020204" pitchFamily="34" charset="0"/>
              </a:rPr>
              <a:t> 64% </a:t>
            </a:r>
            <a:r>
              <a:rPr lang="zh-CN" altLang="de-DE" sz="1000" b="0" i="0" dirty="0">
                <a:solidFill>
                  <a:srgbClr val="000000"/>
                </a:solidFill>
                <a:effectLst/>
                <a:latin typeface="Arial" panose="020B0604020202020204" pitchFamily="34" charset="0"/>
              </a:rPr>
              <a:t>刘倩仪</a:t>
            </a:r>
          </a:p>
          <a:p>
            <a:pPr algn="l"/>
            <a:r>
              <a:rPr lang="de-DE" altLang="zh-CN" sz="1000" b="0" i="0" dirty="0">
                <a:solidFill>
                  <a:srgbClr val="000000"/>
                </a:solidFill>
                <a:effectLst/>
                <a:latin typeface="Arial" panose="020B0604020202020204" pitchFamily="34" charset="0"/>
              </a:rPr>
              <a:t>9 14 </a:t>
            </a:r>
            <a:r>
              <a:rPr lang="de-DE" sz="1000" b="0" i="0" dirty="0" err="1">
                <a:solidFill>
                  <a:srgbClr val="000000"/>
                </a:solidFill>
                <a:effectLst/>
                <a:latin typeface="Arial" panose="020B0604020202020204" pitchFamily="34" charset="0"/>
              </a:rPr>
              <a:t>Facial</a:t>
            </a:r>
            <a:r>
              <a:rPr lang="de-DE" sz="1000" b="0" i="0" dirty="0">
                <a:solidFill>
                  <a:srgbClr val="000000"/>
                </a:solidFill>
                <a:effectLst/>
                <a:latin typeface="Arial" panose="020B0604020202020204" pitchFamily="34" charset="0"/>
              </a:rPr>
              <a:t> Make-up 58% </a:t>
            </a:r>
            <a:r>
              <a:rPr lang="zh-CN" altLang="de-DE" sz="1000" b="0" i="0" dirty="0">
                <a:solidFill>
                  <a:srgbClr val="000000"/>
                </a:solidFill>
                <a:effectLst/>
                <a:latin typeface="Arial" panose="020B0604020202020204" pitchFamily="34" charset="0"/>
              </a:rPr>
              <a:t>邹享睿</a:t>
            </a:r>
          </a:p>
          <a:p>
            <a:pPr algn="l"/>
            <a:r>
              <a:rPr lang="de-DE" altLang="zh-CN" sz="1000" b="0" i="0" dirty="0">
                <a:solidFill>
                  <a:srgbClr val="000000"/>
                </a:solidFill>
                <a:effectLst/>
                <a:latin typeface="Arial" panose="020B0604020202020204" pitchFamily="34" charset="0"/>
              </a:rPr>
              <a:t>10 9 </a:t>
            </a:r>
            <a:r>
              <a:rPr lang="de-DE" sz="1000" b="0" i="0" dirty="0">
                <a:solidFill>
                  <a:srgbClr val="000000"/>
                </a:solidFill>
                <a:effectLst/>
                <a:latin typeface="Arial" panose="020B0604020202020204" pitchFamily="34" charset="0"/>
              </a:rPr>
              <a:t>Games: </a:t>
            </a:r>
            <a:r>
              <a:rPr lang="de-DE" sz="1000" b="0" i="0" dirty="0" err="1">
                <a:solidFill>
                  <a:srgbClr val="000000"/>
                </a:solidFill>
                <a:effectLst/>
                <a:latin typeface="Arial" panose="020B0604020202020204" pitchFamily="34" charset="0"/>
              </a:rPr>
              <a:t>Mahjong</a:t>
            </a:r>
            <a:r>
              <a:rPr lang="de-DE" sz="1000" b="0" i="0" dirty="0">
                <a:solidFill>
                  <a:srgbClr val="000000"/>
                </a:solidFill>
                <a:effectLst/>
                <a:latin typeface="Arial" panose="020B0604020202020204" pitchFamily="34" charset="0"/>
              </a:rPr>
              <a:t>: An </a:t>
            </a:r>
            <a:r>
              <a:rPr lang="de-DE" sz="1000" b="0" i="0" dirty="0" err="1">
                <a:solidFill>
                  <a:srgbClr val="000000"/>
                </a:solidFill>
                <a:effectLst/>
                <a:latin typeface="Arial" panose="020B0604020202020204" pitchFamily="34" charset="0"/>
              </a:rPr>
              <a:t>Ancient</a:t>
            </a:r>
            <a:r>
              <a:rPr lang="de-DE" sz="1000" b="0" i="0" dirty="0">
                <a:solidFill>
                  <a:srgbClr val="000000"/>
                </a:solidFill>
                <a:effectLst/>
                <a:latin typeface="Arial" panose="020B0604020202020204" pitchFamily="34" charset="0"/>
              </a:rPr>
              <a:t> Chinese </a:t>
            </a:r>
            <a:r>
              <a:rPr lang="de-DE" sz="1000" b="0" i="0" dirty="0" err="1">
                <a:solidFill>
                  <a:srgbClr val="000000"/>
                </a:solidFill>
                <a:effectLst/>
                <a:latin typeface="Arial" panose="020B0604020202020204" pitchFamily="34" charset="0"/>
              </a:rPr>
              <a:t>card</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play</a:t>
            </a:r>
            <a:r>
              <a:rPr lang="de-DE" sz="1000" b="0" i="0" dirty="0">
                <a:solidFill>
                  <a:srgbClr val="000000"/>
                </a:solidFill>
                <a:effectLst/>
                <a:latin typeface="Arial" panose="020B0604020202020204" pitchFamily="34" charset="0"/>
              </a:rPr>
              <a:t> 62% </a:t>
            </a:r>
            <a:r>
              <a:rPr lang="zh-CN" altLang="de-DE" sz="1000" b="0" i="0" dirty="0">
                <a:solidFill>
                  <a:srgbClr val="000000"/>
                </a:solidFill>
                <a:effectLst/>
                <a:latin typeface="Arial" panose="020B0604020202020204" pitchFamily="34" charset="0"/>
              </a:rPr>
              <a:t>李琳玉</a:t>
            </a:r>
          </a:p>
          <a:p>
            <a:pPr algn="l"/>
            <a:r>
              <a:rPr lang="de-DE" altLang="zh-CN" sz="1000" b="0" i="0" dirty="0">
                <a:solidFill>
                  <a:srgbClr val="000000"/>
                </a:solidFill>
                <a:effectLst/>
                <a:latin typeface="Arial" panose="020B0604020202020204" pitchFamily="34" charset="0"/>
              </a:rPr>
              <a:t>10 29 </a:t>
            </a:r>
            <a:r>
              <a:rPr lang="de-DE" sz="1000" b="0" i="0" dirty="0">
                <a:solidFill>
                  <a:srgbClr val="000000"/>
                </a:solidFill>
                <a:effectLst/>
                <a:latin typeface="Arial" panose="020B0604020202020204" pitchFamily="34" charset="0"/>
              </a:rPr>
              <a:t>Games: Kite Flying 51% </a:t>
            </a:r>
            <a:r>
              <a:rPr lang="zh-CN" altLang="de-DE" sz="1000" b="0" i="0" dirty="0">
                <a:solidFill>
                  <a:srgbClr val="000000"/>
                </a:solidFill>
                <a:effectLst/>
                <a:latin typeface="Arial" panose="020B0604020202020204" pitchFamily="34" charset="0"/>
              </a:rPr>
              <a:t>韩静茹</a:t>
            </a:r>
          </a:p>
          <a:p>
            <a:pPr algn="l"/>
            <a:r>
              <a:rPr lang="de-DE" altLang="zh-CN" sz="1000" b="0" i="0" dirty="0">
                <a:solidFill>
                  <a:srgbClr val="000000"/>
                </a:solidFill>
                <a:effectLst/>
                <a:latin typeface="Arial" panose="020B0604020202020204" pitchFamily="34" charset="0"/>
              </a:rPr>
              <a:t>11 28 </a:t>
            </a:r>
            <a:r>
              <a:rPr lang="de-DE" sz="1000" b="0" i="0" dirty="0" err="1">
                <a:solidFill>
                  <a:srgbClr val="000000"/>
                </a:solidFill>
                <a:effectLst/>
                <a:latin typeface="Arial" panose="020B0604020202020204" pitchFamily="34" charset="0"/>
              </a:rPr>
              <a:t>Social</a:t>
            </a:r>
            <a:r>
              <a:rPr lang="de-DE" sz="1000" b="0" i="0" dirty="0">
                <a:solidFill>
                  <a:srgbClr val="000000"/>
                </a:solidFill>
                <a:effectLst/>
                <a:latin typeface="Arial" panose="020B0604020202020204" pitchFamily="34" charset="0"/>
              </a:rPr>
              <a:t>: Round Table Culture 51% </a:t>
            </a:r>
            <a:r>
              <a:rPr lang="zh-CN" altLang="de-DE" sz="1000" b="0" i="0" dirty="0">
                <a:solidFill>
                  <a:srgbClr val="000000"/>
                </a:solidFill>
                <a:effectLst/>
                <a:latin typeface="Arial" panose="020B0604020202020204" pitchFamily="34" charset="0"/>
              </a:rPr>
              <a:t>陈天钰</a:t>
            </a:r>
          </a:p>
          <a:p>
            <a:pPr algn="l"/>
            <a:r>
              <a:rPr lang="de-DE" altLang="zh-CN" sz="1000" b="0" i="0" dirty="0">
                <a:solidFill>
                  <a:srgbClr val="000000"/>
                </a:solidFill>
                <a:effectLst/>
                <a:latin typeface="Arial" panose="020B0604020202020204" pitchFamily="34" charset="0"/>
              </a:rPr>
              <a:t>11 5 </a:t>
            </a:r>
            <a:r>
              <a:rPr lang="de-DE" sz="1000" b="0" i="0" dirty="0" err="1">
                <a:solidFill>
                  <a:srgbClr val="000000"/>
                </a:solidFill>
                <a:effectLst/>
                <a:latin typeface="Arial" panose="020B0604020202020204" pitchFamily="34" charset="0"/>
              </a:rPr>
              <a:t>Beverages</a:t>
            </a:r>
            <a:r>
              <a:rPr lang="de-DE" sz="1000" b="0" i="0" dirty="0">
                <a:solidFill>
                  <a:srgbClr val="000000"/>
                </a:solidFill>
                <a:effectLst/>
                <a:latin typeface="Arial" panose="020B0604020202020204" pitchFamily="34" charset="0"/>
              </a:rPr>
              <a:t>: The Liquor Culture </a:t>
            </a:r>
            <a:r>
              <a:rPr lang="de-DE" sz="1000" b="0" i="0" dirty="0" err="1">
                <a:solidFill>
                  <a:srgbClr val="000000"/>
                </a:solidFill>
                <a:effectLst/>
                <a:latin typeface="Arial" panose="020B0604020202020204" pitchFamily="34" charset="0"/>
              </a:rPr>
              <a:t>of</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Ancient</a:t>
            </a:r>
            <a:r>
              <a:rPr lang="de-DE" sz="1000" b="0" i="0" dirty="0">
                <a:solidFill>
                  <a:srgbClr val="000000"/>
                </a:solidFill>
                <a:effectLst/>
                <a:latin typeface="Arial" panose="020B0604020202020204" pitchFamily="34" charset="0"/>
              </a:rPr>
              <a:t> China 66% </a:t>
            </a:r>
            <a:r>
              <a:rPr lang="zh-CN" altLang="de-DE" sz="1000" b="0" i="0" dirty="0">
                <a:solidFill>
                  <a:srgbClr val="000000"/>
                </a:solidFill>
                <a:effectLst/>
                <a:latin typeface="Arial" panose="020B0604020202020204" pitchFamily="34" charset="0"/>
              </a:rPr>
              <a:t>燕妮</a:t>
            </a:r>
          </a:p>
          <a:p>
            <a:pPr algn="l"/>
            <a:r>
              <a:rPr lang="de-DE" altLang="zh-CN" sz="1000" b="0" i="0" dirty="0">
                <a:solidFill>
                  <a:srgbClr val="000000"/>
                </a:solidFill>
                <a:effectLst/>
                <a:latin typeface="Arial" panose="020B0604020202020204" pitchFamily="34" charset="0"/>
              </a:rPr>
              <a:t>12 22 </a:t>
            </a:r>
            <a:r>
              <a:rPr lang="de-DE" sz="1000" b="0" i="0" dirty="0">
                <a:solidFill>
                  <a:srgbClr val="000000"/>
                </a:solidFill>
                <a:effectLst/>
                <a:latin typeface="Arial" panose="020B0604020202020204" pitchFamily="34" charset="0"/>
              </a:rPr>
              <a:t>National Symbols: National </a:t>
            </a:r>
            <a:r>
              <a:rPr lang="de-DE" sz="1000" b="0" i="0" dirty="0" err="1">
                <a:solidFill>
                  <a:srgbClr val="000000"/>
                </a:solidFill>
                <a:effectLst/>
                <a:latin typeface="Arial" panose="020B0604020202020204" pitchFamily="34" charset="0"/>
              </a:rPr>
              <a:t>Flag</a:t>
            </a:r>
            <a:r>
              <a:rPr lang="de-DE" sz="1000" b="0" i="0" dirty="0">
                <a:solidFill>
                  <a:srgbClr val="000000"/>
                </a:solidFill>
                <a:effectLst/>
                <a:latin typeface="Arial" panose="020B0604020202020204" pitchFamily="34" charset="0"/>
              </a:rPr>
              <a:t> 54% </a:t>
            </a:r>
            <a:r>
              <a:rPr lang="zh-CN" altLang="de-DE" sz="1000" b="0" i="0" dirty="0">
                <a:solidFill>
                  <a:srgbClr val="000000"/>
                </a:solidFill>
                <a:effectLst/>
                <a:latin typeface="Arial" panose="020B0604020202020204" pitchFamily="34" charset="0"/>
              </a:rPr>
              <a:t>邓蕊欣</a:t>
            </a:r>
          </a:p>
          <a:p>
            <a:pPr algn="l"/>
            <a:r>
              <a:rPr lang="de-DE" altLang="zh-CN" sz="1000" b="0" i="0" dirty="0">
                <a:solidFill>
                  <a:srgbClr val="000000"/>
                </a:solidFill>
                <a:effectLst/>
                <a:latin typeface="Arial" panose="020B0604020202020204" pitchFamily="34" charset="0"/>
              </a:rPr>
              <a:t>12 25 </a:t>
            </a:r>
            <a:r>
              <a:rPr lang="de-DE" sz="1000" b="0" i="0" dirty="0">
                <a:solidFill>
                  <a:srgbClr val="000000"/>
                </a:solidFill>
                <a:effectLst/>
                <a:latin typeface="Arial" panose="020B0604020202020204" pitchFamily="34" charset="0"/>
              </a:rPr>
              <a:t>Chinese </a:t>
            </a:r>
            <a:r>
              <a:rPr lang="de-DE" sz="1000" b="0" i="0" dirty="0" err="1">
                <a:solidFill>
                  <a:srgbClr val="000000"/>
                </a:solidFill>
                <a:effectLst/>
                <a:latin typeface="Arial" panose="020B0604020202020204" pitchFamily="34" charset="0"/>
              </a:rPr>
              <a:t>cultural</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influence</a:t>
            </a:r>
            <a:r>
              <a:rPr lang="de-DE" sz="1000" b="0" i="0" dirty="0">
                <a:solidFill>
                  <a:srgbClr val="000000"/>
                </a:solidFill>
                <a:effectLst/>
                <a:latin typeface="Arial" panose="020B0604020202020204" pitchFamily="34" charset="0"/>
              </a:rPr>
              <a:t> on </a:t>
            </a:r>
            <a:r>
              <a:rPr lang="de-DE" sz="1000" b="0" i="0" dirty="0" err="1">
                <a:solidFill>
                  <a:srgbClr val="000000"/>
                </a:solidFill>
                <a:effectLst/>
                <a:latin typeface="Arial" panose="020B0604020202020204" pitchFamily="34" charset="0"/>
              </a:rPr>
              <a:t>other</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cultures</a:t>
            </a:r>
            <a:r>
              <a:rPr lang="de-DE" sz="1000" b="0" i="0" dirty="0">
                <a:solidFill>
                  <a:srgbClr val="000000"/>
                </a:solidFill>
                <a:effectLst/>
                <a:latin typeface="Arial" panose="020B0604020202020204" pitchFamily="34" charset="0"/>
              </a:rPr>
              <a:t> / Culture Export / Softpower 53%</a:t>
            </a:r>
            <a:r>
              <a:rPr lang="zh-CN" altLang="de-DE" sz="1000" b="0" i="0" dirty="0">
                <a:solidFill>
                  <a:srgbClr val="000000"/>
                </a:solidFill>
                <a:effectLst/>
                <a:latin typeface="Arial" panose="020B0604020202020204" pitchFamily="34" charset="0"/>
              </a:rPr>
              <a:t>徐致远</a:t>
            </a:r>
          </a:p>
          <a:p>
            <a:pPr algn="l"/>
            <a:r>
              <a:rPr lang="de-DE" altLang="zh-CN" sz="1000" b="0" i="0" dirty="0">
                <a:solidFill>
                  <a:srgbClr val="000000"/>
                </a:solidFill>
                <a:effectLst/>
                <a:latin typeface="Arial" panose="020B0604020202020204" pitchFamily="34" charset="0"/>
              </a:rPr>
              <a:t>13 16 </a:t>
            </a:r>
            <a:r>
              <a:rPr lang="de-DE" sz="1000" b="0" i="0" dirty="0" err="1">
                <a:solidFill>
                  <a:srgbClr val="000000"/>
                </a:solidFill>
                <a:effectLst/>
                <a:latin typeface="Arial" panose="020B0604020202020204" pitchFamily="34" charset="0"/>
              </a:rPr>
              <a:t>Aesthetic</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ideals</a:t>
            </a:r>
            <a:r>
              <a:rPr lang="de-DE" sz="1000" b="0" i="0" dirty="0">
                <a:solidFill>
                  <a:srgbClr val="000000"/>
                </a:solidFill>
                <a:effectLst/>
                <a:latin typeface="Arial" panose="020B0604020202020204" pitchFamily="34" charset="0"/>
              </a:rPr>
              <a:t> and social </a:t>
            </a:r>
            <a:r>
              <a:rPr lang="de-DE" sz="1000" b="0" i="0" dirty="0" err="1">
                <a:solidFill>
                  <a:srgbClr val="000000"/>
                </a:solidFill>
                <a:effectLst/>
                <a:latin typeface="Arial" panose="020B0604020202020204" pitchFamily="34" charset="0"/>
              </a:rPr>
              <a:t>customs</a:t>
            </a:r>
            <a:r>
              <a:rPr lang="de-DE" sz="1000" b="0" i="0" dirty="0">
                <a:solidFill>
                  <a:srgbClr val="000000"/>
                </a:solidFill>
                <a:effectLst/>
                <a:latin typeface="Arial" panose="020B0604020202020204" pitchFamily="34" charset="0"/>
              </a:rPr>
              <a:t>: Chinese </a:t>
            </a:r>
            <a:r>
              <a:rPr lang="de-DE" sz="1000" b="0" i="0" dirty="0" err="1">
                <a:solidFill>
                  <a:srgbClr val="000000"/>
                </a:solidFill>
                <a:effectLst/>
                <a:latin typeface="Arial" panose="020B0604020202020204" pitchFamily="34" charset="0"/>
              </a:rPr>
              <a:t>Marriage</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Customs</a:t>
            </a:r>
            <a:r>
              <a:rPr lang="de-DE" sz="1000" b="0" i="0" dirty="0">
                <a:solidFill>
                  <a:srgbClr val="000000"/>
                </a:solidFill>
                <a:effectLst/>
                <a:latin typeface="Arial" panose="020B0604020202020204" pitchFamily="34" charset="0"/>
              </a:rPr>
              <a:t> 57% </a:t>
            </a:r>
            <a:r>
              <a:rPr lang="zh-CN" altLang="de-DE" sz="1000" b="0" i="0" dirty="0">
                <a:solidFill>
                  <a:srgbClr val="000000"/>
                </a:solidFill>
                <a:effectLst/>
                <a:latin typeface="Arial" panose="020B0604020202020204" pitchFamily="34" charset="0"/>
              </a:rPr>
              <a:t>刘可仪</a:t>
            </a:r>
          </a:p>
          <a:p>
            <a:pPr algn="l"/>
            <a:r>
              <a:rPr lang="de-DE" altLang="zh-CN" sz="1000" b="0" i="0" dirty="0">
                <a:solidFill>
                  <a:srgbClr val="000000"/>
                </a:solidFill>
                <a:effectLst/>
                <a:latin typeface="Arial" panose="020B0604020202020204" pitchFamily="34" charset="0"/>
              </a:rPr>
              <a:t>13 18 </a:t>
            </a:r>
            <a:r>
              <a:rPr lang="de-DE" sz="1000" b="0" i="0" dirty="0">
                <a:solidFill>
                  <a:srgbClr val="000000"/>
                </a:solidFill>
                <a:effectLst/>
                <a:latin typeface="Arial" panose="020B0604020202020204" pitchFamily="34" charset="0"/>
              </a:rPr>
              <a:t>Money </a:t>
            </a:r>
            <a:r>
              <a:rPr lang="de-DE" sz="1000" b="0" i="0" dirty="0" err="1">
                <a:solidFill>
                  <a:srgbClr val="000000"/>
                </a:solidFill>
                <a:effectLst/>
                <a:latin typeface="Arial" panose="020B0604020202020204" pitchFamily="34" charset="0"/>
              </a:rPr>
              <a:t>culture</a:t>
            </a:r>
            <a:r>
              <a:rPr lang="de-DE" sz="1000" b="0" i="0" dirty="0">
                <a:solidFill>
                  <a:srgbClr val="000000"/>
                </a:solidFill>
                <a:effectLst/>
                <a:latin typeface="Arial" panose="020B0604020202020204" pitchFamily="34" charset="0"/>
              </a:rPr>
              <a:t>: The </a:t>
            </a:r>
            <a:r>
              <a:rPr lang="de-DE" sz="1000" b="0" i="0" dirty="0" err="1">
                <a:solidFill>
                  <a:srgbClr val="000000"/>
                </a:solidFill>
                <a:effectLst/>
                <a:latin typeface="Arial" panose="020B0604020202020204" pitchFamily="34" charset="0"/>
              </a:rPr>
              <a:t>tradition</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of</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Red</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Envelope</a:t>
            </a:r>
            <a:r>
              <a:rPr lang="de-DE" sz="1000" b="0" i="0" dirty="0">
                <a:solidFill>
                  <a:srgbClr val="000000"/>
                </a:solidFill>
                <a:effectLst/>
                <a:latin typeface="Arial" panose="020B0604020202020204" pitchFamily="34" charset="0"/>
              </a:rPr>
              <a:t> and Lucky Money 56%</a:t>
            </a:r>
            <a:r>
              <a:rPr lang="zh-CN" altLang="de-DE" sz="1000" b="0" i="0" dirty="0">
                <a:solidFill>
                  <a:srgbClr val="000000"/>
                </a:solidFill>
                <a:effectLst/>
                <a:latin typeface="Arial" panose="020B0604020202020204" pitchFamily="34" charset="0"/>
              </a:rPr>
              <a:t>杨磊</a:t>
            </a:r>
          </a:p>
          <a:p>
            <a:pPr algn="l"/>
            <a:r>
              <a:rPr lang="de-DE" altLang="zh-CN" sz="1000" b="0" i="0" dirty="0">
                <a:solidFill>
                  <a:srgbClr val="000000"/>
                </a:solidFill>
                <a:effectLst/>
                <a:latin typeface="Arial" panose="020B0604020202020204" pitchFamily="34" charset="0"/>
              </a:rPr>
              <a:t>14 3 </a:t>
            </a:r>
            <a:r>
              <a:rPr lang="de-DE" sz="1000" b="0" i="0" dirty="0">
                <a:solidFill>
                  <a:srgbClr val="000000"/>
                </a:solidFill>
                <a:effectLst/>
                <a:latin typeface="Arial" panose="020B0604020202020204" pitchFamily="34" charset="0"/>
              </a:rPr>
              <a:t>Animals: Panda 70% </a:t>
            </a:r>
            <a:r>
              <a:rPr lang="zh-CN" altLang="de-DE" sz="1000" b="0" i="0" dirty="0">
                <a:solidFill>
                  <a:srgbClr val="000000"/>
                </a:solidFill>
                <a:effectLst/>
                <a:latin typeface="Arial" panose="020B0604020202020204" pitchFamily="34" charset="0"/>
              </a:rPr>
              <a:t>刘亦欣</a:t>
            </a:r>
          </a:p>
          <a:p>
            <a:pPr algn="l"/>
            <a:r>
              <a:rPr lang="de-DE" altLang="zh-CN" sz="1000" b="0" i="0" dirty="0">
                <a:solidFill>
                  <a:srgbClr val="000000"/>
                </a:solidFill>
                <a:effectLst/>
                <a:latin typeface="Arial" panose="020B0604020202020204" pitchFamily="34" charset="0"/>
              </a:rPr>
              <a:t>14 17 </a:t>
            </a:r>
            <a:r>
              <a:rPr lang="de-DE" sz="1000" b="0" i="0" dirty="0" err="1">
                <a:solidFill>
                  <a:srgbClr val="000000"/>
                </a:solidFill>
                <a:effectLst/>
                <a:latin typeface="Arial" panose="020B0604020202020204" pitchFamily="34" charset="0"/>
              </a:rPr>
              <a:t>Astrology</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Twelve</a:t>
            </a:r>
            <a:r>
              <a:rPr lang="de-DE" sz="1000" b="0" i="0" dirty="0">
                <a:solidFill>
                  <a:srgbClr val="000000"/>
                </a:solidFill>
                <a:effectLst/>
                <a:latin typeface="Arial" panose="020B0604020202020204" pitchFamily="34" charset="0"/>
              </a:rPr>
              <a:t> Animals </a:t>
            </a:r>
            <a:r>
              <a:rPr lang="de-DE" sz="1000" b="0" i="0" dirty="0" err="1">
                <a:solidFill>
                  <a:srgbClr val="000000"/>
                </a:solidFill>
                <a:effectLst/>
                <a:latin typeface="Arial" panose="020B0604020202020204" pitchFamily="34" charset="0"/>
              </a:rPr>
              <a:t>of</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the</a:t>
            </a:r>
            <a:r>
              <a:rPr lang="de-DE" sz="1000" b="0" i="0" dirty="0">
                <a:solidFill>
                  <a:srgbClr val="000000"/>
                </a:solidFill>
                <a:effectLst/>
                <a:latin typeface="Arial" panose="020B0604020202020204" pitchFamily="34" charset="0"/>
              </a:rPr>
              <a:t> Chinese Zodiac 56% </a:t>
            </a:r>
            <a:r>
              <a:rPr lang="zh-CN" altLang="de-DE" sz="1000" b="0" i="0" dirty="0">
                <a:solidFill>
                  <a:srgbClr val="000000"/>
                </a:solidFill>
                <a:effectLst/>
                <a:latin typeface="Arial" panose="020B0604020202020204" pitchFamily="34" charset="0"/>
              </a:rPr>
              <a:t>汪柔</a:t>
            </a:r>
          </a:p>
          <a:p>
            <a:pPr algn="l"/>
            <a:r>
              <a:rPr lang="de-DE" altLang="zh-CN" sz="1000" b="0" i="0" dirty="0">
                <a:solidFill>
                  <a:srgbClr val="000000"/>
                </a:solidFill>
                <a:effectLst/>
                <a:latin typeface="Arial" panose="020B0604020202020204" pitchFamily="34" charset="0"/>
              </a:rPr>
              <a:t>14 26 </a:t>
            </a:r>
            <a:r>
              <a:rPr lang="de-DE" sz="1000" b="0" i="0" dirty="0" err="1">
                <a:solidFill>
                  <a:srgbClr val="000000"/>
                </a:solidFill>
                <a:effectLst/>
                <a:latin typeface="Arial" panose="020B0604020202020204" pitchFamily="34" charset="0"/>
              </a:rPr>
              <a:t>Astrology</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Calendar</a:t>
            </a:r>
            <a:r>
              <a:rPr lang="de-DE" sz="1000" b="0" i="0" dirty="0">
                <a:solidFill>
                  <a:srgbClr val="000000"/>
                </a:solidFill>
                <a:effectLst/>
                <a:latin typeface="Arial" panose="020B0604020202020204" pitchFamily="34" charset="0"/>
              </a:rPr>
              <a:t>, The 24 Solar Terms 52%</a:t>
            </a:r>
            <a:r>
              <a:rPr lang="zh-CN" altLang="de-DE" sz="1000" b="0" i="0" dirty="0">
                <a:solidFill>
                  <a:srgbClr val="000000"/>
                </a:solidFill>
                <a:effectLst/>
                <a:latin typeface="Arial" panose="020B0604020202020204" pitchFamily="34" charset="0"/>
              </a:rPr>
              <a:t>何明慧</a:t>
            </a:r>
          </a:p>
          <a:p>
            <a:pPr algn="l"/>
            <a:r>
              <a:rPr lang="de-DE" altLang="zh-CN" sz="1000" b="0" i="0" dirty="0">
                <a:solidFill>
                  <a:srgbClr val="000000"/>
                </a:solidFill>
                <a:effectLst/>
                <a:latin typeface="Arial" panose="020B0604020202020204" pitchFamily="34" charset="0"/>
              </a:rPr>
              <a:t>15 13 </a:t>
            </a:r>
            <a:r>
              <a:rPr lang="de-DE" sz="1000" b="0" i="0" dirty="0">
                <a:solidFill>
                  <a:srgbClr val="000000"/>
                </a:solidFill>
                <a:effectLst/>
                <a:latin typeface="Arial" panose="020B0604020202020204" pitchFamily="34" charset="0"/>
              </a:rPr>
              <a:t>Fine Arts: Painting 60%</a:t>
            </a:r>
            <a:r>
              <a:rPr lang="zh-CN" altLang="de-DE" sz="1000" b="0" i="0" dirty="0">
                <a:solidFill>
                  <a:srgbClr val="000000"/>
                </a:solidFill>
                <a:effectLst/>
                <a:latin typeface="Arial" panose="020B0604020202020204" pitchFamily="34" charset="0"/>
              </a:rPr>
              <a:t>郭子瑞</a:t>
            </a:r>
          </a:p>
          <a:p>
            <a:pPr algn="l"/>
            <a:r>
              <a:rPr lang="de-DE" altLang="zh-CN" sz="1000" b="0" i="0" dirty="0">
                <a:solidFill>
                  <a:srgbClr val="000000"/>
                </a:solidFill>
                <a:effectLst/>
                <a:latin typeface="Arial" panose="020B0604020202020204" pitchFamily="34" charset="0"/>
              </a:rPr>
              <a:t>15 15 </a:t>
            </a:r>
            <a:r>
              <a:rPr lang="de-DE" sz="1000" b="0" i="0" dirty="0">
                <a:solidFill>
                  <a:srgbClr val="000000"/>
                </a:solidFill>
                <a:effectLst/>
                <a:latin typeface="Arial" panose="020B0604020202020204" pitchFamily="34" charset="0"/>
              </a:rPr>
              <a:t>Gender: Wu </a:t>
            </a:r>
            <a:r>
              <a:rPr lang="de-DE" sz="1000" b="0" i="0" dirty="0" err="1">
                <a:solidFill>
                  <a:srgbClr val="000000"/>
                </a:solidFill>
                <a:effectLst/>
                <a:latin typeface="Arial" panose="020B0604020202020204" pitchFamily="34" charset="0"/>
              </a:rPr>
              <a:t>Zetian</a:t>
            </a:r>
            <a:r>
              <a:rPr lang="de-DE" sz="1000" b="0" i="0" dirty="0">
                <a:solidFill>
                  <a:srgbClr val="000000"/>
                </a:solidFill>
                <a:effectLst/>
                <a:latin typeface="Arial" panose="020B0604020202020204" pitchFamily="34" charset="0"/>
              </a:rPr>
              <a:t>: The </a:t>
            </a:r>
            <a:r>
              <a:rPr lang="de-DE" sz="1000" b="0" i="0" dirty="0" err="1">
                <a:solidFill>
                  <a:srgbClr val="000000"/>
                </a:solidFill>
                <a:effectLst/>
                <a:latin typeface="Arial" panose="020B0604020202020204" pitchFamily="34" charset="0"/>
              </a:rPr>
              <a:t>Only</a:t>
            </a:r>
            <a:r>
              <a:rPr lang="de-DE" sz="1000" b="0" i="0" dirty="0">
                <a:solidFill>
                  <a:srgbClr val="000000"/>
                </a:solidFill>
                <a:effectLst/>
                <a:latin typeface="Arial" panose="020B0604020202020204" pitchFamily="34" charset="0"/>
              </a:rPr>
              <a:t> </a:t>
            </a:r>
            <a:r>
              <a:rPr lang="de-DE" sz="1000" b="0" i="0" dirty="0" err="1">
                <a:solidFill>
                  <a:srgbClr val="000000"/>
                </a:solidFill>
                <a:effectLst/>
                <a:latin typeface="Arial" panose="020B0604020202020204" pitchFamily="34" charset="0"/>
              </a:rPr>
              <a:t>Female</a:t>
            </a:r>
            <a:r>
              <a:rPr lang="de-DE" sz="1000" b="0" i="0" dirty="0">
                <a:solidFill>
                  <a:srgbClr val="000000"/>
                </a:solidFill>
                <a:effectLst/>
                <a:latin typeface="Arial" panose="020B0604020202020204" pitchFamily="34" charset="0"/>
              </a:rPr>
              <a:t> Emperor </a:t>
            </a:r>
            <a:r>
              <a:rPr lang="de-DE" sz="1000" b="0" i="0" dirty="0" err="1">
                <a:solidFill>
                  <a:srgbClr val="000000"/>
                </a:solidFill>
                <a:effectLst/>
                <a:latin typeface="Arial" panose="020B0604020202020204" pitchFamily="34" charset="0"/>
              </a:rPr>
              <a:t>of</a:t>
            </a:r>
            <a:r>
              <a:rPr lang="de-DE" sz="1000" b="0" i="0" dirty="0">
                <a:solidFill>
                  <a:srgbClr val="000000"/>
                </a:solidFill>
                <a:effectLst/>
                <a:latin typeface="Arial" panose="020B0604020202020204" pitchFamily="34" charset="0"/>
              </a:rPr>
              <a:t> Imperial China 58%</a:t>
            </a:r>
            <a:r>
              <a:rPr lang="zh-CN" altLang="de-DE" sz="1000" b="0" i="0" dirty="0">
                <a:solidFill>
                  <a:srgbClr val="000000"/>
                </a:solidFill>
                <a:effectLst/>
                <a:latin typeface="Arial" panose="020B0604020202020204" pitchFamily="34" charset="0"/>
              </a:rPr>
              <a:t>雷珩</a:t>
            </a:r>
          </a:p>
          <a:p>
            <a:endParaRPr lang="de-DE" dirty="0"/>
          </a:p>
        </p:txBody>
      </p:sp>
    </p:spTree>
    <p:extLst>
      <p:ext uri="{BB962C8B-B14F-4D97-AF65-F5344CB8AC3E}">
        <p14:creationId xmlns:p14="http://schemas.microsoft.com/office/powerpoint/2010/main" val="2623590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4680400" y="1085850"/>
            <a:ext cx="4305597" cy="4779545"/>
          </a:xfrm>
        </p:spPr>
        <p:txBody>
          <a:bodyPr/>
          <a:lstStyle/>
          <a:p>
            <a:r>
              <a:rPr lang="en-US" sz="900" b="1" dirty="0">
                <a:latin typeface="Arial" panose="020B0604020202020204" pitchFamily="34" charset="0"/>
                <a:cs typeface="Arial" panose="020B0604020202020204" pitchFamily="34" charset="0"/>
              </a:rPr>
              <a:t>Tablet eleven</a:t>
            </a:r>
          </a:p>
          <a:p>
            <a:r>
              <a:rPr lang="en-US" sz="900" dirty="0">
                <a:latin typeface="Arial" panose="020B0604020202020204" pitchFamily="34" charset="0"/>
                <a:cs typeface="Arial" panose="020B0604020202020204" pitchFamily="34" charset="0"/>
              </a:rPr>
              <a:t>Gilgamesh observes that </a:t>
            </a:r>
            <a:r>
              <a:rPr lang="en-US" sz="900" dirty="0" err="1">
                <a:latin typeface="Arial" panose="020B0604020202020204" pitchFamily="34" charset="0"/>
                <a:cs typeface="Arial" panose="020B0604020202020204" pitchFamily="34" charset="0"/>
              </a:rPr>
              <a:t>Utnapishtim</a:t>
            </a:r>
            <a:r>
              <a:rPr lang="en-US" sz="900" dirty="0">
                <a:latin typeface="Arial" panose="020B0604020202020204" pitchFamily="34" charset="0"/>
                <a:cs typeface="Arial" panose="020B0604020202020204" pitchFamily="34" charset="0"/>
              </a:rPr>
              <a:t> seems no different from himself, and asks him how he obtained his immortality. </a:t>
            </a:r>
            <a:r>
              <a:rPr lang="en-US" sz="900" dirty="0" err="1">
                <a:latin typeface="Arial" panose="020B0604020202020204" pitchFamily="34" charset="0"/>
                <a:cs typeface="Arial" panose="020B0604020202020204" pitchFamily="34" charset="0"/>
              </a:rPr>
              <a:t>Utnapishtim</a:t>
            </a:r>
            <a:r>
              <a:rPr lang="en-US" sz="900" dirty="0">
                <a:latin typeface="Arial" panose="020B0604020202020204" pitchFamily="34" charset="0"/>
                <a:cs typeface="Arial" panose="020B0604020202020204" pitchFamily="34" charset="0"/>
              </a:rPr>
              <a:t> explains that the gods decided to send a great flood. To save </a:t>
            </a:r>
            <a:r>
              <a:rPr lang="en-US" sz="900" dirty="0" err="1">
                <a:latin typeface="Arial" panose="020B0604020202020204" pitchFamily="34" charset="0"/>
                <a:cs typeface="Arial" panose="020B0604020202020204" pitchFamily="34" charset="0"/>
              </a:rPr>
              <a:t>Utnapishtim</a:t>
            </a:r>
            <a:r>
              <a:rPr lang="en-US" sz="900" dirty="0">
                <a:latin typeface="Arial" panose="020B0604020202020204" pitchFamily="34" charset="0"/>
                <a:cs typeface="Arial" panose="020B0604020202020204" pitchFamily="34" charset="0"/>
              </a:rPr>
              <a:t> the god </a:t>
            </a:r>
            <a:r>
              <a:rPr lang="en-US" sz="900" dirty="0" err="1">
                <a:latin typeface="Arial" panose="020B0604020202020204" pitchFamily="34" charset="0"/>
                <a:cs typeface="Arial" panose="020B0604020202020204" pitchFamily="34" charset="0"/>
              </a:rPr>
              <a:t>Ea</a:t>
            </a:r>
            <a:r>
              <a:rPr lang="en-US" sz="900" dirty="0">
                <a:latin typeface="Arial" panose="020B0604020202020204" pitchFamily="34" charset="0"/>
                <a:cs typeface="Arial" panose="020B0604020202020204" pitchFamily="34" charset="0"/>
              </a:rPr>
              <a:t> told him to build a boat. He gave him precise dimensions, and it was sealed with </a:t>
            </a:r>
            <a:r>
              <a:rPr lang="en-US" sz="900" dirty="0">
                <a:latin typeface="Arial" panose="020B0604020202020204" pitchFamily="34" charset="0"/>
                <a:cs typeface="Arial" panose="020B0604020202020204" pitchFamily="34" charset="0"/>
                <a:hlinkClick r:id="rId3" tooltip="Pitch (resin)"/>
              </a:rPr>
              <a:t>pitch</a:t>
            </a:r>
            <a:r>
              <a:rPr lang="en-US" sz="900" dirty="0">
                <a:latin typeface="Arial" panose="020B0604020202020204" pitchFamily="34" charset="0"/>
                <a:cs typeface="Arial" panose="020B0604020202020204" pitchFamily="34" charset="0"/>
              </a:rPr>
              <a:t> and </a:t>
            </a:r>
            <a:r>
              <a:rPr lang="en-US" sz="900" dirty="0">
                <a:latin typeface="Arial" panose="020B0604020202020204" pitchFamily="34" charset="0"/>
                <a:cs typeface="Arial" panose="020B0604020202020204" pitchFamily="34" charset="0"/>
                <a:hlinkClick r:id="rId4" tooltip="Asphalt"/>
              </a:rPr>
              <a:t>bitumen</a:t>
            </a:r>
            <a:r>
              <a:rPr lang="zh-CN" altLang="en-US" sz="900" dirty="0">
                <a:latin typeface="Arial" panose="020B0604020202020204" pitchFamily="34" charset="0"/>
                <a:cs typeface="Arial" panose="020B0604020202020204" pitchFamily="34" charset="0"/>
              </a:rPr>
              <a:t>（用树脂和沥青封好）</a:t>
            </a:r>
            <a:r>
              <a:rPr lang="en-US" sz="900" dirty="0">
                <a:latin typeface="Arial" panose="020B0604020202020204" pitchFamily="34" charset="0"/>
                <a:cs typeface="Arial" panose="020B0604020202020204" pitchFamily="34" charset="0"/>
              </a:rPr>
              <a:t>. His entire family went aboard together with his craftsmen and “all the animals of the field”. A violent storm then arose which caused the terrified gods to retreat to the heavens. Ishtar lamented the wholesale destruction of humanity, and the other gods wept beside her. The storm lasted six days and nights, after which “all the human beings turned to clay”. </a:t>
            </a:r>
            <a:r>
              <a:rPr lang="en-US" sz="900" dirty="0" err="1">
                <a:latin typeface="Arial" panose="020B0604020202020204" pitchFamily="34" charset="0"/>
                <a:cs typeface="Arial" panose="020B0604020202020204" pitchFamily="34" charset="0"/>
              </a:rPr>
              <a:t>Utnapishtim</a:t>
            </a:r>
            <a:r>
              <a:rPr lang="en-US" sz="900" dirty="0">
                <a:latin typeface="Arial" panose="020B0604020202020204" pitchFamily="34" charset="0"/>
                <a:cs typeface="Arial" panose="020B0604020202020204" pitchFamily="34" charset="0"/>
              </a:rPr>
              <a:t> weeps when he sees the destruction. His boat lodges on a mountain, and he releases a dove, a swallow, and a raven</a:t>
            </a:r>
            <a:r>
              <a:rPr lang="zh-CN" altLang="en-US" sz="900" dirty="0">
                <a:latin typeface="Arial" panose="020B0604020202020204" pitchFamily="34" charset="0"/>
                <a:cs typeface="Arial" panose="020B0604020202020204" pitchFamily="34" charset="0"/>
              </a:rPr>
              <a:t>（乌鸦）</a:t>
            </a:r>
            <a:r>
              <a:rPr lang="en-US" sz="900" dirty="0">
                <a:latin typeface="Arial" panose="020B0604020202020204" pitchFamily="34" charset="0"/>
                <a:cs typeface="Arial" panose="020B0604020202020204" pitchFamily="34" charset="0"/>
              </a:rPr>
              <a:t>. When the raven fails to return, he opens the ark and frees its inhabitants. </a:t>
            </a:r>
            <a:r>
              <a:rPr lang="en-US" sz="900" dirty="0" err="1">
                <a:latin typeface="Arial" panose="020B0604020202020204" pitchFamily="34" charset="0"/>
                <a:cs typeface="Arial" panose="020B0604020202020204" pitchFamily="34" charset="0"/>
              </a:rPr>
              <a:t>Utnapishtim</a:t>
            </a:r>
            <a:r>
              <a:rPr lang="en-US" sz="900" dirty="0">
                <a:latin typeface="Arial" panose="020B0604020202020204" pitchFamily="34" charset="0"/>
                <a:cs typeface="Arial" panose="020B0604020202020204" pitchFamily="34" charset="0"/>
              </a:rPr>
              <a:t> offers a sacrifice to the gods, who smell the sweet savor and gather around. Ishtar vows that just as she will never forget the brilliant necklace that hangs around her neck, she will always remember this time. When Enlil arrives, angry that there are survivors, she condemns him for instigating the flood. </a:t>
            </a:r>
            <a:r>
              <a:rPr lang="en-US" sz="900" dirty="0" err="1">
                <a:latin typeface="Arial" panose="020B0604020202020204" pitchFamily="34" charset="0"/>
                <a:cs typeface="Arial" panose="020B0604020202020204" pitchFamily="34" charset="0"/>
              </a:rPr>
              <a:t>Ea</a:t>
            </a:r>
            <a:r>
              <a:rPr lang="en-US" sz="900" dirty="0">
                <a:latin typeface="Arial" panose="020B0604020202020204" pitchFamily="34" charset="0"/>
                <a:cs typeface="Arial" panose="020B0604020202020204" pitchFamily="34" charset="0"/>
              </a:rPr>
              <a:t> also castigates him for sending a disproportionate punishment. Enlil blesses </a:t>
            </a:r>
            <a:r>
              <a:rPr lang="en-US" sz="900" dirty="0" err="1">
                <a:latin typeface="Arial" panose="020B0604020202020204" pitchFamily="34" charset="0"/>
                <a:cs typeface="Arial" panose="020B0604020202020204" pitchFamily="34" charset="0"/>
              </a:rPr>
              <a:t>Utnapishtim</a:t>
            </a:r>
            <a:r>
              <a:rPr lang="en-US" sz="900" dirty="0">
                <a:latin typeface="Arial" panose="020B0604020202020204" pitchFamily="34" charset="0"/>
                <a:cs typeface="Arial" panose="020B0604020202020204" pitchFamily="34" charset="0"/>
              </a:rPr>
              <a:t> and his wife, and rewards them with eternal life. This account matches the flood story that concludes the Epic of </a:t>
            </a:r>
            <a:r>
              <a:rPr lang="en-US" sz="900" dirty="0" err="1">
                <a:latin typeface="Arial" panose="020B0604020202020204" pitchFamily="34" charset="0"/>
                <a:cs typeface="Arial" panose="020B0604020202020204" pitchFamily="34" charset="0"/>
                <a:hlinkClick r:id="rId5" tooltip="Atrahasis"/>
              </a:rPr>
              <a:t>Atrahasis</a:t>
            </a:r>
            <a:r>
              <a:rPr lang="en-US" sz="900" dirty="0">
                <a:latin typeface="Arial" panose="020B0604020202020204" pitchFamily="34" charset="0"/>
                <a:cs typeface="Arial" panose="020B0604020202020204" pitchFamily="34" charset="0"/>
              </a:rPr>
              <a:t> (see also </a:t>
            </a:r>
            <a:r>
              <a:rPr lang="en-US" sz="900" dirty="0">
                <a:latin typeface="Arial" panose="020B0604020202020204" pitchFamily="34" charset="0"/>
                <a:cs typeface="Arial" panose="020B0604020202020204" pitchFamily="34" charset="0"/>
                <a:hlinkClick r:id="rId6" tooltip="Gilgamesh flood myth"/>
              </a:rPr>
              <a:t>Gilgamesh flood myth</a:t>
            </a:r>
            <a:r>
              <a:rPr lang="en-US" sz="900" dirty="0">
                <a:latin typeface="Arial" panose="020B0604020202020204" pitchFamily="34" charset="0"/>
                <a:cs typeface="Arial" panose="020B0604020202020204" pitchFamily="34" charset="0"/>
              </a:rPr>
              <a:t>).</a:t>
            </a:r>
          </a:p>
          <a:p>
            <a:r>
              <a:rPr lang="en-US" sz="900" dirty="0">
                <a:latin typeface="Arial" panose="020B0604020202020204" pitchFamily="34" charset="0"/>
                <a:cs typeface="Arial" panose="020B0604020202020204" pitchFamily="34" charset="0"/>
              </a:rPr>
              <a:t>The main point seems to be that when Enlil granted eternal life it was a unique gift. As if to demonstrate this point, </a:t>
            </a:r>
            <a:r>
              <a:rPr lang="en-US" sz="900" dirty="0" err="1">
                <a:latin typeface="Arial" panose="020B0604020202020204" pitchFamily="34" charset="0"/>
                <a:cs typeface="Arial" panose="020B0604020202020204" pitchFamily="34" charset="0"/>
              </a:rPr>
              <a:t>Utnapishtim</a:t>
            </a:r>
            <a:r>
              <a:rPr lang="en-US" sz="900" dirty="0">
                <a:latin typeface="Arial" panose="020B0604020202020204" pitchFamily="34" charset="0"/>
                <a:cs typeface="Arial" panose="020B0604020202020204" pitchFamily="34" charset="0"/>
              </a:rPr>
              <a:t> challenges Gilgamesh to stay awake for six days and seven nights. Gilgamesh falls asleep, and </a:t>
            </a:r>
            <a:r>
              <a:rPr lang="en-US" sz="900" dirty="0" err="1">
                <a:latin typeface="Arial" panose="020B0604020202020204" pitchFamily="34" charset="0"/>
                <a:cs typeface="Arial" panose="020B0604020202020204" pitchFamily="34" charset="0"/>
              </a:rPr>
              <a:t>Utnapishtim</a:t>
            </a:r>
            <a:r>
              <a:rPr lang="en-US" sz="900" dirty="0">
                <a:latin typeface="Arial" panose="020B0604020202020204" pitchFamily="34" charset="0"/>
                <a:cs typeface="Arial" panose="020B0604020202020204" pitchFamily="34" charset="0"/>
              </a:rPr>
              <a:t> instructs his wife to bake a loaf of bread on each of the days he is asleep, so that he cannot deny his failure to keep awake. Gilgamesh, who is seeking to overcome death, cannot even conquer sleep. After instructing </a:t>
            </a:r>
            <a:r>
              <a:rPr lang="en-US" sz="900" dirty="0" err="1">
                <a:latin typeface="Arial" panose="020B0604020202020204" pitchFamily="34" charset="0"/>
                <a:cs typeface="Arial" panose="020B0604020202020204" pitchFamily="34" charset="0"/>
              </a:rPr>
              <a:t>Urshanabi</a:t>
            </a:r>
            <a:r>
              <a:rPr lang="en-US" sz="900" dirty="0">
                <a:latin typeface="Arial" panose="020B0604020202020204" pitchFamily="34" charset="0"/>
                <a:cs typeface="Arial" panose="020B0604020202020204" pitchFamily="34" charset="0"/>
              </a:rPr>
              <a:t> the ferryman to wash Gilgamesh, and clothe him in royal robes, they depart for </a:t>
            </a:r>
            <a:r>
              <a:rPr lang="en-US" sz="900" dirty="0" err="1">
                <a:latin typeface="Arial" panose="020B0604020202020204" pitchFamily="34" charset="0"/>
                <a:cs typeface="Arial" panose="020B0604020202020204" pitchFamily="34" charset="0"/>
              </a:rPr>
              <a:t>Uruk</a:t>
            </a:r>
            <a:r>
              <a:rPr lang="en-US" sz="900" dirty="0">
                <a:latin typeface="Arial" panose="020B0604020202020204" pitchFamily="34" charset="0"/>
                <a:cs typeface="Arial" panose="020B0604020202020204" pitchFamily="34" charset="0"/>
              </a:rPr>
              <a:t>.</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Photo: By </a:t>
            </a:r>
            <a:r>
              <a:rPr lang="en-US" sz="900" dirty="0" err="1">
                <a:latin typeface="Arial" panose="020B0604020202020204" pitchFamily="34" charset="0"/>
                <a:cs typeface="Arial" panose="020B0604020202020204" pitchFamily="34" charset="0"/>
              </a:rPr>
              <a:t>Fæ</a:t>
            </a:r>
            <a:r>
              <a:rPr lang="en-US" sz="900" dirty="0">
                <a:latin typeface="Arial" panose="020B0604020202020204" pitchFamily="34" charset="0"/>
                <a:cs typeface="Arial" panose="020B0604020202020204" pitchFamily="34" charset="0"/>
              </a:rPr>
              <a:t>, CC BY-SA 3.0</a:t>
            </a:r>
          </a:p>
        </p:txBody>
      </p:sp>
      <p:pic>
        <p:nvPicPr>
          <p:cNvPr id="4" name="Grafi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857250"/>
            <a:ext cx="4680400" cy="5143500"/>
          </a:xfrm>
          <a:prstGeom prst="rect">
            <a:avLst/>
          </a:prstGeom>
        </p:spPr>
      </p:pic>
    </p:spTree>
    <p:extLst>
      <p:ext uri="{BB962C8B-B14F-4D97-AF65-F5344CB8AC3E}">
        <p14:creationId xmlns:p14="http://schemas.microsoft.com/office/powerpoint/2010/main" val="2907146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250"/>
            <a:ext cx="9307286" cy="10228191"/>
          </a:xfrm>
          <a:prstGeom prst="rect">
            <a:avLst/>
          </a:prstGeom>
        </p:spPr>
      </p:pic>
    </p:spTree>
    <p:extLst>
      <p:ext uri="{BB962C8B-B14F-4D97-AF65-F5344CB8AC3E}">
        <p14:creationId xmlns:p14="http://schemas.microsoft.com/office/powerpoint/2010/main" val="1767286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760405" cy="3681663"/>
          </a:xfrm>
        </p:spPr>
        <p:txBody>
          <a:bodyPr>
            <a:normAutofit fontScale="47500" lnSpcReduction="20000"/>
          </a:bodyPr>
          <a:lstStyle/>
          <a:p>
            <a:r>
              <a:rPr lang="en-US" dirty="0">
                <a:latin typeface="Arial" panose="020B0604020202020204" pitchFamily="34" charset="0"/>
                <a:cs typeface="Arial" panose="020B0604020202020204" pitchFamily="34" charset="0"/>
              </a:rPr>
              <a:t>As they are leaving, </a:t>
            </a:r>
            <a:r>
              <a:rPr lang="en-US" dirty="0" err="1">
                <a:latin typeface="Arial" panose="020B0604020202020204" pitchFamily="34" charset="0"/>
                <a:cs typeface="Arial" panose="020B0604020202020204" pitchFamily="34" charset="0"/>
              </a:rPr>
              <a:t>Utnapishtim‘s</a:t>
            </a:r>
            <a:r>
              <a:rPr lang="en-US" dirty="0">
                <a:latin typeface="Arial" panose="020B0604020202020204" pitchFamily="34" charset="0"/>
                <a:cs typeface="Arial" panose="020B0604020202020204" pitchFamily="34" charset="0"/>
              </a:rPr>
              <a:t> wife asks her husband to offer a parting gift. </a:t>
            </a:r>
            <a:r>
              <a:rPr lang="en-US" dirty="0" err="1">
                <a:latin typeface="Arial" panose="020B0604020202020204" pitchFamily="34" charset="0"/>
                <a:cs typeface="Arial" panose="020B0604020202020204" pitchFamily="34" charset="0"/>
              </a:rPr>
              <a:t>Utnapishtim</a:t>
            </a:r>
            <a:r>
              <a:rPr lang="en-US" dirty="0">
                <a:latin typeface="Arial" panose="020B0604020202020204" pitchFamily="34" charset="0"/>
                <a:cs typeface="Arial" panose="020B0604020202020204" pitchFamily="34" charset="0"/>
              </a:rPr>
              <a:t> tells Gilgamesh that at the bottom of the sea there lives a </a:t>
            </a:r>
            <a:r>
              <a:rPr lang="en-US" dirty="0">
                <a:latin typeface="Arial" panose="020B0604020202020204" pitchFamily="34" charset="0"/>
                <a:cs typeface="Arial" panose="020B0604020202020204" pitchFamily="34" charset="0"/>
                <a:hlinkClick r:id="rId2" tooltip="Boxthorn"/>
              </a:rPr>
              <a:t>boxthorn</a:t>
            </a:r>
            <a:r>
              <a:rPr lang="en-US" dirty="0">
                <a:latin typeface="Arial" panose="020B0604020202020204" pitchFamily="34" charset="0"/>
                <a:cs typeface="Arial" panose="020B0604020202020204" pitchFamily="34" charset="0"/>
              </a:rPr>
              <a:t>-like plant</a:t>
            </a:r>
            <a:r>
              <a:rPr lang="zh-CN" altLang="en-US" dirty="0">
                <a:latin typeface="Arial" panose="020B0604020202020204" pitchFamily="34" charset="0"/>
                <a:cs typeface="Arial" panose="020B0604020202020204" pitchFamily="34" charset="0"/>
              </a:rPr>
              <a:t>（枸杞状的植物）</a:t>
            </a:r>
            <a:r>
              <a:rPr lang="en-US" dirty="0">
                <a:latin typeface="Arial" panose="020B0604020202020204" pitchFamily="34" charset="0"/>
                <a:cs typeface="Arial" panose="020B0604020202020204" pitchFamily="34" charset="0"/>
              </a:rPr>
              <a:t> that will make him young again. Gilgamesh, by binding stones to his feet so he can walk on the bottom, manages to obtain the plant. Gilgamesh proposes to investigate if the plant has the hypothesized rejuvenation ability by testing it on an old man once he returns to </a:t>
            </a:r>
            <a:r>
              <a:rPr lang="en-US" dirty="0" err="1">
                <a:latin typeface="Arial" panose="020B0604020202020204" pitchFamily="34" charset="0"/>
                <a:cs typeface="Arial" panose="020B0604020202020204" pitchFamily="34" charset="0"/>
              </a:rPr>
              <a:t>Uruk</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'There is a plant that looks like a box-thorn, it has prickles like a </a:t>
            </a:r>
            <a:r>
              <a:rPr lang="en-US" dirty="0" err="1">
                <a:latin typeface="Arial" panose="020B0604020202020204" pitchFamily="34" charset="0"/>
                <a:cs typeface="Arial" panose="020B0604020202020204" pitchFamily="34" charset="0"/>
              </a:rPr>
              <a:t>dogrose</a:t>
            </a:r>
            <a:r>
              <a:rPr lang="en-US" dirty="0">
                <a:latin typeface="Arial" panose="020B0604020202020204" pitchFamily="34" charset="0"/>
                <a:cs typeface="Arial" panose="020B0604020202020204" pitchFamily="34" charset="0"/>
              </a:rPr>
              <a:t>, and will prick one who plucks it. But if you can possess this plant, you'll be again as you were in your youth'</a:t>
            </a:r>
          </a:p>
          <a:p>
            <a:r>
              <a:rPr lang="en-US" dirty="0">
                <a:latin typeface="Arial" panose="020B0604020202020204" pitchFamily="34" charset="0"/>
                <a:cs typeface="Arial" panose="020B0604020202020204" pitchFamily="34" charset="0"/>
              </a:rPr>
              <a:t>‘This plant, Ur-</a:t>
            </a:r>
            <a:r>
              <a:rPr lang="en-US" dirty="0" err="1">
                <a:latin typeface="Arial" panose="020B0604020202020204" pitchFamily="34" charset="0"/>
                <a:cs typeface="Arial" panose="020B0604020202020204" pitchFamily="34" charset="0"/>
              </a:rPr>
              <a:t>shanabi</a:t>
            </a:r>
            <a:r>
              <a:rPr lang="en-US" dirty="0">
                <a:latin typeface="Arial" panose="020B0604020202020204" pitchFamily="34" charset="0"/>
                <a:cs typeface="Arial" panose="020B0604020202020204" pitchFamily="34" charset="0"/>
              </a:rPr>
              <a:t>, is the “Plant of Heartbeat”, with it a man can regain his </a:t>
            </a:r>
            <a:r>
              <a:rPr lang="en-US" dirty="0" err="1">
                <a:latin typeface="Arial" panose="020B0604020202020204" pitchFamily="34" charset="0"/>
                <a:cs typeface="Arial" panose="020B0604020202020204" pitchFamily="34" charset="0"/>
              </a:rPr>
              <a:t>vigour</a:t>
            </a:r>
            <a:r>
              <a:rPr lang="en-US" dirty="0">
                <a:latin typeface="Arial" panose="020B0604020202020204" pitchFamily="34" charset="0"/>
                <a:cs typeface="Arial" panose="020B0604020202020204" pitchFamily="34" charset="0"/>
              </a:rPr>
              <a:t>. To </a:t>
            </a:r>
            <a:r>
              <a:rPr lang="en-US" dirty="0" err="1">
                <a:latin typeface="Arial" panose="020B0604020202020204" pitchFamily="34" charset="0"/>
                <a:cs typeface="Arial" panose="020B0604020202020204" pitchFamily="34" charset="0"/>
              </a:rPr>
              <a:t>Uruk</a:t>
            </a:r>
            <a:r>
              <a:rPr lang="en-US" dirty="0">
                <a:latin typeface="Arial" panose="020B0604020202020204" pitchFamily="34" charset="0"/>
                <a:cs typeface="Arial" panose="020B0604020202020204" pitchFamily="34" charset="0"/>
              </a:rPr>
              <a:t>-the-sheepfold I will take it, to an ancient I will feed some and put the plant to the test!’</a:t>
            </a:r>
            <a:r>
              <a:rPr lang="en-US" baseline="30000" dirty="0">
                <a:latin typeface="Arial" panose="020B0604020202020204" pitchFamily="34" charset="0"/>
                <a:cs typeface="Arial" panose="020B0604020202020204" pitchFamily="34" charset="0"/>
                <a:hlinkClick r:id="rId3"/>
              </a:rPr>
              <a:t>[12]</a:t>
            </a:r>
            <a:r>
              <a:rPr lang="en-US" dirty="0">
                <a:latin typeface="Arial" panose="020B0604020202020204" pitchFamily="34" charset="0"/>
                <a:cs typeface="Arial" panose="020B0604020202020204" pitchFamily="34" charset="0"/>
              </a:rPr>
              <a:t> Unfortunately, when Gilgamesh stops to bathe, it is stolen by a </a:t>
            </a:r>
            <a:r>
              <a:rPr lang="en-US" dirty="0">
                <a:latin typeface="Arial" panose="020B0604020202020204" pitchFamily="34" charset="0"/>
                <a:cs typeface="Arial" panose="020B0604020202020204" pitchFamily="34" charset="0"/>
                <a:hlinkClick r:id="rId4" tooltip="Serpent (symbolism)"/>
              </a:rPr>
              <a:t>serpent</a:t>
            </a:r>
            <a:r>
              <a:rPr lang="en-US" dirty="0">
                <a:latin typeface="Arial" panose="020B0604020202020204" pitchFamily="34" charset="0"/>
                <a:cs typeface="Arial" panose="020B0604020202020204" pitchFamily="34" charset="0"/>
              </a:rPr>
              <a:t>, who sheds its skin as it departs. Gilgamesh weeps at the futility of his efforts</a:t>
            </a:r>
            <a:r>
              <a:rPr lang="zh-CN" altLang="en-US" dirty="0">
                <a:latin typeface="Arial" panose="020B0604020202020204" pitchFamily="34" charset="0"/>
                <a:cs typeface="Arial" panose="020B0604020202020204" pitchFamily="34" charset="0"/>
              </a:rPr>
              <a:t>（他的努力是徒劳的）</a:t>
            </a:r>
            <a:r>
              <a:rPr lang="en-US" dirty="0">
                <a:latin typeface="Arial" panose="020B0604020202020204" pitchFamily="34" charset="0"/>
                <a:cs typeface="Arial" panose="020B0604020202020204" pitchFamily="34" charset="0"/>
              </a:rPr>
              <a:t>, because he has now lost all chance of immortality</a:t>
            </a:r>
            <a:r>
              <a:rPr lang="zh-CN" altLang="en-US" dirty="0">
                <a:latin typeface="Arial" panose="020B0604020202020204" pitchFamily="34" charset="0"/>
                <a:cs typeface="Arial" panose="020B0604020202020204" pitchFamily="34" charset="0"/>
              </a:rPr>
              <a:t>（不朽）</a:t>
            </a:r>
            <a:r>
              <a:rPr lang="en-US" dirty="0">
                <a:latin typeface="Arial" panose="020B0604020202020204" pitchFamily="34" charset="0"/>
                <a:cs typeface="Arial" panose="020B0604020202020204" pitchFamily="34" charset="0"/>
              </a:rPr>
              <a:t>. He returns to </a:t>
            </a:r>
            <a:r>
              <a:rPr lang="en-US" dirty="0" err="1">
                <a:latin typeface="Arial" panose="020B0604020202020204" pitchFamily="34" charset="0"/>
                <a:cs typeface="Arial" panose="020B0604020202020204" pitchFamily="34" charset="0"/>
              </a:rPr>
              <a:t>Uruk</a:t>
            </a:r>
            <a:r>
              <a:rPr lang="en-US" dirty="0">
                <a:latin typeface="Arial" panose="020B0604020202020204" pitchFamily="34" charset="0"/>
                <a:cs typeface="Arial" panose="020B0604020202020204" pitchFamily="34" charset="0"/>
              </a:rPr>
              <a:t>, where the sight of its massive walls prompts him to praise this enduring work to </a:t>
            </a:r>
            <a:r>
              <a:rPr lang="en-US" dirty="0" err="1">
                <a:latin typeface="Arial" panose="020B0604020202020204" pitchFamily="34" charset="0"/>
                <a:cs typeface="Arial" panose="020B0604020202020204" pitchFamily="34" charset="0"/>
              </a:rPr>
              <a:t>Urshanabi</a:t>
            </a:r>
            <a:r>
              <a:rPr lang="en-US" dirty="0">
                <a:latin typeface="Arial" panose="020B0604020202020204" pitchFamily="34" charset="0"/>
                <a:cs typeface="Arial" panose="020B0604020202020204" pitchFamily="34" charset="0"/>
              </a:rPr>
              <a:t>.</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3000-2400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407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118308" cy="3681663"/>
          </a:xfrm>
        </p:spPr>
        <p:txBody>
          <a:bodyPr/>
          <a:lstStyle/>
          <a:p>
            <a:r>
              <a:rPr lang="en-US" sz="1500" b="1" dirty="0">
                <a:latin typeface="Arial" panose="020B0604020202020204" pitchFamily="34" charset="0"/>
                <a:cs typeface="Arial" panose="020B0604020202020204" pitchFamily="34" charset="0"/>
              </a:rPr>
              <a:t>Tablet twelve</a:t>
            </a:r>
          </a:p>
          <a:p>
            <a:r>
              <a:rPr lang="en-US" sz="1500" dirty="0">
                <a:latin typeface="Arial" panose="020B0604020202020204" pitchFamily="34" charset="0"/>
                <a:cs typeface="Arial" panose="020B0604020202020204" pitchFamily="34" charset="0"/>
              </a:rPr>
              <a:t>This tablet is mainly an Akkadian translation of an earlier Sumerian poem, Gilgamesh and the Netherworld (also known as “Gilgamesh, Enkidu, and the Netherworld” and variants), although it has been suggested that it is derived from an unknown version of that story.</a:t>
            </a:r>
            <a:r>
              <a:rPr lang="en-US" sz="1500" baseline="30000" dirty="0">
                <a:latin typeface="Arial" panose="020B0604020202020204" pitchFamily="34" charset="0"/>
                <a:cs typeface="Arial" panose="020B0604020202020204" pitchFamily="34" charset="0"/>
                <a:hlinkClick r:id="rId2"/>
              </a:rPr>
              <a:t>[3]</a:t>
            </a:r>
            <a:r>
              <a:rPr lang="en-US" sz="1500" baseline="30000" dirty="0">
                <a:latin typeface="Arial" panose="020B0604020202020204" pitchFamily="34" charset="0"/>
                <a:cs typeface="Arial" panose="020B0604020202020204" pitchFamily="34" charset="0"/>
              </a:rPr>
              <a:t>:42</a:t>
            </a:r>
            <a:r>
              <a:rPr lang="en-US" sz="1500" dirty="0">
                <a:latin typeface="Arial" panose="020B0604020202020204" pitchFamily="34" charset="0"/>
                <a:cs typeface="Arial" panose="020B0604020202020204" pitchFamily="34" charset="0"/>
              </a:rPr>
              <a:t> The contents of this last tablet are inconsistent with previous ones</a:t>
            </a:r>
            <a:r>
              <a:rPr lang="zh-CN" altLang="en-US" sz="1500" dirty="0">
                <a:latin typeface="Arial" panose="020B0604020202020204" pitchFamily="34" charset="0"/>
                <a:cs typeface="Arial" panose="020B0604020202020204" pitchFamily="34" charset="0"/>
              </a:rPr>
              <a:t>（内容与前面的部分不一致）</a:t>
            </a:r>
            <a:r>
              <a:rPr lang="en-US" sz="1500" dirty="0">
                <a:latin typeface="Arial" panose="020B0604020202020204" pitchFamily="34" charset="0"/>
                <a:cs typeface="Arial" panose="020B0604020202020204" pitchFamily="34" charset="0"/>
              </a:rPr>
              <a:t>: Enkidu is still alive, despite having died earlier in the epic. Because of this, its lack of integration</a:t>
            </a:r>
            <a:r>
              <a:rPr lang="zh-CN" altLang="en-US" sz="1500" dirty="0">
                <a:latin typeface="Arial" panose="020B0604020202020204" pitchFamily="34" charset="0"/>
                <a:cs typeface="Arial" panose="020B0604020202020204" pitchFamily="34" charset="0"/>
              </a:rPr>
              <a:t>（综合，一体化）</a:t>
            </a:r>
            <a:r>
              <a:rPr lang="en-US" sz="1500" dirty="0">
                <a:latin typeface="Arial" panose="020B0604020202020204" pitchFamily="34" charset="0"/>
                <a:cs typeface="Arial" panose="020B0604020202020204" pitchFamily="34" charset="0"/>
              </a:rPr>
              <a:t> with the other tablets, and the fact that it is almost a copy of an earlier version, it has been referred to as an ‘inorganic appendage’</a:t>
            </a:r>
            <a:r>
              <a:rPr lang="zh-CN" altLang="en-US" sz="1500" dirty="0">
                <a:latin typeface="Arial" panose="020B0604020202020204" pitchFamily="34" charset="0"/>
                <a:cs typeface="Arial" panose="020B0604020202020204" pitchFamily="34" charset="0"/>
              </a:rPr>
              <a:t>（附属物，依附的人）</a:t>
            </a:r>
            <a:r>
              <a:rPr lang="en-US" sz="1500" dirty="0">
                <a:latin typeface="Arial" panose="020B0604020202020204" pitchFamily="34" charset="0"/>
                <a:cs typeface="Arial" panose="020B0604020202020204" pitchFamily="34" charset="0"/>
              </a:rPr>
              <a:t> to the epic.</a:t>
            </a:r>
            <a:r>
              <a:rPr lang="en-US" sz="1500" baseline="30000" dirty="0">
                <a:latin typeface="Arial" panose="020B0604020202020204" pitchFamily="34" charset="0"/>
                <a:cs typeface="Arial" panose="020B0604020202020204" pitchFamily="34" charset="0"/>
                <a:hlinkClick r:id="rId3"/>
              </a:rPr>
              <a:t>[13]</a:t>
            </a:r>
            <a:r>
              <a:rPr lang="en-US" sz="1500" dirty="0">
                <a:latin typeface="Arial" panose="020B0604020202020204" pitchFamily="34" charset="0"/>
                <a:cs typeface="Arial" panose="020B0604020202020204" pitchFamily="34" charset="0"/>
              </a:rPr>
              <a:t> Alternatively, it has been suggested that "its purpose, though crudely handled, is to explain to Gilgamesh (and the reader) the various fates of the dead in the Afterlife" and in "an awkward attempt to bring closure",</a:t>
            </a:r>
            <a:r>
              <a:rPr lang="en-US" sz="1500" baseline="30000" dirty="0">
                <a:latin typeface="Arial" panose="020B0604020202020204" pitchFamily="34" charset="0"/>
                <a:cs typeface="Arial" panose="020B0604020202020204" pitchFamily="34" charset="0"/>
                <a:hlinkClick r:id="rId4"/>
              </a:rPr>
              <a:t>[14]</a:t>
            </a:r>
            <a:r>
              <a:rPr lang="en-US" sz="1500" dirty="0">
                <a:latin typeface="Arial" panose="020B0604020202020204" pitchFamily="34" charset="0"/>
                <a:cs typeface="Arial" panose="020B0604020202020204" pitchFamily="34" charset="0"/>
              </a:rPr>
              <a:t> it both connects the Gilgamesh of the epic with the Gilgamesh who is the King of the Netherworld,</a:t>
            </a:r>
            <a:r>
              <a:rPr lang="en-US" sz="1500" baseline="30000" dirty="0">
                <a:latin typeface="Arial" panose="020B0604020202020204" pitchFamily="34" charset="0"/>
                <a:cs typeface="Arial" panose="020B0604020202020204" pitchFamily="34" charset="0"/>
                <a:hlinkClick r:id="rId5"/>
              </a:rPr>
              <a:t>[15]</a:t>
            </a:r>
            <a:r>
              <a:rPr lang="en-US" sz="1500" dirty="0">
                <a:latin typeface="Arial" panose="020B0604020202020204" pitchFamily="34" charset="0"/>
                <a:cs typeface="Arial" panose="020B0604020202020204" pitchFamily="34" charset="0"/>
              </a:rPr>
              <a:t> and is "a dramatic capstone whereby the twelve-tablet epic ends on one and the same theme, that of "seeing" (= understanding, discovery, etc.), with which it began."</a:t>
            </a:r>
            <a:r>
              <a:rPr lang="en-US" sz="1500" baseline="30000" dirty="0">
                <a:latin typeface="Arial" panose="020B0604020202020204" pitchFamily="34" charset="0"/>
                <a:cs typeface="Arial" panose="020B0604020202020204" pitchFamily="34" charset="0"/>
                <a:hlinkClick r:id="rId6"/>
              </a:rPr>
              <a:t>[16]</a:t>
            </a:r>
            <a:endParaRPr lang="en-US" sz="15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3000-2400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421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118308" cy="3681663"/>
          </a:xfrm>
        </p:spPr>
        <p:txBody>
          <a:bodyPr/>
          <a:lstStyle/>
          <a:p>
            <a:r>
              <a:rPr lang="en-US" sz="1500" dirty="0">
                <a:latin typeface="Arial" panose="020B0604020202020204" pitchFamily="34" charset="0"/>
                <a:cs typeface="Arial" panose="020B0604020202020204" pitchFamily="34" charset="0"/>
              </a:rPr>
              <a:t>Gilgamesh complains to Enkidu that various of his possessions (the tablet is unclear exactly what — different translations include a drum and a ball) have fallen into the underworld. Enkidu offers to bring them back. Delighted, Gilgamesh tells Enkidu what he must and must not do in the underworld if he is to return. Enkidu does everything which he was told not to do. The underworld keeps him. Gilgamesh prays to the gods to give him back his friend. </a:t>
            </a:r>
            <a:r>
              <a:rPr lang="en-US" sz="1500" dirty="0">
                <a:latin typeface="Arial" panose="020B0604020202020204" pitchFamily="34" charset="0"/>
                <a:cs typeface="Arial" panose="020B0604020202020204" pitchFamily="34" charset="0"/>
                <a:hlinkClick r:id="rId2" tooltip="Enlil"/>
              </a:rPr>
              <a:t>Enlil</a:t>
            </a:r>
            <a:r>
              <a:rPr lang="en-US" sz="1500" dirty="0">
                <a:latin typeface="Arial" panose="020B0604020202020204" pitchFamily="34" charset="0"/>
                <a:cs typeface="Arial" panose="020B0604020202020204" pitchFamily="34" charset="0"/>
              </a:rPr>
              <a:t> and </a:t>
            </a:r>
            <a:r>
              <a:rPr lang="en-US" sz="1500" dirty="0" err="1">
                <a:latin typeface="Arial" panose="020B0604020202020204" pitchFamily="34" charset="0"/>
                <a:cs typeface="Arial" panose="020B0604020202020204" pitchFamily="34" charset="0"/>
                <a:hlinkClick r:id="rId3" tooltip="Suen"/>
              </a:rPr>
              <a:t>Suen</a:t>
            </a:r>
            <a:r>
              <a:rPr lang="en-US" sz="1500" dirty="0">
                <a:latin typeface="Arial" panose="020B0604020202020204" pitchFamily="34" charset="0"/>
                <a:cs typeface="Arial" panose="020B0604020202020204" pitchFamily="34" charset="0"/>
              </a:rPr>
              <a:t> don't reply, but </a:t>
            </a:r>
            <a:r>
              <a:rPr lang="en-US" sz="1500" dirty="0" err="1">
                <a:latin typeface="Arial" panose="020B0604020202020204" pitchFamily="34" charset="0"/>
                <a:cs typeface="Arial" panose="020B0604020202020204" pitchFamily="34" charset="0"/>
                <a:hlinkClick r:id="rId4" tooltip="Enki"/>
              </a:rPr>
              <a:t>Ea</a:t>
            </a:r>
            <a:r>
              <a:rPr lang="en-US" sz="1500" dirty="0">
                <a:latin typeface="Arial" panose="020B0604020202020204" pitchFamily="34" charset="0"/>
                <a:cs typeface="Arial" panose="020B0604020202020204" pitchFamily="34" charset="0"/>
              </a:rPr>
              <a:t> and </a:t>
            </a:r>
            <a:r>
              <a:rPr lang="en-US" sz="1500" dirty="0">
                <a:latin typeface="Arial" panose="020B0604020202020204" pitchFamily="34" charset="0"/>
                <a:cs typeface="Arial" panose="020B0604020202020204" pitchFamily="34" charset="0"/>
                <a:hlinkClick r:id="rId5" tooltip="Shamash"/>
              </a:rPr>
              <a:t>Shamash</a:t>
            </a:r>
            <a:r>
              <a:rPr lang="en-US" sz="1500" dirty="0">
                <a:latin typeface="Arial" panose="020B0604020202020204" pitchFamily="34" charset="0"/>
                <a:cs typeface="Arial" panose="020B0604020202020204" pitchFamily="34" charset="0"/>
              </a:rPr>
              <a:t> decide to help. Shamash makes a crack in the earth, and Enkidu's ghost jumps out of it. The tablet ends with Gilgamesh questioning Enkidu about what he has seen in the underworld.</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3000-2400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230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r>
              <a:rPr lang="de-DE" dirty="0"/>
              <a:t>Script in China </a:t>
            </a:r>
            <a:r>
              <a:rPr lang="zh-CN" altLang="de-DE" dirty="0"/>
              <a:t>中国的文本</a:t>
            </a:r>
          </a:p>
        </p:txBody>
      </p:sp>
      <p:sp>
        <p:nvSpPr>
          <p:cNvPr id="734211" name="Rectangle 3"/>
          <p:cNvSpPr>
            <a:spLocks noGrp="1" noChangeArrowheads="1"/>
          </p:cNvSpPr>
          <p:nvPr>
            <p:ph type="body" idx="1"/>
          </p:nvPr>
        </p:nvSpPr>
        <p:spPr>
          <a:xfrm>
            <a:off x="744279" y="2361731"/>
            <a:ext cx="7127875" cy="1458515"/>
          </a:xfrm>
        </p:spPr>
        <p:txBody>
          <a:bodyPr>
            <a:normAutofit fontScale="55000" lnSpcReduction="20000"/>
          </a:bodyPr>
          <a:lstStyle/>
          <a:p>
            <a:r>
              <a:rPr lang="de-DE" dirty="0"/>
              <a:t>Non-</a:t>
            </a:r>
            <a:r>
              <a:rPr lang="de-DE" dirty="0" err="1"/>
              <a:t>script</a:t>
            </a:r>
            <a:r>
              <a:rPr lang="de-DE" dirty="0"/>
              <a:t>: </a:t>
            </a:r>
            <a:r>
              <a:rPr lang="de-DE" dirty="0" err="1"/>
              <a:t>Banpo</a:t>
            </a:r>
            <a:r>
              <a:rPr lang="de-DE" dirty="0"/>
              <a:t> 6000 BC</a:t>
            </a:r>
            <a:r>
              <a:rPr lang="zh-CN" altLang="en-US" dirty="0"/>
              <a:t>  公元前</a:t>
            </a:r>
            <a:r>
              <a:rPr lang="en-US" altLang="zh-CN" dirty="0"/>
              <a:t>6000</a:t>
            </a:r>
            <a:r>
              <a:rPr lang="zh-CN" altLang="en-US" dirty="0"/>
              <a:t>年的半坡遗址没有文本</a:t>
            </a:r>
          </a:p>
          <a:p>
            <a:r>
              <a:rPr lang="de-DE" dirty="0" err="1"/>
              <a:t>Emergence</a:t>
            </a:r>
            <a:r>
              <a:rPr lang="de-DE" dirty="0"/>
              <a:t>: Yi 3000 BC </a:t>
            </a:r>
            <a:r>
              <a:rPr lang="zh-CN" altLang="de-DE" dirty="0"/>
              <a:t>公元前</a:t>
            </a:r>
            <a:r>
              <a:rPr lang="en-US" altLang="zh-CN" dirty="0"/>
              <a:t>3000</a:t>
            </a:r>
            <a:r>
              <a:rPr lang="zh-CN" altLang="en-US" dirty="0"/>
              <a:t>年在</a:t>
            </a:r>
            <a:r>
              <a:rPr lang="zh-CN" altLang="de-DE" dirty="0"/>
              <a:t>古彝族出现文本</a:t>
            </a:r>
          </a:p>
          <a:p>
            <a:r>
              <a:rPr lang="de-DE" dirty="0"/>
              <a:t>Chinese (Shang): 1250 BC </a:t>
            </a:r>
            <a:r>
              <a:rPr lang="zh-CN" altLang="de-DE" dirty="0"/>
              <a:t>公元前</a:t>
            </a:r>
            <a:r>
              <a:rPr lang="en-US" altLang="zh-CN" dirty="0"/>
              <a:t>1250</a:t>
            </a:r>
            <a:r>
              <a:rPr lang="zh-CN" altLang="en-US" dirty="0"/>
              <a:t>年在商朝</a:t>
            </a:r>
          </a:p>
          <a:p>
            <a:r>
              <a:rPr lang="de-DE" dirty="0"/>
              <a:t>Early </a:t>
            </a:r>
            <a:r>
              <a:rPr lang="de-DE" dirty="0" err="1"/>
              <a:t>ethnics</a:t>
            </a:r>
            <a:r>
              <a:rPr lang="de-DE" dirty="0"/>
              <a:t> also non-Chinese</a:t>
            </a:r>
            <a:endParaRPr lang="zh-CN" altLang="en-US" dirty="0"/>
          </a:p>
          <a:p>
            <a:pPr marL="0" indent="0">
              <a:buNone/>
            </a:pPr>
            <a:r>
              <a:rPr lang="zh-CN" dirty="0"/>
              <a:t>早期非中国人的人种</a:t>
            </a:r>
          </a:p>
        </p:txBody>
      </p:sp>
      <p:pic>
        <p:nvPicPr>
          <p:cNvPr id="734212" name="Picture 4" descr="hanz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944" y="3026292"/>
            <a:ext cx="5696194" cy="2741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800100" y="1047989"/>
            <a:ext cx="7543800" cy="1028700"/>
          </a:xfrm>
        </p:spPr>
        <p:txBody>
          <a:bodyPr>
            <a:normAutofit fontScale="90000"/>
          </a:bodyPr>
          <a:lstStyle/>
          <a:p>
            <a:r>
              <a:rPr lang="de-DE" dirty="0"/>
              <a:t>Scripts </a:t>
            </a:r>
            <a:r>
              <a:rPr lang="de-DE" dirty="0" err="1"/>
              <a:t>of</a:t>
            </a:r>
            <a:r>
              <a:rPr lang="de-DE" dirty="0"/>
              <a:t> </a:t>
            </a:r>
            <a:r>
              <a:rPr lang="de-DE" dirty="0" err="1"/>
              <a:t>the</a:t>
            </a:r>
            <a:r>
              <a:rPr lang="de-DE" dirty="0"/>
              <a:t> </a:t>
            </a:r>
            <a:r>
              <a:rPr lang="de-DE" dirty="0" err="1"/>
              <a:t>world </a:t>
            </a:r>
            <a:r>
              <a:rPr lang="zh-CN" altLang="de-DE" dirty="0" err="1"/>
              <a:t>世界的文本</a:t>
            </a:r>
          </a:p>
        </p:txBody>
      </p:sp>
      <p:pic>
        <p:nvPicPr>
          <p:cNvPr id="736259" name="Picture 3" descr="schrif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08560"/>
            <a:ext cx="9144000" cy="4232672"/>
          </a:xfrm>
          <a:prstGeom prst="rect">
            <a:avLst/>
          </a:prstGeom>
          <a:noFill/>
          <a:extLst>
            <a:ext uri="{909E8E84-426E-40DD-AFC4-6F175D3DCCD1}">
              <a14:hiddenFill xmlns:a14="http://schemas.microsoft.com/office/drawing/2010/main">
                <a:solidFill>
                  <a:srgbClr val="FFFFFF"/>
                </a:solidFill>
              </a14:hiddenFill>
            </a:ext>
          </a:extLst>
        </p:spPr>
      </p:pic>
      <p:sp>
        <p:nvSpPr>
          <p:cNvPr id="736260" name="Text Box 4"/>
          <p:cNvSpPr txBox="1">
            <a:spLocks noChangeArrowheads="1"/>
          </p:cNvSpPr>
          <p:nvPr/>
        </p:nvSpPr>
        <p:spPr bwMode="auto">
          <a:xfrm>
            <a:off x="7137401" y="1538287"/>
            <a:ext cx="146899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350" dirty="0"/>
              <a:t>Source: Wikipedia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en-US" sz="825" dirty="0"/>
              <a:t>There has always been an exchange between Chinese and Europeans. We find early relics, of both civilizations, on both sides (The first European coins in China date from around 535 CE.). Lukas Nickel, University of London, suggests that the Chinese copied the Terracotta soldiers from ancient 12 </a:t>
            </a:r>
            <a:r>
              <a:rPr lang="en-US" sz="825" dirty="0" err="1"/>
              <a:t>metre</a:t>
            </a:r>
            <a:r>
              <a:rPr lang="en-US" sz="825" dirty="0"/>
              <a:t> high Greek statues, which were received by Qin Shi </a:t>
            </a:r>
            <a:r>
              <a:rPr lang="en-US" sz="825" dirty="0" err="1"/>
              <a:t>Huangdi</a:t>
            </a:r>
            <a:r>
              <a:rPr lang="en-US" sz="825" dirty="0"/>
              <a:t> and later copied. The statues were dressed in foreign robes and may not have come from Greece, but from one of the kingdoms influenced by Alexander the Great. Nickel’s proof is that there were only smaller two-dimensional statues before this time. Additionally, with </a:t>
            </a:r>
            <a:r>
              <a:rPr lang="en-US" sz="825" dirty="0" err="1"/>
              <a:t>Standbein</a:t>
            </a:r>
            <a:r>
              <a:rPr lang="en-US" sz="825" dirty="0"/>
              <a:t>/</a:t>
            </a:r>
            <a:r>
              <a:rPr lang="en-US" sz="825" dirty="0" err="1"/>
              <a:t>Spielbein</a:t>
            </a:r>
            <a:r>
              <a:rPr lang="en-US" sz="825" dirty="0"/>
              <a:t>, we find examples of life-size statues of half-naked acrobats and dancers in a non-public excavation storage room. The historian Ban </a:t>
            </a:r>
            <a:r>
              <a:rPr lang="en-US" sz="825" dirty="0" err="1"/>
              <a:t>Gu</a:t>
            </a:r>
            <a:r>
              <a:rPr lang="en-US" sz="825" dirty="0"/>
              <a:t>, of the Han Dynasty, criticized Qin Shi </a:t>
            </a:r>
            <a:r>
              <a:rPr lang="en-US" sz="825" dirty="0" err="1"/>
              <a:t>Huangdi</a:t>
            </a:r>
            <a:r>
              <a:rPr lang="en-US" sz="825" dirty="0"/>
              <a:t> for the "heavenly taboo" that "he who recklessly follows foreign models will encounter disaster." As a result, the Chinese stopped reproducing foreign statues for nearly 2000 years.</a:t>
            </a:r>
          </a:p>
          <a:p>
            <a:r>
              <a:rPr lang="en-US" sz="825" dirty="0"/>
              <a:t>Sources: Lukas Nickel quotes </a:t>
            </a:r>
            <a:r>
              <a:rPr lang="en-US" sz="825" dirty="0" err="1"/>
              <a:t>Sima</a:t>
            </a:r>
            <a:r>
              <a:rPr lang="en-US" sz="825" dirty="0"/>
              <a:t> Qian and Ban </a:t>
            </a:r>
            <a:r>
              <a:rPr lang="en-US" sz="825" dirty="0" err="1"/>
              <a:t>Gu</a:t>
            </a:r>
            <a:r>
              <a:rPr lang="en-US" sz="825" dirty="0"/>
              <a:t>. Here is the full quote from Ban </a:t>
            </a:r>
            <a:r>
              <a:rPr lang="en-US" sz="825" dirty="0" err="1"/>
              <a:t>Gu</a:t>
            </a:r>
            <a:r>
              <a:rPr lang="en-US" sz="825" dirty="0"/>
              <a:t>: “In the 26th Year of the Emperor (221 BC) </a:t>
            </a:r>
            <a:r>
              <a:rPr lang="en-US" sz="825" dirty="0" err="1"/>
              <a:t>daren</a:t>
            </a:r>
            <a:r>
              <a:rPr lang="en-US" sz="825" dirty="0"/>
              <a:t> appeared that were 5 </a:t>
            </a:r>
            <a:r>
              <a:rPr lang="en-US" sz="825" dirty="0" err="1"/>
              <a:t>zhang</a:t>
            </a:r>
            <a:r>
              <a:rPr lang="en-US" sz="825" dirty="0"/>
              <a:t> tall and had feet of a size of 6 chi, all dressed in foreign ( </a:t>
            </a:r>
            <a:r>
              <a:rPr lang="en-US" sz="825" dirty="0" err="1"/>
              <a:t>yidi</a:t>
            </a:r>
            <a:r>
              <a:rPr lang="en-US" sz="825" dirty="0"/>
              <a:t> </a:t>
            </a:r>
            <a:r>
              <a:rPr lang="en-US" sz="825" dirty="0" err="1"/>
              <a:t>夷狄</a:t>
            </a:r>
            <a:r>
              <a:rPr lang="en-US" sz="825" dirty="0"/>
              <a:t>) robes.</a:t>
            </a:r>
            <a:br>
              <a:rPr lang="en-US" sz="825" dirty="0"/>
            </a:br>
            <a:r>
              <a:rPr lang="en-US" sz="825" dirty="0"/>
              <a:t>There were 12 of them and they appeared in </a:t>
            </a:r>
            <a:r>
              <a:rPr lang="en-US" sz="825" dirty="0" err="1"/>
              <a:t>Lintao</a:t>
            </a:r>
            <a:r>
              <a:rPr lang="en-US" sz="825" dirty="0"/>
              <a:t>. A heavenly taboo once said that he who recklessly follows foreign models will encounter disaster.</a:t>
            </a:r>
            <a:br>
              <a:rPr lang="en-US" sz="825" dirty="0"/>
            </a:br>
            <a:r>
              <a:rPr lang="en-US" sz="825" dirty="0"/>
              <a:t>In the same year, however, the Emperor succeeded in subjecting the six states, so he reinterpreted the appearance as an auspicious sign. </a:t>
            </a:r>
            <a:br>
              <a:rPr lang="en-US" sz="825" dirty="0"/>
            </a:br>
            <a:r>
              <a:rPr lang="en-US" sz="825" dirty="0"/>
              <a:t>Therefore, he melted down the weapons of all-under-heaven and cast the twelve bronze men to represent those [the </a:t>
            </a:r>
            <a:r>
              <a:rPr lang="en-US" sz="825" dirty="0" err="1"/>
              <a:t>daren</a:t>
            </a:r>
            <a:r>
              <a:rPr lang="en-US" sz="825" dirty="0"/>
              <a:t> from </a:t>
            </a:r>
            <a:r>
              <a:rPr lang="en-US" sz="825" dirty="0" err="1"/>
              <a:t>Lintao</a:t>
            </a:r>
            <a:r>
              <a:rPr lang="en-US" sz="825" dirty="0"/>
              <a:t>].</a:t>
            </a:r>
          </a:p>
          <a:p>
            <a:r>
              <a:rPr lang="en-US" sz="825" dirty="0"/>
              <a:t>Sources: Nickel quotes the historian </a:t>
            </a:r>
            <a:r>
              <a:rPr lang="en-US" sz="825" dirty="0" err="1"/>
              <a:t>Diodorus</a:t>
            </a:r>
            <a:r>
              <a:rPr lang="en-US" sz="825" dirty="0"/>
              <a:t> </a:t>
            </a:r>
            <a:r>
              <a:rPr lang="en-US" sz="825" dirty="0" err="1"/>
              <a:t>Siculus</a:t>
            </a:r>
            <a:r>
              <a:rPr lang="en-US" sz="825" dirty="0"/>
              <a:t>, who wrote about an altar compound which Alexander erected at the most </a:t>
            </a:r>
            <a:r>
              <a:rPr lang="en-US" sz="825" dirty="0" err="1"/>
              <a:t>easternly</a:t>
            </a:r>
            <a:r>
              <a:rPr lang="en-US" sz="825" dirty="0"/>
              <a:t> point his army reached: </a:t>
            </a:r>
            <a:br>
              <a:rPr lang="en-US" sz="825" dirty="0"/>
            </a:br>
            <a:r>
              <a:rPr lang="en-US" sz="825" dirty="0"/>
              <a:t>Thinking how best to mark the limits of his campaign at this point, [Alexander] first erected altars of the twelve gods each fifty cubits high, and then traced the circuit of the camp three times the size of the existing one. Here he dug a ditch fifty feet wide and forty feet deep . . . he directed the infantry to construct huts each containing beds five cubits long, and the cavalry . . . to build two mangers twice the normal size. In the same way, everything else which would be left behind was exaggerated in size. His idea in this was to make a camp of heroic proportions and then leave to the natives evidence of men of huge stature, displaying the strength of giants.</a:t>
            </a:r>
          </a:p>
          <a:p>
            <a:endParaRPr lang="en-US" dirty="0"/>
          </a:p>
        </p:txBody>
      </p:sp>
    </p:spTree>
    <p:extLst>
      <p:ext uri="{BB962C8B-B14F-4D97-AF65-F5344CB8AC3E}">
        <p14:creationId xmlns:p14="http://schemas.microsoft.com/office/powerpoint/2010/main" val="2787370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a:sym typeface="Georgia" charset="0"/>
              </a:rPr>
              <a:t>兵马俑与古希腊雕塑</a:t>
            </a:r>
          </a:p>
        </p:txBody>
      </p:sp>
      <p:sp>
        <p:nvSpPr>
          <p:cNvPr id="3" name="内容占位符 2"/>
          <p:cNvSpPr>
            <a:spLocks noGrp="1"/>
          </p:cNvSpPr>
          <p:nvPr>
            <p:ph idx="1"/>
          </p:nvPr>
        </p:nvSpPr>
        <p:spPr/>
        <p:txBody>
          <a:bodyPr/>
          <a:lstStyle/>
          <a:p>
            <a:pPr marL="0" indent="0">
              <a:buNone/>
              <a:defRPr/>
            </a:pPr>
            <a:endParaRPr lang="zh-CN" altLang="en-US" dirty="0"/>
          </a:p>
        </p:txBody>
      </p:sp>
      <p:sp>
        <p:nvSpPr>
          <p:cNvPr id="22532" name="Rectangle 1"/>
          <p:cNvSpPr>
            <a:spLocks noGrp="1" noChangeArrowheads="1"/>
          </p:cNvSpPr>
          <p:nvPr/>
        </p:nvSpPr>
        <p:spPr bwMode="auto">
          <a:xfrm>
            <a:off x="1678781" y="2018389"/>
            <a:ext cx="5786438" cy="60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401" tIns="28701" rIns="57401" bIns="28701" anchor="ctr"/>
          <a:lstStyle>
            <a:lvl1pPr>
              <a:defRPr sz="3200">
                <a:solidFill>
                  <a:srgbClr val="3D4A2F"/>
                </a:solidFill>
                <a:latin typeface="Georgia" pitchFamily="18" charset="0"/>
                <a:ea typeface="华文宋体" charset="-122"/>
                <a:sym typeface="Georgia" pitchFamily="18" charset="0"/>
              </a:defRPr>
            </a:lvl1pPr>
            <a:lvl2pPr marL="742950" indent="-285750">
              <a:defRPr sz="3200">
                <a:solidFill>
                  <a:srgbClr val="3D4A2F"/>
                </a:solidFill>
                <a:latin typeface="Georgia" pitchFamily="18" charset="0"/>
                <a:ea typeface="华文宋体" charset="-122"/>
                <a:sym typeface="Georgia" pitchFamily="18" charset="0"/>
              </a:defRPr>
            </a:lvl2pPr>
            <a:lvl3pPr marL="1143000" indent="-228600">
              <a:defRPr sz="3200">
                <a:solidFill>
                  <a:srgbClr val="3D4A2F"/>
                </a:solidFill>
                <a:latin typeface="Georgia" pitchFamily="18" charset="0"/>
                <a:ea typeface="华文宋体" charset="-122"/>
                <a:sym typeface="Georgia" pitchFamily="18" charset="0"/>
              </a:defRPr>
            </a:lvl3pPr>
            <a:lvl4pPr marL="1600200" indent="-228600">
              <a:defRPr sz="3200">
                <a:solidFill>
                  <a:srgbClr val="3D4A2F"/>
                </a:solidFill>
                <a:latin typeface="Georgia" pitchFamily="18" charset="0"/>
                <a:ea typeface="华文宋体" charset="-122"/>
                <a:sym typeface="Georgia" pitchFamily="18" charset="0"/>
              </a:defRPr>
            </a:lvl4pPr>
            <a:lvl5pPr marL="2057400" indent="-228600">
              <a:defRPr sz="3200">
                <a:solidFill>
                  <a:srgbClr val="3D4A2F"/>
                </a:solidFill>
                <a:latin typeface="Georgia" pitchFamily="18" charset="0"/>
                <a:ea typeface="华文宋体" charset="-122"/>
                <a:sym typeface="Georgia" pitchFamily="18" charset="0"/>
              </a:defRPr>
            </a:lvl5pPr>
            <a:lvl6pPr marL="2514600" indent="-228600" eaLnBrk="0" fontAlgn="base" hangingPunct="0">
              <a:spcBef>
                <a:spcPct val="0"/>
              </a:spcBef>
              <a:spcAft>
                <a:spcPct val="0"/>
              </a:spcAft>
              <a:defRPr sz="3200">
                <a:solidFill>
                  <a:srgbClr val="3D4A2F"/>
                </a:solidFill>
                <a:latin typeface="Georgia" pitchFamily="18" charset="0"/>
                <a:ea typeface="华文宋体" charset="-122"/>
                <a:sym typeface="Georgia" pitchFamily="18" charset="0"/>
              </a:defRPr>
            </a:lvl6pPr>
            <a:lvl7pPr marL="2971800" indent="-228600" eaLnBrk="0" fontAlgn="base" hangingPunct="0">
              <a:spcBef>
                <a:spcPct val="0"/>
              </a:spcBef>
              <a:spcAft>
                <a:spcPct val="0"/>
              </a:spcAft>
              <a:defRPr sz="3200">
                <a:solidFill>
                  <a:srgbClr val="3D4A2F"/>
                </a:solidFill>
                <a:latin typeface="Georgia" pitchFamily="18" charset="0"/>
                <a:ea typeface="华文宋体" charset="-122"/>
                <a:sym typeface="Georgia" pitchFamily="18" charset="0"/>
              </a:defRPr>
            </a:lvl7pPr>
            <a:lvl8pPr marL="3429000" indent="-228600" eaLnBrk="0" fontAlgn="base" hangingPunct="0">
              <a:spcBef>
                <a:spcPct val="0"/>
              </a:spcBef>
              <a:spcAft>
                <a:spcPct val="0"/>
              </a:spcAft>
              <a:defRPr sz="3200">
                <a:solidFill>
                  <a:srgbClr val="3D4A2F"/>
                </a:solidFill>
                <a:latin typeface="Georgia" pitchFamily="18" charset="0"/>
                <a:ea typeface="华文宋体" charset="-122"/>
                <a:sym typeface="Georgia" pitchFamily="18" charset="0"/>
              </a:defRPr>
            </a:lvl8pPr>
            <a:lvl9pPr marL="3886200" indent="-228600" eaLnBrk="0" fontAlgn="base" hangingPunct="0">
              <a:spcBef>
                <a:spcPct val="0"/>
              </a:spcBef>
              <a:spcAft>
                <a:spcPct val="0"/>
              </a:spcAft>
              <a:defRPr sz="3200">
                <a:solidFill>
                  <a:srgbClr val="3D4A2F"/>
                </a:solidFill>
                <a:latin typeface="Georgia" pitchFamily="18" charset="0"/>
                <a:ea typeface="华文宋体" charset="-122"/>
                <a:sym typeface="Georgia" pitchFamily="18" charset="0"/>
              </a:defRPr>
            </a:lvl9pPr>
          </a:lstStyle>
          <a:p>
            <a:pPr algn="ctr" eaLnBrk="1" hangingPunct="1"/>
            <a:endParaRPr lang="zh-CN" altLang="en-US" sz="1725">
              <a:solidFill>
                <a:schemeClr val="tx1"/>
              </a:solidFill>
              <a:ea typeface="宋体" pitchFamily="2" charset="-122"/>
            </a:endParaRPr>
          </a:p>
        </p:txBody>
      </p:sp>
      <p:pic>
        <p:nvPicPr>
          <p:cNvPr id="22533" name="Grafik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400" y="2465432"/>
            <a:ext cx="2783830" cy="282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0258" y="2462083"/>
            <a:ext cx="2500313" cy="2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文本框 7"/>
          <p:cNvSpPr txBox="1">
            <a:spLocks noChangeArrowheads="1"/>
          </p:cNvSpPr>
          <p:nvPr/>
        </p:nvSpPr>
        <p:spPr bwMode="auto">
          <a:xfrm>
            <a:off x="2732485" y="5323490"/>
            <a:ext cx="1039253" cy="42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401" tIns="28701" rIns="57401" bIns="28701">
            <a:spAutoFit/>
          </a:bodyPr>
          <a:lstStyle>
            <a:lvl1pPr>
              <a:defRPr sz="3200">
                <a:solidFill>
                  <a:srgbClr val="3D4A2F"/>
                </a:solidFill>
                <a:latin typeface="Georgia" pitchFamily="18" charset="0"/>
                <a:ea typeface="华文宋体" charset="-122"/>
                <a:sym typeface="Georgia" pitchFamily="18" charset="0"/>
              </a:defRPr>
            </a:lvl1pPr>
            <a:lvl2pPr marL="742950" indent="-285750">
              <a:defRPr sz="3200">
                <a:solidFill>
                  <a:srgbClr val="3D4A2F"/>
                </a:solidFill>
                <a:latin typeface="Georgia" pitchFamily="18" charset="0"/>
                <a:ea typeface="华文宋体" charset="-122"/>
                <a:sym typeface="Georgia" pitchFamily="18" charset="0"/>
              </a:defRPr>
            </a:lvl2pPr>
            <a:lvl3pPr marL="1143000" indent="-228600">
              <a:defRPr sz="3200">
                <a:solidFill>
                  <a:srgbClr val="3D4A2F"/>
                </a:solidFill>
                <a:latin typeface="Georgia" pitchFamily="18" charset="0"/>
                <a:ea typeface="华文宋体" charset="-122"/>
                <a:sym typeface="Georgia" pitchFamily="18" charset="0"/>
              </a:defRPr>
            </a:lvl3pPr>
            <a:lvl4pPr marL="1600200" indent="-228600">
              <a:defRPr sz="3200">
                <a:solidFill>
                  <a:srgbClr val="3D4A2F"/>
                </a:solidFill>
                <a:latin typeface="Georgia" pitchFamily="18" charset="0"/>
                <a:ea typeface="华文宋体" charset="-122"/>
                <a:sym typeface="Georgia" pitchFamily="18" charset="0"/>
              </a:defRPr>
            </a:lvl4pPr>
            <a:lvl5pPr marL="2057400" indent="-228600">
              <a:defRPr sz="3200">
                <a:solidFill>
                  <a:srgbClr val="3D4A2F"/>
                </a:solidFill>
                <a:latin typeface="Georgia" pitchFamily="18" charset="0"/>
                <a:ea typeface="华文宋体" charset="-122"/>
                <a:sym typeface="Georgia" pitchFamily="18" charset="0"/>
              </a:defRPr>
            </a:lvl5pPr>
            <a:lvl6pPr marL="2514600" indent="-228600" eaLnBrk="0" fontAlgn="base" hangingPunct="0">
              <a:spcBef>
                <a:spcPct val="0"/>
              </a:spcBef>
              <a:spcAft>
                <a:spcPct val="0"/>
              </a:spcAft>
              <a:defRPr sz="3200">
                <a:solidFill>
                  <a:srgbClr val="3D4A2F"/>
                </a:solidFill>
                <a:latin typeface="Georgia" pitchFamily="18" charset="0"/>
                <a:ea typeface="华文宋体" charset="-122"/>
                <a:sym typeface="Georgia" pitchFamily="18" charset="0"/>
              </a:defRPr>
            </a:lvl6pPr>
            <a:lvl7pPr marL="2971800" indent="-228600" eaLnBrk="0" fontAlgn="base" hangingPunct="0">
              <a:spcBef>
                <a:spcPct val="0"/>
              </a:spcBef>
              <a:spcAft>
                <a:spcPct val="0"/>
              </a:spcAft>
              <a:defRPr sz="3200">
                <a:solidFill>
                  <a:srgbClr val="3D4A2F"/>
                </a:solidFill>
                <a:latin typeface="Georgia" pitchFamily="18" charset="0"/>
                <a:ea typeface="华文宋体" charset="-122"/>
                <a:sym typeface="Georgia" pitchFamily="18" charset="0"/>
              </a:defRPr>
            </a:lvl7pPr>
            <a:lvl8pPr marL="3429000" indent="-228600" eaLnBrk="0" fontAlgn="base" hangingPunct="0">
              <a:spcBef>
                <a:spcPct val="0"/>
              </a:spcBef>
              <a:spcAft>
                <a:spcPct val="0"/>
              </a:spcAft>
              <a:defRPr sz="3200">
                <a:solidFill>
                  <a:srgbClr val="3D4A2F"/>
                </a:solidFill>
                <a:latin typeface="Georgia" pitchFamily="18" charset="0"/>
                <a:ea typeface="华文宋体" charset="-122"/>
                <a:sym typeface="Georgia" pitchFamily="18" charset="0"/>
              </a:defRPr>
            </a:lvl8pPr>
            <a:lvl9pPr marL="3886200" indent="-228600" eaLnBrk="0" fontAlgn="base" hangingPunct="0">
              <a:spcBef>
                <a:spcPct val="0"/>
              </a:spcBef>
              <a:spcAft>
                <a:spcPct val="0"/>
              </a:spcAft>
              <a:defRPr sz="3200">
                <a:solidFill>
                  <a:srgbClr val="3D4A2F"/>
                </a:solidFill>
                <a:latin typeface="Georgia" pitchFamily="18" charset="0"/>
                <a:ea typeface="华文宋体" charset="-122"/>
                <a:sym typeface="Georgia" pitchFamily="18" charset="0"/>
              </a:defRPr>
            </a:lvl9pPr>
          </a:lstStyle>
          <a:p>
            <a:r>
              <a:rPr lang="zh-CN" altLang="en-US" sz="2400"/>
              <a:t>兵马俑</a:t>
            </a:r>
          </a:p>
        </p:txBody>
      </p:sp>
      <p:sp>
        <p:nvSpPr>
          <p:cNvPr id="22536" name="文本框 8"/>
          <p:cNvSpPr txBox="1">
            <a:spLocks noChangeArrowheads="1"/>
          </p:cNvSpPr>
          <p:nvPr/>
        </p:nvSpPr>
        <p:spPr bwMode="auto">
          <a:xfrm>
            <a:off x="5384602" y="5290003"/>
            <a:ext cx="1654806" cy="42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401" tIns="28701" rIns="57401" bIns="28701">
            <a:spAutoFit/>
          </a:bodyPr>
          <a:lstStyle>
            <a:lvl1pPr>
              <a:defRPr sz="3200">
                <a:solidFill>
                  <a:srgbClr val="3D4A2F"/>
                </a:solidFill>
                <a:latin typeface="Georgia" pitchFamily="18" charset="0"/>
                <a:ea typeface="华文宋体" charset="-122"/>
                <a:sym typeface="Georgia" pitchFamily="18" charset="0"/>
              </a:defRPr>
            </a:lvl1pPr>
            <a:lvl2pPr marL="742950" indent="-285750">
              <a:defRPr sz="3200">
                <a:solidFill>
                  <a:srgbClr val="3D4A2F"/>
                </a:solidFill>
                <a:latin typeface="Georgia" pitchFamily="18" charset="0"/>
                <a:ea typeface="华文宋体" charset="-122"/>
                <a:sym typeface="Georgia" pitchFamily="18" charset="0"/>
              </a:defRPr>
            </a:lvl2pPr>
            <a:lvl3pPr marL="1143000" indent="-228600">
              <a:defRPr sz="3200">
                <a:solidFill>
                  <a:srgbClr val="3D4A2F"/>
                </a:solidFill>
                <a:latin typeface="Georgia" pitchFamily="18" charset="0"/>
                <a:ea typeface="华文宋体" charset="-122"/>
                <a:sym typeface="Georgia" pitchFamily="18" charset="0"/>
              </a:defRPr>
            </a:lvl3pPr>
            <a:lvl4pPr marL="1600200" indent="-228600">
              <a:defRPr sz="3200">
                <a:solidFill>
                  <a:srgbClr val="3D4A2F"/>
                </a:solidFill>
                <a:latin typeface="Georgia" pitchFamily="18" charset="0"/>
                <a:ea typeface="华文宋体" charset="-122"/>
                <a:sym typeface="Georgia" pitchFamily="18" charset="0"/>
              </a:defRPr>
            </a:lvl4pPr>
            <a:lvl5pPr marL="2057400" indent="-228600">
              <a:defRPr sz="3200">
                <a:solidFill>
                  <a:srgbClr val="3D4A2F"/>
                </a:solidFill>
                <a:latin typeface="Georgia" pitchFamily="18" charset="0"/>
                <a:ea typeface="华文宋体" charset="-122"/>
                <a:sym typeface="Georgia" pitchFamily="18" charset="0"/>
              </a:defRPr>
            </a:lvl5pPr>
            <a:lvl6pPr marL="2514600" indent="-228600" eaLnBrk="0" fontAlgn="base" hangingPunct="0">
              <a:spcBef>
                <a:spcPct val="0"/>
              </a:spcBef>
              <a:spcAft>
                <a:spcPct val="0"/>
              </a:spcAft>
              <a:defRPr sz="3200">
                <a:solidFill>
                  <a:srgbClr val="3D4A2F"/>
                </a:solidFill>
                <a:latin typeface="Georgia" pitchFamily="18" charset="0"/>
                <a:ea typeface="华文宋体" charset="-122"/>
                <a:sym typeface="Georgia" pitchFamily="18" charset="0"/>
              </a:defRPr>
            </a:lvl6pPr>
            <a:lvl7pPr marL="2971800" indent="-228600" eaLnBrk="0" fontAlgn="base" hangingPunct="0">
              <a:spcBef>
                <a:spcPct val="0"/>
              </a:spcBef>
              <a:spcAft>
                <a:spcPct val="0"/>
              </a:spcAft>
              <a:defRPr sz="3200">
                <a:solidFill>
                  <a:srgbClr val="3D4A2F"/>
                </a:solidFill>
                <a:latin typeface="Georgia" pitchFamily="18" charset="0"/>
                <a:ea typeface="华文宋体" charset="-122"/>
                <a:sym typeface="Georgia" pitchFamily="18" charset="0"/>
              </a:defRPr>
            </a:lvl7pPr>
            <a:lvl8pPr marL="3429000" indent="-228600" eaLnBrk="0" fontAlgn="base" hangingPunct="0">
              <a:spcBef>
                <a:spcPct val="0"/>
              </a:spcBef>
              <a:spcAft>
                <a:spcPct val="0"/>
              </a:spcAft>
              <a:defRPr sz="3200">
                <a:solidFill>
                  <a:srgbClr val="3D4A2F"/>
                </a:solidFill>
                <a:latin typeface="Georgia" pitchFamily="18" charset="0"/>
                <a:ea typeface="华文宋体" charset="-122"/>
                <a:sym typeface="Georgia" pitchFamily="18" charset="0"/>
              </a:defRPr>
            </a:lvl8pPr>
            <a:lvl9pPr marL="3886200" indent="-228600" eaLnBrk="0" fontAlgn="base" hangingPunct="0">
              <a:spcBef>
                <a:spcPct val="0"/>
              </a:spcBef>
              <a:spcAft>
                <a:spcPct val="0"/>
              </a:spcAft>
              <a:defRPr sz="3200">
                <a:solidFill>
                  <a:srgbClr val="3D4A2F"/>
                </a:solidFill>
                <a:latin typeface="Georgia" pitchFamily="18" charset="0"/>
                <a:ea typeface="华文宋体" charset="-122"/>
                <a:sym typeface="Georgia" pitchFamily="18" charset="0"/>
              </a:defRPr>
            </a:lvl9pPr>
          </a:lstStyle>
          <a:p>
            <a:r>
              <a:rPr lang="zh-CN" altLang="en-US" sz="2400"/>
              <a:t>古希腊雕塑</a:t>
            </a:r>
          </a:p>
        </p:txBody>
      </p:sp>
    </p:spTree>
    <p:extLst>
      <p:ext uri="{BB962C8B-B14F-4D97-AF65-F5344CB8AC3E}">
        <p14:creationId xmlns:p14="http://schemas.microsoft.com/office/powerpoint/2010/main" val="1467510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a:t>史料一：</a:t>
            </a:r>
          </a:p>
        </p:txBody>
      </p:sp>
      <p:sp>
        <p:nvSpPr>
          <p:cNvPr id="3" name="内容占位符 2"/>
          <p:cNvSpPr>
            <a:spLocks noGrp="1"/>
          </p:cNvSpPr>
          <p:nvPr>
            <p:ph idx="1"/>
          </p:nvPr>
        </p:nvSpPr>
        <p:spPr>
          <a:xfrm>
            <a:off x="580430" y="2669698"/>
            <a:ext cx="7983141" cy="2895730"/>
          </a:xfrm>
        </p:spPr>
        <p:txBody>
          <a:bodyPr>
            <a:normAutofit fontScale="70000" lnSpcReduction="20000"/>
          </a:bodyPr>
          <a:lstStyle/>
          <a:p>
            <a:pPr marL="0" indent="0">
              <a:buNone/>
              <a:defRPr/>
            </a:pPr>
            <a:r>
              <a:rPr lang="zh-CN" altLang="zh-CN" dirty="0">
                <a:sym typeface="Georgia" charset="0"/>
              </a:rPr>
              <a:t>前</a:t>
            </a:r>
            <a:r>
              <a:rPr lang="de-DE" altLang="zh-CN" dirty="0">
                <a:sym typeface="Georgia" charset="0"/>
              </a:rPr>
              <a:t>1</a:t>
            </a:r>
            <a:r>
              <a:rPr lang="zh-CN" altLang="zh-CN" dirty="0">
                <a:sym typeface="Georgia" charset="0"/>
              </a:rPr>
              <a:t>世纪古希腊的历史学家狄奧多羅斯写了：</a:t>
            </a:r>
            <a:endParaRPr lang="en-US" altLang="zh-CN" dirty="0">
              <a:sym typeface="Georgia" charset="0"/>
            </a:endParaRPr>
          </a:p>
          <a:p>
            <a:pPr marL="0" indent="0">
              <a:buNone/>
              <a:defRPr/>
            </a:pPr>
            <a:r>
              <a:rPr lang="zh-CN" altLang="en-US" dirty="0">
                <a:sym typeface="Georgia" charset="0"/>
              </a:rPr>
              <a:t>“</a:t>
            </a:r>
            <a:r>
              <a:rPr lang="zh-CN" altLang="zh-CN" dirty="0">
                <a:sym typeface="Georgia" charset="0"/>
              </a:rPr>
              <a:t>莫非“</a:t>
            </a:r>
            <a:r>
              <a:rPr lang="de-DE" altLang="zh-CN" dirty="0">
                <a:sym typeface="Georgia" charset="0"/>
              </a:rPr>
              <a:t>[</a:t>
            </a:r>
            <a:r>
              <a:rPr lang="zh-CN" altLang="zh-CN" dirty="0">
                <a:sym typeface="Georgia" charset="0"/>
              </a:rPr>
              <a:t>亚历山大</a:t>
            </a:r>
            <a:r>
              <a:rPr lang="de-DE" altLang="zh-CN" dirty="0">
                <a:sym typeface="Georgia" charset="0"/>
              </a:rPr>
              <a:t>]</a:t>
            </a:r>
            <a:r>
              <a:rPr lang="zh-CN" altLang="zh-CN" dirty="0">
                <a:sym typeface="Georgia" charset="0"/>
              </a:rPr>
              <a:t>想表现出，他与他的军队达到了东边的最远处。所以他建立了</a:t>
            </a:r>
            <a:r>
              <a:rPr lang="de-DE" altLang="zh-CN" dirty="0">
                <a:sym typeface="Georgia" charset="0"/>
              </a:rPr>
              <a:t>12</a:t>
            </a:r>
            <a:r>
              <a:rPr lang="zh-CN" altLang="zh-CN" dirty="0">
                <a:sym typeface="Georgia" charset="0"/>
              </a:rPr>
              <a:t>神的纪念坛，每座高</a:t>
            </a:r>
            <a:r>
              <a:rPr lang="de-DE" altLang="zh-CN" dirty="0">
                <a:sym typeface="Georgia" charset="0"/>
              </a:rPr>
              <a:t>50</a:t>
            </a:r>
            <a:r>
              <a:rPr lang="zh-CN" altLang="zh-CN" dirty="0">
                <a:sym typeface="Georgia" charset="0"/>
              </a:rPr>
              <a:t>多</a:t>
            </a:r>
            <a:r>
              <a:rPr lang="zh-CN" altLang="de-DE" dirty="0">
                <a:sym typeface="Georgia" charset="0"/>
              </a:rPr>
              <a:t>英尺</a:t>
            </a:r>
            <a:r>
              <a:rPr lang="zh-CN" altLang="zh-CN" dirty="0">
                <a:sym typeface="Georgia" charset="0"/>
              </a:rPr>
              <a:t>，然后他包围营地包围得比真的存在的大三倍。这里，他挖了一个</a:t>
            </a:r>
            <a:r>
              <a:rPr lang="de-DE" altLang="zh-CN" dirty="0">
                <a:sym typeface="Georgia" charset="0"/>
              </a:rPr>
              <a:t>50</a:t>
            </a:r>
            <a:r>
              <a:rPr lang="zh-CN" altLang="zh-CN" dirty="0">
                <a:sym typeface="Georgia" charset="0"/>
              </a:rPr>
              <a:t>英尺宽，</a:t>
            </a:r>
            <a:r>
              <a:rPr lang="de-DE" altLang="zh-CN" dirty="0">
                <a:sym typeface="Georgia" charset="0"/>
              </a:rPr>
              <a:t>12</a:t>
            </a:r>
            <a:r>
              <a:rPr lang="zh-CN" altLang="zh-CN" dirty="0">
                <a:sym typeface="Georgia" charset="0"/>
              </a:rPr>
              <a:t>英尺深的沟。他让步兵建立小屋，里面有五肘长的床，并建立比普通大一倍的的骑兵。这样所有的要留在那里的都是夸张大小。他的想法是创造和英雄比例一样的雕像，留下给当地人一些身形和力量巨大的巨人的证据</a:t>
            </a:r>
            <a:r>
              <a:rPr lang="zh-CN" altLang="en-US" dirty="0">
                <a:sym typeface="Georgia" charset="0"/>
              </a:rPr>
              <a:t>。”</a:t>
            </a:r>
            <a:endParaRPr lang="zh-CN" altLang="zh-CN" dirty="0">
              <a:sym typeface="Georgia" charset="0"/>
            </a:endParaRPr>
          </a:p>
          <a:p>
            <a:pPr marL="0" indent="0">
              <a:defRPr/>
            </a:pPr>
            <a:endParaRPr lang="zh-CN" altLang="en-US" dirty="0">
              <a:sym typeface="Georgia" charset="0"/>
            </a:endParaRPr>
          </a:p>
        </p:txBody>
      </p:sp>
    </p:spTree>
    <p:extLst>
      <p:ext uri="{BB962C8B-B14F-4D97-AF65-F5344CB8AC3E}">
        <p14:creationId xmlns:p14="http://schemas.microsoft.com/office/powerpoint/2010/main" val="250012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71575" y="2349134"/>
            <a:ext cx="6800850" cy="2712720"/>
          </a:xfrm>
        </p:spPr>
        <p:txBody>
          <a:bodyPr>
            <a:normAutofit fontScale="90000"/>
          </a:bodyPr>
          <a:lstStyle/>
          <a:p>
            <a:pPr>
              <a:lnSpc>
                <a:spcPct val="100000"/>
              </a:lnSpc>
            </a:pPr>
            <a:r>
              <a:rPr altLang="zh-CN" sz="1950" dirty="0">
                <a:latin typeface="Arial" panose="020B0604020202020204" pitchFamily="34" charset="0"/>
                <a:ea typeface="楷体" panose="02010609060101010101" pitchFamily="49" charset="-122"/>
                <a:cs typeface="Arial" panose="020B0604020202020204" pitchFamily="34" charset="0"/>
              </a:rPr>
              <a:t>Hunan Normal University                     </a:t>
            </a:r>
            <a:r>
              <a:rPr lang="zh-CN" altLang="de-DE" sz="2100" dirty="0">
                <a:latin typeface="Arial" panose="020B0604020202020204" pitchFamily="34" charset="0"/>
                <a:ea typeface="楷体" panose="02010609060101010101" pitchFamily="49" charset="-122"/>
                <a:cs typeface="Arial" panose="020B0604020202020204" pitchFamily="34" charset="0"/>
              </a:rPr>
              <a:t>湖南师范大学外国语学院</a:t>
            </a:r>
            <a:br>
              <a:rPr altLang="zh-CN" sz="2100" dirty="0">
                <a:latin typeface="Arial" panose="020B0604020202020204" pitchFamily="34" charset="0"/>
                <a:ea typeface="楷体" panose="02010609060101010101" pitchFamily="49" charset="-122"/>
                <a:cs typeface="Arial" panose="020B0604020202020204" pitchFamily="34" charset="0"/>
              </a:rPr>
            </a:br>
            <a:br>
              <a:rPr altLang="zh-CN" sz="2100" dirty="0">
                <a:latin typeface="Arial" panose="020B0604020202020204" pitchFamily="34" charset="0"/>
                <a:ea typeface="楷体" panose="02010609060101010101" pitchFamily="49" charset="-122"/>
                <a:cs typeface="Arial" panose="020B0604020202020204" pitchFamily="34" charset="0"/>
              </a:rPr>
            </a:br>
            <a:r>
              <a:rPr lang="zh-CN" altLang="de-DE" sz="8625" b="1" dirty="0"/>
              <a:t>“理念之路”</a:t>
            </a:r>
            <a:br>
              <a:rPr lang="de-DE" altLang="zh-CN" sz="4050" b="1" dirty="0"/>
            </a:br>
            <a:r>
              <a:rPr lang="zh-CN" altLang="de-DE" sz="3000" b="1" dirty="0"/>
              <a:t>最早的中欧间理念交流</a:t>
            </a:r>
            <a:r>
              <a:rPr lang="de-DE" altLang="zh-CN" sz="3000" b="1" dirty="0"/>
              <a:t>——</a:t>
            </a:r>
            <a:r>
              <a:rPr lang="zh-CN" altLang="de-DE" sz="3000" b="1" dirty="0"/>
              <a:t>以文学为例</a:t>
            </a:r>
            <a:br>
              <a:rPr lang="en-US" altLang="zh-CN" sz="4500" b="1" dirty="0">
                <a:latin typeface="Arial" panose="020B0604020202020204" pitchFamily="34" charset="0"/>
                <a:ea typeface="楷体" panose="02010609060101010101" pitchFamily="49" charset="-122"/>
                <a:cs typeface="Arial" panose="020B0604020202020204" pitchFamily="34" charset="0"/>
              </a:rPr>
            </a:br>
            <a:r>
              <a:rPr lang="en-US" altLang="zh-CN" sz="4500" b="1" dirty="0">
                <a:latin typeface="Arial" panose="020B0604020202020204" pitchFamily="34" charset="0"/>
                <a:ea typeface="楷体" panose="02010609060101010101" pitchFamily="49" charset="-122"/>
                <a:cs typeface="Arial" panose="020B0604020202020204" pitchFamily="34" charset="0"/>
              </a:rPr>
              <a:t> </a:t>
            </a:r>
            <a:r>
              <a:rPr lang="zh-CN" altLang="en-US" sz="2100" dirty="0">
                <a:latin typeface="Arial" panose="020B0604020202020204" pitchFamily="34" charset="0"/>
                <a:ea typeface="楷体" panose="02010609060101010101" pitchFamily="49" charset="-122"/>
                <a:cs typeface="Arial" panose="020B0604020202020204" pitchFamily="34" charset="0"/>
              </a:rPr>
              <a:t>吴漠汀</a:t>
            </a:r>
            <a:r>
              <a:rPr lang="de-DE" altLang="zh-CN" sz="2100" dirty="0">
                <a:latin typeface="Arial" panose="020B0604020202020204" pitchFamily="34" charset="0"/>
                <a:ea typeface="楷体" panose="02010609060101010101" pitchFamily="49" charset="-122"/>
                <a:cs typeface="Arial" panose="020B0604020202020204" pitchFamily="34" charset="0"/>
              </a:rPr>
              <a:t>(</a:t>
            </a:r>
            <a:r>
              <a:rPr lang="en-US" altLang="zh-CN" sz="2100" dirty="0">
                <a:latin typeface="Arial" panose="020B0604020202020204" pitchFamily="34" charset="0"/>
                <a:ea typeface="楷体" panose="02010609060101010101" pitchFamily="49" charset="-122"/>
                <a:cs typeface="Arial" panose="020B0604020202020204" pitchFamily="34" charset="0"/>
              </a:rPr>
              <a:t>Martin </a:t>
            </a:r>
            <a:r>
              <a:rPr lang="en-US" altLang="zh-CN" sz="2100" dirty="0" err="1">
                <a:latin typeface="Arial" panose="020B0604020202020204" pitchFamily="34" charset="0"/>
                <a:ea typeface="楷体" panose="02010609060101010101" pitchFamily="49" charset="-122"/>
                <a:cs typeface="Arial" panose="020B0604020202020204" pitchFamily="34" charset="0"/>
              </a:rPr>
              <a:t>Woesler</a:t>
            </a:r>
            <a:r>
              <a:rPr lang="de-DE" altLang="zh-CN" sz="2100" dirty="0">
                <a:latin typeface="Arial" panose="020B0604020202020204" pitchFamily="34" charset="0"/>
                <a:ea typeface="楷体" panose="02010609060101010101" pitchFamily="49" charset="-122"/>
                <a:cs typeface="Arial" panose="020B0604020202020204" pitchFamily="34" charset="0"/>
              </a:rPr>
              <a:t>)</a:t>
            </a:r>
            <a:r>
              <a:rPr lang="zh-CN" altLang="de-DE" sz="2100" dirty="0">
                <a:latin typeface="Arial" panose="020B0604020202020204" pitchFamily="34" charset="0"/>
                <a:ea typeface="楷体" panose="02010609060101010101" pitchFamily="49" charset="-122"/>
                <a:cs typeface="Arial" panose="020B0604020202020204" pitchFamily="34" charset="0"/>
              </a:rPr>
              <a:t>北京师范大学客座教授</a:t>
            </a:r>
            <a:br>
              <a:rPr altLang="zh-CN" sz="3000" dirty="0">
                <a:solidFill>
                  <a:srgbClr val="1482AC"/>
                </a:solidFill>
                <a:latin typeface="Arial" panose="020B0604020202020204" pitchFamily="34" charset="0"/>
                <a:cs typeface="Arial" panose="020B0604020202020204" pitchFamily="34" charset="0"/>
              </a:rPr>
            </a:br>
            <a:endParaRPr kumimoji="1" lang="zh-CN" altLang="en-US" sz="3000" dirty="0">
              <a:solidFill>
                <a:srgbClr val="262626"/>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a:t>史料二：</a:t>
            </a:r>
          </a:p>
        </p:txBody>
      </p:sp>
      <p:sp>
        <p:nvSpPr>
          <p:cNvPr id="3" name="内容占位符 2"/>
          <p:cNvSpPr>
            <a:spLocks noGrp="1"/>
          </p:cNvSpPr>
          <p:nvPr>
            <p:ph idx="1"/>
          </p:nvPr>
        </p:nvSpPr>
        <p:spPr/>
        <p:txBody>
          <a:bodyPr/>
          <a:lstStyle/>
          <a:p>
            <a:pPr marL="0" indent="0">
              <a:buNone/>
              <a:defRPr/>
            </a:pPr>
            <a:r>
              <a:rPr lang="zh-CN" altLang="zh-CN" sz="2775" dirty="0">
                <a:sym typeface="Georgia" charset="0"/>
              </a:rPr>
              <a:t>班固在《汉书》中记载：</a:t>
            </a:r>
          </a:p>
          <a:p>
            <a:pPr marL="0" indent="0">
              <a:buNone/>
              <a:defRPr/>
            </a:pPr>
            <a:r>
              <a:rPr lang="zh-CN" altLang="zh-CN" sz="2775" dirty="0">
                <a:sym typeface="Georgia" charset="0"/>
              </a:rPr>
              <a:t>“皇帝二十六年，初兼天下，改诸侯为郡县，一法律，同度量。大人来见临洮，其长五丈，足迹六尺。”</a:t>
            </a:r>
          </a:p>
          <a:p>
            <a:pPr marL="0" indent="0">
              <a:defRPr/>
            </a:pPr>
            <a:endParaRPr lang="zh-CN" altLang="en-US" dirty="0">
              <a:sym typeface="Georgia" charset="0"/>
            </a:endParaRPr>
          </a:p>
        </p:txBody>
      </p:sp>
    </p:spTree>
    <p:extLst>
      <p:ext uri="{BB962C8B-B14F-4D97-AF65-F5344CB8AC3E}">
        <p14:creationId xmlns:p14="http://schemas.microsoft.com/office/powerpoint/2010/main" val="3045979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de-DE" sz="4125" dirty="0">
                <a:sym typeface="Georgia" charset="0"/>
              </a:rPr>
              <a:t>伦敦大学的</a:t>
            </a:r>
            <a:r>
              <a:rPr lang="de-DE" sz="4125" dirty="0">
                <a:sym typeface="Georgia" charset="0"/>
              </a:rPr>
              <a:t>Lukas Nickel</a:t>
            </a:r>
            <a:r>
              <a:rPr lang="zh-CN" altLang="de-DE" sz="4125" dirty="0">
                <a:sym typeface="Georgia" charset="0"/>
              </a:rPr>
              <a:t>教授</a:t>
            </a:r>
            <a:endParaRPr lang="zh-CN" altLang="en-US" sz="4125" dirty="0"/>
          </a:p>
        </p:txBody>
      </p:sp>
      <p:sp>
        <p:nvSpPr>
          <p:cNvPr id="3" name="内容占位符 2"/>
          <p:cNvSpPr>
            <a:spLocks noGrp="1"/>
          </p:cNvSpPr>
          <p:nvPr>
            <p:ph idx="1"/>
          </p:nvPr>
        </p:nvSpPr>
        <p:spPr>
          <a:xfrm>
            <a:off x="1938859" y="2283768"/>
            <a:ext cx="6624712" cy="3281660"/>
          </a:xfrm>
        </p:spPr>
        <p:txBody>
          <a:bodyPr>
            <a:normAutofit fontScale="92500" lnSpcReduction="10000"/>
          </a:bodyPr>
          <a:lstStyle/>
          <a:p>
            <a:pPr marL="0" indent="0">
              <a:buNone/>
              <a:defRPr/>
            </a:pPr>
            <a:r>
              <a:rPr lang="de-DE" altLang="zh-CN" dirty="0">
                <a:sym typeface="Georgia" charset="0"/>
              </a:rPr>
              <a:t>—</a:t>
            </a:r>
            <a:r>
              <a:rPr lang="zh-CN" altLang="de-DE" dirty="0">
                <a:sym typeface="Georgia" charset="0"/>
              </a:rPr>
              <a:t>秦始皇兵马俑之前的中国所出土的雕像都是</a:t>
            </a:r>
            <a:r>
              <a:rPr lang="de-DE" dirty="0">
                <a:sym typeface="Georgia" charset="0"/>
              </a:rPr>
              <a:t>2D</a:t>
            </a:r>
            <a:r>
              <a:rPr lang="zh-CN" altLang="de-DE" dirty="0">
                <a:sym typeface="Georgia" charset="0"/>
              </a:rPr>
              <a:t>的；</a:t>
            </a:r>
            <a:endParaRPr lang="de-DE" dirty="0">
              <a:sym typeface="Georgia" charset="0"/>
            </a:endParaRPr>
          </a:p>
          <a:p>
            <a:pPr marL="0" indent="0">
              <a:buNone/>
              <a:defRPr/>
            </a:pPr>
            <a:r>
              <a:rPr lang="de-DE" altLang="zh-CN" dirty="0">
                <a:sym typeface="Georgia" charset="0"/>
              </a:rPr>
              <a:t>—</a:t>
            </a:r>
            <a:r>
              <a:rPr lang="zh-CN" altLang="de-DE" dirty="0">
                <a:sym typeface="Georgia" charset="0"/>
              </a:rPr>
              <a:t>德国电视二台曾经报道过，在兵马俑博物馆里有一个非开放的片区里，他们找到了一个半身裸体的舞者雕塑有承重腿，而这是古希腊雕塑手法所特有的（在埃及的雕像里也有承重腿）；</a:t>
            </a:r>
            <a:endParaRPr lang="de-DE" dirty="0">
              <a:sym typeface="Georgia" charset="0"/>
            </a:endParaRPr>
          </a:p>
        </p:txBody>
      </p:sp>
      <p:pic>
        <p:nvPicPr>
          <p:cNvPr id="25604" name="Picture 9" descr="Lukas Nik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38481"/>
            <a:ext cx="1678781" cy="145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243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normAutofit fontScale="90000"/>
          </a:bodyPr>
          <a:lstStyle/>
          <a:p>
            <a:r>
              <a:rPr lang="de-DE" altLang="de-DE"/>
              <a:t>Belege für griechischen Ursprung der Terracotta-Armee</a:t>
            </a:r>
          </a:p>
        </p:txBody>
      </p:sp>
      <p:sp>
        <p:nvSpPr>
          <p:cNvPr id="9219" name="Inhaltsplatzhalter 2"/>
          <p:cNvSpPr>
            <a:spLocks noGrp="1"/>
          </p:cNvSpPr>
          <p:nvPr>
            <p:ph idx="1"/>
          </p:nvPr>
        </p:nvSpPr>
        <p:spPr/>
        <p:txBody>
          <a:bodyPr/>
          <a:lstStyle/>
          <a:p>
            <a:r>
              <a:rPr lang="en-US" altLang="de-DE" sz="1500" dirty="0" err="1"/>
              <a:t>Historiker</a:t>
            </a:r>
            <a:r>
              <a:rPr lang="en-US" altLang="de-DE" sz="1500" dirty="0"/>
              <a:t> </a:t>
            </a:r>
            <a:r>
              <a:rPr lang="en-US" altLang="de-DE" sz="1500" dirty="0" err="1"/>
              <a:t>Diodorus</a:t>
            </a:r>
            <a:r>
              <a:rPr lang="en-US" altLang="de-DE" sz="1500" dirty="0"/>
              <a:t> </a:t>
            </a:r>
            <a:r>
              <a:rPr lang="en-US" altLang="de-DE" sz="1500" dirty="0" err="1"/>
              <a:t>Siculus</a:t>
            </a:r>
            <a:r>
              <a:rPr lang="en-US" altLang="de-DE" sz="1500" dirty="0"/>
              <a:t> (1. </a:t>
            </a:r>
            <a:r>
              <a:rPr lang="en-US" altLang="de-DE" sz="1500" dirty="0" err="1"/>
              <a:t>Jh</a:t>
            </a:r>
            <a:r>
              <a:rPr lang="en-US" altLang="de-DE" sz="1500" dirty="0"/>
              <a:t>. v. Chr.): </a:t>
            </a:r>
          </a:p>
          <a:p>
            <a:r>
              <a:rPr lang="en-US" altLang="de-DE" sz="1500" dirty="0"/>
              <a:t>“[Alexander 356-323 v. Chr.] </a:t>
            </a:r>
            <a:r>
              <a:rPr lang="en-US" altLang="de-DE" sz="1500" dirty="0" err="1"/>
              <a:t>überlegte</a:t>
            </a:r>
            <a:r>
              <a:rPr lang="en-US" altLang="de-DE" sz="1500" dirty="0"/>
              <a:t>, </a:t>
            </a:r>
            <a:r>
              <a:rPr lang="en-US" altLang="de-DE" sz="1500" dirty="0" err="1"/>
              <a:t>wie</a:t>
            </a:r>
            <a:r>
              <a:rPr lang="en-US" altLang="de-DE" sz="1500" dirty="0"/>
              <a:t> </a:t>
            </a:r>
            <a:r>
              <a:rPr lang="en-US" altLang="de-DE" sz="1500" dirty="0" err="1"/>
              <a:t>er</a:t>
            </a:r>
            <a:r>
              <a:rPr lang="en-US" altLang="de-DE" sz="1500" dirty="0"/>
              <a:t> den </a:t>
            </a:r>
            <a:r>
              <a:rPr lang="en-US" altLang="de-DE" sz="1500" dirty="0" err="1"/>
              <a:t>weitesten</a:t>
            </a:r>
            <a:r>
              <a:rPr lang="en-US" altLang="de-DE" sz="1500" dirty="0"/>
              <a:t> </a:t>
            </a:r>
            <a:r>
              <a:rPr lang="en-US" altLang="de-DE" sz="1500" dirty="0" err="1"/>
              <a:t>Punkt</a:t>
            </a:r>
            <a:r>
              <a:rPr lang="en-US" altLang="de-DE" sz="1500" dirty="0"/>
              <a:t> [</a:t>
            </a:r>
            <a:r>
              <a:rPr lang="en-US" altLang="de-DE" sz="1500" dirty="0" err="1"/>
              <a:t>östlich</a:t>
            </a:r>
            <a:r>
              <a:rPr lang="en-US" altLang="de-DE" sz="1500" dirty="0"/>
              <a:t>], den </a:t>
            </a:r>
            <a:r>
              <a:rPr lang="en-US" altLang="de-DE" sz="1500" dirty="0" err="1"/>
              <a:t>er</a:t>
            </a:r>
            <a:r>
              <a:rPr lang="en-US" altLang="de-DE" sz="1500" dirty="0"/>
              <a:t> </a:t>
            </a:r>
            <a:r>
              <a:rPr lang="en-US" altLang="de-DE" sz="1500" dirty="0" err="1"/>
              <a:t>mit</a:t>
            </a:r>
            <a:r>
              <a:rPr lang="en-US" altLang="de-DE" sz="1500" dirty="0"/>
              <a:t> </a:t>
            </a:r>
            <a:r>
              <a:rPr lang="en-US" altLang="de-DE" sz="1500" dirty="0" err="1"/>
              <a:t>seinem</a:t>
            </a:r>
            <a:r>
              <a:rPr lang="en-US" altLang="de-DE" sz="1500" dirty="0"/>
              <a:t> </a:t>
            </a:r>
            <a:r>
              <a:rPr lang="en-US" altLang="de-DE" sz="1500" dirty="0" err="1"/>
              <a:t>Heer</a:t>
            </a:r>
            <a:r>
              <a:rPr lang="en-US" altLang="de-DE" sz="1500" dirty="0"/>
              <a:t> </a:t>
            </a:r>
            <a:r>
              <a:rPr lang="en-US" altLang="de-DE" sz="1500" dirty="0" err="1"/>
              <a:t>erreicht</a:t>
            </a:r>
            <a:r>
              <a:rPr lang="en-US" altLang="de-DE" sz="1500" dirty="0"/>
              <a:t> </a:t>
            </a:r>
            <a:r>
              <a:rPr lang="en-US" altLang="de-DE" sz="1500" dirty="0" err="1"/>
              <a:t>hatte</a:t>
            </a:r>
            <a:r>
              <a:rPr lang="en-US" altLang="de-DE" sz="1500" dirty="0"/>
              <a:t>, </a:t>
            </a:r>
            <a:r>
              <a:rPr lang="en-US" altLang="de-DE" sz="1500" dirty="0" err="1"/>
              <a:t>markieren</a:t>
            </a:r>
            <a:r>
              <a:rPr lang="en-US" altLang="de-DE" sz="1500" dirty="0"/>
              <a:t> </a:t>
            </a:r>
            <a:r>
              <a:rPr lang="en-US" altLang="de-DE" sz="1500" dirty="0" err="1"/>
              <a:t>konnte</a:t>
            </a:r>
            <a:r>
              <a:rPr lang="en-US" altLang="de-DE" sz="1500" dirty="0"/>
              <a:t>, </a:t>
            </a:r>
            <a:r>
              <a:rPr lang="en-US" altLang="de-DE" sz="1500" dirty="0" err="1"/>
              <a:t>errichtete</a:t>
            </a:r>
            <a:r>
              <a:rPr lang="en-US" altLang="de-DE" sz="1500" dirty="0"/>
              <a:t> </a:t>
            </a:r>
            <a:r>
              <a:rPr lang="en-US" altLang="de-DE" sz="1500" dirty="0" err="1"/>
              <a:t>er</a:t>
            </a:r>
            <a:r>
              <a:rPr lang="en-US" altLang="de-DE" sz="1500" dirty="0"/>
              <a:t> </a:t>
            </a:r>
            <a:r>
              <a:rPr lang="en-US" altLang="de-DE" sz="1500" dirty="0" err="1"/>
              <a:t>erst</a:t>
            </a:r>
            <a:r>
              <a:rPr lang="en-US" altLang="de-DE" sz="1500" dirty="0"/>
              <a:t> </a:t>
            </a:r>
            <a:r>
              <a:rPr lang="en-US" altLang="de-DE" sz="1500" dirty="0" err="1"/>
              <a:t>Altare</a:t>
            </a:r>
            <a:r>
              <a:rPr lang="en-US" altLang="de-DE" sz="1500" dirty="0"/>
              <a:t> der 12 </a:t>
            </a:r>
            <a:r>
              <a:rPr lang="en-US" altLang="de-DE" sz="1500" dirty="0" err="1"/>
              <a:t>Gottheiten</a:t>
            </a:r>
            <a:r>
              <a:rPr lang="en-US" altLang="de-DE" sz="1500" dirty="0"/>
              <a:t>, </a:t>
            </a:r>
            <a:r>
              <a:rPr lang="en-US" altLang="de-DE" sz="1500" dirty="0" err="1"/>
              <a:t>jeder</a:t>
            </a:r>
            <a:r>
              <a:rPr lang="en-US" altLang="de-DE" sz="1500" dirty="0"/>
              <a:t> </a:t>
            </a:r>
            <a:r>
              <a:rPr lang="en-US" altLang="de-DE" sz="1500" dirty="0" err="1"/>
              <a:t>höher</a:t>
            </a:r>
            <a:r>
              <a:rPr lang="en-US" altLang="de-DE" sz="1500" dirty="0"/>
              <a:t> </a:t>
            </a:r>
            <a:r>
              <a:rPr lang="en-US" altLang="de-DE" sz="1500" dirty="0" err="1"/>
              <a:t>als</a:t>
            </a:r>
            <a:r>
              <a:rPr lang="en-US" altLang="de-DE" sz="1500" dirty="0"/>
              <a:t> 50 Ellen und </a:t>
            </a:r>
            <a:r>
              <a:rPr lang="en-US" altLang="de-DE" sz="1500" dirty="0" err="1"/>
              <a:t>markierte</a:t>
            </a:r>
            <a:r>
              <a:rPr lang="en-US" altLang="de-DE" sz="1500" dirty="0"/>
              <a:t> </a:t>
            </a:r>
            <a:r>
              <a:rPr lang="en-US" altLang="de-DE" sz="1500" dirty="0" err="1"/>
              <a:t>dann</a:t>
            </a:r>
            <a:r>
              <a:rPr lang="en-US" altLang="de-DE" sz="1500" dirty="0"/>
              <a:t> </a:t>
            </a:r>
            <a:r>
              <a:rPr lang="en-US" altLang="de-DE" sz="1500" dirty="0" err="1"/>
              <a:t>eine</a:t>
            </a:r>
            <a:r>
              <a:rPr lang="en-US" altLang="de-DE" sz="1500" dirty="0"/>
              <a:t> </a:t>
            </a:r>
            <a:r>
              <a:rPr lang="en-US" altLang="de-DE" sz="1500" dirty="0" err="1"/>
              <a:t>dreifach</a:t>
            </a:r>
            <a:r>
              <a:rPr lang="en-US" altLang="de-DE" sz="1500" dirty="0"/>
              <a:t> </a:t>
            </a:r>
            <a:r>
              <a:rPr lang="en-US" altLang="de-DE" sz="1500" dirty="0" err="1"/>
              <a:t>größere</a:t>
            </a:r>
            <a:r>
              <a:rPr lang="en-US" altLang="de-DE" sz="1500" dirty="0"/>
              <a:t> </a:t>
            </a:r>
            <a:r>
              <a:rPr lang="en-US" altLang="de-DE" sz="1500" dirty="0" err="1"/>
              <a:t>Umrandung</a:t>
            </a:r>
            <a:r>
              <a:rPr lang="en-US" altLang="de-DE" sz="1500" dirty="0"/>
              <a:t> des Lagers </a:t>
            </a:r>
            <a:r>
              <a:rPr lang="en-US" altLang="de-DE" sz="1500" dirty="0" err="1"/>
              <a:t>als</a:t>
            </a:r>
            <a:r>
              <a:rPr lang="en-US" altLang="de-DE" sz="1500" dirty="0"/>
              <a:t> </a:t>
            </a:r>
            <a:r>
              <a:rPr lang="en-US" altLang="de-DE" sz="1500" dirty="0" err="1"/>
              <a:t>es</a:t>
            </a:r>
            <a:r>
              <a:rPr lang="en-US" altLang="de-DE" sz="1500" dirty="0"/>
              <a:t> </a:t>
            </a:r>
            <a:r>
              <a:rPr lang="en-US" altLang="de-DE" sz="1500" dirty="0" err="1"/>
              <a:t>bestand</a:t>
            </a:r>
            <a:r>
              <a:rPr lang="en-US" altLang="de-DE" sz="1500" dirty="0"/>
              <a:t>. </a:t>
            </a:r>
          </a:p>
          <a:p>
            <a:r>
              <a:rPr lang="en-US" altLang="de-DE" sz="1500" dirty="0" err="1"/>
              <a:t>Hier</a:t>
            </a:r>
            <a:r>
              <a:rPr lang="en-US" altLang="de-DE" sz="1500" dirty="0"/>
              <a:t> hob </a:t>
            </a:r>
            <a:r>
              <a:rPr lang="en-US" altLang="de-DE" sz="1500" dirty="0" err="1"/>
              <a:t>er</a:t>
            </a:r>
            <a:r>
              <a:rPr lang="en-US" altLang="de-DE" sz="1500" dirty="0"/>
              <a:t> </a:t>
            </a:r>
            <a:r>
              <a:rPr lang="en-US" altLang="de-DE" sz="1500" dirty="0" err="1"/>
              <a:t>einen</a:t>
            </a:r>
            <a:r>
              <a:rPr lang="en-US" altLang="de-DE" sz="1500" dirty="0"/>
              <a:t> 50 </a:t>
            </a:r>
            <a:r>
              <a:rPr lang="en-US" altLang="de-DE" sz="1500" dirty="0" err="1"/>
              <a:t>Fuß</a:t>
            </a:r>
            <a:r>
              <a:rPr lang="en-US" altLang="de-DE" sz="1500" dirty="0"/>
              <a:t> </a:t>
            </a:r>
            <a:r>
              <a:rPr lang="en-US" altLang="de-DE" sz="1500" dirty="0" err="1"/>
              <a:t>breiten</a:t>
            </a:r>
            <a:r>
              <a:rPr lang="en-US" altLang="de-DE" sz="1500" dirty="0"/>
              <a:t> und 12 </a:t>
            </a:r>
            <a:r>
              <a:rPr lang="en-US" altLang="de-DE" sz="1500" dirty="0" err="1"/>
              <a:t>Fuß</a:t>
            </a:r>
            <a:r>
              <a:rPr lang="en-US" altLang="de-DE" sz="1500" dirty="0"/>
              <a:t> </a:t>
            </a:r>
            <a:r>
              <a:rPr lang="en-US" altLang="de-DE" sz="1500" dirty="0" err="1"/>
              <a:t>tiefen</a:t>
            </a:r>
            <a:r>
              <a:rPr lang="en-US" altLang="de-DE" sz="1500" dirty="0"/>
              <a:t> Graben </a:t>
            </a:r>
            <a:r>
              <a:rPr lang="en-US" altLang="de-DE" sz="1500" dirty="0" err="1"/>
              <a:t>aus.</a:t>
            </a:r>
            <a:r>
              <a:rPr lang="en-US" altLang="de-DE" sz="1500" dirty="0"/>
              <a:t> </a:t>
            </a:r>
            <a:r>
              <a:rPr lang="en-US" altLang="de-DE" sz="1500" dirty="0" err="1"/>
              <a:t>Er</a:t>
            </a:r>
            <a:r>
              <a:rPr lang="en-US" altLang="de-DE" sz="1500" dirty="0"/>
              <a:t> </a:t>
            </a:r>
            <a:r>
              <a:rPr lang="en-US" altLang="de-DE" sz="1500" dirty="0" err="1"/>
              <a:t>wies</a:t>
            </a:r>
            <a:r>
              <a:rPr lang="en-US" altLang="de-DE" sz="1500" dirty="0"/>
              <a:t> die </a:t>
            </a:r>
            <a:r>
              <a:rPr lang="en-US" altLang="de-DE" sz="1500" dirty="0" err="1"/>
              <a:t>Infanterie</a:t>
            </a:r>
            <a:r>
              <a:rPr lang="en-US" altLang="de-DE" sz="1500" dirty="0"/>
              <a:t> an, </a:t>
            </a:r>
            <a:r>
              <a:rPr lang="en-US" altLang="de-DE" sz="1500" dirty="0" err="1"/>
              <a:t>Hütten</a:t>
            </a:r>
            <a:r>
              <a:rPr lang="en-US" altLang="de-DE" sz="1500" dirty="0"/>
              <a:t> </a:t>
            </a:r>
            <a:r>
              <a:rPr lang="en-US" altLang="de-DE" sz="1500" dirty="0" err="1"/>
              <a:t>mit</a:t>
            </a:r>
            <a:r>
              <a:rPr lang="en-US" altLang="de-DE" sz="1500" dirty="0"/>
              <a:t> je </a:t>
            </a:r>
            <a:r>
              <a:rPr lang="en-US" altLang="de-DE" sz="1500" dirty="0" err="1"/>
              <a:t>fünf</a:t>
            </a:r>
            <a:r>
              <a:rPr lang="en-US" altLang="de-DE" sz="1500" dirty="0"/>
              <a:t> Ellen </a:t>
            </a:r>
            <a:r>
              <a:rPr lang="en-US" altLang="de-DE" sz="1500" dirty="0" err="1"/>
              <a:t>langen</a:t>
            </a:r>
            <a:r>
              <a:rPr lang="en-US" altLang="de-DE" sz="1500" dirty="0"/>
              <a:t> </a:t>
            </a:r>
            <a:r>
              <a:rPr lang="en-US" altLang="de-DE" sz="1500" dirty="0" err="1"/>
              <a:t>Betten</a:t>
            </a:r>
            <a:r>
              <a:rPr lang="en-US" altLang="de-DE" sz="1500" dirty="0"/>
              <a:t> </a:t>
            </a:r>
            <a:r>
              <a:rPr lang="en-US" altLang="de-DE" sz="1500" dirty="0" err="1"/>
              <a:t>zu</a:t>
            </a:r>
            <a:r>
              <a:rPr lang="en-US" altLang="de-DE" sz="1500" dirty="0"/>
              <a:t> </a:t>
            </a:r>
            <a:r>
              <a:rPr lang="en-US" altLang="de-DE" sz="1500" dirty="0" err="1"/>
              <a:t>bauen</a:t>
            </a:r>
            <a:r>
              <a:rPr lang="en-US" altLang="de-DE" sz="1500" dirty="0"/>
              <a:t>, und die </a:t>
            </a:r>
            <a:r>
              <a:rPr lang="en-US" altLang="de-DE" sz="1500" dirty="0" err="1"/>
              <a:t>Kavalerie</a:t>
            </a:r>
            <a:r>
              <a:rPr lang="en-US" altLang="de-DE" sz="1500" dirty="0"/>
              <a:t> … </a:t>
            </a:r>
            <a:r>
              <a:rPr lang="en-US" altLang="de-DE" sz="1500" dirty="0" err="1"/>
              <a:t>zwei</a:t>
            </a:r>
            <a:r>
              <a:rPr lang="en-US" altLang="de-DE" sz="1500" dirty="0"/>
              <a:t> </a:t>
            </a:r>
            <a:r>
              <a:rPr lang="en-US" altLang="de-DE" sz="1500" dirty="0" err="1"/>
              <a:t>Krippen</a:t>
            </a:r>
            <a:r>
              <a:rPr lang="en-US" altLang="de-DE" sz="1500" dirty="0"/>
              <a:t> der </a:t>
            </a:r>
            <a:r>
              <a:rPr lang="en-US" altLang="de-DE" sz="1500" dirty="0" err="1"/>
              <a:t>doppelten</a:t>
            </a:r>
            <a:r>
              <a:rPr lang="en-US" altLang="de-DE" sz="1500" dirty="0"/>
              <a:t> </a:t>
            </a:r>
            <a:r>
              <a:rPr lang="en-US" altLang="de-DE" sz="1500" dirty="0" err="1"/>
              <a:t>Größe</a:t>
            </a:r>
            <a:r>
              <a:rPr lang="en-US" altLang="de-DE" sz="1500" dirty="0"/>
              <a:t> </a:t>
            </a:r>
            <a:r>
              <a:rPr lang="en-US" altLang="de-DE" sz="1500" dirty="0" err="1"/>
              <a:t>zu</a:t>
            </a:r>
            <a:r>
              <a:rPr lang="en-US" altLang="de-DE" sz="1500" dirty="0"/>
              <a:t> </a:t>
            </a:r>
            <a:r>
              <a:rPr lang="en-US" altLang="de-DE" sz="1500" dirty="0" err="1"/>
              <a:t>errichten</a:t>
            </a:r>
            <a:r>
              <a:rPr lang="en-US" altLang="de-DE" sz="1500" dirty="0"/>
              <a:t>. Auf </a:t>
            </a:r>
            <a:r>
              <a:rPr lang="en-US" altLang="de-DE" sz="1500" dirty="0" err="1"/>
              <a:t>dieselbe</a:t>
            </a:r>
            <a:r>
              <a:rPr lang="en-US" altLang="de-DE" sz="1500" dirty="0"/>
              <a:t> Weise </a:t>
            </a:r>
            <a:r>
              <a:rPr lang="en-US" altLang="de-DE" sz="1500" dirty="0" err="1"/>
              <a:t>wurde</a:t>
            </a:r>
            <a:r>
              <a:rPr lang="en-US" altLang="de-DE" sz="1500" dirty="0"/>
              <a:t> </a:t>
            </a:r>
            <a:r>
              <a:rPr lang="en-US" altLang="de-DE" sz="1500" dirty="0" err="1"/>
              <a:t>alles</a:t>
            </a:r>
            <a:r>
              <a:rPr lang="en-US" altLang="de-DE" sz="1500" dirty="0"/>
              <a:t>, was </a:t>
            </a:r>
            <a:r>
              <a:rPr lang="en-US" altLang="de-DE" sz="1500" dirty="0" err="1"/>
              <a:t>zurück</a:t>
            </a:r>
            <a:r>
              <a:rPr lang="en-US" altLang="de-DE" sz="1500" dirty="0"/>
              <a:t> </a:t>
            </a:r>
            <a:r>
              <a:rPr lang="en-US" altLang="de-DE" sz="1500" dirty="0" err="1"/>
              <a:t>gelassen</a:t>
            </a:r>
            <a:r>
              <a:rPr lang="en-US" altLang="de-DE" sz="1500" dirty="0"/>
              <a:t> </a:t>
            </a:r>
            <a:r>
              <a:rPr lang="en-US" altLang="de-DE" sz="1500" dirty="0" err="1"/>
              <a:t>wurde</a:t>
            </a:r>
            <a:r>
              <a:rPr lang="en-US" altLang="de-DE" sz="1500" dirty="0"/>
              <a:t>, in der </a:t>
            </a:r>
            <a:r>
              <a:rPr lang="en-US" altLang="de-DE" sz="1500" dirty="0" err="1"/>
              <a:t>Größe</a:t>
            </a:r>
            <a:r>
              <a:rPr lang="en-US" altLang="de-DE" sz="1500" dirty="0"/>
              <a:t> </a:t>
            </a:r>
            <a:r>
              <a:rPr lang="en-US" altLang="de-DE" sz="1500" dirty="0" err="1"/>
              <a:t>übertrieben</a:t>
            </a:r>
            <a:r>
              <a:rPr lang="en-US" altLang="de-DE" sz="1500" dirty="0"/>
              <a:t>. </a:t>
            </a:r>
          </a:p>
          <a:p>
            <a:r>
              <a:rPr lang="en-US" altLang="de-DE" sz="1500" dirty="0"/>
              <a:t>Seine </a:t>
            </a:r>
            <a:r>
              <a:rPr lang="en-US" altLang="de-DE" sz="1500" dirty="0" err="1"/>
              <a:t>Idee</a:t>
            </a:r>
            <a:r>
              <a:rPr lang="en-US" altLang="de-DE" sz="1500" dirty="0"/>
              <a:t> war </a:t>
            </a:r>
            <a:r>
              <a:rPr lang="en-US" altLang="de-DE" sz="1500" dirty="0" err="1"/>
              <a:t>es</a:t>
            </a:r>
            <a:r>
              <a:rPr lang="en-US" altLang="de-DE" sz="1500" dirty="0"/>
              <a:t>, </a:t>
            </a:r>
            <a:r>
              <a:rPr lang="en-US" altLang="de-DE" sz="1500" dirty="0" err="1"/>
              <a:t>ein</a:t>
            </a:r>
            <a:r>
              <a:rPr lang="en-US" altLang="de-DE" sz="1500" dirty="0"/>
              <a:t> Lager von </a:t>
            </a:r>
            <a:r>
              <a:rPr lang="en-US" altLang="de-DE" sz="1500" dirty="0" err="1"/>
              <a:t>heldenhaften</a:t>
            </a:r>
            <a:r>
              <a:rPr lang="en-US" altLang="de-DE" sz="1500" dirty="0"/>
              <a:t> </a:t>
            </a:r>
            <a:r>
              <a:rPr lang="en-US" altLang="de-DE" sz="1500" dirty="0" err="1"/>
              <a:t>Proportionen</a:t>
            </a:r>
            <a:r>
              <a:rPr lang="en-US" altLang="de-DE" sz="1500" dirty="0"/>
              <a:t> </a:t>
            </a:r>
            <a:r>
              <a:rPr lang="en-US" altLang="de-DE" sz="1500" dirty="0" err="1"/>
              <a:t>zu</a:t>
            </a:r>
            <a:r>
              <a:rPr lang="en-US" altLang="de-DE" sz="1500" dirty="0"/>
              <a:t> </a:t>
            </a:r>
            <a:r>
              <a:rPr lang="en-US" altLang="de-DE" sz="1500" dirty="0" err="1"/>
              <a:t>schaffen</a:t>
            </a:r>
            <a:r>
              <a:rPr lang="en-US" altLang="de-DE" sz="1500" dirty="0"/>
              <a:t> und den </a:t>
            </a:r>
            <a:r>
              <a:rPr lang="en-US" altLang="de-DE" sz="1500" dirty="0" err="1"/>
              <a:t>Eingeborenen</a:t>
            </a:r>
            <a:r>
              <a:rPr lang="en-US" altLang="de-DE" sz="1500" dirty="0"/>
              <a:t> </a:t>
            </a:r>
            <a:r>
              <a:rPr lang="en-US" altLang="de-DE" sz="1500" dirty="0" err="1"/>
              <a:t>Belege</a:t>
            </a:r>
            <a:r>
              <a:rPr lang="en-US" altLang="de-DE" sz="1500" dirty="0"/>
              <a:t> </a:t>
            </a:r>
            <a:r>
              <a:rPr lang="en-US" altLang="de-DE" sz="1500" dirty="0" err="1"/>
              <a:t>für</a:t>
            </a:r>
            <a:r>
              <a:rPr lang="en-US" altLang="de-DE" sz="1500" dirty="0"/>
              <a:t> Menschen </a:t>
            </a:r>
            <a:r>
              <a:rPr lang="en-US" altLang="de-DE" sz="1500" dirty="0" err="1"/>
              <a:t>großer</a:t>
            </a:r>
            <a:r>
              <a:rPr lang="en-US" altLang="de-DE" sz="1500" dirty="0"/>
              <a:t> </a:t>
            </a:r>
            <a:r>
              <a:rPr lang="en-US" altLang="de-DE" sz="1500" dirty="0" err="1"/>
              <a:t>Statur</a:t>
            </a:r>
            <a:r>
              <a:rPr lang="en-US" altLang="de-DE" sz="1500" dirty="0"/>
              <a:t> </a:t>
            </a:r>
            <a:r>
              <a:rPr lang="en-US" altLang="de-DE" sz="1500" dirty="0" err="1"/>
              <a:t>zu</a:t>
            </a:r>
            <a:r>
              <a:rPr lang="en-US" altLang="de-DE" sz="1500" dirty="0"/>
              <a:t> </a:t>
            </a:r>
            <a:r>
              <a:rPr lang="en-US" altLang="de-DE" sz="1500" dirty="0" err="1"/>
              <a:t>hinterlassen</a:t>
            </a:r>
            <a:r>
              <a:rPr lang="en-US" altLang="de-DE" sz="1500" dirty="0"/>
              <a:t>, die </a:t>
            </a:r>
            <a:r>
              <a:rPr lang="en-US" altLang="de-DE" sz="1500" dirty="0" err="1"/>
              <a:t>die</a:t>
            </a:r>
            <a:r>
              <a:rPr lang="en-US" altLang="de-DE" sz="1500" dirty="0"/>
              <a:t> Kraft von </a:t>
            </a:r>
            <a:r>
              <a:rPr lang="en-US" altLang="de-DE" sz="1500" dirty="0" err="1"/>
              <a:t>Giganten</a:t>
            </a:r>
            <a:r>
              <a:rPr lang="en-US" altLang="de-DE" sz="1500" dirty="0"/>
              <a:t> </a:t>
            </a:r>
            <a:r>
              <a:rPr lang="en-US" altLang="de-DE" sz="1500" dirty="0" err="1"/>
              <a:t>hatten</a:t>
            </a:r>
            <a:r>
              <a:rPr lang="en-US" altLang="de-DE" sz="1500" dirty="0"/>
              <a:t>.”</a:t>
            </a:r>
          </a:p>
        </p:txBody>
      </p:sp>
      <p:sp>
        <p:nvSpPr>
          <p:cNvPr id="9220" name="Foliennummernplatzhalter 3"/>
          <p:cNvSpPr>
            <a:spLocks noGrp="1"/>
          </p:cNvSpPr>
          <p:nvPr>
            <p:ph type="sldNum" sz="quarter" idx="4294967295"/>
          </p:nvPr>
        </p:nvSpPr>
        <p:spPr bwMode="auto">
          <a:xfrm>
            <a:off x="6553200" y="5624514"/>
            <a:ext cx="21336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itchFamily="34" charset="0"/>
                <a:ea typeface="ＭＳ Ｐゴシック" pitchFamily="34" charset="-128"/>
              </a:defRPr>
            </a:lvl1pPr>
            <a:lvl2pPr marL="557213" indent="-214313">
              <a:defRPr sz="1800">
                <a:solidFill>
                  <a:schemeClr val="tx1"/>
                </a:solidFill>
                <a:latin typeface="Arial" pitchFamily="34" charset="0"/>
                <a:ea typeface="ＭＳ Ｐゴシック" pitchFamily="34" charset="-128"/>
              </a:defRPr>
            </a:lvl2pPr>
            <a:lvl3pPr marL="857250" indent="-171450">
              <a:defRPr sz="1800">
                <a:solidFill>
                  <a:schemeClr val="tx1"/>
                </a:solidFill>
                <a:latin typeface="Arial" pitchFamily="34" charset="0"/>
                <a:ea typeface="ＭＳ Ｐゴシック" pitchFamily="34" charset="-128"/>
              </a:defRPr>
            </a:lvl3pPr>
            <a:lvl4pPr marL="1200150" indent="-171450">
              <a:defRPr sz="1800">
                <a:solidFill>
                  <a:schemeClr val="tx1"/>
                </a:solidFill>
                <a:latin typeface="Arial" pitchFamily="34" charset="0"/>
                <a:ea typeface="ＭＳ Ｐゴシック" pitchFamily="34" charset="-128"/>
              </a:defRPr>
            </a:lvl4pPr>
            <a:lvl5pPr marL="1543050" indent="-171450">
              <a:defRPr sz="1800">
                <a:solidFill>
                  <a:schemeClr val="tx1"/>
                </a:solidFill>
                <a:latin typeface="Arial" pitchFamily="34" charset="0"/>
                <a:ea typeface="ＭＳ Ｐゴシック"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fld id="{439F2921-3EA3-40C5-A616-2FF418378EC3}" type="slidenum">
              <a:rPr lang="zh-CN" altLang="de-DE"/>
              <a:pPr/>
              <a:t>42</a:t>
            </a:fld>
            <a:endParaRPr lang="de-DE" altLang="zh-CN"/>
          </a:p>
        </p:txBody>
      </p:sp>
    </p:spTree>
    <p:extLst>
      <p:ext uri="{BB962C8B-B14F-4D97-AF65-F5344CB8AC3E}">
        <p14:creationId xmlns:p14="http://schemas.microsoft.com/office/powerpoint/2010/main" val="2265078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normAutofit fontScale="90000"/>
          </a:bodyPr>
          <a:lstStyle/>
          <a:p>
            <a:r>
              <a:rPr lang="de-DE" altLang="de-DE"/>
              <a:t>Belege für griechischen Ursprung der Terracotta-Armee</a:t>
            </a:r>
          </a:p>
        </p:txBody>
      </p:sp>
      <p:sp>
        <p:nvSpPr>
          <p:cNvPr id="10243" name="Inhaltsplatzhalter 2"/>
          <p:cNvSpPr>
            <a:spLocks noGrp="1"/>
          </p:cNvSpPr>
          <p:nvPr>
            <p:ph idx="1"/>
          </p:nvPr>
        </p:nvSpPr>
        <p:spPr/>
        <p:txBody>
          <a:bodyPr/>
          <a:lstStyle/>
          <a:p>
            <a:r>
              <a:rPr lang="en-US" altLang="de-DE" sz="1500" dirty="0" err="1"/>
              <a:t>Chinesischer</a:t>
            </a:r>
            <a:r>
              <a:rPr lang="en-US" altLang="de-DE" sz="1500" dirty="0"/>
              <a:t> </a:t>
            </a:r>
            <a:r>
              <a:rPr lang="en-US" altLang="de-DE" sz="1500" dirty="0" err="1"/>
              <a:t>Historiker</a:t>
            </a:r>
            <a:r>
              <a:rPr lang="en-US" altLang="de-DE" sz="1500" dirty="0"/>
              <a:t> Ban </a:t>
            </a:r>
            <a:r>
              <a:rPr lang="en-US" altLang="de-DE" sz="1500" dirty="0" err="1"/>
              <a:t>Gu</a:t>
            </a:r>
            <a:r>
              <a:rPr lang="en-US" altLang="de-DE" sz="1500" dirty="0"/>
              <a:t>: </a:t>
            </a:r>
          </a:p>
          <a:p>
            <a:r>
              <a:rPr lang="en-US" altLang="de-DE" sz="1500" dirty="0"/>
              <a:t>“</a:t>
            </a:r>
            <a:r>
              <a:rPr lang="en-US" altLang="de-DE" sz="1500" dirty="0" err="1"/>
              <a:t>Im</a:t>
            </a:r>
            <a:r>
              <a:rPr lang="en-US" altLang="de-DE" sz="1500" dirty="0"/>
              <a:t>  26. </a:t>
            </a:r>
            <a:r>
              <a:rPr lang="en-US" altLang="de-DE" sz="1500" dirty="0" err="1"/>
              <a:t>Jahr</a:t>
            </a:r>
            <a:r>
              <a:rPr lang="en-US" altLang="de-DE" sz="1500" dirty="0"/>
              <a:t> des Kaisers [Qin </a:t>
            </a:r>
            <a:r>
              <a:rPr lang="en-US" altLang="de-DE" sz="1500" dirty="0" err="1"/>
              <a:t>Shihuang</a:t>
            </a:r>
            <a:r>
              <a:rPr lang="en-US" altLang="de-DE" sz="1500" dirty="0"/>
              <a:t> di] (221 v. Chr.) </a:t>
            </a:r>
            <a:r>
              <a:rPr lang="en-US" altLang="de-DE" sz="1500" dirty="0" err="1"/>
              <a:t>wurden</a:t>
            </a:r>
            <a:r>
              <a:rPr lang="en-US" altLang="de-DE" sz="1500" dirty="0"/>
              <a:t> 5 </a:t>
            </a:r>
            <a:r>
              <a:rPr lang="en-US" altLang="de-DE" sz="1500" dirty="0" err="1"/>
              <a:t>zhang</a:t>
            </a:r>
            <a:r>
              <a:rPr lang="en-US" altLang="de-DE" sz="1500" dirty="0"/>
              <a:t> (12 Meter) </a:t>
            </a:r>
            <a:r>
              <a:rPr lang="en-US" altLang="de-DE" sz="1500" dirty="0" err="1"/>
              <a:t>hohe</a:t>
            </a:r>
            <a:r>
              <a:rPr lang="en-US" altLang="de-DE" sz="1500" dirty="0"/>
              <a:t> </a:t>
            </a:r>
            <a:r>
              <a:rPr lang="en-US" altLang="de-DE" sz="1500" dirty="0" err="1"/>
              <a:t>Statuen</a:t>
            </a:r>
            <a:r>
              <a:rPr lang="en-US" altLang="de-DE" sz="1500" dirty="0"/>
              <a:t> </a:t>
            </a:r>
            <a:r>
              <a:rPr lang="en-US" altLang="de-DE" sz="1500" dirty="0" err="1"/>
              <a:t>mit</a:t>
            </a:r>
            <a:r>
              <a:rPr lang="en-US" altLang="de-DE" sz="1500" dirty="0"/>
              <a:t> </a:t>
            </a:r>
            <a:r>
              <a:rPr lang="en-US" altLang="de-DE" sz="1500" dirty="0" err="1"/>
              <a:t>Füßen</a:t>
            </a:r>
            <a:r>
              <a:rPr lang="en-US" altLang="de-DE" sz="1500" dirty="0"/>
              <a:t> von 6 Chi </a:t>
            </a:r>
            <a:r>
              <a:rPr lang="en-US" altLang="de-DE" sz="1500" dirty="0" err="1"/>
              <a:t>entdeckt</a:t>
            </a:r>
            <a:r>
              <a:rPr lang="en-US" altLang="de-DE" sz="1500" dirty="0"/>
              <a:t>. </a:t>
            </a:r>
            <a:r>
              <a:rPr lang="en-US" altLang="de-DE" sz="1500" dirty="0" err="1"/>
              <a:t>Alle</a:t>
            </a:r>
            <a:r>
              <a:rPr lang="en-US" altLang="de-DE" sz="1500" dirty="0"/>
              <a:t> in </a:t>
            </a:r>
            <a:r>
              <a:rPr lang="en-US" altLang="de-DE" sz="1500" dirty="0" err="1"/>
              <a:t>fremder</a:t>
            </a:r>
            <a:r>
              <a:rPr lang="en-US" altLang="de-DE" sz="1500" dirty="0"/>
              <a:t> </a:t>
            </a:r>
            <a:r>
              <a:rPr lang="en-US" altLang="de-DE" sz="1500" dirty="0" err="1"/>
              <a:t>Kleidung</a:t>
            </a:r>
            <a:r>
              <a:rPr lang="en-US" altLang="de-DE" sz="1500" dirty="0"/>
              <a:t> (</a:t>
            </a:r>
            <a:r>
              <a:rPr lang="en-US" altLang="de-DE" sz="1500" dirty="0" err="1"/>
              <a:t>yidi</a:t>
            </a:r>
            <a:r>
              <a:rPr lang="en-US" altLang="de-DE" sz="1500" dirty="0"/>
              <a:t> </a:t>
            </a:r>
            <a:r>
              <a:rPr lang="zh-CN" altLang="de-DE" sz="1500" dirty="0">
                <a:ea typeface="宋体" pitchFamily="2" charset="-122"/>
              </a:rPr>
              <a:t>夷狄</a:t>
            </a:r>
            <a:r>
              <a:rPr lang="en-US" altLang="de-DE" sz="1500" dirty="0"/>
              <a:t>).</a:t>
            </a:r>
          </a:p>
          <a:p>
            <a:r>
              <a:rPr lang="en-US" altLang="de-DE" sz="1500" dirty="0" err="1"/>
              <a:t>Es</a:t>
            </a:r>
            <a:r>
              <a:rPr lang="en-US" altLang="de-DE" sz="1500" dirty="0"/>
              <a:t> gab 12 und </a:t>
            </a:r>
            <a:r>
              <a:rPr lang="en-US" altLang="de-DE" sz="1500" dirty="0" err="1"/>
              <a:t>sie</a:t>
            </a:r>
            <a:r>
              <a:rPr lang="en-US" altLang="de-DE" sz="1500" dirty="0"/>
              <a:t> </a:t>
            </a:r>
            <a:r>
              <a:rPr lang="en-US" altLang="de-DE" sz="1500" dirty="0" err="1"/>
              <a:t>wurden</a:t>
            </a:r>
            <a:r>
              <a:rPr lang="en-US" altLang="de-DE" sz="1500" dirty="0"/>
              <a:t> in </a:t>
            </a:r>
            <a:r>
              <a:rPr lang="en-US" altLang="de-DE" sz="1500" dirty="0" err="1"/>
              <a:t>Lintao</a:t>
            </a:r>
            <a:r>
              <a:rPr lang="en-US" altLang="de-DE" sz="1500" dirty="0"/>
              <a:t> </a:t>
            </a:r>
            <a:r>
              <a:rPr lang="en-US" altLang="de-DE" sz="1500" dirty="0" err="1"/>
              <a:t>entdeckt</a:t>
            </a:r>
            <a:r>
              <a:rPr lang="en-US" altLang="de-DE" sz="1500" dirty="0"/>
              <a:t>. </a:t>
            </a:r>
            <a:r>
              <a:rPr lang="en-US" altLang="de-DE" sz="1500" dirty="0" err="1"/>
              <a:t>Ein</a:t>
            </a:r>
            <a:r>
              <a:rPr lang="en-US" altLang="de-DE" sz="1500" dirty="0"/>
              <a:t> </a:t>
            </a:r>
            <a:r>
              <a:rPr lang="en-US" altLang="de-DE" sz="1500" dirty="0" err="1"/>
              <a:t>himmlisches</a:t>
            </a:r>
            <a:r>
              <a:rPr lang="en-US" altLang="de-DE" sz="1500" dirty="0"/>
              <a:t> </a:t>
            </a:r>
            <a:r>
              <a:rPr lang="en-US" altLang="de-DE" sz="1500" dirty="0" err="1"/>
              <a:t>Tabu</a:t>
            </a:r>
            <a:r>
              <a:rPr lang="en-US" altLang="de-DE" sz="1500" dirty="0"/>
              <a:t> </a:t>
            </a:r>
            <a:r>
              <a:rPr lang="en-US" altLang="de-DE" sz="1500" dirty="0" err="1"/>
              <a:t>sagte</a:t>
            </a:r>
            <a:r>
              <a:rPr lang="en-US" altLang="de-DE" sz="1500" dirty="0"/>
              <a:t> </a:t>
            </a:r>
            <a:r>
              <a:rPr lang="en-US" altLang="de-DE" sz="1500" dirty="0" err="1"/>
              <a:t>einst</a:t>
            </a:r>
            <a:r>
              <a:rPr lang="en-US" altLang="de-DE" sz="1500" dirty="0"/>
              <a:t>, </a:t>
            </a:r>
            <a:r>
              <a:rPr lang="en-US" altLang="de-DE" sz="1500" dirty="0" err="1"/>
              <a:t>dass</a:t>
            </a:r>
            <a:r>
              <a:rPr lang="en-US" altLang="de-DE" sz="1500" dirty="0"/>
              <a:t> der, der </a:t>
            </a:r>
            <a:r>
              <a:rPr lang="en-US" altLang="de-DE" sz="1500" dirty="0" err="1"/>
              <a:t>unbedacht</a:t>
            </a:r>
            <a:r>
              <a:rPr lang="en-US" altLang="de-DE" sz="1500" dirty="0"/>
              <a:t> </a:t>
            </a:r>
            <a:r>
              <a:rPr lang="en-US" altLang="de-DE" sz="1500" dirty="0" err="1"/>
              <a:t>ausländischen</a:t>
            </a:r>
            <a:r>
              <a:rPr lang="en-US" altLang="de-DE" sz="1500" dirty="0"/>
              <a:t> </a:t>
            </a:r>
            <a:r>
              <a:rPr lang="en-US" altLang="de-DE" sz="1500" dirty="0" err="1"/>
              <a:t>Modellen</a:t>
            </a:r>
            <a:r>
              <a:rPr lang="en-US" altLang="de-DE" sz="1500" dirty="0"/>
              <a:t> </a:t>
            </a:r>
            <a:r>
              <a:rPr lang="en-US" altLang="de-DE" sz="1500" dirty="0" err="1"/>
              <a:t>folgt</a:t>
            </a:r>
            <a:r>
              <a:rPr lang="en-US" altLang="de-DE" sz="1500" dirty="0"/>
              <a:t>, </a:t>
            </a:r>
            <a:r>
              <a:rPr lang="en-US" altLang="de-DE" sz="1500" dirty="0" err="1"/>
              <a:t>eine</a:t>
            </a:r>
            <a:r>
              <a:rPr lang="en-US" altLang="de-DE" sz="1500" dirty="0"/>
              <a:t> </a:t>
            </a:r>
            <a:r>
              <a:rPr lang="en-US" altLang="de-DE" sz="1500" dirty="0" err="1"/>
              <a:t>Katastrophe</a:t>
            </a:r>
            <a:r>
              <a:rPr lang="en-US" altLang="de-DE" sz="1500" dirty="0"/>
              <a:t> </a:t>
            </a:r>
            <a:r>
              <a:rPr lang="en-US" altLang="de-DE" sz="1500" dirty="0" err="1"/>
              <a:t>erleben</a:t>
            </a:r>
            <a:r>
              <a:rPr lang="en-US" altLang="de-DE" sz="1500" dirty="0"/>
              <a:t> </a:t>
            </a:r>
            <a:r>
              <a:rPr lang="en-US" altLang="de-DE" sz="1500" dirty="0" err="1"/>
              <a:t>wird</a:t>
            </a:r>
            <a:r>
              <a:rPr lang="en-US" altLang="de-DE" sz="1500" dirty="0"/>
              <a:t>. </a:t>
            </a:r>
          </a:p>
          <a:p>
            <a:r>
              <a:rPr lang="en-US" altLang="de-DE" sz="1500" dirty="0" err="1"/>
              <a:t>Im</a:t>
            </a:r>
            <a:r>
              <a:rPr lang="en-US" altLang="de-DE" sz="1500" dirty="0"/>
              <a:t> </a:t>
            </a:r>
            <a:r>
              <a:rPr lang="en-US" altLang="de-DE" sz="1500" dirty="0" err="1"/>
              <a:t>selben</a:t>
            </a:r>
            <a:r>
              <a:rPr lang="en-US" altLang="de-DE" sz="1500" dirty="0"/>
              <a:t> </a:t>
            </a:r>
            <a:r>
              <a:rPr lang="en-US" altLang="de-DE" sz="1500" dirty="0" err="1"/>
              <a:t>Jahr</a:t>
            </a:r>
            <a:r>
              <a:rPr lang="en-US" altLang="de-DE" sz="1500" dirty="0"/>
              <a:t> </a:t>
            </a:r>
            <a:r>
              <a:rPr lang="en-US" altLang="de-DE" sz="1500" dirty="0" err="1"/>
              <a:t>gelang</a:t>
            </a:r>
            <a:r>
              <a:rPr lang="en-US" altLang="de-DE" sz="1500" dirty="0"/>
              <a:t> </a:t>
            </a:r>
            <a:r>
              <a:rPr lang="en-US" altLang="de-DE" sz="1500" dirty="0" err="1"/>
              <a:t>es</a:t>
            </a:r>
            <a:r>
              <a:rPr lang="en-US" altLang="de-DE" sz="1500" dirty="0"/>
              <a:t> </a:t>
            </a:r>
            <a:r>
              <a:rPr lang="en-US" altLang="de-DE" sz="1500" dirty="0" err="1"/>
              <a:t>dem</a:t>
            </a:r>
            <a:r>
              <a:rPr lang="en-US" altLang="de-DE" sz="1500" dirty="0"/>
              <a:t> Kaiser, die </a:t>
            </a:r>
            <a:r>
              <a:rPr lang="en-US" altLang="de-DE" sz="1500" dirty="0" err="1"/>
              <a:t>sechs</a:t>
            </a:r>
            <a:r>
              <a:rPr lang="en-US" altLang="de-DE" sz="1500" dirty="0"/>
              <a:t> </a:t>
            </a:r>
            <a:r>
              <a:rPr lang="en-US" altLang="de-DE" sz="1500" dirty="0" err="1"/>
              <a:t>Staaten</a:t>
            </a:r>
            <a:r>
              <a:rPr lang="en-US" altLang="de-DE" sz="1500" dirty="0"/>
              <a:t> </a:t>
            </a:r>
            <a:r>
              <a:rPr lang="en-US" altLang="de-DE" sz="1500" dirty="0" err="1"/>
              <a:t>zu</a:t>
            </a:r>
            <a:r>
              <a:rPr lang="en-US" altLang="de-DE" sz="1500" dirty="0"/>
              <a:t> </a:t>
            </a:r>
            <a:r>
              <a:rPr lang="en-US" altLang="de-DE" sz="1500" dirty="0" err="1"/>
              <a:t>unterwerfen</a:t>
            </a:r>
            <a:r>
              <a:rPr lang="en-US" altLang="de-DE" sz="1500" dirty="0"/>
              <a:t>, </a:t>
            </a:r>
            <a:r>
              <a:rPr lang="en-US" altLang="de-DE" sz="1500" dirty="0" err="1"/>
              <a:t>weshalb</a:t>
            </a:r>
            <a:r>
              <a:rPr lang="en-US" altLang="de-DE" sz="1500" dirty="0"/>
              <a:t> </a:t>
            </a:r>
            <a:r>
              <a:rPr lang="en-US" altLang="de-DE" sz="1500" dirty="0" err="1"/>
              <a:t>er</a:t>
            </a:r>
            <a:r>
              <a:rPr lang="en-US" altLang="de-DE" sz="1500" dirty="0"/>
              <a:t> die </a:t>
            </a:r>
            <a:r>
              <a:rPr lang="en-US" altLang="de-DE" sz="1500" dirty="0" err="1"/>
              <a:t>Entdeckung</a:t>
            </a:r>
            <a:r>
              <a:rPr lang="en-US" altLang="de-DE" sz="1500" dirty="0"/>
              <a:t> </a:t>
            </a:r>
            <a:r>
              <a:rPr lang="en-US" altLang="de-DE" sz="1500" dirty="0" err="1"/>
              <a:t>als</a:t>
            </a:r>
            <a:r>
              <a:rPr lang="en-US" altLang="de-DE" sz="1500" dirty="0"/>
              <a:t> </a:t>
            </a:r>
            <a:r>
              <a:rPr lang="en-US" altLang="de-DE" sz="1500" dirty="0" err="1"/>
              <a:t>ein</a:t>
            </a:r>
            <a:r>
              <a:rPr lang="en-US" altLang="de-DE" sz="1500" dirty="0"/>
              <a:t> </a:t>
            </a:r>
            <a:r>
              <a:rPr lang="en-US" altLang="de-DE" sz="1500" dirty="0" err="1"/>
              <a:t>gutes</a:t>
            </a:r>
            <a:r>
              <a:rPr lang="en-US" altLang="de-DE" sz="1500" dirty="0"/>
              <a:t> </a:t>
            </a:r>
            <a:r>
              <a:rPr lang="en-US" altLang="de-DE" sz="1500" dirty="0" err="1"/>
              <a:t>Zeichen</a:t>
            </a:r>
            <a:r>
              <a:rPr lang="en-US" altLang="de-DE" sz="1500" dirty="0"/>
              <a:t> re-</a:t>
            </a:r>
            <a:r>
              <a:rPr lang="en-US" altLang="de-DE" sz="1500" dirty="0" err="1"/>
              <a:t>interpretierte</a:t>
            </a:r>
            <a:r>
              <a:rPr lang="en-US" altLang="de-DE" sz="1500" dirty="0"/>
              <a:t>. </a:t>
            </a:r>
          </a:p>
          <a:p>
            <a:r>
              <a:rPr lang="en-US" altLang="de-DE" sz="1500" dirty="0" err="1"/>
              <a:t>Deshalb</a:t>
            </a:r>
            <a:r>
              <a:rPr lang="en-US" altLang="de-DE" sz="1500" dirty="0"/>
              <a:t> </a:t>
            </a:r>
            <a:r>
              <a:rPr lang="en-US" altLang="de-DE" sz="1500" dirty="0" err="1"/>
              <a:t>ließ</a:t>
            </a:r>
            <a:r>
              <a:rPr lang="en-US" altLang="de-DE" sz="1500" dirty="0"/>
              <a:t> </a:t>
            </a:r>
            <a:r>
              <a:rPr lang="en-US" altLang="de-DE" sz="1500" dirty="0" err="1"/>
              <a:t>er</a:t>
            </a:r>
            <a:r>
              <a:rPr lang="en-US" altLang="de-DE" sz="1500" dirty="0"/>
              <a:t> </a:t>
            </a:r>
            <a:r>
              <a:rPr lang="en-US" altLang="de-DE" sz="1500" dirty="0" err="1"/>
              <a:t>Waffen</a:t>
            </a:r>
            <a:r>
              <a:rPr lang="en-US" altLang="de-DE" sz="1500" dirty="0"/>
              <a:t> von </a:t>
            </a:r>
            <a:r>
              <a:rPr lang="en-US" altLang="de-DE" sz="1500" dirty="0" err="1"/>
              <a:t>überall-unter-dem-Himmel</a:t>
            </a:r>
            <a:r>
              <a:rPr lang="en-US" altLang="de-DE" sz="1500" dirty="0"/>
              <a:t> </a:t>
            </a:r>
            <a:r>
              <a:rPr lang="en-US" altLang="de-DE" sz="1500" dirty="0" err="1"/>
              <a:t>einschmelzen</a:t>
            </a:r>
            <a:r>
              <a:rPr lang="en-US" altLang="de-DE" sz="1500" dirty="0"/>
              <a:t> und </a:t>
            </a:r>
            <a:r>
              <a:rPr lang="en-US" altLang="de-DE" sz="1500" dirty="0" err="1"/>
              <a:t>ließ</a:t>
            </a:r>
            <a:r>
              <a:rPr lang="en-US" altLang="de-DE" sz="1500" dirty="0"/>
              <a:t> </a:t>
            </a:r>
            <a:r>
              <a:rPr lang="en-US" altLang="de-DE" sz="1500" dirty="0" err="1"/>
              <a:t>daraus</a:t>
            </a:r>
            <a:r>
              <a:rPr lang="en-US" altLang="de-DE" sz="1500" dirty="0"/>
              <a:t> 12 Bronze-</a:t>
            </a:r>
            <a:r>
              <a:rPr lang="en-US" altLang="de-DE" sz="1500" dirty="0" err="1"/>
              <a:t>Menschenfiguren</a:t>
            </a:r>
            <a:r>
              <a:rPr lang="en-US" altLang="de-DE" sz="1500" dirty="0"/>
              <a:t> </a:t>
            </a:r>
            <a:r>
              <a:rPr lang="en-US" altLang="de-DE" sz="1500" dirty="0" err="1"/>
              <a:t>gießen</a:t>
            </a:r>
            <a:r>
              <a:rPr lang="en-US" altLang="de-DE" sz="1500" dirty="0"/>
              <a:t>, um </a:t>
            </a:r>
            <a:r>
              <a:rPr lang="en-US" altLang="de-DE" sz="1500" dirty="0" err="1"/>
              <a:t>diese</a:t>
            </a:r>
            <a:r>
              <a:rPr lang="en-US" altLang="de-DE" sz="1500" dirty="0"/>
              <a:t> [die 12 von </a:t>
            </a:r>
            <a:r>
              <a:rPr lang="en-US" altLang="de-DE" sz="1500" dirty="0" err="1"/>
              <a:t>Lintao</a:t>
            </a:r>
            <a:r>
              <a:rPr lang="en-US" altLang="de-DE" sz="1500" dirty="0"/>
              <a:t>] </a:t>
            </a:r>
            <a:r>
              <a:rPr lang="en-US" altLang="de-DE" sz="1500" dirty="0" err="1"/>
              <a:t>zu</a:t>
            </a:r>
            <a:r>
              <a:rPr lang="en-US" altLang="de-DE" sz="1500" dirty="0"/>
              <a:t> </a:t>
            </a:r>
            <a:r>
              <a:rPr lang="en-US" altLang="de-DE" sz="1500" dirty="0" err="1"/>
              <a:t>repräsentieren</a:t>
            </a:r>
            <a:r>
              <a:rPr lang="en-US" altLang="de-DE" sz="1500" dirty="0"/>
              <a:t>.”</a:t>
            </a:r>
            <a:endParaRPr lang="de-DE" altLang="de-DE" sz="1500" dirty="0"/>
          </a:p>
        </p:txBody>
      </p:sp>
      <p:sp>
        <p:nvSpPr>
          <p:cNvPr id="10244" name="Foliennummernplatzhalter 3"/>
          <p:cNvSpPr>
            <a:spLocks noGrp="1"/>
          </p:cNvSpPr>
          <p:nvPr>
            <p:ph type="sldNum" sz="quarter" idx="4294967295"/>
          </p:nvPr>
        </p:nvSpPr>
        <p:spPr bwMode="auto">
          <a:xfrm>
            <a:off x="6553200" y="5624514"/>
            <a:ext cx="21336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itchFamily="34" charset="0"/>
                <a:ea typeface="ＭＳ Ｐゴシック" pitchFamily="34" charset="-128"/>
              </a:defRPr>
            </a:lvl1pPr>
            <a:lvl2pPr marL="557213" indent="-214313">
              <a:defRPr sz="1800">
                <a:solidFill>
                  <a:schemeClr val="tx1"/>
                </a:solidFill>
                <a:latin typeface="Arial" pitchFamily="34" charset="0"/>
                <a:ea typeface="ＭＳ Ｐゴシック" pitchFamily="34" charset="-128"/>
              </a:defRPr>
            </a:lvl2pPr>
            <a:lvl3pPr marL="857250" indent="-171450">
              <a:defRPr sz="1800">
                <a:solidFill>
                  <a:schemeClr val="tx1"/>
                </a:solidFill>
                <a:latin typeface="Arial" pitchFamily="34" charset="0"/>
                <a:ea typeface="ＭＳ Ｐゴシック" pitchFamily="34" charset="-128"/>
              </a:defRPr>
            </a:lvl3pPr>
            <a:lvl4pPr marL="1200150" indent="-171450">
              <a:defRPr sz="1800">
                <a:solidFill>
                  <a:schemeClr val="tx1"/>
                </a:solidFill>
                <a:latin typeface="Arial" pitchFamily="34" charset="0"/>
                <a:ea typeface="ＭＳ Ｐゴシック" pitchFamily="34" charset="-128"/>
              </a:defRPr>
            </a:lvl4pPr>
            <a:lvl5pPr marL="1543050" indent="-171450">
              <a:defRPr sz="1800">
                <a:solidFill>
                  <a:schemeClr val="tx1"/>
                </a:solidFill>
                <a:latin typeface="Arial" pitchFamily="34" charset="0"/>
                <a:ea typeface="ＭＳ Ｐゴシック"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fld id="{0AF0A1E9-8535-4EFB-BE3E-24B044EF1771}" type="slidenum">
              <a:rPr lang="zh-CN" altLang="de-DE"/>
              <a:pPr/>
              <a:t>43</a:t>
            </a:fld>
            <a:endParaRPr lang="de-DE" altLang="zh-CN"/>
          </a:p>
        </p:txBody>
      </p:sp>
    </p:spTree>
    <p:extLst>
      <p:ext uri="{BB962C8B-B14F-4D97-AF65-F5344CB8AC3E}">
        <p14:creationId xmlns:p14="http://schemas.microsoft.com/office/powerpoint/2010/main" val="3062467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ltLang="de-DE" dirty="0"/>
              <a:t>班固：</a:t>
            </a:r>
            <a:r>
              <a:rPr lang="de-DE" altLang="zh-CN" dirty="0"/>
              <a:t>《</a:t>
            </a:r>
            <a:r>
              <a:rPr lang="zh-CN" altLang="de-DE" dirty="0"/>
              <a:t>汉书</a:t>
            </a:r>
            <a:r>
              <a:rPr lang="de-DE" altLang="zh-CN" dirty="0"/>
              <a:t>》</a:t>
            </a:r>
            <a:endParaRPr lang="de-DE" dirty="0"/>
          </a:p>
        </p:txBody>
      </p:sp>
      <p:sp>
        <p:nvSpPr>
          <p:cNvPr id="3" name="Inhaltsplatzhalter 2"/>
          <p:cNvSpPr>
            <a:spLocks noGrp="1"/>
          </p:cNvSpPr>
          <p:nvPr>
            <p:ph idx="1"/>
          </p:nvPr>
        </p:nvSpPr>
        <p:spPr/>
        <p:txBody>
          <a:bodyPr/>
          <a:lstStyle/>
          <a:p>
            <a:r>
              <a:rPr lang="zh-CN" altLang="de-DE" sz="1800" dirty="0"/>
              <a:t>为何皇帝令人在铭文中加入“大人”出自临洮的说法？班固对此提供了一个解释。</a:t>
            </a:r>
            <a:r>
              <a:rPr lang="de-DE" altLang="zh-CN" sz="1800" dirty="0"/>
              <a:t>"</a:t>
            </a:r>
            <a:r>
              <a:rPr lang="zh-CN" altLang="de-DE" sz="1800" dirty="0"/>
              <a:t>史記秦始皇帝二十六年，有大人長五丈，足履六尺，皆夷狄服，凡十二人，見于臨洮．天戒若曰，勿大為夷狄之行，將受其禍．是歲始皇初并六國，反喜以為瑞，銷天下兵器，作金人十二以象之．</a:t>
            </a:r>
            <a:r>
              <a:rPr lang="de-DE" altLang="zh-CN" sz="1800" dirty="0"/>
              <a:t>"</a:t>
            </a:r>
            <a:r>
              <a:rPr lang="zh-CN" altLang="de-DE" sz="1800" dirty="0"/>
              <a:t>他详细叙述了已知的信息，提示道，公元前</a:t>
            </a:r>
            <a:r>
              <a:rPr lang="de-DE" altLang="zh-CN" sz="1800" dirty="0"/>
              <a:t>221</a:t>
            </a:r>
            <a:r>
              <a:rPr lang="zh-CN" altLang="de-DE" sz="1800" dirty="0"/>
              <a:t>年出现的</a:t>
            </a:r>
            <a:r>
              <a:rPr lang="de-DE" altLang="zh-CN" sz="1800" dirty="0"/>
              <a:t>12</a:t>
            </a:r>
            <a:r>
              <a:rPr lang="zh-CN" altLang="de-DE" sz="1800" dirty="0"/>
              <a:t>个大人都着外国的（夷狄！）服装。他提到了一则预言，预言说道，遵循外国的习俗会导致灭亡；雕像的出现应视为消极的征兆。然而同一年始皇帝成功征服了六国中的最后一个，因此他逆转了预兆，认为那预示着幸运：“銷天下兵器，作金人十二以象之。”</a:t>
            </a:r>
            <a:r>
              <a:rPr lang="de-DE" altLang="zh-CN" sz="1800" dirty="0"/>
              <a:t>(“</a:t>
            </a:r>
            <a:r>
              <a:rPr lang="zh-CN" altLang="de-DE" sz="1800" dirty="0"/>
              <a:t>因此他销熔了天下的兵器，浇铸为十二个青铜人，来模仿那些</a:t>
            </a:r>
            <a:r>
              <a:rPr lang="de-DE" altLang="zh-CN" sz="1800" dirty="0"/>
              <a:t>[</a:t>
            </a:r>
            <a:r>
              <a:rPr lang="zh-CN" altLang="de-DE" sz="1800" dirty="0"/>
              <a:t>巨人（雕塑）</a:t>
            </a:r>
            <a:r>
              <a:rPr lang="de-DE" altLang="zh-CN" sz="1800" dirty="0"/>
              <a:t>]</a:t>
            </a:r>
            <a:r>
              <a:rPr lang="zh-CN" altLang="de-DE" sz="1800" dirty="0"/>
              <a:t>的形象。”</a:t>
            </a:r>
            <a:r>
              <a:rPr lang="de-DE" altLang="zh-CN" sz="1800" dirty="0"/>
              <a:t>)</a:t>
            </a:r>
          </a:p>
          <a:p>
            <a:r>
              <a:rPr lang="de-DE" altLang="zh-CN" sz="1800" dirty="0"/>
              <a:t>《</a:t>
            </a:r>
            <a:r>
              <a:rPr lang="zh-CN" altLang="de-DE" sz="1800" dirty="0"/>
              <a:t>汉书</a:t>
            </a:r>
            <a:r>
              <a:rPr lang="de-DE" altLang="zh-CN" sz="1800" dirty="0"/>
              <a:t>》, </a:t>
            </a:r>
            <a:r>
              <a:rPr lang="zh-CN" altLang="de-DE" sz="1800" dirty="0"/>
              <a:t>第</a:t>
            </a:r>
            <a:r>
              <a:rPr lang="de-DE" altLang="zh-CN" sz="1800" dirty="0"/>
              <a:t>1472</a:t>
            </a:r>
            <a:r>
              <a:rPr lang="zh-CN" altLang="de-DE" sz="1800" dirty="0"/>
              <a:t>页。</a:t>
            </a:r>
            <a:endParaRPr lang="de-DE" sz="1800" dirty="0"/>
          </a:p>
        </p:txBody>
      </p:sp>
    </p:spTree>
    <p:extLst>
      <p:ext uri="{BB962C8B-B14F-4D97-AF65-F5344CB8AC3E}">
        <p14:creationId xmlns:p14="http://schemas.microsoft.com/office/powerpoint/2010/main" val="3021737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normAutofit fontScale="90000"/>
          </a:bodyPr>
          <a:lstStyle/>
          <a:p>
            <a:r>
              <a:rPr lang="de-DE" altLang="de-DE"/>
              <a:t>Belege für griechischen Ursprung der Terracotta-Armee</a:t>
            </a:r>
          </a:p>
        </p:txBody>
      </p:sp>
      <p:sp>
        <p:nvSpPr>
          <p:cNvPr id="11267" name="Inhaltsplatzhalter 2"/>
          <p:cNvSpPr>
            <a:spLocks noGrp="1"/>
          </p:cNvSpPr>
          <p:nvPr>
            <p:ph idx="1"/>
          </p:nvPr>
        </p:nvSpPr>
        <p:spPr>
          <a:xfrm>
            <a:off x="1692276" y="2057401"/>
            <a:ext cx="6994525" cy="3394472"/>
          </a:xfrm>
        </p:spPr>
        <p:txBody>
          <a:bodyPr/>
          <a:lstStyle/>
          <a:p>
            <a:r>
              <a:rPr lang="en-US" altLang="de-DE"/>
              <a:t>nur 2-dimensional</a:t>
            </a:r>
          </a:p>
          <a:p>
            <a:r>
              <a:rPr lang="en-US" altLang="de-DE"/>
              <a:t>geringere Größe</a:t>
            </a:r>
          </a:p>
          <a:p>
            <a:r>
              <a:rPr lang="en-US" altLang="de-DE"/>
              <a:t>lebensgroße Figuren mit Standbein/Spielbein</a:t>
            </a:r>
          </a:p>
          <a:p>
            <a:r>
              <a:rPr lang="en-US" altLang="de-DE"/>
              <a:t>“himmlisches Tabu”</a:t>
            </a:r>
            <a:endParaRPr lang="de-DE" altLang="de-DE" sz="1500"/>
          </a:p>
        </p:txBody>
      </p:sp>
      <p:sp>
        <p:nvSpPr>
          <p:cNvPr id="11268" name="Foliennummernplatzhalter 3"/>
          <p:cNvSpPr>
            <a:spLocks noGrp="1"/>
          </p:cNvSpPr>
          <p:nvPr>
            <p:ph type="sldNum" sz="quarter" idx="4294967295"/>
          </p:nvPr>
        </p:nvSpPr>
        <p:spPr bwMode="auto">
          <a:xfrm>
            <a:off x="6553200" y="5624514"/>
            <a:ext cx="21336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itchFamily="34" charset="0"/>
                <a:ea typeface="ＭＳ Ｐゴシック" pitchFamily="34" charset="-128"/>
              </a:defRPr>
            </a:lvl1pPr>
            <a:lvl2pPr marL="557213" indent="-214313">
              <a:defRPr sz="1800">
                <a:solidFill>
                  <a:schemeClr val="tx1"/>
                </a:solidFill>
                <a:latin typeface="Arial" pitchFamily="34" charset="0"/>
                <a:ea typeface="ＭＳ Ｐゴシック" pitchFamily="34" charset="-128"/>
              </a:defRPr>
            </a:lvl2pPr>
            <a:lvl3pPr marL="857250" indent="-171450">
              <a:defRPr sz="1800">
                <a:solidFill>
                  <a:schemeClr val="tx1"/>
                </a:solidFill>
                <a:latin typeface="Arial" pitchFamily="34" charset="0"/>
                <a:ea typeface="ＭＳ Ｐゴシック" pitchFamily="34" charset="-128"/>
              </a:defRPr>
            </a:lvl3pPr>
            <a:lvl4pPr marL="1200150" indent="-171450">
              <a:defRPr sz="1800">
                <a:solidFill>
                  <a:schemeClr val="tx1"/>
                </a:solidFill>
                <a:latin typeface="Arial" pitchFamily="34" charset="0"/>
                <a:ea typeface="ＭＳ Ｐゴシック" pitchFamily="34" charset="-128"/>
              </a:defRPr>
            </a:lvl4pPr>
            <a:lvl5pPr marL="1543050" indent="-171450">
              <a:defRPr sz="1800">
                <a:solidFill>
                  <a:schemeClr val="tx1"/>
                </a:solidFill>
                <a:latin typeface="Arial" pitchFamily="34" charset="0"/>
                <a:ea typeface="ＭＳ Ｐゴシック"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fld id="{28289959-ADD5-444B-B8F7-19A3FB2163C3}" type="slidenum">
              <a:rPr lang="zh-CN" altLang="de-DE"/>
              <a:pPr/>
              <a:t>45</a:t>
            </a:fld>
            <a:endParaRPr lang="de-DE" altLang="zh-CN"/>
          </a:p>
        </p:txBody>
      </p:sp>
      <p:pic>
        <p:nvPicPr>
          <p:cNvPr id="11269" name="Picture 9" descr="Lukas Nik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9" y="2138364"/>
            <a:ext cx="1246187" cy="10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feld 1"/>
          <p:cNvSpPr txBox="1">
            <a:spLocks noChangeArrowheads="1"/>
          </p:cNvSpPr>
          <p:nvPr/>
        </p:nvSpPr>
        <p:spPr bwMode="auto">
          <a:xfrm>
            <a:off x="325439" y="3543301"/>
            <a:ext cx="1366837" cy="18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10" rIns="48218" bIns="24110">
            <a:spAutoFit/>
          </a:bodyPr>
          <a:lstStyle>
            <a:lvl1pPr>
              <a:lnSpc>
                <a:spcPct val="110000"/>
              </a:lnSpc>
              <a:spcBef>
                <a:spcPct val="20000"/>
              </a:spcBef>
              <a:buClr>
                <a:srgbClr val="A5C2D5"/>
              </a:buClr>
              <a:buChar char="•"/>
              <a:defRPr sz="1900">
                <a:solidFill>
                  <a:schemeClr val="bg1"/>
                </a:solidFill>
                <a:latin typeface="Arial" pitchFamily="34" charset="0"/>
                <a:ea typeface="ＭＳ Ｐゴシック" pitchFamily="34" charset="-128"/>
              </a:defRPr>
            </a:lvl1pPr>
            <a:lvl2pPr marL="742950" indent="-285750">
              <a:lnSpc>
                <a:spcPct val="110000"/>
              </a:lnSpc>
              <a:spcBef>
                <a:spcPct val="20000"/>
              </a:spcBef>
              <a:buChar char="–"/>
              <a:defRPr sz="1700">
                <a:solidFill>
                  <a:schemeClr val="bg1"/>
                </a:solidFill>
                <a:latin typeface="Arial" pitchFamily="34" charset="0"/>
                <a:ea typeface="ＭＳ Ｐゴシック" pitchFamily="34" charset="-128"/>
              </a:defRPr>
            </a:lvl2pPr>
            <a:lvl3pPr marL="1143000" indent="-228600">
              <a:lnSpc>
                <a:spcPct val="110000"/>
              </a:lnSpc>
              <a:spcBef>
                <a:spcPct val="20000"/>
              </a:spcBef>
              <a:buChar char="•"/>
              <a:defRPr sz="1700">
                <a:solidFill>
                  <a:schemeClr val="bg1"/>
                </a:solidFill>
                <a:latin typeface="Arial" pitchFamily="34" charset="0"/>
                <a:ea typeface="ＭＳ Ｐゴシック" pitchFamily="34" charset="-128"/>
              </a:defRPr>
            </a:lvl3pPr>
            <a:lvl4pPr marL="1600200" indent="-228600">
              <a:lnSpc>
                <a:spcPct val="110000"/>
              </a:lnSpc>
              <a:spcBef>
                <a:spcPct val="20000"/>
              </a:spcBef>
              <a:buChar char="–"/>
              <a:defRPr sz="1700">
                <a:solidFill>
                  <a:schemeClr val="bg1"/>
                </a:solidFill>
                <a:latin typeface="Arial" pitchFamily="34" charset="0"/>
                <a:ea typeface="ＭＳ Ｐゴシック" pitchFamily="34" charset="-128"/>
              </a:defRPr>
            </a:lvl4pPr>
            <a:lvl5pPr marL="2057400" indent="-228600">
              <a:lnSpc>
                <a:spcPct val="110000"/>
              </a:lnSpc>
              <a:spcBef>
                <a:spcPct val="20000"/>
              </a:spcBef>
              <a:buChar char="»"/>
              <a:defRPr sz="1700">
                <a:solidFill>
                  <a:schemeClr val="bg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har char="»"/>
              <a:defRPr sz="1700">
                <a:solidFill>
                  <a:schemeClr val="bg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har char="»"/>
              <a:defRPr sz="1700">
                <a:solidFill>
                  <a:schemeClr val="bg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har char="»"/>
              <a:defRPr sz="1700">
                <a:solidFill>
                  <a:schemeClr val="bg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har char="»"/>
              <a:defRPr sz="1700">
                <a:solidFill>
                  <a:schemeClr val="bg1"/>
                </a:solidFill>
                <a:latin typeface="Arial" pitchFamily="34" charset="0"/>
                <a:ea typeface="ＭＳ Ｐゴシック" pitchFamily="34" charset="-128"/>
              </a:defRPr>
            </a:lvl9pPr>
          </a:lstStyle>
          <a:p>
            <a:pPr algn="ctr">
              <a:lnSpc>
                <a:spcPct val="155000"/>
              </a:lnSpc>
              <a:spcBef>
                <a:spcPts val="1266"/>
              </a:spcBef>
              <a:buClrTx/>
              <a:buNone/>
            </a:pPr>
            <a:r>
              <a:rPr lang="de-DE" altLang="de-DE" sz="2400">
                <a:latin typeface="Georgia" pitchFamily="18" charset="0"/>
                <a:ea typeface="华文宋体"/>
                <a:cs typeface="Arial" pitchFamily="34" charset="0"/>
                <a:sym typeface="Georgia" pitchFamily="18" charset="0"/>
              </a:rPr>
              <a:t>Lukas Nickel</a:t>
            </a:r>
          </a:p>
          <a:p>
            <a:pPr algn="ctr">
              <a:lnSpc>
                <a:spcPct val="155000"/>
              </a:lnSpc>
              <a:spcBef>
                <a:spcPts val="1266"/>
              </a:spcBef>
              <a:buClrTx/>
              <a:buNone/>
            </a:pPr>
            <a:endParaRPr lang="de-DE" altLang="de-DE" sz="2400">
              <a:latin typeface="Georgia" pitchFamily="18" charset="0"/>
              <a:ea typeface="华文宋体"/>
              <a:cs typeface="Arial" pitchFamily="34" charset="0"/>
              <a:sym typeface="Georgia" pitchFamily="18" charset="0"/>
            </a:endParaRPr>
          </a:p>
        </p:txBody>
      </p:sp>
    </p:spTree>
    <p:extLst>
      <p:ext uri="{BB962C8B-B14F-4D97-AF65-F5344CB8AC3E}">
        <p14:creationId xmlns:p14="http://schemas.microsoft.com/office/powerpoint/2010/main" val="247554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ltLang="de-DE" dirty="0"/>
              <a:t>结论</a:t>
            </a:r>
            <a:endParaRPr lang="de-DE" dirty="0"/>
          </a:p>
        </p:txBody>
      </p:sp>
      <p:sp>
        <p:nvSpPr>
          <p:cNvPr id="3" name="Inhaltsplatzhalter 2"/>
          <p:cNvSpPr>
            <a:spLocks noGrp="1"/>
          </p:cNvSpPr>
          <p:nvPr>
            <p:ph idx="1"/>
          </p:nvPr>
        </p:nvSpPr>
        <p:spPr/>
        <p:txBody>
          <a:bodyPr/>
          <a:lstStyle/>
          <a:p>
            <a:pPr marL="0" indent="0">
              <a:buNone/>
            </a:pPr>
            <a:r>
              <a:rPr lang="en-GB" sz="1650" dirty="0">
                <a:latin typeface="Calibri" panose="020F0502020204030204" pitchFamily="34" charset="0"/>
                <a:cs typeface="Calibri" panose="020F0502020204030204" pitchFamily="34" charset="0"/>
              </a:rPr>
              <a:t>The silk road does not just have a history of several thousand years. It is as old as mankind is in Eurasia. The road was built from the early developed regions (in this case the fertile crescent Mesopotamia) into the directions of the later developed regions (Europe, India, China) and since 11000 BC goods (domesticated animals, plants) were transported from Mesopotamia to these places. Together with these goods, cultural goods and ideas, oral and later written literature was distributed and adopted in the cultures, while the archetypes at their core (the great flood, love marriage, ...) remained the same. Until telephone, electronic transmission and finally the internet made physical transportation partially obsolete, the land and maritime silk roads played an important role of developing the peripheral (Europe and China being civilized from Mesopotamia) and later of keeping the cultural poles of Europe and China, which had developed distant cultures and became alienated to the extend that the authenticity of reports from the other pole were doubted, in touch.</a:t>
            </a:r>
            <a:endParaRPr lang="de-DE" sz="16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8232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a:bodyPr>
          <a:lstStyle/>
          <a:p>
            <a:r>
              <a:rPr lang="de-DE" dirty="0" err="1"/>
              <a:t>Preparation</a:t>
            </a:r>
            <a:r>
              <a:rPr lang="de-DE" dirty="0"/>
              <a:t> </a:t>
            </a:r>
            <a:r>
              <a:rPr lang="de-DE" dirty="0" err="1"/>
              <a:t>for</a:t>
            </a:r>
            <a:r>
              <a:rPr lang="de-DE" dirty="0"/>
              <a:t> </a:t>
            </a:r>
            <a:r>
              <a:rPr lang="de-DE" dirty="0" err="1"/>
              <a:t>next</a:t>
            </a:r>
            <a:r>
              <a:rPr lang="de-DE" dirty="0"/>
              <a:t> </a:t>
            </a:r>
            <a:r>
              <a:rPr lang="de-DE" dirty="0" err="1"/>
              <a:t>week</a:t>
            </a:r>
            <a:endParaRPr lang="de-DE" dirty="0"/>
          </a:p>
        </p:txBody>
      </p:sp>
      <p:sp>
        <p:nvSpPr>
          <p:cNvPr id="5" name="Inhaltsplatzhalter 2">
            <a:extLst>
              <a:ext uri="{FF2B5EF4-FFF2-40B4-BE49-F238E27FC236}">
                <a16:creationId xmlns:a16="http://schemas.microsoft.com/office/drawing/2014/main" id="{47E53BE9-62B6-4916-BBAE-0A720349EFD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err="1"/>
              <a:t>Please</a:t>
            </a:r>
            <a:r>
              <a:rPr lang="de-DE" dirty="0"/>
              <a:t> </a:t>
            </a:r>
            <a:r>
              <a:rPr lang="de-DE" dirty="0" err="1"/>
              <a:t>prepare</a:t>
            </a:r>
            <a:r>
              <a:rPr lang="de-DE" dirty="0"/>
              <a:t> all </a:t>
            </a:r>
            <a:r>
              <a:rPr lang="de-DE" dirty="0" err="1"/>
              <a:t>texts</a:t>
            </a:r>
            <a:r>
              <a:rPr lang="de-DE" dirty="0"/>
              <a:t> </a:t>
            </a:r>
            <a:r>
              <a:rPr lang="de-DE" dirty="0" err="1"/>
              <a:t>of</a:t>
            </a:r>
            <a:r>
              <a:rPr lang="de-DE" dirty="0"/>
              <a:t> Session 2:</a:t>
            </a:r>
          </a:p>
          <a:p>
            <a:pPr algn="l"/>
            <a:r>
              <a:rPr lang="de-DE" b="0" i="0" dirty="0">
                <a:solidFill>
                  <a:srgbClr val="000000"/>
                </a:solidFill>
                <a:effectLst/>
                <a:latin typeface="Arial" panose="020B0604020202020204" pitchFamily="34" charset="0"/>
              </a:rPr>
              <a:t>Rank 2 Silk and </a:t>
            </a:r>
            <a:r>
              <a:rPr lang="de-DE" b="0" i="0" dirty="0" err="1">
                <a:solidFill>
                  <a:srgbClr val="000000"/>
                </a:solidFill>
                <a:effectLst/>
                <a:latin typeface="Arial" panose="020B0604020202020204" pitchFamily="34" charset="0"/>
              </a:rPr>
              <a:t>porcelain</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Celadon</a:t>
            </a:r>
            <a:r>
              <a:rPr lang="de-DE" b="0" i="0" dirty="0">
                <a:solidFill>
                  <a:srgbClr val="000000"/>
                </a:solidFill>
                <a:effectLst/>
                <a:latin typeface="Arial" panose="020B0604020202020204" pitchFamily="34" charset="0"/>
              </a:rPr>
              <a:t> and </a:t>
            </a:r>
            <a:r>
              <a:rPr lang="de-DE" b="0" i="0" dirty="0" err="1">
                <a:solidFill>
                  <a:srgbClr val="000000"/>
                </a:solidFill>
                <a:effectLst/>
                <a:latin typeface="Arial" panose="020B0604020202020204" pitchFamily="34" charset="0"/>
              </a:rPr>
              <a:t>Celadon</a:t>
            </a:r>
            <a:r>
              <a:rPr lang="de-DE" b="0" i="0" dirty="0">
                <a:solidFill>
                  <a:srgbClr val="000000"/>
                </a:solidFill>
                <a:effectLst/>
                <a:latin typeface="Arial" panose="020B0604020202020204" pitchFamily="34" charset="0"/>
              </a:rPr>
              <a:t> Song 《</a:t>
            </a:r>
            <a:r>
              <a:rPr lang="zh-CN" altLang="de-DE" b="0" i="0" dirty="0">
                <a:solidFill>
                  <a:srgbClr val="000000"/>
                </a:solidFill>
                <a:effectLst/>
                <a:latin typeface="Arial" panose="020B0604020202020204" pitchFamily="34" charset="0"/>
              </a:rPr>
              <a:t>青花瓷</a:t>
            </a:r>
            <a:r>
              <a:rPr lang="de-DE" altLang="zh-CN" b="0" i="0" dirty="0">
                <a:solidFill>
                  <a:srgbClr val="000000"/>
                </a:solidFill>
                <a:effectLst/>
                <a:latin typeface="Arial" panose="020B0604020202020204" pitchFamily="34" charset="0"/>
              </a:rPr>
              <a:t>》</a:t>
            </a:r>
            <a:r>
              <a:rPr lang="zh-CN" altLang="de-DE" b="0" i="0" dirty="0">
                <a:solidFill>
                  <a:srgbClr val="000000"/>
                </a:solidFill>
                <a:effectLst/>
                <a:latin typeface="Arial" panose="020B0604020202020204" pitchFamily="34" charset="0"/>
              </a:rPr>
              <a:t>歌词 </a:t>
            </a:r>
            <a:r>
              <a:rPr lang="de-DE" altLang="zh-CN" b="0" i="0" dirty="0">
                <a:solidFill>
                  <a:srgbClr val="000000"/>
                </a:solidFill>
                <a:effectLst/>
                <a:latin typeface="Arial" panose="020B0604020202020204" pitchFamily="34" charset="0"/>
              </a:rPr>
              <a:t>72%</a:t>
            </a:r>
            <a:r>
              <a:rPr lang="zh-CN" altLang="de-DE" b="0" i="0" dirty="0">
                <a:solidFill>
                  <a:srgbClr val="000000"/>
                </a:solidFill>
                <a:effectLst/>
                <a:latin typeface="Arial" panose="020B0604020202020204" pitchFamily="34" charset="0"/>
              </a:rPr>
              <a:t>喻锦博</a:t>
            </a:r>
          </a:p>
          <a:p>
            <a:pPr algn="l"/>
            <a:r>
              <a:rPr lang="de-DE" altLang="zh-CN" b="0" i="0" dirty="0">
                <a:solidFill>
                  <a:srgbClr val="000000"/>
                </a:solidFill>
                <a:effectLst/>
                <a:latin typeface="Arial" panose="020B0604020202020204" pitchFamily="34" charset="0"/>
              </a:rPr>
              <a:t>Rank 11 </a:t>
            </a:r>
            <a:r>
              <a:rPr lang="de-DE" b="0" i="0" dirty="0">
                <a:solidFill>
                  <a:srgbClr val="000000"/>
                </a:solidFill>
                <a:effectLst/>
                <a:latin typeface="Arial" panose="020B0604020202020204" pitchFamily="34" charset="0"/>
              </a:rPr>
              <a:t>Science and Technology: </a:t>
            </a:r>
            <a:r>
              <a:rPr lang="de-DE" b="0" i="0" dirty="0" err="1">
                <a:solidFill>
                  <a:srgbClr val="000000"/>
                </a:solidFill>
                <a:effectLst/>
                <a:latin typeface="Arial" panose="020B0604020202020204" pitchFamily="34" charset="0"/>
              </a:rPr>
              <a:t>Douyin</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Tik</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Tok</a:t>
            </a:r>
            <a:r>
              <a:rPr lang="de-DE" b="0" i="0" dirty="0">
                <a:solidFill>
                  <a:srgbClr val="000000"/>
                </a:solidFill>
                <a:effectLst/>
                <a:latin typeface="Arial" panose="020B0604020202020204" pitchFamily="34" charset="0"/>
              </a:rPr>
              <a:t>) 61%</a:t>
            </a:r>
            <a:r>
              <a:rPr lang="zh-CN" altLang="de-DE" b="0" i="0" dirty="0">
                <a:solidFill>
                  <a:srgbClr val="000000"/>
                </a:solidFill>
                <a:effectLst/>
                <a:latin typeface="Arial" panose="020B0604020202020204" pitchFamily="34" charset="0"/>
              </a:rPr>
              <a:t>欧欣榆</a:t>
            </a:r>
          </a:p>
          <a:p>
            <a:r>
              <a:rPr lang="de-DE" dirty="0"/>
              <a:t>Take </a:t>
            </a:r>
            <a:r>
              <a:rPr lang="de-DE" dirty="0" err="1"/>
              <a:t>the</a:t>
            </a:r>
            <a:r>
              <a:rPr lang="de-DE" dirty="0"/>
              <a:t> </a:t>
            </a:r>
            <a:r>
              <a:rPr lang="de-DE" dirty="0" err="1"/>
              <a:t>quizzes</a:t>
            </a:r>
            <a:endParaRPr lang="de-DE" dirty="0"/>
          </a:p>
          <a:p>
            <a:r>
              <a:rPr lang="de-DE" dirty="0" err="1"/>
              <a:t>Translate</a:t>
            </a:r>
            <a:r>
              <a:rPr lang="de-DE" dirty="0"/>
              <a:t> </a:t>
            </a:r>
            <a:r>
              <a:rPr lang="de-DE" dirty="0" err="1"/>
              <a:t>your</a:t>
            </a:r>
            <a:r>
              <a:rPr lang="de-DE" dirty="0"/>
              <a:t> </a:t>
            </a:r>
            <a:r>
              <a:rPr lang="de-DE" dirty="0" err="1"/>
              <a:t>part</a:t>
            </a:r>
            <a:r>
              <a:rPr lang="de-DE" dirty="0"/>
              <a:t> </a:t>
            </a:r>
            <a:r>
              <a:rPr lang="de-DE" dirty="0" err="1"/>
              <a:t>of</a:t>
            </a:r>
            <a:r>
              <a:rPr lang="de-DE" dirty="0"/>
              <a:t> HLM</a:t>
            </a:r>
          </a:p>
          <a:p>
            <a:r>
              <a:rPr lang="de-DE" dirty="0" err="1"/>
              <a:t>Correct</a:t>
            </a:r>
            <a:r>
              <a:rPr lang="de-DE" dirty="0"/>
              <a:t> a </a:t>
            </a:r>
            <a:r>
              <a:rPr lang="de-DE" dirty="0" err="1"/>
              <a:t>fellow</a:t>
            </a:r>
            <a:r>
              <a:rPr lang="de-DE" dirty="0"/>
              <a:t> </a:t>
            </a:r>
            <a:r>
              <a:rPr lang="de-DE" dirty="0" err="1"/>
              <a:t>student‘s</a:t>
            </a:r>
            <a:r>
              <a:rPr lang="de-DE" dirty="0"/>
              <a:t> </a:t>
            </a:r>
            <a:r>
              <a:rPr lang="de-DE" dirty="0" err="1"/>
              <a:t>translation</a:t>
            </a:r>
            <a:endParaRPr lang="de-DE" dirty="0"/>
          </a:p>
        </p:txBody>
      </p:sp>
    </p:spTree>
    <p:extLst>
      <p:ext uri="{BB962C8B-B14F-4D97-AF65-F5344CB8AC3E}">
        <p14:creationId xmlns:p14="http://schemas.microsoft.com/office/powerpoint/2010/main" val="1307028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normAutofit fontScale="90000"/>
          </a:bodyPr>
          <a:lstStyle/>
          <a:p>
            <a:pPr algn="ctr"/>
            <a:r>
              <a:rPr altLang="zh-CN" b="1" dirty="0">
                <a:solidFill>
                  <a:schemeClr val="tx1"/>
                </a:solidFill>
                <a:latin typeface="Arial" panose="020B0604020202020204" pitchFamily="34" charset="0"/>
                <a:cs typeface="Arial" panose="020B0604020202020204" pitchFamily="34" charset="0"/>
              </a:rPr>
              <a:t>Always here for you!</a:t>
            </a:r>
            <a:br>
              <a:rPr altLang="zh-CN" b="1" dirty="0">
                <a:solidFill>
                  <a:schemeClr val="tx1"/>
                </a:solidFill>
                <a:latin typeface="Arial" panose="020B0604020202020204" pitchFamily="34" charset="0"/>
                <a:cs typeface="Arial" panose="020B0604020202020204" pitchFamily="34" charset="0"/>
              </a:rPr>
            </a:br>
            <a:r>
              <a:rPr lang="zh-CN" altLang="en-US" sz="2800" b="1" dirty="0">
                <a:solidFill>
                  <a:schemeClr val="tx1"/>
                </a:solidFill>
                <a:latin typeface="Arial" panose="020B0604020202020204" pitchFamily="34" charset="0"/>
                <a:cs typeface="Arial" panose="020B0604020202020204" pitchFamily="34" charset="0"/>
              </a:rPr>
              <a:t>随时</a:t>
            </a:r>
            <a:r>
              <a:rPr lang="zh-CN" altLang="de-DE" sz="2800" b="1" dirty="0">
                <a:solidFill>
                  <a:schemeClr val="tx1"/>
                </a:solidFill>
                <a:latin typeface="Arial" panose="020B0604020202020204" pitchFamily="34" charset="0"/>
                <a:cs typeface="Arial" panose="020B0604020202020204" pitchFamily="34" charset="0"/>
              </a:rPr>
              <a:t>为你们服务</a:t>
            </a:r>
            <a:endParaRPr kumimoji="1" lang="zh-CN" altLang="en-US" b="1" dirty="0">
              <a:solidFill>
                <a:schemeClr val="tx1"/>
              </a:solidFill>
              <a:cs typeface="Arial" panose="020B0604020202020204" pitchFamily="34" charset="0"/>
            </a:endParaRPr>
          </a:p>
        </p:txBody>
      </p:sp>
      <p:sp>
        <p:nvSpPr>
          <p:cNvPr id="107523" name="内容占位符 2"/>
          <p:cNvSpPr>
            <a:spLocks noGrp="1"/>
          </p:cNvSpPr>
          <p:nvPr>
            <p:ph idx="1"/>
          </p:nvPr>
        </p:nvSpPr>
        <p:spPr>
          <a:xfrm>
            <a:off x="866775" y="2603500"/>
            <a:ext cx="7053263" cy="3722688"/>
          </a:xfrm>
        </p:spPr>
        <p:txBody>
          <a:bodyPr>
            <a:normAutofit/>
          </a:bodyPr>
          <a:lstStyle/>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Professor Dr. Martin </a:t>
            </a:r>
            <a:r>
              <a:rPr lang="en-US" altLang="zh-CN" sz="2400" dirty="0" err="1">
                <a:latin typeface="Arial" panose="020B0604020202020204" pitchFamily="34" charset="0"/>
                <a:ea typeface="楷体" panose="02010609060101010101" pitchFamily="49" charset="-122"/>
                <a:cs typeface="Arial" panose="020B0604020202020204" pitchFamily="34" charset="0"/>
              </a:rPr>
              <a:t>Woesler</a:t>
            </a:r>
            <a:r>
              <a:rPr lang="zh-CN" altLang="de-DE" sz="2400" dirty="0">
                <a:latin typeface="Arial" panose="020B0604020202020204" pitchFamily="34" charset="0"/>
                <a:ea typeface="楷体" panose="02010609060101010101" pitchFamily="49" charset="-122"/>
                <a:cs typeface="Arial" panose="020B0604020202020204" pitchFamily="34" charset="0"/>
              </a:rPr>
              <a:t>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吴漠汀</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湖南师范大学特聘教授，博士导师</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marL="0" indent="0" algn="ctr">
              <a:buNone/>
            </a:pPr>
            <a:r>
              <a:rPr lang="en-US" altLang="de-DE" sz="2400" dirty="0">
                <a:latin typeface="Arial" panose="020B0604020202020204" pitchFamily="34" charset="0"/>
                <a:ea typeface="楷体" panose="02010609060101010101" pitchFamily="49" charset="-122"/>
                <a:cs typeface="Arial" panose="020B0604020202020204" pitchFamily="34" charset="0"/>
              </a:rPr>
              <a:t>Office / </a:t>
            </a:r>
            <a:r>
              <a:rPr lang="zh-CN" altLang="de-DE" sz="2400" dirty="0">
                <a:latin typeface="Arial" panose="020B0604020202020204" pitchFamily="34" charset="0"/>
                <a:ea typeface="楷体" panose="02010609060101010101" pitchFamily="49" charset="-122"/>
                <a:cs typeface="Arial" panose="020B0604020202020204" pitchFamily="34" charset="0"/>
              </a:rPr>
              <a:t>办公室</a:t>
            </a:r>
            <a:r>
              <a:rPr lang="de-DE" altLang="zh-CN" sz="2400" dirty="0">
                <a:latin typeface="Arial" panose="020B0604020202020204" pitchFamily="34" charset="0"/>
                <a:ea typeface="楷体" panose="02010609060101010101" pitchFamily="49" charset="-122"/>
                <a:cs typeface="Arial" panose="020B0604020202020204" pitchFamily="34" charset="0"/>
              </a:rPr>
              <a:t>: </a:t>
            </a:r>
            <a:r>
              <a:rPr lang="zh-CN" altLang="de-DE" sz="2400" dirty="0">
                <a:latin typeface="Arial" panose="020B0604020202020204" pitchFamily="34" charset="0"/>
                <a:ea typeface="楷体" panose="02010609060101010101" pitchFamily="49" charset="-122"/>
                <a:cs typeface="Arial" panose="020B0604020202020204" pitchFamily="34" charset="0"/>
              </a:rPr>
              <a:t>外国语学院</a:t>
            </a:r>
            <a:r>
              <a:rPr lang="de-DE" altLang="zh-CN" sz="2400" dirty="0">
                <a:latin typeface="Arial" panose="020B0604020202020204" pitchFamily="34" charset="0"/>
                <a:ea typeface="楷体" panose="02010609060101010101" pitchFamily="49" charset="-122"/>
                <a:cs typeface="Arial" panose="020B0604020202020204" pitchFamily="34" charset="0"/>
              </a:rPr>
              <a:t>415</a:t>
            </a:r>
          </a:p>
          <a:p>
            <a:pPr marL="0" indent="0" algn="ctr">
              <a:buNone/>
            </a:pPr>
            <a:r>
              <a:rPr lang="zh-CN" altLang="de-DE" sz="2400" dirty="0">
                <a:latin typeface="Arial" panose="020B0604020202020204" pitchFamily="34" charset="0"/>
                <a:ea typeface="楷体" panose="02010609060101010101" pitchFamily="49" charset="-122"/>
                <a:cs typeface="Arial" panose="020B0604020202020204" pitchFamily="34" charset="0"/>
              </a:rPr>
              <a:t>国际汉学中心</a:t>
            </a:r>
            <a:r>
              <a:rPr lang="de-DE" altLang="zh-CN" sz="2400">
                <a:latin typeface="Arial" panose="020B0604020202020204" pitchFamily="34" charset="0"/>
                <a:ea typeface="楷体" panose="02010609060101010101" pitchFamily="49" charset="-122"/>
                <a:cs typeface="Arial" panose="020B0604020202020204" pitchFamily="34" charset="0"/>
              </a:rPr>
              <a:t>309</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Phone / </a:t>
            </a:r>
            <a:r>
              <a:rPr lang="zh-CN" altLang="de-DE" sz="2400" dirty="0">
                <a:latin typeface="Arial" panose="020B0604020202020204" pitchFamily="34" charset="0"/>
                <a:ea typeface="楷体" panose="02010609060101010101" pitchFamily="49" charset="-122"/>
                <a:cs typeface="Arial" panose="020B0604020202020204" pitchFamily="34" charset="0"/>
              </a:rPr>
              <a:t>电话</a:t>
            </a:r>
            <a:r>
              <a:rPr lang="en-US" altLang="zh-CN" sz="2400" dirty="0">
                <a:latin typeface="Arial" panose="020B0604020202020204" pitchFamily="34" charset="0"/>
                <a:ea typeface="楷体" panose="02010609060101010101" pitchFamily="49" charset="-122"/>
                <a:cs typeface="Arial" panose="020B0604020202020204" pitchFamily="34" charset="0"/>
              </a:rPr>
              <a:t>: (150) </a:t>
            </a:r>
            <a:r>
              <a:rPr lang="de-DE" altLang="zh-CN" sz="2400" dirty="0">
                <a:latin typeface="Arial" panose="020B0604020202020204" pitchFamily="34" charset="0"/>
                <a:ea typeface="楷体" panose="02010609060101010101" pitchFamily="49" charset="-122"/>
                <a:cs typeface="Arial" panose="020B0604020202020204" pitchFamily="34" charset="0"/>
              </a:rPr>
              <a:t>1138 8818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de-DE" altLang="zh-CN" sz="2400" dirty="0">
                <a:latin typeface="Arial" panose="020B0604020202020204" pitchFamily="34" charset="0"/>
                <a:ea typeface="楷体" panose="02010609060101010101" pitchFamily="49" charset="-122"/>
                <a:cs typeface="Arial" panose="020B0604020202020204" pitchFamily="34" charset="0"/>
              </a:rPr>
              <a:t>(</a:t>
            </a:r>
            <a:r>
              <a:rPr lang="zh-CN" altLang="de-DE" sz="2400" dirty="0">
                <a:latin typeface="Arial" panose="020B0604020202020204" pitchFamily="34" charset="0"/>
                <a:ea typeface="楷体" panose="02010609060101010101" pitchFamily="49" charset="-122"/>
                <a:cs typeface="Arial" panose="020B0604020202020204" pitchFamily="34" charset="0"/>
              </a:rPr>
              <a:t>德国</a:t>
            </a:r>
            <a:r>
              <a:rPr lang="de-DE" altLang="zh-CN" sz="2400" dirty="0">
                <a:latin typeface="Arial" panose="020B0604020202020204" pitchFamily="34" charset="0"/>
                <a:ea typeface="楷体" panose="02010609060101010101" pitchFamily="49" charset="-122"/>
                <a:cs typeface="Arial" panose="020B0604020202020204" pitchFamily="34" charset="0"/>
              </a:rPr>
              <a:t>+49 178 2073538)</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en-US" altLang="zh-CN" sz="2400" dirty="0">
                <a:latin typeface="Arial" panose="020B0604020202020204" pitchFamily="34" charset="0"/>
                <a:ea typeface="楷体" panose="02010609060101010101" pitchFamily="49" charset="-122"/>
                <a:cs typeface="Arial" panose="020B0604020202020204" pitchFamily="34" charset="0"/>
              </a:rPr>
              <a:t>Email / </a:t>
            </a:r>
            <a:r>
              <a:rPr lang="zh-CN" altLang="de-DE" sz="2400" dirty="0">
                <a:latin typeface="Arial" panose="020B0604020202020204" pitchFamily="34" charset="0"/>
                <a:ea typeface="楷体" panose="02010609060101010101" pitchFamily="49" charset="-122"/>
                <a:cs typeface="Arial" panose="020B0604020202020204" pitchFamily="34" charset="0"/>
              </a:rPr>
              <a:t>电子邮件</a:t>
            </a:r>
            <a:r>
              <a:rPr lang="en-US" altLang="zh-CN" sz="2400" dirty="0">
                <a:latin typeface="Arial" panose="020B0604020202020204" pitchFamily="34" charset="0"/>
                <a:ea typeface="楷体" panose="02010609060101010101" pitchFamily="49" charset="-122"/>
                <a:cs typeface="Arial" panose="020B0604020202020204" pitchFamily="34" charset="0"/>
              </a:rPr>
              <a:t>: wmt@hunnu.edu.cn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2435404"/>
            <a:ext cx="7704856" cy="2015936"/>
          </a:xfrm>
          <a:prstGeom prst="rect">
            <a:avLst/>
          </a:prstGeom>
          <a:noFill/>
        </p:spPr>
        <p:txBody>
          <a:bodyPr wrap="square" rtlCol="0">
            <a:spAutoFit/>
          </a:bodyPr>
          <a:lstStyle/>
          <a:p>
            <a:pPr algn="ctr"/>
            <a:r>
              <a:rPr lang="de-DE" sz="12500" dirty="0">
                <a:latin typeface="Calibri" panose="020F0502020204030204" pitchFamily="34" charset="0"/>
                <a:ea typeface="华文新魏" panose="02010800040101010101" pitchFamily="2" charset="-122"/>
              </a:rPr>
              <a:t>Thank You</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Text Box 4"/>
          <p:cNvSpPr txBox="1">
            <a:spLocks noChangeArrowheads="1"/>
          </p:cNvSpPr>
          <p:nvPr/>
        </p:nvSpPr>
        <p:spPr bwMode="auto">
          <a:xfrm>
            <a:off x="152401" y="962474"/>
            <a:ext cx="88208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de-DE" sz="3000" dirty="0">
                <a:latin typeface="Arial" panose="020B0604020202020204" pitchFamily="34" charset="0"/>
                <a:cs typeface="Arial" panose="020B0604020202020204" pitchFamily="34" charset="0"/>
              </a:rPr>
              <a:t>公元前</a:t>
            </a:r>
            <a:r>
              <a:rPr lang="en-US" altLang="zh-CN" sz="3000" dirty="0">
                <a:latin typeface="Arial" panose="020B0604020202020204" pitchFamily="34" charset="0"/>
                <a:cs typeface="Arial" panose="020B0604020202020204" pitchFamily="34" charset="0"/>
              </a:rPr>
              <a:t>10</a:t>
            </a:r>
            <a:r>
              <a:rPr lang="zh-CN" altLang="en-US" sz="3000" dirty="0">
                <a:latin typeface="Arial" panose="020B0604020202020204" pitchFamily="34" charset="0"/>
                <a:cs typeface="Arial" panose="020B0604020202020204" pitchFamily="34" charset="0"/>
              </a:rPr>
              <a:t>万年，人群迁移至巴勒斯坦。</a:t>
            </a:r>
            <a:endParaRPr lang="de-DE" altLang="zh-CN" sz="3000" dirty="0">
              <a:latin typeface="Arial" panose="020B0604020202020204" pitchFamily="34" charset="0"/>
              <a:cs typeface="Arial" panose="020B0604020202020204" pitchFamily="34" charset="0"/>
            </a:endParaRPr>
          </a:p>
          <a:p>
            <a:r>
              <a:rPr lang="zh-CN" altLang="en-US" sz="3000" dirty="0">
                <a:latin typeface="Arial" panose="020B0604020202020204" pitchFamily="34" charset="0"/>
                <a:cs typeface="Arial" panose="020B0604020202020204" pitchFamily="34" charset="0"/>
              </a:rPr>
              <a:t>大约在公元前</a:t>
            </a:r>
            <a:r>
              <a:rPr lang="en-US" altLang="zh-CN" sz="3000" dirty="0">
                <a:latin typeface="Arial" panose="020B0604020202020204" pitchFamily="34" charset="0"/>
                <a:cs typeface="Arial" panose="020B0604020202020204" pitchFamily="34" charset="0"/>
              </a:rPr>
              <a:t>7</a:t>
            </a:r>
            <a:r>
              <a:rPr lang="zh-CN" altLang="en-US" sz="3000" dirty="0">
                <a:latin typeface="Arial" panose="020B0604020202020204" pitchFamily="34" charset="0"/>
                <a:cs typeface="Arial" panose="020B0604020202020204" pitchFamily="34" charset="0"/>
              </a:rPr>
              <a:t>万年，沿着海岸线和河滨到达亚洲</a:t>
            </a:r>
            <a:r>
              <a:rPr lang="zh-CN" altLang="de-DE" sz="3000" dirty="0">
                <a:latin typeface="Arial" panose="020B0604020202020204" pitchFamily="34" charset="0"/>
                <a:cs typeface="Arial" panose="020B0604020202020204" pitchFamily="34" charset="0"/>
              </a:rPr>
              <a:t>。</a:t>
            </a:r>
            <a:endParaRPr lang="zh-CN" altLang="en-US" sz="3000" dirty="0">
              <a:latin typeface="Arial" panose="020B0604020202020204" pitchFamily="34" charset="0"/>
              <a:cs typeface="Arial" panose="020B0604020202020204" pitchFamily="34" charset="0"/>
            </a:endParaRPr>
          </a:p>
        </p:txBody>
      </p:sp>
      <p:pic>
        <p:nvPicPr>
          <p:cNvPr id="233477" name="Picture 5" descr="Spreading_homo_sapi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69295"/>
            <a:ext cx="9144000" cy="403145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8281392" y="3985022"/>
            <a:ext cx="426839" cy="235013"/>
          </a:xfrm>
          <a:prstGeom prst="rect">
            <a:avLst/>
          </a:prstGeom>
          <a:solidFill>
            <a:schemeClr val="bg1"/>
          </a:solidFill>
          <a:ln>
            <a:noFill/>
          </a:ln>
        </p:spPr>
        <p:txBody>
          <a:bodyPr wrap="square" lIns="13500" tIns="13500" bIns="13500" rtlCol="0">
            <a:spAutoFit/>
          </a:bodyPr>
          <a:lstStyle/>
          <a:p>
            <a:pPr algn="r"/>
            <a:r>
              <a:rPr lang="de-DE" sz="675" dirty="0">
                <a:latin typeface="Arial Black" panose="020B0A04020102020204" pitchFamily="34" charset="0"/>
                <a:cs typeface="Arial" panose="020B0604020202020204" pitchFamily="34" charset="0"/>
              </a:rPr>
              <a:t> 20.000</a:t>
            </a:r>
          </a:p>
        </p:txBody>
      </p:sp>
      <p:cxnSp>
        <p:nvCxnSpPr>
          <p:cNvPr id="3" name="Gekrümmte Verbindung 2"/>
          <p:cNvCxnSpPr/>
          <p:nvPr/>
        </p:nvCxnSpPr>
        <p:spPr>
          <a:xfrm rot="10800000" flipV="1">
            <a:off x="8076197" y="4116160"/>
            <a:ext cx="1083876" cy="70829"/>
          </a:xfrm>
          <a:prstGeom prst="curvedConnector3">
            <a:avLst/>
          </a:prstGeom>
          <a:ln w="254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9" name="Textfeld 8"/>
          <p:cNvSpPr txBox="1"/>
          <p:nvPr/>
        </p:nvSpPr>
        <p:spPr>
          <a:xfrm>
            <a:off x="45118" y="3749702"/>
            <a:ext cx="460208" cy="131138"/>
          </a:xfrm>
          <a:prstGeom prst="rect">
            <a:avLst/>
          </a:prstGeom>
          <a:solidFill>
            <a:schemeClr val="bg1"/>
          </a:solidFill>
          <a:ln>
            <a:noFill/>
          </a:ln>
        </p:spPr>
        <p:txBody>
          <a:bodyPr wrap="square" lIns="13500" tIns="13500" bIns="13500" rtlCol="0">
            <a:spAutoFit/>
          </a:bodyPr>
          <a:lstStyle/>
          <a:p>
            <a:pPr algn="r"/>
            <a:r>
              <a:rPr lang="de-DE" sz="675" dirty="0">
                <a:latin typeface="Arial Black" panose="020B0A04020102020204" pitchFamily="34" charset="0"/>
                <a:cs typeface="Arial" panose="020B0604020202020204" pitchFamily="34" charset="0"/>
              </a:rPr>
              <a:t> 20.000</a:t>
            </a:r>
          </a:p>
        </p:txBody>
      </p:sp>
      <p:cxnSp>
        <p:nvCxnSpPr>
          <p:cNvPr id="10" name="Gekrümmte Verbindung 9"/>
          <p:cNvCxnSpPr/>
          <p:nvPr/>
        </p:nvCxnSpPr>
        <p:spPr>
          <a:xfrm rot="10800000" flipV="1">
            <a:off x="-812132" y="3674684"/>
            <a:ext cx="1714500" cy="137004"/>
          </a:xfrm>
          <a:prstGeom prst="curvedConnector3">
            <a:avLst/>
          </a:prstGeom>
          <a:ln w="25400">
            <a:solidFill>
              <a:srgbClr val="FF0000"/>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3477"/>
                                        </p:tgtEl>
                                        <p:attrNameLst>
                                          <p:attrName>style.visibility</p:attrName>
                                        </p:attrNameLst>
                                      </p:cBhvr>
                                      <p:to>
                                        <p:strVal val="visible"/>
                                      </p:to>
                                    </p:set>
                                    <p:anim calcmode="lin" valueType="num">
                                      <p:cBhvr>
                                        <p:cTn id="7" dur="500" fill="hold"/>
                                        <p:tgtEl>
                                          <p:spTgt spid="233477"/>
                                        </p:tgtEl>
                                        <p:attrNameLst>
                                          <p:attrName>ppt_w</p:attrName>
                                        </p:attrNameLst>
                                      </p:cBhvr>
                                      <p:tavLst>
                                        <p:tav tm="0">
                                          <p:val>
                                            <p:fltVal val="0"/>
                                          </p:val>
                                        </p:tav>
                                        <p:tav tm="100000">
                                          <p:val>
                                            <p:strVal val="#ppt_w"/>
                                          </p:val>
                                        </p:tav>
                                      </p:tavLst>
                                    </p:anim>
                                    <p:anim calcmode="lin" valueType="num">
                                      <p:cBhvr>
                                        <p:cTn id="8" dur="500" fill="hold"/>
                                        <p:tgtEl>
                                          <p:spTgt spid="2334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358" name="Picture 6" descr="schrift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905" y="949054"/>
            <a:ext cx="10674905" cy="5559846"/>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718385" y="1677422"/>
            <a:ext cx="5743880" cy="1200329"/>
          </a:xfrm>
          <a:prstGeom prst="rect">
            <a:avLst/>
          </a:prstGeom>
        </p:spPr>
        <p:txBody>
          <a:bodyPr wrap="none">
            <a:spAutoFit/>
          </a:bodyPr>
          <a:lstStyle/>
          <a:p>
            <a:r>
              <a:rPr lang="zh-CN" altLang="de-DE" sz="7200" b="1" dirty="0">
                <a:latin typeface="黑体" panose="02010609060101010101" pitchFamily="49" charset="-122"/>
                <a:ea typeface="黑体" panose="02010609060101010101" pitchFamily="49" charset="-122"/>
              </a:rPr>
              <a:t>“理念之路”</a:t>
            </a:r>
            <a:endParaRPr lang="de-DE" sz="7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65826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6019" name="Picture 3" descr="fruchtbarer_halbm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57250"/>
            <a:ext cx="9233807" cy="8496885"/>
          </a:xfrm>
          <a:prstGeom prst="rect">
            <a:avLst/>
          </a:prstGeom>
          <a:noFill/>
          <a:extLst>
            <a:ext uri="{909E8E84-426E-40DD-AFC4-6F175D3DCCD1}">
              <a14:hiddenFill xmlns:a14="http://schemas.microsoft.com/office/drawing/2010/main">
                <a:solidFill>
                  <a:srgbClr val="FFFFFF"/>
                </a:solidFill>
              </a14:hiddenFill>
            </a:ext>
          </a:extLst>
        </p:spPr>
      </p:pic>
      <p:sp>
        <p:nvSpPr>
          <p:cNvPr id="726018" name="Rectangle 2"/>
          <p:cNvSpPr>
            <a:spLocks noGrp="1" noChangeArrowheads="1"/>
          </p:cNvSpPr>
          <p:nvPr>
            <p:ph type="title"/>
          </p:nvPr>
        </p:nvSpPr>
        <p:spPr>
          <a:xfrm>
            <a:off x="2196701" y="1309520"/>
            <a:ext cx="4840403" cy="1466338"/>
          </a:xfrm>
        </p:spPr>
        <p:txBody>
          <a:bodyPr>
            <a:noAutofit/>
          </a:bodyPr>
          <a:lstStyle/>
          <a:p>
            <a:r>
              <a:rPr lang="zh-CN" altLang="en-US" sz="8625" b="1" dirty="0"/>
              <a:t>新月沃土</a:t>
            </a:r>
            <a:endParaRPr lang="de-DE" sz="8625" b="1" dirty="0"/>
          </a:p>
        </p:txBody>
      </p:sp>
      <p:sp>
        <p:nvSpPr>
          <p:cNvPr id="2" name="Textfeld 1"/>
          <p:cNvSpPr txBox="1"/>
          <p:nvPr/>
        </p:nvSpPr>
        <p:spPr>
          <a:xfrm>
            <a:off x="3420841" y="4388055"/>
            <a:ext cx="3747407" cy="1754326"/>
          </a:xfrm>
          <a:prstGeom prst="rect">
            <a:avLst/>
          </a:prstGeom>
          <a:noFill/>
        </p:spPr>
        <p:txBody>
          <a:bodyPr wrap="square" rtlCol="0">
            <a:spAutoFit/>
          </a:bodyPr>
          <a:lstStyle/>
          <a:p>
            <a:r>
              <a:rPr lang="zh-CN" altLang="de-DE" dirty="0"/>
              <a:t>游牧民成为农民</a:t>
            </a:r>
          </a:p>
          <a:p>
            <a:endParaRPr lang="de-DE" altLang="zh-CN" dirty="0"/>
          </a:p>
          <a:p>
            <a:r>
              <a:rPr lang="zh-CN" altLang="de-DE" dirty="0"/>
              <a:t>公元前</a:t>
            </a:r>
            <a:r>
              <a:rPr lang="en-US" altLang="zh-CN" dirty="0"/>
              <a:t>8</a:t>
            </a:r>
            <a:r>
              <a:rPr lang="zh-CN" altLang="en-US" dirty="0"/>
              <a:t>千年到前</a:t>
            </a:r>
            <a:r>
              <a:rPr lang="en-US" altLang="zh-CN" dirty="0"/>
              <a:t>7</a:t>
            </a:r>
            <a:r>
              <a:rPr lang="zh-CN" altLang="en-US" dirty="0"/>
              <a:t>千年城市：</a:t>
            </a:r>
            <a:br>
              <a:rPr lang="de-DE" altLang="zh-CN" dirty="0"/>
            </a:br>
            <a:r>
              <a:rPr lang="zh-CN" altLang="de-DE" dirty="0">
                <a:sym typeface="+mn-ea"/>
              </a:rPr>
              <a:t>耶利哥、大马士革、恰塔霍裕克</a:t>
            </a:r>
            <a:endParaRPr lang="zh-CN" altLang="de-DE" dirty="0"/>
          </a:p>
          <a:p>
            <a:endParaRPr lang="zh-CN" altLang="en-US" dirty="0"/>
          </a:p>
          <a:p>
            <a:r>
              <a:rPr lang="zh-CN" altLang="en-US" dirty="0"/>
              <a:t>公元前</a:t>
            </a:r>
            <a:r>
              <a:rPr lang="en-US" altLang="zh-CN" dirty="0"/>
              <a:t>4</a:t>
            </a:r>
            <a:r>
              <a:rPr lang="zh-CN" altLang="en-US" dirty="0"/>
              <a:t>千年的古文本</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358" name="Picture 6" descr="schrift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905" y="949054"/>
            <a:ext cx="10674905" cy="5559846"/>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718384" y="1677422"/>
            <a:ext cx="5734262" cy="1200329"/>
          </a:xfrm>
          <a:prstGeom prst="rect">
            <a:avLst/>
          </a:prstGeom>
        </p:spPr>
        <p:txBody>
          <a:bodyPr wrap="none">
            <a:spAutoFit/>
          </a:bodyPr>
          <a:lstStyle/>
          <a:p>
            <a:r>
              <a:rPr lang="zh-CN" altLang="de-DE" sz="7200" b="1" dirty="0"/>
              <a:t>“理念之路”</a:t>
            </a:r>
            <a:endParaRPr lang="de-DE" sz="7200" dirty="0"/>
          </a:p>
        </p:txBody>
      </p:sp>
      <p:cxnSp>
        <p:nvCxnSpPr>
          <p:cNvPr id="5" name="Gekrümmte Verbindung 4"/>
          <p:cNvCxnSpPr/>
          <p:nvPr/>
        </p:nvCxnSpPr>
        <p:spPr>
          <a:xfrm flipV="1">
            <a:off x="2710150" y="2551093"/>
            <a:ext cx="4519670" cy="1586429"/>
          </a:xfrm>
          <a:prstGeom prst="curvedConnector3">
            <a:avLst/>
          </a:prstGeom>
          <a:ln w="2540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7" name="Gekrümmte Verbindung 6"/>
          <p:cNvCxnSpPr/>
          <p:nvPr/>
        </p:nvCxnSpPr>
        <p:spPr>
          <a:xfrm rot="10800000">
            <a:off x="826265" y="3802885"/>
            <a:ext cx="1619480" cy="334637"/>
          </a:xfrm>
          <a:prstGeom prst="curvedConnector3">
            <a:avLst>
              <a:gd name="adj1" fmla="val 30102"/>
            </a:avLst>
          </a:prstGeom>
          <a:ln w="2540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6" name="Rechteck 15"/>
          <p:cNvSpPr/>
          <p:nvPr/>
        </p:nvSpPr>
        <p:spPr>
          <a:xfrm>
            <a:off x="-9639" y="4668987"/>
            <a:ext cx="7999622" cy="1615827"/>
          </a:xfrm>
          <a:prstGeom prst="rect">
            <a:avLst/>
          </a:prstGeom>
          <a:ln>
            <a:solidFill>
              <a:srgbClr val="FF0000"/>
            </a:solidFill>
          </a:ln>
        </p:spPr>
        <p:txBody>
          <a:bodyPr wrap="square">
            <a:spAutoFit/>
          </a:bodyPr>
          <a:lstStyle/>
          <a:p>
            <a:r>
              <a:rPr lang="de-DE" altLang="zh-CN" sz="4950" b="1" dirty="0">
                <a:solidFill>
                  <a:srgbClr val="CC0000"/>
                </a:solidFill>
                <a:latin typeface="Calibri" panose="020F0502020204030204" pitchFamily="34" charset="0"/>
                <a:cs typeface="Calibri" panose="020F0502020204030204" pitchFamily="34" charset="0"/>
              </a:rPr>
              <a:t>-11000 </a:t>
            </a:r>
            <a:r>
              <a:rPr lang="zh-CN" altLang="de-DE" sz="4950" b="1" dirty="0">
                <a:solidFill>
                  <a:srgbClr val="CC0000"/>
                </a:solidFill>
                <a:latin typeface="Calibri" panose="020F0502020204030204" pitchFamily="34" charset="0"/>
                <a:cs typeface="Calibri" panose="020F0502020204030204" pitchFamily="34" charset="0"/>
              </a:rPr>
              <a:t>驯养动物</a:t>
            </a:r>
            <a:r>
              <a:rPr lang="de-DE" altLang="zh-CN" sz="4950" b="1" dirty="0">
                <a:solidFill>
                  <a:srgbClr val="CC0000"/>
                </a:solidFill>
                <a:latin typeface="Calibri" panose="020F0502020204030204" pitchFamily="34" charset="0"/>
                <a:cs typeface="Calibri" panose="020F0502020204030204" pitchFamily="34" charset="0"/>
              </a:rPr>
              <a:t>(</a:t>
            </a:r>
            <a:r>
              <a:rPr lang="zh-CN" altLang="de-DE" sz="4950" b="1" dirty="0">
                <a:solidFill>
                  <a:srgbClr val="CC0000"/>
                </a:solidFill>
                <a:latin typeface="Calibri" panose="020F0502020204030204" pitchFamily="34" charset="0"/>
                <a:cs typeface="Calibri" panose="020F0502020204030204" pitchFamily="34" charset="0"/>
              </a:rPr>
              <a:t>牛、马</a:t>
            </a:r>
            <a:r>
              <a:rPr lang="de-DE" altLang="zh-CN" sz="4950" b="1" dirty="0">
                <a:solidFill>
                  <a:srgbClr val="CC0000"/>
                </a:solidFill>
                <a:latin typeface="Calibri" panose="020F0502020204030204" pitchFamily="34" charset="0"/>
                <a:cs typeface="Calibri" panose="020F0502020204030204" pitchFamily="34" charset="0"/>
              </a:rPr>
              <a:t>)</a:t>
            </a:r>
          </a:p>
          <a:p>
            <a:r>
              <a:rPr lang="de-DE" altLang="zh-CN" sz="4950" b="1" dirty="0">
                <a:solidFill>
                  <a:srgbClr val="CC0000"/>
                </a:solidFill>
                <a:latin typeface="Calibri" panose="020F0502020204030204" pitchFamily="34" charset="0"/>
                <a:cs typeface="Calibri" panose="020F0502020204030204" pitchFamily="34" charset="0"/>
              </a:rPr>
              <a:t>-10000 </a:t>
            </a:r>
            <a:r>
              <a:rPr lang="zh-CN" altLang="de-DE" sz="4950" b="1" dirty="0">
                <a:solidFill>
                  <a:srgbClr val="CC0000"/>
                </a:solidFill>
                <a:latin typeface="Calibri" panose="020F0502020204030204" pitchFamily="34" charset="0"/>
                <a:cs typeface="Calibri" panose="020F0502020204030204" pitchFamily="34" charset="0"/>
              </a:rPr>
              <a:t>培植植物</a:t>
            </a:r>
            <a:r>
              <a:rPr lang="de-DE" altLang="zh-CN" sz="4950" b="1" dirty="0">
                <a:solidFill>
                  <a:srgbClr val="CC0000"/>
                </a:solidFill>
                <a:latin typeface="Calibri" panose="020F0502020204030204" pitchFamily="34" charset="0"/>
                <a:cs typeface="Calibri" panose="020F0502020204030204" pitchFamily="34" charset="0"/>
              </a:rPr>
              <a:t>(</a:t>
            </a:r>
            <a:r>
              <a:rPr lang="zh-CN" altLang="de-DE" sz="4950" b="1" dirty="0">
                <a:solidFill>
                  <a:srgbClr val="CC0000"/>
                </a:solidFill>
                <a:latin typeface="Calibri" panose="020F0502020204030204" pitchFamily="34" charset="0"/>
                <a:cs typeface="Calibri" panose="020F0502020204030204" pitchFamily="34" charset="0"/>
              </a:rPr>
              <a:t>基因分析</a:t>
            </a:r>
            <a:r>
              <a:rPr lang="de-DE" altLang="zh-CN" sz="4950" b="1" dirty="0">
                <a:solidFill>
                  <a:srgbClr val="CC0000"/>
                </a:solidFill>
                <a:latin typeface="Calibri" panose="020F0502020204030204" pitchFamily="34" charset="0"/>
                <a:cs typeface="Calibri" panose="020F0502020204030204" pitchFamily="34" charset="0"/>
              </a:rPr>
              <a:t>)</a:t>
            </a:r>
            <a:endParaRPr lang="de-DE" sz="4950" b="1" dirty="0">
              <a:solidFill>
                <a:srgbClr val="CC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004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358" name="Picture 6" descr="schrift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905" y="949054"/>
            <a:ext cx="10674905" cy="5559846"/>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718384" y="1677422"/>
            <a:ext cx="5734262" cy="1200329"/>
          </a:xfrm>
          <a:prstGeom prst="rect">
            <a:avLst/>
          </a:prstGeom>
        </p:spPr>
        <p:txBody>
          <a:bodyPr wrap="none">
            <a:spAutoFit/>
          </a:bodyPr>
          <a:lstStyle/>
          <a:p>
            <a:r>
              <a:rPr lang="zh-CN" altLang="de-DE" sz="7200" b="1" dirty="0"/>
              <a:t>“理念之路”</a:t>
            </a:r>
            <a:endParaRPr lang="de-DE" sz="7200" dirty="0"/>
          </a:p>
        </p:txBody>
      </p:sp>
      <p:cxnSp>
        <p:nvCxnSpPr>
          <p:cNvPr id="5" name="Gekrümmte Verbindung 4"/>
          <p:cNvCxnSpPr/>
          <p:nvPr/>
        </p:nvCxnSpPr>
        <p:spPr>
          <a:xfrm rot="10800000" flipV="1">
            <a:off x="2714913" y="2854666"/>
            <a:ext cx="4278736" cy="1398533"/>
          </a:xfrm>
          <a:prstGeom prst="curvedConnector3">
            <a:avLst/>
          </a:prstGeom>
          <a:ln w="2540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7" name="Gekrümmte Verbindung 6"/>
          <p:cNvCxnSpPr/>
          <p:nvPr/>
        </p:nvCxnSpPr>
        <p:spPr>
          <a:xfrm rot="10800000">
            <a:off x="826265" y="3802885"/>
            <a:ext cx="1619480" cy="334637"/>
          </a:xfrm>
          <a:prstGeom prst="curvedConnector3">
            <a:avLst>
              <a:gd name="adj1" fmla="val 30102"/>
            </a:avLst>
          </a:prstGeom>
          <a:ln w="2540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6" name="Rechteck 15"/>
          <p:cNvSpPr/>
          <p:nvPr/>
        </p:nvSpPr>
        <p:spPr>
          <a:xfrm>
            <a:off x="5460236" y="3160346"/>
            <a:ext cx="3066821" cy="2377574"/>
          </a:xfrm>
          <a:prstGeom prst="rect">
            <a:avLst/>
          </a:prstGeom>
          <a:ln>
            <a:solidFill>
              <a:srgbClr val="FF0000"/>
            </a:solidFill>
          </a:ln>
        </p:spPr>
        <p:txBody>
          <a:bodyPr wrap="square">
            <a:spAutoFit/>
          </a:bodyPr>
          <a:lstStyle/>
          <a:p>
            <a:r>
              <a:rPr lang="de-DE" altLang="zh-CN" sz="4950" b="1" dirty="0">
                <a:solidFill>
                  <a:srgbClr val="CC0000"/>
                </a:solidFill>
                <a:latin typeface="Calibri" panose="020F0502020204030204" pitchFamily="34" charset="0"/>
                <a:cs typeface="Calibri" panose="020F0502020204030204" pitchFamily="34" charset="0"/>
              </a:rPr>
              <a:t>-10000 </a:t>
            </a:r>
            <a:r>
              <a:rPr lang="zh-CN" altLang="de-DE" sz="4950" b="1" dirty="0">
                <a:solidFill>
                  <a:srgbClr val="CC0000"/>
                </a:solidFill>
                <a:latin typeface="Calibri" panose="020F0502020204030204" pitchFamily="34" charset="0"/>
                <a:cs typeface="Calibri" panose="020F0502020204030204" pitchFamily="34" charset="0"/>
              </a:rPr>
              <a:t>猪</a:t>
            </a:r>
            <a:endParaRPr lang="de-DE" altLang="zh-CN" sz="4950" b="1" dirty="0">
              <a:solidFill>
                <a:srgbClr val="CC0000"/>
              </a:solidFill>
              <a:latin typeface="Calibri" panose="020F0502020204030204" pitchFamily="34" charset="0"/>
              <a:cs typeface="Calibri" panose="020F0502020204030204" pitchFamily="34" charset="0"/>
            </a:endParaRPr>
          </a:p>
          <a:p>
            <a:r>
              <a:rPr lang="de-DE" altLang="zh-CN" sz="4950" b="1" dirty="0">
                <a:solidFill>
                  <a:srgbClr val="CC0000"/>
                </a:solidFill>
                <a:latin typeface="Calibri" panose="020F0502020204030204" pitchFamily="34" charset="0"/>
                <a:cs typeface="Calibri" panose="020F0502020204030204" pitchFamily="34" charset="0"/>
              </a:rPr>
              <a:t> -8000 </a:t>
            </a:r>
            <a:r>
              <a:rPr lang="zh-CN" altLang="de-DE" sz="4950" b="1" dirty="0">
                <a:solidFill>
                  <a:srgbClr val="CC0000"/>
                </a:solidFill>
                <a:latin typeface="Calibri" panose="020F0502020204030204" pitchFamily="34" charset="0"/>
                <a:cs typeface="Calibri" panose="020F0502020204030204" pitchFamily="34" charset="0"/>
              </a:rPr>
              <a:t>鸡</a:t>
            </a:r>
            <a:endParaRPr lang="de-DE" altLang="zh-CN" sz="4950" b="1" dirty="0">
              <a:solidFill>
                <a:srgbClr val="CC0000"/>
              </a:solidFill>
              <a:latin typeface="Calibri" panose="020F0502020204030204" pitchFamily="34" charset="0"/>
              <a:cs typeface="Calibri" panose="020F0502020204030204" pitchFamily="34" charset="0"/>
            </a:endParaRPr>
          </a:p>
          <a:p>
            <a:r>
              <a:rPr lang="de-DE" altLang="zh-CN" sz="4950" b="1" dirty="0">
                <a:solidFill>
                  <a:srgbClr val="CC0000"/>
                </a:solidFill>
                <a:latin typeface="Calibri" panose="020F0502020204030204" pitchFamily="34" charset="0"/>
                <a:cs typeface="Calibri" panose="020F0502020204030204" pitchFamily="34" charset="0"/>
              </a:rPr>
              <a:t>-5000 </a:t>
            </a:r>
            <a:r>
              <a:rPr lang="zh-CN" altLang="de-DE" sz="4950" b="1" dirty="0">
                <a:solidFill>
                  <a:srgbClr val="CC0000"/>
                </a:solidFill>
                <a:latin typeface="Calibri" panose="020F0502020204030204" pitchFamily="34" charset="0"/>
                <a:cs typeface="Calibri" panose="020F0502020204030204" pitchFamily="34" charset="0"/>
              </a:rPr>
              <a:t>丝绸</a:t>
            </a:r>
            <a:endParaRPr lang="de-DE" sz="4950" b="1" dirty="0">
              <a:solidFill>
                <a:srgbClr val="CC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3191773"/>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6865</Words>
  <Application>Microsoft Office PowerPoint</Application>
  <PresentationFormat>Bildschirmpräsentation (4:3)</PresentationFormat>
  <Paragraphs>297</Paragraphs>
  <Slides>49</Slides>
  <Notes>23</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49</vt:i4>
      </vt:variant>
    </vt:vector>
  </HeadingPairs>
  <TitlesOfParts>
    <vt:vector size="59" baseType="lpstr">
      <vt:lpstr>KaiTi</vt:lpstr>
      <vt:lpstr>KaiTi</vt:lpstr>
      <vt:lpstr>黑体</vt:lpstr>
      <vt:lpstr>Arial</vt:lpstr>
      <vt:lpstr>Arial Black</vt:lpstr>
      <vt:lpstr>Calibri</vt:lpstr>
      <vt:lpstr>Corbel</vt:lpstr>
      <vt:lpstr>Garamond</vt:lpstr>
      <vt:lpstr>Georgia</vt:lpstr>
      <vt:lpstr>Larissa-Design</vt:lpstr>
      <vt:lpstr>中国文化基础 Foundation of Chinese Cultures for Bachelor Students of Translation Studies</vt:lpstr>
      <vt:lpstr>Session 4 第四周  Mythology and Literature </vt:lpstr>
      <vt:lpstr>Schedule 学期题目</vt:lpstr>
      <vt:lpstr>Hunan Normal University                     湖南师范大学外国语学院  “理念之路” 最早的中欧间理念交流——以文学为例  吴漠汀(Martin Woesler)北京师范大学客座教授 </vt:lpstr>
      <vt:lpstr>PowerPoint-Präsentation</vt:lpstr>
      <vt:lpstr>PowerPoint-Präsentation</vt:lpstr>
      <vt:lpstr>新月沃土</vt:lpstr>
      <vt:lpstr>PowerPoint-Präsentation</vt:lpstr>
      <vt:lpstr>PowerPoint-Präsentation</vt:lpstr>
      <vt:lpstr>说书</vt:lpstr>
      <vt:lpstr>PowerPoint-Präsentation</vt:lpstr>
      <vt:lpstr>PowerPoint-Präsentation</vt:lpstr>
      <vt:lpstr>PowerPoint-Präsentation</vt:lpstr>
      <vt:lpstr>PowerPoint-Präsentation</vt:lpstr>
      <vt:lpstr>早期其他欧洲文学汉译举目</vt:lpstr>
      <vt:lpstr>PowerPoint-Präsentation</vt:lpstr>
      <vt:lpstr>PowerPoint-Präsentation</vt:lpstr>
      <vt:lpstr>PowerPoint-Präsentation</vt:lpstr>
      <vt:lpstr>4000 BC = oldest script 最古老的文本</vt:lpstr>
      <vt:lpstr>Proof of literature text from 3000 BC</vt:lpstr>
      <vt:lpstr>3000-2400 BC Gilgamesh Epos  公元前3000-2400年：吉尔伽美什史诗</vt:lpstr>
      <vt:lpstr>3000-2400 BC Gilgamesh Epos  公元前3000-2400年：吉尔伽美什史诗</vt:lpstr>
      <vt:lpstr>3000-2400 BC Gilgamesh Epos</vt:lpstr>
      <vt:lpstr>3000-2400 BC Gilgamesh Epos</vt:lpstr>
      <vt:lpstr>3000-2400 BC Gilgamesh Epos</vt:lpstr>
      <vt:lpstr>3000-2400 BC Gilgamesh Epos</vt:lpstr>
      <vt:lpstr>3000-2400 BC Gilgamesh Epos</vt:lpstr>
      <vt:lpstr>3000-2400 BC Gilgamesh Epos</vt:lpstr>
      <vt:lpstr>3000-2400 BC Gilgamesh Epos</vt:lpstr>
      <vt:lpstr>PowerPoint-Präsentation</vt:lpstr>
      <vt:lpstr>PowerPoint-Präsentation</vt:lpstr>
      <vt:lpstr>3000-2400 BC Gilgamesh Epos</vt:lpstr>
      <vt:lpstr>3000-2400 BC Gilgamesh Epos</vt:lpstr>
      <vt:lpstr>3000-2400 BC Gilgamesh Epos</vt:lpstr>
      <vt:lpstr>Script in China 中国的文本</vt:lpstr>
      <vt:lpstr>Scripts of the world 世界的文本</vt:lpstr>
      <vt:lpstr>PowerPoint-Präsentation</vt:lpstr>
      <vt:lpstr>兵马俑与古希腊雕塑</vt:lpstr>
      <vt:lpstr>史料一：</vt:lpstr>
      <vt:lpstr>史料二：</vt:lpstr>
      <vt:lpstr>伦敦大学的Lukas Nickel教授</vt:lpstr>
      <vt:lpstr>Belege für griechischen Ursprung der Terracotta-Armee</vt:lpstr>
      <vt:lpstr>Belege für griechischen Ursprung der Terracotta-Armee</vt:lpstr>
      <vt:lpstr>班固：《汉书》</vt:lpstr>
      <vt:lpstr>Belege für griechischen Ursprung der Terracotta-Armee</vt:lpstr>
      <vt:lpstr>结论</vt:lpstr>
      <vt:lpstr>Preparation for next week</vt:lpstr>
      <vt:lpstr>Always here for you! 随时为你们服务</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Chinesische Literatur  der Gegenwart</dc:title>
  <dc:creator>woesler</dc:creator>
  <cp:lastModifiedBy>-</cp:lastModifiedBy>
  <cp:revision>748</cp:revision>
  <dcterms:created xsi:type="dcterms:W3CDTF">2010-06-18T15:32:00Z</dcterms:created>
  <dcterms:modified xsi:type="dcterms:W3CDTF">2022-03-14T03:04:16Z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