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470" r:id="rId4"/>
    <p:sldId id="519" r:id="rId6"/>
    <p:sldId id="535" r:id="rId7"/>
    <p:sldId id="353" r:id="rId8"/>
    <p:sldId id="471" r:id="rId9"/>
    <p:sldId id="521" r:id="rId10"/>
    <p:sldId id="522" r:id="rId11"/>
    <p:sldId id="517" r:id="rId12"/>
    <p:sldId id="518" r:id="rId13"/>
    <p:sldId id="523" r:id="rId14"/>
    <p:sldId id="524" r:id="rId15"/>
    <p:sldId id="537" r:id="rId16"/>
    <p:sldId id="540" r:id="rId17"/>
    <p:sldId id="539" r:id="rId18"/>
    <p:sldId id="525" r:id="rId19"/>
    <p:sldId id="529" r:id="rId20"/>
    <p:sldId id="526" r:id="rId21"/>
    <p:sldId id="527" r:id="rId22"/>
    <p:sldId id="528" r:id="rId23"/>
    <p:sldId id="531" r:id="rId24"/>
    <p:sldId id="532" r:id="rId25"/>
    <p:sldId id="534" r:id="rId26"/>
    <p:sldId id="533" r:id="rId27"/>
    <p:sldId id="297" r:id="rId28"/>
    <p:sldId id="557" r:id="rId29"/>
    <p:sldId id="558" r:id="rId30"/>
    <p:sldId id="559" r:id="rId31"/>
    <p:sldId id="560" r:id="rId32"/>
    <p:sldId id="561" r:id="rId33"/>
    <p:sldId id="562" r:id="rId34"/>
    <p:sldId id="563" r:id="rId35"/>
    <p:sldId id="564" r:id="rId36"/>
    <p:sldId id="565" r:id="rId37"/>
    <p:sldId id="566" r:id="rId38"/>
    <p:sldId id="567" r:id="rId39"/>
    <p:sldId id="568" r:id="rId40"/>
    <p:sldId id="569" r:id="rId41"/>
  </p:sldIdLst>
  <p:sldSz cx="12190095" cy="685927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58F"/>
    <a:srgbClr val="7B9E98"/>
    <a:srgbClr val="3296A8"/>
    <a:srgbClr val="6D8AAB"/>
    <a:srgbClr val="31709C"/>
    <a:srgbClr val="7697B3"/>
    <a:srgbClr val="6FA094"/>
    <a:srgbClr val="94BCB4"/>
    <a:srgbClr val="59503C"/>
    <a:srgbClr val="1FB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97778" autoAdjust="0"/>
  </p:normalViewPr>
  <p:slideViewPr>
    <p:cSldViewPr snapToGrid="0" showGuides="1">
      <p:cViewPr>
        <p:scale>
          <a:sx n="53" d="100"/>
          <a:sy n="53" d="100"/>
        </p:scale>
        <p:origin x="-2544" y="-1362"/>
      </p:cViewPr>
      <p:guideLst>
        <p:guide orient="horz" pos="2200"/>
        <p:guide pos="38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gs" Target="tags/tag7.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63434C-3952-4AF9-B8A5-FAF59321A86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FBD784-468D-43CE-8EE0-A34D50BA37B0}"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cs typeface="+mn-cs"/>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fld>
            <a:endParaRPr lang="zh-CN" altLang="en-US" sz="210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fld>
            <a:endParaRPr lang="zh-CN" altLang="en-US" sz="210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9" name="TextBox 8"/>
          <p:cNvSpPr txBox="1"/>
          <p:nvPr userDrawn="1"/>
        </p:nvSpPr>
        <p:spPr>
          <a:xfrm>
            <a:off x="1782199" y="6531151"/>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3.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svg"/><Relationship Id="rId2" Type="http://schemas.openxmlformats.org/officeDocument/2006/relationships/image" Target="../media/image21.png"/><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svg"/><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image" Target="../media/image5.svg"/><Relationship Id="rId3" Type="http://schemas.openxmlformats.org/officeDocument/2006/relationships/image" Target="../media/image24.png"/><Relationship Id="rId2" Type="http://schemas.openxmlformats.org/officeDocument/2006/relationships/image" Target="../media/image4.svg"/><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8.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 y="-30"/>
            <a:ext cx="12190413" cy="6857107"/>
          </a:xfrm>
          <a:prstGeom prst="rect">
            <a:avLst/>
          </a:prstGeom>
        </p:spPr>
      </p:pic>
      <p:sp>
        <p:nvSpPr>
          <p:cNvPr id="18" name="TextBox 4"/>
          <p:cNvSpPr txBox="1"/>
          <p:nvPr/>
        </p:nvSpPr>
        <p:spPr>
          <a:xfrm>
            <a:off x="3030552" y="2581278"/>
            <a:ext cx="6685280" cy="583565"/>
          </a:xfrm>
          <a:prstGeom prst="rect">
            <a:avLst/>
          </a:prstGeom>
          <a:noFill/>
        </p:spPr>
        <p:txBody>
          <a:bodyPr wrap="square" rtlCol="0">
            <a:spAutoFit/>
          </a:bodyPr>
          <a:lstStyle/>
          <a:p>
            <a:pPr algn="ctr"/>
            <a:r>
              <a:rPr lang="zh-CN" altLang="en-US" sz="3200" b="1" dirty="0">
                <a:solidFill>
                  <a:srgbClr val="6F958F"/>
                </a:solidFill>
                <a:latin typeface="Times New Roman" panose="02020603050405020304" charset="0"/>
                <a:ea typeface="华文中宋" panose="02010600040101010101" pitchFamily="2" charset="-122"/>
                <a:cs typeface="Times New Roman" panose="02020603050405020304" charset="0"/>
              </a:rPr>
              <a:t>How the </a:t>
            </a:r>
            <a:r>
              <a:rPr lang="en-US" altLang="zh-CN" sz="3200" b="1" dirty="0">
                <a:solidFill>
                  <a:srgbClr val="6F958F"/>
                </a:solidFill>
                <a:latin typeface="Times New Roman" panose="02020603050405020304" charset="0"/>
                <a:ea typeface="华文中宋" panose="02010600040101010101" pitchFamily="2" charset="-122"/>
                <a:cs typeface="Times New Roman" panose="02020603050405020304" charset="0"/>
              </a:rPr>
              <a:t>L</a:t>
            </a:r>
            <a:r>
              <a:rPr lang="zh-CN" altLang="en-US" sz="3200" b="1" dirty="0">
                <a:solidFill>
                  <a:srgbClr val="6F958F"/>
                </a:solidFill>
                <a:latin typeface="Times New Roman" panose="02020603050405020304" charset="0"/>
                <a:ea typeface="华文中宋" panose="02010600040101010101" pitchFamily="2" charset="-122"/>
                <a:cs typeface="Times New Roman" panose="02020603050405020304" charset="0"/>
              </a:rPr>
              <a:t>anguage </a:t>
            </a:r>
            <a:r>
              <a:rPr lang="en-US" altLang="zh-CN" sz="3200" b="1" dirty="0">
                <a:solidFill>
                  <a:srgbClr val="6F958F"/>
                </a:solidFill>
                <a:latin typeface="Times New Roman" panose="02020603050405020304" charset="0"/>
                <a:ea typeface="华文中宋" panose="02010600040101010101" pitchFamily="2" charset="-122"/>
                <a:cs typeface="Times New Roman" panose="02020603050405020304" charset="0"/>
              </a:rPr>
              <a:t>S</a:t>
            </a:r>
            <a:r>
              <a:rPr lang="zh-CN" altLang="en-US" sz="3200" b="1" dirty="0">
                <a:solidFill>
                  <a:srgbClr val="6F958F"/>
                </a:solidFill>
                <a:latin typeface="Times New Roman" panose="02020603050405020304" charset="0"/>
                <a:ea typeface="华文中宋" panose="02010600040101010101" pitchFamily="2" charset="-122"/>
                <a:cs typeface="Times New Roman" panose="02020603050405020304" charset="0"/>
              </a:rPr>
              <a:t>hapes the </a:t>
            </a:r>
            <a:r>
              <a:rPr lang="en-US" altLang="zh-CN" sz="3200" b="1" dirty="0">
                <a:solidFill>
                  <a:srgbClr val="6F958F"/>
                </a:solidFill>
                <a:latin typeface="Times New Roman" panose="02020603050405020304" charset="0"/>
                <a:ea typeface="华文中宋" panose="02010600040101010101" pitchFamily="2" charset="-122"/>
                <a:cs typeface="Times New Roman" panose="02020603050405020304" charset="0"/>
              </a:rPr>
              <a:t>M</a:t>
            </a:r>
            <a:r>
              <a:rPr lang="zh-CN" altLang="en-US" sz="3200" b="1" dirty="0">
                <a:solidFill>
                  <a:srgbClr val="6F958F"/>
                </a:solidFill>
                <a:latin typeface="Times New Roman" panose="02020603050405020304" charset="0"/>
                <a:ea typeface="华文中宋" panose="02010600040101010101" pitchFamily="2" charset="-122"/>
                <a:cs typeface="Times New Roman" panose="02020603050405020304" charset="0"/>
              </a:rPr>
              <a:t>ind</a:t>
            </a:r>
            <a:endParaRPr lang="en-US" altLang="zh-CN" sz="3200" b="1" dirty="0">
              <a:solidFill>
                <a:srgbClr val="6F958F"/>
              </a:solidFill>
              <a:latin typeface="Times New Roman" panose="02020603050405020304" charset="0"/>
              <a:ea typeface="华文中宋" panose="02010600040101010101" pitchFamily="2" charset="-122"/>
              <a:cs typeface="Times New Roman" panose="02020603050405020304" charset="0"/>
            </a:endParaRPr>
          </a:p>
        </p:txBody>
      </p:sp>
      <p:sp>
        <p:nvSpPr>
          <p:cNvPr id="22" name="TextBox 4"/>
          <p:cNvSpPr txBox="1"/>
          <p:nvPr/>
        </p:nvSpPr>
        <p:spPr>
          <a:xfrm>
            <a:off x="3508058" y="3683000"/>
            <a:ext cx="5623560" cy="460375"/>
          </a:xfrm>
          <a:prstGeom prst="rect">
            <a:avLst/>
          </a:prstGeom>
          <a:noFill/>
        </p:spPr>
        <p:txBody>
          <a:bodyPr wrap="none" rtlCol="0">
            <a:spAutoFit/>
          </a:bodyPr>
          <a:lstStyle/>
          <a:p>
            <a:pPr algn="ctr"/>
            <a:r>
              <a:rPr lang="en-US" altLang="zh-CN" sz="2400" dirty="0">
                <a:solidFill>
                  <a:srgbClr val="6F958F"/>
                </a:solidFill>
                <a:latin typeface="微软雅黑" panose="020B0503020204020204" pitchFamily="34" charset="-122"/>
                <a:ea typeface="微软雅黑" panose="020B0503020204020204" pitchFamily="34" charset="-122"/>
              </a:rPr>
              <a:t>Partners: </a:t>
            </a:r>
            <a:r>
              <a:rPr lang="zh-CN" altLang="en-US" sz="2400" dirty="0">
                <a:solidFill>
                  <a:srgbClr val="6F958F"/>
                </a:solidFill>
                <a:latin typeface="微软雅黑" panose="020B0503020204020204" pitchFamily="34" charset="-122"/>
                <a:ea typeface="微软雅黑" panose="020B0503020204020204" pitchFamily="34" charset="-122"/>
              </a:rPr>
              <a:t>徐舞</a:t>
            </a:r>
            <a:r>
              <a:rPr lang="en-US" altLang="zh-CN" sz="2400" dirty="0">
                <a:solidFill>
                  <a:srgbClr val="6F958F"/>
                </a:solidFill>
                <a:latin typeface="微软雅黑" panose="020B0503020204020204" pitchFamily="34" charset="-122"/>
                <a:ea typeface="微软雅黑" panose="020B0503020204020204" pitchFamily="34" charset="-122"/>
              </a:rPr>
              <a:t>  </a:t>
            </a:r>
            <a:r>
              <a:rPr lang="zh-CN" altLang="en-US" sz="2400" dirty="0">
                <a:solidFill>
                  <a:srgbClr val="6F958F"/>
                </a:solidFill>
                <a:latin typeface="微软雅黑" panose="020B0503020204020204" pitchFamily="34" charset="-122"/>
                <a:ea typeface="微软雅黑" panose="020B0503020204020204" pitchFamily="34" charset="-122"/>
              </a:rPr>
              <a:t>颜媛</a:t>
            </a:r>
            <a:r>
              <a:rPr lang="en-US" altLang="zh-CN" sz="2400" dirty="0">
                <a:solidFill>
                  <a:srgbClr val="6F958F"/>
                </a:solidFill>
                <a:latin typeface="微软雅黑" panose="020B0503020204020204" pitchFamily="34" charset="-122"/>
                <a:ea typeface="微软雅黑" panose="020B0503020204020204" pitchFamily="34" charset="-122"/>
              </a:rPr>
              <a:t>  </a:t>
            </a:r>
            <a:r>
              <a:rPr lang="zh-CN" altLang="en-US" sz="2400" dirty="0">
                <a:solidFill>
                  <a:srgbClr val="6F958F"/>
                </a:solidFill>
                <a:latin typeface="微软雅黑" panose="020B0503020204020204" pitchFamily="34" charset="-122"/>
                <a:ea typeface="微软雅黑" panose="020B0503020204020204" pitchFamily="34" charset="-122"/>
              </a:rPr>
              <a:t>李欣</a:t>
            </a:r>
            <a:r>
              <a:rPr lang="en-US" altLang="zh-CN" sz="2400" dirty="0">
                <a:solidFill>
                  <a:srgbClr val="6F958F"/>
                </a:solidFill>
                <a:latin typeface="微软雅黑" panose="020B0503020204020204" pitchFamily="34" charset="-122"/>
                <a:ea typeface="微软雅黑" panose="020B0503020204020204" pitchFamily="34" charset="-122"/>
              </a:rPr>
              <a:t>  </a:t>
            </a:r>
            <a:r>
              <a:rPr lang="zh-CN" altLang="en-US" sz="2400" dirty="0">
                <a:solidFill>
                  <a:srgbClr val="6F958F"/>
                </a:solidFill>
                <a:latin typeface="微软雅黑" panose="020B0503020204020204" pitchFamily="34" charset="-122"/>
                <a:ea typeface="微软雅黑" panose="020B0503020204020204" pitchFamily="34" charset="-122"/>
              </a:rPr>
              <a:t>黎溢佳</a:t>
            </a:r>
            <a:r>
              <a:rPr lang="en-US" altLang="zh-CN" sz="2400" dirty="0">
                <a:solidFill>
                  <a:srgbClr val="6F958F"/>
                </a:solidFill>
                <a:latin typeface="微软雅黑" panose="020B0503020204020204" pitchFamily="34" charset="-122"/>
                <a:ea typeface="微软雅黑" panose="020B0503020204020204" pitchFamily="34" charset="-122"/>
              </a:rPr>
              <a:t>  </a:t>
            </a:r>
            <a:r>
              <a:rPr lang="zh-CN" altLang="en-US" sz="2400" dirty="0">
                <a:solidFill>
                  <a:srgbClr val="6F958F"/>
                </a:solidFill>
                <a:latin typeface="微软雅黑" panose="020B0503020204020204" pitchFamily="34" charset="-122"/>
                <a:ea typeface="微软雅黑" panose="020B0503020204020204" pitchFamily="34" charset="-122"/>
              </a:rPr>
              <a:t>聂</a:t>
            </a:r>
            <a:r>
              <a:rPr lang="zh-CN" altLang="en-US" sz="2400" dirty="0">
                <a:solidFill>
                  <a:srgbClr val="6F958F"/>
                </a:solidFill>
                <a:latin typeface="微软雅黑" panose="020B0503020204020204" pitchFamily="34" charset="-122"/>
                <a:ea typeface="微软雅黑" panose="020B0503020204020204" pitchFamily="34" charset="-122"/>
              </a:rPr>
              <a:t>薇</a:t>
            </a:r>
            <a:endParaRPr lang="zh-CN" altLang="en-US" sz="2400" dirty="0">
              <a:solidFill>
                <a:srgbClr val="6F958F"/>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424079" y="2492388"/>
            <a:ext cx="5080000" cy="3341089"/>
            <a:chOff x="3302737" y="2246911"/>
            <a:chExt cx="5080000" cy="3341089"/>
          </a:xfrm>
        </p:grpSpPr>
        <p:cxnSp>
          <p:nvCxnSpPr>
            <p:cNvPr id="70" name="直接连接符 69"/>
            <p:cNvCxnSpPr/>
            <p:nvPr/>
          </p:nvCxnSpPr>
          <p:spPr>
            <a:xfrm>
              <a:off x="3802743" y="2246911"/>
              <a:ext cx="0" cy="3341089"/>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302737" y="5227013"/>
              <a:ext cx="50800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flipH="1" flipV="1">
            <a:off x="5135904" y="943975"/>
            <a:ext cx="5080000" cy="3341089"/>
            <a:chOff x="3302737" y="2246911"/>
            <a:chExt cx="5080000" cy="3341089"/>
          </a:xfrm>
        </p:grpSpPr>
        <p:cxnSp>
          <p:nvCxnSpPr>
            <p:cNvPr id="73" name="直接连接符 72"/>
            <p:cNvCxnSpPr/>
            <p:nvPr/>
          </p:nvCxnSpPr>
          <p:spPr>
            <a:xfrm>
              <a:off x="3802743" y="2246911"/>
              <a:ext cx="0" cy="3341089"/>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302737" y="5227013"/>
              <a:ext cx="50800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4478424" y="5766230"/>
            <a:ext cx="3571240" cy="368300"/>
          </a:xfrm>
          <a:prstGeom prst="rect">
            <a:avLst/>
          </a:prstGeom>
          <a:noFill/>
        </p:spPr>
        <p:txBody>
          <a:bodyPr wrap="none" rtlCol="0">
            <a:spAutoFit/>
          </a:bodyPr>
          <a:lstStyle/>
          <a:p>
            <a:pPr algn="ctr"/>
            <a:r>
              <a:rPr lang="zh-CN" altLang="en-US" dirty="0">
                <a:solidFill>
                  <a:srgbClr val="6F958F"/>
                </a:solidFill>
                <a:latin typeface="微软雅黑" panose="020B0503020204020204" pitchFamily="34" charset="-122"/>
                <a:ea typeface="微软雅黑" panose="020B0503020204020204" pitchFamily="34" charset="-122"/>
              </a:rPr>
              <a:t>汇报人</a:t>
            </a:r>
            <a:r>
              <a:rPr lang="zh-CN" altLang="en-US" dirty="0" smtClean="0">
                <a:solidFill>
                  <a:srgbClr val="6F958F"/>
                </a:solidFill>
                <a:latin typeface="微软雅黑" panose="020B0503020204020204" pitchFamily="34" charset="-122"/>
                <a:ea typeface="微软雅黑" panose="020B0503020204020204" pitchFamily="34" charset="-122"/>
              </a:rPr>
              <a:t>：徐舞   </a:t>
            </a:r>
            <a:r>
              <a:rPr lang="zh-CN" altLang="en-US" dirty="0">
                <a:solidFill>
                  <a:srgbClr val="6F958F"/>
                </a:solidFill>
                <a:latin typeface="微软雅黑" panose="020B0503020204020204" pitchFamily="34" charset="-122"/>
                <a:ea typeface="微软雅黑" panose="020B0503020204020204" pitchFamily="34" charset="-122"/>
              </a:rPr>
              <a:t>时间</a:t>
            </a:r>
            <a:r>
              <a:rPr lang="zh-CN" altLang="en-US" dirty="0" smtClean="0">
                <a:solidFill>
                  <a:srgbClr val="6F958F"/>
                </a:solidFill>
                <a:latin typeface="微软雅黑" panose="020B0503020204020204" pitchFamily="34" charset="-122"/>
                <a:ea typeface="微软雅黑" panose="020B0503020204020204" pitchFamily="34" charset="-122"/>
              </a:rPr>
              <a:t>：</a:t>
            </a:r>
            <a:r>
              <a:rPr lang="en-US" altLang="zh-CN" dirty="0" smtClean="0">
                <a:solidFill>
                  <a:srgbClr val="6F958F"/>
                </a:solidFill>
                <a:latin typeface="微软雅黑" panose="020B0503020204020204" pitchFamily="34" charset="-122"/>
                <a:ea typeface="微软雅黑" panose="020B0503020204020204" pitchFamily="34" charset="-122"/>
              </a:rPr>
              <a:t>2022</a:t>
            </a:r>
            <a:r>
              <a:rPr lang="zh-CN" altLang="en-US" dirty="0" smtClean="0">
                <a:solidFill>
                  <a:srgbClr val="6F958F"/>
                </a:solidFill>
                <a:latin typeface="微软雅黑" panose="020B0503020204020204" pitchFamily="34" charset="-122"/>
                <a:ea typeface="微软雅黑" panose="020B0503020204020204" pitchFamily="34" charset="-122"/>
              </a:rPr>
              <a:t>年</a:t>
            </a:r>
            <a:r>
              <a:rPr lang="en-US" altLang="zh-CN" dirty="0" smtClean="0">
                <a:solidFill>
                  <a:srgbClr val="6F958F"/>
                </a:solidFill>
                <a:latin typeface="微软雅黑" panose="020B0503020204020204" pitchFamily="34" charset="-122"/>
                <a:ea typeface="微软雅黑" panose="020B0503020204020204" pitchFamily="34" charset="-122"/>
              </a:rPr>
              <a:t>4</a:t>
            </a:r>
            <a:r>
              <a:rPr lang="zh-CN" altLang="en-US" dirty="0" smtClean="0">
                <a:solidFill>
                  <a:srgbClr val="6F958F"/>
                </a:solidFill>
                <a:latin typeface="微软雅黑" panose="020B0503020204020204" pitchFamily="34" charset="-122"/>
                <a:ea typeface="微软雅黑" panose="020B0503020204020204" pitchFamily="34" charset="-122"/>
              </a:rPr>
              <a:t>月</a:t>
            </a:r>
            <a:endParaRPr lang="zh-CN" altLang="en-US" dirty="0">
              <a:solidFill>
                <a:srgbClr val="6F958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p:cTn id="11" dur="750" fill="hold"/>
                                        <p:tgtEl>
                                          <p:spTgt spid="72"/>
                                        </p:tgtEl>
                                        <p:attrNameLst>
                                          <p:attrName>ppt_w</p:attrName>
                                        </p:attrNameLst>
                                      </p:cBhvr>
                                      <p:tavLst>
                                        <p:tav tm="0">
                                          <p:val>
                                            <p:fltVal val="0"/>
                                          </p:val>
                                        </p:tav>
                                        <p:tav tm="100000">
                                          <p:val>
                                            <p:strVal val="#ppt_w"/>
                                          </p:val>
                                        </p:tav>
                                      </p:tavLst>
                                    </p:anim>
                                    <p:anim calcmode="lin" valueType="num">
                                      <p:cBhvr>
                                        <p:cTn id="12" dur="750" fill="hold"/>
                                        <p:tgtEl>
                                          <p:spTgt spid="72"/>
                                        </p:tgtEl>
                                        <p:attrNameLst>
                                          <p:attrName>ppt_h</p:attrName>
                                        </p:attrNameLst>
                                      </p:cBhvr>
                                      <p:tavLst>
                                        <p:tav tm="0">
                                          <p:val>
                                            <p:fltVal val="0"/>
                                          </p:val>
                                        </p:tav>
                                        <p:tav tm="100000">
                                          <p:val>
                                            <p:strVal val="#ppt_h"/>
                                          </p:val>
                                        </p:tav>
                                      </p:tavLst>
                                    </p:anim>
                                    <p:animEffect transition="in" filter="fade">
                                      <p:cBhvr>
                                        <p:cTn id="13" dur="750"/>
                                        <p:tgtEl>
                                          <p:spTgt spid="72"/>
                                        </p:tgtEl>
                                      </p:cBhvr>
                                    </p:animEffect>
                                  </p:childTnLst>
                                </p:cTn>
                              </p:par>
                              <p:par>
                                <p:cTn id="14" presetID="53" presetClass="entr" presetSubtype="16"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p:cTn id="16" dur="750" fill="hold"/>
                                        <p:tgtEl>
                                          <p:spTgt spid="69"/>
                                        </p:tgtEl>
                                        <p:attrNameLst>
                                          <p:attrName>ppt_w</p:attrName>
                                        </p:attrNameLst>
                                      </p:cBhvr>
                                      <p:tavLst>
                                        <p:tav tm="0">
                                          <p:val>
                                            <p:fltVal val="0"/>
                                          </p:val>
                                        </p:tav>
                                        <p:tav tm="100000">
                                          <p:val>
                                            <p:strVal val="#ppt_w"/>
                                          </p:val>
                                        </p:tav>
                                      </p:tavLst>
                                    </p:anim>
                                    <p:anim calcmode="lin" valueType="num">
                                      <p:cBhvr>
                                        <p:cTn id="17" dur="750" fill="hold"/>
                                        <p:tgtEl>
                                          <p:spTgt spid="69"/>
                                        </p:tgtEl>
                                        <p:attrNameLst>
                                          <p:attrName>ppt_h</p:attrName>
                                        </p:attrNameLst>
                                      </p:cBhvr>
                                      <p:tavLst>
                                        <p:tav tm="0">
                                          <p:val>
                                            <p:fltVal val="0"/>
                                          </p:val>
                                        </p:tav>
                                        <p:tav tm="100000">
                                          <p:val>
                                            <p:strVal val="#ppt_h"/>
                                          </p:val>
                                        </p:tav>
                                      </p:tavLst>
                                    </p:anim>
                                    <p:animEffect transition="in" filter="fade">
                                      <p:cBhvr>
                                        <p:cTn id="18" dur="750"/>
                                        <p:tgtEl>
                                          <p:spTgt spid="69"/>
                                        </p:tgtEl>
                                      </p:cBhvr>
                                    </p:animEffect>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50"/>
                                        <p:tgtEl>
                                          <p:spTgt spid="18"/>
                                        </p:tgtEl>
                                      </p:cBhvr>
                                    </p:animEffect>
                                    <p:anim calcmode="lin" valueType="num">
                                      <p:cBhvr>
                                        <p:cTn id="23" dur="750" fill="hold"/>
                                        <p:tgtEl>
                                          <p:spTgt spid="18"/>
                                        </p:tgtEl>
                                        <p:attrNameLst>
                                          <p:attrName>ppt_x</p:attrName>
                                        </p:attrNameLst>
                                      </p:cBhvr>
                                      <p:tavLst>
                                        <p:tav tm="0">
                                          <p:val>
                                            <p:strVal val="#ppt_x"/>
                                          </p:val>
                                        </p:tav>
                                        <p:tav tm="100000">
                                          <p:val>
                                            <p:strVal val="#ppt_x"/>
                                          </p:val>
                                        </p:tav>
                                      </p:tavLst>
                                    </p:anim>
                                    <p:anim calcmode="lin" valueType="num">
                                      <p:cBhvr>
                                        <p:cTn id="24" dur="75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Time</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5" name="图片 104"/>
          <p:cNvPicPr/>
          <p:nvPr/>
        </p:nvPicPr>
        <p:blipFill>
          <a:blip r:embed="rId1">
            <a:clrChange>
              <a:clrFrom>
                <a:srgbClr val="FFFFFF">
                  <a:alpha val="100000"/>
                </a:srgbClr>
              </a:clrFrom>
              <a:clrTo>
                <a:srgbClr val="FFFFFF">
                  <a:alpha val="100000"/>
                  <a:alpha val="0"/>
                </a:srgbClr>
              </a:clrTo>
            </a:clrChange>
          </a:blip>
          <a:stretch>
            <a:fillRect/>
          </a:stretch>
        </p:blipFill>
        <p:spPr>
          <a:xfrm>
            <a:off x="6266815" y="1543685"/>
            <a:ext cx="1833245" cy="2112645"/>
          </a:xfrm>
          <a:prstGeom prst="rect">
            <a:avLst/>
          </a:prstGeom>
          <a:noFill/>
          <a:ln w="9525">
            <a:noFill/>
          </a:ln>
        </p:spPr>
      </p:pic>
      <p:pic>
        <p:nvPicPr>
          <p:cNvPr id="106" name="图片 105"/>
          <p:cNvPicPr/>
          <p:nvPr/>
        </p:nvPicPr>
        <p:blipFill>
          <a:blip r:embed="rId2">
            <a:clrChange>
              <a:clrFrom>
                <a:srgbClr val="FEFEFE">
                  <a:alpha val="100000"/>
                </a:srgbClr>
              </a:clrFrom>
              <a:clrTo>
                <a:srgbClr val="FEFEFE">
                  <a:alpha val="100000"/>
                  <a:alpha val="0"/>
                </a:srgbClr>
              </a:clrTo>
            </a:clrChange>
          </a:blip>
          <a:stretch>
            <a:fillRect/>
          </a:stretch>
        </p:blipFill>
        <p:spPr>
          <a:xfrm>
            <a:off x="3759835" y="1009650"/>
            <a:ext cx="1846580" cy="2646680"/>
          </a:xfrm>
          <a:prstGeom prst="rect">
            <a:avLst/>
          </a:prstGeom>
          <a:noFill/>
          <a:ln w="9525">
            <a:noFill/>
          </a:ln>
        </p:spPr>
      </p:pic>
      <p:pic>
        <p:nvPicPr>
          <p:cNvPr id="107" name="图片 106"/>
          <p:cNvPicPr/>
          <p:nvPr/>
        </p:nvPicPr>
        <p:blipFill>
          <a:blip r:embed="rId3">
            <a:clrChange>
              <a:clrFrom>
                <a:srgbClr val="7E52FD">
                  <a:alpha val="100000"/>
                </a:srgbClr>
              </a:clrFrom>
              <a:clrTo>
                <a:srgbClr val="7E52FD">
                  <a:alpha val="100000"/>
                  <a:alpha val="0"/>
                </a:srgbClr>
              </a:clrTo>
            </a:clrChange>
          </a:blip>
          <a:stretch>
            <a:fillRect/>
          </a:stretch>
        </p:blipFill>
        <p:spPr>
          <a:xfrm>
            <a:off x="8760460" y="1010920"/>
            <a:ext cx="2374265" cy="2962275"/>
          </a:xfrm>
          <a:prstGeom prst="rect">
            <a:avLst/>
          </a:prstGeom>
          <a:noFill/>
          <a:ln w="9525">
            <a:noFill/>
          </a:ln>
        </p:spPr>
      </p:pic>
      <p:sp>
        <p:nvSpPr>
          <p:cNvPr id="5" name="文本框 4"/>
          <p:cNvSpPr txBox="1"/>
          <p:nvPr/>
        </p:nvSpPr>
        <p:spPr>
          <a:xfrm>
            <a:off x="766445" y="2599055"/>
            <a:ext cx="2445385" cy="521970"/>
          </a:xfrm>
          <a:prstGeom prst="rect">
            <a:avLst/>
          </a:prstGeom>
          <a:noFill/>
        </p:spPr>
        <p:txBody>
          <a:bodyPr wrap="none" rtlCol="0">
            <a:spAutoFit/>
          </a:bodyPr>
          <a:p>
            <a:pPr algn="l"/>
            <a:r>
              <a:rPr lang="zh-CN" altLang="en-US" sz="2800">
                <a:latin typeface="Times New Roman" panose="02020603050405020304" charset="0"/>
                <a:cs typeface="Times New Roman" panose="02020603050405020304" charset="0"/>
                <a:sym typeface="+mn-ea"/>
              </a:rPr>
              <a:t>English speaker</a:t>
            </a:r>
            <a:endParaRPr lang="zh-CN" altLang="en-US" sz="2800">
              <a:latin typeface="Times New Roman" panose="02020603050405020304" charset="0"/>
              <a:cs typeface="Times New Roman" panose="02020603050405020304" charset="0"/>
            </a:endParaRPr>
          </a:p>
        </p:txBody>
      </p:sp>
      <p:sp>
        <p:nvSpPr>
          <p:cNvPr id="8" name="文本框 7"/>
          <p:cNvSpPr txBox="1"/>
          <p:nvPr/>
        </p:nvSpPr>
        <p:spPr>
          <a:xfrm>
            <a:off x="766445" y="4579620"/>
            <a:ext cx="2483485" cy="521970"/>
          </a:xfrm>
          <a:prstGeom prst="rect">
            <a:avLst/>
          </a:prstGeom>
          <a:noFill/>
        </p:spPr>
        <p:txBody>
          <a:bodyPr wrap="none" rtlCol="0">
            <a:spAutoFit/>
          </a:bodyPr>
          <a:p>
            <a:pPr algn="l"/>
            <a:r>
              <a:rPr lang="en-US" altLang="zh-CN" sz="2800">
                <a:latin typeface="Times New Roman" panose="02020603050405020304" charset="0"/>
                <a:cs typeface="Times New Roman" panose="02020603050405020304" charset="0"/>
                <a:sym typeface="+mn-ea"/>
              </a:rPr>
              <a:t>Hebrew</a:t>
            </a:r>
            <a:r>
              <a:rPr lang="zh-CN" altLang="en-US" sz="2800">
                <a:latin typeface="Times New Roman" panose="02020603050405020304" charset="0"/>
                <a:cs typeface="Times New Roman" panose="02020603050405020304" charset="0"/>
                <a:sym typeface="+mn-ea"/>
              </a:rPr>
              <a:t> speaker</a:t>
            </a:r>
            <a:endParaRPr lang="zh-CN" altLang="en-US" sz="2800">
              <a:latin typeface="Times New Roman" panose="02020603050405020304" charset="0"/>
              <a:cs typeface="Times New Roman" panose="02020603050405020304" charset="0"/>
            </a:endParaRPr>
          </a:p>
        </p:txBody>
      </p:sp>
      <p:pic>
        <p:nvPicPr>
          <p:cNvPr id="10" name="图片 9"/>
          <p:cNvPicPr/>
          <p:nvPr/>
        </p:nvPicPr>
        <p:blipFill>
          <a:blip r:embed="rId3">
            <a:clrChange>
              <a:clrFrom>
                <a:srgbClr val="7E52FD">
                  <a:alpha val="100000"/>
                </a:srgbClr>
              </a:clrFrom>
              <a:clrTo>
                <a:srgbClr val="7E52FD">
                  <a:alpha val="100000"/>
                  <a:alpha val="0"/>
                </a:srgbClr>
              </a:clrTo>
            </a:clrChange>
          </a:blip>
          <a:stretch>
            <a:fillRect/>
          </a:stretch>
        </p:blipFill>
        <p:spPr>
          <a:xfrm>
            <a:off x="3211830" y="3656330"/>
            <a:ext cx="2374265" cy="2962275"/>
          </a:xfrm>
          <a:prstGeom prst="rect">
            <a:avLst/>
          </a:prstGeom>
          <a:noFill/>
          <a:ln w="9525">
            <a:noFill/>
          </a:ln>
        </p:spPr>
      </p:pic>
      <p:pic>
        <p:nvPicPr>
          <p:cNvPr id="11" name="图片 10"/>
          <p:cNvPicPr/>
          <p:nvPr/>
        </p:nvPicPr>
        <p:blipFill>
          <a:blip r:embed="rId1">
            <a:clrChange>
              <a:clrFrom>
                <a:srgbClr val="FFFFFF">
                  <a:alpha val="100000"/>
                </a:srgbClr>
              </a:clrFrom>
              <a:clrTo>
                <a:srgbClr val="FFFFFF">
                  <a:alpha val="100000"/>
                  <a:alpha val="0"/>
                </a:srgbClr>
              </a:clrTo>
            </a:clrChange>
          </a:blip>
          <a:stretch>
            <a:fillRect/>
          </a:stretch>
        </p:blipFill>
        <p:spPr>
          <a:xfrm>
            <a:off x="6350635" y="4081145"/>
            <a:ext cx="1833245" cy="2112645"/>
          </a:xfrm>
          <a:prstGeom prst="rect">
            <a:avLst/>
          </a:prstGeom>
          <a:noFill/>
          <a:ln w="9525">
            <a:noFill/>
          </a:ln>
        </p:spPr>
      </p:pic>
      <p:pic>
        <p:nvPicPr>
          <p:cNvPr id="12" name="图片 11"/>
          <p:cNvPicPr/>
          <p:nvPr/>
        </p:nvPicPr>
        <p:blipFill>
          <a:blip r:embed="rId2">
            <a:clrChange>
              <a:clrFrom>
                <a:srgbClr val="FEFEFE">
                  <a:alpha val="100000"/>
                </a:srgbClr>
              </a:clrFrom>
              <a:clrTo>
                <a:srgbClr val="FEFEFE">
                  <a:alpha val="100000"/>
                  <a:alpha val="0"/>
                </a:srgbClr>
              </a:clrTo>
            </a:clrChange>
          </a:blip>
          <a:stretch>
            <a:fillRect/>
          </a:stretch>
        </p:blipFill>
        <p:spPr>
          <a:xfrm>
            <a:off x="9288145" y="3432175"/>
            <a:ext cx="1846580" cy="2646680"/>
          </a:xfrm>
          <a:prstGeom prst="rect">
            <a:avLst/>
          </a:prstGeom>
          <a:noFill/>
          <a:ln w="9525">
            <a:noFill/>
          </a:ln>
        </p:spPr>
      </p:pic>
      <p:sp>
        <p:nvSpPr>
          <p:cNvPr id="13" name="标题 12"/>
          <p:cNvSpPr/>
          <p:nvPr>
            <p:ph type="title"/>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Time</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5" name="图片 104"/>
          <p:cNvPicPr/>
          <p:nvPr/>
        </p:nvPicPr>
        <p:blipFill>
          <a:blip r:embed="rId1">
            <a:clrChange>
              <a:clrFrom>
                <a:srgbClr val="FFFFFF">
                  <a:alpha val="100000"/>
                </a:srgbClr>
              </a:clrFrom>
              <a:clrTo>
                <a:srgbClr val="FFFFFF">
                  <a:alpha val="100000"/>
                  <a:alpha val="0"/>
                </a:srgbClr>
              </a:clrTo>
            </a:clrChange>
          </a:blip>
          <a:stretch>
            <a:fillRect/>
          </a:stretch>
        </p:blipFill>
        <p:spPr>
          <a:xfrm>
            <a:off x="6266815" y="1543685"/>
            <a:ext cx="1833245" cy="2112645"/>
          </a:xfrm>
          <a:prstGeom prst="rect">
            <a:avLst/>
          </a:prstGeom>
          <a:noFill/>
          <a:ln w="9525">
            <a:noFill/>
          </a:ln>
        </p:spPr>
      </p:pic>
      <p:pic>
        <p:nvPicPr>
          <p:cNvPr id="106" name="图片 105"/>
          <p:cNvPicPr/>
          <p:nvPr/>
        </p:nvPicPr>
        <p:blipFill>
          <a:blip r:embed="rId2">
            <a:clrChange>
              <a:clrFrom>
                <a:srgbClr val="FEFEFE">
                  <a:alpha val="100000"/>
                </a:srgbClr>
              </a:clrFrom>
              <a:clrTo>
                <a:srgbClr val="FEFEFE">
                  <a:alpha val="100000"/>
                  <a:alpha val="0"/>
                </a:srgbClr>
              </a:clrTo>
            </a:clrChange>
          </a:blip>
          <a:stretch>
            <a:fillRect/>
          </a:stretch>
        </p:blipFill>
        <p:spPr>
          <a:xfrm>
            <a:off x="3759835" y="1009650"/>
            <a:ext cx="1846580" cy="2646680"/>
          </a:xfrm>
          <a:prstGeom prst="rect">
            <a:avLst/>
          </a:prstGeom>
          <a:noFill/>
          <a:ln w="9525">
            <a:noFill/>
          </a:ln>
        </p:spPr>
      </p:pic>
      <p:pic>
        <p:nvPicPr>
          <p:cNvPr id="107" name="图片 106"/>
          <p:cNvPicPr/>
          <p:nvPr/>
        </p:nvPicPr>
        <p:blipFill>
          <a:blip r:embed="rId3">
            <a:clrChange>
              <a:clrFrom>
                <a:srgbClr val="7E52FD">
                  <a:alpha val="100000"/>
                </a:srgbClr>
              </a:clrFrom>
              <a:clrTo>
                <a:srgbClr val="7E52FD">
                  <a:alpha val="100000"/>
                  <a:alpha val="0"/>
                </a:srgbClr>
              </a:clrTo>
            </a:clrChange>
          </a:blip>
          <a:stretch>
            <a:fillRect/>
          </a:stretch>
        </p:blipFill>
        <p:spPr>
          <a:xfrm>
            <a:off x="8760460" y="1010920"/>
            <a:ext cx="2374265" cy="2962275"/>
          </a:xfrm>
          <a:prstGeom prst="rect">
            <a:avLst/>
          </a:prstGeom>
          <a:noFill/>
          <a:ln w="9525">
            <a:noFill/>
          </a:ln>
        </p:spPr>
      </p:pic>
      <p:sp>
        <p:nvSpPr>
          <p:cNvPr id="5" name="文本框 4"/>
          <p:cNvSpPr txBox="1"/>
          <p:nvPr/>
        </p:nvSpPr>
        <p:spPr>
          <a:xfrm>
            <a:off x="766445" y="2599055"/>
            <a:ext cx="2070100" cy="521970"/>
          </a:xfrm>
          <a:prstGeom prst="rect">
            <a:avLst/>
          </a:prstGeom>
          <a:noFill/>
        </p:spPr>
        <p:txBody>
          <a:bodyPr wrap="none" rtlCol="0">
            <a:spAutoFit/>
          </a:bodyPr>
          <a:p>
            <a:pPr algn="l"/>
            <a:r>
              <a:rPr lang="en-US" altLang="zh-CN" sz="2800">
                <a:latin typeface="Times New Roman" panose="02020603050405020304" charset="0"/>
                <a:cs typeface="Times New Roman" panose="02020603050405020304" charset="0"/>
                <a:sym typeface="+mn-ea"/>
              </a:rPr>
              <a:t>Facing South</a:t>
            </a:r>
            <a:endParaRPr lang="en-US" altLang="zh-CN" sz="2800">
              <a:latin typeface="Times New Roman" panose="02020603050405020304" charset="0"/>
              <a:cs typeface="Times New Roman" panose="02020603050405020304" charset="0"/>
              <a:sym typeface="+mn-ea"/>
            </a:endParaRPr>
          </a:p>
        </p:txBody>
      </p:sp>
      <p:sp>
        <p:nvSpPr>
          <p:cNvPr id="8" name="文本框 7"/>
          <p:cNvSpPr txBox="1"/>
          <p:nvPr/>
        </p:nvSpPr>
        <p:spPr>
          <a:xfrm>
            <a:off x="766445" y="4579620"/>
            <a:ext cx="2069465" cy="521970"/>
          </a:xfrm>
          <a:prstGeom prst="rect">
            <a:avLst/>
          </a:prstGeom>
          <a:noFill/>
        </p:spPr>
        <p:txBody>
          <a:bodyPr wrap="none" rtlCol="0">
            <a:spAutoFit/>
          </a:bodyPr>
          <a:p>
            <a:pPr algn="l"/>
            <a:r>
              <a:rPr lang="en-US" sz="2800">
                <a:latin typeface="Times New Roman" panose="02020603050405020304" charset="0"/>
                <a:cs typeface="Times New Roman" panose="02020603050405020304" charset="0"/>
                <a:sym typeface="+mn-ea"/>
              </a:rPr>
              <a:t>Facing North</a:t>
            </a:r>
            <a:endParaRPr lang="en-US" sz="2800">
              <a:latin typeface="Times New Roman" panose="02020603050405020304" charset="0"/>
              <a:cs typeface="Times New Roman" panose="02020603050405020304" charset="0"/>
            </a:endParaRPr>
          </a:p>
        </p:txBody>
      </p:sp>
      <p:pic>
        <p:nvPicPr>
          <p:cNvPr id="10" name="图片 9"/>
          <p:cNvPicPr/>
          <p:nvPr/>
        </p:nvPicPr>
        <p:blipFill>
          <a:blip r:embed="rId3">
            <a:clrChange>
              <a:clrFrom>
                <a:srgbClr val="7E52FD">
                  <a:alpha val="100000"/>
                </a:srgbClr>
              </a:clrFrom>
              <a:clrTo>
                <a:srgbClr val="7E52FD">
                  <a:alpha val="100000"/>
                  <a:alpha val="0"/>
                </a:srgbClr>
              </a:clrTo>
            </a:clrChange>
          </a:blip>
          <a:stretch>
            <a:fillRect/>
          </a:stretch>
        </p:blipFill>
        <p:spPr>
          <a:xfrm>
            <a:off x="3211830" y="3656330"/>
            <a:ext cx="2374265" cy="2962275"/>
          </a:xfrm>
          <a:prstGeom prst="rect">
            <a:avLst/>
          </a:prstGeom>
          <a:noFill/>
          <a:ln w="9525">
            <a:noFill/>
          </a:ln>
        </p:spPr>
      </p:pic>
      <p:pic>
        <p:nvPicPr>
          <p:cNvPr id="11" name="图片 10"/>
          <p:cNvPicPr/>
          <p:nvPr/>
        </p:nvPicPr>
        <p:blipFill>
          <a:blip r:embed="rId1">
            <a:clrChange>
              <a:clrFrom>
                <a:srgbClr val="FFFFFF">
                  <a:alpha val="100000"/>
                </a:srgbClr>
              </a:clrFrom>
              <a:clrTo>
                <a:srgbClr val="FFFFFF">
                  <a:alpha val="100000"/>
                  <a:alpha val="0"/>
                </a:srgbClr>
              </a:clrTo>
            </a:clrChange>
          </a:blip>
          <a:stretch>
            <a:fillRect/>
          </a:stretch>
        </p:blipFill>
        <p:spPr>
          <a:xfrm>
            <a:off x="6350635" y="4081145"/>
            <a:ext cx="1833245" cy="2112645"/>
          </a:xfrm>
          <a:prstGeom prst="rect">
            <a:avLst/>
          </a:prstGeom>
          <a:noFill/>
          <a:ln w="9525">
            <a:noFill/>
          </a:ln>
        </p:spPr>
      </p:pic>
      <p:pic>
        <p:nvPicPr>
          <p:cNvPr id="12" name="图片 11"/>
          <p:cNvPicPr/>
          <p:nvPr/>
        </p:nvPicPr>
        <p:blipFill>
          <a:blip r:embed="rId2">
            <a:clrChange>
              <a:clrFrom>
                <a:srgbClr val="FEFEFE">
                  <a:alpha val="100000"/>
                </a:srgbClr>
              </a:clrFrom>
              <a:clrTo>
                <a:srgbClr val="FEFEFE">
                  <a:alpha val="100000"/>
                  <a:alpha val="0"/>
                </a:srgbClr>
              </a:clrTo>
            </a:clrChange>
          </a:blip>
          <a:stretch>
            <a:fillRect/>
          </a:stretch>
        </p:blipFill>
        <p:spPr>
          <a:xfrm>
            <a:off x="9288145" y="3432175"/>
            <a:ext cx="1846580" cy="2646680"/>
          </a:xfrm>
          <a:prstGeom prst="rect">
            <a:avLst/>
          </a:prstGeom>
          <a:noFill/>
          <a:ln w="9525">
            <a:noFill/>
          </a:ln>
        </p:spPr>
      </p:pic>
      <p:sp>
        <p:nvSpPr>
          <p:cNvPr id="3" name="标题 1"/>
          <p:cNvSpPr>
            <a:spLocks noGrp="1"/>
          </p:cNvSpPr>
          <p:nvPr/>
        </p:nvSpPr>
        <p:spPr>
          <a:xfrm>
            <a:off x="608965" y="960755"/>
            <a:ext cx="10971530" cy="582930"/>
          </a:xfrm>
          <a:prstGeom prst="rect">
            <a:avLst/>
          </a:prstGeom>
        </p:spPr>
        <p:txBody>
          <a:bodyPr/>
          <a:lstStyle>
            <a:lvl1pPr algn="ctr" defTabSz="1219200" rtl="0" eaLnBrk="1" latinLnBrk="0" hangingPunct="1">
              <a:spcBef>
                <a:spcPct val="0"/>
              </a:spcBef>
              <a:buNone/>
              <a:defRPr sz="5900" kern="1200">
                <a:solidFill>
                  <a:schemeClr val="tx1"/>
                </a:solidFill>
                <a:latin typeface="+mj-lt"/>
                <a:ea typeface="+mj-ea"/>
                <a:cs typeface="+mj-cs"/>
              </a:defRPr>
            </a:lvl1pPr>
          </a:lstStyle>
          <a:p>
            <a:pPr algn="l"/>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he Kuuk Thaayorre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they arranged it from east to west</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Time</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420650" y="2100547"/>
            <a:ext cx="6484620" cy="3345091"/>
            <a:chOff x="109855" y="3018022"/>
            <a:chExt cx="6484620" cy="3345091"/>
          </a:xfrm>
        </p:grpSpPr>
        <p:sp>
          <p:nvSpPr>
            <p:cNvPr id="12" name="Rectangle 23"/>
            <p:cNvSpPr>
              <a:spLocks noChangeArrowheads="1"/>
            </p:cNvSpPr>
            <p:nvPr/>
          </p:nvSpPr>
          <p:spPr bwMode="auto">
            <a:xfrm>
              <a:off x="482600" y="3018022"/>
              <a:ext cx="579691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sz="2800">
                  <a:latin typeface="Times New Roman" panose="02020603050405020304" charset="0"/>
                  <a:cs typeface="Times New Roman" panose="02020603050405020304" charset="0"/>
                  <a:sym typeface="+mn-ea"/>
                </a:rPr>
                <a:t>The best is ahead of us</a:t>
              </a:r>
              <a:r>
                <a:rPr lang="en-US" sz="2800">
                  <a:latin typeface="Times New Roman" panose="02020603050405020304" charset="0"/>
                  <a:cs typeface="Times New Roman" panose="02020603050405020304" charset="0"/>
                  <a:sym typeface="+mn-ea"/>
                </a:rPr>
                <a:t>.</a:t>
              </a:r>
              <a:endParaRPr lang="en-US" sz="2800">
                <a:latin typeface="Times New Roman" panose="02020603050405020304" charset="0"/>
                <a:cs typeface="Times New Roman" panose="02020603050405020304" charset="0"/>
                <a:sym typeface="+mn-ea"/>
              </a:endParaRPr>
            </a:p>
          </p:txBody>
        </p:sp>
        <p:sp>
          <p:nvSpPr>
            <p:cNvPr id="13"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5" name="Rectangle 25"/>
            <p:cNvSpPr>
              <a:spLocks noChangeArrowheads="1"/>
            </p:cNvSpPr>
            <p:nvPr/>
          </p:nvSpPr>
          <p:spPr bwMode="auto">
            <a:xfrm>
              <a:off x="109855" y="3929247"/>
              <a:ext cx="64846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The worst is behind us</a:t>
              </a:r>
              <a:r>
                <a:rPr lang="en-US" altLang="zh-CN" sz="2800">
                  <a:latin typeface="Times New Roman" panose="02020603050405020304" charset="0"/>
                  <a:cs typeface="Times New Roman" panose="02020603050405020304" charset="0"/>
                  <a:sym typeface="+mn-ea"/>
                </a:rPr>
                <a:t>.</a:t>
              </a:r>
              <a:endParaRPr lang="en-US" altLang="zh-CN" sz="2800">
                <a:latin typeface="Times New Roman" panose="02020603050405020304" charset="0"/>
                <a:cs typeface="Times New Roman" panose="02020603050405020304" charset="0"/>
                <a:sym typeface="+mn-ea"/>
              </a:endParaRPr>
            </a:p>
          </p:txBody>
        </p:sp>
        <p:sp>
          <p:nvSpPr>
            <p:cNvPr id="16" name="Line 26"/>
            <p:cNvSpPr>
              <a:spLocks noChangeShapeType="1"/>
            </p:cNvSpPr>
            <p:nvPr/>
          </p:nvSpPr>
          <p:spPr bwMode="auto">
            <a:xfrm>
              <a:off x="557530" y="44464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7" name="Rectangle 27"/>
            <p:cNvSpPr>
              <a:spLocks noChangeArrowheads="1"/>
            </p:cNvSpPr>
            <p:nvPr/>
          </p:nvSpPr>
          <p:spPr bwMode="auto">
            <a:xfrm>
              <a:off x="482600" y="4882608"/>
              <a:ext cx="5366568"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800" dirty="0">
                  <a:solidFill>
                    <a:schemeClr val="tx1"/>
                  </a:solidFill>
                  <a:latin typeface="Times New Roman" panose="02020603050405020304" charset="0"/>
                  <a:ea typeface="微软雅黑" panose="020B0503020204020204" pitchFamily="34" charset="-122"/>
                  <a:cs typeface="Times New Roman" panose="02020603050405020304" charset="0"/>
                </a:rPr>
                <a:t>T</a:t>
              </a:r>
              <a:r>
                <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rPr>
                <a:t>he next month is the "down month"</a:t>
              </a:r>
              <a:r>
                <a:rPr lang="en-US" altLang="zh-CN" sz="2800" dirty="0">
                  <a:solidFill>
                    <a:schemeClr val="tx1"/>
                  </a:solidFill>
                  <a:latin typeface="Times New Roman" panose="02020603050405020304" charset="0"/>
                  <a:ea typeface="微软雅黑" panose="020B0503020204020204" pitchFamily="34" charset="-122"/>
                  <a:cs typeface="Times New Roman" panose="02020603050405020304" charset="0"/>
                </a:rPr>
                <a:t>.</a:t>
              </a:r>
              <a:endParaRPr lang="en-US" altLang="zh-CN" sz="2800" dirty="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18"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9" name="Rectangle 29"/>
            <p:cNvSpPr>
              <a:spLocks noChangeArrowheads="1"/>
            </p:cNvSpPr>
            <p:nvPr/>
          </p:nvSpPr>
          <p:spPr bwMode="auto">
            <a:xfrm>
              <a:off x="482600" y="5802620"/>
              <a:ext cx="5366568"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800" dirty="0">
                  <a:latin typeface="Times New Roman" panose="02020603050405020304" charset="0"/>
                  <a:ea typeface="微软雅黑" panose="020B0503020204020204" pitchFamily="34" charset="-122"/>
                  <a:cs typeface="Times New Roman" panose="02020603050405020304" charset="0"/>
                </a:rPr>
                <a:t>T</a:t>
              </a:r>
              <a:r>
                <a:rPr lang="zh-CN" altLang="en-US" sz="2800" dirty="0">
                  <a:latin typeface="Times New Roman" panose="02020603050405020304" charset="0"/>
                  <a:ea typeface="微软雅黑" panose="020B0503020204020204" pitchFamily="34" charset="-122"/>
                  <a:cs typeface="Times New Roman" panose="02020603050405020304" charset="0"/>
                </a:rPr>
                <a:t>he last month is the "up month"</a:t>
              </a:r>
              <a:r>
                <a:rPr lang="en-US" altLang="zh-CN" sz="2800" dirty="0">
                  <a:latin typeface="Times New Roman" panose="02020603050405020304" charset="0"/>
                  <a:ea typeface="微软雅黑" panose="020B0503020204020204" pitchFamily="34" charset="-122"/>
                  <a:cs typeface="Times New Roman" panose="02020603050405020304" charset="0"/>
                </a:rPr>
                <a:t>.</a:t>
              </a:r>
              <a:endParaRPr lang="zh-CN" altLang="en-US" sz="2800" dirty="0">
                <a:latin typeface="Times New Roman" panose="02020603050405020304" charset="0"/>
                <a:ea typeface="微软雅黑" panose="020B0503020204020204" pitchFamily="34" charset="-122"/>
                <a:cs typeface="Times New Roman" panose="02020603050405020304" charset="0"/>
              </a:endParaRPr>
            </a:p>
          </p:txBody>
        </p:sp>
        <p:sp>
          <p:nvSpPr>
            <p:cNvPr id="20" name="Line 30"/>
            <p:cNvSpPr>
              <a:spLocks noChangeShapeType="1"/>
            </p:cNvSpPr>
            <p:nvPr/>
          </p:nvSpPr>
          <p:spPr bwMode="auto">
            <a:xfrm>
              <a:off x="482600" y="6363113"/>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grpSp>
      <p:grpSp>
        <p:nvGrpSpPr>
          <p:cNvPr id="21" name="组合 20"/>
          <p:cNvGrpSpPr/>
          <p:nvPr/>
        </p:nvGrpSpPr>
        <p:grpSpPr>
          <a:xfrm>
            <a:off x="1442483" y="1808024"/>
            <a:ext cx="3896997" cy="3845560"/>
            <a:chOff x="5500688" y="1797050"/>
            <a:chExt cx="4427146" cy="4276536"/>
          </a:xfrm>
        </p:grpSpPr>
        <p:sp>
          <p:nvSpPr>
            <p:cNvPr id="22" name="矩形 21"/>
            <p:cNvSpPr/>
            <p:nvPr/>
          </p:nvSpPr>
          <p:spPr>
            <a:xfrm>
              <a:off x="5500688" y="1797050"/>
              <a:ext cx="4140754" cy="2042936"/>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pic>
          <p:nvPicPr>
            <p:cNvPr id="23" name="组合 1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30875" y="21209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p:cNvSpPr txBox="1">
              <a:spLocks noChangeArrowheads="1"/>
            </p:cNvSpPr>
            <p:nvPr/>
          </p:nvSpPr>
          <p:spPr bwMode="auto">
            <a:xfrm>
              <a:off x="5562729" y="2799805"/>
              <a:ext cx="4365105" cy="7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sz="2400">
                  <a:solidFill>
                    <a:schemeClr val="bg1"/>
                  </a:solidFill>
                  <a:sym typeface="+mn-ea"/>
                </a:rPr>
                <a:t>horizontal spatial metaphor</a:t>
              </a:r>
              <a:endParaRPr sz="2400">
                <a:solidFill>
                  <a:schemeClr val="bg1"/>
                </a:solidFill>
                <a:sym typeface="+mn-ea"/>
              </a:endParaRPr>
            </a:p>
          </p:txBody>
        </p:sp>
        <p:sp>
          <p:nvSpPr>
            <p:cNvPr id="25" name="文本框 24"/>
            <p:cNvSpPr txBox="1">
              <a:spLocks noChangeArrowheads="1"/>
            </p:cNvSpPr>
            <p:nvPr/>
          </p:nvSpPr>
          <p:spPr bwMode="auto">
            <a:xfrm>
              <a:off x="6558239" y="1960880"/>
              <a:ext cx="3271484" cy="5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FFFF"/>
                  </a:solidFill>
                  <a:latin typeface="Times New Roman" panose="02020603050405020304" charset="0"/>
                  <a:ea typeface="微软雅黑" panose="020B0503020204020204" pitchFamily="34" charset="-122"/>
                  <a:cs typeface="Times New Roman" panose="02020603050405020304" charset="0"/>
                </a:rPr>
                <a:t>English Speaker</a:t>
              </a:r>
              <a:endParaRPr lang="en-US" altLang="zh-CN" sz="2800" b="1">
                <a:solidFill>
                  <a:srgbClr val="FFFFFF"/>
                </a:solidFill>
                <a:latin typeface="Times New Roman" panose="02020603050405020304" charset="0"/>
                <a:ea typeface="微软雅黑" panose="020B0503020204020204" pitchFamily="34" charset="-122"/>
                <a:cs typeface="Times New Roman" panose="02020603050405020304" charset="0"/>
              </a:endParaRPr>
            </a:p>
          </p:txBody>
        </p:sp>
        <p:sp>
          <p:nvSpPr>
            <p:cNvPr id="30" name="矩形 29"/>
            <p:cNvSpPr/>
            <p:nvPr/>
          </p:nvSpPr>
          <p:spPr>
            <a:xfrm>
              <a:off x="5500688" y="4029238"/>
              <a:ext cx="4140754" cy="2044348"/>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31" name="文本框 28"/>
            <p:cNvSpPr txBox="1">
              <a:spLocks noChangeArrowheads="1"/>
            </p:cNvSpPr>
            <p:nvPr/>
          </p:nvSpPr>
          <p:spPr bwMode="auto">
            <a:xfrm>
              <a:off x="5678149" y="5181700"/>
              <a:ext cx="4075108" cy="7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sz="2400">
                  <a:solidFill>
                    <a:schemeClr val="bg1"/>
                  </a:solidFill>
                  <a:latin typeface="Times New Roman" panose="02020603050405020304" charset="0"/>
                  <a:cs typeface="Times New Roman" panose="02020603050405020304" charset="0"/>
                  <a:sym typeface="+mn-ea"/>
                </a:rPr>
                <a:t>vertical metaphor for time</a:t>
              </a:r>
              <a:endParaRPr sz="2400">
                <a:solidFill>
                  <a:schemeClr val="bg1"/>
                </a:solidFill>
                <a:latin typeface="Times New Roman" panose="02020603050405020304" charset="0"/>
                <a:cs typeface="Times New Roman" panose="02020603050405020304" charset="0"/>
                <a:sym typeface="+mn-ea"/>
              </a:endParaRPr>
            </a:p>
          </p:txBody>
        </p:sp>
        <p:sp>
          <p:nvSpPr>
            <p:cNvPr id="2" name="文本框 29"/>
            <p:cNvSpPr txBox="1">
              <a:spLocks noChangeArrowheads="1"/>
            </p:cNvSpPr>
            <p:nvPr/>
          </p:nvSpPr>
          <p:spPr bwMode="auto">
            <a:xfrm>
              <a:off x="6330282" y="4601938"/>
              <a:ext cx="3500164" cy="5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bg1"/>
                  </a:solidFill>
                  <a:latin typeface="Times New Roman" panose="02020603050405020304" charset="0"/>
                  <a:cs typeface="Times New Roman" panose="02020603050405020304" charset="0"/>
                  <a:sym typeface="+mn-ea"/>
                </a:rPr>
                <a:t>Mandarin speaker</a:t>
              </a:r>
              <a:endParaRPr lang="zh-CN" altLang="en-US" sz="2800" b="1">
                <a:solidFill>
                  <a:schemeClr val="bg1"/>
                </a:solidFill>
                <a:latin typeface="Times New Roman" panose="02020603050405020304" charset="0"/>
                <a:cs typeface="Times New Roman" panose="02020603050405020304" charset="0"/>
                <a:sym typeface="+mn-ea"/>
              </a:endParaRPr>
            </a:p>
          </p:txBody>
        </p:sp>
        <p:pic>
          <p:nvPicPr>
            <p:cNvPr id="3" name="组合 3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830" y="4674690"/>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294890" y="1751965"/>
            <a:ext cx="7800975" cy="2306955"/>
          </a:xfrm>
          <a:prstGeom prst="rect">
            <a:avLst/>
          </a:prstGeom>
          <a:noFill/>
          <a:ln>
            <a:noFill/>
          </a:ln>
        </p:spPr>
        <p:txBody>
          <a:bodyPr wrap="square" rtlCol="0" anchor="t">
            <a:spAutoFit/>
          </a:bodyPr>
          <a:p>
            <a:pPr algn="just"/>
            <a:r>
              <a:rPr lang="zh-CN" altLang="en-US" sz="3600">
                <a:latin typeface="Times New Roman" panose="02020603050405020304" charset="0"/>
                <a:cs typeface="Times New Roman" panose="02020603050405020304" charset="0"/>
                <a:sym typeface="+mn-ea"/>
              </a:rPr>
              <a:t>How do we know that it is language itself that creates these differences in thought and not some other aspect of their respective cultures?</a:t>
            </a:r>
            <a:endParaRPr lang="zh-CN" altLang="en-US" sz="3600" b="1">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p>
            <a:endParaRPr lang="zh-CN" altLang="en-US"/>
          </a:p>
        </p:txBody>
      </p:sp>
      <p:sp>
        <p:nvSpPr>
          <p:cNvPr id="5" name="内容占位符 4"/>
          <p:cNvSpPr>
            <a:spLocks noGrp="1"/>
          </p:cNvSpPr>
          <p:nvPr>
            <p:ph idx="1"/>
          </p:nvPr>
        </p:nvSpPr>
        <p:spPr/>
        <p:txBody>
          <a:bodyPr/>
          <a:p>
            <a:pPr algn="just"/>
            <a:r>
              <a:rPr lang="zh-CN" altLang="en-US" sz="2800">
                <a:latin typeface="Times New Roman" panose="02020603050405020304" charset="0"/>
                <a:cs typeface="Times New Roman" panose="02020603050405020304" charset="0"/>
              </a:rPr>
              <a:t>One way to answer this question is to teach people new ways of talking and see if that changes the way they think. In Lera’s lab, they’ve taught English speakers different ways of talking about time. In one such study, English speakers were taught to use size metaphors (as in Greek) to describe duration (e.g., a movie is larger than a sneeze), or vertical metaphors (as in Mandarin) to describe event order. Once the English speakers had learned to talk about time in these new ways, their cognitive performance began to resemble that of Greek or Mandarin speakers. This suggests that patterns in a language can indeed play a causal role in constructing how we think.</a:t>
            </a:r>
            <a:endParaRPr lang="zh-CN" altLang="en-US" sz="2800">
              <a:latin typeface="Times New Roman" panose="02020603050405020304" charset="0"/>
              <a:cs typeface="Times New Roman" panose="02020603050405020304" charset="0"/>
            </a:endParaRPr>
          </a:p>
        </p:txBody>
      </p:sp>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Time</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745" y="1875"/>
            <a:ext cx="12190413" cy="6857107"/>
          </a:xfrm>
          <a:prstGeom prst="rect">
            <a:avLst/>
          </a:prstGeom>
        </p:spPr>
      </p:pic>
      <p:sp>
        <p:nvSpPr>
          <p:cNvPr id="12" name="矩形 11"/>
          <p:cNvSpPr/>
          <p:nvPr/>
        </p:nvSpPr>
        <p:spPr>
          <a:xfrm>
            <a:off x="3772535" y="2216785"/>
            <a:ext cx="4702175" cy="738505"/>
          </a:xfrm>
          <a:prstGeom prst="rect">
            <a:avLst/>
          </a:prstGeom>
        </p:spPr>
        <p:txBody>
          <a:bodyPr wrap="square" lIns="0" tIns="0" rIns="0" bIns="0">
            <a:spAutoFit/>
          </a:bodyPr>
          <a:lstStyle/>
          <a:p>
            <a:pPr algn="ctr" eaLnBrk="1" hangingPunct="1">
              <a:defRPr/>
            </a:pPr>
            <a:r>
              <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Color</a:t>
            </a:r>
            <a:endPar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grpSp>
        <p:nvGrpSpPr>
          <p:cNvPr id="13" name="组合 12"/>
          <p:cNvGrpSpPr/>
          <p:nvPr/>
        </p:nvGrpSpPr>
        <p:grpSpPr>
          <a:xfrm>
            <a:off x="4112334" y="2069611"/>
            <a:ext cx="4022016" cy="1144562"/>
            <a:chOff x="2802618" y="3136900"/>
            <a:chExt cx="6578600" cy="1018073"/>
          </a:xfrm>
        </p:grpSpPr>
        <p:cxnSp>
          <p:nvCxnSpPr>
            <p:cNvPr id="14" name="直接连接符 13"/>
            <p:cNvCxnSpPr/>
            <p:nvPr/>
          </p:nvCxnSpPr>
          <p:spPr>
            <a:xfrm>
              <a:off x="2802618" y="3136900"/>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02618" y="4154973"/>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4*#ppt_w"/>
                                          </p:val>
                                        </p:tav>
                                        <p:tav tm="100000">
                                          <p:val>
                                            <p:strVal val="#ppt_w"/>
                                          </p:val>
                                        </p:tav>
                                      </p:tavLst>
                                    </p:anim>
                                    <p:anim calcmode="lin" valueType="num">
                                      <p:cBhvr>
                                        <p:cTn id="16"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623491" y="303913"/>
            <a:ext cx="10971372" cy="1143265"/>
          </a:xfrm>
        </p:spPr>
        <p:txBody>
          <a:bodyPr/>
          <a:p>
            <a:endParaRPr lang="zh-CN" altLang="en-US"/>
          </a:p>
        </p:txBody>
      </p:sp>
      <p:sp>
        <p:nvSpPr>
          <p:cNvPr id="4" name="内容占位符 3"/>
          <p:cNvSpPr>
            <a:spLocks noGrp="1"/>
          </p:cNvSpPr>
          <p:nvPr>
            <p:ph idx="1"/>
          </p:nvPr>
        </p:nvSpPr>
        <p:spPr/>
        <p:txBody>
          <a:bodyPr/>
          <a:p>
            <a:pPr algn="just"/>
            <a:r>
              <a:rPr lang="zh-CN" altLang="en-US" sz="2800">
                <a:latin typeface="Times New Roman" panose="02020603050405020304" charset="0"/>
                <a:cs typeface="Times New Roman" panose="02020603050405020304" charset="0"/>
              </a:rPr>
              <a:t>Beyond abstract or complex domains of thought like space and time, languages also meddle in basic aspects of visual perception — our ability to distinguish colors, for example. Different languages divide up the color continuum differently: some make many more distinctions between colors than others, and the boundaries often don't line up across languages.</a:t>
            </a:r>
            <a:endParaRPr lang="zh-CN" altLang="en-US" sz="2800">
              <a:latin typeface="Times New Roman" panose="02020603050405020304" charset="0"/>
              <a:cs typeface="Times New Roman" panose="02020603050405020304" charset="0"/>
            </a:endParaRPr>
          </a:p>
        </p:txBody>
      </p:sp>
      <p:sp>
        <p:nvSpPr>
          <p:cNvPr id="9" name="TextBox 8"/>
          <p:cNvSpPr txBox="1">
            <a:spLocks noChangeArrowheads="1"/>
          </p:cNvSpPr>
          <p:nvPr/>
        </p:nvSpPr>
        <p:spPr bwMode="auto">
          <a:xfrm>
            <a:off x="4482043" y="304006"/>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en-US" altLang="zh-CN" sz="3600" dirty="0" smtClean="0">
                <a:solidFill>
                  <a:srgbClr val="6F958F"/>
                </a:solidFill>
                <a:latin typeface="华文中宋" panose="02010600040101010101" pitchFamily="2" charset="-122"/>
                <a:ea typeface="华文中宋" panose="02010600040101010101" pitchFamily="2" charset="-122"/>
                <a:sym typeface="Arial" panose="020B0604020202020204" pitchFamily="34" charset="0"/>
              </a:rPr>
              <a:t>Color</a:t>
            </a:r>
            <a:endParaRPr lang="en-US" altLang="zh-CN" sz="3600" dirty="0" smtClean="0">
              <a:solidFill>
                <a:srgbClr val="6F958F"/>
              </a:solidFill>
              <a:latin typeface="华文中宋" panose="02010600040101010101" pitchFamily="2" charset="-122"/>
              <a:ea typeface="华文中宋" panose="02010600040101010101" pitchFamily="2" charset="-122"/>
              <a:sym typeface="Arial" panose="020B0604020202020204" pitchFamily="34" charset="0"/>
            </a:endParaRPr>
          </a:p>
        </p:txBody>
      </p:sp>
      <p:grpSp>
        <p:nvGrpSpPr>
          <p:cNvPr id="6" name="组合 5"/>
          <p:cNvGrpSpPr/>
          <p:nvPr/>
        </p:nvGrpSpPr>
        <p:grpSpPr>
          <a:xfrm>
            <a:off x="914405" y="682465"/>
            <a:ext cx="10391768" cy="45719"/>
            <a:chOff x="-2827863" y="777291"/>
            <a:chExt cx="10391768" cy="45719"/>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Color</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8" name="图片 107"/>
          <p:cNvPicPr/>
          <p:nvPr/>
        </p:nvPicPr>
        <p:blipFill>
          <a:blip r:embed="rId1">
            <a:clrChange>
              <a:clrFrom>
                <a:srgbClr val="FEFEFE">
                  <a:alpha val="100000"/>
                </a:srgbClr>
              </a:clrFrom>
              <a:clrTo>
                <a:srgbClr val="FEFEFE">
                  <a:alpha val="100000"/>
                  <a:alpha val="0"/>
                </a:srgbClr>
              </a:clrTo>
            </a:clrChange>
          </a:blip>
          <a:srcRect t="275" r="48932"/>
          <a:stretch>
            <a:fillRect/>
          </a:stretch>
        </p:blipFill>
        <p:spPr>
          <a:xfrm>
            <a:off x="678815" y="1305560"/>
            <a:ext cx="2235835" cy="2091055"/>
          </a:xfrm>
          <a:prstGeom prst="rect">
            <a:avLst/>
          </a:prstGeom>
          <a:noFill/>
          <a:ln w="9525">
            <a:noFill/>
          </a:ln>
        </p:spPr>
      </p:pic>
      <p:pic>
        <p:nvPicPr>
          <p:cNvPr id="3" name="图片 2"/>
          <p:cNvPicPr/>
          <p:nvPr/>
        </p:nvPicPr>
        <p:blipFill>
          <a:blip r:embed="rId1">
            <a:clrChange>
              <a:clrFrom>
                <a:srgbClr val="FEFEFE">
                  <a:alpha val="100000"/>
                </a:srgbClr>
              </a:clrFrom>
              <a:clrTo>
                <a:srgbClr val="FEFEFE">
                  <a:alpha val="100000"/>
                  <a:alpha val="0"/>
                </a:srgbClr>
              </a:clrTo>
            </a:clrChange>
          </a:blip>
          <a:srcRect l="47214" t="-1631"/>
          <a:stretch>
            <a:fillRect/>
          </a:stretch>
        </p:blipFill>
        <p:spPr>
          <a:xfrm>
            <a:off x="1295400" y="3776345"/>
            <a:ext cx="2288540" cy="2315210"/>
          </a:xfrm>
          <a:prstGeom prst="rect">
            <a:avLst/>
          </a:prstGeom>
          <a:noFill/>
          <a:ln w="9525">
            <a:noFill/>
          </a:ln>
        </p:spPr>
      </p:pic>
      <p:sp>
        <p:nvSpPr>
          <p:cNvPr id="4" name="文本框 3"/>
          <p:cNvSpPr txBox="1"/>
          <p:nvPr/>
        </p:nvSpPr>
        <p:spPr>
          <a:xfrm>
            <a:off x="1295400" y="3396615"/>
            <a:ext cx="2101850"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Russian speaker</a:t>
            </a:r>
            <a:endParaRPr lang="en-US" altLang="zh-CN" sz="2000" b="1">
              <a:latin typeface="Times New Roman" panose="02020603050405020304" charset="0"/>
              <a:cs typeface="Times New Roman" panose="02020603050405020304" charset="0"/>
            </a:endParaRPr>
          </a:p>
        </p:txBody>
      </p:sp>
      <p:sp>
        <p:nvSpPr>
          <p:cNvPr id="5" name="文本框 4"/>
          <p:cNvSpPr txBox="1"/>
          <p:nvPr/>
        </p:nvSpPr>
        <p:spPr>
          <a:xfrm>
            <a:off x="1295400" y="6091555"/>
            <a:ext cx="2101850"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English speaker</a:t>
            </a:r>
            <a:endParaRPr lang="en-US" altLang="zh-CN" sz="2000" b="1">
              <a:latin typeface="Times New Roman" panose="02020603050405020304" charset="0"/>
              <a:cs typeface="Times New Roman" panose="02020603050405020304" charset="0"/>
            </a:endParaRPr>
          </a:p>
        </p:txBody>
      </p:sp>
      <p:sp>
        <p:nvSpPr>
          <p:cNvPr id="8" name="文本框 7"/>
          <p:cNvSpPr txBox="1"/>
          <p:nvPr/>
        </p:nvSpPr>
        <p:spPr>
          <a:xfrm>
            <a:off x="8703945" y="5173345"/>
            <a:ext cx="1078230" cy="521970"/>
          </a:xfrm>
          <a:prstGeom prst="rect">
            <a:avLst/>
          </a:prstGeom>
          <a:noFill/>
        </p:spPr>
        <p:txBody>
          <a:bodyPr wrap="square" rtlCol="0">
            <a:spAutoFit/>
          </a:bodyPr>
          <a:p>
            <a:r>
              <a:rPr lang="en-US" altLang="zh-CN" sz="2800" b="1"/>
              <a:t>Blue</a:t>
            </a:r>
            <a:endParaRPr lang="en-US" altLang="zh-CN" sz="2800" b="1"/>
          </a:p>
        </p:txBody>
      </p:sp>
      <p:sp>
        <p:nvSpPr>
          <p:cNvPr id="10" name="文本框 9"/>
          <p:cNvSpPr txBox="1"/>
          <p:nvPr/>
        </p:nvSpPr>
        <p:spPr>
          <a:xfrm>
            <a:off x="7900035" y="1699260"/>
            <a:ext cx="3406140" cy="521970"/>
          </a:xfrm>
          <a:prstGeom prst="rect">
            <a:avLst/>
          </a:prstGeom>
          <a:noFill/>
        </p:spPr>
        <p:txBody>
          <a:bodyPr wrap="square" rtlCol="0">
            <a:spAutoFit/>
          </a:bodyPr>
          <a:p>
            <a:r>
              <a:rPr lang="en-US" altLang="zh-CN" sz="2800" b="1">
                <a:sym typeface="+mn-ea"/>
              </a:rPr>
              <a:t>Light blue (goluboy) </a:t>
            </a:r>
            <a:endParaRPr lang="en-US" altLang="zh-CN" sz="2800" b="1"/>
          </a:p>
        </p:txBody>
      </p:sp>
      <p:sp>
        <p:nvSpPr>
          <p:cNvPr id="11" name="文本框 10"/>
          <p:cNvSpPr txBox="1"/>
          <p:nvPr/>
        </p:nvSpPr>
        <p:spPr>
          <a:xfrm>
            <a:off x="7900035" y="2970530"/>
            <a:ext cx="3406140" cy="521970"/>
          </a:xfrm>
          <a:prstGeom prst="rect">
            <a:avLst/>
          </a:prstGeom>
          <a:noFill/>
        </p:spPr>
        <p:txBody>
          <a:bodyPr wrap="square" rtlCol="0">
            <a:spAutoFit/>
          </a:bodyPr>
          <a:p>
            <a:r>
              <a:rPr lang="en-US" altLang="zh-CN" sz="2800" b="1"/>
              <a:t>Dark blue (siniy)</a:t>
            </a:r>
            <a:endParaRPr lang="en-US" altLang="zh-CN" sz="2800" b="1"/>
          </a:p>
        </p:txBody>
      </p:sp>
      <p:pic>
        <p:nvPicPr>
          <p:cNvPr id="109" name="图片 108"/>
          <p:cNvPicPr/>
          <p:nvPr/>
        </p:nvPicPr>
        <p:blipFill>
          <a:blip r:embed="rId2"/>
          <a:stretch>
            <a:fillRect/>
          </a:stretch>
        </p:blipFill>
        <p:spPr>
          <a:xfrm>
            <a:off x="5340350" y="4970780"/>
            <a:ext cx="814070" cy="927100"/>
          </a:xfrm>
          <a:prstGeom prst="rect">
            <a:avLst/>
          </a:prstGeom>
          <a:noFill/>
          <a:ln w="9525">
            <a:noFill/>
          </a:ln>
        </p:spPr>
      </p:pic>
      <p:pic>
        <p:nvPicPr>
          <p:cNvPr id="110" name="图片 109"/>
          <p:cNvPicPr/>
          <p:nvPr/>
        </p:nvPicPr>
        <p:blipFill>
          <a:blip r:embed="rId3"/>
          <a:stretch>
            <a:fillRect/>
          </a:stretch>
        </p:blipFill>
        <p:spPr>
          <a:xfrm>
            <a:off x="5304155" y="1499870"/>
            <a:ext cx="890270" cy="920750"/>
          </a:xfrm>
          <a:prstGeom prst="rect">
            <a:avLst/>
          </a:prstGeom>
          <a:noFill/>
          <a:ln w="9525">
            <a:noFill/>
          </a:ln>
        </p:spPr>
      </p:pic>
      <p:pic>
        <p:nvPicPr>
          <p:cNvPr id="111" name="图片 110"/>
          <p:cNvPicPr/>
          <p:nvPr/>
        </p:nvPicPr>
        <p:blipFill>
          <a:blip r:embed="rId4"/>
          <a:stretch>
            <a:fillRect/>
          </a:stretch>
        </p:blipFill>
        <p:spPr>
          <a:xfrm>
            <a:off x="5304155" y="2741930"/>
            <a:ext cx="887095" cy="9931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745" y="1875"/>
            <a:ext cx="12190413" cy="6857107"/>
          </a:xfrm>
          <a:prstGeom prst="rect">
            <a:avLst/>
          </a:prstGeom>
        </p:spPr>
      </p:pic>
      <p:sp>
        <p:nvSpPr>
          <p:cNvPr id="12" name="矩形 11"/>
          <p:cNvSpPr/>
          <p:nvPr/>
        </p:nvSpPr>
        <p:spPr>
          <a:xfrm>
            <a:off x="3772535" y="2216785"/>
            <a:ext cx="4702175" cy="738505"/>
          </a:xfrm>
          <a:prstGeom prst="rect">
            <a:avLst/>
          </a:prstGeom>
        </p:spPr>
        <p:txBody>
          <a:bodyPr wrap="square" lIns="0" tIns="0" rIns="0" bIns="0">
            <a:spAutoFit/>
          </a:bodyPr>
          <a:lstStyle/>
          <a:p>
            <a:pPr algn="ctr" eaLnBrk="1" hangingPunct="1">
              <a:defRPr/>
            </a:pPr>
            <a:r>
              <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Object</a:t>
            </a:r>
            <a:endPar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grpSp>
        <p:nvGrpSpPr>
          <p:cNvPr id="13" name="组合 12"/>
          <p:cNvGrpSpPr/>
          <p:nvPr/>
        </p:nvGrpSpPr>
        <p:grpSpPr>
          <a:xfrm>
            <a:off x="4112334" y="2069611"/>
            <a:ext cx="4022016" cy="1144562"/>
            <a:chOff x="2802618" y="3136900"/>
            <a:chExt cx="6578600" cy="1018073"/>
          </a:xfrm>
        </p:grpSpPr>
        <p:cxnSp>
          <p:nvCxnSpPr>
            <p:cNvPr id="14" name="直接连接符 13"/>
            <p:cNvCxnSpPr/>
            <p:nvPr/>
          </p:nvCxnSpPr>
          <p:spPr>
            <a:xfrm>
              <a:off x="2802618" y="3136900"/>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02618" y="4154973"/>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4*#ppt_w"/>
                                          </p:val>
                                        </p:tav>
                                        <p:tav tm="100000">
                                          <p:val>
                                            <p:strVal val="#ppt_w"/>
                                          </p:val>
                                        </p:tav>
                                      </p:tavLst>
                                    </p:anim>
                                    <p:anim calcmode="lin" valueType="num">
                                      <p:cBhvr>
                                        <p:cTn id="16"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p>
            <a:endParaRPr lang="zh-CN" altLang="en-US"/>
          </a:p>
        </p:txBody>
      </p:sp>
      <p:sp>
        <p:nvSpPr>
          <p:cNvPr id="16" name="内容占位符 15"/>
          <p:cNvSpPr>
            <a:spLocks noGrp="1"/>
          </p:cNvSpPr>
          <p:nvPr>
            <p:ph idx="1"/>
          </p:nvPr>
        </p:nvSpPr>
        <p:spPr/>
        <p:txBody>
          <a:bodyPr/>
          <a:p>
            <a:pPr algn="just"/>
            <a:r>
              <a:rPr lang="zh-CN" altLang="en-US" sz="2800">
                <a:latin typeface="Times New Roman" panose="02020603050405020304" charset="0"/>
                <a:cs typeface="Times New Roman" panose="02020603050405020304" charset="0"/>
              </a:rPr>
              <a:t>Even what might be deemed frivolous aspects of language can have far-reaching subconscious effects on how we see the world. Take grammatical gender. In Spanish and other Romance languages, nouns are either masculine or feminine. In many other languages, nouns are divided into many more genders ("gender" in this context meaning class or kind). What it means for a language to have grammatical gender is that words belonging to different genders get treated differently grammatically and words belonging to the same grammatical gender get treated the same grammatically. Languages can require speakers to change pronouns, adjective and verb endings, possessives, numerals, and so on, depending on the noun's gender. </a:t>
            </a:r>
            <a:endParaRPr lang="zh-CN" altLang="en-US" sz="2800">
              <a:latin typeface="Times New Roman" panose="02020603050405020304" charset="0"/>
              <a:cs typeface="Times New Roman" panose="02020603050405020304" charset="0"/>
            </a:endParaRPr>
          </a:p>
        </p:txBody>
      </p:sp>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Object</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4" name="内容占位符 3"/>
          <p:cNvSpPr>
            <a:spLocks noGrp="1"/>
          </p:cNvSpPr>
          <p:nvPr>
            <p:ph idx="1"/>
          </p:nvPr>
        </p:nvSpPr>
        <p:spPr>
          <a:xfrm>
            <a:off x="4766113" y="8957"/>
            <a:ext cx="6814780" cy="5854468"/>
          </a:xfrm>
        </p:spPr>
        <p:txBody>
          <a:bodyPr/>
          <a:p>
            <a:pPr algn="just"/>
            <a:endParaRPr lang="zh-CN" altLang="en-US" sz="2800">
              <a:latin typeface="Times New Roman" panose="02020603050405020304" charset="0"/>
              <a:cs typeface="Times New Roman" panose="02020603050405020304" charset="0"/>
            </a:endParaRPr>
          </a:p>
          <a:p>
            <a:pPr algn="just"/>
            <a:r>
              <a:rPr lang="zh-CN" altLang="en-US" sz="2800">
                <a:latin typeface="Times New Roman" panose="02020603050405020304" charset="0"/>
                <a:cs typeface="Times New Roman" panose="02020603050405020304" charset="0"/>
              </a:rPr>
              <a:t>Lera Boroditsky (born c.1976[1]) is a cognitive scientist and professor in the fields of language and cognition. She is one of the main contributors to the theory of linguistic relativity.[2] She is a Searle Scholar, a McDonnell Scholar, recipient of a National Science Foundation Career award, and an American Psychological Association Distinguished Scientist.[3] She is Professor of Cognitive Science at UCSD. She previously served on the faculty at MIT and at Stanford. </a:t>
            </a:r>
            <a:endParaRPr lang="zh-CN" altLang="en-US" sz="2800">
              <a:latin typeface="Times New Roman" panose="02020603050405020304" charset="0"/>
              <a:cs typeface="Times New Roman" panose="02020603050405020304" charset="0"/>
            </a:endParaRPr>
          </a:p>
          <a:p>
            <a:pPr marL="0" indent="0" algn="just">
              <a:buNone/>
            </a:pP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From Wikipedia, the free encyclopedia</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
        <p:nvSpPr>
          <p:cNvPr id="5" name="文本占位符 4"/>
          <p:cNvSpPr>
            <a:spLocks noGrp="1"/>
          </p:cNvSpPr>
          <p:nvPr>
            <p:ph type="body" sz="half" idx="2"/>
          </p:nvPr>
        </p:nvSpPr>
        <p:spPr/>
        <p:txBody>
          <a:bodyPr/>
          <a:p>
            <a:endParaRPr lang="zh-CN" altLang="en-US"/>
          </a:p>
        </p:txBody>
      </p:sp>
      <p:pic>
        <p:nvPicPr>
          <p:cNvPr id="6" name="图片 5" descr="e294b727691be9721927cfaffb714241"/>
          <p:cNvPicPr>
            <a:picLocks noChangeAspect="1"/>
          </p:cNvPicPr>
          <p:nvPr>
            <p:custDataLst>
              <p:tags r:id="rId1"/>
            </p:custDataLst>
          </p:nvPr>
        </p:nvPicPr>
        <p:blipFill>
          <a:blip r:embed="rId2"/>
          <a:stretch>
            <a:fillRect/>
          </a:stretch>
        </p:blipFill>
        <p:spPr>
          <a:xfrm>
            <a:off x="296545" y="1067435"/>
            <a:ext cx="4637405" cy="4723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p>
            <a:endParaRPr lang="zh-CN" altLang="en-US"/>
          </a:p>
        </p:txBody>
      </p:sp>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Object</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2" name="图片 111"/>
          <p:cNvPicPr/>
          <p:nvPr/>
        </p:nvPicPr>
        <p:blipFill>
          <a:blip r:embed="rId1">
            <a:clrChange>
              <a:clrFrom>
                <a:srgbClr val="F6F6F6">
                  <a:alpha val="100000"/>
                </a:srgbClr>
              </a:clrFrom>
              <a:clrTo>
                <a:srgbClr val="F6F6F6">
                  <a:alpha val="100000"/>
                  <a:alpha val="0"/>
                </a:srgbClr>
              </a:clrTo>
            </a:clrChange>
          </a:blip>
          <a:stretch>
            <a:fillRect/>
          </a:stretch>
        </p:blipFill>
        <p:spPr>
          <a:xfrm>
            <a:off x="806450" y="2891155"/>
            <a:ext cx="1609090" cy="2056130"/>
          </a:xfrm>
          <a:prstGeom prst="rect">
            <a:avLst/>
          </a:prstGeom>
          <a:noFill/>
          <a:ln w="9525">
            <a:noFill/>
          </a:ln>
        </p:spPr>
      </p:pic>
      <p:sp>
        <p:nvSpPr>
          <p:cNvPr id="3" name="文本框 2"/>
          <p:cNvSpPr txBox="1"/>
          <p:nvPr/>
        </p:nvSpPr>
        <p:spPr>
          <a:xfrm>
            <a:off x="3122930" y="2609215"/>
            <a:ext cx="2280285" cy="706755"/>
          </a:xfrm>
          <a:prstGeom prst="rect">
            <a:avLst/>
          </a:prstGeom>
          <a:noFill/>
        </p:spPr>
        <p:txBody>
          <a:bodyPr wrap="square" rtlCol="0" anchor="t">
            <a:spAutoFit/>
          </a:bodyPr>
          <a:p>
            <a:r>
              <a:rPr lang="zh-CN" altLang="en-US" sz="4000">
                <a:latin typeface="Times New Roman" panose="02020603050405020304" charset="0"/>
                <a:cs typeface="Times New Roman" panose="02020603050405020304" charset="0"/>
              </a:rPr>
              <a:t> German</a:t>
            </a:r>
            <a:endParaRPr lang="zh-CN" altLang="en-US" sz="4000">
              <a:latin typeface="Times New Roman" panose="02020603050405020304" charset="0"/>
              <a:cs typeface="Times New Roman" panose="02020603050405020304" charset="0"/>
            </a:endParaRPr>
          </a:p>
        </p:txBody>
      </p:sp>
      <p:sp>
        <p:nvSpPr>
          <p:cNvPr id="4" name="文本框 3"/>
          <p:cNvSpPr txBox="1"/>
          <p:nvPr/>
        </p:nvSpPr>
        <p:spPr>
          <a:xfrm>
            <a:off x="6915785" y="2419985"/>
            <a:ext cx="4283075" cy="1198880"/>
          </a:xfrm>
          <a:prstGeom prst="rect">
            <a:avLst/>
          </a:prstGeom>
          <a:noFill/>
        </p:spPr>
        <p:txBody>
          <a:bodyPr wrap="square" rtlCol="0" anchor="t">
            <a:spAutoFit/>
          </a:bodyPr>
          <a:p>
            <a:r>
              <a:rPr lang="zh-CN" altLang="en-US" sz="3600">
                <a:latin typeface="Times New Roman" panose="02020603050405020304" charset="0"/>
                <a:cs typeface="Times New Roman" panose="02020603050405020304" charset="0"/>
              </a:rPr>
              <a:t>hard</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heavy</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jagged</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metal</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serrated</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useful</a:t>
            </a:r>
            <a:endParaRPr lang="zh-CN" altLang="en-US" sz="3600">
              <a:latin typeface="Times New Roman" panose="02020603050405020304" charset="0"/>
              <a:cs typeface="Times New Roman" panose="02020603050405020304" charset="0"/>
            </a:endParaRPr>
          </a:p>
        </p:txBody>
      </p:sp>
      <p:sp>
        <p:nvSpPr>
          <p:cNvPr id="5" name="文本框 4"/>
          <p:cNvSpPr txBox="1"/>
          <p:nvPr/>
        </p:nvSpPr>
        <p:spPr>
          <a:xfrm>
            <a:off x="3241040" y="4774565"/>
            <a:ext cx="2080260" cy="706755"/>
          </a:xfrm>
          <a:prstGeom prst="rect">
            <a:avLst/>
          </a:prstGeom>
          <a:noFill/>
        </p:spPr>
        <p:txBody>
          <a:bodyPr wrap="square" rtlCol="0" anchor="t">
            <a:spAutoFit/>
          </a:bodyPr>
          <a:p>
            <a:r>
              <a:rPr lang="zh-CN" altLang="en-US" sz="4000">
                <a:latin typeface="Times New Roman" panose="02020603050405020304" charset="0"/>
                <a:cs typeface="Times New Roman" panose="02020603050405020304" charset="0"/>
              </a:rPr>
              <a:t>Spanish</a:t>
            </a:r>
            <a:endParaRPr lang="zh-CN" altLang="en-US" sz="4000">
              <a:latin typeface="Times New Roman" panose="02020603050405020304" charset="0"/>
              <a:cs typeface="Times New Roman" panose="02020603050405020304" charset="0"/>
            </a:endParaRPr>
          </a:p>
        </p:txBody>
      </p:sp>
      <p:sp>
        <p:nvSpPr>
          <p:cNvPr id="8" name="文本框 7"/>
          <p:cNvSpPr txBox="1"/>
          <p:nvPr/>
        </p:nvSpPr>
        <p:spPr>
          <a:xfrm>
            <a:off x="6915785" y="4645660"/>
            <a:ext cx="4390390" cy="1198880"/>
          </a:xfrm>
          <a:prstGeom prst="rect">
            <a:avLst/>
          </a:prstGeom>
          <a:noFill/>
        </p:spPr>
        <p:txBody>
          <a:bodyPr wrap="square" rtlCol="0" anchor="t">
            <a:spAutoFit/>
          </a:bodyPr>
          <a:p>
            <a:r>
              <a:rPr lang="zh-CN" altLang="en-US" sz="3600">
                <a:latin typeface="Times New Roman" panose="02020603050405020304" charset="0"/>
                <a:cs typeface="Times New Roman" panose="02020603050405020304" charset="0"/>
              </a:rPr>
              <a:t>golden</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intricate</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little</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lovely</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shiny</a:t>
            </a:r>
            <a:r>
              <a:rPr lang="en-US" altLang="zh-CN" sz="3600">
                <a:latin typeface="Times New Roman" panose="02020603050405020304" charset="0"/>
                <a:cs typeface="Times New Roman" panose="02020603050405020304" charset="0"/>
              </a:rPr>
              <a:t>  </a:t>
            </a:r>
            <a:r>
              <a:rPr lang="zh-CN" altLang="en-US" sz="3600">
                <a:latin typeface="Times New Roman" panose="02020603050405020304" charset="0"/>
                <a:cs typeface="Times New Roman" panose="02020603050405020304" charset="0"/>
              </a:rPr>
              <a:t>tiny</a:t>
            </a:r>
            <a:endParaRPr lang="zh-CN" altLang="en-US" sz="3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p>
            <a:endParaRPr lang="zh-CN" altLang="en-US"/>
          </a:p>
        </p:txBody>
      </p:sp>
      <p:sp>
        <p:nvSpPr>
          <p:cNvPr id="16" name="内容占位符 15"/>
          <p:cNvSpPr>
            <a:spLocks noGrp="1"/>
          </p:cNvSpPr>
          <p:nvPr>
            <p:ph idx="1"/>
          </p:nvPr>
        </p:nvSpPr>
        <p:spPr/>
        <p:txBody>
          <a:bodyPr/>
          <a:p>
            <a:pPr algn="just"/>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hey also show that it is aspects of language per se that shape how people think: teaching English speakers new grammatical gender systems influences mental representations of objects in the same way it does with German and Spanish speakers. Apparently even small flukes of grammar, like the seemingly arbitrary assignment of gender to a noun, can have an effect on people's ideas of concrete objects in the world.</a:t>
            </a:r>
            <a:endParaRPr lang="zh-CN" altLang="en-US" sz="2800">
              <a:latin typeface="Times New Roman" panose="02020603050405020304" charset="0"/>
              <a:cs typeface="Times New Roman" panose="02020603050405020304" charset="0"/>
            </a:endParaRPr>
          </a:p>
        </p:txBody>
      </p:sp>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Object</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745" y="1875"/>
            <a:ext cx="12190413" cy="6857107"/>
          </a:xfrm>
          <a:prstGeom prst="rect">
            <a:avLst/>
          </a:prstGeom>
        </p:spPr>
      </p:pic>
      <p:sp>
        <p:nvSpPr>
          <p:cNvPr id="12" name="矩形 11"/>
          <p:cNvSpPr/>
          <p:nvPr/>
        </p:nvSpPr>
        <p:spPr>
          <a:xfrm>
            <a:off x="3772535" y="2216785"/>
            <a:ext cx="4702175" cy="738505"/>
          </a:xfrm>
          <a:prstGeom prst="rect">
            <a:avLst/>
          </a:prstGeom>
        </p:spPr>
        <p:txBody>
          <a:bodyPr wrap="square" lIns="0" tIns="0" rIns="0" bIns="0">
            <a:spAutoFit/>
          </a:bodyPr>
          <a:lstStyle/>
          <a:p>
            <a:pPr algn="ctr" eaLnBrk="1" hangingPunct="1">
              <a:defRPr/>
            </a:pPr>
            <a:r>
              <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Conclusion</a:t>
            </a:r>
            <a:endPar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grpSp>
        <p:nvGrpSpPr>
          <p:cNvPr id="13" name="组合 12"/>
          <p:cNvGrpSpPr/>
          <p:nvPr/>
        </p:nvGrpSpPr>
        <p:grpSpPr>
          <a:xfrm>
            <a:off x="4112334" y="2069611"/>
            <a:ext cx="4022016" cy="1144562"/>
            <a:chOff x="2802618" y="3136900"/>
            <a:chExt cx="6578600" cy="1018073"/>
          </a:xfrm>
        </p:grpSpPr>
        <p:cxnSp>
          <p:nvCxnSpPr>
            <p:cNvPr id="14" name="直接连接符 13"/>
            <p:cNvCxnSpPr/>
            <p:nvPr/>
          </p:nvCxnSpPr>
          <p:spPr>
            <a:xfrm>
              <a:off x="2802618" y="3136900"/>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02618" y="4154973"/>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4*#ppt_w"/>
                                          </p:val>
                                        </p:tav>
                                        <p:tav tm="100000">
                                          <p:val>
                                            <p:strVal val="#ppt_w"/>
                                          </p:val>
                                        </p:tav>
                                      </p:tavLst>
                                    </p:anim>
                                    <p:anim calcmode="lin" valueType="num">
                                      <p:cBhvr>
                                        <p:cTn id="16"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p>
            <a:endParaRPr lang="zh-CN" altLang="en-US"/>
          </a:p>
        </p:txBody>
      </p:sp>
      <p:sp>
        <p:nvSpPr>
          <p:cNvPr id="16" name="内容占位符 15"/>
          <p:cNvSpPr>
            <a:spLocks noGrp="1"/>
          </p:cNvSpPr>
          <p:nvPr>
            <p:ph idx="1"/>
          </p:nvPr>
        </p:nvSpPr>
        <p:spPr/>
        <p:txBody>
          <a:bodyPr/>
          <a:p>
            <a:pPr algn="just"/>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hese results show that linguistic processes are pervasive in most fundamental domains of thought, unconsciously shaping us from the nuts and bolts of cognition and perception to our loftiest abstract notions and major life decisions. Language is central to our experience of being human, and the languages we speak profoundly shape the way we think, the way we see the world, the way we live our lives.</a:t>
            </a:r>
            <a:endParaRPr lang="zh-CN" altLang="en-US" sz="2800">
              <a:latin typeface="Times New Roman" panose="02020603050405020304" charset="0"/>
              <a:cs typeface="Times New Roman" panose="02020603050405020304" charset="0"/>
            </a:endParaRPr>
          </a:p>
        </p:txBody>
      </p:sp>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Conclusion</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TextBox 4"/>
          <p:cNvSpPr txBox="1"/>
          <p:nvPr/>
        </p:nvSpPr>
        <p:spPr>
          <a:xfrm>
            <a:off x="3624911" y="3134998"/>
            <a:ext cx="5008880" cy="1260475"/>
          </a:xfrm>
          <a:prstGeom prst="rect">
            <a:avLst/>
          </a:prstGeom>
          <a:noFill/>
        </p:spPr>
        <p:txBody>
          <a:bodyPr wrap="none" rtlCol="0">
            <a:spAutoFit/>
          </a:bodyPr>
          <a:lstStyle/>
          <a:p>
            <a:pPr algn="ctr"/>
            <a:r>
              <a:rPr lang="en-US" altLang="zh-CN" sz="7600" dirty="0">
                <a:solidFill>
                  <a:srgbClr val="6F958F"/>
                </a:solidFill>
                <a:latin typeface="华文中宋" panose="02010600040101010101" pitchFamily="2" charset="-122"/>
                <a:ea typeface="华文中宋" panose="02010600040101010101" pitchFamily="2" charset="-122"/>
              </a:rPr>
              <a:t>Thank you!</a:t>
            </a:r>
            <a:endParaRPr lang="en-US" altLang="zh-CN" sz="7600" dirty="0">
              <a:solidFill>
                <a:srgbClr val="6F958F"/>
              </a:solidFill>
              <a:latin typeface="华文中宋" panose="02010600040101010101" pitchFamily="2" charset="-122"/>
              <a:ea typeface="华文中宋" panose="02010600040101010101" pitchFamily="2" charset="-122"/>
            </a:endParaRPr>
          </a:p>
        </p:txBody>
      </p:sp>
      <p:grpSp>
        <p:nvGrpSpPr>
          <p:cNvPr id="21" name="组合 20"/>
          <p:cNvGrpSpPr/>
          <p:nvPr/>
        </p:nvGrpSpPr>
        <p:grpSpPr>
          <a:xfrm>
            <a:off x="3070509" y="2546363"/>
            <a:ext cx="5080000" cy="3341089"/>
            <a:chOff x="3302737" y="2246911"/>
            <a:chExt cx="5080000" cy="3341089"/>
          </a:xfrm>
        </p:grpSpPr>
        <p:cxnSp>
          <p:nvCxnSpPr>
            <p:cNvPr id="22" name="直接连接符 21"/>
            <p:cNvCxnSpPr/>
            <p:nvPr/>
          </p:nvCxnSpPr>
          <p:spPr>
            <a:xfrm>
              <a:off x="3802743" y="2246911"/>
              <a:ext cx="0" cy="3341089"/>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302737" y="5227013"/>
              <a:ext cx="50800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flipV="1">
            <a:off x="4109109" y="911590"/>
            <a:ext cx="5080000" cy="3341089"/>
            <a:chOff x="3302737" y="2246911"/>
            <a:chExt cx="5080000" cy="3341089"/>
          </a:xfrm>
        </p:grpSpPr>
        <p:cxnSp>
          <p:nvCxnSpPr>
            <p:cNvPr id="25" name="直接连接符 24"/>
            <p:cNvCxnSpPr/>
            <p:nvPr/>
          </p:nvCxnSpPr>
          <p:spPr>
            <a:xfrm>
              <a:off x="3802743" y="2246911"/>
              <a:ext cx="0" cy="3341089"/>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302737" y="5227013"/>
              <a:ext cx="50800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750" fill="hold"/>
                                        <p:tgtEl>
                                          <p:spTgt spid="24"/>
                                        </p:tgtEl>
                                        <p:attrNameLst>
                                          <p:attrName>ppt_w</p:attrName>
                                        </p:attrNameLst>
                                      </p:cBhvr>
                                      <p:tavLst>
                                        <p:tav tm="0">
                                          <p:val>
                                            <p:fltVal val="0"/>
                                          </p:val>
                                        </p:tav>
                                        <p:tav tm="100000">
                                          <p:val>
                                            <p:strVal val="#ppt_w"/>
                                          </p:val>
                                        </p:tav>
                                      </p:tavLst>
                                    </p:anim>
                                    <p:anim calcmode="lin" valueType="num">
                                      <p:cBhvr>
                                        <p:cTn id="12" dur="750" fill="hold"/>
                                        <p:tgtEl>
                                          <p:spTgt spid="24"/>
                                        </p:tgtEl>
                                        <p:attrNameLst>
                                          <p:attrName>ppt_h</p:attrName>
                                        </p:attrNameLst>
                                      </p:cBhvr>
                                      <p:tavLst>
                                        <p:tav tm="0">
                                          <p:val>
                                            <p:fltVal val="0"/>
                                          </p:val>
                                        </p:tav>
                                        <p:tav tm="100000">
                                          <p:val>
                                            <p:strVal val="#ppt_h"/>
                                          </p:val>
                                        </p:tav>
                                      </p:tavLst>
                                    </p:anim>
                                    <p:animEffect transition="in" filter="fade">
                                      <p:cBhvr>
                                        <p:cTn id="13" dur="750"/>
                                        <p:tgtEl>
                                          <p:spTgt spid="24"/>
                                        </p:tgtEl>
                                      </p:cBhvr>
                                    </p:animEffect>
                                  </p:childTnLst>
                                </p:cTn>
                              </p:par>
                              <p:par>
                                <p:cTn id="14" presetID="53"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750" fill="hold"/>
                                        <p:tgtEl>
                                          <p:spTgt spid="21"/>
                                        </p:tgtEl>
                                        <p:attrNameLst>
                                          <p:attrName>ppt_w</p:attrName>
                                        </p:attrNameLst>
                                      </p:cBhvr>
                                      <p:tavLst>
                                        <p:tav tm="0">
                                          <p:val>
                                            <p:fltVal val="0"/>
                                          </p:val>
                                        </p:tav>
                                        <p:tav tm="100000">
                                          <p:val>
                                            <p:strVal val="#ppt_w"/>
                                          </p:val>
                                        </p:tav>
                                      </p:tavLst>
                                    </p:anim>
                                    <p:anim calcmode="lin" valueType="num">
                                      <p:cBhvr>
                                        <p:cTn id="17" dur="750" fill="hold"/>
                                        <p:tgtEl>
                                          <p:spTgt spid="21"/>
                                        </p:tgtEl>
                                        <p:attrNameLst>
                                          <p:attrName>ppt_h</p:attrName>
                                        </p:attrNameLst>
                                      </p:cBhvr>
                                      <p:tavLst>
                                        <p:tav tm="0">
                                          <p:val>
                                            <p:fltVal val="0"/>
                                          </p:val>
                                        </p:tav>
                                        <p:tav tm="100000">
                                          <p:val>
                                            <p:strVal val="#ppt_h"/>
                                          </p:val>
                                        </p:tav>
                                      </p:tavLst>
                                    </p:anim>
                                    <p:animEffect transition="in" filter="fade">
                                      <p:cBhvr>
                                        <p:cTn id="18" dur="750"/>
                                        <p:tgtEl>
                                          <p:spTgt spid="21"/>
                                        </p:tgtEl>
                                      </p:cBhvr>
                                    </p:animEffect>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稻壳儿_答辩小姐姐作品_1"/>
          <p:cNvPicPr>
            <a:picLocks noChangeAspect="1"/>
          </p:cNvPicPr>
          <p:nvPr/>
        </p:nvPicPr>
        <p:blipFill rotWithShape="1">
          <a:blip r:embed="rId1">
            <a:extLst>
              <a:ext uri="{28A0092B-C50C-407E-A947-70E740481C1C}">
                <a14:useLocalDpi xmlns:a14="http://schemas.microsoft.com/office/drawing/2010/main" val="0"/>
              </a:ext>
            </a:extLst>
          </a:blip>
          <a:srcRect l="8772" t="10256" r="8955" b="7487"/>
          <a:stretch>
            <a:fillRect/>
          </a:stretch>
        </p:blipFill>
        <p:spPr>
          <a:xfrm rot="5400000" flipV="1">
            <a:off x="2666586" y="-2665413"/>
            <a:ext cx="6856928" cy="12190096"/>
          </a:xfrm>
          <a:prstGeom prst="rect">
            <a:avLst/>
          </a:prstGeom>
        </p:spPr>
      </p:pic>
      <p:sp>
        <p:nvSpPr>
          <p:cNvPr id="6" name="稻壳儿_答辩小姐姐作品_2"/>
          <p:cNvSpPr txBox="1"/>
          <p:nvPr/>
        </p:nvSpPr>
        <p:spPr>
          <a:xfrm>
            <a:off x="1139647" y="1595407"/>
            <a:ext cx="9607319" cy="1753235"/>
          </a:xfrm>
          <a:prstGeom prst="rect">
            <a:avLst/>
          </a:prstGeom>
          <a:noFill/>
        </p:spPr>
        <p:txBody>
          <a:bodyPr wrap="square" rtlCol="0">
            <a:spAutoFit/>
          </a:bodyPr>
          <a:lstStyle/>
          <a:p>
            <a:pPr algn="ctr"/>
            <a:r>
              <a:rPr lang="zh-CN" altLang="en-US" sz="5400" dirty="0">
                <a:gradFill>
                  <a:gsLst>
                    <a:gs pos="0">
                      <a:srgbClr val="4D7F89"/>
                    </a:gs>
                    <a:gs pos="100000">
                      <a:srgbClr val="A2633C"/>
                    </a:gs>
                  </a:gsLst>
                  <a:lin ang="0" scaled="0"/>
                </a:gradFill>
                <a:cs typeface="+mn-ea"/>
                <a:sym typeface="+mn-lt"/>
              </a:rPr>
              <a:t>The Relationship between Language and Sexism</a:t>
            </a:r>
            <a:endParaRPr lang="zh-CN" altLang="en-US" sz="5400" dirty="0">
              <a:gradFill>
                <a:gsLst>
                  <a:gs pos="0">
                    <a:srgbClr val="4D7F89"/>
                  </a:gs>
                  <a:gs pos="100000">
                    <a:srgbClr val="A2633C"/>
                  </a:gs>
                </a:gsLst>
                <a:lin ang="0" scaled="0"/>
              </a:gradFill>
              <a:cs typeface="+mn-ea"/>
              <a:sym typeface="+mn-lt"/>
            </a:endParaRPr>
          </a:p>
        </p:txBody>
      </p:sp>
      <p:sp>
        <p:nvSpPr>
          <p:cNvPr id="8" name="稻壳儿_答辩小姐姐作品_4"/>
          <p:cNvSpPr txBox="1"/>
          <p:nvPr/>
        </p:nvSpPr>
        <p:spPr>
          <a:xfrm>
            <a:off x="3193415" y="4913630"/>
            <a:ext cx="5454015" cy="645160"/>
          </a:xfrm>
          <a:prstGeom prst="rect">
            <a:avLst/>
          </a:prstGeom>
          <a:gradFill>
            <a:gsLst>
              <a:gs pos="0">
                <a:srgbClr val="4D7F89"/>
              </a:gs>
              <a:gs pos="100000">
                <a:srgbClr val="A2633C"/>
              </a:gs>
            </a:gsLst>
            <a:lin ang="3600000" scaled="0"/>
          </a:gradFill>
        </p:spPr>
        <p:txBody>
          <a:bodyPr wrap="square" rtlCol="0">
            <a:spAutoFit/>
          </a:bodyPr>
          <a:lstStyle/>
          <a:p>
            <a:pPr algn="ctr"/>
            <a:r>
              <a:rPr lang="en-US" altLang="zh-CN" dirty="0">
                <a:solidFill>
                  <a:schemeClr val="bg1"/>
                </a:solidFill>
                <a:cs typeface="+mn-ea"/>
                <a:sym typeface="+mn-lt"/>
              </a:rPr>
              <a:t>Speaker</a:t>
            </a:r>
            <a:r>
              <a:rPr lang="zh-CN" altLang="en-US" dirty="0">
                <a:solidFill>
                  <a:schemeClr val="bg1"/>
                </a:solidFill>
                <a:cs typeface="+mn-ea"/>
                <a:sym typeface="+mn-lt"/>
              </a:rPr>
              <a:t>：</a:t>
            </a:r>
            <a:r>
              <a:rPr lang="en-US" altLang="zh-CN" dirty="0">
                <a:solidFill>
                  <a:schemeClr val="bg1"/>
                </a:solidFill>
                <a:cs typeface="+mn-ea"/>
                <a:sym typeface="+mn-lt"/>
              </a:rPr>
              <a:t>Li Yijia</a:t>
            </a:r>
            <a:endParaRPr lang="en-US" altLang="zh-CN" dirty="0">
              <a:solidFill>
                <a:schemeClr val="bg1"/>
              </a:solidFill>
              <a:cs typeface="+mn-ea"/>
              <a:sym typeface="+mn-lt"/>
            </a:endParaRPr>
          </a:p>
          <a:p>
            <a:pPr algn="ctr"/>
            <a:r>
              <a:rPr lang="en-US" altLang="zh-CN" dirty="0">
                <a:solidFill>
                  <a:schemeClr val="bg1"/>
                </a:solidFill>
                <a:cs typeface="+mn-ea"/>
                <a:sym typeface="+mn-lt"/>
              </a:rPr>
              <a:t>Group member: </a:t>
            </a:r>
            <a:r>
              <a:rPr lang="zh-CN" altLang="en-US" dirty="0">
                <a:solidFill>
                  <a:schemeClr val="bg1"/>
                </a:solidFill>
                <a:cs typeface="+mn-ea"/>
                <a:sym typeface="+mn-lt"/>
              </a:rPr>
              <a:t>李欣、徐舞、聂薇、</a:t>
            </a:r>
            <a:r>
              <a:rPr lang="zh-CN" altLang="en-US" dirty="0">
                <a:solidFill>
                  <a:schemeClr val="bg1"/>
                </a:solidFill>
                <a:cs typeface="+mn-ea"/>
                <a:sym typeface="+mn-lt"/>
              </a:rPr>
              <a:t>颜媛</a:t>
            </a:r>
            <a:endParaRPr lang="zh-CN" altLang="en-US"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稻壳儿_答辩小姐姐作品_1"/>
          <p:cNvPicPr>
            <a:picLocks noChangeAspect="1"/>
          </p:cNvPicPr>
          <p:nvPr/>
        </p:nvPicPr>
        <p:blipFill rotWithShape="1">
          <a:blip r:embed="rId1">
            <a:extLst>
              <a:ext uri="{28A0092B-C50C-407E-A947-70E740481C1C}">
                <a14:useLocalDpi xmlns:a14="http://schemas.microsoft.com/office/drawing/2010/main" val="0"/>
              </a:ext>
            </a:extLst>
          </a:blip>
          <a:srcRect l="8772" t="46244" r="8955" b="7486"/>
          <a:stretch>
            <a:fillRect/>
          </a:stretch>
        </p:blipFill>
        <p:spPr>
          <a:xfrm rot="10800000" flipV="1">
            <a:off x="0" y="1171"/>
            <a:ext cx="12190095" cy="6856928"/>
          </a:xfrm>
          <a:prstGeom prst="rect">
            <a:avLst/>
          </a:prstGeom>
        </p:spPr>
      </p:pic>
      <p:sp>
        <p:nvSpPr>
          <p:cNvPr id="4" name="稻壳儿_答辩小姐姐作品_3"/>
          <p:cNvSpPr/>
          <p:nvPr/>
        </p:nvSpPr>
        <p:spPr>
          <a:xfrm flipH="1">
            <a:off x="1873592" y="2143961"/>
            <a:ext cx="8317835" cy="1476375"/>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50000"/>
              </a:lnSpc>
            </a:pPr>
            <a:r>
              <a:rPr lang="en-GB" altLang="en-US" b="1" i="0" dirty="0">
                <a:solidFill>
                  <a:srgbClr val="242343"/>
                </a:solidFill>
                <a:effectLst/>
                <a:latin typeface="Times New Roman" panose="02020603050405020304" charset="0"/>
                <a:cs typeface="Times New Roman" panose="02020603050405020304" charset="0"/>
                <a:sym typeface="+mn-lt"/>
              </a:rPr>
              <a:t>There are many research indicating that languages can shape </a:t>
            </a:r>
            <a:r>
              <a:rPr lang="en-US" altLang="en-GB" b="1" i="0" dirty="0">
                <a:solidFill>
                  <a:srgbClr val="242343"/>
                </a:solidFill>
                <a:effectLst/>
                <a:latin typeface="Times New Roman" panose="02020603050405020304" charset="0"/>
                <a:cs typeface="Times New Roman" panose="02020603050405020304" charset="0"/>
                <a:sym typeface="+mn-lt"/>
              </a:rPr>
              <a:t>the way we think</a:t>
            </a:r>
            <a:r>
              <a:rPr lang="en-GB" altLang="en-US" b="1" i="0" dirty="0">
                <a:solidFill>
                  <a:srgbClr val="242343"/>
                </a:solidFill>
                <a:effectLst/>
                <a:latin typeface="Times New Roman" panose="02020603050405020304" charset="0"/>
                <a:cs typeface="Times New Roman" panose="02020603050405020304" charset="0"/>
                <a:sym typeface="+mn-lt"/>
              </a:rPr>
              <a:t>. Then here’s a question for you. </a:t>
            </a:r>
            <a:endParaRPr lang="en-GB" altLang="en-US" b="1" i="0" dirty="0">
              <a:solidFill>
                <a:srgbClr val="242343"/>
              </a:solidFill>
              <a:effectLst/>
              <a:latin typeface="Times New Roman" panose="02020603050405020304" charset="0"/>
              <a:cs typeface="Times New Roman" panose="02020603050405020304" charset="0"/>
              <a:sym typeface="+mn-lt"/>
            </a:endParaRPr>
          </a:p>
        </p:txBody>
      </p:sp>
      <p:sp>
        <p:nvSpPr>
          <p:cNvPr id="5" name="稻壳儿_答辩小姐姐作品_4"/>
          <p:cNvSpPr txBox="1"/>
          <p:nvPr/>
        </p:nvSpPr>
        <p:spPr>
          <a:xfrm>
            <a:off x="707914" y="410682"/>
            <a:ext cx="3726868" cy="922020"/>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GB" altLang="zh-CN" sz="5400" dirty="0">
                <a:latin typeface="+mn-lt"/>
                <a:ea typeface="+mn-ea"/>
                <a:cs typeface="+mn-ea"/>
                <a:sym typeface="+mn-lt"/>
              </a:rPr>
              <a:t>Lead in</a:t>
            </a:r>
            <a:endParaRPr lang="en-GB" altLang="zh-CN" sz="5400" dirty="0">
              <a:latin typeface="+mn-lt"/>
              <a:ea typeface="+mn-ea"/>
              <a:cs typeface="+mn-ea"/>
              <a:sym typeface="+mn-lt"/>
            </a:endParaRPr>
          </a:p>
        </p:txBody>
      </p:sp>
      <p:sp>
        <p:nvSpPr>
          <p:cNvPr id="6" name="矩形 5"/>
          <p:cNvSpPr/>
          <p:nvPr/>
        </p:nvSpPr>
        <p:spPr>
          <a:xfrm>
            <a:off x="2054226" y="3362336"/>
            <a:ext cx="8081645" cy="1322070"/>
          </a:xfrm>
          <a:prstGeom prst="rect">
            <a:avLst/>
          </a:prstGeom>
          <a:noFill/>
          <a:ln>
            <a:noFill/>
          </a:ln>
        </p:spPr>
        <p:txBody>
          <a:bodyPr wrap="none" rtlCol="0" anchor="t">
            <a:spAutoFit/>
          </a:bodyPr>
          <a:p>
            <a:pPr algn="just">
              <a:lnSpc>
                <a:spcPct val="250000"/>
              </a:lnSpc>
            </a:pPr>
            <a:r>
              <a:rPr lang="en-US" sz="3200" b="1" dirty="0">
                <a:solidFill>
                  <a:srgbClr val="242343"/>
                </a:solidFill>
                <a:effectLst/>
                <a:latin typeface="Times New Roman" panose="02020603050405020304" charset="0"/>
                <a:cs typeface="Times New Roman" panose="02020603050405020304" charset="0"/>
                <a:sym typeface="+mn-lt"/>
              </a:rPr>
              <a:t>Is there</a:t>
            </a:r>
            <a:r>
              <a:rPr lang="en-US" altLang="en-GB" sz="3200" b="1" dirty="0">
                <a:solidFill>
                  <a:srgbClr val="242343"/>
                </a:solidFill>
                <a:effectLst/>
                <a:latin typeface="Times New Roman" panose="02020603050405020304" charset="0"/>
                <a:cs typeface="Times New Roman" panose="02020603050405020304" charset="0"/>
                <a:sym typeface="+mn-lt"/>
              </a:rPr>
              <a:t> gender discrimination in languages?</a:t>
            </a:r>
            <a:r>
              <a:rPr lang="en-GB" altLang="en-US" sz="3200" b="1" dirty="0">
                <a:solidFill>
                  <a:srgbClr val="242343"/>
                </a:solidFill>
                <a:effectLst/>
                <a:latin typeface="Times New Roman" panose="02020603050405020304" charset="0"/>
                <a:cs typeface="Times New Roman" panose="02020603050405020304" charset="0"/>
                <a:sym typeface="+mn-lt"/>
              </a:rPr>
              <a:t>  </a:t>
            </a:r>
            <a:endParaRPr lang="en-GB" altLang="en-US" sz="3200" b="1" dirty="0">
              <a:ln w="13462">
                <a:solidFill>
                  <a:schemeClr val="bg1"/>
                </a:solidFill>
                <a:prstDash val="solid"/>
              </a:ln>
              <a:solidFill>
                <a:srgbClr val="242343"/>
              </a:solidFill>
              <a:effectLst/>
              <a:latin typeface="Times New Roman" panose="02020603050405020304" charset="0"/>
              <a:cs typeface="Times New Roman" panose="0202060305040502030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稻壳儿_答辩小姐姐作品_1"/>
          <p:cNvPicPr>
            <a:picLocks noChangeAspect="1"/>
          </p:cNvPicPr>
          <p:nvPr/>
        </p:nvPicPr>
        <p:blipFill rotWithShape="1">
          <a:blip r:embed="rId1">
            <a:extLst>
              <a:ext uri="{28A0092B-C50C-407E-A947-70E740481C1C}">
                <a14:useLocalDpi xmlns:a14="http://schemas.microsoft.com/office/drawing/2010/main" val="0"/>
              </a:ext>
            </a:extLst>
          </a:blip>
          <a:srcRect l="8772" t="46244" r="8955" b="7486"/>
          <a:stretch>
            <a:fillRect/>
          </a:stretch>
        </p:blipFill>
        <p:spPr>
          <a:xfrm rot="10800000" flipV="1">
            <a:off x="0" y="1171"/>
            <a:ext cx="12190095" cy="6856928"/>
          </a:xfrm>
          <a:prstGeom prst="rect">
            <a:avLst/>
          </a:prstGeom>
        </p:spPr>
      </p:pic>
      <p:sp>
        <p:nvSpPr>
          <p:cNvPr id="3" name="稻壳儿_答辩小姐姐作品_2"/>
          <p:cNvSpPr/>
          <p:nvPr/>
        </p:nvSpPr>
        <p:spPr>
          <a:xfrm>
            <a:off x="2691344" y="653214"/>
            <a:ext cx="6362341"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242343"/>
                </a:solidFill>
                <a:effectLst/>
                <a:latin typeface="Times New Roman" panose="02020603050405020304" charset="0"/>
                <a:cs typeface="Times New Roman" panose="02020603050405020304" charset="0"/>
                <a:sym typeface="+mn-lt"/>
              </a:rPr>
              <a:t>Feminist linguistics</a:t>
            </a:r>
            <a:endParaRPr lang="zh-CN" altLang="en-US" sz="4800" spc="800" dirty="0">
              <a:gradFill>
                <a:gsLst>
                  <a:gs pos="0">
                    <a:srgbClr val="4D7F89"/>
                  </a:gs>
                  <a:gs pos="100000">
                    <a:srgbClr val="A2633C"/>
                  </a:gs>
                </a:gsLst>
                <a:lin ang="0" scaled="0"/>
              </a:gradFill>
              <a:cs typeface="+mn-ea"/>
              <a:sym typeface="+mn-lt"/>
            </a:endParaRPr>
          </a:p>
        </p:txBody>
      </p:sp>
      <p:sp>
        <p:nvSpPr>
          <p:cNvPr id="4" name="稻壳儿_答辩小姐姐作品_3"/>
          <p:cNvSpPr/>
          <p:nvPr/>
        </p:nvSpPr>
        <p:spPr>
          <a:xfrm flipH="1">
            <a:off x="1873592" y="2143961"/>
            <a:ext cx="8317835" cy="3553460"/>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50000"/>
              </a:lnSpc>
            </a:pPr>
            <a:r>
              <a:rPr lang="en-US" altLang="zh-CN" b="1" i="0" dirty="0">
                <a:solidFill>
                  <a:srgbClr val="242343"/>
                </a:solidFill>
                <a:effectLst/>
                <a:latin typeface="Times New Roman" panose="02020603050405020304" charset="0"/>
                <a:cs typeface="Times New Roman" panose="02020603050405020304" charset="0"/>
                <a:sym typeface="+mn-lt"/>
              </a:rPr>
              <a:t>Feminist linguistics originated from the western women's liberation movement in the 1960s. The linguistic study from a female perspective forms feminist linguistics. "Women's liberation through language" is one of the slogans of feminism, </a:t>
            </a:r>
            <a:r>
              <a:rPr lang="en-GB" altLang="en-US" b="1" i="0" dirty="0">
                <a:solidFill>
                  <a:srgbClr val="242343"/>
                </a:solidFill>
                <a:effectLst/>
                <a:latin typeface="Times New Roman" panose="02020603050405020304" charset="0"/>
                <a:cs typeface="Times New Roman" panose="02020603050405020304" charset="0"/>
                <a:sym typeface="+mn-lt"/>
              </a:rPr>
              <a:t>and </a:t>
            </a:r>
            <a:r>
              <a:rPr lang="en-US" altLang="zh-CN" b="1" i="0" dirty="0">
                <a:solidFill>
                  <a:srgbClr val="242343"/>
                </a:solidFill>
                <a:effectLst/>
                <a:latin typeface="Times New Roman" panose="02020603050405020304" charset="0"/>
                <a:cs typeface="Times New Roman" panose="02020603050405020304" charset="0"/>
                <a:sym typeface="+mn-lt"/>
              </a:rPr>
              <a:t>revealing the existence of sexism in English is the focus of feminist linguistics research.</a:t>
            </a:r>
            <a:endParaRPr lang="en-US" altLang="zh-CN" b="1" i="0" dirty="0">
              <a:solidFill>
                <a:srgbClr val="242343"/>
              </a:solidFill>
              <a:effectLst/>
              <a:latin typeface="Times New Roman" panose="02020603050405020304" charset="0"/>
              <a:cs typeface="Times New Roman" panose="0202060305040502030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稻壳儿_答辩小姐姐作品_1"/>
          <p:cNvSpPr/>
          <p:nvPr/>
        </p:nvSpPr>
        <p:spPr>
          <a:xfrm>
            <a:off x="313853" y="305923"/>
            <a:ext cx="11563659" cy="624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3" name="稻壳儿_答辩小姐姐作品_3"/>
          <p:cNvSpPr txBox="1"/>
          <p:nvPr/>
        </p:nvSpPr>
        <p:spPr>
          <a:xfrm>
            <a:off x="1174566" y="4733086"/>
            <a:ext cx="10035877" cy="1170305"/>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b="0"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Female linguists believe that the cultural environment restricted by religio</a:t>
            </a:r>
            <a:r>
              <a:rPr kumimoji="0" lang="en-US" b="0"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n</a:t>
            </a:r>
            <a:r>
              <a:rPr kumimoji="0" b="0"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 and hierarchies makes language essentially reflect the contents of the male world picture, which is Asymmetry. Their criticism is mainly about the language of discrimination against women.</a:t>
            </a:r>
            <a:endParaRPr kumimoji="0" b="0"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endParaRPr>
          </a:p>
        </p:txBody>
      </p:sp>
      <p:sp>
        <p:nvSpPr>
          <p:cNvPr id="12" name="稻壳儿_答辩小姐姐作品_6"/>
          <p:cNvSpPr/>
          <p:nvPr/>
        </p:nvSpPr>
        <p:spPr>
          <a:xfrm>
            <a:off x="663471" y="1270972"/>
            <a:ext cx="5863944" cy="3549730"/>
          </a:xfrm>
          <a:prstGeom prst="roundRect">
            <a:avLst/>
          </a:prstGeom>
          <a:blipFill rotWithShape="1">
            <a:blip r:embed="rId1">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bg2">
                  <a:lumMod val="25000"/>
                </a:schemeClr>
              </a:solidFill>
              <a:effectLst/>
              <a:uLnTx/>
              <a:uFillTx/>
              <a:cs typeface="+mn-ea"/>
              <a:sym typeface="+mn-lt"/>
            </a:endParaRPr>
          </a:p>
        </p:txBody>
      </p:sp>
      <p:sp>
        <p:nvSpPr>
          <p:cNvPr id="13" name="稻壳儿_答辩小姐姐作品_7"/>
          <p:cNvSpPr/>
          <p:nvPr/>
        </p:nvSpPr>
        <p:spPr>
          <a:xfrm>
            <a:off x="6482337" y="1528107"/>
            <a:ext cx="4522398" cy="2865307"/>
          </a:xfrm>
          <a:prstGeom prst="roundRect">
            <a:avLst/>
          </a:prstGeom>
          <a:blipFill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bg2">
                  <a:lumMod val="25000"/>
                </a:schemeClr>
              </a:solidFill>
              <a:effectLst/>
              <a:uLnTx/>
              <a:uFillTx/>
              <a:cs typeface="+mn-ea"/>
              <a:sym typeface="+mn-lt"/>
            </a:endParaRPr>
          </a:p>
        </p:txBody>
      </p:sp>
      <p:grpSp>
        <p:nvGrpSpPr>
          <p:cNvPr id="20" name="稻壳儿_答辩小姐姐作品_8"/>
          <p:cNvGrpSpPr/>
          <p:nvPr/>
        </p:nvGrpSpPr>
        <p:grpSpPr>
          <a:xfrm>
            <a:off x="4058226" y="530848"/>
            <a:ext cx="4073644" cy="829945"/>
            <a:chOff x="3866082" y="529760"/>
            <a:chExt cx="4074281" cy="830075"/>
          </a:xfrm>
        </p:grpSpPr>
        <p:cxnSp>
          <p:nvCxnSpPr>
            <p:cNvPr id="21" name="直接连接符 20"/>
            <p:cNvCxnSpPr/>
            <p:nvPr/>
          </p:nvCxnSpPr>
          <p:spPr>
            <a:xfrm>
              <a:off x="386608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92181"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595346" y="529760"/>
              <a:ext cx="2697032" cy="830075"/>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sz="2400" spc="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D</a:t>
              </a:r>
              <a:r>
                <a:rPr sz="2400" spc="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iscrimination against </a:t>
              </a:r>
              <a:r>
                <a:rPr lang="en-US" sz="2400" spc="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W</a:t>
              </a:r>
              <a:r>
                <a:rPr sz="2400" spc="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omen</a:t>
              </a:r>
              <a:endParaRPr lang="en-US" altLang="zh-CN" sz="2400" spc="300" dirty="0">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18" y="305923"/>
            <a:ext cx="11563659" cy="624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稻壳儿_答辩小姐姐作品_2"/>
          <p:cNvSpPr/>
          <p:nvPr/>
        </p:nvSpPr>
        <p:spPr>
          <a:xfrm rot="13500000" flipH="1" flipV="1">
            <a:off x="5863110" y="2493749"/>
            <a:ext cx="649268" cy="668376"/>
          </a:xfrm>
          <a:prstGeom prst="bentArrow">
            <a:avLst>
              <a:gd name="adj1" fmla="val 5470"/>
              <a:gd name="adj2" fmla="val 9301"/>
              <a:gd name="adj3" fmla="val 12699"/>
              <a:gd name="adj4" fmla="val 39549"/>
            </a:avLst>
          </a:prstGeom>
          <a:solidFill>
            <a:srgbClr val="A2633C"/>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3" name="稻壳儿_答辩小姐姐作品_3"/>
          <p:cNvSpPr/>
          <p:nvPr/>
        </p:nvSpPr>
        <p:spPr>
          <a:xfrm>
            <a:off x="6436415" y="3961675"/>
            <a:ext cx="832094" cy="815167"/>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D7F89"/>
          </a:solidFill>
          <a:ln>
            <a:noFill/>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chemeClr val="bg1"/>
                </a:solidFill>
                <a:effectLst/>
                <a:uLnTx/>
                <a:uFillTx/>
                <a:cs typeface="+mn-ea"/>
                <a:sym typeface="+mn-lt"/>
              </a:rPr>
              <a:t>3</a:t>
            </a:r>
            <a:endParaRPr kumimoji="0" lang="en-US" sz="2000" b="1" i="0" u="none" strike="noStrike" kern="1200" cap="none" spc="0" normalizeH="0" baseline="0" noProof="0" dirty="0">
              <a:ln>
                <a:noFill/>
              </a:ln>
              <a:solidFill>
                <a:schemeClr val="bg1"/>
              </a:solidFill>
              <a:effectLst/>
              <a:uLnTx/>
              <a:uFillTx/>
              <a:cs typeface="+mn-ea"/>
              <a:sym typeface="+mn-lt"/>
            </a:endParaRPr>
          </a:p>
        </p:txBody>
      </p:sp>
      <p:sp>
        <p:nvSpPr>
          <p:cNvPr id="9" name="稻壳儿_答辩小姐姐作品_4"/>
          <p:cNvSpPr/>
          <p:nvPr/>
        </p:nvSpPr>
        <p:spPr>
          <a:xfrm>
            <a:off x="6436415" y="2683534"/>
            <a:ext cx="832094" cy="815167"/>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D7F89"/>
          </a:solidFill>
          <a:ln>
            <a:noFill/>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chemeClr val="bg1"/>
                </a:solidFill>
                <a:effectLst/>
                <a:uLnTx/>
                <a:uFillTx/>
                <a:cs typeface="+mn-ea"/>
                <a:sym typeface="+mn-lt"/>
              </a:rPr>
              <a:t>2</a:t>
            </a:r>
            <a:endParaRPr kumimoji="0" lang="en-US" sz="2000" b="1" i="0" u="none" strike="noStrike" kern="1200" cap="none" spc="0" normalizeH="0" baseline="0" noProof="0" dirty="0">
              <a:ln>
                <a:noFill/>
              </a:ln>
              <a:solidFill>
                <a:schemeClr val="bg1"/>
              </a:solidFill>
              <a:effectLst/>
              <a:uLnTx/>
              <a:uFillTx/>
              <a:cs typeface="+mn-ea"/>
              <a:sym typeface="+mn-lt"/>
            </a:endParaRPr>
          </a:p>
        </p:txBody>
      </p:sp>
      <p:sp>
        <p:nvSpPr>
          <p:cNvPr id="10" name="稻壳儿_答辩小姐姐作品_5"/>
          <p:cNvSpPr/>
          <p:nvPr/>
        </p:nvSpPr>
        <p:spPr>
          <a:xfrm>
            <a:off x="5086161" y="2683534"/>
            <a:ext cx="832094" cy="815167"/>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D7F89"/>
          </a:solidFill>
          <a:ln>
            <a:noFill/>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chemeClr val="bg1"/>
                </a:solidFill>
                <a:effectLst/>
                <a:uLnTx/>
                <a:uFillTx/>
                <a:cs typeface="+mn-ea"/>
                <a:sym typeface="+mn-lt"/>
              </a:rPr>
              <a:t>1</a:t>
            </a:r>
            <a:endParaRPr kumimoji="0" lang="en-US" sz="2000" b="1" i="0" u="none" strike="noStrike" kern="1200" cap="none" spc="0" normalizeH="0" baseline="0" noProof="0" dirty="0">
              <a:ln>
                <a:noFill/>
              </a:ln>
              <a:solidFill>
                <a:schemeClr val="bg1"/>
              </a:solidFill>
              <a:effectLst/>
              <a:uLnTx/>
              <a:uFillTx/>
              <a:cs typeface="+mn-ea"/>
              <a:sym typeface="+mn-lt"/>
            </a:endParaRPr>
          </a:p>
        </p:txBody>
      </p:sp>
      <p:sp>
        <p:nvSpPr>
          <p:cNvPr id="11" name="稻壳儿_答辩小姐姐作品_6"/>
          <p:cNvSpPr/>
          <p:nvPr/>
        </p:nvSpPr>
        <p:spPr>
          <a:xfrm>
            <a:off x="5086161" y="3961124"/>
            <a:ext cx="832094" cy="815167"/>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D7F89"/>
          </a:solidFill>
          <a:ln>
            <a:noFill/>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chemeClr val="bg1"/>
                </a:solidFill>
                <a:effectLst/>
                <a:uLnTx/>
                <a:uFillTx/>
                <a:cs typeface="+mn-ea"/>
                <a:sym typeface="+mn-lt"/>
              </a:rPr>
              <a:t>4</a:t>
            </a:r>
            <a:endParaRPr kumimoji="0" lang="en-US" sz="2000" b="1" i="0" u="none" strike="noStrike" kern="1200" cap="none" spc="0" normalizeH="0" baseline="0" noProof="0" dirty="0">
              <a:ln>
                <a:noFill/>
              </a:ln>
              <a:solidFill>
                <a:schemeClr val="bg1"/>
              </a:solidFill>
              <a:effectLst/>
              <a:uLnTx/>
              <a:uFillTx/>
              <a:cs typeface="+mn-ea"/>
              <a:sym typeface="+mn-lt"/>
            </a:endParaRPr>
          </a:p>
        </p:txBody>
      </p:sp>
      <p:sp>
        <p:nvSpPr>
          <p:cNvPr id="12" name="稻壳儿_答辩小姐姐作品_7"/>
          <p:cNvSpPr/>
          <p:nvPr/>
        </p:nvSpPr>
        <p:spPr>
          <a:xfrm rot="18900000" flipH="1" flipV="1">
            <a:off x="6816174" y="3415475"/>
            <a:ext cx="662749" cy="654779"/>
          </a:xfrm>
          <a:prstGeom prst="bentArrow">
            <a:avLst>
              <a:gd name="adj1" fmla="val 5470"/>
              <a:gd name="adj2" fmla="val 9301"/>
              <a:gd name="adj3" fmla="val 12699"/>
              <a:gd name="adj4" fmla="val 39549"/>
            </a:avLst>
          </a:prstGeom>
          <a:solidFill>
            <a:srgbClr val="A2633C"/>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3" name="稻壳儿_答辩小姐姐作品_8"/>
          <p:cNvSpPr/>
          <p:nvPr/>
        </p:nvSpPr>
        <p:spPr>
          <a:xfrm rot="2700000" flipH="1" flipV="1">
            <a:off x="5833853" y="4288329"/>
            <a:ext cx="649268" cy="668376"/>
          </a:xfrm>
          <a:prstGeom prst="bentArrow">
            <a:avLst>
              <a:gd name="adj1" fmla="val 5470"/>
              <a:gd name="adj2" fmla="val 9301"/>
              <a:gd name="adj3" fmla="val 12699"/>
              <a:gd name="adj4" fmla="val 39549"/>
            </a:avLst>
          </a:prstGeom>
          <a:solidFill>
            <a:srgbClr val="A2633C"/>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4" name="稻壳儿_答辩小姐姐作品_9"/>
          <p:cNvSpPr/>
          <p:nvPr/>
        </p:nvSpPr>
        <p:spPr>
          <a:xfrm rot="8100000" flipH="1" flipV="1">
            <a:off x="4856055" y="3394530"/>
            <a:ext cx="662749" cy="654779"/>
          </a:xfrm>
          <a:prstGeom prst="bentArrow">
            <a:avLst>
              <a:gd name="adj1" fmla="val 5470"/>
              <a:gd name="adj2" fmla="val 9301"/>
              <a:gd name="adj3" fmla="val 12699"/>
              <a:gd name="adj4" fmla="val 39549"/>
            </a:avLst>
          </a:prstGeom>
          <a:solidFill>
            <a:srgbClr val="A2633C"/>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32" name="稻壳儿_答辩小姐姐作品_11"/>
          <p:cNvSpPr>
            <a:spLocks noChangeArrowheads="1"/>
          </p:cNvSpPr>
          <p:nvPr/>
        </p:nvSpPr>
        <p:spPr bwMode="auto">
          <a:xfrm>
            <a:off x="8208630" y="2683713"/>
            <a:ext cx="223358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2">
                    <a:lumMod val="25000"/>
                  </a:schemeClr>
                </a:solidFill>
                <a:effectLst/>
                <a:uLnTx/>
                <a:uFillTx/>
                <a:cs typeface="+mn-ea"/>
                <a:sym typeface="+mn-lt"/>
              </a:rPr>
              <a:t>Proverbs</a:t>
            </a:r>
            <a:endParaRPr kumimoji="0" lang="en-US" altLang="zh-CN" sz="20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34" name="稻壳儿_答辩小姐姐作品_13"/>
          <p:cNvSpPr>
            <a:spLocks noChangeArrowheads="1"/>
          </p:cNvSpPr>
          <p:nvPr/>
        </p:nvSpPr>
        <p:spPr bwMode="auto">
          <a:xfrm>
            <a:off x="8208632" y="4133740"/>
            <a:ext cx="293768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2">
                    <a:lumMod val="25000"/>
                  </a:schemeClr>
                </a:solidFill>
                <a:effectLst/>
                <a:uLnTx/>
                <a:uFillTx/>
                <a:cs typeface="+mn-ea"/>
                <a:sym typeface="+mn-lt"/>
              </a:rPr>
              <a:t>Connotative meaning</a:t>
            </a:r>
            <a:endParaRPr kumimoji="0" lang="en-US" altLang="zh-CN" sz="20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38" name="稻壳儿_答辩小姐姐作品_15"/>
          <p:cNvSpPr>
            <a:spLocks noChangeArrowheads="1"/>
          </p:cNvSpPr>
          <p:nvPr/>
        </p:nvSpPr>
        <p:spPr bwMode="auto">
          <a:xfrm>
            <a:off x="1933091" y="2683536"/>
            <a:ext cx="223358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2">
                    <a:lumMod val="25000"/>
                  </a:schemeClr>
                </a:solidFill>
                <a:effectLst/>
                <a:uLnTx/>
                <a:uFillTx/>
                <a:cs typeface="+mn-ea"/>
                <a:sym typeface="+mn-lt"/>
              </a:rPr>
              <a:t>Word Formation</a:t>
            </a:r>
            <a:endParaRPr kumimoji="0" lang="en-US" altLang="zh-CN" sz="20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0" name="稻壳儿_答辩小姐姐作品_17"/>
          <p:cNvSpPr>
            <a:spLocks noChangeArrowheads="1"/>
          </p:cNvSpPr>
          <p:nvPr/>
        </p:nvSpPr>
        <p:spPr bwMode="auto">
          <a:xfrm>
            <a:off x="1457732" y="4208658"/>
            <a:ext cx="270912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2">
                    <a:lumMod val="25000"/>
                  </a:schemeClr>
                </a:solidFill>
                <a:effectLst/>
                <a:uLnTx/>
                <a:uFillTx/>
                <a:cs typeface="+mn-ea"/>
                <a:sym typeface="+mn-lt"/>
              </a:rPr>
              <a:t>Word Arrangement</a:t>
            </a:r>
            <a:endParaRPr kumimoji="0" lang="en-US" altLang="zh-CN" sz="2000" b="1" i="0" u="none" strike="noStrike" kern="1200" cap="none" spc="0" normalizeH="0" baseline="0" noProof="0" dirty="0">
              <a:ln>
                <a:noFill/>
              </a:ln>
              <a:solidFill>
                <a:schemeClr val="bg2">
                  <a:lumMod val="25000"/>
                </a:schemeClr>
              </a:solidFill>
              <a:effectLst/>
              <a:uLnTx/>
              <a:uFillTx/>
              <a:cs typeface="+mn-ea"/>
              <a:sym typeface="+mn-lt"/>
            </a:endParaRPr>
          </a:p>
        </p:txBody>
      </p:sp>
      <p:grpSp>
        <p:nvGrpSpPr>
          <p:cNvPr id="29" name="稻壳儿_答辩小姐姐作品_18"/>
          <p:cNvGrpSpPr/>
          <p:nvPr/>
        </p:nvGrpSpPr>
        <p:grpSpPr>
          <a:xfrm>
            <a:off x="4058226" y="714334"/>
            <a:ext cx="4073644" cy="460375"/>
            <a:chOff x="3866082" y="713275"/>
            <a:chExt cx="4074281" cy="460447"/>
          </a:xfrm>
        </p:grpSpPr>
        <p:cxnSp>
          <p:nvCxnSpPr>
            <p:cNvPr id="30" name="直接连接符 29"/>
            <p:cNvCxnSpPr/>
            <p:nvPr/>
          </p:nvCxnSpPr>
          <p:spPr>
            <a:xfrm>
              <a:off x="386608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292181"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554706" y="713275"/>
              <a:ext cx="2697032" cy="460447"/>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altLang="zh-CN" sz="2400" spc="300" dirty="0">
                  <a:latin typeface="+mn-lt"/>
                  <a:ea typeface="+mn-ea"/>
                  <a:cs typeface="+mn-ea"/>
                  <a:sym typeface="+mn-lt"/>
                </a:rPr>
                <a:t>4 parts</a:t>
              </a:r>
              <a:endParaRPr lang="en-US" altLang="zh-CN" sz="2400" spc="300" dirty="0">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endParaRPr lang="zh-CN" altLang="en-US"/>
          </a:p>
        </p:txBody>
      </p:sp>
      <p:sp>
        <p:nvSpPr>
          <p:cNvPr id="7" name="内容占位符 6"/>
          <p:cNvSpPr>
            <a:spLocks noGrp="1"/>
          </p:cNvSpPr>
          <p:nvPr>
            <p:ph idx="1"/>
          </p:nvPr>
        </p:nvSpPr>
        <p:spPr/>
        <p:txBody>
          <a:bodyPr/>
          <a:p>
            <a:pPr algn="just"/>
            <a:r>
              <a:rPr lang="zh-CN" altLang="en-US" sz="2800">
                <a:latin typeface="Times New Roman" panose="02020603050405020304" charset="0"/>
                <a:cs typeface="Times New Roman" panose="02020603050405020304" charset="0"/>
              </a:rPr>
              <a:t>For a long time, the idea that language might shape thought was considered at best untestable and more often simply wrong. However, research by Lera Boroditsky and her peers has helped reopen this question. They have collected data around the world: from China, Greece, Chile, Indonesia, Russia, and Aboriginal Australia. What they have learned is that people who speak different languages do indeed think differently and that even flukes of grammar can profoundly affect how we see the world. But how does this happen?</a:t>
            </a:r>
            <a:endParaRPr lang="zh-CN" altLang="en-US" sz="2800">
              <a:latin typeface="Times New Roman" panose="02020603050405020304" charset="0"/>
              <a:cs typeface="Times New Roman" panose="02020603050405020304" charset="0"/>
            </a:endParaRPr>
          </a:p>
        </p:txBody>
      </p:sp>
      <p:sp>
        <p:nvSpPr>
          <p:cNvPr id="5" name="灯片编号占位符 4"/>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稻壳儿_答辩小姐姐作品_1"/>
          <p:cNvSpPr/>
          <p:nvPr/>
        </p:nvSpPr>
        <p:spPr>
          <a:xfrm>
            <a:off x="313853" y="305923"/>
            <a:ext cx="11563659" cy="624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2">
                  <a:lumMod val="25000"/>
                </a:schemeClr>
              </a:solidFill>
              <a:cs typeface="+mn-ea"/>
              <a:sym typeface="+mn-lt"/>
            </a:endParaRPr>
          </a:p>
        </p:txBody>
      </p:sp>
      <p:sp>
        <p:nvSpPr>
          <p:cNvPr id="29" name="稻壳儿_答辩小姐姐作品_2"/>
          <p:cNvSpPr/>
          <p:nvPr/>
        </p:nvSpPr>
        <p:spPr>
          <a:xfrm>
            <a:off x="1733279" y="1771909"/>
            <a:ext cx="729501" cy="468557"/>
          </a:xfrm>
          <a:prstGeom prst="roundRect">
            <a:avLst/>
          </a:prstGeom>
          <a:noFill/>
          <a:ln w="25400">
            <a:solidFill>
              <a:srgbClr val="A2633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bg2">
                    <a:lumMod val="25000"/>
                  </a:schemeClr>
                </a:solidFill>
                <a:effectLst/>
                <a:uLnTx/>
                <a:uFillTx/>
                <a:cs typeface="+mn-ea"/>
                <a:sym typeface="+mn-lt"/>
              </a:rPr>
              <a:t>1</a:t>
            </a:r>
            <a:endParaRPr kumimoji="0" lang="en-US" sz="2800" b="1" i="0" u="none" strike="noStrike" kern="1200" cap="none" spc="0" normalizeH="0" baseline="0" noProof="0">
              <a:ln>
                <a:noFill/>
              </a:ln>
              <a:solidFill>
                <a:schemeClr val="bg2">
                  <a:lumMod val="25000"/>
                </a:schemeClr>
              </a:solidFill>
              <a:effectLst/>
              <a:uLnTx/>
              <a:uFillTx/>
              <a:cs typeface="+mn-ea"/>
              <a:sym typeface="+mn-lt"/>
            </a:endParaRPr>
          </a:p>
        </p:txBody>
      </p:sp>
      <p:sp>
        <p:nvSpPr>
          <p:cNvPr id="14" name="稻壳儿_答辩小姐姐作品_3"/>
          <p:cNvSpPr/>
          <p:nvPr/>
        </p:nvSpPr>
        <p:spPr>
          <a:xfrm>
            <a:off x="1735184" y="2575059"/>
            <a:ext cx="730136" cy="509825"/>
          </a:xfrm>
          <a:prstGeom prst="roundRect">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FFFF00"/>
                </a:solidFill>
                <a:effectLst/>
                <a:uLnTx/>
                <a:uFillTx/>
                <a:cs typeface="+mn-ea"/>
                <a:sym typeface="+mn-lt"/>
              </a:rPr>
              <a:t>2</a:t>
            </a:r>
            <a:endParaRPr kumimoji="0" lang="en-US" sz="2400" b="0" i="0" u="none" strike="noStrike" kern="1200" cap="none" spc="0" normalizeH="0" baseline="0" noProof="0">
              <a:ln>
                <a:noFill/>
              </a:ln>
              <a:solidFill>
                <a:srgbClr val="FFFF00"/>
              </a:solidFill>
              <a:effectLst/>
              <a:uLnTx/>
              <a:uFillTx/>
              <a:cs typeface="+mn-ea"/>
              <a:sym typeface="+mn-lt"/>
            </a:endParaRPr>
          </a:p>
        </p:txBody>
      </p:sp>
      <p:grpSp>
        <p:nvGrpSpPr>
          <p:cNvPr id="17" name="稻壳儿_答辩小姐姐作品_5"/>
          <p:cNvGrpSpPr/>
          <p:nvPr/>
        </p:nvGrpSpPr>
        <p:grpSpPr>
          <a:xfrm>
            <a:off x="2896536" y="2574941"/>
            <a:ext cx="7677220" cy="657186"/>
            <a:chOff x="2635704" y="4310882"/>
            <a:chExt cx="7678420" cy="657289"/>
          </a:xfrm>
        </p:grpSpPr>
        <p:sp>
          <p:nvSpPr>
            <p:cNvPr id="18" name="文本框 27"/>
            <p:cNvSpPr txBox="1"/>
            <p:nvPr/>
          </p:nvSpPr>
          <p:spPr>
            <a:xfrm>
              <a:off x="2635704" y="4310882"/>
              <a:ext cx="6971665" cy="33723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sz="1600" b="1" i="0" u="none" strike="noStrike" kern="1200" cap="none" spc="0" normalizeH="0" baseline="0" noProof="0" dirty="0">
                  <a:ln>
                    <a:noFill/>
                  </a:ln>
                  <a:solidFill>
                    <a:schemeClr val="bg2">
                      <a:lumMod val="25000"/>
                    </a:schemeClr>
                  </a:solidFill>
                  <a:effectLst/>
                  <a:uLnTx/>
                  <a:uFillTx/>
                  <a:cs typeface="+mn-ea"/>
                  <a:sym typeface="+mn-lt"/>
                </a:rPr>
                <a:t> </a:t>
              </a:r>
              <a:r>
                <a:rPr kumimoji="0" sz="1600" i="0" u="none" strike="noStrike" kern="1200" cap="none" spc="0" normalizeH="0" baseline="0" noProof="0" dirty="0">
                  <a:ln>
                    <a:noFill/>
                  </a:ln>
                  <a:solidFill>
                    <a:schemeClr val="bg2">
                      <a:lumMod val="25000"/>
                    </a:schemeClr>
                  </a:solidFill>
                  <a:effectLst/>
                  <a:uLnTx/>
                  <a:uFillTx/>
                  <a:cs typeface="+mn-ea"/>
                  <a:sym typeface="+mn-lt"/>
                </a:rPr>
                <a:t>feminine personal noun ending</a:t>
              </a:r>
              <a:r>
                <a:rPr kumimoji="0" sz="1600" b="1" i="0" u="none" strike="noStrike" kern="1200" cap="none" spc="0" normalizeH="0" baseline="0" noProof="0" dirty="0">
                  <a:ln>
                    <a:noFill/>
                  </a:ln>
                  <a:solidFill>
                    <a:schemeClr val="bg2">
                      <a:lumMod val="25000"/>
                    </a:schemeClr>
                  </a:solidFill>
                  <a:effectLst/>
                  <a:uLnTx/>
                  <a:uFillTx/>
                  <a:cs typeface="+mn-ea"/>
                  <a:sym typeface="+mn-lt"/>
                </a:rPr>
                <a:t> in-enne</a:t>
              </a:r>
              <a:endParaRPr kumimoji="0"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30" name="文本框 28"/>
            <p:cNvSpPr txBox="1"/>
            <p:nvPr/>
          </p:nvSpPr>
          <p:spPr>
            <a:xfrm>
              <a:off x="2635704" y="4557262"/>
              <a:ext cx="7678420" cy="41090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2">
                      <a:lumMod val="25000"/>
                    </a:schemeClr>
                  </a:solidFill>
                  <a:effectLst/>
                  <a:uLnTx/>
                  <a:uFillTx/>
                  <a:cs typeface="+mn-ea"/>
                  <a:sym typeface="+mn-lt"/>
                </a:rPr>
                <a:t>comedienne （女喜剧演员） tragedienne（女悲剧演员）</a:t>
              </a:r>
              <a:endParaRPr kumimoji="0" lang="en-US" altLang="zh-CN" sz="1600" b="0" i="0" u="none" strike="noStrike" kern="1200" cap="none" spc="0" normalizeH="0" baseline="0" noProof="0" dirty="0">
                <a:ln>
                  <a:noFill/>
                </a:ln>
                <a:solidFill>
                  <a:schemeClr val="bg2">
                    <a:lumMod val="25000"/>
                  </a:schemeClr>
                </a:solidFill>
                <a:effectLst/>
                <a:uLnTx/>
                <a:uFillTx/>
                <a:cs typeface="+mn-ea"/>
                <a:sym typeface="+mn-lt"/>
              </a:endParaRPr>
            </a:p>
          </p:txBody>
        </p:sp>
      </p:grpSp>
      <p:grpSp>
        <p:nvGrpSpPr>
          <p:cNvPr id="21" name="稻壳儿_答辩小姐姐作品_6"/>
          <p:cNvGrpSpPr/>
          <p:nvPr/>
        </p:nvGrpSpPr>
        <p:grpSpPr>
          <a:xfrm>
            <a:off x="2918638" y="3990252"/>
            <a:ext cx="7632143" cy="705439"/>
            <a:chOff x="2142450" y="4127366"/>
            <a:chExt cx="7737664" cy="1082948"/>
          </a:xfrm>
        </p:grpSpPr>
        <p:sp>
          <p:nvSpPr>
            <p:cNvPr id="22" name="文本框 27"/>
            <p:cNvSpPr txBox="1"/>
            <p:nvPr/>
          </p:nvSpPr>
          <p:spPr>
            <a:xfrm>
              <a:off x="2142450" y="4127366"/>
              <a:ext cx="5091499" cy="517626"/>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600" i="0" u="none" strike="noStrike" kern="1200" cap="none" spc="0" normalizeH="0" baseline="0" noProof="0" dirty="0">
                  <a:ln>
                    <a:noFill/>
                  </a:ln>
                  <a:solidFill>
                    <a:schemeClr val="bg2">
                      <a:lumMod val="25000"/>
                    </a:schemeClr>
                  </a:solidFill>
                  <a:effectLst/>
                  <a:uLnTx/>
                  <a:uFillTx/>
                  <a:cs typeface="+mn-ea"/>
                  <a:sym typeface="+mn-lt"/>
                </a:rPr>
                <a:t> </a:t>
              </a:r>
              <a:r>
                <a:rPr kumimoji="0" lang="zh-CN" altLang="en-US" sz="1600" i="0" u="none" strike="noStrike" kern="1200" cap="none" spc="0" normalizeH="0" baseline="0" noProof="0" dirty="0">
                  <a:ln>
                    <a:noFill/>
                  </a:ln>
                  <a:solidFill>
                    <a:schemeClr val="bg2">
                      <a:lumMod val="25000"/>
                    </a:schemeClr>
                  </a:solidFill>
                  <a:effectLst/>
                  <a:uLnTx/>
                  <a:uFillTx/>
                  <a:cs typeface="+mn-ea"/>
                  <a:sym typeface="+mn-lt"/>
                </a:rPr>
                <a:t>feminine noun ending in</a:t>
              </a:r>
              <a:r>
                <a:rPr kumimoji="0" lang="zh-CN" altLang="en-US" sz="1600" b="1" i="0" u="none" strike="noStrike" kern="1200" cap="none" spc="0" normalizeH="0" baseline="0" noProof="0" dirty="0">
                  <a:ln>
                    <a:noFill/>
                  </a:ln>
                  <a:solidFill>
                    <a:schemeClr val="bg2">
                      <a:lumMod val="25000"/>
                    </a:schemeClr>
                  </a:solidFill>
                  <a:effectLst/>
                  <a:uLnTx/>
                  <a:uFillTx/>
                  <a:cs typeface="+mn-ea"/>
                  <a:sym typeface="+mn-lt"/>
                </a:rPr>
                <a:t>-ine, meaning "of</a:t>
              </a: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a:t>
              </a:r>
              <a:endParaRPr kumimoji="0" lang="en-US" altLang="zh-CN"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23" name="文本框 28"/>
            <p:cNvSpPr txBox="1"/>
            <p:nvPr/>
          </p:nvSpPr>
          <p:spPr>
            <a:xfrm>
              <a:off x="2188796" y="4579609"/>
              <a:ext cx="7691318" cy="630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kumimoji="0" sz="1600" b="0" i="0" u="none" strike="noStrike" kern="1200" cap="none" spc="0" normalizeH="0" baseline="0" noProof="0" dirty="0">
                  <a:ln>
                    <a:noFill/>
                  </a:ln>
                  <a:solidFill>
                    <a:schemeClr val="bg2">
                      <a:lumMod val="25000"/>
                    </a:schemeClr>
                  </a:solidFill>
                  <a:effectLst/>
                  <a:uLnTx/>
                  <a:uFillTx/>
                  <a:cs typeface="+mn-ea"/>
                  <a:sym typeface="+mn-lt"/>
                </a:rPr>
                <a:t>hero-heroine （女英雄） landgrave-land</a:t>
              </a:r>
              <a:r>
                <a:rPr kumimoji="0" lang="en-US" sz="1600" b="0" i="0" u="none" strike="noStrike" kern="1200" cap="none" spc="0" normalizeH="0" baseline="0" noProof="0" dirty="0">
                  <a:ln>
                    <a:noFill/>
                  </a:ln>
                  <a:solidFill>
                    <a:schemeClr val="bg2">
                      <a:lumMod val="25000"/>
                    </a:schemeClr>
                  </a:solidFill>
                  <a:effectLst/>
                  <a:uLnTx/>
                  <a:uFillTx/>
                  <a:cs typeface="+mn-ea"/>
                  <a:sym typeface="+mn-lt"/>
                </a:rPr>
                <a:t>gravine（女伯爵)</a:t>
              </a:r>
              <a:endParaRPr kumimoji="0" lang="en-US" sz="1600" b="0" i="0" u="none" strike="noStrike" kern="1200" cap="none" spc="0" normalizeH="0" baseline="0" noProof="0" dirty="0">
                <a:ln>
                  <a:noFill/>
                </a:ln>
                <a:solidFill>
                  <a:schemeClr val="bg2">
                    <a:lumMod val="25000"/>
                  </a:schemeClr>
                </a:solidFill>
                <a:effectLst/>
                <a:uLnTx/>
                <a:uFillTx/>
                <a:cs typeface="+mn-ea"/>
                <a:sym typeface="+mn-lt"/>
              </a:endParaRPr>
            </a:p>
          </p:txBody>
        </p:sp>
      </p:grpSp>
      <p:cxnSp>
        <p:nvCxnSpPr>
          <p:cNvPr id="27" name="稻壳儿_答辩小姐姐作品_8"/>
          <p:cNvCxnSpPr/>
          <p:nvPr/>
        </p:nvCxnSpPr>
        <p:spPr>
          <a:xfrm>
            <a:off x="822831" y="5773617"/>
            <a:ext cx="10713951" cy="0"/>
          </a:xfrm>
          <a:prstGeom prst="line">
            <a:avLst/>
          </a:prstGeom>
          <a:ln>
            <a:solidFill>
              <a:srgbClr val="A2633C">
                <a:alpha val="70000"/>
              </a:srgbClr>
            </a:solidFill>
            <a:prstDash val="sysDash"/>
          </a:ln>
        </p:spPr>
        <p:style>
          <a:lnRef idx="1">
            <a:schemeClr val="accent1"/>
          </a:lnRef>
          <a:fillRef idx="0">
            <a:schemeClr val="accent1"/>
          </a:fillRef>
          <a:effectRef idx="0">
            <a:schemeClr val="accent1"/>
          </a:effectRef>
          <a:fontRef idx="minor">
            <a:schemeClr val="tx1"/>
          </a:fontRef>
        </p:style>
      </p:cxnSp>
      <p:grpSp>
        <p:nvGrpSpPr>
          <p:cNvPr id="37" name="稻壳儿_答辩小姐姐作品_9"/>
          <p:cNvGrpSpPr/>
          <p:nvPr/>
        </p:nvGrpSpPr>
        <p:grpSpPr>
          <a:xfrm>
            <a:off x="3330630" y="714334"/>
            <a:ext cx="5699625" cy="829945"/>
            <a:chOff x="3138372" y="713275"/>
            <a:chExt cx="5700516" cy="830075"/>
          </a:xfrm>
        </p:grpSpPr>
        <p:cxnSp>
          <p:nvCxnSpPr>
            <p:cNvPr id="38" name="直接连接符 37"/>
            <p:cNvCxnSpPr/>
            <p:nvPr/>
          </p:nvCxnSpPr>
          <p:spPr>
            <a:xfrm>
              <a:off x="313837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190706"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3901642" y="713275"/>
              <a:ext cx="4121785" cy="830075"/>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spc="0" noProof="0" dirty="0">
                  <a:ln>
                    <a:noFill/>
                  </a:ln>
                  <a:solidFill>
                    <a:schemeClr val="bg2">
                      <a:lumMod val="25000"/>
                    </a:schemeClr>
                  </a:solidFill>
                  <a:effectLst/>
                  <a:uLnTx/>
                  <a:uFillTx/>
                  <a:cs typeface="+mn-ea"/>
                  <a:sym typeface="+mn-lt"/>
                </a:rPr>
                <a:t>The </a:t>
              </a:r>
              <a:r>
                <a:rPr lang="en-US" altLang="zh-CN" sz="2000" spc="0" noProof="0" dirty="0">
                  <a:ln>
                    <a:noFill/>
                  </a:ln>
                  <a:solidFill>
                    <a:schemeClr val="bg2">
                      <a:lumMod val="25000"/>
                    </a:schemeClr>
                  </a:solidFill>
                  <a:effectLst/>
                  <a:uLnTx/>
                  <a:uFillTx/>
                  <a:cs typeface="+mn-ea"/>
                  <a:sym typeface="+mn-lt"/>
                </a:rPr>
                <a:t>five</a:t>
              </a:r>
              <a:r>
                <a:rPr lang="zh-CN" altLang="en-US" sz="2000" spc="0" noProof="0" dirty="0">
                  <a:ln>
                    <a:noFill/>
                  </a:ln>
                  <a:solidFill>
                    <a:schemeClr val="bg2">
                      <a:lumMod val="25000"/>
                    </a:schemeClr>
                  </a:solidFill>
                  <a:effectLst/>
                  <a:uLnTx/>
                  <a:uFillTx/>
                  <a:cs typeface="+mn-ea"/>
                  <a:sym typeface="+mn-lt"/>
                </a:rPr>
                <a:t> suffixes used to form "female" in English</a:t>
              </a:r>
              <a:endParaRPr lang="zh-CN" altLang="en-US" sz="2000" spc="0" noProof="0" dirty="0">
                <a:ln>
                  <a:noFill/>
                </a:ln>
                <a:solidFill>
                  <a:schemeClr val="bg2">
                    <a:lumMod val="25000"/>
                  </a:schemeClr>
                </a:solidFill>
                <a:effectLst/>
                <a:uLnTx/>
                <a:uFillTx/>
                <a:latin typeface="+mn-lt"/>
                <a:ea typeface="+mn-ea"/>
                <a:cs typeface="+mn-ea"/>
                <a:sym typeface="+mn-lt"/>
              </a:endParaRPr>
            </a:p>
          </p:txBody>
        </p:sp>
      </p:grpSp>
      <p:sp>
        <p:nvSpPr>
          <p:cNvPr id="2" name="稻壳儿_答辩小姐姐作品_3"/>
          <p:cNvSpPr/>
          <p:nvPr/>
        </p:nvSpPr>
        <p:spPr>
          <a:xfrm>
            <a:off x="1734549" y="4110884"/>
            <a:ext cx="730136" cy="509825"/>
          </a:xfrm>
          <a:prstGeom prst="roundRect">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FFFF00"/>
                </a:solidFill>
                <a:effectLst/>
                <a:uLnTx/>
                <a:uFillTx/>
                <a:cs typeface="+mn-ea"/>
                <a:sym typeface="+mn-lt"/>
              </a:rPr>
              <a:t>4</a:t>
            </a:r>
            <a:endParaRPr kumimoji="0" lang="en-US" sz="2800" b="0" i="0" u="none" strike="noStrike" kern="1200" cap="none" spc="0" normalizeH="0" baseline="0" noProof="0">
              <a:ln>
                <a:noFill/>
              </a:ln>
              <a:solidFill>
                <a:srgbClr val="FFFF00"/>
              </a:solidFill>
              <a:effectLst/>
              <a:uLnTx/>
              <a:uFillTx/>
              <a:cs typeface="+mn-ea"/>
              <a:sym typeface="+mn-lt"/>
            </a:endParaRPr>
          </a:p>
        </p:txBody>
      </p:sp>
      <p:sp>
        <p:nvSpPr>
          <p:cNvPr id="3" name="稻壳儿_答辩小姐姐作品_2"/>
          <p:cNvSpPr/>
          <p:nvPr/>
        </p:nvSpPr>
        <p:spPr>
          <a:xfrm>
            <a:off x="1733279" y="4818798"/>
            <a:ext cx="728866" cy="459668"/>
          </a:xfrm>
          <a:prstGeom prst="roundRect">
            <a:avLst/>
          </a:prstGeom>
          <a:noFill/>
          <a:ln w="25400">
            <a:solidFill>
              <a:srgbClr val="A2633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bg2">
                    <a:lumMod val="25000"/>
                  </a:schemeClr>
                </a:solidFill>
                <a:effectLst/>
                <a:uLnTx/>
                <a:uFillTx/>
                <a:cs typeface="+mn-ea"/>
                <a:sym typeface="+mn-lt"/>
              </a:rPr>
              <a:t>5</a:t>
            </a:r>
            <a:endParaRPr kumimoji="0" lang="en-US" sz="2800" b="1" i="0" u="none" strike="noStrike" kern="1200" cap="none" spc="0" normalizeH="0" baseline="0" noProof="0">
              <a:ln>
                <a:noFill/>
              </a:ln>
              <a:solidFill>
                <a:schemeClr val="bg2">
                  <a:lumMod val="25000"/>
                </a:schemeClr>
              </a:solidFill>
              <a:effectLst/>
              <a:uLnTx/>
              <a:uFillTx/>
              <a:cs typeface="+mn-ea"/>
              <a:sym typeface="+mn-lt"/>
            </a:endParaRPr>
          </a:p>
        </p:txBody>
      </p:sp>
      <p:sp>
        <p:nvSpPr>
          <p:cNvPr id="4" name="稻壳儿_答辩小姐姐作品_2"/>
          <p:cNvSpPr/>
          <p:nvPr/>
        </p:nvSpPr>
        <p:spPr>
          <a:xfrm>
            <a:off x="1735184" y="3419477"/>
            <a:ext cx="729501" cy="468557"/>
          </a:xfrm>
          <a:prstGeom prst="roundRect">
            <a:avLst/>
          </a:prstGeom>
          <a:noFill/>
          <a:ln w="25400">
            <a:solidFill>
              <a:srgbClr val="A2633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bg2">
                    <a:lumMod val="25000"/>
                  </a:schemeClr>
                </a:solidFill>
                <a:effectLst/>
                <a:uLnTx/>
                <a:uFillTx/>
                <a:cs typeface="+mn-ea"/>
                <a:sym typeface="+mn-lt"/>
              </a:rPr>
              <a:t>3</a:t>
            </a:r>
            <a:endParaRPr kumimoji="0" lang="en-US" sz="2800" b="1" i="0" u="none" strike="noStrike" kern="1200" cap="none" spc="0" normalizeH="0" baseline="0" noProof="0">
              <a:ln>
                <a:noFill/>
              </a:ln>
              <a:solidFill>
                <a:schemeClr val="bg2">
                  <a:lumMod val="25000"/>
                </a:schemeClr>
              </a:solidFill>
              <a:effectLst/>
              <a:uLnTx/>
              <a:uFillTx/>
              <a:cs typeface="+mn-ea"/>
              <a:sym typeface="+mn-lt"/>
            </a:endParaRPr>
          </a:p>
        </p:txBody>
      </p:sp>
      <p:grpSp>
        <p:nvGrpSpPr>
          <p:cNvPr id="6" name="稻壳儿_答辩小姐姐作品_5"/>
          <p:cNvGrpSpPr/>
          <p:nvPr/>
        </p:nvGrpSpPr>
        <p:grpSpPr>
          <a:xfrm>
            <a:off x="2897171" y="1559099"/>
            <a:ext cx="8174982" cy="1018495"/>
            <a:chOff x="2137864" y="4269607"/>
            <a:chExt cx="8176260" cy="1018654"/>
          </a:xfrm>
        </p:grpSpPr>
        <p:sp>
          <p:nvSpPr>
            <p:cNvPr id="7" name="文本框 27"/>
            <p:cNvSpPr txBox="1"/>
            <p:nvPr/>
          </p:nvSpPr>
          <p:spPr>
            <a:xfrm>
              <a:off x="2188029" y="4269607"/>
              <a:ext cx="6971665" cy="33723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sz="1600"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feminine personal noun ending </a:t>
              </a:r>
              <a:r>
                <a:rPr kumimoji="0" sz="1600" b="1"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in </a:t>
              </a:r>
              <a:r>
                <a:rPr kumimoji="0" lang="en-US" sz="1600" b="1"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a:t>
              </a:r>
              <a:r>
                <a:rPr kumimoji="0" sz="1600" b="1"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rPr>
                <a:t>ess/ress,</a:t>
              </a:r>
              <a:endParaRPr kumimoji="0" sz="1600" b="1" i="0" u="none" strike="noStrike" kern="1200" cap="none" spc="0" normalizeH="0" baseline="0" noProof="0" dirty="0">
                <a:ln>
                  <a:noFill/>
                </a:ln>
                <a:solidFill>
                  <a:schemeClr val="bg2">
                    <a:lumMod val="25000"/>
                  </a:schemeClr>
                </a:solidFill>
                <a:effectLst/>
                <a:uLnTx/>
                <a:uFillTx/>
                <a:latin typeface="Times New Roman" panose="02020603050405020304" charset="0"/>
                <a:cs typeface="Times New Roman" panose="02020603050405020304" charset="0"/>
                <a:sym typeface="+mn-lt"/>
              </a:endParaRPr>
            </a:p>
          </p:txBody>
        </p:sp>
        <p:sp>
          <p:nvSpPr>
            <p:cNvPr id="8" name="文本框 28"/>
            <p:cNvSpPr txBox="1"/>
            <p:nvPr/>
          </p:nvSpPr>
          <p:spPr>
            <a:xfrm>
              <a:off x="2137864" y="4557262"/>
              <a:ext cx="8176260" cy="73099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2">
                      <a:lumMod val="25000"/>
                    </a:schemeClr>
                  </a:solidFill>
                  <a:effectLst/>
                  <a:uLnTx/>
                  <a:uFillTx/>
                  <a:cs typeface="+mn-ea"/>
                  <a:sym typeface="+mn-lt"/>
                </a:rPr>
                <a:t>actor-actress（女演员） host-hostess（女主人） manager -manageress （女经理 ） prince -princess（公主）</a:t>
              </a:r>
              <a:endParaRPr kumimoji="0" lang="en-US" altLang="zh-CN" sz="1600" b="0" i="0" u="none" strike="noStrike" kern="1200" cap="none" spc="0" normalizeH="0" baseline="0" noProof="0" dirty="0">
                <a:ln>
                  <a:noFill/>
                </a:ln>
                <a:solidFill>
                  <a:schemeClr val="bg2">
                    <a:lumMod val="25000"/>
                  </a:schemeClr>
                </a:solidFill>
                <a:effectLst/>
                <a:uLnTx/>
                <a:uFillTx/>
                <a:cs typeface="+mn-ea"/>
                <a:sym typeface="+mn-lt"/>
              </a:endParaRPr>
            </a:p>
          </p:txBody>
        </p:sp>
      </p:grpSp>
      <p:grpSp>
        <p:nvGrpSpPr>
          <p:cNvPr id="9" name="稻壳儿_答辩小姐姐作品_6"/>
          <p:cNvGrpSpPr/>
          <p:nvPr/>
        </p:nvGrpSpPr>
        <p:grpSpPr>
          <a:xfrm>
            <a:off x="2964352" y="3349003"/>
            <a:ext cx="7631508" cy="673694"/>
            <a:chOff x="2143094" y="4176099"/>
            <a:chExt cx="7737020" cy="1034215"/>
          </a:xfrm>
        </p:grpSpPr>
        <p:sp>
          <p:nvSpPr>
            <p:cNvPr id="10" name="文本框 27"/>
            <p:cNvSpPr txBox="1"/>
            <p:nvPr/>
          </p:nvSpPr>
          <p:spPr>
            <a:xfrm>
              <a:off x="2143094" y="4176099"/>
              <a:ext cx="5091499" cy="517626"/>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bg2">
                      <a:lumMod val="25000"/>
                    </a:schemeClr>
                  </a:solidFill>
                  <a:effectLst/>
                  <a:uLnTx/>
                  <a:uFillTx/>
                  <a:cs typeface="+mn-ea"/>
                  <a:sym typeface="+mn-lt"/>
                </a:rPr>
                <a:t>feminine personal noun formed wi</a:t>
              </a:r>
              <a:r>
                <a:rPr kumimoji="0" lang="en-US" altLang="zh-CN" sz="1600" i="0" u="none" strike="noStrike" kern="1200" cap="none" spc="0" normalizeH="0" baseline="0" noProof="0" dirty="0">
                  <a:ln>
                    <a:noFill/>
                  </a:ln>
                  <a:solidFill>
                    <a:schemeClr val="bg2">
                      <a:lumMod val="25000"/>
                    </a:schemeClr>
                  </a:solidFill>
                  <a:effectLst/>
                  <a:uLnTx/>
                  <a:uFillTx/>
                  <a:cs typeface="+mn-ea"/>
                  <a:sym typeface="+mn-lt"/>
                </a:rPr>
                <a:t>t</a:t>
              </a:r>
              <a:r>
                <a:rPr kumimoji="0" lang="zh-CN" altLang="en-US" sz="1600" i="0" u="none" strike="noStrike" kern="1200" cap="none" spc="0" normalizeH="0" baseline="0" noProof="0" dirty="0">
                  <a:ln>
                    <a:noFill/>
                  </a:ln>
                  <a:solidFill>
                    <a:schemeClr val="bg2">
                      <a:lumMod val="25000"/>
                    </a:schemeClr>
                  </a:solidFill>
                  <a:effectLst/>
                  <a:uLnTx/>
                  <a:uFillTx/>
                  <a:cs typeface="+mn-ea"/>
                  <a:sym typeface="+mn-lt"/>
                </a:rPr>
                <a:t>h</a:t>
              </a: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 </a:t>
              </a:r>
              <a:r>
                <a:rPr kumimoji="0" lang="zh-CN" altLang="en-US" sz="1600" b="1" i="0" u="none" strike="noStrike" kern="1200" cap="none" spc="0" normalizeH="0" baseline="0" noProof="0" dirty="0">
                  <a:ln>
                    <a:noFill/>
                  </a:ln>
                  <a:solidFill>
                    <a:schemeClr val="bg2">
                      <a:lumMod val="25000"/>
                    </a:schemeClr>
                  </a:solidFill>
                  <a:effectLst/>
                  <a:uLnTx/>
                  <a:uFillTx/>
                  <a:cs typeface="+mn-ea"/>
                  <a:sym typeface="+mn-lt"/>
                </a:rPr>
                <a:t>-ina</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1" name="文本框 28"/>
            <p:cNvSpPr txBox="1"/>
            <p:nvPr/>
          </p:nvSpPr>
          <p:spPr>
            <a:xfrm>
              <a:off x="2188796" y="4579609"/>
              <a:ext cx="7691318" cy="630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kumimoji="0" sz="1600" b="0" i="0" u="none" strike="noStrike" kern="1200" cap="none" spc="0" normalizeH="0" baseline="0" noProof="0" dirty="0">
                  <a:ln>
                    <a:noFill/>
                  </a:ln>
                  <a:solidFill>
                    <a:schemeClr val="bg2">
                      <a:lumMod val="25000"/>
                    </a:schemeClr>
                  </a:solidFill>
                  <a:effectLst/>
                  <a:uLnTx/>
                  <a:uFillTx/>
                  <a:cs typeface="+mn-ea"/>
                  <a:sym typeface="+mn-lt"/>
                </a:rPr>
                <a:t>ballerina（女芭蕾舞演员） Czarina（女沙皇，沙皇皇后）。</a:t>
              </a:r>
              <a:endParaRPr kumimoji="0" sz="1600" b="0" i="0" u="none" strike="noStrike" kern="1200" cap="none" spc="0" normalizeH="0" baseline="0" noProof="0" dirty="0">
                <a:ln>
                  <a:noFill/>
                </a:ln>
                <a:solidFill>
                  <a:schemeClr val="bg2">
                    <a:lumMod val="25000"/>
                  </a:schemeClr>
                </a:solidFill>
                <a:effectLst/>
                <a:uLnTx/>
                <a:uFillTx/>
                <a:cs typeface="+mn-ea"/>
                <a:sym typeface="+mn-lt"/>
              </a:endParaRPr>
            </a:p>
          </p:txBody>
        </p:sp>
      </p:grpSp>
      <p:grpSp>
        <p:nvGrpSpPr>
          <p:cNvPr id="12" name="稻壳儿_答辩小姐姐作品_6"/>
          <p:cNvGrpSpPr/>
          <p:nvPr/>
        </p:nvGrpSpPr>
        <p:grpSpPr>
          <a:xfrm>
            <a:off x="2897051" y="4663247"/>
            <a:ext cx="7632143" cy="705439"/>
            <a:chOff x="2142450" y="4127366"/>
            <a:chExt cx="7737664" cy="1082948"/>
          </a:xfrm>
        </p:grpSpPr>
        <p:sp>
          <p:nvSpPr>
            <p:cNvPr id="13" name="文本框 27"/>
            <p:cNvSpPr txBox="1"/>
            <p:nvPr/>
          </p:nvSpPr>
          <p:spPr>
            <a:xfrm>
              <a:off x="2142450" y="4127366"/>
              <a:ext cx="7221433" cy="517626"/>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600" i="0" u="none" strike="noStrike" kern="1200" cap="none" spc="0" normalizeH="0" baseline="0" noProof="0" dirty="0">
                  <a:ln>
                    <a:noFill/>
                  </a:ln>
                  <a:solidFill>
                    <a:schemeClr val="bg2">
                      <a:lumMod val="25000"/>
                    </a:schemeClr>
                  </a:solidFill>
                  <a:effectLst/>
                  <a:uLnTx/>
                  <a:uFillTx/>
                  <a:cs typeface="+mn-ea"/>
                  <a:sym typeface="+mn-lt"/>
                </a:rPr>
                <a:t> </a:t>
              </a:r>
              <a:r>
                <a:rPr kumimoji="0" sz="1600" i="0" u="none" strike="noStrike" kern="1200" cap="none" spc="0" normalizeH="0" baseline="0" noProof="0" dirty="0">
                  <a:ln>
                    <a:noFill/>
                  </a:ln>
                  <a:solidFill>
                    <a:schemeClr val="bg2">
                      <a:lumMod val="25000"/>
                    </a:schemeClr>
                  </a:solidFill>
                  <a:effectLst/>
                  <a:uLnTx/>
                  <a:uFillTx/>
                  <a:cs typeface="+mn-ea"/>
                  <a:sym typeface="+mn-lt"/>
                </a:rPr>
                <a:t>feminine noun ending in</a:t>
              </a:r>
              <a:r>
                <a:rPr kumimoji="0" sz="1600" b="1" i="0" u="none" strike="noStrike" kern="1200" cap="none" spc="0" normalizeH="0" baseline="0" noProof="0" dirty="0">
                  <a:ln>
                    <a:noFill/>
                  </a:ln>
                  <a:solidFill>
                    <a:schemeClr val="bg2">
                      <a:lumMod val="25000"/>
                    </a:schemeClr>
                  </a:solidFill>
                  <a:effectLst/>
                  <a:uLnTx/>
                  <a:uFillTx/>
                  <a:cs typeface="+mn-ea"/>
                  <a:sym typeface="+mn-lt"/>
                </a:rPr>
                <a:t>-trix/-rix, meaning "with."</a:t>
              </a:r>
              <a:endParaRPr kumimoji="0"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6" name="文本框 28"/>
            <p:cNvSpPr txBox="1"/>
            <p:nvPr/>
          </p:nvSpPr>
          <p:spPr>
            <a:xfrm>
              <a:off x="2188796" y="4579609"/>
              <a:ext cx="7691318" cy="630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kumimoji="0" sz="1600" b="0" i="0" u="none" strike="noStrike" kern="1200" cap="none" spc="0" normalizeH="0" baseline="0" noProof="0" dirty="0">
                  <a:ln>
                    <a:noFill/>
                  </a:ln>
                  <a:solidFill>
                    <a:schemeClr val="bg2">
                      <a:lumMod val="25000"/>
                    </a:schemeClr>
                  </a:solidFill>
                  <a:effectLst/>
                  <a:uLnTx/>
                  <a:uFillTx/>
                  <a:cs typeface="+mn-ea"/>
                  <a:sym typeface="+mn-lt"/>
                </a:rPr>
                <a:t> executrix（女遗嘱执行人） inheritrix（女继承人）</a:t>
              </a:r>
              <a:endParaRPr kumimoji="0" sz="1600" b="0" i="0" u="none" strike="noStrike" kern="1200" cap="none" spc="0" normalizeH="0" baseline="0" noProof="0" dirty="0">
                <a:ln>
                  <a:noFill/>
                </a:ln>
                <a:solidFill>
                  <a:schemeClr val="bg2">
                    <a:lumMod val="25000"/>
                  </a:schemeClr>
                </a:solidFill>
                <a:effectLst/>
                <a:uLnTx/>
                <a:uFillTx/>
                <a:cs typeface="+mn-ea"/>
                <a:sym typeface="+mn-lt"/>
              </a:endParaRPr>
            </a:p>
          </p:txBody>
        </p:sp>
      </p:grpSp>
      <p:pic>
        <p:nvPicPr>
          <p:cNvPr id="5" name="图片 4" descr="31393935333132353b31393939353539343bd0f2bac53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4426" y="488140"/>
            <a:ext cx="914257" cy="914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稻壳儿_答辩小姐姐作品_1"/>
          <p:cNvSpPr/>
          <p:nvPr/>
        </p:nvSpPr>
        <p:spPr>
          <a:xfrm>
            <a:off x="496069" y="305923"/>
            <a:ext cx="11563659" cy="624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8" name="稻壳儿_答辩小姐姐作品_2"/>
          <p:cNvSpPr txBox="1"/>
          <p:nvPr/>
        </p:nvSpPr>
        <p:spPr>
          <a:xfrm>
            <a:off x="549189" y="3801052"/>
            <a:ext cx="2468494" cy="1120600"/>
          </a:xfrm>
          <a:prstGeom prst="rect">
            <a:avLst/>
          </a:prstGeom>
          <a:ln w="12700">
            <a:miter lim="400000"/>
          </a:ln>
        </p:spPr>
        <p:txBody>
          <a:bodyPr wrap="square" lIns="0" tIns="0" rIns="0" bIns="0"/>
          <a:lstStyle/>
          <a:p>
            <a:pPr algn="just"/>
            <a:r>
              <a:rPr lang="en-US" altLang="zh-CN" sz="2000">
                <a:sym typeface="+mn-ea"/>
              </a:rPr>
              <a:t>“</a:t>
            </a:r>
            <a:r>
              <a:rPr lang="zh-CN" altLang="en-US" sz="2000">
                <a:sym typeface="+mn-ea"/>
              </a:rPr>
              <a:t>姓</a:t>
            </a:r>
            <a:r>
              <a:rPr lang="en-US" altLang="zh-CN" sz="2000">
                <a:sym typeface="+mn-ea"/>
              </a:rPr>
              <a:t>” “</a:t>
            </a:r>
            <a:r>
              <a:rPr lang="zh-CN" altLang="en-US" sz="2000">
                <a:sym typeface="+mn-ea"/>
              </a:rPr>
              <a:t>妊</a:t>
            </a:r>
            <a:r>
              <a:rPr lang="en-US" altLang="zh-CN" sz="2000">
                <a:sym typeface="+mn-ea"/>
              </a:rPr>
              <a:t>” “</a:t>
            </a:r>
            <a:r>
              <a:rPr lang="zh-CN" altLang="en-US" sz="2000">
                <a:sym typeface="+mn-ea"/>
              </a:rPr>
              <a:t>娠</a:t>
            </a:r>
            <a:r>
              <a:rPr lang="en-US" altLang="zh-CN" sz="2000">
                <a:sym typeface="+mn-ea"/>
              </a:rPr>
              <a:t>” </a:t>
            </a:r>
            <a:r>
              <a:rPr lang="zh-CN" altLang="en-US" sz="2000">
                <a:sym typeface="+mn-ea"/>
              </a:rPr>
              <a:t>“妃”</a:t>
            </a:r>
            <a:endParaRPr lang="zh-CN" altLang="en-US" sz="2000">
              <a:sym typeface="+mn-ea"/>
            </a:endParaRPr>
          </a:p>
          <a:p>
            <a:pPr algn="just"/>
            <a:r>
              <a:rPr lang="zh-CN" altLang="en-US" sz="2000">
                <a:sym typeface="+mn-ea"/>
              </a:rPr>
              <a:t>“嫖”</a:t>
            </a:r>
            <a:r>
              <a:rPr lang="en-US" altLang="zh-CN" sz="2000">
                <a:sym typeface="+mn-ea"/>
              </a:rPr>
              <a:t> </a:t>
            </a:r>
            <a:r>
              <a:rPr lang="zh-CN" altLang="en-US" sz="2000">
                <a:sym typeface="+mn-ea"/>
              </a:rPr>
              <a:t>“妾”</a:t>
            </a:r>
            <a:endParaRPr kumimoji="0" lang="zh-CN" altLang="en-US" sz="2000" b="0" i="0" u="none" strike="noStrike" kern="1200" cap="none" spc="0" normalizeH="0" baseline="0" noProof="0" dirty="0">
              <a:ln>
                <a:noFill/>
              </a:ln>
              <a:solidFill>
                <a:schemeClr val="bg2">
                  <a:lumMod val="25000"/>
                </a:schemeClr>
              </a:solidFill>
              <a:effectLst/>
              <a:uLnTx/>
              <a:uFillTx/>
              <a:cs typeface="+mn-ea"/>
              <a:sym typeface="+mn-ea"/>
            </a:endParaRPr>
          </a:p>
        </p:txBody>
      </p:sp>
      <p:sp>
        <p:nvSpPr>
          <p:cNvPr id="23" name="稻壳儿_答辩小姐姐作品_3"/>
          <p:cNvSpPr/>
          <p:nvPr/>
        </p:nvSpPr>
        <p:spPr>
          <a:xfrm flipV="1">
            <a:off x="6114095" y="4131200"/>
            <a:ext cx="3490684" cy="460938"/>
          </a:xfrm>
          <a:prstGeom prst="line">
            <a:avLst/>
          </a:prstGeom>
          <a:ln w="3175">
            <a:solidFill>
              <a:srgbClr val="A2633C">
                <a:alpha val="40000"/>
              </a:srgbClr>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24" name="稻壳儿_答辩小姐姐作品_4"/>
          <p:cNvSpPr/>
          <p:nvPr/>
        </p:nvSpPr>
        <p:spPr>
          <a:xfrm flipV="1">
            <a:off x="6112825" y="4058187"/>
            <a:ext cx="1411384" cy="533952"/>
          </a:xfrm>
          <a:prstGeom prst="line">
            <a:avLst/>
          </a:prstGeom>
          <a:ln w="3175">
            <a:solidFill>
              <a:srgbClr val="A2633C">
                <a:alpha val="40000"/>
              </a:srgbClr>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25" name="稻壳儿_答辩小姐姐作品_5"/>
          <p:cNvSpPr/>
          <p:nvPr/>
        </p:nvSpPr>
        <p:spPr>
          <a:xfrm flipH="1" flipV="1">
            <a:off x="4382720" y="3938191"/>
            <a:ext cx="1725660" cy="653948"/>
          </a:xfrm>
          <a:prstGeom prst="line">
            <a:avLst/>
          </a:prstGeom>
          <a:ln w="3175">
            <a:solidFill>
              <a:srgbClr val="A2633C">
                <a:alpha val="40000"/>
              </a:srgbClr>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26" name="稻壳儿_答辩小姐姐作品_6"/>
          <p:cNvSpPr/>
          <p:nvPr/>
        </p:nvSpPr>
        <p:spPr>
          <a:xfrm flipH="1" flipV="1">
            <a:off x="2374529" y="4286116"/>
            <a:ext cx="3739566" cy="306022"/>
          </a:xfrm>
          <a:prstGeom prst="line">
            <a:avLst/>
          </a:prstGeom>
          <a:ln w="3175">
            <a:solidFill>
              <a:srgbClr val="A2633C">
                <a:alpha val="40000"/>
              </a:srgbClr>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27" name="稻壳儿_答辩小姐姐作品_7"/>
          <p:cNvSpPr/>
          <p:nvPr/>
        </p:nvSpPr>
        <p:spPr>
          <a:xfrm flipH="1" flipV="1">
            <a:off x="6114729" y="4131835"/>
            <a:ext cx="44443" cy="460303"/>
          </a:xfrm>
          <a:prstGeom prst="line">
            <a:avLst/>
          </a:prstGeom>
          <a:ln w="3175">
            <a:solidFill>
              <a:srgbClr val="A2633C">
                <a:alpha val="40000"/>
              </a:srgbClr>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1" name="稻壳儿_答辩小姐姐作品_13"/>
          <p:cNvSpPr/>
          <p:nvPr/>
        </p:nvSpPr>
        <p:spPr>
          <a:xfrm>
            <a:off x="2923718" y="3646136"/>
            <a:ext cx="2163107" cy="1203772"/>
          </a:xfrm>
          <a:prstGeom prst="rect">
            <a:avLst/>
          </a:prstGeom>
          <a:ln w="12700">
            <a:miter lim="400000"/>
          </a:ln>
        </p:spPr>
        <p:txBody>
          <a:bodyPr wrap="square" lIns="0" tIns="0" rIns="0" bIns="0">
            <a:noAutofit/>
          </a:bodyPr>
          <a:lstStyle/>
          <a:p>
            <a:pPr marL="0" marR="0" lvl="0" indent="0" algn="ctr" defTabSz="914400" rtl="0" eaLnBrk="1" fontAlgn="auto" latinLnBrk="0" hangingPunct="1">
              <a:lnSpc>
                <a:spcPct val="120000"/>
              </a:lnSpc>
              <a:spcBef>
                <a:spcPts val="0"/>
              </a:spcBef>
              <a:spcAft>
                <a:spcPts val="0"/>
              </a:spcAft>
              <a:buClrTx/>
              <a:buSzTx/>
              <a:buFontTx/>
              <a:buNone/>
              <a:defRPr sz="1800">
                <a:solidFill>
                  <a:srgbClr val="000000"/>
                </a:solidFill>
              </a:defRPr>
            </a:pPr>
            <a:r>
              <a:rPr kumimoji="0" lang="zh-CN" altLang="en-US" sz="2000" b="0" i="0" u="none" strike="noStrike" kern="1200" cap="none" spc="0" normalizeH="0" baseline="0" noProof="0" dirty="0">
                <a:ln>
                  <a:noFill/>
                </a:ln>
                <a:solidFill>
                  <a:schemeClr val="bg2">
                    <a:lumMod val="25000"/>
                  </a:schemeClr>
                </a:solidFill>
                <a:effectLst/>
                <a:uLnTx/>
                <a:uFillTx/>
                <a:cs typeface="+mn-ea"/>
                <a:sym typeface="+mn-lt"/>
              </a:rPr>
              <a:t>“娶”“嫁” “婚”</a:t>
            </a:r>
            <a:endParaRPr kumimoji="0" lang="zh-CN" altLang="en-US" sz="20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2" name="稻壳儿_答辩小姐姐作品_14"/>
          <p:cNvSpPr/>
          <p:nvPr/>
        </p:nvSpPr>
        <p:spPr>
          <a:xfrm>
            <a:off x="5200472" y="3582011"/>
            <a:ext cx="2154218" cy="1105997"/>
          </a:xfrm>
          <a:prstGeom prst="rect">
            <a:avLst/>
          </a:prstGeom>
          <a:ln w="12700">
            <a:miter lim="400000"/>
          </a:ln>
        </p:spPr>
        <p:txBody>
          <a:bodyPr wrap="square" lIns="0" tIns="0" rIns="0" bIns="0">
            <a:noAutofit/>
          </a:bodyPr>
          <a:lstStyle/>
          <a:p>
            <a:pPr marL="0" marR="0" lvl="0" indent="0" algn="just" defTabSz="914400" rtl="0" eaLnBrk="1" fontAlgn="auto" latinLnBrk="0" hangingPunct="1">
              <a:lnSpc>
                <a:spcPct val="120000"/>
              </a:lnSpc>
              <a:spcBef>
                <a:spcPts val="0"/>
              </a:spcBef>
              <a:spcAft>
                <a:spcPts val="0"/>
              </a:spcAft>
              <a:buClrTx/>
              <a:buSzTx/>
              <a:buFontTx/>
              <a:buNone/>
              <a:defRPr sz="1800">
                <a:solidFill>
                  <a:srgbClr val="000000"/>
                </a:solidFill>
              </a:defRPr>
            </a:pPr>
            <a:r>
              <a:rPr kumimoji="0" lang="en-US" altLang="zh-CN" sz="2000" b="0" i="0" u="none" strike="noStrike" kern="1200" cap="none" spc="0" normalizeH="0" baseline="0" noProof="0" dirty="0">
                <a:ln>
                  <a:noFill/>
                </a:ln>
                <a:solidFill>
                  <a:schemeClr val="bg2">
                    <a:lumMod val="25000"/>
                  </a:schemeClr>
                </a:solidFill>
                <a:effectLst/>
                <a:uLnTx/>
                <a:uFillTx/>
                <a:cs typeface="+mn-ea"/>
                <a:sym typeface="+mn-lt"/>
              </a:rPr>
              <a:t>“</a:t>
            </a:r>
            <a:r>
              <a:rPr kumimoji="0" lang="zh-CN" altLang="en-US" sz="2000" b="0" i="0" u="none" strike="noStrike" kern="1200" cap="none" spc="0" normalizeH="0" baseline="0" noProof="0" dirty="0">
                <a:ln>
                  <a:noFill/>
                </a:ln>
                <a:solidFill>
                  <a:schemeClr val="bg2">
                    <a:lumMod val="25000"/>
                  </a:schemeClr>
                </a:solidFill>
                <a:effectLst/>
                <a:uLnTx/>
                <a:uFillTx/>
                <a:cs typeface="+mn-ea"/>
                <a:sym typeface="+mn-lt"/>
              </a:rPr>
              <a:t>妒</a:t>
            </a:r>
            <a:r>
              <a:rPr kumimoji="0" lang="en-US" altLang="zh-CN" sz="2000" b="0" i="0" u="none" strike="noStrike" kern="1200" cap="none" spc="0" normalizeH="0" baseline="0" noProof="0" dirty="0">
                <a:ln>
                  <a:noFill/>
                </a:ln>
                <a:solidFill>
                  <a:schemeClr val="bg2">
                    <a:lumMod val="25000"/>
                  </a:schemeClr>
                </a:solidFill>
                <a:effectLst/>
                <a:uLnTx/>
                <a:uFillTx/>
                <a:cs typeface="+mn-ea"/>
                <a:sym typeface="+mn-lt"/>
              </a:rPr>
              <a:t>”“</a:t>
            </a:r>
            <a:r>
              <a:rPr kumimoji="0" lang="zh-CN" altLang="en-US" sz="2000" b="0" i="0" u="none" strike="noStrike" kern="1200" cap="none" spc="0" normalizeH="0" baseline="0" noProof="0" dirty="0">
                <a:ln>
                  <a:noFill/>
                </a:ln>
                <a:solidFill>
                  <a:schemeClr val="bg2">
                    <a:lumMod val="25000"/>
                  </a:schemeClr>
                </a:solidFill>
                <a:effectLst/>
                <a:uLnTx/>
                <a:uFillTx/>
                <a:cs typeface="+mn-ea"/>
                <a:sym typeface="+mn-lt"/>
              </a:rPr>
              <a:t>妖”</a:t>
            </a:r>
            <a:r>
              <a:rPr kumimoji="0" lang="en-US" altLang="zh-CN" sz="2000" b="0" i="0" u="none" strike="noStrike" kern="1200" cap="none" spc="0" normalizeH="0" baseline="0" noProof="0" dirty="0">
                <a:ln>
                  <a:noFill/>
                </a:ln>
                <a:solidFill>
                  <a:schemeClr val="bg2">
                    <a:lumMod val="25000"/>
                  </a:schemeClr>
                </a:solidFill>
                <a:effectLst/>
                <a:uLnTx/>
                <a:uFillTx/>
                <a:cs typeface="+mn-ea"/>
                <a:sym typeface="+mn-lt"/>
              </a:rPr>
              <a:t> </a:t>
            </a:r>
            <a:r>
              <a:rPr kumimoji="0" lang="zh-CN" altLang="en-US" sz="2000" b="0" i="0" u="none" strike="noStrike" kern="1200" cap="none" spc="0" normalizeH="0" baseline="0" noProof="0" dirty="0">
                <a:ln>
                  <a:noFill/>
                </a:ln>
                <a:solidFill>
                  <a:schemeClr val="bg2">
                    <a:lumMod val="25000"/>
                  </a:schemeClr>
                </a:solidFill>
                <a:effectLst/>
                <a:uLnTx/>
                <a:uFillTx/>
                <a:cs typeface="+mn-ea"/>
                <a:sym typeface="+mn-lt"/>
              </a:rPr>
              <a:t>“妨”</a:t>
            </a:r>
            <a:endParaRPr kumimoji="0" lang="zh-CN" altLang="en-US" sz="2000" b="0" i="0" u="none" strike="noStrike" kern="1200" cap="none" spc="0" normalizeH="0" baseline="0" noProof="0" dirty="0">
              <a:ln>
                <a:noFill/>
              </a:ln>
              <a:solidFill>
                <a:schemeClr val="bg2">
                  <a:lumMod val="25000"/>
                </a:schemeClr>
              </a:solidFill>
              <a:effectLst/>
              <a:uLnTx/>
              <a:uFillTx/>
              <a:cs typeface="+mn-ea"/>
              <a:sym typeface="+mn-lt"/>
            </a:endParaRPr>
          </a:p>
          <a:p>
            <a:pPr marL="0" marR="0" lvl="0" indent="0" algn="just" defTabSz="914400" rtl="0" eaLnBrk="1" fontAlgn="auto" latinLnBrk="0" hangingPunct="1">
              <a:lnSpc>
                <a:spcPct val="120000"/>
              </a:lnSpc>
              <a:spcBef>
                <a:spcPts val="0"/>
              </a:spcBef>
              <a:spcAft>
                <a:spcPts val="0"/>
              </a:spcAft>
              <a:buClrTx/>
              <a:buSzTx/>
              <a:buFontTx/>
              <a:buNone/>
              <a:defRPr sz="1800">
                <a:solidFill>
                  <a:srgbClr val="000000"/>
                </a:solidFill>
              </a:defRPr>
            </a:pPr>
            <a:r>
              <a:rPr kumimoji="0" lang="en-US" altLang="zh-CN" sz="2000" b="0" i="0" u="none" strike="noStrike" kern="1200" cap="none" spc="0" normalizeH="0" baseline="0" noProof="0" dirty="0">
                <a:ln>
                  <a:noFill/>
                </a:ln>
                <a:solidFill>
                  <a:schemeClr val="bg2">
                    <a:lumMod val="25000"/>
                  </a:schemeClr>
                </a:solidFill>
                <a:effectLst/>
                <a:uLnTx/>
                <a:uFillTx/>
                <a:cs typeface="+mn-ea"/>
                <a:sym typeface="+mn-lt"/>
              </a:rPr>
              <a:t> </a:t>
            </a:r>
            <a:r>
              <a:rPr kumimoji="0" lang="zh-CN" altLang="en-US" sz="2000" b="0" i="0" u="none" strike="noStrike" kern="1200" cap="none" spc="0" normalizeH="0" baseline="0" noProof="0" dirty="0">
                <a:ln>
                  <a:noFill/>
                </a:ln>
                <a:solidFill>
                  <a:schemeClr val="bg2">
                    <a:lumMod val="25000"/>
                  </a:schemeClr>
                </a:solidFill>
                <a:effectLst/>
                <a:uLnTx/>
                <a:uFillTx/>
                <a:cs typeface="+mn-ea"/>
                <a:sym typeface="+mn-lt"/>
              </a:rPr>
              <a:t>“奸”</a:t>
            </a:r>
            <a:r>
              <a:rPr kumimoji="0" lang="en-US" altLang="zh-CN" sz="2000" b="0" i="0" u="none" strike="noStrike" kern="1200" cap="none" spc="0" normalizeH="0" baseline="0" noProof="0" dirty="0">
                <a:ln>
                  <a:noFill/>
                </a:ln>
                <a:solidFill>
                  <a:schemeClr val="bg2">
                    <a:lumMod val="25000"/>
                  </a:schemeClr>
                </a:solidFill>
                <a:effectLst/>
                <a:uLnTx/>
                <a:uFillTx/>
                <a:cs typeface="+mn-ea"/>
                <a:sym typeface="+mn-lt"/>
              </a:rPr>
              <a:t> </a:t>
            </a:r>
            <a:r>
              <a:rPr kumimoji="0" lang="zh-CN" altLang="en-US" sz="2000" b="0" i="0" u="none" strike="noStrike" kern="1200" cap="none" spc="0" normalizeH="0" baseline="0" noProof="0" dirty="0">
                <a:ln>
                  <a:noFill/>
                </a:ln>
                <a:solidFill>
                  <a:schemeClr val="bg2">
                    <a:lumMod val="25000"/>
                  </a:schemeClr>
                </a:solidFill>
                <a:effectLst/>
                <a:uLnTx/>
                <a:uFillTx/>
                <a:cs typeface="+mn-ea"/>
                <a:sym typeface="+mn-lt"/>
              </a:rPr>
              <a:t>“婊”</a:t>
            </a:r>
            <a:endParaRPr kumimoji="0" lang="zh-CN" altLang="en-US" sz="20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38" name="稻壳儿_答辩小姐姐作品_17"/>
          <p:cNvSpPr/>
          <p:nvPr/>
        </p:nvSpPr>
        <p:spPr>
          <a:xfrm>
            <a:off x="3944639" y="4973079"/>
            <a:ext cx="5469670" cy="634901"/>
          </a:xfrm>
          <a:prstGeom prst="roundRect">
            <a:avLst>
              <a:gd name="adj" fmla="val 5284"/>
            </a:avLst>
          </a:prstGeom>
          <a:solidFill>
            <a:srgbClr val="A2633C"/>
          </a:solidFill>
          <a:ln w="12700" cap="flat">
            <a:noFill/>
            <a:miter lim="400000"/>
          </a:ln>
          <a:effectLst/>
        </p:spPr>
        <p:txBody>
          <a:bodyPr wrap="none" lIns="19047" tIns="19047" rIns="19047" bIns="19047"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cs typeface="+mn-ea"/>
                <a:sym typeface="+mn-lt"/>
              </a:rPr>
              <a:t>Chinese characters with a “</a:t>
            </a:r>
            <a:r>
              <a:rPr kumimoji="0" lang="zh-CN" altLang="en-US" sz="2800" b="1" i="0" u="none" strike="noStrike" kern="1200" cap="none" spc="0" normalizeH="0" baseline="0" noProof="0" dirty="0">
                <a:ln>
                  <a:noFill/>
                </a:ln>
                <a:solidFill>
                  <a:schemeClr val="bg1"/>
                </a:solidFill>
                <a:effectLst/>
                <a:uLnTx/>
                <a:uFillTx/>
                <a:cs typeface="+mn-ea"/>
                <a:sym typeface="+mn-lt"/>
              </a:rPr>
              <a:t>女</a:t>
            </a:r>
            <a:r>
              <a:rPr kumimoji="0" lang="en-US" altLang="zh-CN" sz="2800" b="1" i="0" u="none" strike="noStrike" kern="1200" cap="none" spc="0" normalizeH="0" baseline="0" noProof="0" dirty="0">
                <a:ln>
                  <a:noFill/>
                </a:ln>
                <a:solidFill>
                  <a:schemeClr val="bg1"/>
                </a:solidFill>
                <a:effectLst/>
                <a:uLnTx/>
                <a:uFillTx/>
                <a:cs typeface="+mn-ea"/>
                <a:sym typeface="+mn-lt"/>
              </a:rPr>
              <a:t>”</a:t>
            </a:r>
            <a:endParaRPr kumimoji="0" lang="en-US" altLang="zh-CN" sz="2800" b="1" i="0" u="none" strike="noStrike" kern="1200" cap="none" spc="0" normalizeH="0" baseline="0" noProof="0" dirty="0">
              <a:ln>
                <a:noFill/>
              </a:ln>
              <a:solidFill>
                <a:schemeClr val="bg1"/>
              </a:solidFill>
              <a:effectLst/>
              <a:uLnTx/>
              <a:uFillTx/>
              <a:cs typeface="+mn-ea"/>
              <a:sym typeface="+mn-lt"/>
            </a:endParaRPr>
          </a:p>
        </p:txBody>
      </p:sp>
      <p:grpSp>
        <p:nvGrpSpPr>
          <p:cNvPr id="33" name="稻壳儿_答辩小姐姐作品_18"/>
          <p:cNvGrpSpPr/>
          <p:nvPr/>
        </p:nvGrpSpPr>
        <p:grpSpPr>
          <a:xfrm>
            <a:off x="2375164" y="728937"/>
            <a:ext cx="7839120" cy="645160"/>
            <a:chOff x="2182757" y="727880"/>
            <a:chExt cx="7840345" cy="645261"/>
          </a:xfrm>
        </p:grpSpPr>
        <p:cxnSp>
          <p:nvCxnSpPr>
            <p:cNvPr id="34" name="直接连接符 33"/>
            <p:cNvCxnSpPr/>
            <p:nvPr/>
          </p:nvCxnSpPr>
          <p:spPr>
            <a:xfrm flipV="1">
              <a:off x="2182757" y="943610"/>
              <a:ext cx="1812290" cy="635"/>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7811397" y="944245"/>
              <a:ext cx="2211705" cy="6985"/>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916307" y="727880"/>
              <a:ext cx="3822065" cy="645261"/>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pPr algn="just"/>
              <a:r>
                <a:rPr lang="en-US" altLang="zh-CN" sz="1800" spc="300" dirty="0">
                  <a:latin typeface="+mn-lt"/>
                  <a:ea typeface="+mn-ea"/>
                  <a:cs typeface="+mn-ea"/>
                  <a:sym typeface="+mn-lt"/>
                </a:rPr>
                <a:t>F</a:t>
              </a:r>
              <a:r>
                <a:rPr lang="zh-CN" altLang="en-US" sz="1800" spc="300" dirty="0">
                  <a:latin typeface="+mn-lt"/>
                  <a:ea typeface="+mn-ea"/>
                  <a:cs typeface="+mn-ea"/>
                  <a:sym typeface="+mn-lt"/>
                </a:rPr>
                <a:t>ive </a:t>
              </a:r>
              <a:r>
                <a:rPr lang="en-US" altLang="zh-CN" sz="1800" spc="300" dirty="0">
                  <a:latin typeface="+mn-lt"/>
                  <a:ea typeface="+mn-ea"/>
                  <a:cs typeface="+mn-ea"/>
                  <a:sym typeface="+mn-lt"/>
                </a:rPr>
                <a:t>T</a:t>
              </a:r>
              <a:r>
                <a:rPr lang="zh-CN" altLang="en-US" sz="1800" spc="300" dirty="0">
                  <a:latin typeface="+mn-lt"/>
                  <a:ea typeface="+mn-ea"/>
                  <a:cs typeface="+mn-ea"/>
                  <a:sym typeface="+mn-lt"/>
                </a:rPr>
                <a:t>ypes</a:t>
              </a:r>
              <a:r>
                <a:rPr lang="en-US" altLang="zh-CN" sz="1800" spc="300" dirty="0">
                  <a:latin typeface="+mn-lt"/>
                  <a:ea typeface="+mn-ea"/>
                  <a:cs typeface="+mn-ea"/>
                  <a:sym typeface="+mn-lt"/>
                </a:rPr>
                <a:t>of </a:t>
              </a:r>
              <a:r>
                <a:rPr lang="zh-CN" altLang="en-US" sz="1800" spc="300" dirty="0">
                  <a:latin typeface="+mn-lt"/>
                  <a:ea typeface="+mn-ea"/>
                  <a:cs typeface="+mn-ea"/>
                  <a:sym typeface="+mn-lt"/>
                </a:rPr>
                <a:t>Chinese </a:t>
              </a:r>
              <a:r>
                <a:rPr lang="en-US" altLang="zh-CN" sz="1800" spc="300" dirty="0">
                  <a:latin typeface="+mn-lt"/>
                  <a:ea typeface="+mn-ea"/>
                  <a:cs typeface="+mn-ea"/>
                  <a:sym typeface="+mn-lt"/>
                </a:rPr>
                <a:t>C</a:t>
              </a:r>
              <a:r>
                <a:rPr lang="zh-CN" altLang="en-US" sz="1800" spc="300" dirty="0">
                  <a:latin typeface="+mn-lt"/>
                  <a:ea typeface="+mn-ea"/>
                  <a:cs typeface="+mn-ea"/>
                  <a:sym typeface="+mn-lt"/>
                </a:rPr>
                <a:t>haracters </a:t>
              </a:r>
              <a:r>
                <a:rPr lang="en-US" altLang="zh-CN" sz="1800" spc="300" dirty="0">
                  <a:latin typeface="+mn-lt"/>
                  <a:ea typeface="+mn-ea"/>
                  <a:cs typeface="+mn-ea"/>
                  <a:sym typeface="+mn-lt"/>
                </a:rPr>
                <a:t>mean</a:t>
              </a:r>
              <a:r>
                <a:rPr lang="zh-CN" altLang="en-US" sz="1800" spc="300" dirty="0">
                  <a:latin typeface="+mn-lt"/>
                  <a:ea typeface="+mn-ea"/>
                  <a:cs typeface="+mn-ea"/>
                  <a:sym typeface="+mn-lt"/>
                </a:rPr>
                <a:t>  "female" </a:t>
              </a:r>
              <a:endParaRPr lang="zh-CN" altLang="en-US" sz="1800" spc="300" dirty="0">
                <a:latin typeface="+mn-lt"/>
                <a:ea typeface="+mn-ea"/>
                <a:cs typeface="+mn-ea"/>
                <a:sym typeface="+mn-lt"/>
              </a:endParaRPr>
            </a:p>
          </p:txBody>
        </p:sp>
      </p:grpSp>
      <p:sp>
        <p:nvSpPr>
          <p:cNvPr id="2" name="矩形标注 1"/>
          <p:cNvSpPr/>
          <p:nvPr/>
        </p:nvSpPr>
        <p:spPr>
          <a:xfrm>
            <a:off x="683788" y="1968728"/>
            <a:ext cx="2182789" cy="1319959"/>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just"/>
            <a:r>
              <a:rPr lang="en-US" sz="1600" b="1" noProof="0" dirty="0">
                <a:ln>
                  <a:noFill/>
                </a:ln>
                <a:solidFill>
                  <a:schemeClr val="bg2">
                    <a:lumMod val="25000"/>
                  </a:schemeClr>
                </a:solidFill>
                <a:effectLst/>
                <a:uLnTx/>
                <a:uFillTx/>
                <a:cs typeface="+mn-ea"/>
                <a:sym typeface="+mn-lt"/>
              </a:rPr>
              <a:t>Viewing</a:t>
            </a:r>
            <a:r>
              <a:rPr sz="1600" b="1" noProof="0" dirty="0">
                <a:ln>
                  <a:noFill/>
                </a:ln>
                <a:solidFill>
                  <a:schemeClr val="bg2">
                    <a:lumMod val="25000"/>
                  </a:schemeClr>
                </a:solidFill>
                <a:effectLst/>
                <a:uLnTx/>
                <a:uFillTx/>
                <a:cs typeface="+mn-ea"/>
                <a:sym typeface="+mn-lt"/>
              </a:rPr>
              <a:t> women as tools for procreation or playthings for men</a:t>
            </a:r>
            <a:r>
              <a:rPr lang="zh-CN" altLang="en-US" sz="1600" b="1">
                <a:solidFill>
                  <a:schemeClr val="tx1"/>
                </a:solidFill>
              </a:rPr>
              <a:t> </a:t>
            </a:r>
            <a:endParaRPr lang="zh-CN" altLang="en-US" sz="1600" b="1">
              <a:solidFill>
                <a:schemeClr val="tx1"/>
              </a:solidFill>
            </a:endParaRPr>
          </a:p>
        </p:txBody>
      </p:sp>
      <p:sp>
        <p:nvSpPr>
          <p:cNvPr id="4" name="矩形标注 3"/>
          <p:cNvSpPr/>
          <p:nvPr/>
        </p:nvSpPr>
        <p:spPr>
          <a:xfrm>
            <a:off x="3017683" y="1968728"/>
            <a:ext cx="2182789" cy="1319959"/>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just"/>
            <a:r>
              <a:rPr lang="en-US" sz="1600" b="1">
                <a:solidFill>
                  <a:schemeClr val="tx1"/>
                </a:solidFill>
              </a:rPr>
              <a:t>R</a:t>
            </a:r>
            <a:r>
              <a:rPr sz="1600" b="1">
                <a:solidFill>
                  <a:schemeClr val="tx1"/>
                </a:solidFill>
              </a:rPr>
              <a:t>eflect</a:t>
            </a:r>
            <a:r>
              <a:rPr lang="en-US" sz="1600" b="1">
                <a:solidFill>
                  <a:schemeClr val="tx1"/>
                </a:solidFill>
              </a:rPr>
              <a:t>ing</a:t>
            </a:r>
            <a:r>
              <a:rPr sz="1600" b="1">
                <a:solidFill>
                  <a:schemeClr val="tx1"/>
                </a:solidFill>
              </a:rPr>
              <a:t> the status of women  being occupied and enslaved</a:t>
            </a:r>
            <a:r>
              <a:rPr lang="en-US" sz="1600" b="1">
                <a:solidFill>
                  <a:schemeClr val="tx1"/>
                </a:solidFill>
              </a:rPr>
              <a:t> </a:t>
            </a:r>
            <a:r>
              <a:rPr sz="1600" b="1">
                <a:solidFill>
                  <a:schemeClr val="tx1"/>
                </a:solidFill>
                <a:sym typeface="+mn-ea"/>
              </a:rPr>
              <a:t>in marriage</a:t>
            </a:r>
            <a:endParaRPr sz="1600" b="1">
              <a:solidFill>
                <a:schemeClr val="tx1"/>
              </a:solidFill>
              <a:sym typeface="+mn-ea"/>
            </a:endParaRPr>
          </a:p>
        </p:txBody>
      </p:sp>
      <p:sp>
        <p:nvSpPr>
          <p:cNvPr id="5" name="矩形标注 4"/>
          <p:cNvSpPr/>
          <p:nvPr/>
        </p:nvSpPr>
        <p:spPr>
          <a:xfrm>
            <a:off x="5283009" y="1968728"/>
            <a:ext cx="2182789" cy="1319959"/>
          </a:xfrm>
          <a:prstGeom prst="wedgeRectCallout">
            <a:avLst>
              <a:gd name="adj1" fmla="val -18440"/>
              <a:gd name="adj2" fmla="val 574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just"/>
            <a:r>
              <a:rPr lang="en-US" sz="1600" b="1">
                <a:solidFill>
                  <a:schemeClr val="tx1"/>
                </a:solidFill>
              </a:rPr>
              <a:t>Indicating</a:t>
            </a:r>
            <a:r>
              <a:rPr sz="1600" b="1">
                <a:solidFill>
                  <a:schemeClr val="tx1"/>
                </a:solidFill>
              </a:rPr>
              <a:t> female sexuality as evil, greedy and immoral</a:t>
            </a:r>
            <a:r>
              <a:rPr lang="en-US" sz="1600" b="1">
                <a:solidFill>
                  <a:schemeClr val="tx1"/>
                </a:solidFill>
              </a:rPr>
              <a:t>.</a:t>
            </a:r>
            <a:endParaRPr lang="en-US" sz="1600" b="1">
              <a:solidFill>
                <a:schemeClr val="tx1"/>
              </a:solidFill>
            </a:endParaRPr>
          </a:p>
        </p:txBody>
      </p:sp>
      <p:sp>
        <p:nvSpPr>
          <p:cNvPr id="6" name="矩形标注 5"/>
          <p:cNvSpPr/>
          <p:nvPr/>
        </p:nvSpPr>
        <p:spPr>
          <a:xfrm>
            <a:off x="7548335" y="1968728"/>
            <a:ext cx="2182789" cy="1319959"/>
          </a:xfrm>
          <a:prstGeom prst="wedgeRectCallout">
            <a:avLst>
              <a:gd name="adj1" fmla="val -18440"/>
              <a:gd name="adj2" fmla="val 574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just"/>
            <a:r>
              <a:rPr lang="en-US" sz="1600" b="1">
                <a:solidFill>
                  <a:schemeClr val="tx1"/>
                </a:solidFill>
              </a:rPr>
              <a:t>meaning obedience, ignorance and lowliness</a:t>
            </a:r>
            <a:endParaRPr lang="en-US" sz="1600" b="1">
              <a:solidFill>
                <a:schemeClr val="tx1"/>
              </a:solidFill>
            </a:endParaRPr>
          </a:p>
        </p:txBody>
      </p:sp>
      <p:sp>
        <p:nvSpPr>
          <p:cNvPr id="7" name="文本框 6"/>
          <p:cNvSpPr txBox="1"/>
          <p:nvPr/>
        </p:nvSpPr>
        <p:spPr>
          <a:xfrm>
            <a:off x="7527384" y="3641057"/>
            <a:ext cx="1974541" cy="1198880"/>
          </a:xfrm>
          <a:prstGeom prst="rect">
            <a:avLst/>
          </a:prstGeom>
          <a:noFill/>
        </p:spPr>
        <p:txBody>
          <a:bodyPr wrap="square" rtlCol="0">
            <a:spAutoFit/>
          </a:bodyPr>
          <a:p>
            <a:pPr algn="just"/>
            <a:r>
              <a:rPr lang="zh-CN" altLang="en-US"/>
              <a:t>“妇” “奴” “如”</a:t>
            </a:r>
            <a:endParaRPr lang="zh-CN" altLang="en-US"/>
          </a:p>
          <a:p>
            <a:pPr algn="just"/>
            <a:r>
              <a:rPr lang="zh-CN" altLang="en-US"/>
              <a:t>“安”“娓” “姻”</a:t>
            </a:r>
            <a:endParaRPr lang="zh-CN" altLang="en-US"/>
          </a:p>
        </p:txBody>
      </p:sp>
      <p:sp>
        <p:nvSpPr>
          <p:cNvPr id="9" name="矩形标注 8"/>
          <p:cNvSpPr/>
          <p:nvPr/>
        </p:nvSpPr>
        <p:spPr>
          <a:xfrm>
            <a:off x="9813661" y="1968728"/>
            <a:ext cx="2182789" cy="1319959"/>
          </a:xfrm>
          <a:prstGeom prst="wedgeRectCallout">
            <a:avLst>
              <a:gd name="adj1" fmla="val -18440"/>
              <a:gd name="adj2" fmla="val 574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just"/>
            <a:r>
              <a:rPr lang="en-US" sz="1600" b="1">
                <a:solidFill>
                  <a:schemeClr val="tx1"/>
                </a:solidFill>
              </a:rPr>
              <a:t>The value of women in a male-centered society seems to be judged only by their looks</a:t>
            </a:r>
            <a:endParaRPr lang="en-US" sz="1600" b="1">
              <a:solidFill>
                <a:schemeClr val="tx1"/>
              </a:solidFill>
            </a:endParaRPr>
          </a:p>
        </p:txBody>
      </p:sp>
      <p:sp>
        <p:nvSpPr>
          <p:cNvPr id="10" name="文本框 9"/>
          <p:cNvSpPr txBox="1"/>
          <p:nvPr/>
        </p:nvSpPr>
        <p:spPr>
          <a:xfrm>
            <a:off x="9672713" y="3692484"/>
            <a:ext cx="2375799" cy="645160"/>
          </a:xfrm>
          <a:prstGeom prst="rect">
            <a:avLst/>
          </a:prstGeom>
          <a:noFill/>
        </p:spPr>
        <p:txBody>
          <a:bodyPr wrap="square" rtlCol="0">
            <a:spAutoFit/>
          </a:bodyPr>
          <a:p>
            <a:pPr algn="just"/>
            <a:r>
              <a:rPr lang="en-US" altLang="zh-CN"/>
              <a:t>“</a:t>
            </a:r>
            <a:r>
              <a:rPr lang="zh-CN" altLang="en-US"/>
              <a:t>好</a:t>
            </a:r>
            <a:r>
              <a:rPr lang="en-US" altLang="zh-CN"/>
              <a:t>””</a:t>
            </a:r>
            <a:r>
              <a:rPr lang="zh-CN" altLang="en-US"/>
              <a:t>姝</a:t>
            </a:r>
            <a:r>
              <a:rPr lang="en-US" altLang="zh-CN"/>
              <a:t>””</a:t>
            </a:r>
            <a:r>
              <a:rPr lang="zh-CN" altLang="en-US"/>
              <a:t>妙</a:t>
            </a:r>
            <a:r>
              <a:rPr lang="en-US" altLang="zh-CN"/>
              <a:t>”  </a:t>
            </a:r>
            <a:r>
              <a:rPr lang="zh-CN" altLang="en-US"/>
              <a:t>“妍”“娟</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稻壳儿_答辩小姐姐作品_1"/>
          <p:cNvPicPr>
            <a:picLocks noChangeAspect="1"/>
          </p:cNvPicPr>
          <p:nvPr/>
        </p:nvPicPr>
        <p:blipFill rotWithShape="1">
          <a:blip r:embed="rId1">
            <a:extLst>
              <a:ext uri="{28A0092B-C50C-407E-A947-70E740481C1C}">
                <a14:useLocalDpi xmlns:a14="http://schemas.microsoft.com/office/drawing/2010/main" val="0"/>
              </a:ext>
            </a:extLst>
          </a:blip>
          <a:srcRect l="8772" t="46244" r="8955" b="7486"/>
          <a:stretch>
            <a:fillRect/>
          </a:stretch>
        </p:blipFill>
        <p:spPr>
          <a:xfrm rot="10800000" flipV="1">
            <a:off x="0" y="1171"/>
            <a:ext cx="12190095" cy="6856928"/>
          </a:xfrm>
          <a:prstGeom prst="rect">
            <a:avLst/>
          </a:prstGeom>
        </p:spPr>
      </p:pic>
      <p:sp>
        <p:nvSpPr>
          <p:cNvPr id="3" name="稻壳儿_答辩小姐姐作品_2"/>
          <p:cNvSpPr/>
          <p:nvPr/>
        </p:nvSpPr>
        <p:spPr>
          <a:xfrm>
            <a:off x="2647044" y="1521786"/>
            <a:ext cx="689600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spc="800" dirty="0">
                <a:gradFill>
                  <a:gsLst>
                    <a:gs pos="0">
                      <a:srgbClr val="4D7F89"/>
                    </a:gs>
                    <a:gs pos="100000">
                      <a:srgbClr val="A2633C"/>
                    </a:gs>
                  </a:gsLst>
                  <a:lin ang="0" scaled="0"/>
                </a:gradFill>
                <a:cs typeface="+mn-ea"/>
                <a:sym typeface="+mn-lt"/>
              </a:rPr>
              <a:t>Proverbs</a:t>
            </a:r>
            <a:endParaRPr lang="en-US" altLang="zh-CN" sz="7200" spc="800" dirty="0">
              <a:gradFill>
                <a:gsLst>
                  <a:gs pos="0">
                    <a:srgbClr val="4D7F89"/>
                  </a:gs>
                  <a:gs pos="100000">
                    <a:srgbClr val="A2633C"/>
                  </a:gs>
                </a:gsLst>
                <a:lin ang="0" scaled="0"/>
              </a:gradFill>
              <a:cs typeface="+mn-ea"/>
              <a:sym typeface="+mn-lt"/>
            </a:endParaRPr>
          </a:p>
        </p:txBody>
      </p:sp>
      <p:sp>
        <p:nvSpPr>
          <p:cNvPr id="4" name="稻壳儿_答辩小姐姐作品_3"/>
          <p:cNvSpPr/>
          <p:nvPr/>
        </p:nvSpPr>
        <p:spPr>
          <a:xfrm flipH="1">
            <a:off x="2459035" y="2961278"/>
            <a:ext cx="7272027" cy="2861310"/>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50000"/>
              </a:lnSpc>
            </a:pPr>
            <a:r>
              <a:rPr lang="en-US" altLang="zh-CN" b="1" dirty="0">
                <a:solidFill>
                  <a:srgbClr val="242343"/>
                </a:solidFill>
                <a:latin typeface="Times New Roman" panose="02020603050405020304" charset="0"/>
                <a:cs typeface="Times New Roman" panose="02020603050405020304" charset="0"/>
                <a:sym typeface="+mn-lt"/>
              </a:rPr>
              <a:t>Proverbs, as a special form of language expression, vividly reflect the social culture and people's thoughts in different periods of different countries. Some linguists compare it to the mirror of a nation with a living fossil of language.</a:t>
            </a:r>
            <a:endParaRPr lang="en-US" altLang="zh-CN" b="1" dirty="0">
              <a:solidFill>
                <a:srgbClr val="242343"/>
              </a:solidFill>
              <a:latin typeface="Times New Roman" panose="02020603050405020304" charset="0"/>
              <a:cs typeface="Times New Roman" panose="02020603050405020304" charset="0"/>
              <a:sym typeface="+mn-lt"/>
            </a:endParaRPr>
          </a:p>
        </p:txBody>
      </p:sp>
      <p:sp>
        <p:nvSpPr>
          <p:cNvPr id="5" name="稻壳儿_答辩小姐姐作品_4"/>
          <p:cNvSpPr txBox="1"/>
          <p:nvPr/>
        </p:nvSpPr>
        <p:spPr>
          <a:xfrm>
            <a:off x="1153812" y="321645"/>
            <a:ext cx="1493233" cy="1322070"/>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endParaRPr lang="zh-CN" altLang="en-US" sz="8000" dirty="0">
              <a:latin typeface="+mn-lt"/>
              <a:ea typeface="+mn-ea"/>
              <a:cs typeface="+mn-ea"/>
              <a:sym typeface="+mn-lt"/>
            </a:endParaRPr>
          </a:p>
        </p:txBody>
      </p:sp>
      <p:pic>
        <p:nvPicPr>
          <p:cNvPr id="6" name="图片 5" descr="31393935333132353b31393939353539353bd0f2bac53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657" y="728767"/>
            <a:ext cx="914257" cy="914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稻壳儿_答辩小姐姐作品_1"/>
          <p:cNvSpPr/>
          <p:nvPr/>
        </p:nvSpPr>
        <p:spPr>
          <a:xfrm>
            <a:off x="313218" y="305923"/>
            <a:ext cx="11563659" cy="624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稻壳儿_答辩小姐姐作品_2"/>
          <p:cNvSpPr/>
          <p:nvPr/>
        </p:nvSpPr>
        <p:spPr>
          <a:xfrm>
            <a:off x="1025620" y="2025101"/>
            <a:ext cx="689764" cy="689764"/>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稻壳儿_答辩小姐姐作品_3"/>
          <p:cNvSpPr/>
          <p:nvPr/>
        </p:nvSpPr>
        <p:spPr>
          <a:xfrm>
            <a:off x="1025620" y="4027386"/>
            <a:ext cx="689764" cy="689764"/>
          </a:xfrm>
          <a:prstGeom prst="ellipse">
            <a:avLst/>
          </a:prstGeom>
          <a:solidFill>
            <a:srgbClr val="A26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稻壳儿_答辩小姐姐作品_4"/>
          <p:cNvSpPr/>
          <p:nvPr/>
        </p:nvSpPr>
        <p:spPr>
          <a:xfrm>
            <a:off x="6773663" y="4027386"/>
            <a:ext cx="689764" cy="689764"/>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稻壳儿_答辩小姐姐作品_5"/>
          <p:cNvSpPr/>
          <p:nvPr/>
        </p:nvSpPr>
        <p:spPr>
          <a:xfrm>
            <a:off x="6773663" y="2045931"/>
            <a:ext cx="689764" cy="689764"/>
          </a:xfrm>
          <a:prstGeom prst="ellipse">
            <a:avLst/>
          </a:prstGeom>
          <a:solidFill>
            <a:srgbClr val="A26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稻壳儿_答辩小姐姐作品_6"/>
          <p:cNvSpPr/>
          <p:nvPr/>
        </p:nvSpPr>
        <p:spPr>
          <a:xfrm>
            <a:off x="2102835" y="2457052"/>
            <a:ext cx="3525285" cy="11988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b="1" dirty="0">
                <a:solidFill>
                  <a:schemeClr val="tx1">
                    <a:lumMod val="65000"/>
                    <a:lumOff val="35000"/>
                  </a:schemeClr>
                </a:solidFill>
                <a:cs typeface="+mn-ea"/>
                <a:sym typeface="+mn-lt"/>
              </a:rPr>
              <a:t>A woman is the weaker vessel.</a:t>
            </a:r>
            <a:endParaRPr lang="zh-CN" altLang="en-US" sz="1600" b="1" dirty="0">
              <a:solidFill>
                <a:schemeClr val="tx1">
                  <a:lumMod val="65000"/>
                  <a:lumOff val="35000"/>
                </a:schemeClr>
              </a:solidFill>
              <a:cs typeface="+mn-ea"/>
              <a:sym typeface="+mn-lt"/>
            </a:endParaRPr>
          </a:p>
          <a:p>
            <a:pPr>
              <a:lnSpc>
                <a:spcPct val="150000"/>
              </a:lnSpc>
              <a:defRPr/>
            </a:pPr>
            <a:endParaRPr lang="zh-CN" altLang="en-US" sz="1600" b="1" dirty="0">
              <a:solidFill>
                <a:schemeClr val="tx1">
                  <a:lumMod val="65000"/>
                  <a:lumOff val="35000"/>
                </a:schemeClr>
              </a:solidFill>
              <a:cs typeface="+mn-ea"/>
              <a:sym typeface="+mn-lt"/>
            </a:endParaRPr>
          </a:p>
          <a:p>
            <a:pPr>
              <a:lnSpc>
                <a:spcPct val="150000"/>
              </a:lnSpc>
              <a:defRPr/>
            </a:pPr>
            <a:r>
              <a:rPr lang="en-US" altLang="zh-CN" sz="1600" b="1" dirty="0">
                <a:solidFill>
                  <a:schemeClr val="tx1">
                    <a:lumMod val="65000"/>
                    <a:lumOff val="35000"/>
                  </a:schemeClr>
                </a:solidFill>
                <a:cs typeface="+mn-ea"/>
                <a:sym typeface="+mn-lt"/>
              </a:rPr>
              <a:t>三个女人一台戏。 红颜女子多是非。</a:t>
            </a:r>
            <a:endParaRPr lang="en-US" altLang="zh-CN" sz="1600" b="1" dirty="0">
              <a:solidFill>
                <a:schemeClr val="tx1">
                  <a:lumMod val="65000"/>
                  <a:lumOff val="35000"/>
                </a:schemeClr>
              </a:solidFill>
              <a:cs typeface="+mn-ea"/>
              <a:sym typeface="+mn-lt"/>
            </a:endParaRPr>
          </a:p>
        </p:txBody>
      </p:sp>
      <p:sp>
        <p:nvSpPr>
          <p:cNvPr id="5" name="稻壳儿_答辩小姐姐作品_7"/>
          <p:cNvSpPr/>
          <p:nvPr/>
        </p:nvSpPr>
        <p:spPr>
          <a:xfrm>
            <a:off x="1843117" y="1954126"/>
            <a:ext cx="4454464"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defTabSz="457200" eaLnBrk="1" hangingPunct="1">
              <a:lnSpc>
                <a:spcPct val="100000"/>
              </a:lnSpc>
              <a:spcBef>
                <a:spcPct val="0"/>
              </a:spcBef>
              <a:buFontTx/>
              <a:buNone/>
            </a:pPr>
            <a:r>
              <a:rPr lang="zh-CN" altLang="en-US" sz="2000" dirty="0">
                <a:solidFill>
                  <a:schemeClr val="tx1">
                    <a:lumMod val="75000"/>
                    <a:lumOff val="25000"/>
                  </a:schemeClr>
                </a:solidFill>
                <a:cs typeface="+mn-ea"/>
                <a:sym typeface="+mn-lt"/>
              </a:rPr>
              <a:t> reflects the defects of the female sex</a:t>
            </a:r>
            <a:endParaRPr lang="zh-CN" altLang="en-US" sz="2000" dirty="0">
              <a:solidFill>
                <a:schemeClr val="tx1">
                  <a:lumMod val="75000"/>
                  <a:lumOff val="25000"/>
                </a:schemeClr>
              </a:solidFill>
              <a:cs typeface="+mn-ea"/>
              <a:sym typeface="+mn-lt"/>
            </a:endParaRPr>
          </a:p>
        </p:txBody>
      </p:sp>
      <p:sp>
        <p:nvSpPr>
          <p:cNvPr id="10" name="稻壳儿_答辩小姐姐作品_8"/>
          <p:cNvSpPr/>
          <p:nvPr/>
        </p:nvSpPr>
        <p:spPr>
          <a:xfrm>
            <a:off x="2102791" y="4468333"/>
            <a:ext cx="4082412" cy="15684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b="1" dirty="0">
                <a:solidFill>
                  <a:schemeClr val="tx1">
                    <a:lumMod val="65000"/>
                    <a:lumOff val="35000"/>
                  </a:schemeClr>
                </a:solidFill>
                <a:cs typeface="+mn-ea"/>
                <a:sym typeface="+mn-lt"/>
              </a:rPr>
              <a:t>Every woman would rather be beautiful</a:t>
            </a:r>
            <a:endParaRPr lang="zh-CN" altLang="en-US" sz="1600" b="1" dirty="0">
              <a:solidFill>
                <a:schemeClr val="tx1">
                  <a:lumMod val="65000"/>
                  <a:lumOff val="35000"/>
                </a:schemeClr>
              </a:solidFill>
              <a:cs typeface="+mn-ea"/>
              <a:sym typeface="+mn-lt"/>
            </a:endParaRPr>
          </a:p>
          <a:p>
            <a:pPr>
              <a:lnSpc>
                <a:spcPct val="150000"/>
              </a:lnSpc>
              <a:defRPr/>
            </a:pPr>
            <a:r>
              <a:rPr lang="zh-CN" altLang="en-US" sz="1600" b="1" dirty="0">
                <a:solidFill>
                  <a:schemeClr val="tx1">
                    <a:lumMod val="65000"/>
                    <a:lumOff val="35000"/>
                  </a:schemeClr>
                </a:solidFill>
                <a:cs typeface="+mn-ea"/>
                <a:sym typeface="+mn-lt"/>
              </a:rPr>
              <a:t>than good.</a:t>
            </a:r>
            <a:endParaRPr lang="zh-CN" altLang="en-US" sz="1600" b="1" dirty="0">
              <a:solidFill>
                <a:schemeClr val="tx1">
                  <a:lumMod val="65000"/>
                  <a:lumOff val="35000"/>
                </a:schemeClr>
              </a:solidFill>
              <a:cs typeface="+mn-ea"/>
              <a:sym typeface="+mn-lt"/>
            </a:endParaRPr>
          </a:p>
          <a:p>
            <a:pPr>
              <a:lnSpc>
                <a:spcPct val="150000"/>
              </a:lnSpc>
              <a:defRPr/>
            </a:pPr>
            <a:endParaRPr lang="zh-CN" altLang="en-US" sz="1600" b="1" dirty="0">
              <a:solidFill>
                <a:schemeClr val="tx1">
                  <a:lumMod val="65000"/>
                  <a:lumOff val="35000"/>
                </a:schemeClr>
              </a:solidFill>
              <a:cs typeface="+mn-ea"/>
              <a:sym typeface="+mn-lt"/>
            </a:endParaRPr>
          </a:p>
          <a:p>
            <a:pPr>
              <a:lnSpc>
                <a:spcPct val="150000"/>
              </a:lnSpc>
              <a:defRPr/>
            </a:pPr>
            <a:r>
              <a:rPr lang="zh-CN" altLang="en-US" sz="1600" b="1" dirty="0">
                <a:solidFill>
                  <a:schemeClr val="tx1">
                    <a:lumMod val="65000"/>
                    <a:lumOff val="35000"/>
                  </a:schemeClr>
                </a:solidFill>
                <a:cs typeface="+mn-ea"/>
                <a:sym typeface="+mn-lt"/>
              </a:rPr>
              <a:t>女子无才便是德。</a:t>
            </a:r>
            <a:endParaRPr lang="zh-CN" altLang="en-US" sz="1600" b="1" dirty="0">
              <a:solidFill>
                <a:schemeClr val="tx1">
                  <a:lumMod val="65000"/>
                  <a:lumOff val="35000"/>
                </a:schemeClr>
              </a:solidFill>
              <a:cs typeface="+mn-ea"/>
              <a:sym typeface="+mn-lt"/>
            </a:endParaRPr>
          </a:p>
        </p:txBody>
      </p:sp>
      <p:sp>
        <p:nvSpPr>
          <p:cNvPr id="11" name="稻壳儿_答辩小姐姐作品_9"/>
          <p:cNvSpPr/>
          <p:nvPr/>
        </p:nvSpPr>
        <p:spPr>
          <a:xfrm>
            <a:off x="2102791" y="3964856"/>
            <a:ext cx="3902100"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defTabSz="457200" eaLnBrk="1" hangingPunct="1">
              <a:lnSpc>
                <a:spcPct val="100000"/>
              </a:lnSpc>
              <a:spcBef>
                <a:spcPct val="0"/>
              </a:spcBef>
              <a:buFontTx/>
              <a:buNone/>
            </a:pPr>
            <a:r>
              <a:rPr lang="zh-CN" altLang="en-US" sz="2000" dirty="0">
                <a:solidFill>
                  <a:schemeClr val="tx1">
                    <a:lumMod val="75000"/>
                    <a:lumOff val="25000"/>
                  </a:schemeClr>
                </a:solidFill>
                <a:cs typeface="+mn-ea"/>
                <a:sym typeface="+mn-lt"/>
              </a:rPr>
              <a:t>reflects the ignorance of women</a:t>
            </a:r>
            <a:endParaRPr lang="zh-CN" altLang="en-US" sz="2000" dirty="0">
              <a:solidFill>
                <a:schemeClr val="tx1">
                  <a:lumMod val="75000"/>
                  <a:lumOff val="25000"/>
                </a:schemeClr>
              </a:solidFill>
              <a:cs typeface="+mn-ea"/>
              <a:sym typeface="+mn-lt"/>
            </a:endParaRPr>
          </a:p>
        </p:txBody>
      </p:sp>
      <p:pic>
        <p:nvPicPr>
          <p:cNvPr id="7" name="稻壳儿_答辩小姐姐作品_10" descr="调色板"/>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32024" y="4148449"/>
            <a:ext cx="476955" cy="476955"/>
          </a:xfrm>
          <a:prstGeom prst="rect">
            <a:avLst/>
          </a:prstGeom>
        </p:spPr>
      </p:pic>
      <p:sp>
        <p:nvSpPr>
          <p:cNvPr id="21" name="稻壳儿_答辩小姐姐作品_11"/>
          <p:cNvSpPr/>
          <p:nvPr/>
        </p:nvSpPr>
        <p:spPr>
          <a:xfrm>
            <a:off x="7694363" y="2456967"/>
            <a:ext cx="3922417" cy="11988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sz="1600" b="1" dirty="0">
                <a:solidFill>
                  <a:schemeClr val="tx1">
                    <a:lumMod val="65000"/>
                    <a:lumOff val="35000"/>
                  </a:schemeClr>
                </a:solidFill>
                <a:cs typeface="+mn-ea"/>
                <a:sym typeface="+mn-lt"/>
              </a:rPr>
              <a:t>Bad women can do more than the devil.</a:t>
            </a:r>
            <a:endParaRPr sz="1600" b="1" dirty="0">
              <a:solidFill>
                <a:schemeClr val="tx1">
                  <a:lumMod val="65000"/>
                  <a:lumOff val="35000"/>
                </a:schemeClr>
              </a:solidFill>
              <a:cs typeface="+mn-ea"/>
              <a:sym typeface="+mn-lt"/>
            </a:endParaRPr>
          </a:p>
          <a:p>
            <a:pPr>
              <a:lnSpc>
                <a:spcPct val="150000"/>
              </a:lnSpc>
              <a:defRPr/>
            </a:pPr>
            <a:endParaRPr sz="1600" b="1" dirty="0">
              <a:solidFill>
                <a:schemeClr val="tx1">
                  <a:lumMod val="65000"/>
                  <a:lumOff val="35000"/>
                </a:schemeClr>
              </a:solidFill>
              <a:cs typeface="+mn-ea"/>
              <a:sym typeface="+mn-lt"/>
            </a:endParaRPr>
          </a:p>
          <a:p>
            <a:pPr>
              <a:lnSpc>
                <a:spcPct val="150000"/>
              </a:lnSpc>
              <a:defRPr/>
            </a:pPr>
            <a:r>
              <a:rPr sz="1600" b="1" dirty="0">
                <a:solidFill>
                  <a:schemeClr val="tx1">
                    <a:lumMod val="65000"/>
                    <a:lumOff val="35000"/>
                  </a:schemeClr>
                </a:solidFill>
                <a:cs typeface="+mn-ea"/>
                <a:sym typeface="+mn-lt"/>
              </a:rPr>
              <a:t>女人上屋屋要塌，女人上船船要翻。</a:t>
            </a:r>
            <a:endParaRPr sz="1600" b="1" dirty="0">
              <a:solidFill>
                <a:schemeClr val="tx1">
                  <a:lumMod val="65000"/>
                  <a:lumOff val="35000"/>
                </a:schemeClr>
              </a:solidFill>
              <a:cs typeface="+mn-ea"/>
              <a:sym typeface="+mn-lt"/>
            </a:endParaRPr>
          </a:p>
        </p:txBody>
      </p:sp>
      <p:sp>
        <p:nvSpPr>
          <p:cNvPr id="22" name="稻壳儿_答辩小姐姐作品_12"/>
          <p:cNvSpPr/>
          <p:nvPr/>
        </p:nvSpPr>
        <p:spPr>
          <a:xfrm>
            <a:off x="7614365" y="1954126"/>
            <a:ext cx="4003049"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defTabSz="457200" eaLnBrk="1" hangingPunct="1">
              <a:lnSpc>
                <a:spcPct val="100000"/>
              </a:lnSpc>
              <a:spcBef>
                <a:spcPct val="0"/>
              </a:spcBef>
              <a:buFontTx/>
              <a:buNone/>
            </a:pPr>
            <a:r>
              <a:rPr lang="zh-CN" altLang="en-US" sz="2000" dirty="0">
                <a:solidFill>
                  <a:schemeClr val="tx1">
                    <a:lumMod val="75000"/>
                    <a:lumOff val="25000"/>
                  </a:schemeClr>
                </a:solidFill>
                <a:cs typeface="+mn-ea"/>
                <a:sym typeface="+mn-lt"/>
              </a:rPr>
              <a:t> reflects that women are the curse</a:t>
            </a:r>
            <a:endParaRPr lang="zh-CN" altLang="en-US" sz="2000" dirty="0">
              <a:solidFill>
                <a:schemeClr val="tx1">
                  <a:lumMod val="75000"/>
                  <a:lumOff val="25000"/>
                </a:schemeClr>
              </a:solidFill>
              <a:cs typeface="+mn-ea"/>
              <a:sym typeface="+mn-lt"/>
            </a:endParaRPr>
          </a:p>
        </p:txBody>
      </p:sp>
      <p:sp>
        <p:nvSpPr>
          <p:cNvPr id="23" name="稻壳儿_答辩小姐姐作品_13"/>
          <p:cNvSpPr/>
          <p:nvPr/>
        </p:nvSpPr>
        <p:spPr>
          <a:xfrm>
            <a:off x="7939122" y="4468273"/>
            <a:ext cx="3525285" cy="1383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00" b="1" dirty="0">
                <a:solidFill>
                  <a:schemeClr val="tx1">
                    <a:lumMod val="65000"/>
                    <a:lumOff val="35000"/>
                  </a:schemeClr>
                </a:solidFill>
                <a:cs typeface="+mn-ea"/>
                <a:sym typeface="+mn-lt"/>
              </a:rPr>
              <a:t>Daughters and dead fish are not keeping wares.</a:t>
            </a:r>
            <a:endParaRPr lang="zh-CN" altLang="en-US" sz="1400" b="1" dirty="0">
              <a:solidFill>
                <a:schemeClr val="tx1">
                  <a:lumMod val="65000"/>
                  <a:lumOff val="35000"/>
                </a:schemeClr>
              </a:solidFill>
              <a:cs typeface="+mn-ea"/>
              <a:sym typeface="+mn-lt"/>
            </a:endParaRPr>
          </a:p>
          <a:p>
            <a:pPr>
              <a:lnSpc>
                <a:spcPct val="150000"/>
              </a:lnSpc>
              <a:defRPr/>
            </a:pPr>
            <a:endParaRPr lang="zh-CN" altLang="en-US" sz="1400" b="1" dirty="0">
              <a:solidFill>
                <a:schemeClr val="tx1">
                  <a:lumMod val="65000"/>
                  <a:lumOff val="35000"/>
                </a:schemeClr>
              </a:solidFill>
              <a:cs typeface="+mn-ea"/>
              <a:sym typeface="+mn-lt"/>
            </a:endParaRPr>
          </a:p>
          <a:p>
            <a:pPr>
              <a:lnSpc>
                <a:spcPct val="150000"/>
              </a:lnSpc>
              <a:defRPr/>
            </a:pPr>
            <a:r>
              <a:rPr lang="zh-CN" altLang="en-US" sz="1400" b="1" dirty="0">
                <a:solidFill>
                  <a:schemeClr val="tx1">
                    <a:lumMod val="65000"/>
                    <a:lumOff val="35000"/>
                  </a:schemeClr>
                </a:solidFill>
                <a:cs typeface="+mn-ea"/>
                <a:sym typeface="+mn-lt"/>
              </a:rPr>
              <a:t>嫁出去的女儿，泼出去的水。</a:t>
            </a:r>
            <a:endParaRPr lang="zh-CN" altLang="en-US" sz="1400" b="1" dirty="0">
              <a:solidFill>
                <a:schemeClr val="tx1">
                  <a:lumMod val="65000"/>
                  <a:lumOff val="35000"/>
                </a:schemeClr>
              </a:solidFill>
              <a:cs typeface="+mn-ea"/>
              <a:sym typeface="+mn-lt"/>
            </a:endParaRPr>
          </a:p>
        </p:txBody>
      </p:sp>
      <p:sp>
        <p:nvSpPr>
          <p:cNvPr id="24" name="稻壳儿_答辩小姐姐作品_14"/>
          <p:cNvSpPr/>
          <p:nvPr/>
        </p:nvSpPr>
        <p:spPr>
          <a:xfrm>
            <a:off x="7517225" y="4027077"/>
            <a:ext cx="4369387" cy="36830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defTabSz="457200" eaLnBrk="1" hangingPunct="1">
              <a:lnSpc>
                <a:spcPct val="100000"/>
              </a:lnSpc>
              <a:spcBef>
                <a:spcPct val="0"/>
              </a:spcBef>
              <a:buFontTx/>
              <a:buNone/>
            </a:pPr>
            <a:r>
              <a:rPr lang="en-US" altLang="zh-CN" sz="1800" dirty="0">
                <a:solidFill>
                  <a:schemeClr val="tx1">
                    <a:lumMod val="75000"/>
                    <a:lumOff val="25000"/>
                  </a:schemeClr>
                </a:solidFill>
                <a:cs typeface="+mn-ea"/>
                <a:sym typeface="+mn-lt"/>
              </a:rPr>
              <a:t>r</a:t>
            </a:r>
            <a:r>
              <a:rPr lang="zh-CN" altLang="en-US" sz="1800" dirty="0">
                <a:solidFill>
                  <a:schemeClr val="tx1">
                    <a:lumMod val="75000"/>
                    <a:lumOff val="25000"/>
                  </a:schemeClr>
                </a:solidFill>
                <a:cs typeface="+mn-ea"/>
                <a:sym typeface="+mn-lt"/>
              </a:rPr>
              <a:t>eflect the existence of sexism in marriage</a:t>
            </a:r>
            <a:endParaRPr lang="zh-CN" altLang="en-US" sz="1800" dirty="0">
              <a:solidFill>
                <a:schemeClr val="tx1">
                  <a:lumMod val="75000"/>
                  <a:lumOff val="25000"/>
                </a:schemeClr>
              </a:solidFill>
              <a:cs typeface="+mn-ea"/>
              <a:sym typeface="+mn-lt"/>
            </a:endParaRPr>
          </a:p>
        </p:txBody>
      </p:sp>
      <p:pic>
        <p:nvPicPr>
          <p:cNvPr id="26" name="稻壳儿_答辩小姐姐作品_15" descr="调色板"/>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32024" y="2118610"/>
            <a:ext cx="476955" cy="476955"/>
          </a:xfrm>
          <a:prstGeom prst="rect">
            <a:avLst/>
          </a:prstGeom>
        </p:spPr>
      </p:pic>
      <p:pic>
        <p:nvPicPr>
          <p:cNvPr id="27" name="稻壳儿_答辩小姐姐作品_16" descr="调色板"/>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80068" y="2131506"/>
            <a:ext cx="476955" cy="476955"/>
          </a:xfrm>
          <a:prstGeom prst="rect">
            <a:avLst/>
          </a:prstGeom>
        </p:spPr>
      </p:pic>
      <p:pic>
        <p:nvPicPr>
          <p:cNvPr id="28" name="稻壳儿_答辩小姐姐作品_17" descr="调色板"/>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83418" y="4148449"/>
            <a:ext cx="476955" cy="476955"/>
          </a:xfrm>
          <a:prstGeom prst="rect">
            <a:avLst/>
          </a:prstGeom>
        </p:spPr>
      </p:pic>
      <p:grpSp>
        <p:nvGrpSpPr>
          <p:cNvPr id="9" name="稻壳儿_答辩小姐姐作品_18"/>
          <p:cNvGrpSpPr/>
          <p:nvPr/>
        </p:nvGrpSpPr>
        <p:grpSpPr>
          <a:xfrm>
            <a:off x="4058226" y="714334"/>
            <a:ext cx="4073644" cy="1198880"/>
            <a:chOff x="3866082" y="713275"/>
            <a:chExt cx="4074281" cy="1199067"/>
          </a:xfrm>
        </p:grpSpPr>
        <p:cxnSp>
          <p:nvCxnSpPr>
            <p:cNvPr id="3" name="直接连接符 2"/>
            <p:cNvCxnSpPr/>
            <p:nvPr/>
          </p:nvCxnSpPr>
          <p:spPr>
            <a:xfrm>
              <a:off x="386608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92181"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436312" y="713275"/>
              <a:ext cx="2855595" cy="1199067"/>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sz="2400" spc="300" dirty="0">
                  <a:latin typeface="+mn-lt"/>
                  <a:ea typeface="+mn-ea"/>
                  <a:cs typeface="+mn-ea"/>
                  <a:sym typeface="+mn-lt"/>
                </a:rPr>
                <a:t> </a:t>
              </a:r>
              <a:r>
                <a:rPr lang="en-US" sz="2400" spc="300" dirty="0">
                  <a:latin typeface="+mn-lt"/>
                  <a:ea typeface="+mn-ea"/>
                  <a:cs typeface="+mn-ea"/>
                  <a:sym typeface="+mn-lt"/>
                </a:rPr>
                <a:t>P</a:t>
              </a:r>
              <a:r>
                <a:rPr sz="2400" spc="300" dirty="0">
                  <a:latin typeface="+mn-lt"/>
                  <a:ea typeface="+mn-ea"/>
                  <a:cs typeface="+mn-ea"/>
                  <a:sym typeface="+mn-lt"/>
                </a:rPr>
                <a:t>roverbs in English</a:t>
              </a:r>
              <a:r>
                <a:rPr lang="en-US" sz="2400" spc="300" dirty="0">
                  <a:latin typeface="+mn-lt"/>
                  <a:ea typeface="+mn-ea"/>
                  <a:cs typeface="+mn-ea"/>
                  <a:sym typeface="+mn-lt"/>
                </a:rPr>
                <a:t> VS Chinese</a:t>
              </a:r>
              <a:endParaRPr lang="en-US" sz="2400" spc="300" dirty="0">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稻壳儿_答辩小姐姐作品_1"/>
          <p:cNvSpPr/>
          <p:nvPr/>
        </p:nvSpPr>
        <p:spPr>
          <a:xfrm>
            <a:off x="313853" y="305923"/>
            <a:ext cx="11563659" cy="624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3" name="稻壳儿_答辩小姐姐作品_2"/>
          <p:cNvSpPr/>
          <p:nvPr/>
        </p:nvSpPr>
        <p:spPr bwMode="auto">
          <a:xfrm>
            <a:off x="6787787" y="3851258"/>
            <a:ext cx="1879461" cy="163474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4D7F89"/>
          </a:solidFill>
          <a:ln w="6350">
            <a:noFill/>
          </a:ln>
        </p:spPr>
        <p:txBody>
          <a:bodyPr lIns="121888" tIns="60943" rIns="121888" bIns="60943"/>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5" name="稻壳儿_答辩小姐姐作品_3"/>
          <p:cNvSpPr/>
          <p:nvPr/>
        </p:nvSpPr>
        <p:spPr bwMode="auto">
          <a:xfrm>
            <a:off x="5877142" y="2015924"/>
            <a:ext cx="1594634" cy="285830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A2633C"/>
          </a:solidFill>
          <a:ln w="6350">
            <a:noFill/>
          </a:ln>
        </p:spPr>
        <p:txBody>
          <a:bodyPr lIns="121888" tIns="60943" rIns="121888" bIns="60943"/>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6" name="稻壳儿_答辩小姐姐作品_4"/>
          <p:cNvSpPr/>
          <p:nvPr/>
        </p:nvSpPr>
        <p:spPr bwMode="auto">
          <a:xfrm>
            <a:off x="4340678" y="2162349"/>
            <a:ext cx="1789197" cy="261158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4D7F89"/>
          </a:solidFill>
          <a:ln w="6350">
            <a:noFill/>
          </a:ln>
        </p:spPr>
        <p:txBody>
          <a:bodyPr lIns="121888" tIns="60943" rIns="121888" bIns="60943"/>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7" name="稻壳儿_答辩小姐姐作品_5"/>
          <p:cNvSpPr/>
          <p:nvPr/>
        </p:nvSpPr>
        <p:spPr bwMode="auto">
          <a:xfrm>
            <a:off x="3243493" y="3941520"/>
            <a:ext cx="1983763" cy="1355939"/>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4D7F89"/>
          </a:solidFill>
          <a:ln w="6350">
            <a:noFill/>
          </a:ln>
        </p:spPr>
        <p:txBody>
          <a:bodyPr lIns="121888" tIns="60943" rIns="121888" bIns="60943"/>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8" name="稻壳儿_答辩小姐姐作品_6"/>
          <p:cNvSpPr>
            <a:spLocks noChangeArrowheads="1"/>
          </p:cNvSpPr>
          <p:nvPr/>
        </p:nvSpPr>
        <p:spPr bwMode="auto">
          <a:xfrm>
            <a:off x="8318470" y="1722387"/>
            <a:ext cx="3282437" cy="305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just" defTabSz="1219200" rtl="0" eaLnBrk="1" fontAlgn="auto" latinLnBrk="0" hangingPunct="1">
              <a:lnSpc>
                <a:spcPct val="100000"/>
              </a:lnSpc>
              <a:spcBef>
                <a:spcPct val="20000"/>
              </a:spcBef>
              <a:spcAft>
                <a:spcPts val="0"/>
              </a:spcAft>
              <a:buClrTx/>
              <a:buSzTx/>
              <a:buFontTx/>
              <a:buNone/>
              <a:defRPr/>
            </a:pPr>
            <a:r>
              <a:rPr kumimoji="0" lang="en-US" altLang="zh-CN" sz="2000" b="1" i="0" u="none" strike="noStrike" kern="1200" cap="none" spc="0" normalizeH="0" baseline="0" noProof="0" dirty="0">
                <a:ln>
                  <a:noFill/>
                </a:ln>
                <a:solidFill>
                  <a:schemeClr val="bg2">
                    <a:lumMod val="25000"/>
                  </a:schemeClr>
                </a:solidFill>
                <a:effectLst/>
                <a:uLnTx/>
                <a:uFillTx/>
                <a:cs typeface="+mn-ea"/>
                <a:sym typeface="+mn-lt"/>
              </a:rPr>
              <a:t> Connotative meanings of words</a:t>
            </a:r>
            <a:endParaRPr kumimoji="0" lang="en-US" altLang="zh-CN" sz="2000" b="1" i="0" u="none" strike="noStrike" kern="1200" cap="none" spc="0" normalizeH="0" baseline="0" noProof="0" dirty="0">
              <a:ln>
                <a:noFill/>
              </a:ln>
              <a:solidFill>
                <a:schemeClr val="bg2">
                  <a:lumMod val="25000"/>
                </a:schemeClr>
              </a:solidFill>
              <a:effectLst/>
              <a:uLnTx/>
              <a:uFillTx/>
              <a:cs typeface="+mn-ea"/>
              <a:sym typeface="+mn-lt"/>
            </a:endParaRPr>
          </a:p>
          <a:p>
            <a:pPr marL="0" marR="0" lvl="0" indent="0" algn="just" defTabSz="1219200" rtl="0" eaLnBrk="1" fontAlgn="auto" latinLnBrk="0" hangingPunct="1">
              <a:lnSpc>
                <a:spcPct val="100000"/>
              </a:lnSpc>
              <a:spcBef>
                <a:spcPct val="20000"/>
              </a:spcBef>
              <a:spcAft>
                <a:spcPts val="0"/>
              </a:spcAft>
              <a:buClrTx/>
              <a:buSzTx/>
              <a:buFontTx/>
              <a:buNone/>
              <a:defRPr/>
            </a:pPr>
            <a:r>
              <a:rPr kumimoji="0" lang="en-US" altLang="zh-CN" b="1" i="0" u="none" strike="noStrike" kern="1200" cap="none" spc="0" normalizeH="0" baseline="0" noProof="0" dirty="0">
                <a:ln>
                  <a:noFill/>
                </a:ln>
                <a:solidFill>
                  <a:schemeClr val="bg2">
                    <a:lumMod val="25000"/>
                  </a:schemeClr>
                </a:solidFill>
                <a:effectLst/>
                <a:uLnTx/>
                <a:uFillTx/>
                <a:cs typeface="+mn-ea"/>
                <a:sym typeface="+mn-lt"/>
              </a:rPr>
              <a:t>“</a:t>
            </a:r>
            <a:r>
              <a:rPr kumimoji="0" lang="zh-CN" altLang="en-US" b="1" i="0" u="none" strike="noStrike" kern="1200" cap="none" spc="0" normalizeH="0" baseline="0" noProof="0" dirty="0">
                <a:ln>
                  <a:noFill/>
                </a:ln>
                <a:solidFill>
                  <a:schemeClr val="bg2">
                    <a:lumMod val="25000"/>
                  </a:schemeClr>
                </a:solidFill>
                <a:effectLst/>
                <a:uLnTx/>
                <a:uFillTx/>
                <a:cs typeface="+mn-ea"/>
                <a:sym typeface="+mn-lt"/>
              </a:rPr>
              <a:t>小姐</a:t>
            </a:r>
            <a:r>
              <a:rPr kumimoji="0" lang="en-US" altLang="zh-CN" b="1" i="0" u="none" strike="noStrike" kern="1200" cap="none" spc="0" normalizeH="0" baseline="0" noProof="0" dirty="0">
                <a:ln>
                  <a:noFill/>
                </a:ln>
                <a:solidFill>
                  <a:schemeClr val="bg2">
                    <a:lumMod val="25000"/>
                  </a:schemeClr>
                </a:solidFill>
                <a:effectLst/>
                <a:uLnTx/>
                <a:uFillTx/>
                <a:cs typeface="+mn-ea"/>
                <a:sym typeface="+mn-lt"/>
              </a:rPr>
              <a:t>”</a:t>
            </a:r>
            <a:r>
              <a:rPr kumimoji="0" lang="en-US" altLang="zh-CN" i="0" u="none" strike="noStrike" kern="1200" cap="none" spc="0" normalizeH="0" baseline="0" noProof="0" dirty="0">
                <a:ln>
                  <a:noFill/>
                </a:ln>
                <a:solidFill>
                  <a:schemeClr val="bg2">
                    <a:lumMod val="25000"/>
                  </a:schemeClr>
                </a:solidFill>
                <a:effectLst/>
                <a:uLnTx/>
                <a:uFillTx/>
                <a:cs typeface="+mn-ea"/>
                <a:sym typeface="+mn-lt"/>
              </a:rPr>
              <a:t>has a variety of meanings and can refer to a female sexual worker in China. </a:t>
            </a:r>
            <a:endParaRPr kumimoji="0" lang="en-US" altLang="zh-CN" b="1" i="0" u="none" strike="noStrike" kern="1200" cap="none" spc="0" normalizeH="0" baseline="0" noProof="0" dirty="0">
              <a:ln>
                <a:noFill/>
              </a:ln>
              <a:solidFill>
                <a:schemeClr val="bg2">
                  <a:lumMod val="25000"/>
                </a:schemeClr>
              </a:solidFill>
              <a:effectLst/>
              <a:uLnTx/>
              <a:uFillTx/>
              <a:cs typeface="+mn-ea"/>
              <a:sym typeface="+mn-lt"/>
            </a:endParaRPr>
          </a:p>
          <a:p>
            <a:pPr marL="0" marR="0" lvl="0" indent="0" algn="just" defTabSz="1219200" rtl="0" eaLnBrk="1" fontAlgn="auto" latinLnBrk="0" hangingPunct="1">
              <a:lnSpc>
                <a:spcPct val="100000"/>
              </a:lnSpc>
              <a:spcBef>
                <a:spcPct val="20000"/>
              </a:spcBef>
              <a:spcAft>
                <a:spcPts val="0"/>
              </a:spcAft>
              <a:buClrTx/>
              <a:buSzTx/>
              <a:buFontTx/>
              <a:buNone/>
              <a:defRPr/>
            </a:pPr>
            <a:r>
              <a:rPr kumimoji="0" lang="en-US" altLang="zh-CN" b="1" i="0" u="none" strike="noStrike" kern="1200" cap="none" spc="0" normalizeH="0" baseline="0" noProof="0" dirty="0">
                <a:ln>
                  <a:noFill/>
                </a:ln>
                <a:solidFill>
                  <a:schemeClr val="bg2">
                    <a:lumMod val="25000"/>
                  </a:schemeClr>
                </a:solidFill>
                <a:effectLst/>
                <a:uLnTx/>
                <a:uFillTx/>
                <a:cs typeface="+mn-ea"/>
                <a:sym typeface="+mn-lt"/>
              </a:rPr>
              <a:t>“King” and “queen”</a:t>
            </a:r>
            <a:endParaRPr kumimoji="0" lang="en-US" altLang="zh-CN" b="1" i="0" u="none" strike="noStrike" kern="1200" cap="none" spc="0" normalizeH="0" baseline="0" noProof="0" dirty="0">
              <a:ln>
                <a:noFill/>
              </a:ln>
              <a:solidFill>
                <a:schemeClr val="bg2">
                  <a:lumMod val="25000"/>
                </a:schemeClr>
              </a:solidFill>
              <a:effectLst/>
              <a:uLnTx/>
              <a:uFillTx/>
              <a:cs typeface="+mn-ea"/>
              <a:sym typeface="+mn-lt"/>
            </a:endParaRPr>
          </a:p>
          <a:p>
            <a:pPr marL="0" marR="0" lvl="0" indent="0" algn="just" defTabSz="1219200" rtl="0" eaLnBrk="1" fontAlgn="auto" latinLnBrk="0" hangingPunct="1">
              <a:lnSpc>
                <a:spcPct val="100000"/>
              </a:lnSpc>
              <a:spcBef>
                <a:spcPct val="20000"/>
              </a:spcBef>
              <a:spcAft>
                <a:spcPts val="0"/>
              </a:spcAft>
              <a:buClrTx/>
              <a:buSzTx/>
              <a:buFontTx/>
              <a:buNone/>
              <a:defRPr/>
            </a:pPr>
            <a:r>
              <a:rPr kumimoji="0" lang="en-US" altLang="zh-CN" b="1" i="0" u="none" strike="noStrike" kern="1200" cap="none" spc="0" normalizeH="0" baseline="0" noProof="0" dirty="0">
                <a:ln>
                  <a:noFill/>
                </a:ln>
                <a:solidFill>
                  <a:schemeClr val="bg2">
                    <a:lumMod val="25000"/>
                  </a:schemeClr>
                </a:solidFill>
                <a:effectLst/>
                <a:uLnTx/>
                <a:uFillTx/>
                <a:cs typeface="+mn-ea"/>
                <a:sym typeface="+mn-lt"/>
              </a:rPr>
              <a:t>“queen” </a:t>
            </a:r>
            <a:r>
              <a:rPr kumimoji="0" lang="en-US" altLang="zh-CN" i="0" u="none" strike="noStrike" kern="1200" cap="none" spc="0" normalizeH="0" baseline="0" noProof="0" dirty="0">
                <a:ln>
                  <a:noFill/>
                </a:ln>
                <a:solidFill>
                  <a:schemeClr val="bg2">
                    <a:lumMod val="25000"/>
                  </a:schemeClr>
                </a:solidFill>
                <a:effectLst/>
                <a:uLnTx/>
                <a:uFillTx/>
                <a:cs typeface="+mn-ea"/>
                <a:sym typeface="+mn-lt"/>
              </a:rPr>
              <a:t>can mean a male homosexual who dresses like a woman or a mistress.</a:t>
            </a:r>
            <a:endParaRPr kumimoji="0" lang="en-US" altLang="zh-CN" i="0" u="none" strike="noStrike" kern="1200" cap="none" spc="0" normalizeH="0" baseline="0" noProof="0" dirty="0">
              <a:ln>
                <a:noFill/>
              </a:ln>
              <a:solidFill>
                <a:schemeClr val="bg2">
                  <a:lumMod val="25000"/>
                </a:schemeClr>
              </a:solidFill>
              <a:effectLst/>
              <a:uLnTx/>
              <a:uFillTx/>
              <a:cs typeface="+mn-ea"/>
              <a:sym typeface="+mn-lt"/>
            </a:endParaRPr>
          </a:p>
          <a:p>
            <a:pPr marL="0" marR="0" lvl="0" indent="0" algn="just" defTabSz="1219200" rtl="0" eaLnBrk="1" fontAlgn="auto" latinLnBrk="0" hangingPunct="1">
              <a:lnSpc>
                <a:spcPct val="100000"/>
              </a:lnSpc>
              <a:spcBef>
                <a:spcPct val="20000"/>
              </a:spcBef>
              <a:spcAft>
                <a:spcPts val="0"/>
              </a:spcAft>
              <a:buClrTx/>
              <a:buSzTx/>
              <a:buFontTx/>
              <a:buNone/>
              <a:defRPr/>
            </a:pPr>
            <a:endParaRPr kumimoji="0" lang="en-US" altLang="zh-CN"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0" name="稻壳儿_答辩小姐姐作品_8"/>
          <p:cNvSpPr>
            <a:spLocks noChangeArrowheads="1"/>
          </p:cNvSpPr>
          <p:nvPr/>
        </p:nvSpPr>
        <p:spPr bwMode="auto">
          <a:xfrm>
            <a:off x="735850" y="945268"/>
            <a:ext cx="3535128" cy="418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just" defTabSz="1219200" rtl="0" eaLnBrk="1" fontAlgn="auto" latinLnBrk="0" hangingPunct="1">
              <a:lnSpc>
                <a:spcPct val="100000"/>
              </a:lnSpc>
              <a:spcBef>
                <a:spcPct val="20000"/>
              </a:spcBef>
              <a:spcAft>
                <a:spcPts val="0"/>
              </a:spcAft>
              <a:buClrTx/>
              <a:buSzTx/>
              <a:buFontTx/>
              <a:buNone/>
              <a:defRPr/>
            </a:pPr>
            <a:r>
              <a:rPr kumimoji="0" lang="en-US" altLang="zh-CN" sz="2000" b="1" i="0" u="none" strike="noStrike" kern="1200" cap="none" spc="0" normalizeH="0" baseline="0" noProof="0" dirty="0">
                <a:ln>
                  <a:noFill/>
                </a:ln>
                <a:solidFill>
                  <a:schemeClr val="tx2">
                    <a:lumMod val="75000"/>
                  </a:schemeClr>
                </a:solidFill>
                <a:effectLst/>
                <a:uLnTx/>
                <a:uFillTx/>
                <a:cs typeface="+mn-ea"/>
                <a:sym typeface="+mn-lt"/>
              </a:rPr>
              <a:t>Word arrangement</a:t>
            </a:r>
            <a:endParaRPr kumimoji="0" lang="en-US" altLang="zh-CN" sz="2000" b="1" i="0" u="none" strike="noStrike" kern="1200" cap="none" spc="0" normalizeH="0" baseline="0" noProof="0" dirty="0">
              <a:ln>
                <a:noFill/>
              </a:ln>
              <a:solidFill>
                <a:schemeClr val="tx2">
                  <a:lumMod val="75000"/>
                </a:schemeClr>
              </a:solidFill>
              <a:effectLst/>
              <a:uLnTx/>
              <a:uFillTx/>
              <a:cs typeface="+mn-ea"/>
              <a:sym typeface="+mn-lt"/>
            </a:endParaRPr>
          </a:p>
          <a:p>
            <a:pPr marL="0" marR="0" lvl="0" indent="0" algn="just" defTabSz="1216660"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 husband</a:t>
            </a:r>
            <a:r>
              <a:rPr kumimoji="0" lang="en-US" altLang="zh-CN" b="1" i="0" u="none" strike="noStrike" kern="1200" cap="none" spc="0" normalizeH="0" baseline="0" noProof="0" dirty="0">
                <a:ln>
                  <a:noFill/>
                </a:ln>
                <a:solidFill>
                  <a:schemeClr val="tx2">
                    <a:lumMod val="75000"/>
                  </a:schemeClr>
                </a:solidFill>
                <a:effectLst/>
                <a:uLnTx/>
                <a:uFillTx/>
                <a:cs typeface="+mn-ea"/>
                <a:sym typeface="+mn-lt"/>
              </a:rPr>
              <a:t> </a:t>
            </a: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and</a:t>
            </a:r>
            <a:r>
              <a:rPr kumimoji="0" lang="en-US" altLang="zh-CN" b="1" i="0" u="none" strike="noStrike" kern="1200" cap="none" spc="0" normalizeH="0" baseline="0" noProof="0" dirty="0">
                <a:ln>
                  <a:noFill/>
                </a:ln>
                <a:solidFill>
                  <a:schemeClr val="tx2">
                    <a:lumMod val="75000"/>
                  </a:schemeClr>
                </a:solidFill>
                <a:effectLst/>
                <a:uLnTx/>
                <a:uFillTx/>
                <a:cs typeface="+mn-ea"/>
                <a:sym typeface="+mn-lt"/>
              </a:rPr>
              <a:t> </a:t>
            </a: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wife, son</a:t>
            </a:r>
            <a:r>
              <a:rPr kumimoji="0" lang="en-US" altLang="zh-CN" b="1" i="0" u="none" strike="noStrike" kern="1200" cap="none" spc="0" normalizeH="0" baseline="0" noProof="0" dirty="0">
                <a:ln>
                  <a:noFill/>
                </a:ln>
                <a:solidFill>
                  <a:schemeClr val="tx2">
                    <a:lumMod val="75000"/>
                  </a:schemeClr>
                </a:solidFill>
                <a:effectLst/>
                <a:uLnTx/>
                <a:uFillTx/>
                <a:cs typeface="+mn-ea"/>
                <a:sym typeface="+mn-lt"/>
              </a:rPr>
              <a:t> </a:t>
            </a: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and</a:t>
            </a:r>
            <a:r>
              <a:rPr kumimoji="0" lang="en-US" altLang="zh-CN" b="1" i="0" u="none" strike="noStrike" kern="1200" cap="none" spc="0" normalizeH="0" baseline="0" noProof="0" dirty="0">
                <a:ln>
                  <a:noFill/>
                </a:ln>
                <a:solidFill>
                  <a:schemeClr val="tx2">
                    <a:lumMod val="75000"/>
                  </a:schemeClr>
                </a:solidFill>
                <a:effectLst/>
                <a:uLnTx/>
                <a:uFillTx/>
                <a:cs typeface="+mn-ea"/>
                <a:sym typeface="+mn-lt"/>
              </a:rPr>
              <a:t> </a:t>
            </a: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daughter, host</a:t>
            </a:r>
            <a:r>
              <a:rPr kumimoji="0" lang="en-US" altLang="zh-CN" b="1" i="0" u="none" strike="noStrike" kern="1200" cap="none" spc="0" normalizeH="0" baseline="0" noProof="0" dirty="0">
                <a:ln>
                  <a:noFill/>
                </a:ln>
                <a:solidFill>
                  <a:schemeClr val="tx2">
                    <a:lumMod val="75000"/>
                  </a:schemeClr>
                </a:solidFill>
                <a:effectLst/>
                <a:uLnTx/>
                <a:uFillTx/>
                <a:cs typeface="+mn-ea"/>
                <a:sym typeface="+mn-lt"/>
              </a:rPr>
              <a:t> </a:t>
            </a: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and</a:t>
            </a:r>
            <a:r>
              <a:rPr kumimoji="0" lang="en-US" altLang="zh-CN" b="1" i="0" u="none" strike="noStrike" kern="1200" cap="none" spc="0" normalizeH="0" baseline="0" noProof="0" dirty="0">
                <a:ln>
                  <a:noFill/>
                </a:ln>
                <a:solidFill>
                  <a:schemeClr val="tx2">
                    <a:lumMod val="75000"/>
                  </a:schemeClr>
                </a:solidFill>
                <a:effectLst/>
                <a:uLnTx/>
                <a:uFillTx/>
                <a:cs typeface="+mn-ea"/>
                <a:sym typeface="+mn-lt"/>
              </a:rPr>
              <a:t> </a:t>
            </a: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host</a:t>
            </a:r>
            <a:r>
              <a:rPr kumimoji="0" lang="en-US" altLang="zh-CN" b="1" i="0" u="none" strike="noStrike" kern="1200" cap="none" spc="0" normalizeH="0" baseline="0" noProof="0" dirty="0">
                <a:ln>
                  <a:noFill/>
                </a:ln>
                <a:solidFill>
                  <a:schemeClr val="tx2">
                    <a:lumMod val="75000"/>
                  </a:schemeClr>
                </a:solidFill>
                <a:effectLst/>
                <a:uLnTx/>
                <a:uFillTx/>
                <a:cs typeface="+mn-ea"/>
                <a:sym typeface="+mn-lt"/>
              </a:rPr>
              <a:t>r</a:t>
            </a: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ess</a:t>
            </a:r>
            <a:endParaRPr kumimoji="0" lang="zh-CN" altLang="en-US" b="1" i="0" u="none" strike="noStrike" kern="1200" cap="none" spc="0" normalizeH="0" baseline="0" noProof="0" dirty="0">
              <a:ln>
                <a:noFill/>
              </a:ln>
              <a:solidFill>
                <a:schemeClr val="tx2">
                  <a:lumMod val="75000"/>
                </a:schemeClr>
              </a:solidFill>
              <a:effectLst/>
              <a:uLnTx/>
              <a:uFillTx/>
              <a:cs typeface="+mn-ea"/>
              <a:sym typeface="+mn-lt"/>
            </a:endParaRPr>
          </a:p>
          <a:p>
            <a:pPr marL="0" marR="0" lvl="0" indent="0" algn="just" defTabSz="1216660"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a:ln>
                  <a:noFill/>
                </a:ln>
                <a:solidFill>
                  <a:schemeClr val="tx2">
                    <a:lumMod val="75000"/>
                  </a:schemeClr>
                </a:solidFill>
                <a:effectLst/>
                <a:uLnTx/>
                <a:uFillTx/>
                <a:cs typeface="+mn-ea"/>
                <a:sym typeface="+mn-lt"/>
              </a:rPr>
              <a:t>夫妻、儿女、男女、父母</a:t>
            </a:r>
            <a:endParaRPr kumimoji="0" lang="zh-CN" altLang="en-US" b="1" i="0" u="none" strike="noStrike" kern="1200" cap="none" spc="0" normalizeH="0" baseline="0" noProof="0" dirty="0">
              <a:ln>
                <a:noFill/>
              </a:ln>
              <a:solidFill>
                <a:schemeClr val="tx2">
                  <a:lumMod val="75000"/>
                </a:schemeClr>
              </a:solidFill>
              <a:effectLst/>
              <a:uLnTx/>
              <a:uFillTx/>
              <a:cs typeface="+mn-ea"/>
              <a:sym typeface="+mn-lt"/>
            </a:endParaRPr>
          </a:p>
          <a:p>
            <a:pPr marL="0" marR="0" lvl="0" indent="0" algn="just" defTabSz="1216660" rtl="0" eaLnBrk="1" fontAlgn="auto" latinLnBrk="0" hangingPunct="1">
              <a:lnSpc>
                <a:spcPct val="100000"/>
              </a:lnSpc>
              <a:spcBef>
                <a:spcPct val="20000"/>
              </a:spcBef>
              <a:spcAft>
                <a:spcPts val="0"/>
              </a:spcAft>
              <a:buClrTx/>
              <a:buSzTx/>
              <a:buFontTx/>
              <a:buNone/>
              <a:defRPr/>
            </a:pPr>
            <a:r>
              <a:rPr kumimoji="0" lang="zh-CN" altLang="en-US" i="0" u="none" strike="noStrike" kern="1200" cap="none" spc="0" normalizeH="0" baseline="0" noProof="0" dirty="0">
                <a:ln>
                  <a:noFill/>
                </a:ln>
                <a:solidFill>
                  <a:schemeClr val="tx2">
                    <a:lumMod val="75000"/>
                  </a:schemeClr>
                </a:solidFill>
                <a:effectLst/>
                <a:uLnTx/>
                <a:uFillTx/>
                <a:cs typeface="+mn-ea"/>
                <a:sym typeface="+mn-lt"/>
              </a:rPr>
              <a:t>Although there may be occasions when women are put ahead of men</a:t>
            </a:r>
            <a:r>
              <a:rPr kumimoji="0" lang="en-US" altLang="zh-CN" i="0" u="none" strike="noStrike" kern="1200" cap="none" spc="0" normalizeH="0" baseline="0" noProof="0" dirty="0">
                <a:ln>
                  <a:noFill/>
                </a:ln>
                <a:solidFill>
                  <a:schemeClr val="tx2">
                    <a:lumMod val="75000"/>
                  </a:schemeClr>
                </a:solidFill>
                <a:effectLst/>
                <a:uLnTx/>
                <a:uFillTx/>
                <a:cs typeface="+mn-ea"/>
                <a:sym typeface="+mn-lt"/>
              </a:rPr>
              <a:t> like “ladies and gentlemen”, the perception is that women are more vulnerable and in need of more attention from men.</a:t>
            </a:r>
            <a:endParaRPr kumimoji="0" lang="en-US" altLang="zh-CN" i="0" u="none" strike="noStrike" kern="1200" cap="none" spc="0" normalizeH="0" baseline="0" noProof="0" dirty="0">
              <a:ln>
                <a:noFill/>
              </a:ln>
              <a:solidFill>
                <a:schemeClr val="tx2">
                  <a:lumMod val="75000"/>
                </a:schemeClr>
              </a:solidFill>
              <a:effectLst/>
              <a:uLnTx/>
              <a:uFillTx/>
              <a:cs typeface="+mn-ea"/>
              <a:sym typeface="+mn-lt"/>
            </a:endParaRPr>
          </a:p>
          <a:p>
            <a:pPr marL="0" marR="0" lvl="0" indent="0" algn="just" defTabSz="1216660" rtl="0" eaLnBrk="1" fontAlgn="auto" latinLnBrk="0" hangingPunct="1">
              <a:lnSpc>
                <a:spcPct val="100000"/>
              </a:lnSpc>
              <a:spcBef>
                <a:spcPct val="20000"/>
              </a:spcBef>
              <a:spcAft>
                <a:spcPts val="0"/>
              </a:spcAft>
              <a:buClrTx/>
              <a:buSzTx/>
              <a:buFontTx/>
              <a:buNone/>
              <a:defRPr/>
            </a:pPr>
            <a:r>
              <a:rPr kumimoji="0" lang="en-US" altLang="zh-CN" i="0" u="none" strike="noStrike" kern="1200" cap="none" spc="0" normalizeH="0" baseline="0" noProof="0" dirty="0">
                <a:ln>
                  <a:noFill/>
                </a:ln>
                <a:solidFill>
                  <a:schemeClr val="tx2">
                    <a:lumMod val="75000"/>
                  </a:schemeClr>
                </a:solidFill>
                <a:effectLst/>
                <a:uLnTx/>
                <a:uFillTx/>
                <a:cs typeface="+mn-ea"/>
                <a:sym typeface="+mn-lt"/>
              </a:rPr>
              <a:t>This also</a:t>
            </a:r>
            <a:r>
              <a:rPr kumimoji="0" lang="zh-CN" altLang="en-US" i="0" u="none" strike="noStrike" kern="1200" cap="none" spc="0" normalizeH="0" baseline="0" noProof="0" dirty="0">
                <a:ln>
                  <a:noFill/>
                </a:ln>
                <a:solidFill>
                  <a:schemeClr val="tx2">
                    <a:lumMod val="75000"/>
                  </a:schemeClr>
                </a:solidFill>
                <a:effectLst/>
                <a:uLnTx/>
                <a:uFillTx/>
                <a:cs typeface="+mn-ea"/>
                <a:sym typeface="+mn-lt"/>
              </a:rPr>
              <a:t> embodies the male-centered idea of the main creator and user of language</a:t>
            </a:r>
            <a:r>
              <a:rPr kumimoji="0" lang="en-US" altLang="zh-CN" i="0" u="none" strike="noStrike" kern="1200" cap="none" spc="0" normalizeH="0" baseline="0" noProof="0" dirty="0">
                <a:ln>
                  <a:noFill/>
                </a:ln>
                <a:solidFill>
                  <a:schemeClr val="tx2">
                    <a:lumMod val="75000"/>
                  </a:schemeClr>
                </a:solidFill>
                <a:effectLst/>
                <a:uLnTx/>
                <a:uFillTx/>
                <a:cs typeface="+mn-ea"/>
                <a:sym typeface="+mn-lt"/>
              </a:rPr>
              <a:t>.</a:t>
            </a:r>
            <a:endParaRPr kumimoji="0" lang="zh-CN" altLang="en-US" i="0" u="none" strike="noStrike" kern="1200" cap="none" spc="0" normalizeH="0" baseline="0" noProof="0" dirty="0">
              <a:ln>
                <a:noFill/>
              </a:ln>
              <a:solidFill>
                <a:schemeClr val="tx2">
                  <a:lumMod val="75000"/>
                </a:schemeClr>
              </a:solidFill>
              <a:effectLst/>
              <a:uLnTx/>
              <a:uFillTx/>
              <a:cs typeface="+mn-ea"/>
              <a:sym typeface="+mn-lt"/>
            </a:endParaRPr>
          </a:p>
          <a:p>
            <a:pPr marL="0" marR="0" lvl="0" indent="0" algn="just" defTabSz="1216660" rtl="0" eaLnBrk="1" fontAlgn="auto" latinLnBrk="0" hangingPunct="1">
              <a:lnSpc>
                <a:spcPct val="100000"/>
              </a:lnSpc>
              <a:spcBef>
                <a:spcPct val="20000"/>
              </a:spcBef>
              <a:spcAft>
                <a:spcPts val="0"/>
              </a:spcAft>
              <a:buClrTx/>
              <a:buSzTx/>
              <a:buFontTx/>
              <a:buNone/>
              <a:defRPr/>
            </a:pPr>
            <a:endParaRPr kumimoji="0" lang="zh-CN" altLang="en-US" i="0" u="none" strike="noStrike" kern="1200" cap="none" spc="0" normalizeH="0" baseline="0" noProof="0" dirty="0">
              <a:ln>
                <a:noFill/>
              </a:ln>
              <a:solidFill>
                <a:schemeClr val="tx2">
                  <a:lumMod val="75000"/>
                </a:schemeClr>
              </a:solidFill>
              <a:effectLst/>
              <a:uLnTx/>
              <a:uFillTx/>
              <a:cs typeface="+mn-ea"/>
              <a:sym typeface="+mn-lt"/>
            </a:endParaRPr>
          </a:p>
        </p:txBody>
      </p:sp>
      <p:grpSp>
        <p:nvGrpSpPr>
          <p:cNvPr id="20" name="稻壳儿_答辩小姐姐作品_10"/>
          <p:cNvGrpSpPr/>
          <p:nvPr/>
        </p:nvGrpSpPr>
        <p:grpSpPr>
          <a:xfrm>
            <a:off x="4058226" y="714334"/>
            <a:ext cx="4073644" cy="706755"/>
            <a:chOff x="3866082" y="713275"/>
            <a:chExt cx="4074281" cy="706865"/>
          </a:xfrm>
        </p:grpSpPr>
        <p:cxnSp>
          <p:nvCxnSpPr>
            <p:cNvPr id="21" name="直接连接符 20"/>
            <p:cNvCxnSpPr/>
            <p:nvPr/>
          </p:nvCxnSpPr>
          <p:spPr>
            <a:xfrm>
              <a:off x="386608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92181"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554706" y="713275"/>
              <a:ext cx="2697032" cy="706865"/>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altLang="zh-CN" sz="2000" spc="300" dirty="0">
                  <a:latin typeface="+mn-lt"/>
                  <a:ea typeface="+mn-ea"/>
                  <a:cs typeface="+mn-ea"/>
                  <a:sym typeface="+mn-lt"/>
                </a:rPr>
                <a:t>Other semantic sexism</a:t>
              </a:r>
              <a:endParaRPr lang="en-US" altLang="zh-CN" sz="2000" spc="300" dirty="0">
                <a:latin typeface="+mn-lt"/>
                <a:ea typeface="+mn-ea"/>
                <a:cs typeface="+mn-ea"/>
                <a:sym typeface="+mn-lt"/>
              </a:endParaRPr>
            </a:p>
          </p:txBody>
        </p:sp>
      </p:grpSp>
      <p:pic>
        <p:nvPicPr>
          <p:cNvPr id="2" name="图片 1" descr="31393935333132353b31393939353539363bd0f2bac53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19028" y="4947683"/>
            <a:ext cx="914257" cy="914257"/>
          </a:xfrm>
          <a:prstGeom prst="rect">
            <a:avLst/>
          </a:prstGeom>
        </p:spPr>
      </p:pic>
      <p:pic>
        <p:nvPicPr>
          <p:cNvPr id="4" name="图片 3" descr="31393935333132353b31393939353539373bd0f2bac53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89510" y="656388"/>
            <a:ext cx="914257" cy="914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稻壳儿_答辩小姐姐作品_1"/>
          <p:cNvPicPr>
            <a:picLocks noChangeAspect="1"/>
          </p:cNvPicPr>
          <p:nvPr/>
        </p:nvPicPr>
        <p:blipFill rotWithShape="1">
          <a:blip r:embed="rId1">
            <a:extLst>
              <a:ext uri="{28A0092B-C50C-407E-A947-70E740481C1C}">
                <a14:useLocalDpi xmlns:a14="http://schemas.microsoft.com/office/drawing/2010/main" val="0"/>
              </a:ext>
            </a:extLst>
          </a:blip>
          <a:srcRect l="8772" t="46244" r="8955" b="7486"/>
          <a:stretch>
            <a:fillRect/>
          </a:stretch>
        </p:blipFill>
        <p:spPr>
          <a:xfrm rot="10800000" flipV="1">
            <a:off x="0" y="1171"/>
            <a:ext cx="12190095" cy="6856928"/>
          </a:xfrm>
          <a:prstGeom prst="rect">
            <a:avLst/>
          </a:prstGeom>
        </p:spPr>
      </p:pic>
      <p:sp>
        <p:nvSpPr>
          <p:cNvPr id="3" name="稻壳儿_答辩小姐姐作品_2"/>
          <p:cNvSpPr/>
          <p:nvPr/>
        </p:nvSpPr>
        <p:spPr>
          <a:xfrm>
            <a:off x="2372624" y="1477315"/>
            <a:ext cx="6940735"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4000" spc="800" dirty="0">
                <a:gradFill>
                  <a:gsLst>
                    <a:gs pos="0">
                      <a:srgbClr val="4D7F89"/>
                    </a:gs>
                    <a:gs pos="100000">
                      <a:srgbClr val="A2633C"/>
                    </a:gs>
                  </a:gsLst>
                  <a:lin ang="0" scaled="0"/>
                </a:gradFill>
                <a:cs typeface="+mn-ea"/>
                <a:sym typeface="+mn-lt"/>
              </a:rPr>
              <a:t>Reasons for </a:t>
            </a:r>
            <a:r>
              <a:rPr lang="en-US" altLang="zh-CN" sz="4000" b="1" spc="800" dirty="0">
                <a:gradFill>
                  <a:gsLst>
                    <a:gs pos="0">
                      <a:srgbClr val="4D7F89"/>
                    </a:gs>
                    <a:gs pos="100000">
                      <a:srgbClr val="A2633C"/>
                    </a:gs>
                  </a:gsLst>
                  <a:lin ang="0" scaled="0"/>
                </a:gradFill>
                <a:cs typeface="+mn-ea"/>
                <a:sym typeface="+mn-lt"/>
              </a:rPr>
              <a:t>gender discrimination</a:t>
            </a:r>
            <a:r>
              <a:rPr lang="en-US" altLang="zh-CN" sz="4000" spc="800" dirty="0">
                <a:gradFill>
                  <a:gsLst>
                    <a:gs pos="0">
                      <a:srgbClr val="4D7F89"/>
                    </a:gs>
                    <a:gs pos="100000">
                      <a:srgbClr val="A2633C"/>
                    </a:gs>
                  </a:gsLst>
                  <a:lin ang="0" scaled="0"/>
                </a:gradFill>
                <a:cs typeface="+mn-ea"/>
                <a:sym typeface="+mn-lt"/>
              </a:rPr>
              <a:t> in English and Chinese</a:t>
            </a:r>
            <a:endParaRPr lang="en-US" altLang="zh-CN" sz="4000" spc="800" dirty="0">
              <a:gradFill>
                <a:gsLst>
                  <a:gs pos="0">
                    <a:srgbClr val="4D7F89"/>
                  </a:gs>
                  <a:gs pos="100000">
                    <a:srgbClr val="A2633C"/>
                  </a:gs>
                </a:gsLst>
                <a:lin ang="0" scaled="0"/>
              </a:gradFill>
              <a:cs typeface="+mn-ea"/>
              <a:sym typeface="+mn-lt"/>
            </a:endParaRPr>
          </a:p>
        </p:txBody>
      </p:sp>
      <p:sp>
        <p:nvSpPr>
          <p:cNvPr id="5" name="稻壳儿_答辩小姐姐作品_4"/>
          <p:cNvSpPr txBox="1"/>
          <p:nvPr/>
        </p:nvSpPr>
        <p:spPr>
          <a:xfrm>
            <a:off x="1153812" y="321645"/>
            <a:ext cx="1493233" cy="1322070"/>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endParaRPr lang="zh-CN" altLang="en-US" sz="80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18" y="305923"/>
            <a:ext cx="11563659" cy="624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稻壳儿_答辩小姐姐作品_2"/>
          <p:cNvSpPr/>
          <p:nvPr/>
        </p:nvSpPr>
        <p:spPr>
          <a:xfrm>
            <a:off x="971398" y="1920476"/>
            <a:ext cx="2121204" cy="1794230"/>
          </a:xfrm>
          <a:prstGeom prst="donut">
            <a:avLst>
              <a:gd name="adj" fmla="val 3559"/>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稻壳儿_答辩小姐姐作品_3"/>
          <p:cNvSpPr/>
          <p:nvPr/>
        </p:nvSpPr>
        <p:spPr>
          <a:xfrm>
            <a:off x="1419005" y="1880337"/>
            <a:ext cx="1328078" cy="586354"/>
          </a:xfrm>
          <a:prstGeom prst="roundRect">
            <a:avLst>
              <a:gd name="adj" fmla="val 50000"/>
            </a:avLst>
          </a:prstGeom>
          <a:solidFill>
            <a:srgbClr val="A26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稻壳儿_答辩小姐姐作品_5"/>
          <p:cNvSpPr/>
          <p:nvPr/>
        </p:nvSpPr>
        <p:spPr>
          <a:xfrm flipH="1">
            <a:off x="436812" y="3877240"/>
            <a:ext cx="3672266" cy="2676525"/>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50000"/>
              </a:lnSpc>
              <a:buFont typeface="Arial" panose="020B0604020202020204" pitchFamily="34" charset="0"/>
              <a:buChar char="•"/>
              <a:defRPr/>
            </a:pPr>
            <a:r>
              <a:rPr kumimoji="0" lang="zh-CN" altLang="en-US" sz="1400" b="0" i="0" u="none" strike="noStrike" cap="none" spc="0" normalizeH="0" baseline="0" dirty="0">
                <a:solidFill>
                  <a:schemeClr val="tx1">
                    <a:lumMod val="65000"/>
                    <a:lumOff val="35000"/>
                  </a:schemeClr>
                </a:solidFill>
                <a:latin typeface="Times New Roman" panose="02020603050405020304" charset="0"/>
                <a:cs typeface="Times New Roman" panose="02020603050405020304" charset="0"/>
                <a:sym typeface="+mn-lt"/>
              </a:rPr>
              <a:t>The transition from matri</a:t>
            </a:r>
            <a:r>
              <a:rPr kumimoji="0" lang="en-US" altLang="zh-CN" sz="1400" b="0" i="0" u="none" strike="noStrike" cap="none" spc="0" normalizeH="0" baseline="0" dirty="0">
                <a:solidFill>
                  <a:schemeClr val="tx1">
                    <a:lumMod val="65000"/>
                    <a:lumOff val="35000"/>
                  </a:schemeClr>
                </a:solidFill>
                <a:latin typeface="Times New Roman" panose="02020603050405020304" charset="0"/>
                <a:cs typeface="Times New Roman" panose="02020603050405020304" charset="0"/>
                <a:sym typeface="+mn-lt"/>
              </a:rPr>
              <a:t>archal</a:t>
            </a:r>
            <a:r>
              <a:rPr kumimoji="0" lang="zh-CN" altLang="en-US" sz="1400" b="0" i="0" u="none" strike="noStrike" cap="none" spc="0" normalizeH="0" baseline="0" dirty="0">
                <a:solidFill>
                  <a:schemeClr val="tx1">
                    <a:lumMod val="65000"/>
                    <a:lumOff val="35000"/>
                  </a:schemeClr>
                </a:solidFill>
                <a:latin typeface="Times New Roman" panose="02020603050405020304" charset="0"/>
                <a:cs typeface="Times New Roman" panose="02020603050405020304" charset="0"/>
                <a:sym typeface="+mn-lt"/>
              </a:rPr>
              <a:t> society to patriarchal society</a:t>
            </a:r>
            <a:r>
              <a:rPr kumimoji="0" lang="en-US" altLang="zh-CN" sz="1400" b="0" i="0" u="none" strike="noStrike" cap="none" spc="0" normalizeH="0" baseline="0" dirty="0">
                <a:solidFill>
                  <a:schemeClr val="tx1">
                    <a:lumMod val="65000"/>
                    <a:lumOff val="35000"/>
                  </a:schemeClr>
                </a:solidFill>
                <a:latin typeface="Times New Roman" panose="02020603050405020304" charset="0"/>
                <a:cs typeface="Times New Roman" panose="02020603050405020304" charset="0"/>
                <a:sym typeface="+mn-lt"/>
              </a:rPr>
              <a:t>.</a:t>
            </a:r>
            <a:endParaRPr kumimoji="0" lang="en-US" altLang="zh-CN" sz="1400" b="0" i="0" u="none" strike="noStrike" cap="none" spc="0" normalizeH="0" baseline="0" dirty="0">
              <a:solidFill>
                <a:schemeClr val="tx1">
                  <a:lumMod val="65000"/>
                  <a:lumOff val="35000"/>
                </a:schemeClr>
              </a:solidFill>
              <a:latin typeface="Times New Roman" panose="02020603050405020304" charset="0"/>
              <a:cs typeface="Times New Roman" panose="02020603050405020304" charset="0"/>
              <a:sym typeface="+mn-lt"/>
            </a:endParaRPr>
          </a:p>
          <a:p>
            <a:pPr marL="285750" indent="-285750" algn="just">
              <a:lnSpc>
                <a:spcPct val="150000"/>
              </a:lnSpc>
              <a:buFont typeface="Arial" panose="020B0604020202020204" pitchFamily="34" charset="0"/>
              <a:buChar char="•"/>
              <a:defRPr/>
            </a:pPr>
            <a:r>
              <a:rPr kumimoji="0" lang="en-US" altLang="zh-CN" sz="1400" b="0" i="0" u="none" strike="noStrike" cap="none" spc="0" normalizeH="0" baseline="0" dirty="0">
                <a:solidFill>
                  <a:schemeClr val="tx1">
                    <a:lumMod val="65000"/>
                    <a:lumOff val="35000"/>
                  </a:schemeClr>
                </a:solidFill>
                <a:latin typeface="Times New Roman" panose="02020603050405020304" charset="0"/>
                <a:cs typeface="Times New Roman" panose="02020603050405020304" charset="0"/>
                <a:sym typeface="+mn-lt"/>
              </a:rPr>
              <a:t>In the history of the East and the West, great achievements have been attributed to men, and the destruction of a country and a family is caused by women, which shows the concept of male superiority over female inferiority.</a:t>
            </a:r>
            <a:endParaRPr kumimoji="0" lang="en-US" altLang="zh-CN" sz="1400" b="0" i="0" u="none" strike="noStrike" cap="none" spc="0" normalizeH="0" baseline="0" dirty="0">
              <a:solidFill>
                <a:schemeClr val="tx1">
                  <a:lumMod val="65000"/>
                  <a:lumOff val="35000"/>
                </a:schemeClr>
              </a:solidFill>
              <a:latin typeface="Times New Roman" panose="02020603050405020304" charset="0"/>
              <a:cs typeface="Times New Roman" panose="02020603050405020304" charset="0"/>
              <a:sym typeface="+mn-lt"/>
            </a:endParaRPr>
          </a:p>
        </p:txBody>
      </p:sp>
      <p:sp>
        <p:nvSpPr>
          <p:cNvPr id="6" name="稻壳儿_答辩小姐姐作品_6"/>
          <p:cNvSpPr txBox="1"/>
          <p:nvPr/>
        </p:nvSpPr>
        <p:spPr>
          <a:xfrm>
            <a:off x="1837299" y="1920470"/>
            <a:ext cx="491490" cy="460375"/>
          </a:xfrm>
          <a:prstGeom prst="rect">
            <a:avLst/>
          </a:prstGeom>
          <a:noFill/>
        </p:spPr>
        <p:txBody>
          <a:bodyPr wrap="none" rtlCol="0">
            <a:spAutoFit/>
          </a:bodyPr>
          <a:lstStyle/>
          <a:p>
            <a:pPr algn="ctr"/>
            <a:r>
              <a:rPr lang="en-US" altLang="zh-CN" sz="2400">
                <a:solidFill>
                  <a:schemeClr val="bg1"/>
                </a:solidFill>
                <a:cs typeface="+mn-ea"/>
                <a:sym typeface="+mn-lt"/>
              </a:rPr>
              <a:t>01</a:t>
            </a:r>
            <a:endParaRPr lang="zh-CN" altLang="en-US" sz="2400">
              <a:solidFill>
                <a:schemeClr val="bg1"/>
              </a:solidFill>
              <a:cs typeface="+mn-ea"/>
              <a:sym typeface="+mn-lt"/>
            </a:endParaRPr>
          </a:p>
        </p:txBody>
      </p:sp>
      <p:sp>
        <p:nvSpPr>
          <p:cNvPr id="10" name="稻壳儿_答辩小姐姐作品_7"/>
          <p:cNvSpPr/>
          <p:nvPr/>
        </p:nvSpPr>
        <p:spPr>
          <a:xfrm>
            <a:off x="1333836" y="2749510"/>
            <a:ext cx="1494983"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defTabSz="457200" eaLnBrk="1" hangingPunct="1">
              <a:lnSpc>
                <a:spcPct val="100000"/>
              </a:lnSpc>
              <a:spcBef>
                <a:spcPct val="0"/>
              </a:spcBef>
              <a:buFontTx/>
              <a:buNone/>
            </a:pPr>
            <a:r>
              <a:rPr lang="en-US" altLang="zh-CN" sz="2000" dirty="0">
                <a:solidFill>
                  <a:schemeClr val="tx1">
                    <a:lumMod val="75000"/>
                    <a:lumOff val="25000"/>
                  </a:schemeClr>
                </a:solidFill>
                <a:cs typeface="+mn-ea"/>
                <a:sym typeface="+mn-lt"/>
              </a:rPr>
              <a:t>Historical </a:t>
            </a:r>
            <a:endParaRPr lang="en-US" altLang="zh-CN" sz="2000" dirty="0">
              <a:solidFill>
                <a:schemeClr val="tx1">
                  <a:lumMod val="75000"/>
                  <a:lumOff val="25000"/>
                </a:schemeClr>
              </a:solidFill>
              <a:cs typeface="+mn-ea"/>
              <a:sym typeface="+mn-lt"/>
            </a:endParaRPr>
          </a:p>
        </p:txBody>
      </p:sp>
      <p:sp>
        <p:nvSpPr>
          <p:cNvPr id="11" name="稻壳儿_答辩小姐姐作品_8"/>
          <p:cNvSpPr/>
          <p:nvPr/>
        </p:nvSpPr>
        <p:spPr>
          <a:xfrm>
            <a:off x="4989050" y="1879842"/>
            <a:ext cx="2147234" cy="1834863"/>
          </a:xfrm>
          <a:prstGeom prst="donut">
            <a:avLst>
              <a:gd name="adj" fmla="val 3559"/>
            </a:avLst>
          </a:prstGeom>
          <a:solidFill>
            <a:srgbClr val="A26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稻壳儿_答辩小姐姐作品_9"/>
          <p:cNvSpPr/>
          <p:nvPr/>
        </p:nvSpPr>
        <p:spPr>
          <a:xfrm>
            <a:off x="5415216" y="1840204"/>
            <a:ext cx="1328078" cy="586354"/>
          </a:xfrm>
          <a:prstGeom prst="roundRect">
            <a:avLst>
              <a:gd name="adj" fmla="val 50000"/>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稻壳儿_答辩小姐姐作品_11"/>
          <p:cNvSpPr/>
          <p:nvPr/>
        </p:nvSpPr>
        <p:spPr>
          <a:xfrm flipH="1">
            <a:off x="4217646" y="3877240"/>
            <a:ext cx="3489415" cy="2676525"/>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50000"/>
              </a:lnSpc>
              <a:buFont typeface="Arial" panose="020B0604020202020204" pitchFamily="34" charset="0"/>
              <a:buChar char="•"/>
              <a:defRPr/>
            </a:pPr>
            <a:r>
              <a:rPr lang="zh-CN" altLang="en-US" sz="1400" dirty="0">
                <a:solidFill>
                  <a:schemeClr val="tx1">
                    <a:lumMod val="65000"/>
                    <a:lumOff val="35000"/>
                  </a:schemeClr>
                </a:solidFill>
                <a:latin typeface="Times New Roman" panose="02020603050405020304" charset="0"/>
                <a:cs typeface="Times New Roman" panose="02020603050405020304" charset="0"/>
                <a:sym typeface="+mn-lt"/>
              </a:rPr>
              <a:t>In western</a:t>
            </a: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 countries</a:t>
            </a:r>
            <a:r>
              <a:rPr lang="zh-CN" altLang="en-US" sz="1400" dirty="0">
                <a:solidFill>
                  <a:schemeClr val="tx1">
                    <a:lumMod val="65000"/>
                    <a:lumOff val="35000"/>
                  </a:schemeClr>
                </a:solidFill>
                <a:latin typeface="Times New Roman" panose="02020603050405020304" charset="0"/>
                <a:cs typeface="Times New Roman" panose="02020603050405020304" charset="0"/>
                <a:sym typeface="+mn-lt"/>
              </a:rPr>
              <a:t>, people's thoughts are deeply influenced by the Bible</a:t>
            </a: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 in which </a:t>
            </a:r>
            <a:r>
              <a:rPr lang="zh-CN" altLang="en-US" sz="1400" dirty="0">
                <a:solidFill>
                  <a:schemeClr val="tx1">
                    <a:lumMod val="65000"/>
                    <a:lumOff val="35000"/>
                  </a:schemeClr>
                </a:solidFill>
                <a:latin typeface="Times New Roman" panose="02020603050405020304" charset="0"/>
                <a:cs typeface="Times New Roman" panose="02020603050405020304" charset="0"/>
                <a:sym typeface="+mn-lt"/>
              </a:rPr>
              <a:t>Eve was derived from a rib of Adam</a:t>
            </a: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a:t>
            </a:r>
            <a:endParaRPr lang="en-US" altLang="zh-CN" sz="1400" dirty="0">
              <a:solidFill>
                <a:schemeClr val="tx1">
                  <a:lumMod val="65000"/>
                  <a:lumOff val="35000"/>
                </a:schemeClr>
              </a:solidFill>
              <a:latin typeface="Times New Roman" panose="02020603050405020304" charset="0"/>
              <a:cs typeface="Times New Roman" panose="02020603050405020304" charset="0"/>
              <a:sym typeface="+mn-lt"/>
            </a:endParaRPr>
          </a:p>
          <a:p>
            <a:pPr marL="285750" indent="-285750" algn="just">
              <a:lnSpc>
                <a:spcPct val="150000"/>
              </a:lnSpc>
              <a:buFont typeface="Arial" panose="020B0604020202020204" pitchFamily="34" charset="0"/>
              <a:buChar char="•"/>
              <a:defRPr/>
            </a:pP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Chinese culture is mainly influenced by Confucianism, which advocates that women should observe the three obediences and four virtues.</a:t>
            </a:r>
            <a:endParaRPr lang="en-US" altLang="zh-CN" sz="1400" dirty="0">
              <a:solidFill>
                <a:schemeClr val="tx1">
                  <a:lumMod val="65000"/>
                  <a:lumOff val="35000"/>
                </a:schemeClr>
              </a:solidFill>
              <a:latin typeface="Times New Roman" panose="02020603050405020304" charset="0"/>
              <a:cs typeface="Times New Roman" panose="02020603050405020304" charset="0"/>
              <a:sym typeface="+mn-lt"/>
            </a:endParaRPr>
          </a:p>
        </p:txBody>
      </p:sp>
      <p:sp>
        <p:nvSpPr>
          <p:cNvPr id="16" name="稻壳儿_答辩小姐姐作品_12"/>
          <p:cNvSpPr txBox="1"/>
          <p:nvPr/>
        </p:nvSpPr>
        <p:spPr>
          <a:xfrm>
            <a:off x="5833509" y="1880337"/>
            <a:ext cx="491490" cy="460375"/>
          </a:xfrm>
          <a:prstGeom prst="rect">
            <a:avLst/>
          </a:prstGeom>
          <a:noFill/>
        </p:spPr>
        <p:txBody>
          <a:bodyPr wrap="none" rtlCol="0">
            <a:spAutoFit/>
          </a:bodyPr>
          <a:lstStyle/>
          <a:p>
            <a:pPr algn="ctr"/>
            <a:r>
              <a:rPr lang="en-US" altLang="zh-CN" sz="2400">
                <a:solidFill>
                  <a:schemeClr val="bg1"/>
                </a:solidFill>
                <a:cs typeface="+mn-ea"/>
                <a:sym typeface="+mn-lt"/>
              </a:rPr>
              <a:t>02</a:t>
            </a:r>
            <a:endParaRPr lang="zh-CN" altLang="en-US" sz="2400">
              <a:solidFill>
                <a:schemeClr val="bg1"/>
              </a:solidFill>
              <a:cs typeface="+mn-ea"/>
              <a:sym typeface="+mn-lt"/>
            </a:endParaRPr>
          </a:p>
        </p:txBody>
      </p:sp>
      <p:sp>
        <p:nvSpPr>
          <p:cNvPr id="17" name="稻壳儿_答辩小姐姐作品_13"/>
          <p:cNvSpPr/>
          <p:nvPr/>
        </p:nvSpPr>
        <p:spPr>
          <a:xfrm>
            <a:off x="5347823" y="2749376"/>
            <a:ext cx="1494983"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defTabSz="457200" eaLnBrk="1" hangingPunct="1">
              <a:lnSpc>
                <a:spcPct val="100000"/>
              </a:lnSpc>
              <a:spcBef>
                <a:spcPct val="0"/>
              </a:spcBef>
              <a:buFontTx/>
              <a:buNone/>
            </a:pPr>
            <a:r>
              <a:rPr lang="en-US" altLang="zh-CN" sz="2000" dirty="0">
                <a:solidFill>
                  <a:schemeClr val="tx1">
                    <a:lumMod val="75000"/>
                    <a:lumOff val="25000"/>
                  </a:schemeClr>
                </a:solidFill>
                <a:cs typeface="+mn-ea"/>
                <a:sym typeface="+mn-lt"/>
              </a:rPr>
              <a:t>Cultural</a:t>
            </a:r>
            <a:endParaRPr lang="en-US" altLang="zh-CN" sz="2000" dirty="0">
              <a:solidFill>
                <a:schemeClr val="tx1">
                  <a:lumMod val="75000"/>
                  <a:lumOff val="25000"/>
                </a:schemeClr>
              </a:solidFill>
              <a:cs typeface="+mn-ea"/>
              <a:sym typeface="+mn-lt"/>
            </a:endParaRPr>
          </a:p>
        </p:txBody>
      </p:sp>
      <p:sp>
        <p:nvSpPr>
          <p:cNvPr id="18" name="稻壳儿_答辩小姐姐作品_14"/>
          <p:cNvSpPr/>
          <p:nvPr/>
        </p:nvSpPr>
        <p:spPr>
          <a:xfrm>
            <a:off x="8955910" y="1938253"/>
            <a:ext cx="2176440" cy="1834228"/>
          </a:xfrm>
          <a:prstGeom prst="donut">
            <a:avLst>
              <a:gd name="adj" fmla="val 3559"/>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稻壳儿_答辩小姐姐作品_15"/>
          <p:cNvSpPr/>
          <p:nvPr/>
        </p:nvSpPr>
        <p:spPr>
          <a:xfrm>
            <a:off x="9418268" y="1840204"/>
            <a:ext cx="1328078" cy="586354"/>
          </a:xfrm>
          <a:prstGeom prst="roundRect">
            <a:avLst>
              <a:gd name="adj" fmla="val 50000"/>
            </a:avLst>
          </a:prstGeom>
          <a:solidFill>
            <a:srgbClr val="A26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稻壳儿_答辩小姐姐作品_17"/>
          <p:cNvSpPr/>
          <p:nvPr/>
        </p:nvSpPr>
        <p:spPr>
          <a:xfrm flipH="1">
            <a:off x="7815629" y="3772481"/>
            <a:ext cx="4067174" cy="2353310"/>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50000"/>
              </a:lnSpc>
              <a:buFont typeface="Arial" panose="020B0604020202020204" pitchFamily="34" charset="0"/>
              <a:buChar char="•"/>
              <a:defRPr/>
            </a:pPr>
            <a:r>
              <a:rPr lang="zh-CN" altLang="en-US" sz="1400" dirty="0">
                <a:solidFill>
                  <a:schemeClr val="tx1">
                    <a:lumMod val="65000"/>
                    <a:lumOff val="35000"/>
                  </a:schemeClr>
                </a:solidFill>
                <a:latin typeface="Times New Roman" panose="02020603050405020304" charset="0"/>
                <a:cs typeface="Times New Roman" panose="02020603050405020304" charset="0"/>
                <a:sym typeface="+mn-lt"/>
              </a:rPr>
              <a:t>Once  get married,</a:t>
            </a: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 women’s</a:t>
            </a:r>
            <a:r>
              <a:rPr lang="zh-CN" altLang="en-US" sz="1400" dirty="0">
                <a:solidFill>
                  <a:schemeClr val="tx1">
                    <a:lumMod val="65000"/>
                    <a:lumOff val="35000"/>
                  </a:schemeClr>
                </a:solidFill>
                <a:latin typeface="Times New Roman" panose="02020603050405020304" charset="0"/>
                <a:cs typeface="Times New Roman" panose="02020603050405020304" charset="0"/>
                <a:sym typeface="+mn-lt"/>
              </a:rPr>
              <a:t> choice is to take care of their husband and raise their children.  Therefore, women </a:t>
            </a: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only have </a:t>
            </a:r>
            <a:r>
              <a:rPr lang="zh-CN" altLang="en-US" sz="1400" dirty="0">
                <a:solidFill>
                  <a:schemeClr val="tx1">
                    <a:lumMod val="65000"/>
                    <a:lumOff val="35000"/>
                  </a:schemeClr>
                </a:solidFill>
                <a:latin typeface="Times New Roman" panose="02020603050405020304" charset="0"/>
                <a:cs typeface="Times New Roman" panose="02020603050405020304" charset="0"/>
                <a:sym typeface="+mn-lt"/>
              </a:rPr>
              <a:t> </a:t>
            </a: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two identities : </a:t>
            </a:r>
            <a:r>
              <a:rPr lang="zh-CN" altLang="en-US" sz="1400" dirty="0">
                <a:solidFill>
                  <a:schemeClr val="tx1">
                    <a:lumMod val="65000"/>
                    <a:lumOff val="35000"/>
                  </a:schemeClr>
                </a:solidFill>
                <a:latin typeface="Times New Roman" panose="02020603050405020304" charset="0"/>
                <a:cs typeface="Times New Roman" panose="02020603050405020304" charset="0"/>
                <a:sym typeface="+mn-lt"/>
              </a:rPr>
              <a:t>wife </a:t>
            </a: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and</a:t>
            </a:r>
            <a:r>
              <a:rPr lang="zh-CN" altLang="en-US" sz="1400" dirty="0">
                <a:solidFill>
                  <a:schemeClr val="tx1">
                    <a:lumMod val="65000"/>
                    <a:lumOff val="35000"/>
                  </a:schemeClr>
                </a:solidFill>
                <a:latin typeface="Times New Roman" panose="02020603050405020304" charset="0"/>
                <a:cs typeface="Times New Roman" panose="02020603050405020304" charset="0"/>
                <a:sym typeface="+mn-lt"/>
              </a:rPr>
              <a:t> mot</a:t>
            </a: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her.</a:t>
            </a:r>
            <a:endParaRPr lang="en-US" altLang="zh-CN" sz="1400" dirty="0">
              <a:solidFill>
                <a:schemeClr val="tx1">
                  <a:lumMod val="65000"/>
                  <a:lumOff val="35000"/>
                </a:schemeClr>
              </a:solidFill>
              <a:latin typeface="Times New Roman" panose="02020603050405020304" charset="0"/>
              <a:cs typeface="Times New Roman" panose="02020603050405020304" charset="0"/>
              <a:sym typeface="+mn-lt"/>
            </a:endParaRPr>
          </a:p>
          <a:p>
            <a:pPr marL="285750" indent="-285750" algn="just">
              <a:lnSpc>
                <a:spcPct val="150000"/>
              </a:lnSpc>
              <a:buFont typeface="Arial" panose="020B0604020202020204" pitchFamily="34" charset="0"/>
              <a:buChar char="•"/>
              <a:defRPr/>
            </a:pPr>
            <a:r>
              <a:rPr lang="en-US" altLang="zh-CN" sz="1400" dirty="0">
                <a:solidFill>
                  <a:schemeClr val="tx1">
                    <a:lumMod val="65000"/>
                    <a:lumOff val="35000"/>
                  </a:schemeClr>
                </a:solidFill>
                <a:latin typeface="Times New Roman" panose="02020603050405020304" charset="0"/>
                <a:cs typeface="Times New Roman" panose="02020603050405020304" charset="0"/>
                <a:sym typeface="+mn-lt"/>
              </a:rPr>
              <a:t>However,  women are not paid the same as men for equal work. This is employment discrimination on the basis of sexual orientation.</a:t>
            </a:r>
            <a:endParaRPr lang="en-US" altLang="zh-CN" sz="1400" dirty="0">
              <a:solidFill>
                <a:schemeClr val="tx1">
                  <a:lumMod val="65000"/>
                  <a:lumOff val="35000"/>
                </a:schemeClr>
              </a:solidFill>
              <a:latin typeface="Times New Roman" panose="02020603050405020304" charset="0"/>
              <a:cs typeface="Times New Roman" panose="02020603050405020304" charset="0"/>
              <a:sym typeface="+mn-lt"/>
            </a:endParaRPr>
          </a:p>
        </p:txBody>
      </p:sp>
      <p:sp>
        <p:nvSpPr>
          <p:cNvPr id="22" name="稻壳儿_答辩小姐姐作品_18"/>
          <p:cNvSpPr txBox="1"/>
          <p:nvPr/>
        </p:nvSpPr>
        <p:spPr>
          <a:xfrm>
            <a:off x="9836562" y="1880337"/>
            <a:ext cx="491490" cy="460375"/>
          </a:xfrm>
          <a:prstGeom prst="rect">
            <a:avLst/>
          </a:prstGeom>
          <a:noFill/>
        </p:spPr>
        <p:txBody>
          <a:bodyPr wrap="none" rtlCol="0">
            <a:spAutoFit/>
          </a:bodyPr>
          <a:lstStyle/>
          <a:p>
            <a:pPr algn="ctr"/>
            <a:r>
              <a:rPr lang="en-US" altLang="zh-CN" sz="2400">
                <a:solidFill>
                  <a:schemeClr val="bg1"/>
                </a:solidFill>
                <a:cs typeface="+mn-ea"/>
                <a:sym typeface="+mn-lt"/>
              </a:rPr>
              <a:t>03</a:t>
            </a:r>
            <a:endParaRPr lang="zh-CN" altLang="en-US" sz="2400">
              <a:solidFill>
                <a:schemeClr val="bg1"/>
              </a:solidFill>
              <a:cs typeface="+mn-ea"/>
              <a:sym typeface="+mn-lt"/>
            </a:endParaRPr>
          </a:p>
        </p:txBody>
      </p:sp>
      <p:sp>
        <p:nvSpPr>
          <p:cNvPr id="23" name="稻壳儿_答辩小姐姐作品_19"/>
          <p:cNvSpPr/>
          <p:nvPr/>
        </p:nvSpPr>
        <p:spPr>
          <a:xfrm>
            <a:off x="9296909" y="2798264"/>
            <a:ext cx="1494983"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defTabSz="457200" eaLnBrk="1" hangingPunct="1">
              <a:lnSpc>
                <a:spcPct val="100000"/>
              </a:lnSpc>
              <a:spcBef>
                <a:spcPct val="0"/>
              </a:spcBef>
              <a:buFontTx/>
              <a:buNone/>
            </a:pPr>
            <a:r>
              <a:rPr lang="en-US" altLang="zh-CN" sz="2000" dirty="0">
                <a:solidFill>
                  <a:schemeClr val="tx1">
                    <a:lumMod val="75000"/>
                    <a:lumOff val="25000"/>
                  </a:schemeClr>
                </a:solidFill>
                <a:cs typeface="+mn-ea"/>
                <a:sym typeface="+mn-lt"/>
              </a:rPr>
              <a:t>social</a:t>
            </a:r>
            <a:endParaRPr lang="en-US" altLang="zh-CN" sz="2000" dirty="0">
              <a:solidFill>
                <a:schemeClr val="tx1">
                  <a:lumMod val="75000"/>
                  <a:lumOff val="25000"/>
                </a:schemeClr>
              </a:solidFill>
              <a:cs typeface="+mn-ea"/>
              <a:sym typeface="+mn-lt"/>
            </a:endParaRPr>
          </a:p>
        </p:txBody>
      </p:sp>
      <p:grpSp>
        <p:nvGrpSpPr>
          <p:cNvPr id="26" name="稻壳儿_答辩小姐姐作品_20"/>
          <p:cNvGrpSpPr/>
          <p:nvPr/>
        </p:nvGrpSpPr>
        <p:grpSpPr>
          <a:xfrm>
            <a:off x="4058226" y="714334"/>
            <a:ext cx="4073644" cy="460375"/>
            <a:chOff x="3866082" y="713275"/>
            <a:chExt cx="4074281" cy="460447"/>
          </a:xfrm>
        </p:grpSpPr>
        <p:cxnSp>
          <p:nvCxnSpPr>
            <p:cNvPr id="27" name="直接连接符 26"/>
            <p:cNvCxnSpPr/>
            <p:nvPr/>
          </p:nvCxnSpPr>
          <p:spPr>
            <a:xfrm>
              <a:off x="386608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292181"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554706" y="713275"/>
              <a:ext cx="2697032" cy="460447"/>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altLang="zh-CN" sz="2400" spc="300" dirty="0">
                  <a:latin typeface="+mn-lt"/>
                  <a:ea typeface="+mn-ea"/>
                  <a:cs typeface="+mn-ea"/>
                  <a:sym typeface="+mn-lt"/>
                </a:rPr>
                <a:t>Reasons</a:t>
              </a:r>
              <a:endParaRPr lang="en-US" altLang="zh-CN" sz="2400" spc="300" dirty="0">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稻壳儿_答辩小姐姐作品_1"/>
          <p:cNvPicPr>
            <a:picLocks noChangeAspect="1"/>
          </p:cNvPicPr>
          <p:nvPr/>
        </p:nvPicPr>
        <p:blipFill rotWithShape="1">
          <a:blip r:embed="rId1">
            <a:extLst>
              <a:ext uri="{28A0092B-C50C-407E-A947-70E740481C1C}">
                <a14:useLocalDpi xmlns:a14="http://schemas.microsoft.com/office/drawing/2010/main" val="0"/>
              </a:ext>
            </a:extLst>
          </a:blip>
          <a:srcRect l="8772" t="10256" r="8955" b="7487"/>
          <a:stretch>
            <a:fillRect/>
          </a:stretch>
        </p:blipFill>
        <p:spPr>
          <a:xfrm rot="5400000" flipV="1">
            <a:off x="2666586" y="-2665413"/>
            <a:ext cx="6856928" cy="12190096"/>
          </a:xfrm>
          <a:prstGeom prst="rect">
            <a:avLst/>
          </a:prstGeom>
        </p:spPr>
      </p:pic>
      <p:sp>
        <p:nvSpPr>
          <p:cNvPr id="6" name="稻壳儿_答辩小姐姐作品_2"/>
          <p:cNvSpPr txBox="1"/>
          <p:nvPr/>
        </p:nvSpPr>
        <p:spPr>
          <a:xfrm>
            <a:off x="2192689" y="2449521"/>
            <a:ext cx="7803447" cy="1198880"/>
          </a:xfrm>
          <a:prstGeom prst="rect">
            <a:avLst/>
          </a:prstGeom>
          <a:noFill/>
        </p:spPr>
        <p:txBody>
          <a:bodyPr wrap="square" rtlCol="0">
            <a:spAutoFit/>
          </a:bodyPr>
          <a:lstStyle/>
          <a:p>
            <a:pPr algn="ctr"/>
            <a:r>
              <a:rPr lang="en-US" altLang="zh-CN" sz="7200" dirty="0">
                <a:gradFill>
                  <a:gsLst>
                    <a:gs pos="0">
                      <a:srgbClr val="4D7F89"/>
                    </a:gs>
                    <a:gs pos="100000">
                      <a:srgbClr val="A2633C"/>
                    </a:gs>
                  </a:gsLst>
                  <a:lin ang="0" scaled="0"/>
                </a:gradFill>
                <a:cs typeface="+mn-ea"/>
                <a:sym typeface="+mn-lt"/>
              </a:rPr>
              <a:t>Thanks for listening!</a:t>
            </a:r>
            <a:endParaRPr lang="en-US" altLang="zh-CN" sz="7200" dirty="0">
              <a:gradFill>
                <a:gsLst>
                  <a:gs pos="0">
                    <a:srgbClr val="4D7F89"/>
                  </a:gs>
                  <a:gs pos="100000">
                    <a:srgbClr val="A2633C"/>
                  </a:gs>
                </a:gsLst>
                <a:lin ang="0" scaled="0"/>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7180"/>
            <a:ext cx="12190413" cy="6857107"/>
          </a:xfrm>
          <a:prstGeom prst="rect">
            <a:avLst/>
          </a:prstGeom>
        </p:spPr>
      </p:pic>
      <p:grpSp>
        <p:nvGrpSpPr>
          <p:cNvPr id="35" name="组合 34"/>
          <p:cNvGrpSpPr/>
          <p:nvPr/>
        </p:nvGrpSpPr>
        <p:grpSpPr>
          <a:xfrm>
            <a:off x="5754478" y="1865305"/>
            <a:ext cx="3086939" cy="3112833"/>
            <a:chOff x="5759920" y="1812691"/>
            <a:chExt cx="3086939" cy="3112833"/>
          </a:xfrm>
        </p:grpSpPr>
        <p:sp>
          <p:nvSpPr>
            <p:cNvPr id="36" name="MH_Entry_1"/>
            <p:cNvSpPr/>
            <p:nvPr>
              <p:custDataLst>
                <p:tags r:id="rId2"/>
              </p:custDataLst>
            </p:nvPr>
          </p:nvSpPr>
          <p:spPr>
            <a:xfrm>
              <a:off x="6379884" y="1882068"/>
              <a:ext cx="2466975" cy="3886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en-US" sz="2530" noProof="1"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Space</a:t>
              </a:r>
              <a:endParaRPr lang="en-US" sz="12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37" name="MH_Entry_2"/>
            <p:cNvSpPr/>
            <p:nvPr>
              <p:custDataLst>
                <p:tags r:id="rId3"/>
              </p:custDataLst>
            </p:nvPr>
          </p:nvSpPr>
          <p:spPr>
            <a:xfrm>
              <a:off x="6379884" y="2752018"/>
              <a:ext cx="2466975" cy="3886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en-US" sz="2530" noProof="1"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Time</a:t>
              </a:r>
              <a:endParaRPr lang="en-US" sz="12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38" name="MH_Entry_3"/>
            <p:cNvSpPr/>
            <p:nvPr>
              <p:custDataLst>
                <p:tags r:id="rId4"/>
              </p:custDataLst>
            </p:nvPr>
          </p:nvSpPr>
          <p:spPr>
            <a:xfrm>
              <a:off x="6379884" y="3621174"/>
              <a:ext cx="2466975" cy="3886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en-US" sz="2530" noProof="1"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Color</a:t>
              </a:r>
              <a:endParaRPr lang="en-US" sz="12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39" name="MH_Entry_4"/>
            <p:cNvSpPr/>
            <p:nvPr>
              <p:custDataLst>
                <p:tags r:id="rId5"/>
              </p:custDataLst>
            </p:nvPr>
          </p:nvSpPr>
          <p:spPr>
            <a:xfrm>
              <a:off x="6379884" y="4491123"/>
              <a:ext cx="2466975" cy="3886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en-US" sz="2530" noProof="1"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Object</a:t>
              </a:r>
              <a:endParaRPr lang="en-US" sz="12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40" name="矩形 39"/>
            <p:cNvSpPr/>
            <p:nvPr/>
          </p:nvSpPr>
          <p:spPr>
            <a:xfrm>
              <a:off x="5759920" y="1812691"/>
              <a:ext cx="527374" cy="527372"/>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华文中宋" panose="02010600040101010101" pitchFamily="2" charset="-122"/>
                  <a:ea typeface="华文中宋" panose="02010600040101010101" pitchFamily="2" charset="-122"/>
                </a:rPr>
                <a:t>01</a:t>
              </a:r>
              <a:endParaRPr lang="zh-CN" altLang="en-US" sz="2000" dirty="0">
                <a:latin typeface="华文中宋" panose="02010600040101010101" pitchFamily="2" charset="-122"/>
                <a:ea typeface="华文中宋" panose="02010600040101010101" pitchFamily="2" charset="-122"/>
              </a:endParaRPr>
            </a:p>
          </p:txBody>
        </p:sp>
        <p:sp>
          <p:nvSpPr>
            <p:cNvPr id="41" name="矩形 40"/>
            <p:cNvSpPr/>
            <p:nvPr/>
          </p:nvSpPr>
          <p:spPr>
            <a:xfrm>
              <a:off x="5759920" y="2674511"/>
              <a:ext cx="527374" cy="527372"/>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华文中宋" panose="02010600040101010101" pitchFamily="2" charset="-122"/>
                  <a:ea typeface="华文中宋" panose="02010600040101010101" pitchFamily="2" charset="-122"/>
                </a:rPr>
                <a:t>02</a:t>
              </a:r>
              <a:endParaRPr lang="zh-CN" altLang="en-US" sz="2000" dirty="0">
                <a:latin typeface="华文中宋" panose="02010600040101010101" pitchFamily="2" charset="-122"/>
                <a:ea typeface="华文中宋" panose="02010600040101010101" pitchFamily="2" charset="-122"/>
              </a:endParaRPr>
            </a:p>
          </p:txBody>
        </p:sp>
        <p:sp>
          <p:nvSpPr>
            <p:cNvPr id="42" name="矩形 41"/>
            <p:cNvSpPr/>
            <p:nvPr/>
          </p:nvSpPr>
          <p:spPr>
            <a:xfrm>
              <a:off x="5759920" y="3536331"/>
              <a:ext cx="527374" cy="527372"/>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华文中宋" panose="02010600040101010101" pitchFamily="2" charset="-122"/>
                  <a:ea typeface="华文中宋" panose="02010600040101010101" pitchFamily="2" charset="-122"/>
                </a:rPr>
                <a:t>03</a:t>
              </a:r>
              <a:endParaRPr lang="zh-CN" altLang="en-US" sz="2000" dirty="0">
                <a:latin typeface="华文中宋" panose="02010600040101010101" pitchFamily="2" charset="-122"/>
                <a:ea typeface="华文中宋" panose="02010600040101010101" pitchFamily="2" charset="-122"/>
              </a:endParaRPr>
            </a:p>
          </p:txBody>
        </p:sp>
        <p:sp>
          <p:nvSpPr>
            <p:cNvPr id="43" name="矩形 42"/>
            <p:cNvSpPr/>
            <p:nvPr/>
          </p:nvSpPr>
          <p:spPr>
            <a:xfrm>
              <a:off x="5759920" y="4398152"/>
              <a:ext cx="527374" cy="527372"/>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华文中宋" panose="02010600040101010101" pitchFamily="2" charset="-122"/>
                  <a:ea typeface="华文中宋" panose="02010600040101010101" pitchFamily="2" charset="-122"/>
                </a:rPr>
                <a:t>04</a:t>
              </a:r>
              <a:endParaRPr lang="zh-CN" altLang="en-US" sz="2000" dirty="0">
                <a:latin typeface="华文中宋" panose="02010600040101010101" pitchFamily="2" charset="-122"/>
                <a:ea typeface="华文中宋" panose="02010600040101010101" pitchFamily="2" charset="-122"/>
              </a:endParaRPr>
            </a:p>
          </p:txBody>
        </p:sp>
      </p:grpSp>
      <p:sp>
        <p:nvSpPr>
          <p:cNvPr id="44" name="矩形 43"/>
          <p:cNvSpPr/>
          <p:nvPr/>
        </p:nvSpPr>
        <p:spPr>
          <a:xfrm>
            <a:off x="3312713" y="3002195"/>
            <a:ext cx="2137770" cy="738505"/>
          </a:xfrm>
          <a:prstGeom prst="rect">
            <a:avLst/>
          </a:prstGeom>
        </p:spPr>
        <p:txBody>
          <a:bodyPr wrap="square" lIns="0" tIns="0" rIns="0" bIns="0">
            <a:spAutoFit/>
          </a:bodyPr>
          <a:lstStyle/>
          <a:p>
            <a:pPr algn="ctr" eaLnBrk="1" hangingPunct="1">
              <a:defRPr/>
            </a:pPr>
            <a:r>
              <a:rPr lang="en-US" altLang="zh-CN" sz="48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Content</a:t>
            </a:r>
            <a:endParaRPr lang="en-US" altLang="zh-CN" sz="48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grpSp>
        <p:nvGrpSpPr>
          <p:cNvPr id="45" name="组合 44"/>
          <p:cNvGrpSpPr/>
          <p:nvPr/>
        </p:nvGrpSpPr>
        <p:grpSpPr>
          <a:xfrm>
            <a:off x="3480638" y="2811946"/>
            <a:ext cx="1801920" cy="1144562"/>
            <a:chOff x="2802618" y="3136900"/>
            <a:chExt cx="6578600" cy="1018073"/>
          </a:xfrm>
        </p:grpSpPr>
        <p:cxnSp>
          <p:nvCxnSpPr>
            <p:cNvPr id="46" name="直接连接符 45"/>
            <p:cNvCxnSpPr/>
            <p:nvPr/>
          </p:nvCxnSpPr>
          <p:spPr>
            <a:xfrm>
              <a:off x="2802618" y="3136900"/>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802618" y="4154973"/>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strVal val="4*#ppt_w"/>
                                          </p:val>
                                        </p:tav>
                                        <p:tav tm="100000">
                                          <p:val>
                                            <p:strVal val="#ppt_w"/>
                                          </p:val>
                                        </p:tav>
                                      </p:tavLst>
                                    </p:anim>
                                    <p:anim calcmode="lin" valueType="num">
                                      <p:cBhvr>
                                        <p:cTn id="16" dur="500" fill="hold"/>
                                        <p:tgtEl>
                                          <p:spTgt spid="44"/>
                                        </p:tgtEl>
                                        <p:attrNameLst>
                                          <p:attrName>ppt_h</p:attrName>
                                        </p:attrNameLst>
                                      </p:cBhvr>
                                      <p:tavLst>
                                        <p:tav tm="0">
                                          <p:val>
                                            <p:strVal val="4*#ppt_h"/>
                                          </p:val>
                                        </p:tav>
                                        <p:tav tm="100000">
                                          <p:val>
                                            <p:strVal val="#ppt_h"/>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745" y="1875"/>
            <a:ext cx="12190413" cy="6857107"/>
          </a:xfrm>
          <a:prstGeom prst="rect">
            <a:avLst/>
          </a:prstGeom>
        </p:spPr>
      </p:pic>
      <p:sp>
        <p:nvSpPr>
          <p:cNvPr id="12" name="矩形 11"/>
          <p:cNvSpPr/>
          <p:nvPr/>
        </p:nvSpPr>
        <p:spPr>
          <a:xfrm>
            <a:off x="3772535" y="2216785"/>
            <a:ext cx="4702175" cy="738505"/>
          </a:xfrm>
          <a:prstGeom prst="rect">
            <a:avLst/>
          </a:prstGeom>
        </p:spPr>
        <p:txBody>
          <a:bodyPr wrap="square" lIns="0" tIns="0" rIns="0" bIns="0">
            <a:spAutoFit/>
          </a:bodyPr>
          <a:lstStyle/>
          <a:p>
            <a:pPr algn="ctr" eaLnBrk="1" hangingPunct="1">
              <a:defRPr/>
            </a:pPr>
            <a:r>
              <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Space</a:t>
            </a:r>
            <a:endPar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grpSp>
        <p:nvGrpSpPr>
          <p:cNvPr id="13" name="组合 12"/>
          <p:cNvGrpSpPr/>
          <p:nvPr/>
        </p:nvGrpSpPr>
        <p:grpSpPr>
          <a:xfrm>
            <a:off x="4112334" y="2069611"/>
            <a:ext cx="4022016" cy="1144562"/>
            <a:chOff x="2802618" y="3136900"/>
            <a:chExt cx="6578600" cy="1018073"/>
          </a:xfrm>
        </p:grpSpPr>
        <p:cxnSp>
          <p:nvCxnSpPr>
            <p:cNvPr id="14" name="直接连接符 13"/>
            <p:cNvCxnSpPr/>
            <p:nvPr/>
          </p:nvCxnSpPr>
          <p:spPr>
            <a:xfrm>
              <a:off x="2802618" y="3136900"/>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02618" y="4154973"/>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4*#ppt_w"/>
                                          </p:val>
                                        </p:tav>
                                        <p:tav tm="100000">
                                          <p:val>
                                            <p:strVal val="#ppt_w"/>
                                          </p:val>
                                        </p:tav>
                                      </p:tavLst>
                                    </p:anim>
                                    <p:anim calcmode="lin" valueType="num">
                                      <p:cBhvr>
                                        <p:cTn id="16"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华文中宋" panose="02010600040101010101" pitchFamily="2" charset="-122"/>
                  <a:ea typeface="华文中宋" panose="02010600040101010101" pitchFamily="2" charset="-122"/>
                  <a:sym typeface="Arial" panose="020B0604020202020204" pitchFamily="34" charset="0"/>
                </a:rPr>
                <a:t>Space</a:t>
              </a:r>
              <a:endParaRPr lang="en-US" altLang="zh-CN" sz="3600" dirty="0" smtClean="0">
                <a:solidFill>
                  <a:srgbClr val="6F958F"/>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431445" y="2118327"/>
            <a:ext cx="6484620" cy="3345091"/>
            <a:chOff x="109855" y="3018022"/>
            <a:chExt cx="6484620" cy="3345091"/>
          </a:xfrm>
        </p:grpSpPr>
        <p:sp>
          <p:nvSpPr>
            <p:cNvPr id="12" name="Rectangle 23"/>
            <p:cNvSpPr>
              <a:spLocks noChangeArrowheads="1"/>
            </p:cNvSpPr>
            <p:nvPr/>
          </p:nvSpPr>
          <p:spPr bwMode="auto">
            <a:xfrm>
              <a:off x="482600" y="3018022"/>
              <a:ext cx="579691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a:latin typeface="Times New Roman" panose="02020603050405020304" charset="0"/>
                  <a:cs typeface="Times New Roman" panose="02020603050405020304" charset="0"/>
                  <a:sym typeface="+mn-ea"/>
                </a:rPr>
                <a:t>"There's an ant on your </a:t>
              </a:r>
              <a:r>
                <a:rPr lang="zh-CN" altLang="en-US" sz="2800">
                  <a:solidFill>
                    <a:srgbClr val="FF0000"/>
                  </a:solidFill>
                  <a:latin typeface="Times New Roman" panose="02020603050405020304" charset="0"/>
                  <a:cs typeface="Times New Roman" panose="02020603050405020304" charset="0"/>
                  <a:sym typeface="+mn-ea"/>
                </a:rPr>
                <a:t>southeast</a:t>
              </a:r>
              <a:r>
                <a:rPr lang="zh-CN" altLang="en-US" sz="2800">
                  <a:latin typeface="Times New Roman" panose="02020603050405020304" charset="0"/>
                  <a:cs typeface="Times New Roman" panose="02020603050405020304" charset="0"/>
                  <a:sym typeface="+mn-ea"/>
                </a:rPr>
                <a:t> leg</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a:t>
              </a:r>
              <a:endParaRPr lang="en-US" altLang="zh-CN" sz="2800"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13"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5" name="Rectangle 25"/>
            <p:cNvSpPr>
              <a:spLocks noChangeArrowheads="1"/>
            </p:cNvSpPr>
            <p:nvPr/>
          </p:nvSpPr>
          <p:spPr bwMode="auto">
            <a:xfrm>
              <a:off x="109855" y="3929247"/>
              <a:ext cx="64846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a:latin typeface="Times New Roman" panose="02020603050405020304" charset="0"/>
                  <a:cs typeface="Times New Roman" panose="02020603050405020304" charset="0"/>
                  <a:sym typeface="+mn-ea"/>
                </a:rPr>
                <a:t> "Move the cup to the </a:t>
              </a:r>
              <a:r>
                <a:rPr lang="zh-CN" altLang="en-US" sz="2800">
                  <a:solidFill>
                    <a:srgbClr val="FF0000"/>
                  </a:solidFill>
                  <a:latin typeface="Times New Roman" panose="02020603050405020304" charset="0"/>
                  <a:cs typeface="Times New Roman" panose="02020603050405020304" charset="0"/>
                  <a:sym typeface="+mn-ea"/>
                </a:rPr>
                <a:t>northwest</a:t>
              </a:r>
              <a:r>
                <a:rPr lang="zh-CN" altLang="en-US" sz="2800">
                  <a:latin typeface="Times New Roman" panose="02020603050405020304" charset="0"/>
                  <a:cs typeface="Times New Roman" panose="02020603050405020304" charset="0"/>
                  <a:sym typeface="+mn-ea"/>
                </a:rPr>
                <a:t> a little bit."</a:t>
              </a:r>
              <a:endParaRPr lang="en-US" altLang="zh-CN" sz="2800"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16" name="Line 26"/>
            <p:cNvSpPr>
              <a:spLocks noChangeShapeType="1"/>
            </p:cNvSpPr>
            <p:nvPr/>
          </p:nvSpPr>
          <p:spPr bwMode="auto">
            <a:xfrm>
              <a:off x="557530" y="44464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7" name="Rectangle 27"/>
            <p:cNvSpPr>
              <a:spLocks noChangeArrowheads="1"/>
            </p:cNvSpPr>
            <p:nvPr/>
          </p:nvSpPr>
          <p:spPr bwMode="auto">
            <a:xfrm>
              <a:off x="482600" y="4882608"/>
              <a:ext cx="5366568"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800"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"Where are you going?"</a:t>
              </a:r>
              <a:endParaRPr lang="zh-CN" altLang="en-US" sz="2800"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18"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9" name="Rectangle 29"/>
            <p:cNvSpPr>
              <a:spLocks noChangeArrowheads="1"/>
            </p:cNvSpPr>
            <p:nvPr/>
          </p:nvSpPr>
          <p:spPr bwMode="auto">
            <a:xfrm>
              <a:off x="482600" y="5802620"/>
              <a:ext cx="5366568"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800"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 </a:t>
              </a:r>
              <a:r>
                <a:rPr lang="zh-CN" altLang="en-US" sz="2800" dirty="0">
                  <a:solidFill>
                    <a:srgbClr val="FF0000"/>
                  </a:solidFill>
                  <a:latin typeface="Times New Roman" panose="02020603050405020304" charset="0"/>
                  <a:ea typeface="微软雅黑" panose="020B0503020204020204" pitchFamily="34" charset="-122"/>
                  <a:cs typeface="Times New Roman" panose="02020603050405020304" charset="0"/>
                </a:rPr>
                <a:t>Southeast</a:t>
              </a:r>
              <a:r>
                <a:rPr lang="zh-CN" altLang="en-US" sz="2800"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 in the middle distance."</a:t>
              </a:r>
              <a:endParaRPr lang="zh-CN" altLang="en-US" sz="2800"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0" name="Line 30"/>
            <p:cNvSpPr>
              <a:spLocks noChangeShapeType="1"/>
            </p:cNvSpPr>
            <p:nvPr/>
          </p:nvSpPr>
          <p:spPr bwMode="auto">
            <a:xfrm>
              <a:off x="482600" y="6363113"/>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grpSp>
      <p:grpSp>
        <p:nvGrpSpPr>
          <p:cNvPr id="21" name="组合 20"/>
          <p:cNvGrpSpPr/>
          <p:nvPr/>
        </p:nvGrpSpPr>
        <p:grpSpPr>
          <a:xfrm>
            <a:off x="1442483" y="1808024"/>
            <a:ext cx="3998595" cy="3845560"/>
            <a:chOff x="5500688" y="1797050"/>
            <a:chExt cx="4542566" cy="4276536"/>
          </a:xfrm>
        </p:grpSpPr>
        <p:sp>
          <p:nvSpPr>
            <p:cNvPr id="22" name="矩形 21"/>
            <p:cNvSpPr/>
            <p:nvPr/>
          </p:nvSpPr>
          <p:spPr>
            <a:xfrm>
              <a:off x="5500688" y="1797050"/>
              <a:ext cx="4140754" cy="2042936"/>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pic>
          <p:nvPicPr>
            <p:cNvPr id="23" name="组合 1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30875" y="21209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p:cNvSpPr txBox="1">
              <a:spLocks noChangeArrowheads="1"/>
            </p:cNvSpPr>
            <p:nvPr/>
          </p:nvSpPr>
          <p:spPr bwMode="auto">
            <a:xfrm>
              <a:off x="5678149" y="2799805"/>
              <a:ext cx="4365105" cy="7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a:solidFill>
                    <a:schemeClr val="bg1"/>
                  </a:solidFill>
                  <a:sym typeface="+mn-ea"/>
                </a:rPr>
                <a:t> </a:t>
              </a:r>
              <a:r>
                <a:rPr lang="en-US" altLang="zh-CN" sz="2400">
                  <a:solidFill>
                    <a:schemeClr val="bg1"/>
                  </a:solidFill>
                  <a:sym typeface="+mn-ea"/>
                </a:rPr>
                <a:t>R</a:t>
              </a:r>
              <a:r>
                <a:rPr lang="zh-CN" altLang="en-US" sz="2400">
                  <a:solidFill>
                    <a:schemeClr val="bg1"/>
                  </a:solidFill>
                  <a:sym typeface="+mn-ea"/>
                </a:rPr>
                <a:t>ight</a:t>
              </a:r>
              <a:r>
                <a:rPr lang="en-US" altLang="zh-CN" sz="2400">
                  <a:solidFill>
                    <a:schemeClr val="bg1"/>
                  </a:solidFill>
                  <a:sym typeface="+mn-ea"/>
                </a:rPr>
                <a:t>  L</a:t>
              </a:r>
              <a:r>
                <a:rPr lang="zh-CN" altLang="en-US" sz="2400">
                  <a:solidFill>
                    <a:schemeClr val="bg1"/>
                  </a:solidFill>
                  <a:sym typeface="+mn-ea"/>
                </a:rPr>
                <a:t>eft</a:t>
              </a:r>
              <a:r>
                <a:rPr lang="en-US" altLang="zh-CN" sz="2400">
                  <a:solidFill>
                    <a:schemeClr val="bg1"/>
                  </a:solidFill>
                  <a:sym typeface="+mn-ea"/>
                </a:rPr>
                <a:t>  F</a:t>
              </a:r>
              <a:r>
                <a:rPr lang="zh-CN" altLang="en-US" sz="2400">
                  <a:solidFill>
                    <a:schemeClr val="bg1"/>
                  </a:solidFill>
                  <a:sym typeface="+mn-ea"/>
                </a:rPr>
                <a:t>orward </a:t>
              </a:r>
              <a:r>
                <a:rPr lang="en-US" altLang="zh-CN" sz="2400">
                  <a:solidFill>
                    <a:schemeClr val="bg1"/>
                  </a:solidFill>
                  <a:sym typeface="+mn-ea"/>
                </a:rPr>
                <a:t>B</a:t>
              </a:r>
              <a:r>
                <a:rPr lang="zh-CN" altLang="en-US" sz="2400">
                  <a:solidFill>
                    <a:schemeClr val="bg1"/>
                  </a:solidFill>
                  <a:sym typeface="+mn-ea"/>
                </a:rPr>
                <a:t>ack</a:t>
              </a:r>
              <a:endParaRPr lang="zh-CN" altLang="en-US" sz="2400" dirty="0">
                <a:solidFill>
                  <a:schemeClr val="bg1"/>
                </a:solidFill>
                <a:sym typeface="+mn-ea"/>
              </a:endParaRPr>
            </a:p>
          </p:txBody>
        </p:sp>
        <p:sp>
          <p:nvSpPr>
            <p:cNvPr id="25" name="文本框 24"/>
            <p:cNvSpPr txBox="1">
              <a:spLocks noChangeArrowheads="1"/>
            </p:cNvSpPr>
            <p:nvPr/>
          </p:nvSpPr>
          <p:spPr bwMode="auto">
            <a:xfrm>
              <a:off x="6557906" y="1961138"/>
              <a:ext cx="1895475" cy="5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FFFF"/>
                  </a:solidFill>
                  <a:latin typeface="Times New Roman" panose="02020603050405020304" charset="0"/>
                  <a:ea typeface="微软雅黑" panose="020B0503020204020204" pitchFamily="34" charset="-122"/>
                  <a:cs typeface="Times New Roman" panose="02020603050405020304" charset="0"/>
                </a:rPr>
                <a:t>English</a:t>
              </a:r>
              <a:endParaRPr lang="en-US" altLang="zh-CN" sz="2800" b="1">
                <a:solidFill>
                  <a:srgbClr val="FFFFFF"/>
                </a:solidFill>
                <a:latin typeface="Times New Roman" panose="02020603050405020304" charset="0"/>
                <a:ea typeface="微软雅黑" panose="020B0503020204020204" pitchFamily="34" charset="-122"/>
                <a:cs typeface="Times New Roman" panose="02020603050405020304" charset="0"/>
              </a:endParaRPr>
            </a:p>
          </p:txBody>
        </p:sp>
        <p:sp>
          <p:nvSpPr>
            <p:cNvPr id="30" name="矩形 29"/>
            <p:cNvSpPr/>
            <p:nvPr/>
          </p:nvSpPr>
          <p:spPr>
            <a:xfrm>
              <a:off x="5500688" y="4029238"/>
              <a:ext cx="4140754" cy="2044348"/>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31" name="文本框 28"/>
            <p:cNvSpPr txBox="1">
              <a:spLocks noChangeArrowheads="1"/>
            </p:cNvSpPr>
            <p:nvPr/>
          </p:nvSpPr>
          <p:spPr bwMode="auto">
            <a:xfrm>
              <a:off x="5678149" y="5181700"/>
              <a:ext cx="4075108" cy="7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a:solidFill>
                    <a:schemeClr val="bg1"/>
                  </a:solidFill>
                  <a:latin typeface="Times New Roman" panose="02020603050405020304" charset="0"/>
                  <a:cs typeface="Times New Roman" panose="02020603050405020304" charset="0"/>
                  <a:sym typeface="+mn-ea"/>
                </a:rPr>
                <a:t>N</a:t>
              </a:r>
              <a:r>
                <a:rPr lang="zh-CN" altLang="en-US" sz="2400">
                  <a:solidFill>
                    <a:schemeClr val="bg1"/>
                  </a:solidFill>
                  <a:latin typeface="Times New Roman" panose="02020603050405020304" charset="0"/>
                  <a:cs typeface="Times New Roman" panose="02020603050405020304" charset="0"/>
                  <a:sym typeface="+mn-ea"/>
                </a:rPr>
                <a:t>orth</a:t>
              </a:r>
              <a:r>
                <a:rPr lang="en-US" altLang="zh-CN" sz="2400">
                  <a:solidFill>
                    <a:schemeClr val="bg1"/>
                  </a:solidFill>
                  <a:latin typeface="Times New Roman" panose="02020603050405020304" charset="0"/>
                  <a:cs typeface="Times New Roman" panose="02020603050405020304" charset="0"/>
                  <a:sym typeface="+mn-ea"/>
                </a:rPr>
                <a:t>  S</a:t>
              </a:r>
              <a:r>
                <a:rPr lang="zh-CN" altLang="en-US" sz="2400">
                  <a:solidFill>
                    <a:schemeClr val="bg1"/>
                  </a:solidFill>
                  <a:latin typeface="Times New Roman" panose="02020603050405020304" charset="0"/>
                  <a:cs typeface="Times New Roman" panose="02020603050405020304" charset="0"/>
                  <a:sym typeface="+mn-ea"/>
                </a:rPr>
                <a:t>outh</a:t>
              </a:r>
              <a:r>
                <a:rPr lang="en-US" altLang="zh-CN" sz="2400">
                  <a:solidFill>
                    <a:schemeClr val="bg1"/>
                  </a:solidFill>
                  <a:latin typeface="Times New Roman" panose="02020603050405020304" charset="0"/>
                  <a:cs typeface="Times New Roman" panose="02020603050405020304" charset="0"/>
                  <a:sym typeface="+mn-ea"/>
                </a:rPr>
                <a:t>  E</a:t>
              </a:r>
              <a:r>
                <a:rPr lang="zh-CN" altLang="en-US" sz="2400">
                  <a:solidFill>
                    <a:schemeClr val="bg1"/>
                  </a:solidFill>
                  <a:latin typeface="Times New Roman" panose="02020603050405020304" charset="0"/>
                  <a:cs typeface="Times New Roman" panose="02020603050405020304" charset="0"/>
                  <a:sym typeface="+mn-ea"/>
                </a:rPr>
                <a:t>ast </a:t>
              </a:r>
              <a:r>
                <a:rPr lang="en-US" altLang="zh-CN" sz="2400">
                  <a:solidFill>
                    <a:schemeClr val="bg1"/>
                  </a:solidFill>
                  <a:latin typeface="Times New Roman" panose="02020603050405020304" charset="0"/>
                  <a:cs typeface="Times New Roman" panose="02020603050405020304" charset="0"/>
                  <a:sym typeface="+mn-ea"/>
                </a:rPr>
                <a:t> W</a:t>
              </a:r>
              <a:r>
                <a:rPr lang="zh-CN" altLang="en-US" sz="2400">
                  <a:solidFill>
                    <a:schemeClr val="bg1"/>
                  </a:solidFill>
                  <a:latin typeface="Times New Roman" panose="02020603050405020304" charset="0"/>
                  <a:cs typeface="Times New Roman" panose="02020603050405020304" charset="0"/>
                  <a:sym typeface="+mn-ea"/>
                </a:rPr>
                <a:t>est</a:t>
              </a:r>
              <a:endParaRPr lang="zh-CN" altLang="en-US" sz="2400" dirty="0">
                <a:solidFill>
                  <a:schemeClr val="bg1"/>
                </a:solidFill>
                <a:latin typeface="Times New Roman" panose="02020603050405020304" charset="0"/>
                <a:cs typeface="Times New Roman" panose="02020603050405020304" charset="0"/>
                <a:sym typeface="+mn-ea"/>
              </a:endParaRPr>
            </a:p>
          </p:txBody>
        </p:sp>
        <p:sp>
          <p:nvSpPr>
            <p:cNvPr id="2" name="文本框 29"/>
            <p:cNvSpPr txBox="1">
              <a:spLocks noChangeArrowheads="1"/>
            </p:cNvSpPr>
            <p:nvPr/>
          </p:nvSpPr>
          <p:spPr bwMode="auto">
            <a:xfrm>
              <a:off x="6387992" y="4601938"/>
              <a:ext cx="3500164" cy="5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bg1"/>
                  </a:solidFill>
                  <a:latin typeface="Times New Roman" panose="02020603050405020304" charset="0"/>
                  <a:cs typeface="Times New Roman" panose="02020603050405020304" charset="0"/>
                  <a:sym typeface="+mn-ea"/>
                </a:rPr>
                <a:t>Kuuk Thaayorre</a:t>
              </a:r>
              <a:endParaRPr lang="zh-CN" altLang="en-US" sz="2800" b="1">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3" name="组合 3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830" y="4674690"/>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clrChange>
              <a:clrFrom>
                <a:srgbClr val="FFFFFF">
                  <a:alpha val="100000"/>
                </a:srgbClr>
              </a:clrFrom>
              <a:clrTo>
                <a:srgbClr val="FFFFFF">
                  <a:alpha val="100000"/>
                  <a:alpha val="0"/>
                </a:srgbClr>
              </a:clrTo>
            </a:clrChange>
          </a:blip>
          <a:stretch>
            <a:fillRect/>
          </a:stretch>
        </p:blipFill>
        <p:spPr>
          <a:xfrm>
            <a:off x="-473075" y="0"/>
            <a:ext cx="12663170" cy="6859270"/>
          </a:xfrm>
          <a:prstGeom prst="rect">
            <a:avLst/>
          </a:prstGeom>
          <a:noFill/>
          <a:ln w="9525">
            <a:noFill/>
          </a:ln>
        </p:spPr>
      </p:pic>
      <p:pic>
        <p:nvPicPr>
          <p:cNvPr id="103" name="图片 102"/>
          <p:cNvPicPr/>
          <p:nvPr/>
        </p:nvPicPr>
        <p:blipFill>
          <a:blip r:embed="rId2">
            <a:clrChange>
              <a:clrFrom>
                <a:srgbClr val="FFFFFF">
                  <a:alpha val="100000"/>
                </a:srgbClr>
              </a:clrFrom>
              <a:clrTo>
                <a:srgbClr val="FFFFFF">
                  <a:alpha val="100000"/>
                  <a:alpha val="0"/>
                </a:srgbClr>
              </a:clrTo>
            </a:clrChange>
          </a:blip>
          <a:stretch>
            <a:fillRect/>
          </a:stretch>
        </p:blipFill>
        <p:spPr>
          <a:xfrm>
            <a:off x="9224010" y="2955290"/>
            <a:ext cx="1920875" cy="3201670"/>
          </a:xfrm>
          <a:prstGeom prst="rect">
            <a:avLst/>
          </a:prstGeom>
          <a:noFill/>
          <a:ln w="9525">
            <a:noFill/>
          </a:ln>
        </p:spPr>
      </p:pic>
      <p:pic>
        <p:nvPicPr>
          <p:cNvPr id="104" name="图片 103"/>
          <p:cNvPicPr/>
          <p:nvPr/>
        </p:nvPicPr>
        <p:blipFill>
          <a:blip r:embed="rId3">
            <a:clrChange>
              <a:clrFrom>
                <a:srgbClr val="AA9EA8">
                  <a:alpha val="100000"/>
                </a:srgbClr>
              </a:clrFrom>
              <a:clrTo>
                <a:srgbClr val="AA9EA8">
                  <a:alpha val="100000"/>
                  <a:alpha val="0"/>
                </a:srgbClr>
              </a:clrTo>
            </a:clrChange>
          </a:blip>
          <a:stretch>
            <a:fillRect/>
          </a:stretch>
        </p:blipFill>
        <p:spPr>
          <a:xfrm>
            <a:off x="726440" y="4950460"/>
            <a:ext cx="1025525" cy="1431290"/>
          </a:xfrm>
          <a:prstGeom prst="rect">
            <a:avLst/>
          </a:prstGeom>
          <a:noFill/>
          <a:ln w="9525">
            <a:noFill/>
          </a:ln>
        </p:spPr>
      </p:pic>
      <p:sp>
        <p:nvSpPr>
          <p:cNvPr id="3" name="文本框 29"/>
          <p:cNvSpPr txBox="1">
            <a:spLocks noChangeArrowheads="1"/>
          </p:cNvSpPr>
          <p:nvPr/>
        </p:nvSpPr>
        <p:spPr bwMode="auto">
          <a:xfrm>
            <a:off x="8061960" y="5138420"/>
            <a:ext cx="48475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tx1"/>
                </a:solidFill>
                <a:latin typeface="Times New Roman" panose="02020603050405020304" charset="0"/>
                <a:cs typeface="Times New Roman" panose="02020603050405020304" charset="0"/>
                <a:sym typeface="+mn-ea"/>
              </a:rPr>
              <a:t>Kuuk Thaayorre</a:t>
            </a:r>
            <a:r>
              <a:rPr lang="en-US" altLang="zh-CN" sz="2800" b="1">
                <a:solidFill>
                  <a:schemeClr val="tx1"/>
                </a:solidFill>
                <a:latin typeface="Times New Roman" panose="02020603050405020304" charset="0"/>
                <a:cs typeface="Times New Roman" panose="02020603050405020304" charset="0"/>
                <a:sym typeface="+mn-ea"/>
              </a:rPr>
              <a:t> Speaker</a:t>
            </a:r>
            <a:endParaRPr lang="en-US" altLang="zh-CN" sz="2800" b="1">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a:spLocks noChangeArrowheads="1"/>
          </p:cNvSpPr>
          <p:nvPr/>
        </p:nvSpPr>
        <p:spPr bwMode="auto">
          <a:xfrm>
            <a:off x="405765" y="4428490"/>
            <a:ext cx="28968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chemeClr val="tx1"/>
                </a:solidFill>
                <a:latin typeface="Times New Roman" panose="02020603050405020304" charset="0"/>
                <a:ea typeface="微软雅黑" panose="020B0503020204020204" pitchFamily="34" charset="-122"/>
                <a:cs typeface="Times New Roman" panose="02020603050405020304" charset="0"/>
              </a:rPr>
              <a:t>English speaker</a:t>
            </a:r>
            <a:endParaRPr lang="en-US" altLang="zh-CN" sz="2800" b="1">
              <a:solidFill>
                <a:schemeClr val="tx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745" y="1875"/>
            <a:ext cx="12190413" cy="6857107"/>
          </a:xfrm>
          <a:prstGeom prst="rect">
            <a:avLst/>
          </a:prstGeom>
        </p:spPr>
      </p:pic>
      <p:sp>
        <p:nvSpPr>
          <p:cNvPr id="12" name="矩形 11"/>
          <p:cNvSpPr/>
          <p:nvPr/>
        </p:nvSpPr>
        <p:spPr>
          <a:xfrm>
            <a:off x="3772535" y="2216785"/>
            <a:ext cx="4702175" cy="738505"/>
          </a:xfrm>
          <a:prstGeom prst="rect">
            <a:avLst/>
          </a:prstGeom>
        </p:spPr>
        <p:txBody>
          <a:bodyPr wrap="square" lIns="0" tIns="0" rIns="0" bIns="0">
            <a:spAutoFit/>
          </a:bodyPr>
          <a:lstStyle/>
          <a:p>
            <a:pPr algn="ctr" eaLnBrk="1" hangingPunct="1">
              <a:defRPr/>
            </a:pPr>
            <a:r>
              <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Time</a:t>
            </a:r>
            <a:endParaRPr lang="en-US" altLang="zh-CN" sz="4800" spc="600" noProof="1">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grpSp>
        <p:nvGrpSpPr>
          <p:cNvPr id="13" name="组合 12"/>
          <p:cNvGrpSpPr/>
          <p:nvPr/>
        </p:nvGrpSpPr>
        <p:grpSpPr>
          <a:xfrm>
            <a:off x="4112334" y="2069611"/>
            <a:ext cx="4022016" cy="1144562"/>
            <a:chOff x="2802618" y="3136900"/>
            <a:chExt cx="6578600" cy="1018073"/>
          </a:xfrm>
        </p:grpSpPr>
        <p:cxnSp>
          <p:nvCxnSpPr>
            <p:cNvPr id="14" name="直接连接符 13"/>
            <p:cNvCxnSpPr/>
            <p:nvPr/>
          </p:nvCxnSpPr>
          <p:spPr>
            <a:xfrm>
              <a:off x="2802618" y="3136900"/>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02618" y="4154973"/>
              <a:ext cx="6578600" cy="0"/>
            </a:xfrm>
            <a:prstGeom prst="line">
              <a:avLst/>
            </a:prstGeom>
            <a:ln>
              <a:solidFill>
                <a:srgbClr val="6F958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4*#ppt_w"/>
                                          </p:val>
                                        </p:tav>
                                        <p:tav tm="100000">
                                          <p:val>
                                            <p:strVal val="#ppt_w"/>
                                          </p:val>
                                        </p:tav>
                                      </p:tavLst>
                                    </p:anim>
                                    <p:anim calcmode="lin" valueType="num">
                                      <p:cBhvr>
                                        <p:cTn id="16"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grpSp>
        <p:nvGrpSpPr>
          <p:cNvPr id="6" name="组合 5"/>
          <p:cNvGrpSpPr/>
          <p:nvPr/>
        </p:nvGrpSpPr>
        <p:grpSpPr>
          <a:xfrm>
            <a:off x="914405" y="304006"/>
            <a:ext cx="10391768" cy="553720"/>
            <a:chOff x="-2827863" y="398832"/>
            <a:chExt cx="10391768" cy="553720"/>
          </a:xfrm>
        </p:grpSpPr>
        <p:sp>
          <p:nvSpPr>
            <p:cNvPr id="7" name="矩形 6"/>
            <p:cNvSpPr/>
            <p:nvPr/>
          </p:nvSpPr>
          <p:spPr>
            <a:xfrm flipV="1">
              <a:off x="4114798"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a:spLocks noChangeArrowheads="1"/>
            </p:cNvSpPr>
            <p:nvPr/>
          </p:nvSpPr>
          <p:spPr bwMode="auto">
            <a:xfrm>
              <a:off x="739775" y="398832"/>
              <a:ext cx="325532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rPr>
                <a:t>Time</a:t>
              </a:r>
              <a:endParaRPr lang="en-US" altLang="zh-CN" sz="3600" dirty="0" smtClean="0">
                <a:solidFill>
                  <a:srgbClr val="6F958F"/>
                </a:solidFill>
                <a:latin typeface="Times New Roman" panose="02020603050405020304" charset="0"/>
                <a:ea typeface="华文中宋" panose="02010600040101010101" pitchFamily="2" charset="-122"/>
                <a:cs typeface="Times New Roman" panose="02020603050405020304" charset="0"/>
                <a:sym typeface="Arial" panose="020B0604020202020204" pitchFamily="34" charset="0"/>
              </a:endParaRPr>
            </a:p>
          </p:txBody>
        </p:sp>
        <p:sp>
          <p:nvSpPr>
            <p:cNvPr id="14" name="矩形 13"/>
            <p:cNvSpPr/>
            <p:nvPr/>
          </p:nvSpPr>
          <p:spPr>
            <a:xfrm flipV="1">
              <a:off x="-2827863" y="777291"/>
              <a:ext cx="3449107" cy="45719"/>
            </a:xfrm>
            <a:prstGeom prst="rect">
              <a:avLst/>
            </a:prstGeom>
            <a:solidFill>
              <a:srgbClr val="6F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5" name="图片 104"/>
          <p:cNvPicPr/>
          <p:nvPr/>
        </p:nvPicPr>
        <p:blipFill>
          <a:blip r:embed="rId1">
            <a:clrChange>
              <a:clrFrom>
                <a:srgbClr val="FFFFFF">
                  <a:alpha val="100000"/>
                </a:srgbClr>
              </a:clrFrom>
              <a:clrTo>
                <a:srgbClr val="FFFFFF">
                  <a:alpha val="100000"/>
                  <a:alpha val="0"/>
                </a:srgbClr>
              </a:clrTo>
            </a:clrChange>
          </a:blip>
          <a:stretch>
            <a:fillRect/>
          </a:stretch>
        </p:blipFill>
        <p:spPr>
          <a:xfrm>
            <a:off x="5447665" y="2372995"/>
            <a:ext cx="1833245" cy="2112645"/>
          </a:xfrm>
          <a:prstGeom prst="rect">
            <a:avLst/>
          </a:prstGeom>
          <a:noFill/>
          <a:ln w="9525">
            <a:noFill/>
          </a:ln>
        </p:spPr>
      </p:pic>
      <p:pic>
        <p:nvPicPr>
          <p:cNvPr id="106" name="图片 105"/>
          <p:cNvPicPr/>
          <p:nvPr/>
        </p:nvPicPr>
        <p:blipFill>
          <a:blip r:embed="rId2">
            <a:clrChange>
              <a:clrFrom>
                <a:srgbClr val="FEFEFE">
                  <a:alpha val="100000"/>
                </a:srgbClr>
              </a:clrFrom>
              <a:clrTo>
                <a:srgbClr val="FEFEFE">
                  <a:alpha val="100000"/>
                  <a:alpha val="0"/>
                </a:srgbClr>
              </a:clrTo>
            </a:clrChange>
          </a:blip>
          <a:stretch>
            <a:fillRect/>
          </a:stretch>
        </p:blipFill>
        <p:spPr>
          <a:xfrm>
            <a:off x="2089150" y="2898140"/>
            <a:ext cx="1846580" cy="2625725"/>
          </a:xfrm>
          <a:prstGeom prst="rect">
            <a:avLst/>
          </a:prstGeom>
          <a:noFill/>
          <a:ln w="9525">
            <a:noFill/>
          </a:ln>
        </p:spPr>
      </p:pic>
      <p:pic>
        <p:nvPicPr>
          <p:cNvPr id="107" name="图片 106"/>
          <p:cNvPicPr/>
          <p:nvPr/>
        </p:nvPicPr>
        <p:blipFill>
          <a:blip r:embed="rId3">
            <a:clrChange>
              <a:clrFrom>
                <a:srgbClr val="7E52FD">
                  <a:alpha val="100000"/>
                </a:srgbClr>
              </a:clrFrom>
              <a:clrTo>
                <a:srgbClr val="7E52FD">
                  <a:alpha val="100000"/>
                  <a:alpha val="0"/>
                </a:srgbClr>
              </a:clrTo>
            </a:clrChange>
          </a:blip>
          <a:stretch>
            <a:fillRect/>
          </a:stretch>
        </p:blipFill>
        <p:spPr>
          <a:xfrm>
            <a:off x="8491220" y="3215005"/>
            <a:ext cx="2374265" cy="29622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down)">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down)">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10801,&quot;width&quot;:10604}"/>
</p:tagLst>
</file>

<file path=ppt/tags/tag2.xml><?xml version="1.0" encoding="utf-8"?>
<p:tagLst xmlns:p="http://schemas.openxmlformats.org/presentationml/2006/main">
  <p:tag name="MH" val="20160830110146"/>
  <p:tag name="MH_LIBRARY" val="CONTENTS"/>
  <p:tag name="MH_TYPE" val="ENTRY"/>
  <p:tag name="ID" val="553512"/>
  <p:tag name="MH_ORDER" val="1"/>
</p:tagLst>
</file>

<file path=ppt/tags/tag3.xml><?xml version="1.0" encoding="utf-8"?>
<p:tagLst xmlns:p="http://schemas.openxmlformats.org/presentationml/2006/main">
  <p:tag name="MH" val="20160830110146"/>
  <p:tag name="MH_LIBRARY" val="CONTENTS"/>
  <p:tag name="MH_TYPE" val="ENTRY"/>
  <p:tag name="ID" val="553512"/>
  <p:tag name="MH_ORDER" val="2"/>
</p:tagLst>
</file>

<file path=ppt/tags/tag4.xml><?xml version="1.0" encoding="utf-8"?>
<p:tagLst xmlns:p="http://schemas.openxmlformats.org/presentationml/2006/main">
  <p:tag name="MH" val="20160830110146"/>
  <p:tag name="MH_LIBRARY" val="CONTENTS"/>
  <p:tag name="MH_TYPE" val="ENTRY"/>
  <p:tag name="ID" val="553512"/>
  <p:tag name="MH_ORDER" val="3"/>
</p:tagLst>
</file>

<file path=ppt/tags/tag5.xml><?xml version="1.0" encoding="utf-8"?>
<p:tagLst xmlns:p="http://schemas.openxmlformats.org/presentationml/2006/main">
  <p:tag name="MH" val="20160830110146"/>
  <p:tag name="MH_LIBRARY" val="CONTENTS"/>
  <p:tag name="MH_TYPE" val="ENTRY"/>
  <p:tag name="ID" val="553512"/>
  <p:tag name="MH_ORDER" val="4"/>
</p:tagLst>
</file>

<file path=ppt/tags/tag6.xml><?xml version="1.0" encoding="utf-8"?>
<p:tagLst xmlns:p="http://schemas.openxmlformats.org/presentationml/2006/main">
  <p:tag name="ISLIDE.DIAGRAM" val="0aa5ab87-1abb-4ca0-a07e-53f9e32ed86c"/>
</p:tagLst>
</file>

<file path=ppt/tags/tag7.xml><?xml version="1.0" encoding="utf-8"?>
<p:tagLst xmlns:p="http://schemas.openxmlformats.org/presentationml/2006/main">
  <p:tag name="ISPRING_ULTRA_SCORM_TRACKING_SLIDES" val="1"/>
  <p:tag name="GENSWF_OUTPUT_FILE_NAME" val="33"/>
  <p:tag name="COMMONDATA" val="eyJoZGlkIjoiMTAwNDE4ZjA0NjVmZDQzMGU2MTYyNmY2YjdmYzA1OTIifQ=="/>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8785</Words>
  <Application>WPS 演示</Application>
  <PresentationFormat>自定义</PresentationFormat>
  <Paragraphs>312</Paragraphs>
  <Slides>37</Slides>
  <Notes>25</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37</vt:i4>
      </vt:variant>
    </vt:vector>
  </HeadingPairs>
  <TitlesOfParts>
    <vt:vector size="55" baseType="lpstr">
      <vt:lpstr>Arial</vt:lpstr>
      <vt:lpstr>宋体</vt:lpstr>
      <vt:lpstr>Wingdings</vt:lpstr>
      <vt:lpstr>微软雅黑</vt:lpstr>
      <vt:lpstr>Calibri</vt:lpstr>
      <vt:lpstr>ITC Avant Garde Std Bk</vt:lpstr>
      <vt:lpstr>Yu Gothic UI</vt:lpstr>
      <vt:lpstr>Times New Roman</vt:lpstr>
      <vt:lpstr>华文中宋</vt:lpstr>
      <vt:lpstr>Calibri</vt:lpstr>
      <vt:lpstr>Arial Unicode MS</vt:lpstr>
      <vt:lpstr>等线</vt:lpstr>
      <vt:lpstr>杨任东竹石体-Regular</vt:lpstr>
      <vt:lpstr>阿里巴巴普惠体 R</vt:lpstr>
      <vt:lpstr>思源黑體 Medium</vt:lpstr>
      <vt:lpstr>黑体</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绿色清新文艺</dc:title>
  <dc:creator>第一PPT</dc:creator>
  <cp:keywords>www.1ppt.com</cp:keywords>
  <dc:description>www.1ppt.com</dc:description>
  <cp:lastModifiedBy>Gabrielle</cp:lastModifiedBy>
  <cp:revision>3221</cp:revision>
  <dcterms:created xsi:type="dcterms:W3CDTF">2015-12-01T09:06:00Z</dcterms:created>
  <dcterms:modified xsi:type="dcterms:W3CDTF">2022-04-28T02:02:56Z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ED460D90B40A4716A19340AFF907F9DE</vt:lpwstr>
  </property>
  <property fmtid="{D5CDD505-2E9C-101B-9397-08002B2CF9AE}" pid="3" name="KSOProductBuildVer">
    <vt:lpwstr>2052-11.1.0.11636</vt:lpwstr>
  </property>
</Properties>
</file>