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media/image21.svg" ContentType="image/svg+xml"/>
  <Override PartName="/ppt/media/image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3"/>
    <p:sldId id="257" r:id="rId4"/>
    <p:sldId id="276" r:id="rId5"/>
    <p:sldId id="282" r:id="rId6"/>
    <p:sldId id="307" r:id="rId7"/>
    <p:sldId id="259" r:id="rId8"/>
    <p:sldId id="309" r:id="rId9"/>
    <p:sldId id="311" r:id="rId10"/>
    <p:sldId id="344" r:id="rId11"/>
    <p:sldId id="485" r:id="rId12"/>
    <p:sldId id="345" r:id="rId13"/>
    <p:sldId id="486" r:id="rId14"/>
    <p:sldId id="278" r:id="rId15"/>
    <p:sldId id="346" r:id="rId16"/>
    <p:sldId id="284" r:id="rId17"/>
    <p:sldId id="263" r:id="rId18"/>
    <p:sldId id="374" r:id="rId19"/>
    <p:sldId id="461" r:id="rId20"/>
    <p:sldId id="279" r:id="rId21"/>
    <p:sldId id="260" r:id="rId22"/>
    <p:sldId id="535" r:id="rId23"/>
    <p:sldId id="275" r:id="rId24"/>
  </p:sldIdLst>
  <p:sldSz cx="18288000" cy="10287000"/>
  <p:notesSz cx="6858000" cy="9144000"/>
  <p:embeddedFontLst>
    <p:embeddedFont>
      <p:font typeface="Calibri" panose="020F0502020204030204" charset="0"/>
      <p:regular r:id="rId29"/>
      <p:bold r:id="rId30"/>
      <p:italic r:id="rId31"/>
      <p:boldItalic r:id="rId32"/>
    </p:embeddedFont>
    <p:embeddedFont>
      <p:font typeface="钟齐流江毛草" panose="00000500000000000000"/>
      <p:regular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7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307"/>
        <p:guide pos="2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5.xml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21800" y="141319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7600" y="158877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12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2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36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4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5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7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6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49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965400" y="122761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93200" y="122761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 algn="ctr">
              <a:defRPr sz="5467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8313" y="16408400"/>
            <a:ext cx="7772400" cy="1362075"/>
          </a:xfrm>
        </p:spPr>
        <p:txBody>
          <a:bodyPr anchor="t"/>
          <a:lstStyle>
            <a:lvl1pPr algn="l">
              <a:defRPr sz="683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58313" y="14908213"/>
            <a:ext cx="7772400" cy="1500187"/>
          </a:xfrm>
        </p:spPr>
        <p:txBody>
          <a:bodyPr anchor="b"/>
          <a:lstStyle>
            <a:lvl1pPr marL="0" indent="0">
              <a:buNone/>
              <a:defRPr sz="34180">
                <a:solidFill>
                  <a:schemeClr val="tx1">
                    <a:tint val="75000"/>
                  </a:schemeClr>
                </a:solidFill>
              </a:defRPr>
            </a:lvl1pPr>
            <a:lvl2pPr marL="7812405" indent="0">
              <a:buNone/>
              <a:defRPr sz="30775">
                <a:solidFill>
                  <a:schemeClr val="tx1">
                    <a:tint val="75000"/>
                  </a:schemeClr>
                </a:solidFill>
              </a:defRPr>
            </a:lvl2pPr>
            <a:lvl3pPr marL="15624175" indent="0">
              <a:buNone/>
              <a:defRPr sz="27340">
                <a:solidFill>
                  <a:schemeClr val="tx1">
                    <a:tint val="75000"/>
                  </a:schemeClr>
                </a:solidFill>
              </a:defRPr>
            </a:lvl3pPr>
            <a:lvl4pPr marL="23436580" indent="0">
              <a:buNone/>
              <a:defRPr sz="23935">
                <a:solidFill>
                  <a:schemeClr val="tx1">
                    <a:tint val="75000"/>
                  </a:schemeClr>
                </a:solidFill>
              </a:defRPr>
            </a:lvl4pPr>
            <a:lvl5pPr marL="31247080" indent="0">
              <a:buNone/>
              <a:defRPr sz="23935">
                <a:solidFill>
                  <a:schemeClr val="tx1">
                    <a:tint val="75000"/>
                  </a:schemeClr>
                </a:solidFill>
              </a:defRPr>
            </a:lvl5pPr>
            <a:lvl6pPr marL="39059485" indent="0">
              <a:buNone/>
              <a:defRPr sz="23935">
                <a:solidFill>
                  <a:schemeClr val="tx1">
                    <a:tint val="75000"/>
                  </a:schemeClr>
                </a:solidFill>
              </a:defRPr>
            </a:lvl6pPr>
            <a:lvl7pPr marL="46870620" indent="0">
              <a:buNone/>
              <a:defRPr sz="23935">
                <a:solidFill>
                  <a:schemeClr val="tx1">
                    <a:tint val="75000"/>
                  </a:schemeClr>
                </a:solidFill>
              </a:defRPr>
            </a:lvl7pPr>
            <a:lvl8pPr marL="54683025" indent="0">
              <a:buNone/>
              <a:defRPr sz="23935">
                <a:solidFill>
                  <a:schemeClr val="tx1">
                    <a:tint val="75000"/>
                  </a:schemeClr>
                </a:solidFill>
              </a:defRPr>
            </a:lvl8pPr>
            <a:lvl9pPr marL="62493525" indent="0">
              <a:buNone/>
              <a:defRPr sz="23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93200" y="13601700"/>
            <a:ext cx="4038600" cy="4525963"/>
          </a:xfrm>
        </p:spPr>
        <p:txBody>
          <a:bodyPr/>
          <a:lstStyle>
            <a:lvl1pPr>
              <a:defRPr sz="47850"/>
            </a:lvl1pPr>
            <a:lvl2pPr>
              <a:defRPr sz="41010"/>
            </a:lvl2pPr>
            <a:lvl3pPr>
              <a:defRPr sz="34180"/>
            </a:lvl3pPr>
            <a:lvl4pPr>
              <a:defRPr sz="30775"/>
            </a:lvl4pPr>
            <a:lvl5pPr>
              <a:defRPr sz="30775"/>
            </a:lvl5pPr>
            <a:lvl6pPr>
              <a:defRPr sz="30775"/>
            </a:lvl6pPr>
            <a:lvl7pPr>
              <a:defRPr sz="30775"/>
            </a:lvl7pPr>
            <a:lvl8pPr>
              <a:defRPr sz="30775"/>
            </a:lvl8pPr>
            <a:lvl9pPr>
              <a:defRPr sz="307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4200" y="13601700"/>
            <a:ext cx="4038600" cy="4525963"/>
          </a:xfrm>
        </p:spPr>
        <p:txBody>
          <a:bodyPr/>
          <a:lstStyle>
            <a:lvl1pPr>
              <a:defRPr sz="47850"/>
            </a:lvl1pPr>
            <a:lvl2pPr>
              <a:defRPr sz="41010"/>
            </a:lvl2pPr>
            <a:lvl3pPr>
              <a:defRPr sz="34180"/>
            </a:lvl3pPr>
            <a:lvl4pPr>
              <a:defRPr sz="30775"/>
            </a:lvl4pPr>
            <a:lvl5pPr>
              <a:defRPr sz="30775"/>
            </a:lvl5pPr>
            <a:lvl6pPr>
              <a:defRPr sz="30775"/>
            </a:lvl6pPr>
            <a:lvl7pPr>
              <a:defRPr sz="30775"/>
            </a:lvl7pPr>
            <a:lvl8pPr>
              <a:defRPr sz="30775"/>
            </a:lvl8pPr>
            <a:lvl9pPr>
              <a:defRPr sz="307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93200" y="13536613"/>
            <a:ext cx="4040188" cy="639762"/>
          </a:xfrm>
        </p:spPr>
        <p:txBody>
          <a:bodyPr anchor="b"/>
          <a:lstStyle>
            <a:lvl1pPr marL="0" indent="0">
              <a:buNone/>
              <a:defRPr sz="41010" b="1"/>
            </a:lvl1pPr>
            <a:lvl2pPr marL="7812405" indent="0">
              <a:buNone/>
              <a:defRPr sz="34180" b="1"/>
            </a:lvl2pPr>
            <a:lvl3pPr marL="15624175" indent="0">
              <a:buNone/>
              <a:defRPr sz="30775" b="1"/>
            </a:lvl3pPr>
            <a:lvl4pPr marL="23436580" indent="0">
              <a:buNone/>
              <a:defRPr sz="27340" b="1"/>
            </a:lvl4pPr>
            <a:lvl5pPr marL="31247080" indent="0">
              <a:buNone/>
              <a:defRPr sz="27340" b="1"/>
            </a:lvl5pPr>
            <a:lvl6pPr marL="39059485" indent="0">
              <a:buNone/>
              <a:defRPr sz="27340" b="1"/>
            </a:lvl6pPr>
            <a:lvl7pPr marL="46870620" indent="0">
              <a:buNone/>
              <a:defRPr sz="27340" b="1"/>
            </a:lvl7pPr>
            <a:lvl8pPr marL="54683025" indent="0">
              <a:buNone/>
              <a:defRPr sz="27340" b="1"/>
            </a:lvl8pPr>
            <a:lvl9pPr marL="62493525" indent="0">
              <a:buNone/>
              <a:defRPr sz="2734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93200" y="14176375"/>
            <a:ext cx="4040188" cy="3951288"/>
          </a:xfrm>
        </p:spPr>
        <p:txBody>
          <a:bodyPr/>
          <a:lstStyle>
            <a:lvl1pPr>
              <a:defRPr sz="41010"/>
            </a:lvl1pPr>
            <a:lvl2pPr>
              <a:defRPr sz="34180"/>
            </a:lvl2pPr>
            <a:lvl3pPr>
              <a:defRPr sz="30775"/>
            </a:lvl3pPr>
            <a:lvl4pPr>
              <a:defRPr sz="27340"/>
            </a:lvl4pPr>
            <a:lvl5pPr>
              <a:defRPr sz="27340"/>
            </a:lvl5pPr>
            <a:lvl6pPr>
              <a:defRPr sz="27340"/>
            </a:lvl6pPr>
            <a:lvl7pPr>
              <a:defRPr sz="27340"/>
            </a:lvl7pPr>
            <a:lvl8pPr>
              <a:defRPr sz="27340"/>
            </a:lvl8pPr>
            <a:lvl9pPr>
              <a:defRPr sz="273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81025" y="13536613"/>
            <a:ext cx="4041775" cy="639762"/>
          </a:xfrm>
        </p:spPr>
        <p:txBody>
          <a:bodyPr anchor="b"/>
          <a:lstStyle>
            <a:lvl1pPr marL="0" indent="0">
              <a:buNone/>
              <a:defRPr sz="41010" b="1"/>
            </a:lvl1pPr>
            <a:lvl2pPr marL="7812405" indent="0">
              <a:buNone/>
              <a:defRPr sz="34180" b="1"/>
            </a:lvl2pPr>
            <a:lvl3pPr marL="15624175" indent="0">
              <a:buNone/>
              <a:defRPr sz="30775" b="1"/>
            </a:lvl3pPr>
            <a:lvl4pPr marL="23436580" indent="0">
              <a:buNone/>
              <a:defRPr sz="27340" b="1"/>
            </a:lvl4pPr>
            <a:lvl5pPr marL="31247080" indent="0">
              <a:buNone/>
              <a:defRPr sz="27340" b="1"/>
            </a:lvl5pPr>
            <a:lvl6pPr marL="39059485" indent="0">
              <a:buNone/>
              <a:defRPr sz="27340" b="1"/>
            </a:lvl6pPr>
            <a:lvl7pPr marL="46870620" indent="0">
              <a:buNone/>
              <a:defRPr sz="27340" b="1"/>
            </a:lvl7pPr>
            <a:lvl8pPr marL="54683025" indent="0">
              <a:buNone/>
              <a:defRPr sz="27340" b="1"/>
            </a:lvl8pPr>
            <a:lvl9pPr marL="62493525" indent="0">
              <a:buNone/>
              <a:defRPr sz="2734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81025" y="14176375"/>
            <a:ext cx="4041775" cy="3951288"/>
          </a:xfrm>
        </p:spPr>
        <p:txBody>
          <a:bodyPr/>
          <a:lstStyle>
            <a:lvl1pPr>
              <a:defRPr sz="41010"/>
            </a:lvl1pPr>
            <a:lvl2pPr>
              <a:defRPr sz="34180"/>
            </a:lvl2pPr>
            <a:lvl3pPr>
              <a:defRPr sz="30775"/>
            </a:lvl3pPr>
            <a:lvl4pPr>
              <a:defRPr sz="27340"/>
            </a:lvl4pPr>
            <a:lvl5pPr>
              <a:defRPr sz="27340"/>
            </a:lvl5pPr>
            <a:lvl6pPr>
              <a:defRPr sz="27340"/>
            </a:lvl6pPr>
            <a:lvl7pPr>
              <a:defRPr sz="27340"/>
            </a:lvl7pPr>
            <a:lvl8pPr>
              <a:defRPr sz="27340"/>
            </a:lvl8pPr>
            <a:lvl9pPr>
              <a:defRPr sz="273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3200" y="12274550"/>
            <a:ext cx="3008313" cy="1162050"/>
          </a:xfrm>
        </p:spPr>
        <p:txBody>
          <a:bodyPr anchor="b"/>
          <a:lstStyle>
            <a:lvl1pPr algn="l">
              <a:defRPr sz="341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1050" y="12274550"/>
            <a:ext cx="5111750" cy="5853113"/>
          </a:xfrm>
        </p:spPr>
        <p:txBody>
          <a:bodyPr/>
          <a:lstStyle>
            <a:lvl1pPr>
              <a:defRPr sz="54675"/>
            </a:lvl1pPr>
            <a:lvl2pPr>
              <a:defRPr sz="47850"/>
            </a:lvl2pPr>
            <a:lvl3pPr>
              <a:defRPr sz="41010"/>
            </a:lvl3pPr>
            <a:lvl4pPr>
              <a:defRPr sz="34180"/>
            </a:lvl4pPr>
            <a:lvl5pPr>
              <a:defRPr sz="34180"/>
            </a:lvl5pPr>
            <a:lvl6pPr>
              <a:defRPr sz="34180"/>
            </a:lvl6pPr>
            <a:lvl7pPr>
              <a:defRPr sz="34180"/>
            </a:lvl7pPr>
            <a:lvl8pPr>
              <a:defRPr sz="34180"/>
            </a:lvl8pPr>
            <a:lvl9pPr>
              <a:defRPr sz="3418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93200" y="13436600"/>
            <a:ext cx="3008313" cy="4691063"/>
          </a:xfrm>
        </p:spPr>
        <p:txBody>
          <a:bodyPr/>
          <a:lstStyle>
            <a:lvl1pPr marL="0" indent="0">
              <a:buNone/>
              <a:defRPr sz="23935"/>
            </a:lvl1pPr>
            <a:lvl2pPr marL="7812405" indent="0">
              <a:buNone/>
              <a:defRPr sz="20515"/>
            </a:lvl2pPr>
            <a:lvl3pPr marL="15624175" indent="0">
              <a:buNone/>
              <a:defRPr sz="17100"/>
            </a:lvl3pPr>
            <a:lvl4pPr marL="23436580" indent="0">
              <a:buNone/>
              <a:defRPr sz="15390"/>
            </a:lvl4pPr>
            <a:lvl5pPr marL="31247080" indent="0">
              <a:buNone/>
              <a:defRPr sz="15390"/>
            </a:lvl5pPr>
            <a:lvl6pPr marL="39059485" indent="0">
              <a:buNone/>
              <a:defRPr sz="15390"/>
            </a:lvl6pPr>
            <a:lvl7pPr marL="46870620" indent="0">
              <a:buNone/>
              <a:defRPr sz="15390"/>
            </a:lvl7pPr>
            <a:lvl8pPr marL="54683025" indent="0">
              <a:buNone/>
              <a:defRPr sz="15390"/>
            </a:lvl8pPr>
            <a:lvl9pPr marL="62493525" indent="0">
              <a:buNone/>
              <a:defRPr sz="1539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8288" y="16802100"/>
            <a:ext cx="5486400" cy="566738"/>
          </a:xfrm>
        </p:spPr>
        <p:txBody>
          <a:bodyPr anchor="b"/>
          <a:lstStyle>
            <a:lvl1pPr algn="l">
              <a:defRPr sz="341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128288" y="12614275"/>
            <a:ext cx="5486400" cy="4114800"/>
          </a:xfrm>
        </p:spPr>
        <p:txBody>
          <a:bodyPr/>
          <a:lstStyle>
            <a:lvl1pPr marL="0" indent="0">
              <a:buNone/>
              <a:defRPr sz="54675"/>
            </a:lvl1pPr>
            <a:lvl2pPr marL="7812405" indent="0">
              <a:buNone/>
              <a:defRPr sz="47850"/>
            </a:lvl2pPr>
            <a:lvl3pPr marL="15624175" indent="0">
              <a:buNone/>
              <a:defRPr sz="41010"/>
            </a:lvl3pPr>
            <a:lvl4pPr marL="23436580" indent="0">
              <a:buNone/>
              <a:defRPr sz="34180"/>
            </a:lvl4pPr>
            <a:lvl5pPr marL="31247080" indent="0">
              <a:buNone/>
              <a:defRPr sz="34180"/>
            </a:lvl5pPr>
            <a:lvl6pPr marL="39059485" indent="0">
              <a:buNone/>
              <a:defRPr sz="34180"/>
            </a:lvl6pPr>
            <a:lvl7pPr marL="46870620" indent="0">
              <a:buNone/>
              <a:defRPr sz="34180"/>
            </a:lvl7pPr>
            <a:lvl8pPr marL="54683025" indent="0">
              <a:buNone/>
              <a:defRPr sz="34180"/>
            </a:lvl8pPr>
            <a:lvl9pPr marL="62493525" indent="0">
              <a:buNone/>
              <a:defRPr sz="341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28288" y="17368838"/>
            <a:ext cx="5486400" cy="804862"/>
          </a:xfrm>
        </p:spPr>
        <p:txBody>
          <a:bodyPr/>
          <a:lstStyle>
            <a:lvl1pPr marL="0" indent="0">
              <a:buNone/>
              <a:defRPr sz="23935"/>
            </a:lvl1pPr>
            <a:lvl2pPr marL="7812405" indent="0">
              <a:buNone/>
              <a:defRPr sz="20515"/>
            </a:lvl2pPr>
            <a:lvl3pPr marL="15624175" indent="0">
              <a:buNone/>
              <a:defRPr sz="17100"/>
            </a:lvl3pPr>
            <a:lvl4pPr marL="23436580" indent="0">
              <a:buNone/>
              <a:defRPr sz="15390"/>
            </a:lvl4pPr>
            <a:lvl5pPr marL="31247080" indent="0">
              <a:buNone/>
              <a:defRPr sz="15390"/>
            </a:lvl5pPr>
            <a:lvl6pPr marL="39059485" indent="0">
              <a:buNone/>
              <a:defRPr sz="15390"/>
            </a:lvl6pPr>
            <a:lvl7pPr marL="46870620" indent="0">
              <a:buNone/>
              <a:defRPr sz="15390"/>
            </a:lvl7pPr>
            <a:lvl8pPr marL="54683025" indent="0">
              <a:buNone/>
              <a:defRPr sz="15390"/>
            </a:lvl8pPr>
            <a:lvl9pPr marL="62493525" indent="0">
              <a:buNone/>
              <a:defRPr sz="1539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93200" y="12276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93200" y="136017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793200" y="18357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5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0200" y="183578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5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889200" y="18357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5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5624175" rtl="0" eaLnBrk="1" latinLnBrk="0" hangingPunct="1">
        <a:spcBef>
          <a:spcPct val="0"/>
        </a:spcBef>
        <a:buNone/>
        <a:defRPr sz="751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62955" indent="-5855970" algn="l" defTabSz="15624175" rtl="0" eaLnBrk="1" latinLnBrk="0" hangingPunct="1">
        <a:spcBef>
          <a:spcPts val="1700"/>
        </a:spcBef>
        <a:buFont typeface="Arial" panose="020B0604020202020204" pitchFamily="34" charset="0"/>
        <a:buChar char="•"/>
        <a:defRPr sz="54675" kern="1200">
          <a:solidFill>
            <a:schemeClr val="tx1"/>
          </a:solidFill>
          <a:latin typeface="+mn-lt"/>
          <a:ea typeface="+mn-ea"/>
          <a:cs typeface="+mn-cs"/>
        </a:defRPr>
      </a:lvl1pPr>
      <a:lvl2pPr marL="12698730" indent="-4878705" algn="l" defTabSz="15624175" rtl="0" eaLnBrk="1" latinLnBrk="0" hangingPunct="1">
        <a:spcBef>
          <a:spcPts val="1700"/>
        </a:spcBef>
        <a:buFont typeface="Arial" panose="020B0604020202020204" pitchFamily="34" charset="0"/>
        <a:buChar char="–"/>
        <a:defRPr sz="47850" kern="1200">
          <a:solidFill>
            <a:schemeClr val="tx1"/>
          </a:solidFill>
          <a:latin typeface="+mn-lt"/>
          <a:ea typeface="+mn-ea"/>
          <a:cs typeface="+mn-cs"/>
        </a:defRPr>
      </a:lvl2pPr>
      <a:lvl3pPr marL="19531330" indent="-3903980" algn="l" defTabSz="15624175" rtl="0" eaLnBrk="1" latinLnBrk="0" hangingPunct="1">
        <a:spcBef>
          <a:spcPts val="1700"/>
        </a:spcBef>
        <a:buFont typeface="Arial" panose="020B0604020202020204" pitchFamily="34" charset="0"/>
        <a:buChar char="•"/>
        <a:defRPr sz="41010" kern="1200">
          <a:solidFill>
            <a:schemeClr val="tx1"/>
          </a:solidFill>
          <a:latin typeface="+mn-lt"/>
          <a:ea typeface="+mn-ea"/>
          <a:cs typeface="+mn-cs"/>
        </a:defRPr>
      </a:lvl3pPr>
      <a:lvl4pPr marL="27342465" indent="-3903980" algn="l" defTabSz="15624175" rtl="0" eaLnBrk="1" latinLnBrk="0" hangingPunct="1">
        <a:spcBef>
          <a:spcPts val="1700"/>
        </a:spcBef>
        <a:buFont typeface="Arial" panose="020B0604020202020204" pitchFamily="34" charset="0"/>
        <a:buChar char="–"/>
        <a:defRPr sz="34180" kern="1200">
          <a:solidFill>
            <a:schemeClr val="tx1"/>
          </a:solidFill>
          <a:latin typeface="+mn-lt"/>
          <a:ea typeface="+mn-ea"/>
          <a:cs typeface="+mn-cs"/>
        </a:defRPr>
      </a:lvl4pPr>
      <a:lvl5pPr marL="35154870" indent="-3903980" algn="l" defTabSz="15624175" rtl="0" eaLnBrk="1" latinLnBrk="0" hangingPunct="1">
        <a:spcBef>
          <a:spcPts val="1700"/>
        </a:spcBef>
        <a:buFont typeface="Arial" panose="020B0604020202020204" pitchFamily="34" charset="0"/>
        <a:buChar char="»"/>
        <a:defRPr sz="34180" kern="1200">
          <a:solidFill>
            <a:schemeClr val="tx1"/>
          </a:solidFill>
          <a:latin typeface="+mn-lt"/>
          <a:ea typeface="+mn-ea"/>
          <a:cs typeface="+mn-cs"/>
        </a:defRPr>
      </a:lvl5pPr>
      <a:lvl6pPr marL="42965370" indent="-3903980" algn="l" defTabSz="15624175" rtl="0" eaLnBrk="1" latinLnBrk="0" hangingPunct="1">
        <a:spcBef>
          <a:spcPts val="1700"/>
        </a:spcBef>
        <a:buFont typeface="Arial" panose="020B0604020202020204" pitchFamily="34" charset="0"/>
        <a:buChar char="•"/>
        <a:defRPr sz="34180" kern="1200">
          <a:solidFill>
            <a:schemeClr val="tx1"/>
          </a:solidFill>
          <a:latin typeface="+mn-lt"/>
          <a:ea typeface="+mn-ea"/>
          <a:cs typeface="+mn-cs"/>
        </a:defRPr>
      </a:lvl6pPr>
      <a:lvl7pPr marL="50777775" indent="-3903980" algn="l" defTabSz="15624175" rtl="0" eaLnBrk="1" latinLnBrk="0" hangingPunct="1">
        <a:spcBef>
          <a:spcPts val="1700"/>
        </a:spcBef>
        <a:buFont typeface="Arial" panose="020B0604020202020204" pitchFamily="34" charset="0"/>
        <a:buChar char="•"/>
        <a:defRPr sz="34180" kern="1200">
          <a:solidFill>
            <a:schemeClr val="tx1"/>
          </a:solidFill>
          <a:latin typeface="+mn-lt"/>
          <a:ea typeface="+mn-ea"/>
          <a:cs typeface="+mn-cs"/>
        </a:defRPr>
      </a:lvl7pPr>
      <a:lvl8pPr marL="58589545" indent="-3903980" algn="l" defTabSz="15624175" rtl="0" eaLnBrk="1" latinLnBrk="0" hangingPunct="1">
        <a:spcBef>
          <a:spcPts val="1700"/>
        </a:spcBef>
        <a:buFont typeface="Arial" panose="020B0604020202020204" pitchFamily="34" charset="0"/>
        <a:buChar char="•"/>
        <a:defRPr sz="34180" kern="1200">
          <a:solidFill>
            <a:schemeClr val="tx1"/>
          </a:solidFill>
          <a:latin typeface="+mn-lt"/>
          <a:ea typeface="+mn-ea"/>
          <a:cs typeface="+mn-cs"/>
        </a:defRPr>
      </a:lvl8pPr>
      <a:lvl9pPr marL="66401950" indent="-3903980" algn="l" defTabSz="15624175" rtl="0" eaLnBrk="1" latinLnBrk="0" hangingPunct="1">
        <a:spcBef>
          <a:spcPts val="1700"/>
        </a:spcBef>
        <a:buFont typeface="Arial" panose="020B0604020202020204" pitchFamily="34" charset="0"/>
        <a:buChar char="•"/>
        <a:defRPr sz="341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24175" rtl="0" eaLnBrk="1" latinLnBrk="0" hangingPunct="1">
        <a:defRPr sz="30775" kern="1200">
          <a:solidFill>
            <a:schemeClr val="tx1"/>
          </a:solidFill>
          <a:latin typeface="+mn-lt"/>
          <a:ea typeface="+mn-ea"/>
          <a:cs typeface="+mn-cs"/>
        </a:defRPr>
      </a:lvl1pPr>
      <a:lvl2pPr marL="7812405" algn="l" defTabSz="15624175" rtl="0" eaLnBrk="1" latinLnBrk="0" hangingPunct="1">
        <a:defRPr sz="30775" kern="1200">
          <a:solidFill>
            <a:schemeClr val="tx1"/>
          </a:solidFill>
          <a:latin typeface="+mn-lt"/>
          <a:ea typeface="+mn-ea"/>
          <a:cs typeface="+mn-cs"/>
        </a:defRPr>
      </a:lvl2pPr>
      <a:lvl3pPr marL="15624175" algn="l" defTabSz="15624175" rtl="0" eaLnBrk="1" latinLnBrk="0" hangingPunct="1">
        <a:defRPr sz="30775" kern="1200">
          <a:solidFill>
            <a:schemeClr val="tx1"/>
          </a:solidFill>
          <a:latin typeface="+mn-lt"/>
          <a:ea typeface="+mn-ea"/>
          <a:cs typeface="+mn-cs"/>
        </a:defRPr>
      </a:lvl3pPr>
      <a:lvl4pPr marL="23436580" algn="l" defTabSz="15624175" rtl="0" eaLnBrk="1" latinLnBrk="0" hangingPunct="1">
        <a:defRPr sz="30775" kern="1200">
          <a:solidFill>
            <a:schemeClr val="tx1"/>
          </a:solidFill>
          <a:latin typeface="+mn-lt"/>
          <a:ea typeface="+mn-ea"/>
          <a:cs typeface="+mn-cs"/>
        </a:defRPr>
      </a:lvl4pPr>
      <a:lvl5pPr marL="31247080" algn="l" defTabSz="15624175" rtl="0" eaLnBrk="1" latinLnBrk="0" hangingPunct="1">
        <a:defRPr sz="30775" kern="1200">
          <a:solidFill>
            <a:schemeClr val="tx1"/>
          </a:solidFill>
          <a:latin typeface="+mn-lt"/>
          <a:ea typeface="+mn-ea"/>
          <a:cs typeface="+mn-cs"/>
        </a:defRPr>
      </a:lvl5pPr>
      <a:lvl6pPr marL="39059485" algn="l" defTabSz="15624175" rtl="0" eaLnBrk="1" latinLnBrk="0" hangingPunct="1">
        <a:defRPr sz="30775" kern="1200">
          <a:solidFill>
            <a:schemeClr val="tx1"/>
          </a:solidFill>
          <a:latin typeface="+mn-lt"/>
          <a:ea typeface="+mn-ea"/>
          <a:cs typeface="+mn-cs"/>
        </a:defRPr>
      </a:lvl6pPr>
      <a:lvl7pPr marL="46870620" algn="l" defTabSz="15624175" rtl="0" eaLnBrk="1" latinLnBrk="0" hangingPunct="1">
        <a:defRPr sz="30775" kern="1200">
          <a:solidFill>
            <a:schemeClr val="tx1"/>
          </a:solidFill>
          <a:latin typeface="+mn-lt"/>
          <a:ea typeface="+mn-ea"/>
          <a:cs typeface="+mn-cs"/>
        </a:defRPr>
      </a:lvl7pPr>
      <a:lvl8pPr marL="54683025" algn="l" defTabSz="15624175" rtl="0" eaLnBrk="1" latinLnBrk="0" hangingPunct="1">
        <a:defRPr sz="30775" kern="1200">
          <a:solidFill>
            <a:schemeClr val="tx1"/>
          </a:solidFill>
          <a:latin typeface="+mn-lt"/>
          <a:ea typeface="+mn-ea"/>
          <a:cs typeface="+mn-cs"/>
        </a:defRPr>
      </a:lvl8pPr>
      <a:lvl9pPr marL="62493525" algn="l" defTabSz="15624175" rtl="0" eaLnBrk="1" latinLnBrk="0" hangingPunct="1">
        <a:defRPr sz="30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hyperlink" Target="https://www.e-dunhuang.com/cave/10.0001/0001.0001.0061" TargetMode="Externa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hyperlink" Target="https://www.dha.ac.cn/info/1425/3628.htm" TargetMode="External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dunhuang.ds.lib.uw.edu/Dunhuang-Exhibitions/" TargetMode="External"/><Relationship Id="rId3" Type="http://schemas.openxmlformats.org/officeDocument/2006/relationships/hyperlink" Target="https://www.e-dunhuang.com/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hyperlink" Target="https://dunhuang.ds.lib.uw.edu/Dunhuang-Exhibitions/" TargetMode="External"/><Relationship Id="rId4" Type="http://schemas.openxmlformats.org/officeDocument/2006/relationships/image" Target="../media/image8.png"/><Relationship Id="rId3" Type="http://schemas.openxmlformats.org/officeDocument/2006/relationships/hyperlink" Target="https://zhuanlan.zhihu.com/p/74532799" TargetMode="External"/><Relationship Id="rId2" Type="http://schemas.openxmlformats.org/officeDocument/2006/relationships/hyperlink" Target="https://baike.baidu.com/item/%E8%8E%AB%E9%AB%98%E7%AA%9F/303038#2-1" TargetMode="Externa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.svg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hyperlink" Target="https://www.e-dunhuang.com/cave/10.0001/0001.0001.0285" TargetMode="Externa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e-dunhuang.com/cave/10.0001/0001.0001.0254" TargetMode="External"/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14.jpeg"/><Relationship Id="rId2" Type="http://schemas.openxmlformats.org/officeDocument/2006/relationships/hyperlink" Target="https://www.e-dunhuang.com/cave/10.0001/0001.0001.0254" TargetMode="Externa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hyperlink" Target="https://www.e-dunhuang.com/cave/10.0001/0001.0001.0220" TargetMode="External"/><Relationship Id="rId2" Type="http://schemas.openxmlformats.org/officeDocument/2006/relationships/image" Target="../media/image15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hyperlink" Target="https://www.e-dunhuang.com/cave/10.0001/0001.0001.0061" TargetMode="Externa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7" name="Group 7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0">
            <a:off x="2649305" y="957611"/>
            <a:ext cx="13052210" cy="8084080"/>
            <a:chOff x="0" y="0"/>
            <a:chExt cx="5649890" cy="34993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649890" cy="3499343"/>
            </a:xfrm>
            <a:custGeom>
              <a:avLst/>
              <a:gdLst/>
              <a:ahLst/>
              <a:cxnLst/>
              <a:rect l="l" t="t" r="r" b="b"/>
              <a:pathLst>
                <a:path w="5649890" h="3499343">
                  <a:moveTo>
                    <a:pt x="2824945" y="0"/>
                  </a:moveTo>
                  <a:cubicBezTo>
                    <a:pt x="1264771" y="0"/>
                    <a:pt x="0" y="783355"/>
                    <a:pt x="0" y="1749672"/>
                  </a:cubicBezTo>
                  <a:cubicBezTo>
                    <a:pt x="0" y="2715988"/>
                    <a:pt x="1264771" y="3499343"/>
                    <a:pt x="2824945" y="3499343"/>
                  </a:cubicBezTo>
                  <a:cubicBezTo>
                    <a:pt x="4385119" y="3499343"/>
                    <a:pt x="5649890" y="2715988"/>
                    <a:pt x="5649890" y="1749672"/>
                  </a:cubicBezTo>
                  <a:cubicBezTo>
                    <a:pt x="5649890" y="783355"/>
                    <a:pt x="4385119" y="0"/>
                    <a:pt x="2824945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529677" y="251863"/>
              <a:ext cx="4590536" cy="2919416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681989" y="4006827"/>
            <a:ext cx="10926118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95"/>
              </a:lnSpc>
            </a:pPr>
            <a:r>
              <a:rPr lang="en-US" sz="10400" spc="707">
                <a:solidFill>
                  <a:srgbClr val="000000"/>
                </a:solidFill>
                <a:latin typeface="Times New Roman" panose="02020603050405020304" charset="0"/>
                <a:ea typeface="字由点字典楷 Bold" panose="00020600040101010101" charset="-122"/>
                <a:cs typeface="Times New Roman" panose="02020603050405020304" charset="0"/>
              </a:rPr>
              <a:t>Mogao Grottoes</a:t>
            </a:r>
            <a:endParaRPr lang="en-US" sz="10400" spc="707">
              <a:solidFill>
                <a:srgbClr val="000000"/>
              </a:solidFill>
              <a:latin typeface="Times New Roman" panose="02020603050405020304" charset="0"/>
              <a:ea typeface="字由点字典楷 Bold" panose="00020600040101010101" charset="-122"/>
              <a:cs typeface="Times New Roman" panose="02020603050405020304" charset="0"/>
            </a:endParaRPr>
          </a:p>
        </p:txBody>
      </p:sp>
      <p:sp>
        <p:nvSpPr>
          <p:cNvPr id="17" name="Freeform 17"/>
          <p:cNvSpPr/>
          <p:nvPr/>
        </p:nvSpPr>
        <p:spPr>
          <a:xfrm rot="1670135">
            <a:off x="9849251" y="7063841"/>
            <a:ext cx="370204" cy="382730"/>
          </a:xfrm>
          <a:custGeom>
            <a:avLst/>
            <a:gdLst/>
            <a:ahLst/>
            <a:cxnLst/>
            <a:rect l="l" t="t" r="r" b="b"/>
            <a:pathLst>
              <a:path w="370204" h="382730">
                <a:moveTo>
                  <a:pt x="0" y="0"/>
                </a:moveTo>
                <a:lnTo>
                  <a:pt x="370204" y="0"/>
                </a:lnTo>
                <a:lnTo>
                  <a:pt x="370204" y="382730"/>
                </a:lnTo>
                <a:lnTo>
                  <a:pt x="0" y="382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505176" y="7087303"/>
            <a:ext cx="5086263" cy="57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265">
                <a:solidFill>
                  <a:srgbClr val="000000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</a:rPr>
              <a:t>speaker：Pan Tong</a:t>
            </a:r>
            <a:endParaRPr lang="en-US" sz="3200" spc="265">
              <a:solidFill>
                <a:srgbClr val="000000"/>
              </a:solidFill>
              <a:latin typeface="Times New Roman" panose="02020603050405020304" charset="0"/>
              <a:ea typeface="字由点字典楷" panose="00020600040101010101" charset="-122"/>
              <a:cs typeface="Times New Roman" panose="02020603050405020304" charset="0"/>
            </a:endParaRPr>
          </a:p>
        </p:txBody>
      </p:sp>
      <p:grpSp>
        <p:nvGrpSpPr>
          <p:cNvPr id="23" name="Group 23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752600" y="4533900"/>
            <a:ext cx="13583920" cy="1499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The Dunhuang murals of the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five dynasties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inherited the afterglow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of the late Tang Dynasty. There are still large-scale monuments in the caves.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C:/Users/潘彤/Desktop/freecompress-图片5.pngfreecompress-图片5"/>
          <p:cNvPicPr>
            <a:picLocks noChangeAspect="1"/>
          </p:cNvPicPr>
          <p:nvPr/>
        </p:nvPicPr>
        <p:blipFill>
          <a:blip r:embed="rId2"/>
          <a:srcRect t="57" b="57"/>
          <a:stretch>
            <a:fillRect/>
          </a:stretch>
        </p:blipFill>
        <p:spPr>
          <a:xfrm>
            <a:off x="7924800" y="342900"/>
            <a:ext cx="8890000" cy="35140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95210" y="2935605"/>
            <a:ext cx="609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rId3" action="ppaction://hlinkfile"/>
              </a:rPr>
              <a:t>https://www.e-dunhuang.com/cave/10.0001/0001.0001.0061</a:t>
            </a:r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371408" y="1441689"/>
            <a:ext cx="3571875" cy="1194831"/>
            <a:chOff x="11774" y="8371"/>
            <a:chExt cx="5625" cy="1882"/>
          </a:xfrm>
        </p:grpSpPr>
        <p:grpSp>
          <p:nvGrpSpPr>
            <p:cNvPr id="7" name="Group 21"/>
            <p:cNvGrpSpPr/>
            <p:nvPr/>
          </p:nvGrpSpPr>
          <p:grpSpPr>
            <a:xfrm rot="0">
              <a:off x="11774" y="8371"/>
              <a:ext cx="5625" cy="1882"/>
              <a:chOff x="13653" y="-76200"/>
              <a:chExt cx="639998" cy="214120"/>
            </a:xfrm>
          </p:grpSpPr>
          <p:sp>
            <p:nvSpPr>
              <p:cNvPr id="14" name="Freeform 22"/>
              <p:cNvSpPr/>
              <p:nvPr/>
            </p:nvSpPr>
            <p:spPr>
              <a:xfrm>
                <a:off x="13653" y="0"/>
                <a:ext cx="639998" cy="137920"/>
              </a:xfrm>
              <a:custGeom>
                <a:avLst/>
                <a:gdLst/>
                <a:ahLst/>
                <a:cxnLst/>
                <a:rect l="l" t="t" r="r" b="b"/>
                <a:pathLst>
                  <a:path w="639998" h="137920">
                    <a:moveTo>
                      <a:pt x="0" y="0"/>
                    </a:moveTo>
                    <a:lnTo>
                      <a:pt x="639998" y="0"/>
                    </a:lnTo>
                    <a:lnTo>
                      <a:pt x="639998" y="137920"/>
                    </a:lnTo>
                    <a:lnTo>
                      <a:pt x="0" y="137920"/>
                    </a:lnTo>
                    <a:close/>
                  </a:path>
                </a:pathLst>
              </a:custGeom>
              <a:solidFill>
                <a:srgbClr val="69705A"/>
              </a:solidFill>
            </p:spPr>
          </p:sp>
          <p:sp>
            <p:nvSpPr>
              <p:cNvPr id="15" name="TextBox 23"/>
              <p:cNvSpPr txBox="1"/>
              <p:nvPr/>
            </p:nvSpPr>
            <p:spPr>
              <a:xfrm>
                <a:off x="13653" y="-76200"/>
                <a:ext cx="639998" cy="214120"/>
              </a:xfrm>
              <a:prstGeom prst="rect">
                <a:avLst/>
              </a:prstGeom>
            </p:spPr>
            <p:txBody>
              <a:bodyPr lIns="50799" tIns="50799" rIns="50799" bIns="50799" rtlCol="0" anchor="ctr"/>
              <a:lstStyle/>
              <a:p>
                <a:pPr algn="ctr">
                  <a:lnSpc>
                    <a:spcPts val="3520"/>
                  </a:lnSpc>
                </a:pPr>
              </a:p>
            </p:txBody>
          </p:sp>
        </p:grpSp>
        <p:sp>
          <p:nvSpPr>
            <p:cNvPr id="16" name="TextBox 24"/>
            <p:cNvSpPr txBox="1"/>
            <p:nvPr/>
          </p:nvSpPr>
          <p:spPr>
            <a:xfrm>
              <a:off x="12175" y="9102"/>
              <a:ext cx="4463" cy="1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spc="232">
                  <a:solidFill>
                    <a:schemeClr val="bg1"/>
                  </a:solidFill>
                  <a:ea typeface="字由点字典楷" panose="00020600040101010101" charset="-122"/>
                  <a:sym typeface="+mn-ea"/>
                </a:rPr>
                <a:t>Cave61</a:t>
              </a:r>
              <a:endParaRPr lang="en-US" sz="3600" spc="232">
                <a:solidFill>
                  <a:schemeClr val="bg1"/>
                </a:solidFill>
                <a:ea typeface="字由点字典楷" panose="00020600040101010101" charset="-122"/>
                <a:sym typeface="+mn-ea"/>
              </a:endParaRPr>
            </a:p>
          </p:txBody>
        </p:sp>
      </p:grpSp>
      <p:sp>
        <p:nvSpPr>
          <p:cNvPr id="27" name="TextBox 25"/>
          <p:cNvSpPr txBox="1"/>
          <p:nvPr/>
        </p:nvSpPr>
        <p:spPr>
          <a:xfrm>
            <a:off x="1675765" y="531495"/>
            <a:ext cx="4658995" cy="96266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ctr">
              <a:lnSpc>
                <a:spcPts val="5040"/>
              </a:lnSpc>
            </a:pPr>
            <a:endParaRPr lang="zh-CN" altLang="en-US" sz="2400" b="1" spc="298">
              <a:solidFill>
                <a:schemeClr val="bg1"/>
              </a:solidFill>
              <a:latin typeface="Times New Roman" panose="02020603050405020304" charset="0"/>
              <a:ea typeface="字由点字典楷" panose="0002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52600" y="6057900"/>
            <a:ext cx="13401040" cy="2277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On the two walls of Cave 61, there are the "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Blazing Light Buddha Map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"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3200" spc="232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《炽盛光佛图》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and the "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Zodiac Zodiac Star Chart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"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3200" spc="232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《黄道十二宫星象图》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repainted in the late Western Xia and early Yuan Dynasty. The subject matter is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unique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among the murals of the Mogao Grottoes.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38200" y="344170"/>
            <a:ext cx="6727825" cy="1162050"/>
            <a:chOff x="728" y="422"/>
            <a:chExt cx="8400" cy="1830"/>
          </a:xfrm>
        </p:grpSpPr>
        <p:sp>
          <p:nvSpPr>
            <p:cNvPr id="33" name="Freeform 17"/>
            <p:cNvSpPr/>
            <p:nvPr/>
          </p:nvSpPr>
          <p:spPr>
            <a:xfrm rot="16200000">
              <a:off x="4013" y="-2863"/>
              <a:ext cx="1830" cy="8400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TextBox 25"/>
            <p:cNvSpPr txBox="1"/>
            <p:nvPr/>
          </p:nvSpPr>
          <p:spPr>
            <a:xfrm>
              <a:off x="1203" y="645"/>
              <a:ext cx="7541" cy="151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</a:pPr>
              <a:r>
                <a:rPr lang="zh-CN" altLang="en-US" sz="24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Five dynasties to the Song Dynasty</a:t>
              </a:r>
              <a:endParaRPr lang="zh-CN" altLang="en-US" sz="24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95400" y="1805940"/>
            <a:ext cx="3571875" cy="769620"/>
            <a:chOff x="11654" y="9041"/>
            <a:chExt cx="5625" cy="1212"/>
          </a:xfrm>
        </p:grpSpPr>
        <p:grpSp>
          <p:nvGrpSpPr>
            <p:cNvPr id="21" name="Group 21"/>
            <p:cNvGrpSpPr/>
            <p:nvPr/>
          </p:nvGrpSpPr>
          <p:grpSpPr>
            <a:xfrm rot="0">
              <a:off x="11654" y="9041"/>
              <a:ext cx="5625" cy="1212"/>
              <a:chOff x="0" y="0"/>
              <a:chExt cx="639998" cy="13792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9998" cy="137920"/>
              </a:xfrm>
              <a:custGeom>
                <a:avLst/>
                <a:gdLst/>
                <a:ahLst/>
                <a:cxnLst/>
                <a:rect l="l" t="t" r="r" b="b"/>
                <a:pathLst>
                  <a:path w="639998" h="137920">
                    <a:moveTo>
                      <a:pt x="0" y="0"/>
                    </a:moveTo>
                    <a:lnTo>
                      <a:pt x="639998" y="0"/>
                    </a:lnTo>
                    <a:lnTo>
                      <a:pt x="639998" y="137920"/>
                    </a:lnTo>
                    <a:lnTo>
                      <a:pt x="0" y="137920"/>
                    </a:lnTo>
                    <a:close/>
                  </a:path>
                </a:pathLst>
              </a:custGeom>
              <a:solidFill>
                <a:srgbClr val="69705A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76200"/>
                <a:ext cx="639998" cy="214120"/>
              </a:xfrm>
              <a:prstGeom prst="rect">
                <a:avLst/>
              </a:prstGeom>
            </p:spPr>
            <p:txBody>
              <a:bodyPr lIns="50799" tIns="50799" rIns="50799" bIns="50799" rtlCol="0" anchor="ctr"/>
              <a:lstStyle/>
              <a:p>
                <a:pPr algn="ctr">
                  <a:lnSpc>
                    <a:spcPts val="3520"/>
                  </a:lnSpc>
                </a:p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2175" y="9102"/>
              <a:ext cx="4463" cy="1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spc="298">
                  <a:solidFill>
                    <a:srgbClr val="FFFFFF"/>
                  </a:solidFill>
                  <a:ea typeface="字由点字典楷 Bold" panose="00020600040101010101" charset="-122"/>
                </a:rPr>
                <a:t>Cave465</a:t>
              </a:r>
              <a:endParaRPr lang="zh-CN" altLang="en-US" sz="3600" spc="298">
                <a:solidFill>
                  <a:srgbClr val="FFFFFF"/>
                </a:solidFill>
                <a:ea typeface="字由点字典楷 Bold" panose="0002060004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43000" y="6134100"/>
            <a:ext cx="109842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number of caves in the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Yuan Dynasty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is very small. The murals in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Caves 465 and 3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represent two different styles of painting at the time.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After the Yuan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the cave was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stopped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3000" y="3639185"/>
            <a:ext cx="11103610" cy="2375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Western Xia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is mostly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restored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old cave,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repainted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murals.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Murals, although many, few new themes, and the composition of the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Sutra Paintings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is simplified.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The character images are too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programmed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and lifeless.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344400" y="2171700"/>
            <a:ext cx="4442460" cy="5840730"/>
            <a:chOff x="21000" y="1020"/>
            <a:chExt cx="6996" cy="9198"/>
          </a:xfrm>
        </p:grpSpPr>
        <p:pic>
          <p:nvPicPr>
            <p:cNvPr id="7" name="图片 6" descr="C:/Users/潘彤/Desktop/freecompress-freecompress-图片6.pngfreecompress-freecompress-图片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1000" y="1020"/>
              <a:ext cx="6996" cy="828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2440" y="9638"/>
              <a:ext cx="41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/>
                <a:t>窟顶藻井-大日如来井心</a:t>
              </a:r>
              <a:endParaRPr lang="zh-CN" altLang="en-US" b="1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95210" y="344170"/>
            <a:ext cx="5806440" cy="1162050"/>
            <a:chOff x="728" y="422"/>
            <a:chExt cx="9144" cy="1830"/>
          </a:xfrm>
        </p:grpSpPr>
        <p:sp>
          <p:nvSpPr>
            <p:cNvPr id="29" name="Freeform 17"/>
            <p:cNvSpPr/>
            <p:nvPr/>
          </p:nvSpPr>
          <p:spPr>
            <a:xfrm rot="16200000">
              <a:off x="4385" y="-3235"/>
              <a:ext cx="1830" cy="9144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30" name="TextBox 25"/>
            <p:cNvSpPr txBox="1"/>
            <p:nvPr/>
          </p:nvSpPr>
          <p:spPr>
            <a:xfrm>
              <a:off x="1327" y="717"/>
              <a:ext cx="8068" cy="151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</a:pPr>
              <a:r>
                <a:rPr lang="zh-CN" altLang="en-US" sz="24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Western Xia to Yuan Dynasty</a:t>
              </a:r>
              <a:endParaRPr lang="zh-CN" altLang="en-US" sz="24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00200" y="1866900"/>
            <a:ext cx="3571875" cy="769620"/>
            <a:chOff x="11654" y="9041"/>
            <a:chExt cx="5625" cy="1212"/>
          </a:xfrm>
        </p:grpSpPr>
        <p:grpSp>
          <p:nvGrpSpPr>
            <p:cNvPr id="21" name="Group 21"/>
            <p:cNvGrpSpPr/>
            <p:nvPr/>
          </p:nvGrpSpPr>
          <p:grpSpPr>
            <a:xfrm rot="0">
              <a:off x="11654" y="9041"/>
              <a:ext cx="5625" cy="1212"/>
              <a:chOff x="0" y="0"/>
              <a:chExt cx="639998" cy="13792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9998" cy="137920"/>
              </a:xfrm>
              <a:custGeom>
                <a:avLst/>
                <a:gdLst/>
                <a:ahLst/>
                <a:cxnLst/>
                <a:rect l="l" t="t" r="r" b="b"/>
                <a:pathLst>
                  <a:path w="639998" h="137920">
                    <a:moveTo>
                      <a:pt x="0" y="0"/>
                    </a:moveTo>
                    <a:lnTo>
                      <a:pt x="639998" y="0"/>
                    </a:lnTo>
                    <a:lnTo>
                      <a:pt x="639998" y="137920"/>
                    </a:lnTo>
                    <a:lnTo>
                      <a:pt x="0" y="137920"/>
                    </a:lnTo>
                    <a:close/>
                  </a:path>
                </a:pathLst>
              </a:custGeom>
              <a:solidFill>
                <a:srgbClr val="69705A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76200"/>
                <a:ext cx="639998" cy="214120"/>
              </a:xfrm>
              <a:prstGeom prst="rect">
                <a:avLst/>
              </a:prstGeom>
            </p:spPr>
            <p:txBody>
              <a:bodyPr lIns="50799" tIns="50799" rIns="50799" bIns="50799" rtlCol="0" anchor="ctr"/>
              <a:lstStyle/>
              <a:p>
                <a:pPr algn="ctr">
                  <a:lnSpc>
                    <a:spcPts val="3520"/>
                  </a:lnSpc>
                </a:p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2175" y="9102"/>
              <a:ext cx="4463" cy="1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spc="298">
                  <a:solidFill>
                    <a:srgbClr val="FFFFFF"/>
                  </a:solidFill>
                  <a:ea typeface="字由点字典楷 Bold" panose="00020600040101010101" charset="-122"/>
                </a:rPr>
                <a:t>Cave3</a:t>
              </a:r>
              <a:endParaRPr lang="zh-CN" altLang="en-US" sz="3600" spc="298">
                <a:solidFill>
                  <a:srgbClr val="FFFFFF"/>
                </a:solidFill>
                <a:ea typeface="字由点字典楷 Bold" panose="0002060004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2600" y="4457700"/>
            <a:ext cx="527304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Cave 3 of Yulin Cave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has both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Chinese Buddhism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Tibetan Buddhism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 It reflects the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inclusiveness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of Buddhism in the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Western Xia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972800" y="2019300"/>
            <a:ext cx="4311650" cy="5629910"/>
            <a:chOff x="19680" y="3774"/>
            <a:chExt cx="6790" cy="8866"/>
          </a:xfrm>
        </p:grpSpPr>
        <p:pic>
          <p:nvPicPr>
            <p:cNvPr id="5" name="图片 4" descr="C:/Users/潘彤/Desktop/图片7.png图片7"/>
            <p:cNvPicPr>
              <a:picLocks noChangeAspect="1"/>
            </p:cNvPicPr>
            <p:nvPr/>
          </p:nvPicPr>
          <p:blipFill>
            <a:blip r:embed="rId2"/>
            <a:srcRect l="43" r="64"/>
            <a:stretch>
              <a:fillRect/>
            </a:stretch>
          </p:blipFill>
          <p:spPr>
            <a:xfrm>
              <a:off x="20400" y="3774"/>
              <a:ext cx="4680" cy="798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9680" y="12060"/>
              <a:ext cx="679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/>
                <a:t>南壁-十一面千手千眼观音菩萨及其眷属</a:t>
              </a:r>
              <a:endParaRPr lang="zh-CN" altLang="en-US" b="1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600200" y="2997200"/>
            <a:ext cx="609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rId3" action="ppaction://hlinkfile"/>
              </a:rPr>
              <a:t>https://www.dha.ac.cn/info/1425/3628.htm</a:t>
            </a:r>
            <a:endParaRPr lang="zh-CN" altLang="en-US"/>
          </a:p>
        </p:txBody>
      </p:sp>
      <p:sp>
        <p:nvSpPr>
          <p:cNvPr id="30" name="TextBox 25"/>
          <p:cNvSpPr txBox="1"/>
          <p:nvPr/>
        </p:nvSpPr>
        <p:spPr>
          <a:xfrm>
            <a:off x="1980565" y="531495"/>
            <a:ext cx="4658995" cy="96266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ctr">
              <a:lnSpc>
                <a:spcPts val="5040"/>
              </a:lnSpc>
            </a:pPr>
            <a:r>
              <a:rPr lang="zh-CN" altLang="en-US" sz="2400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rPr>
              <a:t>Western Xia to Yuan Dynasty</a:t>
            </a:r>
            <a:endParaRPr lang="zh-CN" altLang="en-US" sz="2400" spc="298">
              <a:solidFill>
                <a:schemeClr val="bg1"/>
              </a:solidFill>
              <a:latin typeface="Times New Roman" panose="02020603050405020304" charset="0"/>
              <a:ea typeface="字由点字典楷" panose="0002060004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95210" y="344170"/>
            <a:ext cx="5806440" cy="1162050"/>
            <a:chOff x="728" y="422"/>
            <a:chExt cx="9144" cy="1830"/>
          </a:xfrm>
        </p:grpSpPr>
        <p:sp>
          <p:nvSpPr>
            <p:cNvPr id="20" name="Freeform 17"/>
            <p:cNvSpPr/>
            <p:nvPr/>
          </p:nvSpPr>
          <p:spPr>
            <a:xfrm rot="16200000">
              <a:off x="4385" y="-3235"/>
              <a:ext cx="1830" cy="9144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327" y="717"/>
              <a:ext cx="8068" cy="151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</a:pPr>
              <a:r>
                <a:rPr lang="zh-CN" altLang="en-US" sz="24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Western Xia to Yuan Dynasty</a:t>
              </a:r>
              <a:endParaRPr lang="zh-CN" altLang="en-US" sz="24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8495336" y="-262948"/>
            <a:ext cx="1573035" cy="2282769"/>
          </a:xfrm>
          <a:custGeom>
            <a:avLst/>
            <a:gdLst/>
            <a:ahLst/>
            <a:cxnLst/>
            <a:rect l="l" t="t" r="r" b="b"/>
            <a:pathLst>
              <a:path w="1573035" h="2282769">
                <a:moveTo>
                  <a:pt x="0" y="0"/>
                </a:moveTo>
                <a:lnTo>
                  <a:pt x="1573035" y="0"/>
                </a:lnTo>
                <a:lnTo>
                  <a:pt x="1573035" y="2282769"/>
                </a:lnTo>
                <a:lnTo>
                  <a:pt x="0" y="2282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965041" y="3182927"/>
            <a:ext cx="2633625" cy="2533068"/>
          </a:xfrm>
          <a:custGeom>
            <a:avLst/>
            <a:gdLst/>
            <a:ahLst/>
            <a:cxnLst/>
            <a:rect l="l" t="t" r="r" b="b"/>
            <a:pathLst>
              <a:path w="2633625" h="2533068">
                <a:moveTo>
                  <a:pt x="0" y="0"/>
                </a:moveTo>
                <a:lnTo>
                  <a:pt x="2633625" y="0"/>
                </a:lnTo>
                <a:lnTo>
                  <a:pt x="2633625" y="2533068"/>
                </a:lnTo>
                <a:lnTo>
                  <a:pt x="0" y="2533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TextBox 15"/>
          <p:cNvSpPr txBox="1"/>
          <p:nvPr/>
        </p:nvSpPr>
        <p:spPr>
          <a:xfrm>
            <a:off x="-563245" y="3543300"/>
            <a:ext cx="20313650" cy="1653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ts val="12895"/>
              </a:lnSpc>
            </a:pPr>
            <a:r>
              <a:rPr lang="en-US" sz="10400" spc="707">
                <a:solidFill>
                  <a:srgbClr val="000000"/>
                </a:solidFill>
                <a:latin typeface="Times New Roman" panose="02020603050405020304" charset="0"/>
                <a:ea typeface="字由点字典楷 Bold" panose="00020600040101010101" charset="-122"/>
                <a:cs typeface="Times New Roman" panose="02020603050405020304" charset="0"/>
              </a:rPr>
              <a:t>Protection</a:t>
            </a:r>
            <a:endParaRPr lang="en-US" sz="10400" spc="707">
              <a:solidFill>
                <a:srgbClr val="000000"/>
              </a:solidFill>
              <a:latin typeface="Times New Roman" panose="02020603050405020304" charset="0"/>
              <a:ea typeface="字由点字典楷 Bold" panose="00020600040101010101" charset="-122"/>
              <a:cs typeface="Times New Roman" panose="0202060305040502030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60425" y="393440"/>
            <a:ext cx="2242858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0"/>
              </a:lnSpc>
            </a:pPr>
            <a:r>
              <a:rPr lang="en-US" sz="5820" spc="483">
                <a:solidFill>
                  <a:srgbClr val="FFFFFF"/>
                </a:solidFill>
                <a:latin typeface="字由点字典楷" panose="00020600040101010101" charset="-122"/>
              </a:rPr>
              <a:t>02</a:t>
            </a:r>
            <a:endParaRPr lang="en-US" sz="5820" spc="483">
              <a:solidFill>
                <a:srgbClr val="FFFFFF"/>
              </a:solidFill>
              <a:latin typeface="字由点字典楷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304701" y="9999663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971800" y="7581265"/>
            <a:ext cx="156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第</a:t>
            </a:r>
            <a:r>
              <a:rPr lang="en-US" altLang="zh-CN" b="1"/>
              <a:t>329</a:t>
            </a:r>
            <a:r>
              <a:rPr lang="zh-CN" altLang="en-US" b="1"/>
              <a:t>窟</a:t>
            </a:r>
            <a:r>
              <a:rPr lang="zh-CN" altLang="en-US" b="1"/>
              <a:t>藻井</a:t>
            </a:r>
            <a:endParaRPr lang="zh-CN" altLang="en-US" b="1"/>
          </a:p>
        </p:txBody>
      </p:sp>
      <p:sp>
        <p:nvSpPr>
          <p:cNvPr id="47" name="文本框 46"/>
          <p:cNvSpPr txBox="1"/>
          <p:nvPr/>
        </p:nvSpPr>
        <p:spPr>
          <a:xfrm>
            <a:off x="14782800" y="8341360"/>
            <a:ext cx="89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九层楼</a:t>
            </a:r>
            <a:endParaRPr lang="zh-CN" altLang="en-US" b="1"/>
          </a:p>
        </p:txBody>
      </p:sp>
      <p:sp>
        <p:nvSpPr>
          <p:cNvPr id="49" name="文本框 48"/>
          <p:cNvSpPr txBox="1"/>
          <p:nvPr/>
        </p:nvSpPr>
        <p:spPr>
          <a:xfrm>
            <a:off x="7628255" y="8593455"/>
            <a:ext cx="4075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205窟中心佛坛南侧-彩塑右胁侍菩萨</a:t>
            </a:r>
            <a:endParaRPr lang="zh-CN" altLang="en-US" b="1"/>
          </a:p>
        </p:txBody>
      </p:sp>
      <p:grpSp>
        <p:nvGrpSpPr>
          <p:cNvPr id="7" name="组合 6"/>
          <p:cNvGrpSpPr/>
          <p:nvPr/>
        </p:nvGrpSpPr>
        <p:grpSpPr>
          <a:xfrm>
            <a:off x="1600200" y="344170"/>
            <a:ext cx="5334000" cy="1162050"/>
            <a:chOff x="728" y="422"/>
            <a:chExt cx="8400" cy="1830"/>
          </a:xfrm>
        </p:grpSpPr>
        <p:sp>
          <p:nvSpPr>
            <p:cNvPr id="16" name="Freeform 17"/>
            <p:cNvSpPr/>
            <p:nvPr/>
          </p:nvSpPr>
          <p:spPr>
            <a:xfrm rot="16200000">
              <a:off x="4013" y="-2863"/>
              <a:ext cx="1830" cy="8400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3" name="TextBox 25"/>
            <p:cNvSpPr txBox="1"/>
            <p:nvPr/>
          </p:nvSpPr>
          <p:spPr>
            <a:xfrm>
              <a:off x="1327" y="717"/>
              <a:ext cx="7337" cy="151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</a:pPr>
              <a:r>
                <a:rPr lang="zh-CN" altLang="en-US" sz="28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The Artistic Value</a:t>
              </a:r>
              <a:endParaRPr lang="zh-CN" altLang="en-US" sz="28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955165" y="2325370"/>
            <a:ext cx="3571875" cy="769620"/>
            <a:chOff x="3559" y="2702"/>
            <a:chExt cx="5625" cy="1212"/>
          </a:xfrm>
        </p:grpSpPr>
        <p:grpSp>
          <p:nvGrpSpPr>
            <p:cNvPr id="21" name="Group 21"/>
            <p:cNvGrpSpPr/>
            <p:nvPr/>
          </p:nvGrpSpPr>
          <p:grpSpPr>
            <a:xfrm rot="0">
              <a:off x="3559" y="2702"/>
              <a:ext cx="5625" cy="1212"/>
              <a:chOff x="0" y="0"/>
              <a:chExt cx="639998" cy="13792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9998" cy="137920"/>
              </a:xfrm>
              <a:custGeom>
                <a:avLst/>
                <a:gdLst/>
                <a:ahLst/>
                <a:cxnLst/>
                <a:rect l="l" t="t" r="r" b="b"/>
                <a:pathLst>
                  <a:path w="639998" h="137920">
                    <a:moveTo>
                      <a:pt x="0" y="0"/>
                    </a:moveTo>
                    <a:lnTo>
                      <a:pt x="639998" y="0"/>
                    </a:lnTo>
                    <a:lnTo>
                      <a:pt x="639998" y="137920"/>
                    </a:lnTo>
                    <a:lnTo>
                      <a:pt x="0" y="137920"/>
                    </a:lnTo>
                    <a:close/>
                  </a:path>
                </a:pathLst>
              </a:custGeom>
              <a:solidFill>
                <a:srgbClr val="69705A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76200"/>
                <a:ext cx="639998" cy="214120"/>
              </a:xfrm>
              <a:prstGeom prst="rect">
                <a:avLst/>
              </a:prstGeom>
            </p:spPr>
            <p:txBody>
              <a:bodyPr lIns="50799" tIns="50799" rIns="50799" bIns="50799" rtlCol="0" anchor="ctr"/>
              <a:lstStyle/>
              <a:p>
                <a:pPr algn="ctr">
                  <a:lnSpc>
                    <a:spcPts val="3520"/>
                  </a:lnSpc>
                </a:pPr>
                <a:endParaRPr b="1"/>
              </a:p>
            </p:txBody>
          </p:sp>
        </p:grpSp>
        <p:sp>
          <p:nvSpPr>
            <p:cNvPr id="51" name="TextBox 25"/>
            <p:cNvSpPr txBox="1"/>
            <p:nvPr/>
          </p:nvSpPr>
          <p:spPr>
            <a:xfrm>
              <a:off x="4680" y="2785"/>
              <a:ext cx="3294" cy="104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</a:pPr>
              <a:r>
                <a:rPr lang="zh-CN" altLang="en-US" sz="28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 mural</a:t>
              </a:r>
              <a:endParaRPr lang="zh-CN" altLang="en-US" sz="28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708265" y="2352040"/>
            <a:ext cx="3571875" cy="769620"/>
            <a:chOff x="3559" y="2702"/>
            <a:chExt cx="5625" cy="1212"/>
          </a:xfrm>
        </p:grpSpPr>
        <p:grpSp>
          <p:nvGrpSpPr>
            <p:cNvPr id="55" name="Group 21"/>
            <p:cNvGrpSpPr/>
            <p:nvPr/>
          </p:nvGrpSpPr>
          <p:grpSpPr>
            <a:xfrm rot="0">
              <a:off x="3559" y="2702"/>
              <a:ext cx="5625" cy="1212"/>
              <a:chOff x="0" y="0"/>
              <a:chExt cx="639998" cy="137920"/>
            </a:xfrm>
          </p:grpSpPr>
          <p:sp>
            <p:nvSpPr>
              <p:cNvPr id="56" name="Freeform 22"/>
              <p:cNvSpPr/>
              <p:nvPr/>
            </p:nvSpPr>
            <p:spPr>
              <a:xfrm>
                <a:off x="0" y="0"/>
                <a:ext cx="639998" cy="137920"/>
              </a:xfrm>
              <a:custGeom>
                <a:avLst/>
                <a:gdLst/>
                <a:ahLst/>
                <a:cxnLst/>
                <a:rect l="l" t="t" r="r" b="b"/>
                <a:pathLst>
                  <a:path w="639998" h="137920">
                    <a:moveTo>
                      <a:pt x="0" y="0"/>
                    </a:moveTo>
                    <a:lnTo>
                      <a:pt x="639998" y="0"/>
                    </a:lnTo>
                    <a:lnTo>
                      <a:pt x="639998" y="137920"/>
                    </a:lnTo>
                    <a:lnTo>
                      <a:pt x="0" y="137920"/>
                    </a:lnTo>
                    <a:close/>
                  </a:path>
                </a:pathLst>
              </a:custGeom>
              <a:solidFill>
                <a:srgbClr val="69705A"/>
              </a:solidFill>
            </p:spPr>
          </p:sp>
          <p:sp>
            <p:nvSpPr>
              <p:cNvPr id="57" name="TextBox 23"/>
              <p:cNvSpPr txBox="1"/>
              <p:nvPr/>
            </p:nvSpPr>
            <p:spPr>
              <a:xfrm>
                <a:off x="0" y="-76200"/>
                <a:ext cx="639998" cy="214120"/>
              </a:xfrm>
              <a:prstGeom prst="rect">
                <a:avLst/>
              </a:prstGeom>
            </p:spPr>
            <p:txBody>
              <a:bodyPr lIns="50799" tIns="50799" rIns="50799" bIns="50799" rtlCol="0" anchor="ctr"/>
              <a:p>
                <a:pPr algn="ctr">
                  <a:lnSpc>
                    <a:spcPts val="3520"/>
                  </a:lnSpc>
                </a:pPr>
                <a:endParaRPr b="1"/>
              </a:p>
            </p:txBody>
          </p:sp>
        </p:grpSp>
        <p:sp>
          <p:nvSpPr>
            <p:cNvPr id="58" name="TextBox 25"/>
            <p:cNvSpPr txBox="1"/>
            <p:nvPr/>
          </p:nvSpPr>
          <p:spPr>
            <a:xfrm>
              <a:off x="3840" y="2785"/>
              <a:ext cx="5206" cy="104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</a:pPr>
              <a:r>
                <a:rPr lang="zh-CN" altLang="en-US" sz="28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colored sculpture</a:t>
              </a:r>
              <a:endParaRPr lang="zh-CN" altLang="en-US" sz="28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3461365" y="2378710"/>
            <a:ext cx="3571875" cy="769620"/>
            <a:chOff x="3559" y="2702"/>
            <a:chExt cx="5625" cy="1212"/>
          </a:xfrm>
        </p:grpSpPr>
        <p:grpSp>
          <p:nvGrpSpPr>
            <p:cNvPr id="60" name="Group 21"/>
            <p:cNvGrpSpPr/>
            <p:nvPr/>
          </p:nvGrpSpPr>
          <p:grpSpPr>
            <a:xfrm rot="0">
              <a:off x="3559" y="2702"/>
              <a:ext cx="5625" cy="1212"/>
              <a:chOff x="0" y="0"/>
              <a:chExt cx="639998" cy="137920"/>
            </a:xfrm>
          </p:grpSpPr>
          <p:sp>
            <p:nvSpPr>
              <p:cNvPr id="61" name="Freeform 22"/>
              <p:cNvSpPr/>
              <p:nvPr/>
            </p:nvSpPr>
            <p:spPr>
              <a:xfrm>
                <a:off x="0" y="0"/>
                <a:ext cx="639998" cy="137920"/>
              </a:xfrm>
              <a:custGeom>
                <a:avLst/>
                <a:gdLst/>
                <a:ahLst/>
                <a:cxnLst/>
                <a:rect l="l" t="t" r="r" b="b"/>
                <a:pathLst>
                  <a:path w="639998" h="137920">
                    <a:moveTo>
                      <a:pt x="0" y="0"/>
                    </a:moveTo>
                    <a:lnTo>
                      <a:pt x="639998" y="0"/>
                    </a:lnTo>
                    <a:lnTo>
                      <a:pt x="639998" y="137920"/>
                    </a:lnTo>
                    <a:lnTo>
                      <a:pt x="0" y="137920"/>
                    </a:lnTo>
                    <a:close/>
                  </a:path>
                </a:pathLst>
              </a:custGeom>
              <a:solidFill>
                <a:srgbClr val="69705A"/>
              </a:solidFill>
            </p:spPr>
          </p:sp>
          <p:sp>
            <p:nvSpPr>
              <p:cNvPr id="62" name="TextBox 23"/>
              <p:cNvSpPr txBox="1"/>
              <p:nvPr/>
            </p:nvSpPr>
            <p:spPr>
              <a:xfrm>
                <a:off x="0" y="-76200"/>
                <a:ext cx="639998" cy="214120"/>
              </a:xfrm>
              <a:prstGeom prst="rect">
                <a:avLst/>
              </a:prstGeom>
            </p:spPr>
            <p:txBody>
              <a:bodyPr lIns="50799" tIns="50799" rIns="50799" bIns="50799" rtlCol="0" anchor="ctr"/>
              <a:lstStyle/>
              <a:p>
                <a:pPr algn="ctr">
                  <a:lnSpc>
                    <a:spcPts val="3520"/>
                  </a:lnSpc>
                </a:pPr>
                <a:endParaRPr b="1"/>
              </a:p>
            </p:txBody>
          </p:sp>
        </p:grpSp>
        <p:sp>
          <p:nvSpPr>
            <p:cNvPr id="63" name="TextBox 25"/>
            <p:cNvSpPr txBox="1"/>
            <p:nvPr/>
          </p:nvSpPr>
          <p:spPr>
            <a:xfrm>
              <a:off x="4680" y="2785"/>
              <a:ext cx="3294" cy="104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</a:pPr>
              <a:r>
                <a:rPr lang="zh-CN" altLang="en-US" sz="28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 building</a:t>
              </a:r>
              <a:endParaRPr lang="zh-CN" altLang="en-US" sz="28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261672" y="273393"/>
            <a:ext cx="3811003" cy="10133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0"/>
              </a:lnSpc>
            </a:pPr>
            <a:r>
              <a:rPr lang="en-US" sz="7240" spc="-390">
                <a:solidFill>
                  <a:srgbClr val="ADA465">
                    <a:alpha val="31765"/>
                  </a:srgbClr>
                </a:solidFill>
                <a:ea typeface="钟齐流江毛草" panose="00000500000000000000"/>
              </a:rPr>
              <a:t>演示文稿是实用的工具，可以是演示，演讲，报告等。大部分时间，它们都是在为观众服务。</a:t>
            </a:r>
            <a:endParaRPr lang="en-US" sz="7240" spc="-390">
              <a:solidFill>
                <a:srgbClr val="ADA465">
                  <a:alpha val="31765"/>
                </a:srgbClr>
              </a:solidFill>
              <a:ea typeface="钟齐流江毛草" panose="00000500000000000000"/>
            </a:endParaRPr>
          </a:p>
        </p:txBody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579985" y="2552700"/>
            <a:ext cx="4331970" cy="5976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The murals also show many scenes of people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farming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traveling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marching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and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feasting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which provides valuable information to study the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agricultural system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tools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crops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vehicles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combat equipment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glassware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and so on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at that time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33400" y="2329180"/>
            <a:ext cx="5886450" cy="6224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he Library Cave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provides a large amount of valuable materials for the study of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ancient history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geography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religion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economy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politics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ethnicity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language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literature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art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science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and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technology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China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Central Asia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 It is known as "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the encyclopedia of the Middle Ages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"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sz="3200" spc="232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中古时代的百科全书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and "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the ocean of ancient scholarship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"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sz="3200" spc="232">
                <a:solidFill>
                  <a:srgbClr val="000000"/>
                </a:solidFill>
                <a:ea typeface="字由点字典楷" panose="00020600040101010101" charset="-122"/>
                <a:sym typeface="+mn-ea"/>
              </a:rPr>
              <a:t>古代学术的海洋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03335" y="6667500"/>
            <a:ext cx="1430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青绿</a:t>
            </a:r>
            <a:r>
              <a:rPr lang="zh-CN" altLang="en-US"/>
              <a:t>山水图</a:t>
            </a:r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600200" y="344170"/>
            <a:ext cx="5334000" cy="1162050"/>
            <a:chOff x="728" y="422"/>
            <a:chExt cx="8400" cy="1830"/>
          </a:xfrm>
        </p:grpSpPr>
        <p:sp>
          <p:nvSpPr>
            <p:cNvPr id="37" name="Freeform 17"/>
            <p:cNvSpPr/>
            <p:nvPr/>
          </p:nvSpPr>
          <p:spPr>
            <a:xfrm rot="16200000">
              <a:off x="4013" y="-2863"/>
              <a:ext cx="1830" cy="8400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3" name="TextBox 25"/>
            <p:cNvSpPr txBox="1"/>
            <p:nvPr/>
          </p:nvSpPr>
          <p:spPr>
            <a:xfrm>
              <a:off x="1327" y="717"/>
              <a:ext cx="7337" cy="151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</a:pPr>
              <a:r>
                <a:rPr lang="zh-CN" altLang="en-US" sz="28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 historic value</a:t>
              </a:r>
              <a:endParaRPr lang="zh-CN" altLang="en-US" sz="28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811635" y="419100"/>
            <a:ext cx="5334000" cy="1162050"/>
            <a:chOff x="728" y="422"/>
            <a:chExt cx="8400" cy="1830"/>
          </a:xfrm>
        </p:grpSpPr>
        <p:sp>
          <p:nvSpPr>
            <p:cNvPr id="41" name="Freeform 17"/>
            <p:cNvSpPr/>
            <p:nvPr/>
          </p:nvSpPr>
          <p:spPr>
            <a:xfrm rot="16200000">
              <a:off x="4013" y="-2863"/>
              <a:ext cx="1830" cy="8400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2" name="TextBox 25"/>
            <p:cNvSpPr txBox="1"/>
            <p:nvPr/>
          </p:nvSpPr>
          <p:spPr>
            <a:xfrm>
              <a:off x="1327" y="717"/>
              <a:ext cx="7337" cy="151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</a:pPr>
              <a:r>
                <a:rPr lang="zh-CN" altLang="en-US" sz="28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technological value</a:t>
              </a:r>
              <a:endParaRPr lang="zh-CN" altLang="en-US" sz="28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  <a:p>
              <a:pPr algn="ctr">
                <a:lnSpc>
                  <a:spcPts val="5040"/>
                </a:lnSpc>
              </a:pPr>
              <a:endParaRPr lang="zh-CN" altLang="en-US" sz="28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id="57" name="Freeform 27"/>
          <p:cNvSpPr/>
          <p:nvPr/>
        </p:nvSpPr>
        <p:spPr>
          <a:xfrm rot="-5400000">
            <a:off x="3939428" y="4693950"/>
            <a:ext cx="500087" cy="982312"/>
          </a:xfrm>
          <a:custGeom>
            <a:avLst/>
            <a:gdLst/>
            <a:ahLst/>
            <a:cxnLst/>
            <a:rect l="l" t="t" r="r" b="b"/>
            <a:pathLst>
              <a:path w="666782" h="1309750">
                <a:moveTo>
                  <a:pt x="0" y="0"/>
                </a:moveTo>
                <a:lnTo>
                  <a:pt x="666781" y="0"/>
                </a:lnTo>
                <a:lnTo>
                  <a:pt x="666781" y="1309750"/>
                </a:lnTo>
                <a:lnTo>
                  <a:pt x="0" y="1309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组合 5"/>
          <p:cNvGrpSpPr/>
          <p:nvPr/>
        </p:nvGrpSpPr>
        <p:grpSpPr>
          <a:xfrm>
            <a:off x="685800" y="4928093"/>
            <a:ext cx="4521835" cy="3391016"/>
            <a:chOff x="1080" y="7761"/>
            <a:chExt cx="7121" cy="5340"/>
          </a:xfrm>
        </p:grpSpPr>
        <p:grpSp>
          <p:nvGrpSpPr>
            <p:cNvPr id="22" name="Group 22"/>
            <p:cNvGrpSpPr/>
            <p:nvPr/>
          </p:nvGrpSpPr>
          <p:grpSpPr>
            <a:xfrm rot="0">
              <a:off x="4320" y="7761"/>
              <a:ext cx="3007" cy="797"/>
              <a:chOff x="950341" y="4135967"/>
              <a:chExt cx="2545927" cy="674837"/>
            </a:xfrm>
          </p:grpSpPr>
          <p:sp>
            <p:nvSpPr>
              <p:cNvPr id="26" name="Freeform 26"/>
              <p:cNvSpPr/>
              <p:nvPr/>
            </p:nvSpPr>
            <p:spPr>
              <a:xfrm rot="-5400000">
                <a:off x="1308614" y="3822538"/>
                <a:ext cx="666782" cy="1309750"/>
              </a:xfrm>
              <a:custGeom>
                <a:avLst/>
                <a:gdLst/>
                <a:ahLst/>
                <a:cxnLst/>
                <a:rect l="l" t="t" r="r" b="b"/>
                <a:pathLst>
                  <a:path w="666782" h="1309750">
                    <a:moveTo>
                      <a:pt x="0" y="0"/>
                    </a:moveTo>
                    <a:lnTo>
                      <a:pt x="666782" y="0"/>
                    </a:lnTo>
                    <a:lnTo>
                      <a:pt x="666782" y="1309750"/>
                    </a:lnTo>
                    <a:lnTo>
                      <a:pt x="0" y="13097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7" name="Freeform 27"/>
              <p:cNvSpPr/>
              <p:nvPr/>
            </p:nvSpPr>
            <p:spPr>
              <a:xfrm rot="-5400000">
                <a:off x="2186240" y="3822152"/>
                <a:ext cx="666782" cy="1309750"/>
              </a:xfrm>
              <a:custGeom>
                <a:avLst/>
                <a:gdLst/>
                <a:ahLst/>
                <a:cxnLst/>
                <a:rect l="l" t="t" r="r" b="b"/>
                <a:pathLst>
                  <a:path w="666782" h="1309750">
                    <a:moveTo>
                      <a:pt x="0" y="0"/>
                    </a:moveTo>
                    <a:lnTo>
                      <a:pt x="666781" y="0"/>
                    </a:lnTo>
                    <a:lnTo>
                      <a:pt x="666781" y="1309750"/>
                    </a:lnTo>
                    <a:lnTo>
                      <a:pt x="0" y="13097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950341" y="4135967"/>
                <a:ext cx="2545927" cy="57404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360"/>
                  </a:lnSpc>
                </a:pPr>
                <a:r>
                  <a:rPr lang="zh-CN" altLang="en-US" sz="2400" b="1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Wang Yuan</a:t>
                </a:r>
                <a:r>
                  <a:rPr lang="en-US" altLang="zh-CN" sz="2400" b="1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lu</a:t>
                </a:r>
                <a:endParaRPr lang="en-US" altLang="zh-CN" sz="2400" b="1" spc="199">
                  <a:solidFill>
                    <a:schemeClr val="bg1"/>
                  </a:solidFill>
                  <a:latin typeface="Times New Roman" panose="02020603050405020304" charset="0"/>
                  <a:ea typeface="字由点字典楷 Bold" panose="00020600040101010101" charset="-122"/>
                  <a:cs typeface="Times New Roman" panose="02020603050405020304" charset="0"/>
                  <a:sym typeface="+mn-ea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80" y="9080"/>
              <a:ext cx="7121" cy="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</a:rPr>
                <a:t>In </a:t>
              </a:r>
              <a:r>
                <a:rPr lang="zh-CN" altLang="en-US" sz="3200" b="1">
                  <a:latin typeface="Times New Roman" panose="02020603050405020304" charset="0"/>
                  <a:cs typeface="Times New Roman" panose="02020603050405020304" charset="0"/>
                </a:rPr>
                <a:t>1900</a:t>
              </a:r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</a:rPr>
                <a:t>, Wang Yuanlu stumbled upon </a:t>
              </a:r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Library Cave</a:t>
              </a:r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</a:rPr>
                <a:t>. He tried several times to protect </a:t>
              </a:r>
              <a:r>
                <a:rPr lang="en-US" altLang="zh-CN" sz="3200">
                  <a:latin typeface="Times New Roman" panose="02020603050405020304" charset="0"/>
                  <a:cs typeface="Times New Roman" panose="02020603050405020304" charset="0"/>
                </a:rPr>
                <a:t>it</a:t>
              </a:r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</a:rPr>
                <a:t>, but</a:t>
              </a:r>
              <a:r>
                <a:rPr lang="en-US" altLang="zh-CN" sz="3200">
                  <a:latin typeface="Times New Roman" panose="02020603050405020304" charset="0"/>
                  <a:cs typeface="Times New Roman" panose="02020603050405020304" charset="0"/>
                </a:rPr>
                <a:t> failed.</a:t>
              </a:r>
              <a:endParaRPr lang="en-US" altLang="zh-CN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334000" y="4934481"/>
            <a:ext cx="4297680" cy="4304134"/>
            <a:chOff x="8400" y="7771"/>
            <a:chExt cx="6768" cy="6778"/>
          </a:xfrm>
        </p:grpSpPr>
        <p:grpSp>
          <p:nvGrpSpPr>
            <p:cNvPr id="29" name="Group 29"/>
            <p:cNvGrpSpPr/>
            <p:nvPr/>
          </p:nvGrpSpPr>
          <p:grpSpPr>
            <a:xfrm rot="0">
              <a:off x="10430" y="7771"/>
              <a:ext cx="2537" cy="789"/>
              <a:chOff x="1087883" y="4144483"/>
              <a:chExt cx="2148430" cy="668014"/>
            </a:xfrm>
          </p:grpSpPr>
          <p:sp>
            <p:nvSpPr>
              <p:cNvPr id="33" name="Freeform 33"/>
              <p:cNvSpPr/>
              <p:nvPr/>
            </p:nvSpPr>
            <p:spPr>
              <a:xfrm rot="-5400000">
                <a:off x="1409367" y="3824231"/>
                <a:ext cx="666782" cy="1309750"/>
              </a:xfrm>
              <a:custGeom>
                <a:avLst/>
                <a:gdLst/>
                <a:ahLst/>
                <a:cxnLst/>
                <a:rect l="l" t="t" r="r" b="b"/>
                <a:pathLst>
                  <a:path w="666782" h="1309750">
                    <a:moveTo>
                      <a:pt x="0" y="0"/>
                    </a:moveTo>
                    <a:lnTo>
                      <a:pt x="666782" y="0"/>
                    </a:lnTo>
                    <a:lnTo>
                      <a:pt x="666782" y="1309750"/>
                    </a:lnTo>
                    <a:lnTo>
                      <a:pt x="0" y="13097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4" name="Freeform 34"/>
              <p:cNvSpPr/>
              <p:nvPr/>
            </p:nvSpPr>
            <p:spPr>
              <a:xfrm rot="-5400000">
                <a:off x="2248047" y="3822999"/>
                <a:ext cx="666782" cy="1309750"/>
              </a:xfrm>
              <a:custGeom>
                <a:avLst/>
                <a:gdLst/>
                <a:ahLst/>
                <a:cxnLst/>
                <a:rect l="l" t="t" r="r" b="b"/>
                <a:pathLst>
                  <a:path w="666782" h="1309750">
                    <a:moveTo>
                      <a:pt x="0" y="0"/>
                    </a:moveTo>
                    <a:lnTo>
                      <a:pt x="666781" y="0"/>
                    </a:lnTo>
                    <a:lnTo>
                      <a:pt x="666781" y="1309750"/>
                    </a:lnTo>
                    <a:lnTo>
                      <a:pt x="0" y="13097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1130206" y="4173478"/>
                <a:ext cx="2063784" cy="5740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360"/>
                  </a:lnSpc>
                </a:pPr>
                <a:r>
                  <a:rPr lang="zh-CN" altLang="en-US" sz="2400" b="1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Stein</a:t>
                </a:r>
                <a:endParaRPr lang="zh-CN" altLang="en-US" sz="2400" b="1" spc="199">
                  <a:solidFill>
                    <a:schemeClr val="bg1"/>
                  </a:solidFill>
                  <a:latin typeface="Times New Roman" panose="02020603050405020304" charset="0"/>
                  <a:ea typeface="字由点字典楷 Bold" panose="00020600040101010101" charset="-122"/>
                  <a:cs typeface="Times New Roman" panose="02020603050405020304" charset="0"/>
                  <a:sym typeface="+mn-ea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8400" y="9079"/>
              <a:ext cx="6768" cy="54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</a:rPr>
                <a:t>In </a:t>
              </a:r>
              <a:r>
                <a:rPr lang="zh-CN" altLang="en-US" sz="3200" b="1">
                  <a:latin typeface="Times New Roman" panose="02020603050405020304" charset="0"/>
                  <a:cs typeface="Times New Roman" panose="02020603050405020304" charset="0"/>
                </a:rPr>
                <a:t>1907</a:t>
              </a:r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</a:rPr>
                <a:t>, the British Stein came to Dunhuang, and swindled away nearly 10,000 volumes of documents and 500 silk paintings of Buddha statues.</a:t>
              </a:r>
              <a:endParaRPr lang="zh-C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979025" y="4934594"/>
            <a:ext cx="3263900" cy="4356726"/>
            <a:chOff x="15715" y="7771"/>
            <a:chExt cx="5140" cy="6861"/>
          </a:xfrm>
        </p:grpSpPr>
        <p:grpSp>
          <p:nvGrpSpPr>
            <p:cNvPr id="36" name="Group 36"/>
            <p:cNvGrpSpPr/>
            <p:nvPr/>
          </p:nvGrpSpPr>
          <p:grpSpPr>
            <a:xfrm rot="0">
              <a:off x="16377" y="7771"/>
              <a:ext cx="2537" cy="789"/>
              <a:chOff x="1087883" y="4144483"/>
              <a:chExt cx="2148430" cy="668014"/>
            </a:xfrm>
          </p:grpSpPr>
          <p:sp>
            <p:nvSpPr>
              <p:cNvPr id="40" name="Freeform 40"/>
              <p:cNvSpPr/>
              <p:nvPr/>
            </p:nvSpPr>
            <p:spPr>
              <a:xfrm rot="-5400000">
                <a:off x="1409367" y="3824231"/>
                <a:ext cx="666782" cy="1309750"/>
              </a:xfrm>
              <a:custGeom>
                <a:avLst/>
                <a:gdLst/>
                <a:ahLst/>
                <a:cxnLst/>
                <a:rect l="l" t="t" r="r" b="b"/>
                <a:pathLst>
                  <a:path w="666782" h="1309750">
                    <a:moveTo>
                      <a:pt x="0" y="0"/>
                    </a:moveTo>
                    <a:lnTo>
                      <a:pt x="666782" y="0"/>
                    </a:lnTo>
                    <a:lnTo>
                      <a:pt x="666782" y="1309750"/>
                    </a:lnTo>
                    <a:lnTo>
                      <a:pt x="0" y="13097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1" name="Freeform 41"/>
              <p:cNvSpPr/>
              <p:nvPr/>
            </p:nvSpPr>
            <p:spPr>
              <a:xfrm rot="-5400000">
                <a:off x="2248047" y="3822999"/>
                <a:ext cx="666782" cy="1309750"/>
              </a:xfrm>
              <a:custGeom>
                <a:avLst/>
                <a:gdLst/>
                <a:ahLst/>
                <a:cxnLst/>
                <a:rect l="l" t="t" r="r" b="b"/>
                <a:pathLst>
                  <a:path w="666782" h="1309750">
                    <a:moveTo>
                      <a:pt x="0" y="0"/>
                    </a:moveTo>
                    <a:lnTo>
                      <a:pt x="666781" y="0"/>
                    </a:lnTo>
                    <a:lnTo>
                      <a:pt x="666781" y="1309750"/>
                    </a:lnTo>
                    <a:lnTo>
                      <a:pt x="0" y="13097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1130206" y="4173478"/>
                <a:ext cx="2063784" cy="5740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360"/>
                  </a:lnSpc>
                  <a:buClrTx/>
                  <a:buSzTx/>
                  <a:buFontTx/>
                </a:pPr>
                <a:r>
                  <a:rPr lang="zh-CN" altLang="en-US" sz="2400" b="1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Pelliot</a:t>
                </a:r>
                <a:endParaRPr lang="zh-CN" altLang="en-US" sz="24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15715" y="9060"/>
              <a:ext cx="5140" cy="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Times New Roman" panose="02020603050405020304" charset="0"/>
                  <a:cs typeface="Times New Roman" panose="02020603050405020304" charset="0"/>
                </a:rPr>
                <a:t>In </a:t>
              </a:r>
              <a:r>
                <a:rPr lang="en-US" altLang="zh-CN" sz="3200" b="1">
                  <a:latin typeface="Times New Roman" panose="02020603050405020304" charset="0"/>
                  <a:cs typeface="Times New Roman" panose="02020603050405020304" charset="0"/>
                </a:rPr>
                <a:t>1908</a:t>
              </a:r>
              <a:r>
                <a:rPr lang="en-US" altLang="zh-CN" sz="3200"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</a:rPr>
                <a:t>The Frenchman </a:t>
              </a:r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Pelliot</a:t>
              </a:r>
              <a:r>
                <a:rPr lang="en-US" altLang="zh-CN" sz="32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snatched</a:t>
              </a:r>
              <a:r>
                <a:rPr lang="en-US" altLang="zh-CN" sz="32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all the best of the Scrolls,</a:t>
              </a:r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</a:rPr>
                <a:t> robbed more than 10,000 cultural relics.</a:t>
              </a:r>
              <a:endParaRPr lang="zh-C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3639800" y="4934483"/>
            <a:ext cx="3372485" cy="4150462"/>
            <a:chOff x="21480" y="7771"/>
            <a:chExt cx="5311" cy="6536"/>
          </a:xfrm>
        </p:grpSpPr>
        <p:grpSp>
          <p:nvGrpSpPr>
            <p:cNvPr id="43" name="Group 43"/>
            <p:cNvGrpSpPr/>
            <p:nvPr/>
          </p:nvGrpSpPr>
          <p:grpSpPr>
            <a:xfrm rot="0">
              <a:off x="22325" y="7771"/>
              <a:ext cx="2537" cy="789"/>
              <a:chOff x="1087883" y="4144483"/>
              <a:chExt cx="2148430" cy="668014"/>
            </a:xfrm>
          </p:grpSpPr>
          <p:sp>
            <p:nvSpPr>
              <p:cNvPr id="47" name="Freeform 47"/>
              <p:cNvSpPr/>
              <p:nvPr/>
            </p:nvSpPr>
            <p:spPr>
              <a:xfrm rot="-5400000">
                <a:off x="1409367" y="3824231"/>
                <a:ext cx="666782" cy="1309750"/>
              </a:xfrm>
              <a:custGeom>
                <a:avLst/>
                <a:gdLst/>
                <a:ahLst/>
                <a:cxnLst/>
                <a:rect l="l" t="t" r="r" b="b"/>
                <a:pathLst>
                  <a:path w="666782" h="1309750">
                    <a:moveTo>
                      <a:pt x="0" y="0"/>
                    </a:moveTo>
                    <a:lnTo>
                      <a:pt x="666782" y="0"/>
                    </a:lnTo>
                    <a:lnTo>
                      <a:pt x="666782" y="1309750"/>
                    </a:lnTo>
                    <a:lnTo>
                      <a:pt x="0" y="13097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8" name="Freeform 48"/>
              <p:cNvSpPr/>
              <p:nvPr/>
            </p:nvSpPr>
            <p:spPr>
              <a:xfrm rot="-5400000">
                <a:off x="2248047" y="3822999"/>
                <a:ext cx="666782" cy="1309750"/>
              </a:xfrm>
              <a:custGeom>
                <a:avLst/>
                <a:gdLst/>
                <a:ahLst/>
                <a:cxnLst/>
                <a:rect l="l" t="t" r="r" b="b"/>
                <a:pathLst>
                  <a:path w="666782" h="1309750">
                    <a:moveTo>
                      <a:pt x="0" y="0"/>
                    </a:moveTo>
                    <a:lnTo>
                      <a:pt x="666781" y="0"/>
                    </a:lnTo>
                    <a:lnTo>
                      <a:pt x="666781" y="1309750"/>
                    </a:lnTo>
                    <a:lnTo>
                      <a:pt x="0" y="13097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1130206" y="4173478"/>
                <a:ext cx="2063784" cy="5740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360"/>
                  </a:lnSpc>
                </a:pPr>
                <a:r>
                  <a:rPr lang="zh-CN" altLang="en-US" sz="2400" b="1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Warner </a:t>
                </a:r>
                <a:endParaRPr lang="zh-CN" altLang="en-US" sz="2400" b="1" spc="199">
                  <a:solidFill>
                    <a:schemeClr val="bg1"/>
                  </a:solidFill>
                  <a:latin typeface="Times New Roman" panose="02020603050405020304" charset="0"/>
                  <a:ea typeface="字由点字典楷 Bold" panose="00020600040101010101" charset="-122"/>
                  <a:cs typeface="Times New Roman" panose="02020603050405020304" charset="0"/>
                  <a:sym typeface="+mn-ea"/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21480" y="9180"/>
              <a:ext cx="5311" cy="51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</a:rPr>
                <a:t>In </a:t>
              </a:r>
              <a:r>
                <a:rPr lang="zh-CN" altLang="en-US" sz="3200" b="1">
                  <a:latin typeface="Times New Roman" panose="02020603050405020304" charset="0"/>
                  <a:cs typeface="Times New Roman" panose="02020603050405020304" charset="0"/>
                </a:rPr>
                <a:t>1924</a:t>
              </a:r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</a:rPr>
                <a:t>, Warner used glue to steal the twelve-sided murals after shoveling countless murals.</a:t>
              </a:r>
              <a:endParaRPr lang="zh-CN" alt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7772" y="273393"/>
            <a:ext cx="3811003" cy="10133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0"/>
              </a:lnSpc>
            </a:pPr>
            <a:r>
              <a:rPr lang="en-US" sz="7240" spc="-390">
                <a:solidFill>
                  <a:srgbClr val="ADA465">
                    <a:alpha val="31765"/>
                  </a:srgbClr>
                </a:solidFill>
                <a:ea typeface="钟齐流江毛草" panose="00000500000000000000"/>
              </a:rPr>
              <a:t>演示文稿是实用的工具，可以是演示，演讲，报告等。大部分时间，它们都是在为观众服务。</a:t>
            </a:r>
            <a:endParaRPr lang="en-US" sz="7240" spc="-390">
              <a:solidFill>
                <a:srgbClr val="ADA465">
                  <a:alpha val="31765"/>
                </a:srgbClr>
              </a:solidFill>
              <a:ea typeface="钟齐流江毛草" panose="000005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261672" y="273393"/>
            <a:ext cx="3811003" cy="10133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0"/>
              </a:lnSpc>
            </a:pPr>
            <a:r>
              <a:rPr lang="en-US" sz="7240" spc="-390">
                <a:solidFill>
                  <a:srgbClr val="ADA465">
                    <a:alpha val="31765"/>
                  </a:srgbClr>
                </a:solidFill>
                <a:ea typeface="钟齐流江毛草" panose="00000500000000000000"/>
              </a:rPr>
              <a:t>演示文稿是实用的工具，可以是演示，演讲，报告等。大部分时间，它们都是在为观众服务。</a:t>
            </a:r>
            <a:endParaRPr lang="en-US" sz="7240" spc="-390">
              <a:solidFill>
                <a:srgbClr val="ADA465">
                  <a:alpha val="31765"/>
                </a:srgbClr>
              </a:solidFill>
              <a:ea typeface="钟齐流江毛草" panose="00000500000000000000"/>
            </a:endParaRPr>
          </a:p>
        </p:txBody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43000" y="2502535"/>
            <a:ext cx="5864860" cy="24879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In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1944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the National Dunhuang Art Research Institute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was established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of copying, exhibition, cleaning, surveying, and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mapping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work was done.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43000" y="5581650"/>
            <a:ext cx="6019165" cy="3213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In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1961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the Mogao Grottoes were listed as a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national cultural relics protection unit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The Dunhuang Institute of Cultural Relics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began the textual recording and photographic work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39200" y="2388235"/>
            <a:ext cx="6894830" cy="2675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There have been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comprehensive developments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after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 the reform and opening up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includ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ing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the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publication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of the contents of the caves, the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compilation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of archaeological reports.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39200" y="5600700"/>
            <a:ext cx="92221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he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onservation became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internationalized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and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institutionalized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with the Dunhuang Institute of Cultural Heritage renamed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the Dunhuang Research Institute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in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1984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and the Dunhuang Mogao Grottoes inscribed on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UNESCO's World Heritage List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in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1987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295210" y="344170"/>
            <a:ext cx="5334000" cy="1162050"/>
            <a:chOff x="728" y="422"/>
            <a:chExt cx="8400" cy="1830"/>
          </a:xfrm>
        </p:grpSpPr>
        <p:sp>
          <p:nvSpPr>
            <p:cNvPr id="31" name="Freeform 17"/>
            <p:cNvSpPr/>
            <p:nvPr/>
          </p:nvSpPr>
          <p:spPr>
            <a:xfrm rot="16200000">
              <a:off x="4013" y="-2863"/>
              <a:ext cx="1830" cy="8400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32" name="TextBox 25"/>
            <p:cNvSpPr txBox="1"/>
            <p:nvPr/>
          </p:nvSpPr>
          <p:spPr>
            <a:xfrm>
              <a:off x="1327" y="717"/>
              <a:ext cx="7337" cy="151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</a:pPr>
              <a:r>
                <a:rPr lang="en-US" altLang="zh-CN" sz="28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Protection</a:t>
              </a:r>
              <a:endParaRPr lang="en-US" altLang="zh-CN" sz="28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6" grpId="0"/>
      <p:bldP spid="26" grpId="1"/>
      <p:bldP spid="29" grpId="0"/>
      <p:bldP spid="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94790" y="5052695"/>
            <a:ext cx="3594100" cy="582930"/>
            <a:chOff x="314" y="7957"/>
            <a:chExt cx="5660" cy="918"/>
          </a:xfrm>
        </p:grpSpPr>
        <p:sp>
          <p:nvSpPr>
            <p:cNvPr id="33" name="文本框 32"/>
            <p:cNvSpPr txBox="1"/>
            <p:nvPr/>
          </p:nvSpPr>
          <p:spPr>
            <a:xfrm>
              <a:off x="600" y="7957"/>
              <a:ext cx="537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zh-CN" altLang="en-US" sz="3200" b="1">
                  <a:latin typeface="Times New Roman" panose="02020603050405020304" charset="0"/>
                  <a:cs typeface="Times New Roman" panose="02020603050405020304" charset="0"/>
                </a:rPr>
                <a:t>tourism industry</a:t>
              </a:r>
              <a:endParaRPr lang="zh-CN" altLang="en-US" sz="32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" name="Freeform 19"/>
            <p:cNvSpPr/>
            <p:nvPr/>
          </p:nvSpPr>
          <p:spPr>
            <a:xfrm rot="1670135">
              <a:off x="314" y="7961"/>
              <a:ext cx="583" cy="603"/>
            </a:xfrm>
            <a:custGeom>
              <a:avLst/>
              <a:gdLst/>
              <a:ahLst/>
              <a:cxnLst/>
              <a:rect l="l" t="t" r="r" b="b"/>
              <a:pathLst>
                <a:path w="493606" h="510306">
                  <a:moveTo>
                    <a:pt x="0" y="0"/>
                  </a:moveTo>
                  <a:lnTo>
                    <a:pt x="493606" y="0"/>
                  </a:lnTo>
                  <a:lnTo>
                    <a:pt x="493606" y="510306"/>
                  </a:lnTo>
                  <a:lnTo>
                    <a:pt x="0" y="510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17" name="组合 16"/>
          <p:cNvGrpSpPr/>
          <p:nvPr/>
        </p:nvGrpSpPr>
        <p:grpSpPr>
          <a:xfrm>
            <a:off x="1494834" y="6856095"/>
            <a:ext cx="5619706" cy="1840230"/>
            <a:chOff x="314" y="10797"/>
            <a:chExt cx="8850" cy="2898"/>
          </a:xfrm>
        </p:grpSpPr>
        <p:sp>
          <p:nvSpPr>
            <p:cNvPr id="28" name="文本框 27"/>
            <p:cNvSpPr txBox="1"/>
            <p:nvPr/>
          </p:nvSpPr>
          <p:spPr>
            <a:xfrm>
              <a:off x="480" y="12900"/>
              <a:ext cx="7285" cy="7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000"/>
                <a:t>《丝路花雨》《敦煌盛典》《又见敦煌》</a:t>
              </a:r>
              <a:endParaRPr lang="zh-CN" altLang="en-US" sz="2000"/>
            </a:p>
          </p:txBody>
        </p:sp>
        <p:sp>
          <p:nvSpPr>
            <p:cNvPr id="35" name="Freeform 19"/>
            <p:cNvSpPr/>
            <p:nvPr/>
          </p:nvSpPr>
          <p:spPr>
            <a:xfrm rot="1670135">
              <a:off x="314" y="10869"/>
              <a:ext cx="583" cy="603"/>
            </a:xfrm>
            <a:custGeom>
              <a:avLst/>
              <a:gdLst/>
              <a:ahLst/>
              <a:cxnLst/>
              <a:rect l="l" t="t" r="r" b="b"/>
              <a:pathLst>
                <a:path w="493606" h="510306">
                  <a:moveTo>
                    <a:pt x="0" y="0"/>
                  </a:moveTo>
                  <a:lnTo>
                    <a:pt x="493606" y="0"/>
                  </a:lnTo>
                  <a:lnTo>
                    <a:pt x="493606" y="510306"/>
                  </a:lnTo>
                  <a:lnTo>
                    <a:pt x="0" y="510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37" name="文本框 36"/>
            <p:cNvSpPr txBox="1"/>
            <p:nvPr/>
          </p:nvSpPr>
          <p:spPr>
            <a:xfrm>
              <a:off x="720" y="10797"/>
              <a:ext cx="8444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latin typeface="Times New Roman" panose="02020603050405020304" charset="0"/>
                  <a:cs typeface="Times New Roman" panose="02020603050405020304" charset="0"/>
                </a:rPr>
                <a:t> Programs, Documentaries, Dunhuang Animated Drama</a:t>
              </a:r>
              <a:endParaRPr lang="zh-CN" altLang="en-US" sz="32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135788" y="3238500"/>
            <a:ext cx="7576777" cy="1040130"/>
            <a:chOff x="18347" y="5100"/>
            <a:chExt cx="11932" cy="1638"/>
          </a:xfrm>
        </p:grpSpPr>
        <p:sp>
          <p:nvSpPr>
            <p:cNvPr id="27" name="TextBox 27"/>
            <p:cNvSpPr txBox="1"/>
            <p:nvPr/>
          </p:nvSpPr>
          <p:spPr>
            <a:xfrm>
              <a:off x="18960" y="6060"/>
              <a:ext cx="6546" cy="6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3360"/>
                </a:lnSpc>
              </a:pPr>
              <a:r>
                <a:rPr lang="en-US" sz="2000" u="none" spc="174">
                  <a:solidFill>
                    <a:srgbClr val="000000"/>
                  </a:solidFill>
                  <a:ea typeface="字由点字典楷" panose="00020600040101010101" charset="-122"/>
                </a:rPr>
                <a:t>“云游敦煌”小程序、点亮莫高窟等</a:t>
              </a:r>
              <a:endParaRPr lang="en-US" sz="2000" u="none" spc="174">
                <a:solidFill>
                  <a:srgbClr val="000000"/>
                </a:solidFill>
                <a:ea typeface="字由点字典楷" panose="00020600040101010101" charset="-122"/>
              </a:endParaRPr>
            </a:p>
          </p:txBody>
        </p:sp>
        <p:sp>
          <p:nvSpPr>
            <p:cNvPr id="34" name="Freeform 19"/>
            <p:cNvSpPr/>
            <p:nvPr/>
          </p:nvSpPr>
          <p:spPr>
            <a:xfrm rot="1670135">
              <a:off x="18347" y="5116"/>
              <a:ext cx="583" cy="603"/>
            </a:xfrm>
            <a:custGeom>
              <a:avLst/>
              <a:gdLst/>
              <a:ahLst/>
              <a:cxnLst/>
              <a:rect l="l" t="t" r="r" b="b"/>
              <a:pathLst>
                <a:path w="493606" h="510306">
                  <a:moveTo>
                    <a:pt x="0" y="0"/>
                  </a:moveTo>
                  <a:lnTo>
                    <a:pt x="493606" y="0"/>
                  </a:lnTo>
                  <a:lnTo>
                    <a:pt x="493606" y="510306"/>
                  </a:lnTo>
                  <a:lnTo>
                    <a:pt x="0" y="510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38" name="文本框 37"/>
            <p:cNvSpPr txBox="1"/>
            <p:nvPr/>
          </p:nvSpPr>
          <p:spPr>
            <a:xfrm>
              <a:off x="18720" y="5100"/>
              <a:ext cx="115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latin typeface="Times New Roman" panose="02020603050405020304" charset="0"/>
                  <a:cs typeface="Times New Roman" panose="02020603050405020304" charset="0"/>
                </a:rPr>
                <a:t> Digital Creative Communication Project</a:t>
              </a:r>
              <a:endParaRPr lang="zh-CN" altLang="en-US" sz="32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94834" y="3074166"/>
            <a:ext cx="6491561" cy="1178429"/>
            <a:chOff x="314" y="4841"/>
            <a:chExt cx="10223" cy="1856"/>
          </a:xfrm>
        </p:grpSpPr>
        <p:sp>
          <p:nvSpPr>
            <p:cNvPr id="31" name="文本框 30"/>
            <p:cNvSpPr txBox="1"/>
            <p:nvPr/>
          </p:nvSpPr>
          <p:spPr>
            <a:xfrm>
              <a:off x="720" y="4980"/>
              <a:ext cx="874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latin typeface="Times New Roman" panose="02020603050405020304" charset="0"/>
                  <a:cs typeface="Times New Roman" panose="02020603050405020304" charset="0"/>
                </a:rPr>
                <a:t>Cultural and creative products</a:t>
              </a:r>
              <a:endParaRPr lang="zh-CN" altLang="en-US" sz="32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" name="Freeform 19"/>
            <p:cNvSpPr/>
            <p:nvPr/>
          </p:nvSpPr>
          <p:spPr>
            <a:xfrm rot="1670135">
              <a:off x="314" y="4841"/>
              <a:ext cx="583" cy="603"/>
            </a:xfrm>
            <a:custGeom>
              <a:avLst/>
              <a:gdLst/>
              <a:ahLst/>
              <a:cxnLst/>
              <a:rect l="l" t="t" r="r" b="b"/>
              <a:pathLst>
                <a:path w="493606" h="510306">
                  <a:moveTo>
                    <a:pt x="0" y="0"/>
                  </a:moveTo>
                  <a:lnTo>
                    <a:pt x="493606" y="0"/>
                  </a:lnTo>
                  <a:lnTo>
                    <a:pt x="493606" y="510306"/>
                  </a:lnTo>
                  <a:lnTo>
                    <a:pt x="0" y="510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2" name="文本框 41"/>
            <p:cNvSpPr txBox="1"/>
            <p:nvPr/>
          </p:nvSpPr>
          <p:spPr>
            <a:xfrm>
              <a:off x="937" y="6069"/>
              <a:ext cx="960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>
                  <a:latin typeface="Times New Roman" panose="02020603050405020304" charset="0"/>
                  <a:cs typeface="Times New Roman" panose="02020603050405020304" charset="0"/>
                </a:rPr>
                <a:t>postcards,</a:t>
              </a:r>
              <a:r>
                <a:rPr lang="zh-CN" altLang="en-US" sz="2000">
                  <a:latin typeface="Times New Roman" panose="02020603050405020304" charset="0"/>
                  <a:cs typeface="Times New Roman" panose="02020603050405020304" charset="0"/>
                </a:rPr>
                <a:t> blind box</a:t>
              </a:r>
              <a:r>
                <a:rPr lang="en-US" altLang="zh-CN" sz="2000">
                  <a:latin typeface="Times New Roman" panose="02020603050405020304" charset="0"/>
                  <a:cs typeface="Times New Roman" panose="02020603050405020304" charset="0"/>
                </a:rPr>
                <a:t>,  refrigerator sticker</a:t>
              </a:r>
              <a:endParaRPr lang="en-US" altLang="zh-CN" sz="2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135829" y="5104130"/>
            <a:ext cx="6561371" cy="1083945"/>
            <a:chOff x="18347" y="8038"/>
            <a:chExt cx="10333" cy="1707"/>
          </a:xfrm>
        </p:grpSpPr>
        <p:sp>
          <p:nvSpPr>
            <p:cNvPr id="19" name="Freeform 19"/>
            <p:cNvSpPr/>
            <p:nvPr/>
          </p:nvSpPr>
          <p:spPr>
            <a:xfrm rot="1670135">
              <a:off x="18347" y="8038"/>
              <a:ext cx="583" cy="603"/>
            </a:xfrm>
            <a:custGeom>
              <a:avLst/>
              <a:gdLst/>
              <a:ahLst/>
              <a:cxnLst/>
              <a:rect l="l" t="t" r="r" b="b"/>
              <a:pathLst>
                <a:path w="493606" h="510306">
                  <a:moveTo>
                    <a:pt x="0" y="0"/>
                  </a:moveTo>
                  <a:lnTo>
                    <a:pt x="493606" y="0"/>
                  </a:lnTo>
                  <a:lnTo>
                    <a:pt x="493606" y="510306"/>
                  </a:lnTo>
                  <a:lnTo>
                    <a:pt x="0" y="510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39" name="文本框 38"/>
            <p:cNvSpPr txBox="1"/>
            <p:nvPr/>
          </p:nvSpPr>
          <p:spPr>
            <a:xfrm>
              <a:off x="18720" y="8144"/>
              <a:ext cx="96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latin typeface="Times New Roman" panose="02020603050405020304" charset="0"/>
                  <a:cs typeface="Times New Roman" panose="02020603050405020304" charset="0"/>
                </a:rPr>
                <a:t> "Digital Dunhuang" website</a:t>
              </a:r>
              <a:endParaRPr lang="zh-CN" altLang="en-US" sz="32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9080" y="9117"/>
              <a:ext cx="960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hlinkClick r:id="rId3" action="ppaction://hlinkfile"/>
                </a:rPr>
                <a:t>https://www.e-dunhuang.com/</a:t>
              </a:r>
              <a:endPara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hlinkClick r:id="rId3" action="ppaction://hlinkfile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35788" y="7112766"/>
            <a:ext cx="6531567" cy="965704"/>
            <a:chOff x="18347" y="11201"/>
            <a:chExt cx="10286" cy="1521"/>
          </a:xfrm>
        </p:grpSpPr>
        <p:sp>
          <p:nvSpPr>
            <p:cNvPr id="40" name="文本框 39"/>
            <p:cNvSpPr txBox="1"/>
            <p:nvPr/>
          </p:nvSpPr>
          <p:spPr>
            <a:xfrm>
              <a:off x="18720" y="11220"/>
              <a:ext cx="96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latin typeface="Times New Roman" panose="02020603050405020304" charset="0"/>
                  <a:cs typeface="Times New Roman" panose="02020603050405020304" charset="0"/>
                </a:rPr>
                <a:t> International cooperation</a:t>
              </a:r>
              <a:endParaRPr lang="zh-CN" altLang="en-US" sz="32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" name="Freeform 19"/>
            <p:cNvSpPr/>
            <p:nvPr/>
          </p:nvSpPr>
          <p:spPr>
            <a:xfrm rot="1670135">
              <a:off x="18347" y="11201"/>
              <a:ext cx="583" cy="603"/>
            </a:xfrm>
            <a:custGeom>
              <a:avLst/>
              <a:gdLst/>
              <a:ahLst/>
              <a:cxnLst/>
              <a:rect l="l" t="t" r="r" b="b"/>
              <a:pathLst>
                <a:path w="493606" h="510306">
                  <a:moveTo>
                    <a:pt x="0" y="0"/>
                  </a:moveTo>
                  <a:lnTo>
                    <a:pt x="493606" y="0"/>
                  </a:lnTo>
                  <a:lnTo>
                    <a:pt x="493606" y="510306"/>
                  </a:lnTo>
                  <a:lnTo>
                    <a:pt x="0" y="510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4" name="文本框 43"/>
            <p:cNvSpPr txBox="1"/>
            <p:nvPr/>
          </p:nvSpPr>
          <p:spPr>
            <a:xfrm>
              <a:off x="19033" y="12142"/>
              <a:ext cx="96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Times New Roman" panose="02020603050405020304" charset="0"/>
                  <a:cs typeface="Times New Roman" panose="02020603050405020304" charset="0"/>
                  <a:hlinkClick r:id="rId4" action="ppaction://hlinkfile"/>
                </a:rPr>
                <a:t>https://dunhuang.ds.lib.uw.edu/Dunhuang-Exhibitions/</a:t>
              </a:r>
              <a:endParaRPr lang="zh-CN" altLang="en-US">
                <a:latin typeface="Times New Roman" panose="02020603050405020304" charset="0"/>
                <a:cs typeface="Times New Roman" panose="02020603050405020304" charset="0"/>
                <a:hlinkClick r:id="rId4" action="ppaction://hlinkfile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95210" y="344170"/>
            <a:ext cx="5334000" cy="1162050"/>
            <a:chOff x="728" y="422"/>
            <a:chExt cx="8400" cy="1830"/>
          </a:xfrm>
        </p:grpSpPr>
        <p:sp>
          <p:nvSpPr>
            <p:cNvPr id="46" name="Freeform 17"/>
            <p:cNvSpPr/>
            <p:nvPr/>
          </p:nvSpPr>
          <p:spPr>
            <a:xfrm rot="16200000">
              <a:off x="4013" y="-2863"/>
              <a:ext cx="1830" cy="8400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47" name="TextBox 25"/>
            <p:cNvSpPr txBox="1"/>
            <p:nvPr/>
          </p:nvSpPr>
          <p:spPr>
            <a:xfrm>
              <a:off x="1327" y="717"/>
              <a:ext cx="7337" cy="151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</a:pPr>
              <a:r>
                <a:rPr lang="en-US" altLang="zh-CN" sz="28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Protection</a:t>
              </a:r>
              <a:endParaRPr lang="en-US" altLang="zh-CN" sz="28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8495336" y="-262948"/>
            <a:ext cx="1573035" cy="2282769"/>
          </a:xfrm>
          <a:custGeom>
            <a:avLst/>
            <a:gdLst/>
            <a:ahLst/>
            <a:cxnLst/>
            <a:rect l="l" t="t" r="r" b="b"/>
            <a:pathLst>
              <a:path w="1573035" h="2282769">
                <a:moveTo>
                  <a:pt x="0" y="0"/>
                </a:moveTo>
                <a:lnTo>
                  <a:pt x="1573035" y="0"/>
                </a:lnTo>
                <a:lnTo>
                  <a:pt x="1573035" y="2282769"/>
                </a:lnTo>
                <a:lnTo>
                  <a:pt x="0" y="2282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965041" y="3182927"/>
            <a:ext cx="2633625" cy="2533068"/>
          </a:xfrm>
          <a:custGeom>
            <a:avLst/>
            <a:gdLst/>
            <a:ahLst/>
            <a:cxnLst/>
            <a:rect l="l" t="t" r="r" b="b"/>
            <a:pathLst>
              <a:path w="2633625" h="2533068">
                <a:moveTo>
                  <a:pt x="0" y="0"/>
                </a:moveTo>
                <a:lnTo>
                  <a:pt x="2633625" y="0"/>
                </a:lnTo>
                <a:lnTo>
                  <a:pt x="2633625" y="2533068"/>
                </a:lnTo>
                <a:lnTo>
                  <a:pt x="0" y="2533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TextBox 15"/>
          <p:cNvSpPr txBox="1"/>
          <p:nvPr/>
        </p:nvSpPr>
        <p:spPr>
          <a:xfrm>
            <a:off x="-563245" y="3543300"/>
            <a:ext cx="20313650" cy="1653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ts val="12895"/>
              </a:lnSpc>
            </a:pPr>
            <a:r>
              <a:rPr lang="en-US" sz="10400" spc="707">
                <a:solidFill>
                  <a:srgbClr val="000000"/>
                </a:solidFill>
                <a:latin typeface="Times New Roman" panose="02020603050405020304" charset="0"/>
                <a:ea typeface="字由点字典楷 Bold" panose="00020600040101010101" charset="-122"/>
                <a:cs typeface="Times New Roman" panose="02020603050405020304" charset="0"/>
              </a:rPr>
              <a:t>My Feelings</a:t>
            </a:r>
            <a:endParaRPr lang="zh-CN" altLang="en-US" sz="10400" spc="707">
              <a:solidFill>
                <a:srgbClr val="000000"/>
              </a:solidFill>
              <a:latin typeface="Times New Roman" panose="02020603050405020304" charset="0"/>
              <a:ea typeface="字由点字典楷 Bold" panose="00020600040101010101" charset="-122"/>
              <a:cs typeface="Times New Roman" panose="0202060305040502030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60425" y="393440"/>
            <a:ext cx="2242858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0"/>
              </a:lnSpc>
            </a:pPr>
            <a:r>
              <a:rPr lang="en-US" sz="5820" spc="483">
                <a:solidFill>
                  <a:srgbClr val="FFFFFF"/>
                </a:solidFill>
                <a:latin typeface="字由点字典楷" panose="00020600040101010101" charset="-122"/>
              </a:rPr>
              <a:t>03</a:t>
            </a:r>
            <a:endParaRPr lang="en-US" sz="5820" spc="483">
              <a:solidFill>
                <a:srgbClr val="FFFFFF"/>
              </a:solidFill>
              <a:latin typeface="字由点字典楷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1000" y="1409700"/>
            <a:ext cx="10925810" cy="1653540"/>
            <a:chOff x="-1320" y="6045"/>
            <a:chExt cx="17206" cy="2604"/>
          </a:xfrm>
        </p:grpSpPr>
        <p:sp>
          <p:nvSpPr>
            <p:cNvPr id="18" name="Freeform 18"/>
            <p:cNvSpPr/>
            <p:nvPr/>
          </p:nvSpPr>
          <p:spPr>
            <a:xfrm>
              <a:off x="1800" y="6057"/>
              <a:ext cx="2683" cy="2580"/>
            </a:xfrm>
            <a:custGeom>
              <a:avLst/>
              <a:gdLst/>
              <a:ahLst/>
              <a:cxnLst/>
              <a:rect l="l" t="t" r="r" b="b"/>
              <a:pathLst>
                <a:path w="1703490" h="1638447">
                  <a:moveTo>
                    <a:pt x="0" y="0"/>
                  </a:moveTo>
                  <a:lnTo>
                    <a:pt x="1703490" y="0"/>
                  </a:lnTo>
                  <a:lnTo>
                    <a:pt x="1703490" y="1638447"/>
                  </a:lnTo>
                  <a:lnTo>
                    <a:pt x="0" y="1638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TextBox 15"/>
            <p:cNvSpPr txBox="1"/>
            <p:nvPr/>
          </p:nvSpPr>
          <p:spPr>
            <a:xfrm>
              <a:off x="-1320" y="6045"/>
              <a:ext cx="17206" cy="2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p>
              <a:pPr algn="ctr">
                <a:lnSpc>
                  <a:spcPts val="12895"/>
                </a:lnSpc>
              </a:pPr>
              <a:r>
                <a:rPr lang="en-US" sz="10400" spc="707">
                  <a:solidFill>
                    <a:srgbClr val="000000"/>
                  </a:solidFill>
                  <a:latin typeface="Times New Roman" panose="02020603050405020304" charset="0"/>
                  <a:ea typeface="字由点字典楷 Bold" panose="00020600040101010101" charset="-122"/>
                  <a:cs typeface="Times New Roman" panose="02020603050405020304" charset="0"/>
                </a:rPr>
                <a:t>Contens</a:t>
              </a:r>
              <a:endParaRPr lang="en-US" sz="10400" spc="707">
                <a:solidFill>
                  <a:srgbClr val="000000"/>
                </a:solidFill>
                <a:latin typeface="Times New Roman" panose="02020603050405020304" charset="0"/>
                <a:ea typeface="字由点字典楷 Bold" panose="0002060004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859020" y="6501130"/>
            <a:ext cx="609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464685" y="3512820"/>
            <a:ext cx="7432675" cy="5606415"/>
            <a:chOff x="6431" y="5532"/>
            <a:chExt cx="11705" cy="8829"/>
          </a:xfrm>
        </p:grpSpPr>
        <p:grpSp>
          <p:nvGrpSpPr>
            <p:cNvPr id="43" name="组合 42"/>
            <p:cNvGrpSpPr/>
            <p:nvPr/>
          </p:nvGrpSpPr>
          <p:grpSpPr>
            <a:xfrm>
              <a:off x="6431" y="5532"/>
              <a:ext cx="10176" cy="8829"/>
              <a:chOff x="6360" y="7020"/>
              <a:chExt cx="10176" cy="8829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6360" y="7020"/>
                <a:ext cx="10176" cy="8709"/>
                <a:chOff x="6360" y="7020"/>
                <a:chExt cx="10176" cy="8709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6360" y="7020"/>
                  <a:ext cx="10176" cy="5576"/>
                  <a:chOff x="6360" y="7020"/>
                  <a:chExt cx="10176" cy="5576"/>
                </a:xfrm>
              </p:grpSpPr>
              <p:grpSp>
                <p:nvGrpSpPr>
                  <p:cNvPr id="41" name="组合 40"/>
                  <p:cNvGrpSpPr/>
                  <p:nvPr/>
                </p:nvGrpSpPr>
                <p:grpSpPr>
                  <a:xfrm>
                    <a:off x="6360" y="7020"/>
                    <a:ext cx="8686" cy="5576"/>
                    <a:chOff x="6720" y="7740"/>
                    <a:chExt cx="8686" cy="5576"/>
                  </a:xfrm>
                </p:grpSpPr>
                <p:sp>
                  <p:nvSpPr>
                    <p:cNvPr id="29" name="文本框 28"/>
                    <p:cNvSpPr txBox="1"/>
                    <p:nvPr/>
                  </p:nvSpPr>
                  <p:spPr>
                    <a:xfrm>
                      <a:off x="9360" y="7963"/>
                      <a:ext cx="6046" cy="189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p>
                      <a:r>
                        <a:rPr lang="en-US" sz="6600" spc="707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字由点字典楷 Bold" panose="00020600040101010101" charset="-122"/>
                          <a:cs typeface="Times New Roman" panose="02020603050405020304" charset="0"/>
                          <a:sym typeface="+mn-ea"/>
                        </a:rPr>
                        <a:t>Histry</a:t>
                      </a:r>
                      <a:endParaRPr lang="en-US" sz="6600" spc="707">
                        <a:solidFill>
                          <a:srgbClr val="000000"/>
                        </a:solidFill>
                        <a:latin typeface="Times New Roman" panose="02020603050405020304" charset="0"/>
                        <a:ea typeface="字由点字典楷 Bold" panose="00020600040101010101" charset="-122"/>
                        <a:cs typeface="Times New Roman" panose="02020603050405020304" charset="0"/>
                      </a:endParaRPr>
                    </a:p>
                    <a:p>
                      <a:endParaRPr lang="en-US" altLang="en-US" sz="6600" spc="707">
                        <a:solidFill>
                          <a:srgbClr val="000000"/>
                        </a:solidFill>
                        <a:latin typeface="Times New Roman" panose="02020603050405020304" charset="0"/>
                        <a:ea typeface="字由点字典楷 Bold" panose="00020600040101010101" charset="-122"/>
                        <a:cs typeface="Times New Roman" panose="02020603050405020304" charset="0"/>
                      </a:endParaRPr>
                    </a:p>
                  </p:txBody>
                </p:sp>
                <p:grpSp>
                  <p:nvGrpSpPr>
                    <p:cNvPr id="40" name="组合 39"/>
                    <p:cNvGrpSpPr/>
                    <p:nvPr/>
                  </p:nvGrpSpPr>
                  <p:grpSpPr>
                    <a:xfrm>
                      <a:off x="6720" y="7740"/>
                      <a:ext cx="2192" cy="5576"/>
                      <a:chOff x="4920" y="7860"/>
                      <a:chExt cx="2192" cy="5576"/>
                    </a:xfrm>
                  </p:grpSpPr>
                  <p:grpSp>
                    <p:nvGrpSpPr>
                      <p:cNvPr id="39" name="组合 38"/>
                      <p:cNvGrpSpPr/>
                      <p:nvPr/>
                    </p:nvGrpSpPr>
                    <p:grpSpPr>
                      <a:xfrm>
                        <a:off x="4920" y="7860"/>
                        <a:ext cx="2192" cy="5469"/>
                        <a:chOff x="4320" y="8220"/>
                        <a:chExt cx="2192" cy="5469"/>
                      </a:xfrm>
                    </p:grpSpPr>
                    <p:grpSp>
                      <p:nvGrpSpPr>
                        <p:cNvPr id="20" name="Group 20"/>
                        <p:cNvGrpSpPr/>
                        <p:nvPr/>
                      </p:nvGrpSpPr>
                      <p:grpSpPr>
                        <a:xfrm rot="0">
                          <a:off x="4320" y="8220"/>
                          <a:ext cx="2192" cy="2242"/>
                          <a:chOff x="-718956" y="-843231"/>
                          <a:chExt cx="1856078" cy="1897847"/>
                        </a:xfrm>
                      </p:grpSpPr>
                      <p:sp>
                        <p:nvSpPr>
                          <p:cNvPr id="22" name="Freeform 22"/>
                          <p:cNvSpPr/>
                          <p:nvPr/>
                        </p:nvSpPr>
                        <p:spPr>
                          <a:xfrm>
                            <a:off x="-718956" y="-843231"/>
                            <a:ext cx="1856078" cy="1785516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979691" h="942285">
                                <a:moveTo>
                                  <a:pt x="0" y="0"/>
                                </a:moveTo>
                                <a:lnTo>
                                  <a:pt x="979691" y="0"/>
                                </a:lnTo>
                                <a:lnTo>
                                  <a:pt x="979691" y="942285"/>
                                </a:lnTo>
                                <a:lnTo>
                                  <a:pt x="0" y="94228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blipFill>
                            <a:blip r:embed="rId4">
                              <a:extLst>
                                <a:ext uri="{96DAC541-7B7A-43D3-8B79-37D633B846F1}">
                                  <asvg:svgBlip xmlns:asvg="http://schemas.microsoft.com/office/drawing/2016/SVG/main" r:embed="rId5"/>
                                </a:ext>
                              </a:extLst>
                            </a:blip>
                            <a:stretch>
                              <a:fillRect/>
                            </a:stretch>
                          </a:blipFill>
                        </p:spPr>
                      </p:sp>
                      <p:sp>
                        <p:nvSpPr>
                          <p:cNvPr id="23" name="TextBox 23"/>
                          <p:cNvSpPr txBox="1"/>
                          <p:nvPr/>
                        </p:nvSpPr>
                        <p:spPr>
                          <a:xfrm>
                            <a:off x="-658837" y="-205150"/>
                            <a:ext cx="1774790" cy="1259766"/>
                          </a:xfrm>
                          <a:prstGeom prst="rect">
                            <a:avLst/>
                          </a:prstGeom>
                        </p:spPr>
                        <p:txBody>
                          <a:bodyPr lIns="0" tIns="0" rIns="0" bIns="0" rtlCol="0" anchor="t"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ts val="4200"/>
                              </a:lnSpc>
                            </a:pPr>
                            <a:r>
                              <a:rPr lang="en-US" sz="4400" spc="248">
                                <a:solidFill>
                                  <a:srgbClr val="FFFFFF"/>
                                </a:solidFill>
                                <a:latin typeface="字由点字典楷 Bold" panose="00020600040101010101" charset="-122"/>
                              </a:rPr>
                              <a:t>01</a:t>
                            </a:r>
                            <a:endParaRPr lang="en-US" sz="4400" spc="248">
                              <a:solidFill>
                                <a:srgbClr val="FFFFFF"/>
                              </a:solidFill>
                              <a:latin typeface="字由点字典楷 Bold" panose="00020600040101010101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33" name="Freeform 22"/>
                        <p:cNvSpPr/>
                        <p:nvPr/>
                      </p:nvSpPr>
                      <p:spPr>
                        <a:xfrm>
                          <a:off x="4320" y="11580"/>
                          <a:ext cx="2192" cy="210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79691" h="942285">
                              <a:moveTo>
                                <a:pt x="0" y="0"/>
                              </a:moveTo>
                              <a:lnTo>
                                <a:pt x="979691" y="0"/>
                              </a:lnTo>
                              <a:lnTo>
                                <a:pt x="979691" y="942285"/>
                              </a:lnTo>
                              <a:lnTo>
                                <a:pt x="0" y="94228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4">
                            <a:extLst>
                              <a:ext uri="{96DAC541-7B7A-43D3-8B79-37D633B846F1}">
                                <asvg:svgBlip xmlns:asvg="http://schemas.microsoft.com/office/drawing/2016/SVG/main" r:embed="rId5"/>
                              </a:ext>
                            </a:extLst>
                          </a:blip>
                          <a:stretch>
                            <a:fillRect/>
                          </a:stretch>
                        </a:blipFill>
                      </p:spPr>
                    </p:sp>
                  </p:grpSp>
                  <p:sp>
                    <p:nvSpPr>
                      <p:cNvPr id="36" name="TextBox 23"/>
                      <p:cNvSpPr txBox="1"/>
                      <p:nvPr/>
                    </p:nvSpPr>
                    <p:spPr>
                      <a:xfrm>
                        <a:off x="4991" y="11948"/>
                        <a:ext cx="2096" cy="1488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noAutofit/>
                      </a:bodyPr>
                      <a:p>
                        <a:pPr algn="ctr">
                          <a:lnSpc>
                            <a:spcPts val="4200"/>
                          </a:lnSpc>
                        </a:pPr>
                        <a:r>
                          <a:rPr lang="en-US" sz="4400" spc="248">
                            <a:solidFill>
                              <a:srgbClr val="FFFFFF"/>
                            </a:solidFill>
                            <a:latin typeface="字由点字典楷 Bold" panose="00020600040101010101" charset="-122"/>
                          </a:rPr>
                          <a:t>02</a:t>
                        </a:r>
                        <a:endParaRPr lang="en-US" sz="4400" spc="248">
                          <a:solidFill>
                            <a:srgbClr val="FFFFFF"/>
                          </a:solidFill>
                          <a:latin typeface="字由点字典楷 Bold" panose="00020600040101010101" charset="-122"/>
                        </a:endParaRPr>
                      </a:p>
                    </p:txBody>
                  </p:sp>
                </p:grpSp>
              </p:grpSp>
              <p:sp>
                <p:nvSpPr>
                  <p:cNvPr id="19" name="文本框 18"/>
                  <p:cNvSpPr txBox="1"/>
                  <p:nvPr/>
                </p:nvSpPr>
                <p:spPr>
                  <a:xfrm>
                    <a:off x="8583" y="9812"/>
                    <a:ext cx="7953" cy="22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p>
                    <a:pPr algn="ctr">
                      <a:lnSpc>
                        <a:spcPts val="12895"/>
                      </a:lnSpc>
                    </a:pPr>
                    <a:r>
                      <a:rPr lang="en-US" sz="6600" spc="707">
                        <a:solidFill>
                          <a:srgbClr val="000000"/>
                        </a:solidFill>
                        <a:latin typeface="Times New Roman" panose="02020603050405020304" charset="0"/>
                        <a:ea typeface="字由点字典楷 Bold" panose="00020600040101010101" charset="-122"/>
                        <a:cs typeface="Times New Roman" panose="02020603050405020304" charset="0"/>
                        <a:sym typeface="+mn-ea"/>
                      </a:rPr>
                      <a:t>Protection</a:t>
                    </a:r>
                    <a:endParaRPr lang="en-US" altLang="en-US" sz="6600" spc="707">
                      <a:solidFill>
                        <a:srgbClr val="000000"/>
                      </a:solidFill>
                      <a:latin typeface="Times New Roman" panose="02020603050405020304" charset="0"/>
                      <a:ea typeface="字由点字典楷 Bold" panose="00020600040101010101" charset="-122"/>
                      <a:cs typeface="Times New Roman" panose="02020603050405020304" charset="0"/>
                      <a:sym typeface="+mn-ea"/>
                    </a:endParaRPr>
                  </a:p>
                </p:txBody>
              </p:sp>
            </p:grpSp>
            <p:sp>
              <p:nvSpPr>
                <p:cNvPr id="25" name="Freeform 22"/>
                <p:cNvSpPr/>
                <p:nvPr/>
              </p:nvSpPr>
              <p:spPr>
                <a:xfrm>
                  <a:off x="6360" y="13620"/>
                  <a:ext cx="2192" cy="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691" h="942285">
                      <a:moveTo>
                        <a:pt x="0" y="0"/>
                      </a:moveTo>
                      <a:lnTo>
                        <a:pt x="979691" y="0"/>
                      </a:lnTo>
                      <a:lnTo>
                        <a:pt x="979691" y="942285"/>
                      </a:lnTo>
                      <a:lnTo>
                        <a:pt x="0" y="9422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</p:sp>
          </p:grpSp>
          <p:sp>
            <p:nvSpPr>
              <p:cNvPr id="27" name="TextBox 23"/>
              <p:cNvSpPr txBox="1"/>
              <p:nvPr/>
            </p:nvSpPr>
            <p:spPr>
              <a:xfrm>
                <a:off x="6431" y="14361"/>
                <a:ext cx="2096" cy="1488"/>
              </a:xfrm>
              <a:prstGeom prst="rect">
                <a:avLst/>
              </a:prstGeom>
            </p:spPr>
            <p:txBody>
              <a:bodyPr lIns="0" tIns="0" rIns="0" bIns="0" rtlCol="0" anchor="t">
                <a:noAutofit/>
              </a:bodyPr>
              <a:p>
                <a:pPr algn="ctr">
                  <a:lnSpc>
                    <a:spcPts val="4200"/>
                  </a:lnSpc>
                </a:pPr>
                <a:r>
                  <a:rPr lang="en-US" sz="4400" spc="248">
                    <a:solidFill>
                      <a:srgbClr val="FFFFFF"/>
                    </a:solidFill>
                    <a:latin typeface="字由点字典楷 Bold" panose="00020600040101010101" charset="-122"/>
                  </a:rPr>
                  <a:t>03</a:t>
                </a:r>
                <a:endParaRPr lang="en-US" sz="4400" spc="248">
                  <a:solidFill>
                    <a:srgbClr val="FFFFFF"/>
                  </a:solidFill>
                  <a:latin typeface="字由点字典楷 Bold" panose="00020600040101010101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8364" y="11706"/>
              <a:ext cx="9772" cy="23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>
                <a:lnSpc>
                  <a:spcPts val="12895"/>
                </a:lnSpc>
              </a:pPr>
              <a:r>
                <a:rPr lang="en-US" sz="6600" spc="707">
                  <a:solidFill>
                    <a:srgbClr val="000000"/>
                  </a:solidFill>
                  <a:latin typeface="Times New Roman" panose="02020603050405020304" charset="0"/>
                  <a:ea typeface="字由点字典楷 Bold" panose="00020600040101010101" charset="-122"/>
                  <a:cs typeface="Times New Roman" panose="02020603050405020304" charset="0"/>
                  <a:sym typeface="+mn-ea"/>
                </a:rPr>
                <a:t>My Feelings</a:t>
              </a:r>
              <a:endParaRPr lang="en-US" altLang="en-US" sz="6600" spc="707">
                <a:solidFill>
                  <a:srgbClr val="000000"/>
                </a:solidFill>
                <a:latin typeface="Times New Roman" panose="02020603050405020304" charset="0"/>
                <a:ea typeface="字由点字典楷 Bold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id="36" name="TextBox 23"/>
          <p:cNvSpPr txBox="1"/>
          <p:nvPr/>
        </p:nvSpPr>
        <p:spPr>
          <a:xfrm>
            <a:off x="12039600" y="1105138"/>
            <a:ext cx="4058288" cy="1195071"/>
          </a:xfrm>
          <a:prstGeom prst="rect">
            <a:avLst/>
          </a:prstGeom>
        </p:spPr>
        <p:txBody>
          <a:bodyPr lIns="50799" tIns="50799" rIns="50799" bIns="50799" rtlCol="0" anchor="ctr"/>
          <a:p>
            <a:pPr algn="ctr">
              <a:lnSpc>
                <a:spcPts val="3520"/>
              </a:lnSpc>
            </a:pPr>
          </a:p>
        </p:txBody>
      </p:sp>
      <p:grpSp>
        <p:nvGrpSpPr>
          <p:cNvPr id="44" name="组合 43"/>
          <p:cNvGrpSpPr/>
          <p:nvPr/>
        </p:nvGrpSpPr>
        <p:grpSpPr>
          <a:xfrm>
            <a:off x="2794635" y="2729230"/>
            <a:ext cx="13538200" cy="4171315"/>
            <a:chOff x="4401" y="4898"/>
            <a:chExt cx="21320" cy="6569"/>
          </a:xfrm>
        </p:grpSpPr>
        <p:sp>
          <p:nvSpPr>
            <p:cNvPr id="39" name="文本框 38"/>
            <p:cNvSpPr txBox="1"/>
            <p:nvPr/>
          </p:nvSpPr>
          <p:spPr>
            <a:xfrm>
              <a:off x="4401" y="4898"/>
              <a:ext cx="21320" cy="11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3200"/>
                <a:t>The </a:t>
              </a:r>
              <a:r>
                <a:rPr lang="zh-CN" altLang="en-US" sz="3200" b="1"/>
                <a:t>understanding </a:t>
              </a:r>
              <a:r>
                <a:rPr lang="zh-CN" altLang="en-US" sz="3200"/>
                <a:t>of Mogao Grottoes has gradually </a:t>
              </a:r>
              <a:r>
                <a:rPr lang="zh-CN" altLang="en-US" sz="3200" b="1"/>
                <a:t>deepened</a:t>
              </a:r>
              <a:r>
                <a:rPr lang="zh-CN" altLang="en-US" sz="3200"/>
                <a:t>.</a:t>
              </a:r>
              <a:endParaRPr lang="zh-CN" altLang="en-US" sz="320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401" y="7232"/>
              <a:ext cx="21320" cy="11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3200"/>
                <a:t>The </a:t>
              </a:r>
              <a:r>
                <a:rPr lang="zh-CN" altLang="en-US" sz="3200" b="1"/>
                <a:t>stability </a:t>
              </a:r>
              <a:r>
                <a:rPr lang="zh-CN" altLang="en-US" sz="3200"/>
                <a:t>of a society greatly affects the </a:t>
              </a:r>
              <a:r>
                <a:rPr lang="zh-CN" altLang="en-US" sz="3200" b="1"/>
                <a:t>development of</a:t>
              </a:r>
              <a:r>
                <a:rPr lang="en-US" altLang="zh-CN" sz="3200" b="1"/>
                <a:t> </a:t>
              </a:r>
              <a:r>
                <a:rPr lang="zh-CN" altLang="en-US" sz="3200" b="1"/>
                <a:t>culture</a:t>
              </a:r>
              <a:r>
                <a:rPr lang="zh-CN" altLang="en-US" sz="3200"/>
                <a:t>.</a:t>
              </a:r>
              <a:endParaRPr lang="zh-CN" altLang="en-US" sz="320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401" y="9740"/>
              <a:ext cx="20155" cy="17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3200" b="1"/>
                <a:t>I</a:t>
              </a:r>
              <a:r>
                <a:rPr lang="zh-CN" altLang="en-US" sz="3200" b="1"/>
                <a:t>nherit and develop</a:t>
              </a:r>
              <a:r>
                <a:rPr lang="zh-CN" altLang="en-US" sz="3200"/>
                <a:t> the culture of Mogao Grottoes, so that more people in the world will know about this treasure of human civilization.</a:t>
              </a:r>
              <a:endParaRPr lang="zh-CN" altLang="en-US" sz="3200"/>
            </a:p>
          </p:txBody>
        </p:sp>
      </p:grpSp>
      <p:sp>
        <p:nvSpPr>
          <p:cNvPr id="45" name="Freeform 26"/>
          <p:cNvSpPr/>
          <p:nvPr/>
        </p:nvSpPr>
        <p:spPr>
          <a:xfrm rot="1670135">
            <a:off x="2508885" y="2693035"/>
            <a:ext cx="370205" cy="382905"/>
          </a:xfrm>
          <a:custGeom>
            <a:avLst/>
            <a:gdLst/>
            <a:ahLst/>
            <a:cxnLst/>
            <a:rect l="l" t="t" r="r" b="b"/>
            <a:pathLst>
              <a:path w="370204" h="382730">
                <a:moveTo>
                  <a:pt x="0" y="0"/>
                </a:moveTo>
                <a:lnTo>
                  <a:pt x="370204" y="0"/>
                </a:lnTo>
                <a:lnTo>
                  <a:pt x="370204" y="382730"/>
                </a:lnTo>
                <a:lnTo>
                  <a:pt x="0" y="382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6" name="Freeform 26"/>
          <p:cNvSpPr/>
          <p:nvPr/>
        </p:nvSpPr>
        <p:spPr>
          <a:xfrm rot="1670135">
            <a:off x="2483485" y="4143375"/>
            <a:ext cx="370205" cy="382905"/>
          </a:xfrm>
          <a:custGeom>
            <a:avLst/>
            <a:gdLst/>
            <a:ahLst/>
            <a:cxnLst/>
            <a:rect l="l" t="t" r="r" b="b"/>
            <a:pathLst>
              <a:path w="370204" h="382730">
                <a:moveTo>
                  <a:pt x="0" y="0"/>
                </a:moveTo>
                <a:lnTo>
                  <a:pt x="370204" y="0"/>
                </a:lnTo>
                <a:lnTo>
                  <a:pt x="370204" y="382730"/>
                </a:lnTo>
                <a:lnTo>
                  <a:pt x="0" y="382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7" name="Freeform 26"/>
          <p:cNvSpPr/>
          <p:nvPr/>
        </p:nvSpPr>
        <p:spPr>
          <a:xfrm rot="1670135">
            <a:off x="2430145" y="5709285"/>
            <a:ext cx="370205" cy="382905"/>
          </a:xfrm>
          <a:custGeom>
            <a:avLst/>
            <a:gdLst/>
            <a:ahLst/>
            <a:cxnLst/>
            <a:rect l="l" t="t" r="r" b="b"/>
            <a:pathLst>
              <a:path w="370204" h="382730">
                <a:moveTo>
                  <a:pt x="0" y="0"/>
                </a:moveTo>
                <a:lnTo>
                  <a:pt x="370204" y="0"/>
                </a:lnTo>
                <a:lnTo>
                  <a:pt x="370204" y="382730"/>
                </a:lnTo>
                <a:lnTo>
                  <a:pt x="0" y="382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327910" y="2416175"/>
            <a:ext cx="2965450" cy="699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362200" y="2476500"/>
            <a:ext cx="144538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百度百科：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hlinkClick r:id="rId2" action="ppaction://hlinkfile"/>
              </a:rPr>
              <a:t>https://baike.baidu.com/item/%E8%8E%AB%E9%AB%98%E7%AA%9F/303038#2-1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  <a:hlinkClick r:id="rId2" action="ppaction://hlinkfile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62200" y="3924300"/>
            <a:ext cx="82130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知乎：</a:t>
            </a:r>
            <a:endParaRPr lang="zh-CN" altLang="en-US" sz="3200"/>
          </a:p>
          <a:p>
            <a:r>
              <a:rPr lang="zh-CN" altLang="en-US" sz="3200">
                <a:hlinkClick r:id="rId3" action="ppaction://hlinkfile"/>
              </a:rPr>
              <a:t>https://zhuanlan.zhihu.com/p/74532799</a:t>
            </a:r>
            <a:endParaRPr lang="zh-CN" altLang="en-US" sz="3200">
              <a:hlinkClick r:id="rId3" action="ppaction://hlinkfile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362200" y="5377815"/>
            <a:ext cx="8644255" cy="1303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/>
              <a:t>数字敦煌：</a:t>
            </a:r>
            <a:endParaRPr lang="zh-CN" altLang="en-US" sz="3200"/>
          </a:p>
          <a:p>
            <a:r>
              <a:rPr lang="zh-CN" altLang="en-US" sz="3200"/>
              <a:t>https://www.e-dunhuang.com/</a:t>
            </a:r>
            <a:endParaRPr lang="zh-CN" altLang="en-US" sz="3200"/>
          </a:p>
        </p:txBody>
      </p:sp>
      <p:grpSp>
        <p:nvGrpSpPr>
          <p:cNvPr id="45" name="组合 44"/>
          <p:cNvGrpSpPr/>
          <p:nvPr/>
        </p:nvGrpSpPr>
        <p:grpSpPr>
          <a:xfrm>
            <a:off x="1295210" y="344170"/>
            <a:ext cx="5334000" cy="1162050"/>
            <a:chOff x="728" y="422"/>
            <a:chExt cx="8400" cy="1830"/>
          </a:xfrm>
        </p:grpSpPr>
        <p:sp>
          <p:nvSpPr>
            <p:cNvPr id="46" name="Freeform 17"/>
            <p:cNvSpPr/>
            <p:nvPr/>
          </p:nvSpPr>
          <p:spPr>
            <a:xfrm rot="16200000">
              <a:off x="4013" y="-2863"/>
              <a:ext cx="1830" cy="8400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TextBox 25"/>
            <p:cNvSpPr txBox="1"/>
            <p:nvPr/>
          </p:nvSpPr>
          <p:spPr>
            <a:xfrm>
              <a:off x="1327" y="717"/>
              <a:ext cx="7337" cy="151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</a:pPr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Related links</a:t>
              </a:r>
              <a:endPara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>
                <a:lnSpc>
                  <a:spcPts val="5040"/>
                </a:lnSpc>
              </a:pPr>
              <a:endParaRPr lang="en-US" altLang="zh-CN" sz="28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2362200" y="6963410"/>
            <a:ext cx="97751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威斯康星大学敦煌项目：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hlinkClick r:id="rId5" action="ppaction://hlinkfile"/>
              </a:rPr>
              <a:t>https://dunhuang.ds.lib.uw.edu/Dunhuang-Exhibitions/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  <a:hlinkClick r:id="rId5" action="ppaction://hlinkfi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7" name="Group 7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0">
            <a:off x="2649305" y="957611"/>
            <a:ext cx="13052210" cy="8084080"/>
            <a:chOff x="0" y="0"/>
            <a:chExt cx="5649890" cy="34993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649890" cy="3499343"/>
            </a:xfrm>
            <a:custGeom>
              <a:avLst/>
              <a:gdLst/>
              <a:ahLst/>
              <a:cxnLst/>
              <a:rect l="l" t="t" r="r" b="b"/>
              <a:pathLst>
                <a:path w="5649890" h="3499343">
                  <a:moveTo>
                    <a:pt x="2824945" y="0"/>
                  </a:moveTo>
                  <a:cubicBezTo>
                    <a:pt x="1264771" y="0"/>
                    <a:pt x="0" y="783355"/>
                    <a:pt x="0" y="1749672"/>
                  </a:cubicBezTo>
                  <a:cubicBezTo>
                    <a:pt x="0" y="2715988"/>
                    <a:pt x="1264771" y="3499343"/>
                    <a:pt x="2824945" y="3499343"/>
                  </a:cubicBezTo>
                  <a:cubicBezTo>
                    <a:pt x="4385119" y="3499343"/>
                    <a:pt x="5649890" y="2715988"/>
                    <a:pt x="5649890" y="1749672"/>
                  </a:cubicBezTo>
                  <a:cubicBezTo>
                    <a:pt x="5649890" y="783355"/>
                    <a:pt x="4385119" y="0"/>
                    <a:pt x="2824945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529677" y="251863"/>
              <a:ext cx="4590536" cy="2919416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819400" y="4305300"/>
            <a:ext cx="13060680" cy="1653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95"/>
              </a:lnSpc>
            </a:pPr>
            <a:r>
              <a:rPr lang="en-US" sz="10400" spc="707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Thank you!</a:t>
            </a:r>
            <a:endParaRPr lang="en-US" sz="10400" spc="707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3" name="Group 23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8495336" y="-262948"/>
            <a:ext cx="1573035" cy="2282769"/>
          </a:xfrm>
          <a:custGeom>
            <a:avLst/>
            <a:gdLst/>
            <a:ahLst/>
            <a:cxnLst/>
            <a:rect l="l" t="t" r="r" b="b"/>
            <a:pathLst>
              <a:path w="1573035" h="2282769">
                <a:moveTo>
                  <a:pt x="0" y="0"/>
                </a:moveTo>
                <a:lnTo>
                  <a:pt x="1573035" y="0"/>
                </a:lnTo>
                <a:lnTo>
                  <a:pt x="1573035" y="2282769"/>
                </a:lnTo>
                <a:lnTo>
                  <a:pt x="0" y="2282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965041" y="3182927"/>
            <a:ext cx="2633625" cy="2533068"/>
          </a:xfrm>
          <a:custGeom>
            <a:avLst/>
            <a:gdLst/>
            <a:ahLst/>
            <a:cxnLst/>
            <a:rect l="l" t="t" r="r" b="b"/>
            <a:pathLst>
              <a:path w="2633625" h="2533068">
                <a:moveTo>
                  <a:pt x="0" y="0"/>
                </a:moveTo>
                <a:lnTo>
                  <a:pt x="2633625" y="0"/>
                </a:lnTo>
                <a:lnTo>
                  <a:pt x="2633625" y="2533068"/>
                </a:lnTo>
                <a:lnTo>
                  <a:pt x="0" y="2533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15"/>
          <p:cNvSpPr txBox="1"/>
          <p:nvPr/>
        </p:nvSpPr>
        <p:spPr>
          <a:xfrm>
            <a:off x="3886459" y="3543277"/>
            <a:ext cx="10926118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ctr">
              <a:lnSpc>
                <a:spcPts val="12895"/>
              </a:lnSpc>
            </a:pPr>
            <a:r>
              <a:rPr lang="en-US" sz="10400" spc="707">
                <a:solidFill>
                  <a:srgbClr val="000000"/>
                </a:solidFill>
                <a:latin typeface="Times New Roman" panose="02020603050405020304" charset="0"/>
                <a:ea typeface="字由点字典楷 Bold" panose="00020600040101010101" charset="-122"/>
                <a:cs typeface="Times New Roman" panose="02020603050405020304" charset="0"/>
              </a:rPr>
              <a:t>Hist</a:t>
            </a:r>
            <a:r>
              <a:rPr lang="en-US" sz="10400" spc="707">
                <a:solidFill>
                  <a:srgbClr val="000000"/>
                </a:solidFill>
                <a:latin typeface="Times New Roman" panose="02020603050405020304" charset="0"/>
                <a:ea typeface="字由点字典楷 Bold" panose="00020600040101010101" charset="-122"/>
                <a:cs typeface="Times New Roman" panose="02020603050405020304" charset="0"/>
              </a:rPr>
              <a:t>ory</a:t>
            </a:r>
            <a:endParaRPr lang="en-US" sz="10400" spc="707">
              <a:solidFill>
                <a:srgbClr val="000000"/>
              </a:solidFill>
              <a:latin typeface="Times New Roman" panose="02020603050405020304" charset="0"/>
              <a:ea typeface="字由点字典楷 Bold" panose="00020600040101010101" charset="-122"/>
              <a:cs typeface="Times New Roman" panose="0202060305040502030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60425" y="393440"/>
            <a:ext cx="2242858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0"/>
              </a:lnSpc>
            </a:pPr>
            <a:r>
              <a:rPr lang="en-US" sz="5820" spc="483">
                <a:solidFill>
                  <a:srgbClr val="FFFFFF"/>
                </a:solidFill>
                <a:latin typeface="字由点字典楷" panose="00020600040101010101" charset="-122"/>
              </a:rPr>
              <a:t>01</a:t>
            </a:r>
            <a:endParaRPr lang="en-US" sz="5820" spc="483">
              <a:solidFill>
                <a:srgbClr val="FFFFFF"/>
              </a:solidFill>
              <a:latin typeface="字由点字典楷" panose="0002060004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19275" y="5963285"/>
            <a:ext cx="15952470" cy="2035810"/>
            <a:chOff x="2524" y="9398"/>
            <a:chExt cx="25122" cy="3206"/>
          </a:xfrm>
        </p:grpSpPr>
        <p:grpSp>
          <p:nvGrpSpPr>
            <p:cNvPr id="27" name="组合 26"/>
            <p:cNvGrpSpPr/>
            <p:nvPr/>
          </p:nvGrpSpPr>
          <p:grpSpPr>
            <a:xfrm>
              <a:off x="14880" y="9398"/>
              <a:ext cx="12766" cy="716"/>
              <a:chOff x="17975" y="9398"/>
              <a:chExt cx="12766" cy="716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18474" y="9573"/>
                <a:ext cx="12267" cy="5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040"/>
                  </a:lnSpc>
                </a:pPr>
                <a:r>
                  <a:rPr lang="zh-CN" altLang="en-US" sz="3600" spc="298">
                    <a:solidFill>
                      <a:srgbClr val="000000"/>
                    </a:solidFill>
                    <a:latin typeface="Times New Roman" panose="02020603050405020304" charset="0"/>
                    <a:ea typeface="字由点字典楷" panose="00020600040101010101" charset="-122"/>
                    <a:cs typeface="Times New Roman" panose="02020603050405020304" charset="0"/>
                  </a:rPr>
                  <a:t>Five dynasties to the Song Dynasty</a:t>
                </a:r>
                <a:endParaRPr lang="zh-CN" altLang="en-US" sz="3600" spc="298">
                  <a:solidFill>
                    <a:srgbClr val="000000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 rot="1670135">
                <a:off x="17975" y="9398"/>
                <a:ext cx="583" cy="603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382730">
                    <a:moveTo>
                      <a:pt x="0" y="0"/>
                    </a:moveTo>
                    <a:lnTo>
                      <a:pt x="370204" y="0"/>
                    </a:lnTo>
                    <a:lnTo>
                      <a:pt x="370204" y="382730"/>
                    </a:lnTo>
                    <a:lnTo>
                      <a:pt x="0" y="3827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28" name="组合 27"/>
            <p:cNvGrpSpPr/>
            <p:nvPr/>
          </p:nvGrpSpPr>
          <p:grpSpPr>
            <a:xfrm>
              <a:off x="14893" y="11460"/>
              <a:ext cx="11016" cy="1144"/>
              <a:chOff x="17538" y="9398"/>
              <a:chExt cx="11016" cy="1144"/>
            </a:xfrm>
          </p:grpSpPr>
          <p:sp>
            <p:nvSpPr>
              <p:cNvPr id="29" name="TextBox 22"/>
              <p:cNvSpPr txBox="1"/>
              <p:nvPr/>
            </p:nvSpPr>
            <p:spPr>
              <a:xfrm>
                <a:off x="17800" y="9525"/>
                <a:ext cx="10754" cy="10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p>
                <a:pPr algn="ctr">
                  <a:lnSpc>
                    <a:spcPts val="5040"/>
                  </a:lnSpc>
                </a:pPr>
                <a:r>
                  <a:rPr lang="zh-CN" altLang="en-US" sz="3600" spc="298">
                    <a:solidFill>
                      <a:srgbClr val="000000"/>
                    </a:solidFill>
                    <a:latin typeface="Times New Roman" panose="02020603050405020304" charset="0"/>
                    <a:ea typeface="字由点字典楷" panose="00020600040101010101" charset="-122"/>
                    <a:cs typeface="Times New Roman" panose="02020603050405020304" charset="0"/>
                    <a:sym typeface="+mn-ea"/>
                  </a:rPr>
                  <a:t>Western Xia to Yuan Dynasty</a:t>
                </a:r>
                <a:endParaRPr lang="zh-CN" altLang="en-US" sz="3600" spc="298">
                  <a:solidFill>
                    <a:srgbClr val="000000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30" name="Freeform 26"/>
              <p:cNvSpPr/>
              <p:nvPr/>
            </p:nvSpPr>
            <p:spPr>
              <a:xfrm rot="1670135">
                <a:off x="17538" y="9398"/>
                <a:ext cx="583" cy="603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382730">
                    <a:moveTo>
                      <a:pt x="0" y="0"/>
                    </a:moveTo>
                    <a:lnTo>
                      <a:pt x="370204" y="0"/>
                    </a:lnTo>
                    <a:lnTo>
                      <a:pt x="370204" y="382730"/>
                    </a:lnTo>
                    <a:lnTo>
                      <a:pt x="0" y="3827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31" name="组合 30"/>
            <p:cNvGrpSpPr/>
            <p:nvPr/>
          </p:nvGrpSpPr>
          <p:grpSpPr>
            <a:xfrm>
              <a:off x="2539" y="9398"/>
              <a:ext cx="10754" cy="1031"/>
              <a:chOff x="20045" y="9398"/>
              <a:chExt cx="10754" cy="1031"/>
            </a:xfrm>
          </p:grpSpPr>
          <p:sp>
            <p:nvSpPr>
              <p:cNvPr id="32" name="TextBox 22"/>
              <p:cNvSpPr txBox="1"/>
              <p:nvPr/>
            </p:nvSpPr>
            <p:spPr>
              <a:xfrm>
                <a:off x="20045" y="9412"/>
                <a:ext cx="10754" cy="10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p>
                <a:pPr algn="ctr">
                  <a:lnSpc>
                    <a:spcPts val="5040"/>
                  </a:lnSpc>
                </a:pPr>
                <a:r>
                  <a:rPr lang="zh-CN" altLang="en-US" sz="3600" spc="298">
                    <a:solidFill>
                      <a:srgbClr val="000000"/>
                    </a:solidFill>
                    <a:latin typeface="Times New Roman" panose="02020603050405020304" charset="0"/>
                    <a:ea typeface="字由点字典楷" panose="00020600040101010101" charset="-122"/>
                    <a:cs typeface="Times New Roman" panose="02020603050405020304" charset="0"/>
                  </a:rPr>
                  <a:t>the Northern Dynasties</a:t>
                </a:r>
                <a:endParaRPr lang="zh-CN" altLang="en-US" sz="3600" spc="298">
                  <a:solidFill>
                    <a:srgbClr val="000000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33" name="Freeform 26"/>
              <p:cNvSpPr/>
              <p:nvPr/>
            </p:nvSpPr>
            <p:spPr>
              <a:xfrm rot="1670135">
                <a:off x="20855" y="9398"/>
                <a:ext cx="583" cy="603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382730">
                    <a:moveTo>
                      <a:pt x="0" y="0"/>
                    </a:moveTo>
                    <a:lnTo>
                      <a:pt x="370204" y="0"/>
                    </a:lnTo>
                    <a:lnTo>
                      <a:pt x="370204" y="382730"/>
                    </a:lnTo>
                    <a:lnTo>
                      <a:pt x="0" y="3827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34" name="组合 33"/>
            <p:cNvGrpSpPr/>
            <p:nvPr/>
          </p:nvGrpSpPr>
          <p:grpSpPr>
            <a:xfrm>
              <a:off x="2524" y="11431"/>
              <a:ext cx="10754" cy="1053"/>
              <a:chOff x="19580" y="9338"/>
              <a:chExt cx="10754" cy="1053"/>
            </a:xfrm>
          </p:grpSpPr>
          <p:sp>
            <p:nvSpPr>
              <p:cNvPr id="35" name="TextBox 22"/>
              <p:cNvSpPr txBox="1"/>
              <p:nvPr/>
            </p:nvSpPr>
            <p:spPr>
              <a:xfrm>
                <a:off x="19580" y="9374"/>
                <a:ext cx="10754" cy="10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040"/>
                  </a:lnSpc>
                  <a:buClrTx/>
                  <a:buSzTx/>
                  <a:buFontTx/>
                </a:pPr>
                <a:r>
                  <a:rPr lang="zh-CN" altLang="en-US" sz="3600" spc="298">
                    <a:solidFill>
                      <a:srgbClr val="000000"/>
                    </a:solidFill>
                    <a:latin typeface="Times New Roman" panose="02020603050405020304" charset="0"/>
                    <a:ea typeface="字由点字典楷" panose="00020600040101010101" charset="-122"/>
                    <a:cs typeface="Times New Roman" panose="02020603050405020304" charset="0"/>
                  </a:rPr>
                  <a:t>Sui and Tang dynasties</a:t>
                </a:r>
                <a:endParaRPr lang="zh-CN" altLang="en-US" sz="3600" spc="298">
                  <a:solidFill>
                    <a:srgbClr val="000000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36" name="Freeform 26"/>
              <p:cNvSpPr/>
              <p:nvPr/>
            </p:nvSpPr>
            <p:spPr>
              <a:xfrm rot="1670135">
                <a:off x="20396" y="9338"/>
                <a:ext cx="583" cy="603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382730">
                    <a:moveTo>
                      <a:pt x="0" y="0"/>
                    </a:moveTo>
                    <a:lnTo>
                      <a:pt x="370204" y="0"/>
                    </a:lnTo>
                    <a:lnTo>
                      <a:pt x="370204" y="382730"/>
                    </a:lnTo>
                    <a:lnTo>
                      <a:pt x="0" y="3827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pic>
        <p:nvPicPr>
          <p:cNvPr id="28" name="图片 27" descr="C:/Users/潘彤/Desktop/freecompress-图片1.pngfreecompress-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67000" y="2052320"/>
            <a:ext cx="13075920" cy="323088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7051675" y="1028700"/>
            <a:ext cx="4185285" cy="769620"/>
            <a:chOff x="11099" y="1620"/>
            <a:chExt cx="6591" cy="1212"/>
          </a:xfrm>
        </p:grpSpPr>
        <p:sp>
          <p:nvSpPr>
            <p:cNvPr id="22" name="Freeform 22"/>
            <p:cNvSpPr/>
            <p:nvPr/>
          </p:nvSpPr>
          <p:spPr>
            <a:xfrm>
              <a:off x="11099" y="1620"/>
              <a:ext cx="6591" cy="1212"/>
            </a:xfrm>
            <a:custGeom>
              <a:avLst/>
              <a:gdLst/>
              <a:ahLst/>
              <a:cxnLst/>
              <a:rect l="l" t="t" r="r" b="b"/>
              <a:pathLst>
                <a:path w="639998" h="137920">
                  <a:moveTo>
                    <a:pt x="0" y="0"/>
                  </a:moveTo>
                  <a:lnTo>
                    <a:pt x="639998" y="0"/>
                  </a:lnTo>
                  <a:lnTo>
                    <a:pt x="639998" y="137920"/>
                  </a:lnTo>
                  <a:lnTo>
                    <a:pt x="0" y="137920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29" name="TextBox 20"/>
            <p:cNvSpPr txBox="1"/>
            <p:nvPr/>
          </p:nvSpPr>
          <p:spPr>
            <a:xfrm>
              <a:off x="11528" y="1740"/>
              <a:ext cx="6070" cy="9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0" indent="0" algn="just">
                <a:lnSpc>
                  <a:spcPts val="4480"/>
                </a:lnSpc>
              </a:pPr>
              <a:r>
                <a:rPr lang="en-US" sz="2400" u="none" spc="298">
                  <a:solidFill>
                    <a:srgbClr val="FFFFFF"/>
                  </a:solidFill>
                  <a:ea typeface="字由点字典楷 Bold" panose="00020600040101010101" charset="-122"/>
                </a:rPr>
                <a:t>供养人像及题榜 Cave285</a:t>
              </a:r>
              <a:endParaRPr lang="en-US" sz="2400" u="none" spc="298">
                <a:solidFill>
                  <a:srgbClr val="FFFFFF"/>
                </a:solidFill>
                <a:ea typeface="字由点字典楷 Bold" panose="0002060004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76400" y="5781040"/>
            <a:ext cx="1521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n </a:t>
            </a: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366 AD</a:t>
            </a: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, the </a:t>
            </a: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monk 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Yuezun</a:t>
            </a: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 buil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 cave on the cliff, and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monk</a:t>
            </a: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 Faliang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 joined him</a:t>
            </a: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0200" y="6819900"/>
            <a:ext cx="147027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After that, Influenced by the custom of worshipping Buddha statues, the Mogao Grottoes began to develop.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582400" y="1333500"/>
            <a:ext cx="609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  <a:hlinkClick r:id="rId3" action="ppaction://hlinkfile"/>
              </a:rPr>
              <a:t>https://www.e-dunhuang.com/cave/10.0001/0001.0001.0285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2755" y="259715"/>
            <a:ext cx="4872990" cy="1170305"/>
            <a:chOff x="713" y="409"/>
            <a:chExt cx="7674" cy="1843"/>
          </a:xfrm>
        </p:grpSpPr>
        <p:sp>
          <p:nvSpPr>
            <p:cNvPr id="17" name="Freeform 17"/>
            <p:cNvSpPr/>
            <p:nvPr/>
          </p:nvSpPr>
          <p:spPr>
            <a:xfrm rot="16200000">
              <a:off x="3692" y="-2443"/>
              <a:ext cx="1843" cy="7546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7" name="TextBox 22"/>
            <p:cNvSpPr txBox="1"/>
            <p:nvPr/>
          </p:nvSpPr>
          <p:spPr>
            <a:xfrm>
              <a:off x="713" y="723"/>
              <a:ext cx="7554" cy="1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algn="ctr">
                <a:lnSpc>
                  <a:spcPts val="5040"/>
                </a:lnSpc>
              </a:pPr>
              <a:r>
                <a:rPr lang="zh-CN" altLang="en-US" sz="24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</a:rPr>
                <a:t>the Northern Dynasties</a:t>
              </a:r>
              <a:endParaRPr lang="zh-CN" altLang="en-US" sz="24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439400" y="2921000"/>
            <a:ext cx="6089650" cy="4921623"/>
            <a:chOff x="16320" y="6546"/>
            <a:chExt cx="10893" cy="8803"/>
          </a:xfrm>
        </p:grpSpPr>
        <p:pic>
          <p:nvPicPr>
            <p:cNvPr id="18" name="图片 17" descr="C:/Users/潘彤/Desktop/freecompress-图片2.pngfreecompress-图片2"/>
            <p:cNvPicPr>
              <a:picLocks noChangeAspect="1"/>
            </p:cNvPicPr>
            <p:nvPr/>
          </p:nvPicPr>
          <p:blipFill>
            <a:blip r:embed="rId3"/>
            <a:srcRect l="32" t="-6" r="32" b="6"/>
            <a:stretch>
              <a:fillRect/>
            </a:stretch>
          </p:blipFill>
          <p:spPr>
            <a:xfrm>
              <a:off x="16320" y="6546"/>
              <a:ext cx="10893" cy="7931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21091" y="14690"/>
              <a:ext cx="2094" cy="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/>
                <a:t>舍身饲</a:t>
              </a:r>
              <a:r>
                <a:rPr lang="zh-CN" altLang="en-US" b="1"/>
                <a:t>虎</a:t>
              </a:r>
              <a:endParaRPr lang="zh-CN" altLang="en-US" b="1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62000" y="4686300"/>
            <a:ext cx="76758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Th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is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picture adopts the form of "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different times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in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 the same picture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"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, telling multiple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storylines in one picture, using mountain and forest patterns as the separation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showing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ingenious composition, clear layers, prominent themes, and tragic atmosphere.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1000" y="2028433"/>
            <a:ext cx="6096000" cy="1556142"/>
            <a:chOff x="517" y="3949"/>
            <a:chExt cx="9600" cy="2451"/>
          </a:xfrm>
        </p:grpSpPr>
        <p:grpSp>
          <p:nvGrpSpPr>
            <p:cNvPr id="30" name="组合 29"/>
            <p:cNvGrpSpPr/>
            <p:nvPr/>
          </p:nvGrpSpPr>
          <p:grpSpPr>
            <a:xfrm>
              <a:off x="645" y="3949"/>
              <a:ext cx="5740" cy="1283"/>
              <a:chOff x="11782" y="8970"/>
              <a:chExt cx="5740" cy="1283"/>
            </a:xfrm>
          </p:grpSpPr>
          <p:grpSp>
            <p:nvGrpSpPr>
              <p:cNvPr id="31" name="Group 21"/>
              <p:cNvGrpSpPr/>
              <p:nvPr/>
            </p:nvGrpSpPr>
            <p:grpSpPr>
              <a:xfrm rot="0">
                <a:off x="11782" y="8970"/>
                <a:ext cx="5740" cy="1283"/>
                <a:chOff x="14564" y="-8036"/>
                <a:chExt cx="653082" cy="145999"/>
              </a:xfrm>
            </p:grpSpPr>
            <p:sp>
              <p:nvSpPr>
                <p:cNvPr id="32" name="Freeform 22"/>
                <p:cNvSpPr/>
                <p:nvPr/>
              </p:nvSpPr>
              <p:spPr>
                <a:xfrm>
                  <a:off x="14564" y="0"/>
                  <a:ext cx="639998" cy="1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98" h="137920">
                      <a:moveTo>
                        <a:pt x="0" y="0"/>
                      </a:moveTo>
                      <a:lnTo>
                        <a:pt x="639998" y="0"/>
                      </a:lnTo>
                      <a:lnTo>
                        <a:pt x="639998" y="137920"/>
                      </a:lnTo>
                      <a:lnTo>
                        <a:pt x="0" y="137920"/>
                      </a:lnTo>
                      <a:close/>
                    </a:path>
                  </a:pathLst>
                </a:custGeom>
                <a:solidFill>
                  <a:srgbClr val="69705A"/>
                </a:solidFill>
              </p:spPr>
            </p:sp>
            <p:sp>
              <p:nvSpPr>
                <p:cNvPr id="33" name="TextBox 23"/>
                <p:cNvSpPr txBox="1"/>
                <p:nvPr/>
              </p:nvSpPr>
              <p:spPr>
                <a:xfrm>
                  <a:off x="101376" y="-8036"/>
                  <a:ext cx="566270" cy="145999"/>
                </a:xfrm>
                <a:prstGeom prst="rect">
                  <a:avLst/>
                </a:prstGeom>
              </p:spPr>
              <p:txBody>
                <a:bodyPr lIns="50799" tIns="50799" rIns="50799" bIns="50799" rtlCol="0" anchor="ctr"/>
                <a:p>
                  <a:pPr algn="ctr">
                    <a:lnSpc>
                      <a:spcPts val="3520"/>
                    </a:lnSpc>
                  </a:pPr>
                </a:p>
              </p:txBody>
            </p:sp>
          </p:grpSp>
          <p:sp>
            <p:nvSpPr>
              <p:cNvPr id="34" name="TextBox 24"/>
              <p:cNvSpPr txBox="1"/>
              <p:nvPr/>
            </p:nvSpPr>
            <p:spPr>
              <a:xfrm>
                <a:off x="12374" y="9102"/>
                <a:ext cx="4463" cy="10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p>
                <a:pPr algn="ctr">
                  <a:lnSpc>
                    <a:spcPts val="5040"/>
                  </a:lnSpc>
                </a:pPr>
                <a:r>
                  <a:rPr lang="en-US" sz="3600" spc="232">
                    <a:solidFill>
                      <a:schemeClr val="bg1"/>
                    </a:solidFill>
                    <a:ea typeface="字由点字典楷" panose="00020600040101010101" charset="-122"/>
                    <a:sym typeface="+mn-ea"/>
                  </a:rPr>
                  <a:t>Cave254</a:t>
                </a:r>
                <a:endParaRPr lang="en-US" sz="3600" spc="232">
                  <a:solidFill>
                    <a:schemeClr val="bg1"/>
                  </a:solidFill>
                  <a:ea typeface="字由点字典楷" panose="00020600040101010101" charset="-122"/>
                  <a:sym typeface="+mn-ea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17" y="5820"/>
              <a:ext cx="96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Times New Roman" panose="02020603050405020304" charset="0"/>
                  <a:cs typeface="Times New Roman" panose="02020603050405020304" charset="0"/>
                  <a:hlinkClick r:id="rId4" action="ppaction://hlinkfile"/>
                </a:rPr>
                <a:t>https://www.e-dunhuang.com/cave/10.0001/0001.0001.0254</a:t>
              </a:r>
              <a:endParaRPr lang="zh-CN" alt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1000" y="259715"/>
            <a:ext cx="4872990" cy="1170305"/>
            <a:chOff x="713" y="409"/>
            <a:chExt cx="7674" cy="1843"/>
          </a:xfrm>
        </p:grpSpPr>
        <p:sp>
          <p:nvSpPr>
            <p:cNvPr id="7" name="Freeform 17"/>
            <p:cNvSpPr/>
            <p:nvPr/>
          </p:nvSpPr>
          <p:spPr>
            <a:xfrm rot="16200000">
              <a:off x="3692" y="-2443"/>
              <a:ext cx="1843" cy="7546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0" name="TextBox 22"/>
            <p:cNvSpPr txBox="1"/>
            <p:nvPr/>
          </p:nvSpPr>
          <p:spPr>
            <a:xfrm>
              <a:off x="713" y="723"/>
              <a:ext cx="7554" cy="1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algn="ctr">
                <a:lnSpc>
                  <a:spcPts val="5040"/>
                </a:lnSpc>
              </a:pPr>
              <a:r>
                <a:rPr lang="zh-CN" altLang="en-US" sz="24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</a:rPr>
                <a:t>the Northern Dynasties</a:t>
              </a:r>
              <a:endParaRPr lang="zh-CN" altLang="en-US" sz="24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420600" y="1028791"/>
            <a:ext cx="3755390" cy="4246155"/>
            <a:chOff x="259" y="7467"/>
            <a:chExt cx="8461" cy="9565"/>
          </a:xfrm>
        </p:grpSpPr>
        <p:sp>
          <p:nvSpPr>
            <p:cNvPr id="24" name="Freeform 24"/>
            <p:cNvSpPr/>
            <p:nvPr/>
          </p:nvSpPr>
          <p:spPr>
            <a:xfrm>
              <a:off x="259" y="7467"/>
              <a:ext cx="8461" cy="8344"/>
            </a:xfrm>
            <a:custGeom>
              <a:avLst/>
              <a:gdLst/>
              <a:ahLst/>
              <a:cxnLst/>
              <a:rect l="l" t="t" r="r" b="b"/>
              <a:pathLst>
                <a:path w="5373007" h="5298193">
                  <a:moveTo>
                    <a:pt x="0" y="0"/>
                  </a:moveTo>
                  <a:lnTo>
                    <a:pt x="5373006" y="0"/>
                  </a:lnTo>
                  <a:lnTo>
                    <a:pt x="5373006" y="5298192"/>
                  </a:lnTo>
                  <a:lnTo>
                    <a:pt x="0" y="52981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tretch>
                <a:fillRect/>
              </a:stretch>
            </a:blipFill>
          </p:spPr>
        </p:sp>
        <p:sp>
          <p:nvSpPr>
            <p:cNvPr id="29" name="文本框 28"/>
            <p:cNvSpPr txBox="1"/>
            <p:nvPr/>
          </p:nvSpPr>
          <p:spPr>
            <a:xfrm>
              <a:off x="2835" y="16202"/>
              <a:ext cx="3345" cy="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420</a:t>
              </a:r>
              <a:r>
                <a:rPr lang="zh-CN" altLang="en-US" b="1"/>
                <a:t>窟</a:t>
              </a:r>
              <a:r>
                <a:rPr lang="zh-CN" altLang="en-US" b="1"/>
                <a:t>说法图</a:t>
              </a:r>
              <a:endParaRPr lang="zh-CN" altLang="en-US" b="1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905000" y="2207895"/>
            <a:ext cx="9484360" cy="2245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During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this period, Dunhuang became the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main commercial hub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important religious center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of the Silk Road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o the Mogao Grottoes entered its heyday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becam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ing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 place of pilgrimage for all parties.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8800" y="5775960"/>
            <a:ext cx="9903460" cy="2675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 this time, large number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caves were built, accounting for more than 60% of the total. The murals are rich in themes, magnificent scenes, and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beautiful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colors. The art of figure modeling, color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blend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ing and line drawing has reached an unprecedented level.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61645" y="259715"/>
            <a:ext cx="4791710" cy="1169670"/>
            <a:chOff x="727" y="409"/>
            <a:chExt cx="7546" cy="1842"/>
          </a:xfrm>
        </p:grpSpPr>
        <p:sp>
          <p:nvSpPr>
            <p:cNvPr id="7" name="Freeform 17"/>
            <p:cNvSpPr/>
            <p:nvPr/>
          </p:nvSpPr>
          <p:spPr>
            <a:xfrm rot="16200000">
              <a:off x="3579" y="-2443"/>
              <a:ext cx="1843" cy="7546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327" y="717"/>
              <a:ext cx="6474" cy="151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ctr">
                <a:lnSpc>
                  <a:spcPts val="5040"/>
                </a:lnSpc>
                <a:buClrTx/>
                <a:buSzTx/>
                <a:buFontTx/>
              </a:pPr>
              <a:r>
                <a:rPr lang="zh-CN" altLang="en-US" sz="24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Sui and Tang dynasties</a:t>
              </a:r>
              <a:endParaRPr lang="zh-CN" altLang="en-US" sz="24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31918" y="573405"/>
            <a:ext cx="924613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zh-CN" altLang="en-US" sz="2400" spc="199">
                <a:solidFill>
                  <a:srgbClr val="FFFFFF"/>
                </a:solidFill>
                <a:ea typeface="字由点字典楷" panose="00020600040101010101" charset="-122"/>
                <a:sym typeface="+mn-ea"/>
              </a:rPr>
              <a:t>Sui d</a:t>
            </a:r>
            <a:endParaRPr lang="zh-CN" altLang="en-US" sz="2400" spc="199">
              <a:solidFill>
                <a:srgbClr val="FFFFFF"/>
              </a:solidFill>
              <a:ea typeface="字由点字典楷" panose="00020600040101010101" charset="-122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6895" y="1790700"/>
            <a:ext cx="3571875" cy="769620"/>
            <a:chOff x="11654" y="9041"/>
            <a:chExt cx="5625" cy="1212"/>
          </a:xfrm>
        </p:grpSpPr>
        <p:grpSp>
          <p:nvGrpSpPr>
            <p:cNvPr id="21" name="Group 21"/>
            <p:cNvGrpSpPr/>
            <p:nvPr/>
          </p:nvGrpSpPr>
          <p:grpSpPr>
            <a:xfrm rot="0">
              <a:off x="11654" y="9041"/>
              <a:ext cx="5625" cy="1212"/>
              <a:chOff x="0" y="0"/>
              <a:chExt cx="639998" cy="13792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9998" cy="137920"/>
              </a:xfrm>
              <a:custGeom>
                <a:avLst/>
                <a:gdLst/>
                <a:ahLst/>
                <a:cxnLst/>
                <a:rect l="l" t="t" r="r" b="b"/>
                <a:pathLst>
                  <a:path w="639998" h="137920">
                    <a:moveTo>
                      <a:pt x="0" y="0"/>
                    </a:moveTo>
                    <a:lnTo>
                      <a:pt x="639998" y="0"/>
                    </a:lnTo>
                    <a:lnTo>
                      <a:pt x="639998" y="137920"/>
                    </a:lnTo>
                    <a:lnTo>
                      <a:pt x="0" y="137920"/>
                    </a:lnTo>
                    <a:close/>
                  </a:path>
                </a:pathLst>
              </a:custGeom>
              <a:solidFill>
                <a:srgbClr val="69705A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76200"/>
                <a:ext cx="639998" cy="214120"/>
              </a:xfrm>
              <a:prstGeom prst="rect">
                <a:avLst/>
              </a:prstGeom>
            </p:spPr>
            <p:txBody>
              <a:bodyPr lIns="50799" tIns="50799" rIns="50799" bIns="50799" rtlCol="0" anchor="ctr"/>
              <a:lstStyle/>
              <a:p>
                <a:pPr algn="ctr">
                  <a:lnSpc>
                    <a:spcPts val="3520"/>
                  </a:lnSpc>
                </a:p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2175" y="9102"/>
              <a:ext cx="4463" cy="1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spc="232">
                  <a:solidFill>
                    <a:schemeClr val="bg1"/>
                  </a:solidFill>
                  <a:ea typeface="字由点字典楷" panose="00020600040101010101" charset="-122"/>
                  <a:sym typeface="+mn-ea"/>
                </a:rPr>
                <a:t>Cave420</a:t>
              </a:r>
              <a:endParaRPr lang="en-US" sz="3600" spc="232">
                <a:solidFill>
                  <a:schemeClr val="bg1"/>
                </a:solidFill>
                <a:ea typeface="字由点字典楷" panose="00020600040101010101" charset="-122"/>
                <a:sym typeface="+mn-ea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56895" y="2737485"/>
            <a:ext cx="609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rId2" action="ppaction://hlinkfile"/>
              </a:rPr>
              <a:t>https://www.e-dunhuang.com/cave/10.0001/0001.0001.0254</a:t>
            </a:r>
            <a:endParaRPr lang="zh-CN" altLang="en-US"/>
          </a:p>
        </p:txBody>
      </p:sp>
      <p:pic>
        <p:nvPicPr>
          <p:cNvPr id="5" name="图片 4" descr="隋-420窟窟顶北坡-法华经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445" y="2472055"/>
            <a:ext cx="3605530" cy="50412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81200" y="4747260"/>
            <a:ext cx="9333865" cy="3928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Cave 420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inherits the artistic style of the Northern Dynasties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reflects the development of Buddhism in the Central Plains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The whole cave roof is painted by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Sutra Paintings,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using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trees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temples,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flying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flowers,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clouds and other scenes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as the boundary. Such a grand picture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set a precedent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for the development of large-scale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Sutra Paintings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in the Tang Dynasty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86600" y="647700"/>
            <a:ext cx="3911600" cy="2671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The murals of th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is time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were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transition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 A new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Sutra Paintings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appeared. The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screen is generally smaller and the content is simpler.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57530" y="259715"/>
            <a:ext cx="4791710" cy="1170305"/>
            <a:chOff x="728" y="409"/>
            <a:chExt cx="7546" cy="1843"/>
          </a:xfrm>
        </p:grpSpPr>
        <p:sp>
          <p:nvSpPr>
            <p:cNvPr id="29" name="Freeform 17"/>
            <p:cNvSpPr/>
            <p:nvPr/>
          </p:nvSpPr>
          <p:spPr>
            <a:xfrm rot="16200000">
              <a:off x="3579" y="-2443"/>
              <a:ext cx="1843" cy="7546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TextBox 25"/>
            <p:cNvSpPr txBox="1"/>
            <p:nvPr/>
          </p:nvSpPr>
          <p:spPr>
            <a:xfrm>
              <a:off x="1207" y="717"/>
              <a:ext cx="6474" cy="151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  <a:buClrTx/>
                <a:buSzTx/>
                <a:buFontTx/>
              </a:pPr>
              <a:r>
                <a:rPr lang="zh-CN" altLang="en-US" sz="24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Sui  dynasties</a:t>
              </a:r>
              <a:endParaRPr lang="zh-CN" altLang="en-US" sz="24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57530" y="3427095"/>
            <a:ext cx="5796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Sutra Paintings use paintings to explain the ideological content of a particular sutra.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6" grpId="0"/>
      <p:bldP spid="6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pic>
        <p:nvPicPr>
          <p:cNvPr id="28" name="图片 27" descr="初唐-220窟南壁-阿弥陀经变之乐舞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49000" y="4605655"/>
            <a:ext cx="6071235" cy="393827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09600" y="3016250"/>
            <a:ext cx="609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rId3" action="ppaction://hlinkfile"/>
              </a:rPr>
              <a:t>https://www.e-dunhuang.com/cave/10.0001/0001.0001.0220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62800" y="1333500"/>
            <a:ext cx="4540885" cy="2562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The main subject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matter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of the murals in th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is time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is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all kinks of</a:t>
            </a: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Sutra Paintings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, and</a:t>
            </a: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type</a:t>
            </a: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s appear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ed</a:t>
            </a: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 in later stages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47800" y="5070475"/>
            <a:ext cx="7983855" cy="3542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north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wall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is painted with the "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Medicine Buddhas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"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《药师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经变》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). I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ts band part is composed of more than 10 people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 They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hold various musical instruments, blowing, plucking, playing, and playing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 It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is a true portrayal of the prosperity of music and dance in th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is time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9600" y="259715"/>
            <a:ext cx="4791710" cy="1169670"/>
            <a:chOff x="727" y="409"/>
            <a:chExt cx="7546" cy="1842"/>
          </a:xfrm>
        </p:grpSpPr>
        <p:sp>
          <p:nvSpPr>
            <p:cNvPr id="7" name="Freeform 17"/>
            <p:cNvSpPr/>
            <p:nvPr/>
          </p:nvSpPr>
          <p:spPr>
            <a:xfrm rot="16200000">
              <a:off x="3579" y="-2443"/>
              <a:ext cx="1843" cy="7546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TextBox 25"/>
            <p:cNvSpPr txBox="1"/>
            <p:nvPr/>
          </p:nvSpPr>
          <p:spPr>
            <a:xfrm>
              <a:off x="1327" y="717"/>
              <a:ext cx="6474" cy="151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  <a:buClrTx/>
                <a:buSzTx/>
                <a:buFontTx/>
              </a:pPr>
              <a:r>
                <a:rPr lang="zh-CN" altLang="en-US" sz="24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 Tang dynasties</a:t>
              </a:r>
              <a:endParaRPr lang="zh-CN" altLang="en-US" sz="24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6895" y="1790700"/>
            <a:ext cx="3571875" cy="769620"/>
            <a:chOff x="11654" y="9041"/>
            <a:chExt cx="5625" cy="1212"/>
          </a:xfrm>
        </p:grpSpPr>
        <p:grpSp>
          <p:nvGrpSpPr>
            <p:cNvPr id="16" name="Group 21"/>
            <p:cNvGrpSpPr/>
            <p:nvPr/>
          </p:nvGrpSpPr>
          <p:grpSpPr>
            <a:xfrm rot="0">
              <a:off x="11654" y="9041"/>
              <a:ext cx="5625" cy="1212"/>
              <a:chOff x="0" y="0"/>
              <a:chExt cx="639998" cy="137920"/>
            </a:xfrm>
          </p:grpSpPr>
          <p:sp>
            <p:nvSpPr>
              <p:cNvPr id="20" name="Freeform 22"/>
              <p:cNvSpPr/>
              <p:nvPr/>
            </p:nvSpPr>
            <p:spPr>
              <a:xfrm>
                <a:off x="0" y="0"/>
                <a:ext cx="639998" cy="137920"/>
              </a:xfrm>
              <a:custGeom>
                <a:avLst/>
                <a:gdLst/>
                <a:ahLst/>
                <a:cxnLst/>
                <a:rect l="l" t="t" r="r" b="b"/>
                <a:pathLst>
                  <a:path w="639998" h="137920">
                    <a:moveTo>
                      <a:pt x="0" y="0"/>
                    </a:moveTo>
                    <a:lnTo>
                      <a:pt x="639998" y="0"/>
                    </a:lnTo>
                    <a:lnTo>
                      <a:pt x="639998" y="137920"/>
                    </a:lnTo>
                    <a:lnTo>
                      <a:pt x="0" y="137920"/>
                    </a:lnTo>
                    <a:close/>
                  </a:path>
                </a:pathLst>
              </a:custGeom>
              <a:solidFill>
                <a:srgbClr val="69705A"/>
              </a:solidFill>
            </p:spPr>
          </p:sp>
          <p:sp>
            <p:nvSpPr>
              <p:cNvPr id="29" name="TextBox 23"/>
              <p:cNvSpPr txBox="1"/>
              <p:nvPr/>
            </p:nvSpPr>
            <p:spPr>
              <a:xfrm>
                <a:off x="0" y="-76200"/>
                <a:ext cx="639998" cy="214120"/>
              </a:xfrm>
              <a:prstGeom prst="rect">
                <a:avLst/>
              </a:prstGeom>
            </p:spPr>
            <p:txBody>
              <a:bodyPr lIns="50799" tIns="50799" rIns="50799" bIns="50799" rtlCol="0" anchor="ctr"/>
              <a:p>
                <a:pPr algn="ctr">
                  <a:lnSpc>
                    <a:spcPts val="3520"/>
                  </a:lnSpc>
                </a:pPr>
              </a:p>
            </p:txBody>
          </p:sp>
        </p:grpSp>
        <p:sp>
          <p:nvSpPr>
            <p:cNvPr id="30" name="TextBox 24"/>
            <p:cNvSpPr txBox="1"/>
            <p:nvPr/>
          </p:nvSpPr>
          <p:spPr>
            <a:xfrm>
              <a:off x="12175" y="9102"/>
              <a:ext cx="4463" cy="1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p>
              <a:pPr algn="ctr">
                <a:lnSpc>
                  <a:spcPts val="5040"/>
                </a:lnSpc>
              </a:pPr>
              <a:r>
                <a:rPr lang="en-US" sz="3600" spc="232">
                  <a:solidFill>
                    <a:schemeClr val="bg1"/>
                  </a:solidFill>
                  <a:ea typeface="字由点字典楷" panose="00020600040101010101" charset="-122"/>
                  <a:sym typeface="+mn-ea"/>
                </a:rPr>
                <a:t>Cave220</a:t>
              </a:r>
              <a:endParaRPr lang="en-US" sz="3600" spc="232">
                <a:solidFill>
                  <a:schemeClr val="bg1"/>
                </a:solidFill>
                <a:ea typeface="字由点字典楷" panose="000206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991" b="-19991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-128806" y="-1357312"/>
            <a:ext cx="18821320" cy="1855527"/>
            <a:chOff x="0" y="0"/>
            <a:chExt cx="3372627" cy="332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28806" y="9786938"/>
            <a:ext cx="18821320" cy="1855527"/>
            <a:chOff x="0" y="0"/>
            <a:chExt cx="3372627" cy="332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2627" cy="332495"/>
            </a:xfrm>
            <a:custGeom>
              <a:avLst/>
              <a:gdLst/>
              <a:ahLst/>
              <a:cxnLst/>
              <a:rect l="l" t="t" r="r" b="b"/>
              <a:pathLst>
                <a:path w="3372627" h="332495">
                  <a:moveTo>
                    <a:pt x="0" y="0"/>
                  </a:moveTo>
                  <a:lnTo>
                    <a:pt x="3372627" y="0"/>
                  </a:lnTo>
                  <a:lnTo>
                    <a:pt x="3372627" y="332495"/>
                  </a:lnTo>
                  <a:lnTo>
                    <a:pt x="0" y="332495"/>
                  </a:lnTo>
                  <a:close/>
                </a:path>
              </a:pathLst>
            </a:custGeom>
            <a:solidFill>
              <a:srgbClr val="697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72627" cy="40869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3520"/>
                </a:lnSpc>
              </a:p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38010" y="1943016"/>
            <a:ext cx="3571579" cy="769675"/>
            <a:chOff x="11654" y="9041"/>
            <a:chExt cx="5625" cy="1212"/>
          </a:xfrm>
        </p:grpSpPr>
        <p:grpSp>
          <p:nvGrpSpPr>
            <p:cNvPr id="21" name="Group 21"/>
            <p:cNvGrpSpPr/>
            <p:nvPr/>
          </p:nvGrpSpPr>
          <p:grpSpPr>
            <a:xfrm rot="0">
              <a:off x="11654" y="9041"/>
              <a:ext cx="5625" cy="1212"/>
              <a:chOff x="0" y="0"/>
              <a:chExt cx="639998" cy="13792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9998" cy="137920"/>
              </a:xfrm>
              <a:custGeom>
                <a:avLst/>
                <a:gdLst/>
                <a:ahLst/>
                <a:cxnLst/>
                <a:rect l="l" t="t" r="r" b="b"/>
                <a:pathLst>
                  <a:path w="639998" h="137920">
                    <a:moveTo>
                      <a:pt x="0" y="0"/>
                    </a:moveTo>
                    <a:lnTo>
                      <a:pt x="639998" y="0"/>
                    </a:lnTo>
                    <a:lnTo>
                      <a:pt x="639998" y="137920"/>
                    </a:lnTo>
                    <a:lnTo>
                      <a:pt x="0" y="137920"/>
                    </a:lnTo>
                    <a:close/>
                  </a:path>
                </a:pathLst>
              </a:custGeom>
              <a:solidFill>
                <a:srgbClr val="69705A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76200"/>
                <a:ext cx="639998" cy="214120"/>
              </a:xfrm>
              <a:prstGeom prst="rect">
                <a:avLst/>
              </a:prstGeom>
            </p:spPr>
            <p:txBody>
              <a:bodyPr lIns="50799" tIns="50799" rIns="50799" bIns="50799" rtlCol="0" anchor="ctr"/>
              <a:lstStyle/>
              <a:p>
                <a:pPr algn="ctr">
                  <a:lnSpc>
                    <a:spcPts val="3520"/>
                  </a:lnSpc>
                </a:p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2854" y="9041"/>
              <a:ext cx="3123" cy="1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spc="298">
                  <a:solidFill>
                    <a:srgbClr val="FFFFFF"/>
                  </a:solidFill>
                  <a:ea typeface="字由点字典楷 Bold" panose="00020600040101010101" charset="-122"/>
                </a:rPr>
                <a:t>Cave61</a:t>
              </a:r>
              <a:endParaRPr lang="en-US" sz="3600" spc="298">
                <a:solidFill>
                  <a:srgbClr val="FFFFFF"/>
                </a:solidFill>
                <a:ea typeface="字由点字典楷 Bold" panose="00020600040101010101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379075" y="328295"/>
            <a:ext cx="5099685" cy="4062775"/>
            <a:chOff x="22641" y="1020"/>
            <a:chExt cx="8040" cy="6405"/>
          </a:xfrm>
        </p:grpSpPr>
        <p:pic>
          <p:nvPicPr>
            <p:cNvPr id="31" name="图片 30" descr="屏幕截图 2024-03-14 2202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41" y="1020"/>
              <a:ext cx="8040" cy="5669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25882" y="6844"/>
              <a:ext cx="2220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/>
                <a:t>永昌之县</a:t>
              </a:r>
              <a:endParaRPr lang="zh-CN" altLang="en-US" b="1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981200" y="2933700"/>
            <a:ext cx="1264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五台山图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" y="4991100"/>
            <a:ext cx="16833215" cy="1677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In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914 AD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Cao Yijin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曹议金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began to rule Dunhuang. In the following 120 years, the Cao family built a new cave, completely rebuilt the caves, and painted a large area of open-air murals on the cliff.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" y="6743700"/>
            <a:ext cx="17070705" cy="1880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In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1036 and 1227 A.D.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this place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was ruled by the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Western Xia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Mongol regimes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 Although there are still constructions and repairs,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but with the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import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ance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 of the Silk Road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 less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and Dunhuang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economic depression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Mogao Grottoes has been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declining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010" y="3011805"/>
            <a:ext cx="609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rId3" action="ppaction://hlinkfile"/>
              </a:rPr>
              <a:t>https://www.e-dunhuang.com/cave/10.0001/0001.0001.0061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838200" y="344170"/>
            <a:ext cx="6727825" cy="1162050"/>
            <a:chOff x="728" y="422"/>
            <a:chExt cx="8400" cy="1830"/>
          </a:xfrm>
        </p:grpSpPr>
        <p:sp>
          <p:nvSpPr>
            <p:cNvPr id="14" name="Freeform 17"/>
            <p:cNvSpPr/>
            <p:nvPr/>
          </p:nvSpPr>
          <p:spPr>
            <a:xfrm rot="16200000">
              <a:off x="4013" y="-2863"/>
              <a:ext cx="1830" cy="8400"/>
            </a:xfrm>
            <a:custGeom>
              <a:avLst/>
              <a:gdLst/>
              <a:ahLst/>
              <a:cxnLst/>
              <a:rect l="l" t="t" r="r" b="b"/>
              <a:pathLst>
                <a:path w="1573035" h="2282769">
                  <a:moveTo>
                    <a:pt x="0" y="0"/>
                  </a:moveTo>
                  <a:lnTo>
                    <a:pt x="1573035" y="0"/>
                  </a:lnTo>
                  <a:lnTo>
                    <a:pt x="1573035" y="2282769"/>
                  </a:lnTo>
                  <a:lnTo>
                    <a:pt x="0" y="2282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TextBox 25"/>
            <p:cNvSpPr txBox="1"/>
            <p:nvPr/>
          </p:nvSpPr>
          <p:spPr>
            <a:xfrm>
              <a:off x="1203" y="645"/>
              <a:ext cx="7541" cy="1516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5040"/>
                </a:lnSpc>
              </a:pPr>
              <a:r>
                <a:rPr lang="zh-CN" altLang="en-US" sz="2400" b="1" spc="298">
                  <a:solidFill>
                    <a:schemeClr val="bg1"/>
                  </a:solidFill>
                  <a:latin typeface="Times New Roman" panose="02020603050405020304" charset="0"/>
                  <a:ea typeface="字由点字典楷" panose="00020600040101010101" charset="-122"/>
                  <a:cs typeface="Times New Roman" panose="02020603050405020304" charset="0"/>
                  <a:sym typeface="+mn-ea"/>
                </a:rPr>
                <a:t>Five dynasties to the Song Dynasty</a:t>
              </a:r>
              <a:endParaRPr lang="zh-CN" altLang="en-US" sz="2400" b="1" spc="298">
                <a:solidFill>
                  <a:schemeClr val="bg1"/>
                </a:solidFill>
                <a:latin typeface="Times New Roman" panose="02020603050405020304" charset="0"/>
                <a:ea typeface="字由点字典楷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commondata" val="eyJoZGlkIjoiOWQyMDE2MTE0MGI4ZDkyZjAwN2UzYTgyM2ZiOWI3MWMifQ=="/>
</p:tagLst>
</file>

<file path=ppt/theme/theme1.xml><?xml version="1.0" encoding="utf-8"?>
<a:theme xmlns:a="http://schemas.openxmlformats.org/drawingml/2006/main" name="1_Office Theme">
  <a:themeElements>
    <a:clrScheme name="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A6A6A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7047</Words>
  <Application>WPS 演示</Application>
  <PresentationFormat>On-screen Show (4:3)</PresentationFormat>
  <Paragraphs>239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字由点字典楷 Bold</vt:lpstr>
      <vt:lpstr>字由点字典楷</vt:lpstr>
      <vt:lpstr>Calibri</vt:lpstr>
      <vt:lpstr>微软雅黑</vt:lpstr>
      <vt:lpstr>Arial Unicode MS</vt:lpstr>
      <vt:lpstr>钟齐流江毛草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黄绿色中式古风文科通用校园毕业答辩汇报演示文稿</dc:title>
  <dc:creator/>
  <cp:lastModifiedBy>某彤』</cp:lastModifiedBy>
  <cp:revision>60</cp:revision>
  <dcterms:created xsi:type="dcterms:W3CDTF">2006-08-16T00:00:00Z</dcterms:created>
  <dcterms:modified xsi:type="dcterms:W3CDTF">2024-03-19T15:16:59Z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5FDB340993F04D3E91ABC829EE74A565_13</vt:lpwstr>
  </property>
  <property fmtid="{D5CDD505-2E9C-101B-9397-08002B2CF9AE}" pid="3" name="KSOProductBuildVer">
    <vt:lpwstr>2052-12.1.0.16388</vt:lpwstr>
  </property>
</Properties>
</file>