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3"/>
  </p:sldMasterIdLst>
  <p:notesMasterIdLst>
    <p:notesMasterId r:id="rId5"/>
  </p:notesMasterIdLst>
  <p:sldIdLst>
    <p:sldId id="280" r:id="rId4"/>
    <p:sldId id="257" r:id="rId6"/>
    <p:sldId id="258" r:id="rId7"/>
    <p:sldId id="259" r:id="rId8"/>
    <p:sldId id="281" r:id="rId9"/>
    <p:sldId id="272" r:id="rId10"/>
    <p:sldId id="283" r:id="rId11"/>
    <p:sldId id="284" r:id="rId12"/>
    <p:sldId id="282" r:id="rId13"/>
    <p:sldId id="260" r:id="rId14"/>
    <p:sldId id="279" r:id="rId15"/>
  </p:sldIdLst>
  <p:sldSz cx="12192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4EF"/>
    <a:srgbClr val="DCD8D1"/>
    <a:srgbClr val="AEA594"/>
    <a:srgbClr val="6D6A65"/>
    <a:srgbClr val="F5F4F0"/>
    <a:srgbClr val="C7D2E3"/>
    <a:srgbClr val="E8F0EE"/>
    <a:srgbClr val="EE9D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14" autoAdjust="0"/>
  </p:normalViewPr>
  <p:slideViewPr>
    <p:cSldViewPr snapToGrid="0">
      <p:cViewPr varScale="1">
        <p:scale>
          <a:sx n="75" d="100"/>
          <a:sy n="75" d="100"/>
        </p:scale>
        <p:origin x="43" y="4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3D2234-D53A-453B-AAF0-96A305B0C5E8}"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FD571-7378-47FB-843B-A11181493E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8BB128-5575-453B-96CC-1B548AE55E2D}" type="slidenum">
              <a:rPr lang="zh-CN" altLang="en-US" smtClean="0"/>
            </a:fld>
            <a:endParaRPr lang="zh-CN" altLang="en-US"/>
          </a:p>
        </p:txBody>
      </p:sp>
      <p:sp>
        <p:nvSpPr>
          <p:cNvPr id="11" name="TextBox 10"/>
          <p:cNvSpPr txBox="1"/>
          <p:nvPr userDrawn="1"/>
        </p:nvSpPr>
        <p:spPr>
          <a:xfrm>
            <a:off x="1007605" y="6724789"/>
            <a:ext cx="1800200" cy="118430"/>
          </a:xfrm>
          <a:prstGeom prst="rect">
            <a:avLst/>
          </a:prstGeom>
          <a:noFill/>
        </p:spPr>
        <p:txBody>
          <a:bodyPr wrap="square" rtlCol="0">
            <a:spAutoFit/>
          </a:bodyPr>
          <a:lstStyle/>
          <a:p>
            <a:pPr>
              <a:lnSpc>
                <a:spcPct val="200000"/>
              </a:lnSpc>
            </a:pPr>
            <a:r>
              <a:rPr lang="en-US" altLang="zh-CN" sz="100" dirty="0">
                <a:solidFill>
                  <a:prstClr val="black"/>
                </a:solidFill>
                <a:ea typeface="微软雅黑" pitchFamily="34" charset="-122"/>
                <a:hlinkClick r:id="rId2"/>
              </a:rPr>
              <a:t>PPT</a:t>
            </a:r>
            <a:r>
              <a:rPr lang="zh-CN" altLang="en-US" sz="100" dirty="0">
                <a:solidFill>
                  <a:prstClr val="black"/>
                </a:solidFill>
                <a:ea typeface="微软雅黑" pitchFamily="34" charset="-122"/>
                <a:hlinkClick r:id="rId2"/>
              </a:rPr>
              <a:t>模板</a:t>
            </a:r>
            <a:r>
              <a:rPr lang="zh-CN" altLang="en-US" sz="100" dirty="0">
                <a:solidFill>
                  <a:prstClr val="black"/>
                </a:solidFill>
                <a:ea typeface="微软雅黑" pitchFamily="34" charset="-122"/>
              </a:rPr>
              <a:t> </a:t>
            </a:r>
            <a:r>
              <a:rPr lang="en-US" altLang="zh-CN" sz="100" dirty="0">
                <a:solidFill>
                  <a:prstClr val="black"/>
                </a:solidFill>
                <a:ea typeface="微软雅黑" pitchFamily="34" charset="-122"/>
              </a:rPr>
              <a:t>http://www.1ppt.com/moban/</a:t>
            </a:r>
            <a:r>
              <a:rPr lang="zh-CN" altLang="en-US" sz="100" dirty="0">
                <a:solidFill>
                  <a:prstClr val="black"/>
                </a:solidFill>
                <a:ea typeface="微软雅黑" pitchFamily="34" charset="-122"/>
              </a:rPr>
              <a:t> </a:t>
            </a:r>
            <a:endParaRPr lang="en-US" altLang="zh-CN" sz="100" dirty="0">
              <a:solidFill>
                <a:prstClr val="black"/>
              </a:solidFill>
              <a:ea typeface="微软雅黑" pitchFamily="34" charset="-122"/>
            </a:endParaRPr>
          </a:p>
        </p:txBody>
      </p:sp>
    </p:spTree>
  </p:cSld>
  <p:clrMapOvr>
    <a:masterClrMapping/>
  </p:clrMapOvr>
  <p:transition spd="slow" advClick="0" advTm="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8BB128-5575-453B-96CC-1B548AE55E2D}" type="slidenum">
              <a:rPr lang="zh-CN" altLang="en-US" smtClean="0"/>
            </a:fld>
            <a:endParaRPr lang="zh-CN" altLang="en-US"/>
          </a:p>
        </p:txBody>
      </p:sp>
      <p:pic>
        <p:nvPicPr>
          <p:cNvPr id="5" name="图片 4"/>
          <p:cNvPicPr>
            <a:picLocks noChangeAspect="1"/>
          </p:cNvPicPr>
          <p:nvPr userDrawn="1"/>
        </p:nvPicPr>
        <p:blipFill rotWithShape="1">
          <a:blip r:embed="rId2" cstate="screen"/>
          <a:srcRect/>
          <a:stretch>
            <a:fillRect/>
          </a:stretch>
        </p:blipFill>
        <p:spPr>
          <a:xfrm>
            <a:off x="9842500" y="0"/>
            <a:ext cx="2349500" cy="2209800"/>
          </a:xfrm>
          <a:prstGeom prst="rect">
            <a:avLst/>
          </a:prstGeom>
        </p:spPr>
      </p:pic>
    </p:spTree>
  </p:cSld>
  <p:clrMapOvr>
    <a:masterClrMapping/>
  </p:clrMapOvr>
  <p:transition spd="slow" advClick="0" advTm="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045CCE26-DBA3-4D3B-92EB-50A067810EE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fld>
            <a:endParaRPr lang="zh-CN" altLang="en-US"/>
          </a:p>
        </p:txBody>
      </p:sp>
    </p:spTree>
  </p:cSld>
  <p:clrMapOvr>
    <a:masterClrMapping/>
  </p:clrMapOvr>
  <p:transition spd="slow" advClick="0" advTm="0">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CCE26-DBA3-4D3B-92EB-50A067810EE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BB128-5575-453B-96CC-1B548AE55E2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advClick="0" advTm="0">
    <p:random/>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8.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8.xml"/><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8.xml"/><Relationship Id="rId3" Type="http://schemas.openxmlformats.org/officeDocument/2006/relationships/image" Target="../media/image4.png"/><Relationship Id="rId2" Type="http://schemas.openxmlformats.org/officeDocument/2006/relationships/image" Target="../media/image15.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8.xml"/><Relationship Id="rId4" Type="http://schemas.openxmlformats.org/officeDocument/2006/relationships/image" Target="../media/image7.emf"/><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8.xml"/><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8.xml"/><Relationship Id="rId4" Type="http://schemas.openxmlformats.org/officeDocument/2006/relationships/image" Target="../media/image9.jpeg"/><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image" Target="../media/image8.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8.xml"/><Relationship Id="rId2" Type="http://schemas.openxmlformats.org/officeDocument/2006/relationships/image" Target="../media/image4.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8.xml"/><Relationship Id="rId4" Type="http://schemas.openxmlformats.org/officeDocument/2006/relationships/image" Target="../media/image12.jpeg"/><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image" Target="../media/image10.pn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8.xml"/><Relationship Id="rId4" Type="http://schemas.openxmlformats.org/officeDocument/2006/relationships/image" Target="../media/image13.jpeg"/><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image" Target="../media/image10.png"/></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8.xml"/><Relationship Id="rId4" Type="http://schemas.openxmlformats.org/officeDocument/2006/relationships/image" Target="../media/image14.jpeg"/><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8.xml"/><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screen"/>
          <a:srcRect/>
          <a:stretch>
            <a:fillRect/>
          </a:stretch>
        </p:blipFill>
        <p:spPr>
          <a:xfrm>
            <a:off x="8712926" y="117566"/>
            <a:ext cx="3448594" cy="1724297"/>
          </a:xfrm>
          <a:prstGeom prst="rect">
            <a:avLst/>
          </a:prstGeom>
        </p:spPr>
      </p:pic>
      <p:pic>
        <p:nvPicPr>
          <p:cNvPr id="20" name="图片 19"/>
          <p:cNvPicPr>
            <a:picLocks noChangeAspect="1"/>
          </p:cNvPicPr>
          <p:nvPr/>
        </p:nvPicPr>
        <p:blipFill rotWithShape="1">
          <a:blip r:embed="rId2" cstate="screen"/>
          <a:srcRect/>
          <a:stretch>
            <a:fillRect/>
          </a:stretch>
        </p:blipFill>
        <p:spPr>
          <a:xfrm rot="216351">
            <a:off x="9338664" y="369547"/>
            <a:ext cx="2636584" cy="1431290"/>
          </a:xfrm>
          <a:prstGeom prst="rect">
            <a:avLst/>
          </a:prstGeom>
        </p:spPr>
      </p:pic>
      <p:sp>
        <p:nvSpPr>
          <p:cNvPr id="21" name="文本框 20"/>
          <p:cNvSpPr txBox="1"/>
          <p:nvPr/>
        </p:nvSpPr>
        <p:spPr>
          <a:xfrm>
            <a:off x="3172407" y="2012350"/>
            <a:ext cx="6260841" cy="1754326"/>
          </a:xfrm>
          <a:prstGeom prst="rect">
            <a:avLst/>
          </a:prstGeom>
          <a:noFill/>
        </p:spPr>
        <p:txBody>
          <a:bodyPr wrap="square" rtlCol="0">
            <a:spAutoFit/>
          </a:bodyPr>
          <a:lstStyle/>
          <a:p>
            <a:pPr algn="ctr"/>
            <a:r>
              <a:rPr lang="en-US" altLang="zh-CN" sz="5400" dirty="0">
                <a:latin typeface="Times New Roman" pitchFamily="18" charset="0"/>
                <a:cs typeface="Times New Roman" pitchFamily="18" charset="0"/>
              </a:rPr>
              <a:t>The</a:t>
            </a:r>
            <a:r>
              <a:rPr lang="zh-CN" altLang="en-US" sz="5400" dirty="0">
                <a:latin typeface="Times New Roman" pitchFamily="18" charset="0"/>
                <a:cs typeface="Times New Roman" pitchFamily="18" charset="0"/>
              </a:rPr>
              <a:t> </a:t>
            </a:r>
            <a:r>
              <a:rPr lang="en-US" altLang="zh-CN" sz="5400" dirty="0">
                <a:latin typeface="Times New Roman" pitchFamily="18" charset="0"/>
                <a:cs typeface="Times New Roman" pitchFamily="18" charset="0"/>
              </a:rPr>
              <a:t>Development</a:t>
            </a:r>
            <a:r>
              <a:rPr lang="zh-CN" altLang="en-US" sz="5400" dirty="0">
                <a:latin typeface="Times New Roman" pitchFamily="18" charset="0"/>
                <a:cs typeface="Times New Roman" pitchFamily="18" charset="0"/>
              </a:rPr>
              <a:t> </a:t>
            </a:r>
            <a:r>
              <a:rPr lang="en-US" altLang="zh-CN" sz="5400" dirty="0">
                <a:latin typeface="Times New Roman" pitchFamily="18" charset="0"/>
                <a:cs typeface="Times New Roman" pitchFamily="18" charset="0"/>
              </a:rPr>
              <a:t>of</a:t>
            </a:r>
            <a:r>
              <a:rPr lang="zh-CN" altLang="en-US" sz="5400" dirty="0">
                <a:latin typeface="Times New Roman" pitchFamily="18" charset="0"/>
                <a:cs typeface="Times New Roman" pitchFamily="18" charset="0"/>
              </a:rPr>
              <a:t> </a:t>
            </a:r>
            <a:r>
              <a:rPr lang="en-US" altLang="zh-CN" sz="5400" dirty="0">
                <a:latin typeface="Times New Roman" pitchFamily="18" charset="0"/>
                <a:cs typeface="Times New Roman" pitchFamily="18" charset="0"/>
              </a:rPr>
              <a:t>Chinese</a:t>
            </a:r>
            <a:r>
              <a:rPr lang="zh-CN" altLang="en-US" sz="5400" dirty="0">
                <a:latin typeface="Times New Roman" pitchFamily="18" charset="0"/>
                <a:cs typeface="Times New Roman" pitchFamily="18" charset="0"/>
              </a:rPr>
              <a:t> </a:t>
            </a:r>
            <a:r>
              <a:rPr lang="en-US" altLang="zh-CN" sz="5400" dirty="0">
                <a:latin typeface="Times New Roman" pitchFamily="18" charset="0"/>
                <a:cs typeface="Times New Roman" pitchFamily="18" charset="0"/>
              </a:rPr>
              <a:t>Medicine</a:t>
            </a:r>
            <a:endParaRPr lang="zh-CN" altLang="en-US" sz="5400" dirty="0">
              <a:latin typeface="Times New Roman" pitchFamily="18" charset="0"/>
              <a:cs typeface="Times New Roman" pitchFamily="18" charset="0"/>
            </a:endParaRPr>
          </a:p>
        </p:txBody>
      </p:sp>
      <p:sp>
        <p:nvSpPr>
          <p:cNvPr id="22" name="文本框 21"/>
          <p:cNvSpPr txBox="1"/>
          <p:nvPr/>
        </p:nvSpPr>
        <p:spPr>
          <a:xfrm>
            <a:off x="8901831" y="4914387"/>
            <a:ext cx="461665" cy="4484386"/>
          </a:xfrm>
          <a:prstGeom prst="rect">
            <a:avLst/>
          </a:prstGeom>
          <a:noFill/>
        </p:spPr>
        <p:txBody>
          <a:bodyPr vert="eaVert" wrap="square" rtlCol="0">
            <a:spAutoFit/>
            <a:scene3d>
              <a:camera prst="orthographicFront"/>
              <a:lightRig rig="threePt" dir="t"/>
            </a:scene3d>
            <a:sp3d contourW="12700"/>
          </a:bodyPr>
          <a:lstStyle/>
          <a:p>
            <a:r>
              <a:rPr lang="zh-CN" altLang="en-US" dirty="0">
                <a:solidFill>
                  <a:srgbClr val="6D6A65"/>
                </a:solidFill>
                <a:cs typeface="+mn-ea"/>
                <a:sym typeface="+mn-lt"/>
              </a:rPr>
              <a:t>汇报人</a:t>
            </a:r>
            <a:r>
              <a:rPr lang="en-US" altLang="zh-CN" dirty="0">
                <a:solidFill>
                  <a:srgbClr val="6D6A65"/>
                </a:solidFill>
                <a:cs typeface="+mn-ea"/>
                <a:sym typeface="+mn-lt"/>
              </a:rPr>
              <a:t>: </a:t>
            </a:r>
            <a:r>
              <a:rPr lang="zh-CN" altLang="en-US" dirty="0">
                <a:solidFill>
                  <a:srgbClr val="6D6A65"/>
                </a:solidFill>
                <a:cs typeface="+mn-ea"/>
                <a:sym typeface="+mn-lt"/>
              </a:rPr>
              <a:t>易明霞</a:t>
            </a:r>
            <a:endParaRPr lang="zh-CN" altLang="en-US" dirty="0">
              <a:solidFill>
                <a:srgbClr val="6D6A65"/>
              </a:solidFill>
              <a:cs typeface="+mn-ea"/>
              <a:sym typeface="+mn-lt"/>
            </a:endParaRPr>
          </a:p>
        </p:txBody>
      </p:sp>
      <p:pic>
        <p:nvPicPr>
          <p:cNvPr id="24" name="图片 23"/>
          <p:cNvPicPr>
            <a:picLocks noChangeAspect="1"/>
          </p:cNvPicPr>
          <p:nvPr/>
        </p:nvPicPr>
        <p:blipFill>
          <a:blip r:embed="rId3" cstate="screen"/>
          <a:stretch>
            <a:fillRect/>
          </a:stretch>
        </p:blipFill>
        <p:spPr>
          <a:xfrm rot="309263">
            <a:off x="9624042" y="3357154"/>
            <a:ext cx="1389130" cy="1217082"/>
          </a:xfrm>
          <a:prstGeom prst="rect">
            <a:avLst/>
          </a:prstGeom>
        </p:spPr>
      </p:pic>
      <p:pic>
        <p:nvPicPr>
          <p:cNvPr id="26" name="图片 25"/>
          <p:cNvPicPr>
            <a:picLocks noChangeAspect="1"/>
          </p:cNvPicPr>
          <p:nvPr/>
        </p:nvPicPr>
        <p:blipFill>
          <a:blip r:embed="rId4" cstate="screen"/>
          <a:stretch>
            <a:fillRect/>
          </a:stretch>
        </p:blipFill>
        <p:spPr>
          <a:xfrm>
            <a:off x="9363496" y="4221169"/>
            <a:ext cx="2828504" cy="2664823"/>
          </a:xfrm>
          <a:prstGeom prst="rect">
            <a:avLst/>
          </a:prstGeom>
        </p:spPr>
      </p:pic>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750"/>
                                        <p:tgtEl>
                                          <p:spTgt spid="22"/>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1000"/>
                                        <p:tgtEl>
                                          <p:spTgt spid="24"/>
                                        </p:tgtEl>
                                      </p:cBhvr>
                                    </p:animEffect>
                                    <p:anim calcmode="lin" valueType="num">
                                      <p:cBhvr>
                                        <p:cTn id="12" dur="1000" fill="hold"/>
                                        <p:tgtEl>
                                          <p:spTgt spid="24"/>
                                        </p:tgtEl>
                                        <p:attrNameLst>
                                          <p:attrName>ppt_x</p:attrName>
                                        </p:attrNameLst>
                                      </p:cBhvr>
                                      <p:tavLst>
                                        <p:tav tm="0">
                                          <p:val>
                                            <p:strVal val="#ppt_x"/>
                                          </p:val>
                                        </p:tav>
                                        <p:tav tm="100000">
                                          <p:val>
                                            <p:strVal val="#ppt_x"/>
                                          </p:val>
                                        </p:tav>
                                      </p:tavLst>
                                    </p:anim>
                                    <p:anim calcmode="lin" valueType="num">
                                      <p:cBhvr>
                                        <p:cTn id="13" dur="1000" fill="hold"/>
                                        <p:tgtEl>
                                          <p:spTgt spid="24"/>
                                        </p:tgtEl>
                                        <p:attrNameLst>
                                          <p:attrName>ppt_y</p:attrName>
                                        </p:attrNameLst>
                                      </p:cBhvr>
                                      <p:tavLst>
                                        <p:tav tm="0">
                                          <p:val>
                                            <p:strVal val="#ppt_y-.1"/>
                                          </p:val>
                                        </p:tav>
                                        <p:tav tm="100000">
                                          <p:val>
                                            <p:strVal val="#ppt_y"/>
                                          </p:val>
                                        </p:tav>
                                      </p:tavLst>
                                    </p:anim>
                                  </p:childTnLst>
                                </p:cTn>
                              </p:par>
                            </p:childTnLst>
                          </p:cTn>
                        </p:par>
                        <p:par>
                          <p:cTn id="14" fill="hold">
                            <p:stCondLst>
                              <p:cond delay="2000"/>
                            </p:stCondLst>
                            <p:childTnLst>
                              <p:par>
                                <p:cTn id="15" presetID="22" presetClass="entr" presetSubtype="4" fill="hold" nodeType="after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down)">
                                      <p:cBhvr>
                                        <p:cTn id="1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ïṡḻiďé"/>
          <p:cNvSpPr/>
          <p:nvPr/>
        </p:nvSpPr>
        <p:spPr>
          <a:xfrm>
            <a:off x="5091046" y="2335321"/>
            <a:ext cx="2772678" cy="3146613"/>
          </a:xfrm>
          <a:custGeom>
            <a:avLst/>
            <a:gdLst/>
            <a:ahLst/>
            <a:cxnLst>
              <a:cxn ang="0">
                <a:pos x="wd2" y="hd2"/>
              </a:cxn>
              <a:cxn ang="5400000">
                <a:pos x="wd2" y="hd2"/>
              </a:cxn>
              <a:cxn ang="10800000">
                <a:pos x="wd2" y="hd2"/>
              </a:cxn>
              <a:cxn ang="16200000">
                <a:pos x="wd2" y="hd2"/>
              </a:cxn>
            </a:cxnLst>
            <a:rect l="0" t="0" r="r" b="b"/>
            <a:pathLst>
              <a:path w="21529" h="21570" extrusionOk="0">
                <a:moveTo>
                  <a:pt x="538" y="6909"/>
                </a:moveTo>
                <a:cubicBezTo>
                  <a:pt x="1461" y="7610"/>
                  <a:pt x="2084" y="8535"/>
                  <a:pt x="2344" y="9550"/>
                </a:cubicBezTo>
                <a:cubicBezTo>
                  <a:pt x="2607" y="10563"/>
                  <a:pt x="2500" y="11653"/>
                  <a:pt x="2066" y="12653"/>
                </a:cubicBezTo>
                <a:cubicBezTo>
                  <a:pt x="1851" y="13153"/>
                  <a:pt x="1549" y="13624"/>
                  <a:pt x="1175" y="14047"/>
                </a:cubicBezTo>
                <a:cubicBezTo>
                  <a:pt x="988" y="14258"/>
                  <a:pt x="783" y="14456"/>
                  <a:pt x="563" y="14641"/>
                </a:cubicBezTo>
                <a:cubicBezTo>
                  <a:pt x="535" y="14664"/>
                  <a:pt x="508" y="14687"/>
                  <a:pt x="480" y="14710"/>
                </a:cubicBezTo>
                <a:cubicBezTo>
                  <a:pt x="448" y="14736"/>
                  <a:pt x="416" y="14761"/>
                  <a:pt x="384" y="14787"/>
                </a:cubicBezTo>
                <a:cubicBezTo>
                  <a:pt x="262" y="14888"/>
                  <a:pt x="169" y="15015"/>
                  <a:pt x="114" y="15148"/>
                </a:cubicBezTo>
                <a:cubicBezTo>
                  <a:pt x="5" y="15419"/>
                  <a:pt x="39" y="15673"/>
                  <a:pt x="115" y="15884"/>
                </a:cubicBezTo>
                <a:cubicBezTo>
                  <a:pt x="195" y="16097"/>
                  <a:pt x="324" y="16283"/>
                  <a:pt x="510" y="16443"/>
                </a:cubicBezTo>
                <a:cubicBezTo>
                  <a:pt x="604" y="16523"/>
                  <a:pt x="714" y="16596"/>
                  <a:pt x="845" y="16653"/>
                </a:cubicBezTo>
                <a:cubicBezTo>
                  <a:pt x="977" y="16710"/>
                  <a:pt x="1132" y="16749"/>
                  <a:pt x="1297" y="16755"/>
                </a:cubicBezTo>
                <a:cubicBezTo>
                  <a:pt x="1379" y="16758"/>
                  <a:pt x="1462" y="16752"/>
                  <a:pt x="1542" y="16738"/>
                </a:cubicBezTo>
                <a:cubicBezTo>
                  <a:pt x="1582" y="16731"/>
                  <a:pt x="1622" y="16722"/>
                  <a:pt x="1660" y="16711"/>
                </a:cubicBezTo>
                <a:cubicBezTo>
                  <a:pt x="1682" y="16705"/>
                  <a:pt x="1703" y="16698"/>
                  <a:pt x="1725" y="16692"/>
                </a:cubicBezTo>
                <a:cubicBezTo>
                  <a:pt x="1761" y="16682"/>
                  <a:pt x="1797" y="16672"/>
                  <a:pt x="1833" y="16661"/>
                </a:cubicBezTo>
                <a:cubicBezTo>
                  <a:pt x="1870" y="16652"/>
                  <a:pt x="1906" y="16642"/>
                  <a:pt x="1942" y="16633"/>
                </a:cubicBezTo>
                <a:cubicBezTo>
                  <a:pt x="2088" y="16595"/>
                  <a:pt x="2235" y="16563"/>
                  <a:pt x="2384" y="16535"/>
                </a:cubicBezTo>
                <a:cubicBezTo>
                  <a:pt x="2977" y="16425"/>
                  <a:pt x="3590" y="16393"/>
                  <a:pt x="4193" y="16443"/>
                </a:cubicBezTo>
                <a:cubicBezTo>
                  <a:pt x="5401" y="16540"/>
                  <a:pt x="6568" y="16973"/>
                  <a:pt x="7492" y="17666"/>
                </a:cubicBezTo>
                <a:cubicBezTo>
                  <a:pt x="8420" y="18356"/>
                  <a:pt x="9100" y="19300"/>
                  <a:pt x="9406" y="20334"/>
                </a:cubicBezTo>
                <a:cubicBezTo>
                  <a:pt x="9425" y="20399"/>
                  <a:pt x="9443" y="20464"/>
                  <a:pt x="9460" y="20529"/>
                </a:cubicBezTo>
                <a:cubicBezTo>
                  <a:pt x="9468" y="20561"/>
                  <a:pt x="9475" y="20594"/>
                  <a:pt x="9483" y="20627"/>
                </a:cubicBezTo>
                <a:cubicBezTo>
                  <a:pt x="9488" y="20647"/>
                  <a:pt x="9492" y="20666"/>
                  <a:pt x="9497" y="20686"/>
                </a:cubicBezTo>
                <a:cubicBezTo>
                  <a:pt x="9499" y="20695"/>
                  <a:pt x="9501" y="20704"/>
                  <a:pt x="9503" y="20713"/>
                </a:cubicBezTo>
                <a:cubicBezTo>
                  <a:pt x="9508" y="20728"/>
                  <a:pt x="9512" y="20744"/>
                  <a:pt x="9517" y="20759"/>
                </a:cubicBezTo>
                <a:cubicBezTo>
                  <a:pt x="9552" y="20878"/>
                  <a:pt x="9606" y="20989"/>
                  <a:pt x="9688" y="21099"/>
                </a:cubicBezTo>
                <a:cubicBezTo>
                  <a:pt x="9769" y="21207"/>
                  <a:pt x="9878" y="21306"/>
                  <a:pt x="10002" y="21381"/>
                </a:cubicBezTo>
                <a:cubicBezTo>
                  <a:pt x="10253" y="21532"/>
                  <a:pt x="10545" y="21583"/>
                  <a:pt x="10808" y="21567"/>
                </a:cubicBezTo>
                <a:cubicBezTo>
                  <a:pt x="11073" y="21551"/>
                  <a:pt x="11324" y="21474"/>
                  <a:pt x="11546" y="21332"/>
                </a:cubicBezTo>
                <a:cubicBezTo>
                  <a:pt x="11766" y="21192"/>
                  <a:pt x="11953" y="20969"/>
                  <a:pt x="12021" y="20712"/>
                </a:cubicBezTo>
                <a:cubicBezTo>
                  <a:pt x="12040" y="20640"/>
                  <a:pt x="12058" y="20569"/>
                  <a:pt x="12076" y="20498"/>
                </a:cubicBezTo>
                <a:cubicBezTo>
                  <a:pt x="12094" y="20432"/>
                  <a:pt x="12113" y="20368"/>
                  <a:pt x="12134" y="20303"/>
                </a:cubicBezTo>
                <a:cubicBezTo>
                  <a:pt x="12215" y="20044"/>
                  <a:pt x="12319" y="19791"/>
                  <a:pt x="12442" y="19546"/>
                </a:cubicBezTo>
                <a:cubicBezTo>
                  <a:pt x="12933" y="18564"/>
                  <a:pt x="13762" y="17719"/>
                  <a:pt x="14798" y="17166"/>
                </a:cubicBezTo>
                <a:cubicBezTo>
                  <a:pt x="15832" y="16609"/>
                  <a:pt x="17063" y="16343"/>
                  <a:pt x="18274" y="16412"/>
                </a:cubicBezTo>
                <a:cubicBezTo>
                  <a:pt x="18576" y="16429"/>
                  <a:pt x="18877" y="16466"/>
                  <a:pt x="19174" y="16523"/>
                </a:cubicBezTo>
                <a:cubicBezTo>
                  <a:pt x="19322" y="16551"/>
                  <a:pt x="19469" y="16584"/>
                  <a:pt x="19614" y="16622"/>
                </a:cubicBezTo>
                <a:cubicBezTo>
                  <a:pt x="19687" y="16641"/>
                  <a:pt x="19759" y="16661"/>
                  <a:pt x="19831" y="16683"/>
                </a:cubicBezTo>
                <a:cubicBezTo>
                  <a:pt x="19845" y="16687"/>
                  <a:pt x="19859" y="16690"/>
                  <a:pt x="19873" y="16694"/>
                </a:cubicBezTo>
                <a:cubicBezTo>
                  <a:pt x="19893" y="16699"/>
                  <a:pt x="19914" y="16704"/>
                  <a:pt x="19934" y="16709"/>
                </a:cubicBezTo>
                <a:cubicBezTo>
                  <a:pt x="19975" y="16717"/>
                  <a:pt x="20008" y="16723"/>
                  <a:pt x="20046" y="16728"/>
                </a:cubicBezTo>
                <a:cubicBezTo>
                  <a:pt x="20121" y="16737"/>
                  <a:pt x="20197" y="16740"/>
                  <a:pt x="20272" y="16737"/>
                </a:cubicBezTo>
                <a:cubicBezTo>
                  <a:pt x="20577" y="16722"/>
                  <a:pt x="20847" y="16603"/>
                  <a:pt x="21043" y="16447"/>
                </a:cubicBezTo>
                <a:cubicBezTo>
                  <a:pt x="21241" y="16290"/>
                  <a:pt x="21384" y="16093"/>
                  <a:pt x="21460" y="15864"/>
                </a:cubicBezTo>
                <a:cubicBezTo>
                  <a:pt x="21536" y="15637"/>
                  <a:pt x="21535" y="15362"/>
                  <a:pt x="21412" y="15118"/>
                </a:cubicBezTo>
                <a:cubicBezTo>
                  <a:pt x="21352" y="14997"/>
                  <a:pt x="21266" y="14888"/>
                  <a:pt x="21168" y="14801"/>
                </a:cubicBezTo>
                <a:cubicBezTo>
                  <a:pt x="21156" y="14789"/>
                  <a:pt x="21144" y="14778"/>
                  <a:pt x="21131" y="14768"/>
                </a:cubicBezTo>
                <a:cubicBezTo>
                  <a:pt x="21121" y="14759"/>
                  <a:pt x="21110" y="14751"/>
                  <a:pt x="21100" y="14742"/>
                </a:cubicBezTo>
                <a:cubicBezTo>
                  <a:pt x="21085" y="14730"/>
                  <a:pt x="21069" y="14718"/>
                  <a:pt x="21054" y="14706"/>
                </a:cubicBezTo>
                <a:cubicBezTo>
                  <a:pt x="21027" y="14683"/>
                  <a:pt x="21000" y="14660"/>
                  <a:pt x="20972" y="14638"/>
                </a:cubicBezTo>
                <a:cubicBezTo>
                  <a:pt x="20086" y="13898"/>
                  <a:pt x="19447" y="12932"/>
                  <a:pt x="19183" y="11888"/>
                </a:cubicBezTo>
                <a:cubicBezTo>
                  <a:pt x="18915" y="10846"/>
                  <a:pt x="19029" y="9733"/>
                  <a:pt x="19498" y="8745"/>
                </a:cubicBezTo>
                <a:cubicBezTo>
                  <a:pt x="19730" y="8251"/>
                  <a:pt x="20049" y="7788"/>
                  <a:pt x="20437" y="7376"/>
                </a:cubicBezTo>
                <a:cubicBezTo>
                  <a:pt x="20631" y="7169"/>
                  <a:pt x="20842" y="6976"/>
                  <a:pt x="21068" y="6797"/>
                </a:cubicBezTo>
                <a:cubicBezTo>
                  <a:pt x="21086" y="6783"/>
                  <a:pt x="21103" y="6768"/>
                  <a:pt x="21121" y="6754"/>
                </a:cubicBezTo>
                <a:cubicBezTo>
                  <a:pt x="21140" y="6738"/>
                  <a:pt x="21177" y="6706"/>
                  <a:pt x="21195" y="6687"/>
                </a:cubicBezTo>
                <a:cubicBezTo>
                  <a:pt x="21240" y="6644"/>
                  <a:pt x="21282" y="6597"/>
                  <a:pt x="21321" y="6545"/>
                </a:cubicBezTo>
                <a:cubicBezTo>
                  <a:pt x="21398" y="6443"/>
                  <a:pt x="21460" y="6324"/>
                  <a:pt x="21494" y="6198"/>
                </a:cubicBezTo>
                <a:cubicBezTo>
                  <a:pt x="21566" y="5945"/>
                  <a:pt x="21523" y="5678"/>
                  <a:pt x="21405" y="5462"/>
                </a:cubicBezTo>
                <a:cubicBezTo>
                  <a:pt x="21288" y="5244"/>
                  <a:pt x="21102" y="5063"/>
                  <a:pt x="20863" y="4939"/>
                </a:cubicBezTo>
                <a:cubicBezTo>
                  <a:pt x="20627" y="4815"/>
                  <a:pt x="20327" y="4759"/>
                  <a:pt x="20047" y="4795"/>
                </a:cubicBezTo>
                <a:cubicBezTo>
                  <a:pt x="19977" y="4804"/>
                  <a:pt x="19909" y="4818"/>
                  <a:pt x="19844" y="4836"/>
                </a:cubicBezTo>
                <a:cubicBezTo>
                  <a:pt x="19803" y="4847"/>
                  <a:pt x="19762" y="4859"/>
                  <a:pt x="19721" y="4870"/>
                </a:cubicBezTo>
                <a:cubicBezTo>
                  <a:pt x="19653" y="4889"/>
                  <a:pt x="19577" y="4908"/>
                  <a:pt x="19505" y="4926"/>
                </a:cubicBezTo>
                <a:cubicBezTo>
                  <a:pt x="19358" y="4961"/>
                  <a:pt x="19209" y="4992"/>
                  <a:pt x="19060" y="5018"/>
                </a:cubicBezTo>
                <a:cubicBezTo>
                  <a:pt x="18463" y="5122"/>
                  <a:pt x="17850" y="5149"/>
                  <a:pt x="17246" y="5096"/>
                </a:cubicBezTo>
                <a:cubicBezTo>
                  <a:pt x="16038" y="4993"/>
                  <a:pt x="14878" y="4552"/>
                  <a:pt x="13961" y="3850"/>
                </a:cubicBezTo>
                <a:cubicBezTo>
                  <a:pt x="13041" y="3153"/>
                  <a:pt x="12371" y="2203"/>
                  <a:pt x="12075" y="1166"/>
                </a:cubicBezTo>
                <a:cubicBezTo>
                  <a:pt x="12057" y="1101"/>
                  <a:pt x="12039" y="1036"/>
                  <a:pt x="12023" y="971"/>
                </a:cubicBezTo>
                <a:cubicBezTo>
                  <a:pt x="12015" y="934"/>
                  <a:pt x="12006" y="898"/>
                  <a:pt x="11998" y="861"/>
                </a:cubicBezTo>
                <a:cubicBezTo>
                  <a:pt x="11995" y="852"/>
                  <a:pt x="11993" y="843"/>
                  <a:pt x="11991" y="833"/>
                </a:cubicBezTo>
                <a:cubicBezTo>
                  <a:pt x="11985" y="815"/>
                  <a:pt x="11979" y="796"/>
                  <a:pt x="11974" y="777"/>
                </a:cubicBezTo>
                <a:cubicBezTo>
                  <a:pt x="11963" y="745"/>
                  <a:pt x="11951" y="715"/>
                  <a:pt x="11937" y="684"/>
                </a:cubicBezTo>
                <a:cubicBezTo>
                  <a:pt x="11829" y="437"/>
                  <a:pt x="11599" y="233"/>
                  <a:pt x="11351" y="127"/>
                </a:cubicBezTo>
                <a:cubicBezTo>
                  <a:pt x="11101" y="18"/>
                  <a:pt x="10837" y="-17"/>
                  <a:pt x="10575" y="7"/>
                </a:cubicBezTo>
                <a:cubicBezTo>
                  <a:pt x="10315" y="32"/>
                  <a:pt x="10046" y="122"/>
                  <a:pt x="9826" y="300"/>
                </a:cubicBezTo>
                <a:cubicBezTo>
                  <a:pt x="9718" y="388"/>
                  <a:pt x="9626" y="498"/>
                  <a:pt x="9562" y="615"/>
                </a:cubicBezTo>
                <a:cubicBezTo>
                  <a:pt x="9530" y="674"/>
                  <a:pt x="9505" y="735"/>
                  <a:pt x="9485" y="795"/>
                </a:cubicBezTo>
                <a:cubicBezTo>
                  <a:pt x="9481" y="810"/>
                  <a:pt x="9476" y="825"/>
                  <a:pt x="9472" y="840"/>
                </a:cubicBezTo>
                <a:cubicBezTo>
                  <a:pt x="9469" y="853"/>
                  <a:pt x="9466" y="866"/>
                  <a:pt x="9463" y="879"/>
                </a:cubicBezTo>
                <a:cubicBezTo>
                  <a:pt x="9459" y="897"/>
                  <a:pt x="9455" y="914"/>
                  <a:pt x="9450" y="932"/>
                </a:cubicBezTo>
                <a:cubicBezTo>
                  <a:pt x="9420" y="1060"/>
                  <a:pt x="9382" y="1193"/>
                  <a:pt x="9340" y="1321"/>
                </a:cubicBezTo>
                <a:cubicBezTo>
                  <a:pt x="9256" y="1578"/>
                  <a:pt x="9150" y="1830"/>
                  <a:pt x="9023" y="2073"/>
                </a:cubicBezTo>
                <a:cubicBezTo>
                  <a:pt x="8517" y="3047"/>
                  <a:pt x="7672" y="3880"/>
                  <a:pt x="6626" y="4420"/>
                </a:cubicBezTo>
                <a:cubicBezTo>
                  <a:pt x="5578" y="4965"/>
                  <a:pt x="4368" y="5265"/>
                  <a:pt x="3198" y="5207"/>
                </a:cubicBezTo>
                <a:cubicBezTo>
                  <a:pt x="2906" y="5192"/>
                  <a:pt x="2617" y="5155"/>
                  <a:pt x="2336" y="5095"/>
                </a:cubicBezTo>
                <a:cubicBezTo>
                  <a:pt x="2195" y="5065"/>
                  <a:pt x="2056" y="5030"/>
                  <a:pt x="1920" y="4988"/>
                </a:cubicBezTo>
                <a:cubicBezTo>
                  <a:pt x="1886" y="4977"/>
                  <a:pt x="1852" y="4966"/>
                  <a:pt x="1818" y="4956"/>
                </a:cubicBezTo>
                <a:cubicBezTo>
                  <a:pt x="1781" y="4943"/>
                  <a:pt x="1743" y="4930"/>
                  <a:pt x="1706" y="4918"/>
                </a:cubicBezTo>
                <a:cubicBezTo>
                  <a:pt x="1594" y="4880"/>
                  <a:pt x="1468" y="4854"/>
                  <a:pt x="1337" y="4844"/>
                </a:cubicBezTo>
                <a:cubicBezTo>
                  <a:pt x="1075" y="4823"/>
                  <a:pt x="781" y="4881"/>
                  <a:pt x="542" y="5026"/>
                </a:cubicBezTo>
                <a:cubicBezTo>
                  <a:pt x="302" y="5169"/>
                  <a:pt x="123" y="5392"/>
                  <a:pt x="46" y="5641"/>
                </a:cubicBezTo>
                <a:cubicBezTo>
                  <a:pt x="-34" y="5890"/>
                  <a:pt x="-4" y="6161"/>
                  <a:pt x="100" y="6382"/>
                </a:cubicBezTo>
                <a:cubicBezTo>
                  <a:pt x="203" y="6605"/>
                  <a:pt x="368" y="6779"/>
                  <a:pt x="541" y="6911"/>
                </a:cubicBezTo>
                <a:cubicBezTo>
                  <a:pt x="599" y="6852"/>
                  <a:pt x="656" y="6793"/>
                  <a:pt x="714" y="6734"/>
                </a:cubicBezTo>
                <a:cubicBezTo>
                  <a:pt x="772" y="6675"/>
                  <a:pt x="830" y="6616"/>
                  <a:pt x="888" y="6557"/>
                </a:cubicBezTo>
                <a:cubicBezTo>
                  <a:pt x="945" y="6497"/>
                  <a:pt x="1003" y="6438"/>
                  <a:pt x="1061" y="6379"/>
                </a:cubicBezTo>
                <a:cubicBezTo>
                  <a:pt x="1119" y="6320"/>
                  <a:pt x="1176" y="6261"/>
                  <a:pt x="1234" y="6202"/>
                </a:cubicBezTo>
                <a:cubicBezTo>
                  <a:pt x="1158" y="6144"/>
                  <a:pt x="1109" y="6084"/>
                  <a:pt x="1087" y="6034"/>
                </a:cubicBezTo>
                <a:cubicBezTo>
                  <a:pt x="1065" y="5985"/>
                  <a:pt x="1065" y="5946"/>
                  <a:pt x="1075" y="5913"/>
                </a:cubicBezTo>
                <a:cubicBezTo>
                  <a:pt x="1086" y="5879"/>
                  <a:pt x="1110" y="5850"/>
                  <a:pt x="1143" y="5831"/>
                </a:cubicBezTo>
                <a:cubicBezTo>
                  <a:pt x="1175" y="5812"/>
                  <a:pt x="1215" y="5802"/>
                  <a:pt x="1274" y="5806"/>
                </a:cubicBezTo>
                <a:cubicBezTo>
                  <a:pt x="1304" y="5809"/>
                  <a:pt x="1337" y="5815"/>
                  <a:pt x="1375" y="5828"/>
                </a:cubicBezTo>
                <a:cubicBezTo>
                  <a:pt x="1413" y="5841"/>
                  <a:pt x="1451" y="5854"/>
                  <a:pt x="1489" y="5866"/>
                </a:cubicBezTo>
                <a:cubicBezTo>
                  <a:pt x="1530" y="5880"/>
                  <a:pt x="1572" y="5893"/>
                  <a:pt x="1614" y="5907"/>
                </a:cubicBezTo>
                <a:cubicBezTo>
                  <a:pt x="1782" y="5959"/>
                  <a:pt x="1952" y="6003"/>
                  <a:pt x="2124" y="6040"/>
                </a:cubicBezTo>
                <a:cubicBezTo>
                  <a:pt x="2467" y="6114"/>
                  <a:pt x="2816" y="6157"/>
                  <a:pt x="3164" y="6173"/>
                </a:cubicBezTo>
                <a:cubicBezTo>
                  <a:pt x="4563" y="6236"/>
                  <a:pt x="5942" y="5862"/>
                  <a:pt x="7165" y="5228"/>
                </a:cubicBezTo>
                <a:cubicBezTo>
                  <a:pt x="8398" y="4591"/>
                  <a:pt x="9394" y="3609"/>
                  <a:pt x="9987" y="2465"/>
                </a:cubicBezTo>
                <a:cubicBezTo>
                  <a:pt x="10136" y="2179"/>
                  <a:pt x="10261" y="1883"/>
                  <a:pt x="10360" y="1582"/>
                </a:cubicBezTo>
                <a:cubicBezTo>
                  <a:pt x="10410" y="1430"/>
                  <a:pt x="10452" y="1280"/>
                  <a:pt x="10490" y="1122"/>
                </a:cubicBezTo>
                <a:cubicBezTo>
                  <a:pt x="10494" y="1105"/>
                  <a:pt x="10498" y="1087"/>
                  <a:pt x="10502" y="1069"/>
                </a:cubicBezTo>
                <a:cubicBezTo>
                  <a:pt x="10503" y="1064"/>
                  <a:pt x="10505" y="1059"/>
                  <a:pt x="10506" y="1054"/>
                </a:cubicBezTo>
                <a:cubicBezTo>
                  <a:pt x="10506" y="1051"/>
                  <a:pt x="10508" y="1049"/>
                  <a:pt x="10508" y="1047"/>
                </a:cubicBezTo>
                <a:cubicBezTo>
                  <a:pt x="10511" y="1037"/>
                  <a:pt x="10515" y="1029"/>
                  <a:pt x="10518" y="1022"/>
                </a:cubicBezTo>
                <a:cubicBezTo>
                  <a:pt x="10526" y="1009"/>
                  <a:pt x="10534" y="999"/>
                  <a:pt x="10547" y="989"/>
                </a:cubicBezTo>
                <a:cubicBezTo>
                  <a:pt x="10570" y="968"/>
                  <a:pt x="10622" y="945"/>
                  <a:pt x="10690" y="939"/>
                </a:cubicBezTo>
                <a:cubicBezTo>
                  <a:pt x="10756" y="932"/>
                  <a:pt x="10830" y="944"/>
                  <a:pt x="10876" y="965"/>
                </a:cubicBezTo>
                <a:cubicBezTo>
                  <a:pt x="10924" y="988"/>
                  <a:pt x="10939" y="1006"/>
                  <a:pt x="10951" y="1031"/>
                </a:cubicBezTo>
                <a:cubicBezTo>
                  <a:pt x="10952" y="1034"/>
                  <a:pt x="10954" y="1038"/>
                  <a:pt x="10955" y="1041"/>
                </a:cubicBezTo>
                <a:cubicBezTo>
                  <a:pt x="10955" y="1040"/>
                  <a:pt x="10955" y="1039"/>
                  <a:pt x="10955" y="1037"/>
                </a:cubicBezTo>
                <a:cubicBezTo>
                  <a:pt x="10957" y="1046"/>
                  <a:pt x="10959" y="1054"/>
                  <a:pt x="10961" y="1063"/>
                </a:cubicBezTo>
                <a:cubicBezTo>
                  <a:pt x="10969" y="1098"/>
                  <a:pt x="10977" y="1132"/>
                  <a:pt x="10985" y="1167"/>
                </a:cubicBezTo>
                <a:cubicBezTo>
                  <a:pt x="11004" y="1244"/>
                  <a:pt x="11024" y="1321"/>
                  <a:pt x="11046" y="1397"/>
                </a:cubicBezTo>
                <a:cubicBezTo>
                  <a:pt x="11396" y="2621"/>
                  <a:pt x="12185" y="3739"/>
                  <a:pt x="13267" y="4560"/>
                </a:cubicBezTo>
                <a:cubicBezTo>
                  <a:pt x="13808" y="4971"/>
                  <a:pt x="14418" y="5310"/>
                  <a:pt x="15075" y="5559"/>
                </a:cubicBezTo>
                <a:cubicBezTo>
                  <a:pt x="15732" y="5808"/>
                  <a:pt x="16432" y="5966"/>
                  <a:pt x="17141" y="6028"/>
                </a:cubicBezTo>
                <a:cubicBezTo>
                  <a:pt x="17850" y="6091"/>
                  <a:pt x="18568" y="6059"/>
                  <a:pt x="19266" y="5938"/>
                </a:cubicBezTo>
                <a:cubicBezTo>
                  <a:pt x="19440" y="5907"/>
                  <a:pt x="19613" y="5871"/>
                  <a:pt x="19784" y="5830"/>
                </a:cubicBezTo>
                <a:cubicBezTo>
                  <a:pt x="19871" y="5809"/>
                  <a:pt x="19954" y="5788"/>
                  <a:pt x="20043" y="5763"/>
                </a:cubicBezTo>
                <a:cubicBezTo>
                  <a:pt x="20080" y="5753"/>
                  <a:pt x="20118" y="5742"/>
                  <a:pt x="20156" y="5731"/>
                </a:cubicBezTo>
                <a:cubicBezTo>
                  <a:pt x="20169" y="5728"/>
                  <a:pt x="20182" y="5725"/>
                  <a:pt x="20194" y="5724"/>
                </a:cubicBezTo>
                <a:cubicBezTo>
                  <a:pt x="20240" y="5719"/>
                  <a:pt x="20281" y="5725"/>
                  <a:pt x="20329" y="5749"/>
                </a:cubicBezTo>
                <a:cubicBezTo>
                  <a:pt x="20376" y="5773"/>
                  <a:pt x="20422" y="5816"/>
                  <a:pt x="20445" y="5861"/>
                </a:cubicBezTo>
                <a:cubicBezTo>
                  <a:pt x="20469" y="5907"/>
                  <a:pt x="20472" y="5946"/>
                  <a:pt x="20463" y="5976"/>
                </a:cubicBezTo>
                <a:cubicBezTo>
                  <a:pt x="20459" y="5992"/>
                  <a:pt x="20451" y="6008"/>
                  <a:pt x="20437" y="6026"/>
                </a:cubicBezTo>
                <a:cubicBezTo>
                  <a:pt x="20430" y="6036"/>
                  <a:pt x="20422" y="6046"/>
                  <a:pt x="20411" y="6056"/>
                </a:cubicBezTo>
                <a:cubicBezTo>
                  <a:pt x="20407" y="6060"/>
                  <a:pt x="20403" y="6064"/>
                  <a:pt x="20399" y="6067"/>
                </a:cubicBezTo>
                <a:cubicBezTo>
                  <a:pt x="20386" y="6078"/>
                  <a:pt x="20373" y="6088"/>
                  <a:pt x="20360" y="6099"/>
                </a:cubicBezTo>
                <a:cubicBezTo>
                  <a:pt x="20095" y="6308"/>
                  <a:pt x="19847" y="6535"/>
                  <a:pt x="19620" y="6777"/>
                </a:cubicBezTo>
                <a:cubicBezTo>
                  <a:pt x="19165" y="7260"/>
                  <a:pt x="18791" y="7804"/>
                  <a:pt x="18518" y="8385"/>
                </a:cubicBezTo>
                <a:cubicBezTo>
                  <a:pt x="17966" y="9547"/>
                  <a:pt x="17830" y="10862"/>
                  <a:pt x="18148" y="12094"/>
                </a:cubicBezTo>
                <a:cubicBezTo>
                  <a:pt x="18460" y="13326"/>
                  <a:pt x="19211" y="14457"/>
                  <a:pt x="20241" y="15317"/>
                </a:cubicBezTo>
                <a:cubicBezTo>
                  <a:pt x="20296" y="15363"/>
                  <a:pt x="20351" y="15408"/>
                  <a:pt x="20406" y="15453"/>
                </a:cubicBezTo>
                <a:cubicBezTo>
                  <a:pt x="20424" y="15469"/>
                  <a:pt x="20433" y="15482"/>
                  <a:pt x="20440" y="15495"/>
                </a:cubicBezTo>
                <a:cubicBezTo>
                  <a:pt x="20451" y="15518"/>
                  <a:pt x="20457" y="15552"/>
                  <a:pt x="20440" y="15604"/>
                </a:cubicBezTo>
                <a:cubicBezTo>
                  <a:pt x="20424" y="15654"/>
                  <a:pt x="20383" y="15712"/>
                  <a:pt x="20336" y="15749"/>
                </a:cubicBezTo>
                <a:cubicBezTo>
                  <a:pt x="20287" y="15787"/>
                  <a:pt x="20242" y="15800"/>
                  <a:pt x="20216" y="15801"/>
                </a:cubicBezTo>
                <a:cubicBezTo>
                  <a:pt x="20209" y="15801"/>
                  <a:pt x="20160" y="15792"/>
                  <a:pt x="20160" y="15791"/>
                </a:cubicBezTo>
                <a:cubicBezTo>
                  <a:pt x="20156" y="15791"/>
                  <a:pt x="20001" y="15746"/>
                  <a:pt x="19916" y="15723"/>
                </a:cubicBezTo>
                <a:cubicBezTo>
                  <a:pt x="19745" y="15679"/>
                  <a:pt x="19572" y="15640"/>
                  <a:pt x="19398" y="15607"/>
                </a:cubicBezTo>
                <a:cubicBezTo>
                  <a:pt x="19050" y="15540"/>
                  <a:pt x="18696" y="15496"/>
                  <a:pt x="18340" y="15477"/>
                </a:cubicBezTo>
                <a:cubicBezTo>
                  <a:pt x="16917" y="15396"/>
                  <a:pt x="15466" y="15708"/>
                  <a:pt x="14247" y="16365"/>
                </a:cubicBezTo>
                <a:cubicBezTo>
                  <a:pt x="13022" y="17018"/>
                  <a:pt x="12047" y="18016"/>
                  <a:pt x="11472" y="19165"/>
                </a:cubicBezTo>
                <a:cubicBezTo>
                  <a:pt x="11327" y="19452"/>
                  <a:pt x="11207" y="19748"/>
                  <a:pt x="11111" y="20050"/>
                </a:cubicBezTo>
                <a:cubicBezTo>
                  <a:pt x="11087" y="20126"/>
                  <a:pt x="11065" y="20202"/>
                  <a:pt x="11044" y="20278"/>
                </a:cubicBezTo>
                <a:cubicBezTo>
                  <a:pt x="11024" y="20350"/>
                  <a:pt x="11000" y="20449"/>
                  <a:pt x="10990" y="20490"/>
                </a:cubicBezTo>
                <a:cubicBezTo>
                  <a:pt x="10982" y="20518"/>
                  <a:pt x="10965" y="20545"/>
                  <a:pt x="10918" y="20576"/>
                </a:cubicBezTo>
                <a:cubicBezTo>
                  <a:pt x="10873" y="20606"/>
                  <a:pt x="10802" y="20629"/>
                  <a:pt x="10738" y="20632"/>
                </a:cubicBezTo>
                <a:cubicBezTo>
                  <a:pt x="10672" y="20636"/>
                  <a:pt x="10624" y="20621"/>
                  <a:pt x="10602" y="20607"/>
                </a:cubicBezTo>
                <a:cubicBezTo>
                  <a:pt x="10581" y="20594"/>
                  <a:pt x="10560" y="20574"/>
                  <a:pt x="10543" y="20522"/>
                </a:cubicBezTo>
                <a:cubicBezTo>
                  <a:pt x="10543" y="20519"/>
                  <a:pt x="10537" y="20497"/>
                  <a:pt x="10535" y="20489"/>
                </a:cubicBezTo>
                <a:cubicBezTo>
                  <a:pt x="10531" y="20473"/>
                  <a:pt x="10527" y="20457"/>
                  <a:pt x="10524" y="20441"/>
                </a:cubicBezTo>
                <a:cubicBezTo>
                  <a:pt x="10514" y="20402"/>
                  <a:pt x="10505" y="20364"/>
                  <a:pt x="10496" y="20325"/>
                </a:cubicBezTo>
                <a:cubicBezTo>
                  <a:pt x="10477" y="20248"/>
                  <a:pt x="10455" y="20172"/>
                  <a:pt x="10433" y="20095"/>
                </a:cubicBezTo>
                <a:cubicBezTo>
                  <a:pt x="10071" y="18874"/>
                  <a:pt x="9269" y="17762"/>
                  <a:pt x="8178" y="16951"/>
                </a:cubicBezTo>
                <a:cubicBezTo>
                  <a:pt x="7091" y="16135"/>
                  <a:pt x="5713" y="15624"/>
                  <a:pt x="4292" y="15510"/>
                </a:cubicBezTo>
                <a:cubicBezTo>
                  <a:pt x="3582" y="15452"/>
                  <a:pt x="2863" y="15490"/>
                  <a:pt x="2166" y="15619"/>
                </a:cubicBezTo>
                <a:cubicBezTo>
                  <a:pt x="1991" y="15652"/>
                  <a:pt x="1818" y="15690"/>
                  <a:pt x="1647" y="15733"/>
                </a:cubicBezTo>
                <a:cubicBezTo>
                  <a:pt x="1604" y="15744"/>
                  <a:pt x="1562" y="15755"/>
                  <a:pt x="1519" y="15767"/>
                </a:cubicBezTo>
                <a:cubicBezTo>
                  <a:pt x="1385" y="15804"/>
                  <a:pt x="1250" y="15804"/>
                  <a:pt x="1168" y="15678"/>
                </a:cubicBezTo>
                <a:cubicBezTo>
                  <a:pt x="1062" y="15517"/>
                  <a:pt x="1174" y="15420"/>
                  <a:pt x="1197" y="15401"/>
                </a:cubicBezTo>
                <a:cubicBezTo>
                  <a:pt x="1229" y="15374"/>
                  <a:pt x="1262" y="15348"/>
                  <a:pt x="1294" y="15321"/>
                </a:cubicBezTo>
                <a:cubicBezTo>
                  <a:pt x="1552" y="15104"/>
                  <a:pt x="1793" y="14871"/>
                  <a:pt x="2012" y="14623"/>
                </a:cubicBezTo>
                <a:cubicBezTo>
                  <a:pt x="2450" y="14128"/>
                  <a:pt x="2805" y="13574"/>
                  <a:pt x="3058" y="12986"/>
                </a:cubicBezTo>
                <a:cubicBezTo>
                  <a:pt x="3570" y="11809"/>
                  <a:pt x="3690" y="10517"/>
                  <a:pt x="3374" y="9322"/>
                </a:cubicBezTo>
                <a:cubicBezTo>
                  <a:pt x="3218" y="8724"/>
                  <a:pt x="2955" y="8149"/>
                  <a:pt x="2595" y="7621"/>
                </a:cubicBezTo>
                <a:cubicBezTo>
                  <a:pt x="2236" y="7095"/>
                  <a:pt x="1772" y="6612"/>
                  <a:pt x="1237" y="6204"/>
                </a:cubicBezTo>
                <a:cubicBezTo>
                  <a:pt x="1179" y="6263"/>
                  <a:pt x="1121" y="6321"/>
                  <a:pt x="1062" y="6380"/>
                </a:cubicBezTo>
                <a:cubicBezTo>
                  <a:pt x="1004" y="6439"/>
                  <a:pt x="946" y="6498"/>
                  <a:pt x="888" y="6557"/>
                </a:cubicBezTo>
                <a:cubicBezTo>
                  <a:pt x="829" y="6615"/>
                  <a:pt x="771" y="6674"/>
                  <a:pt x="713" y="6733"/>
                </a:cubicBezTo>
                <a:cubicBezTo>
                  <a:pt x="655" y="6791"/>
                  <a:pt x="596" y="6850"/>
                  <a:pt x="538" y="6909"/>
                </a:cubicBezTo>
                <a:close/>
              </a:path>
            </a:pathLst>
          </a:custGeom>
          <a:solidFill>
            <a:srgbClr val="6D6A65"/>
          </a:solidFill>
          <a:ln w="12700">
            <a:miter lim="400000"/>
          </a:ln>
          <a:effectLst>
            <a:outerShdw blurRad="50800" dist="38100" dir="2700000" algn="tl" rotWithShape="0">
              <a:prstClr val="black">
                <a:alpha val="40000"/>
              </a:prstClr>
            </a:outerShdw>
            <a:softEdge rad="31750"/>
          </a:effectLst>
        </p:spPr>
        <p:txBody>
          <a:bodyPr anchor="ctr"/>
          <a:lstStyle/>
          <a:p>
            <a:pPr algn="ctr"/>
            <a:endParaRPr>
              <a:cs typeface="+mn-ea"/>
              <a:sym typeface="+mn-lt"/>
            </a:endParaRPr>
          </a:p>
        </p:txBody>
      </p:sp>
      <p:sp>
        <p:nvSpPr>
          <p:cNvPr id="32" name="文本框 31"/>
          <p:cNvSpPr txBox="1"/>
          <p:nvPr/>
        </p:nvSpPr>
        <p:spPr>
          <a:xfrm>
            <a:off x="5197225" y="3348990"/>
            <a:ext cx="2560319" cy="1569660"/>
          </a:xfrm>
          <a:prstGeom prst="rect">
            <a:avLst/>
          </a:prstGeom>
          <a:noFill/>
        </p:spPr>
        <p:txBody>
          <a:bodyPr wrap="square" rtlCol="0">
            <a:spAutoFit/>
          </a:bodyPr>
          <a:lstStyle/>
          <a:p>
            <a:pPr algn="ctr"/>
            <a:r>
              <a:rPr lang="en-US" altLang="zh-CN" sz="3200" dirty="0">
                <a:latin typeface="Times New Roman" pitchFamily="18" charset="0"/>
                <a:ea typeface="华文仿宋" pitchFamily="2" charset="-122"/>
                <a:cs typeface="Times New Roman" pitchFamily="18" charset="0"/>
              </a:rPr>
              <a:t>The Qin and Han periods</a:t>
            </a:r>
            <a:endParaRPr lang="zh-CN" altLang="en-US" sz="3200" dirty="0">
              <a:latin typeface="华文仿宋" pitchFamily="2" charset="-122"/>
              <a:ea typeface="华文仿宋" pitchFamily="2" charset="-122"/>
              <a:cs typeface="Times New Roman" pitchFamily="18" charset="0"/>
            </a:endParaRPr>
          </a:p>
          <a:p>
            <a:pPr marL="457200" indent="-457200" algn="ctr">
              <a:buFont typeface="Wingdings" charset="2"/>
              <a:buChar char="l"/>
            </a:pPr>
            <a:endParaRPr lang="zh-CN" altLang="en-US" sz="3200" dirty="0">
              <a:latin typeface="Times New Roman" pitchFamily="18" charset="0"/>
              <a:cs typeface="Times New Roman" pitchFamily="18" charset="0"/>
            </a:endParaRPr>
          </a:p>
        </p:txBody>
      </p:sp>
      <p:sp>
        <p:nvSpPr>
          <p:cNvPr id="33" name="文本框 32"/>
          <p:cNvSpPr txBox="1"/>
          <p:nvPr/>
        </p:nvSpPr>
        <p:spPr>
          <a:xfrm>
            <a:off x="328909" y="2027754"/>
            <a:ext cx="6026171" cy="1446550"/>
          </a:xfrm>
          <a:prstGeom prst="rect">
            <a:avLst/>
          </a:prstGeom>
          <a:noFill/>
        </p:spPr>
        <p:txBody>
          <a:bodyPr wrap="square" rtlCol="0">
            <a:spAutoFit/>
          </a:bodyPr>
          <a:lstStyle/>
          <a:p>
            <a:r>
              <a:rPr lang="en-US" altLang="zh-CN" sz="2800" i="1" dirty="0">
                <a:latin typeface="Times New Roman" pitchFamily="18" charset="0"/>
                <a:ea typeface="华文仿宋" pitchFamily="2" charset="-122"/>
                <a:cs typeface="Times New Roman" pitchFamily="18" charset="0"/>
              </a:rPr>
              <a:t>The Yellow Emperor’s Classic of Internal Medicine</a:t>
            </a:r>
            <a:r>
              <a:rPr lang="zh-CN" altLang="en-US" sz="2800" dirty="0">
                <a:latin typeface="华文仿宋" pitchFamily="2" charset="-122"/>
                <a:ea typeface="华文仿宋" pitchFamily="2" charset="-122"/>
                <a:cs typeface="Times New Roman" pitchFamily="18" charset="0"/>
              </a:rPr>
              <a:t>（</a:t>
            </a:r>
            <a:r>
              <a:rPr lang="en-US" altLang="zh-CN" sz="2800" dirty="0">
                <a:latin typeface="华文仿宋" pitchFamily="2" charset="-122"/>
                <a:ea typeface="华文仿宋" pitchFamily="2" charset="-122"/>
                <a:cs typeface="Times New Roman" pitchFamily="18" charset="0"/>
              </a:rPr>
              <a:t>《</a:t>
            </a:r>
            <a:r>
              <a:rPr lang="zh-CN" altLang="en-US" sz="2800" dirty="0">
                <a:latin typeface="华文仿宋" pitchFamily="2" charset="-122"/>
                <a:ea typeface="华文仿宋" pitchFamily="2" charset="-122"/>
                <a:cs typeface="Times New Roman" pitchFamily="18" charset="0"/>
              </a:rPr>
              <a:t>黄帝内经</a:t>
            </a:r>
            <a:r>
              <a:rPr lang="en-US" altLang="zh-CN" sz="2800" dirty="0">
                <a:latin typeface="华文仿宋" pitchFamily="2" charset="-122"/>
                <a:ea typeface="华文仿宋" pitchFamily="2" charset="-122"/>
                <a:cs typeface="Times New Roman" pitchFamily="18" charset="0"/>
              </a:rPr>
              <a:t>》</a:t>
            </a:r>
            <a:r>
              <a:rPr lang="zh-CN" altLang="en-US" sz="2800" dirty="0">
                <a:latin typeface="华文仿宋" pitchFamily="2" charset="-122"/>
                <a:ea typeface="华文仿宋" pitchFamily="2" charset="-122"/>
                <a:cs typeface="Times New Roman" pitchFamily="18" charset="0"/>
              </a:rPr>
              <a:t>）</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pic>
        <p:nvPicPr>
          <p:cNvPr id="34" name="图片 33"/>
          <p:cNvPicPr>
            <a:picLocks noChangeAspect="1"/>
          </p:cNvPicPr>
          <p:nvPr/>
        </p:nvPicPr>
        <p:blipFill rotWithShape="1">
          <a:blip r:embed="rId1" cstate="screen"/>
          <a:srcRect l="52199" t="25885" r="22122" b="38279"/>
          <a:stretch>
            <a:fillRect/>
          </a:stretch>
        </p:blipFill>
        <p:spPr>
          <a:xfrm>
            <a:off x="-11430" y="0"/>
            <a:ext cx="1861372" cy="1383030"/>
          </a:xfrm>
          <a:prstGeom prst="rect">
            <a:avLst/>
          </a:prstGeom>
        </p:spPr>
      </p:pic>
      <p:sp>
        <p:nvSpPr>
          <p:cNvPr id="35" name="文本框 34"/>
          <p:cNvSpPr txBox="1"/>
          <p:nvPr/>
        </p:nvSpPr>
        <p:spPr>
          <a:xfrm>
            <a:off x="1469143" y="274232"/>
            <a:ext cx="9520413" cy="954107"/>
          </a:xfrm>
          <a:prstGeom prst="rect">
            <a:avLst/>
          </a:prstGeom>
          <a:noFill/>
        </p:spPr>
        <p:txBody>
          <a:bodyPr wrap="square" rtlCol="0">
            <a:spAutoFit/>
          </a:bodyPr>
          <a:lstStyle/>
          <a:p>
            <a:r>
              <a:rPr lang="en-US" altLang="zh-CN" sz="2800" dirty="0">
                <a:latin typeface="Times New Roman" pitchFamily="18" charset="0"/>
                <a:cs typeface="Times New Roman" pitchFamily="18" charset="0"/>
              </a:rPr>
              <a:t>Famous Masterpieces on Chinese Medicine</a:t>
            </a:r>
            <a:endParaRPr lang="zh-CN" altLang="en-US" sz="2800" dirty="0">
              <a:latin typeface="Times New Roman" pitchFamily="18" charset="0"/>
              <a:cs typeface="Times New Roman" pitchFamily="18" charset="0"/>
            </a:endParaRPr>
          </a:p>
          <a:p>
            <a:endParaRPr lang="zh-CN" altLang="en-US" sz="2800" dirty="0">
              <a:latin typeface="Times New Roman" pitchFamily="18" charset="0"/>
              <a:cs typeface="Times New Roman" pitchFamily="18" charset="0"/>
            </a:endParaRPr>
          </a:p>
        </p:txBody>
      </p:sp>
      <p:sp>
        <p:nvSpPr>
          <p:cNvPr id="36" name="文本框 35"/>
          <p:cNvSpPr txBox="1"/>
          <p:nvPr/>
        </p:nvSpPr>
        <p:spPr>
          <a:xfrm>
            <a:off x="6779239" y="2015639"/>
            <a:ext cx="6026171" cy="1446550"/>
          </a:xfrm>
          <a:prstGeom prst="rect">
            <a:avLst/>
          </a:prstGeom>
          <a:noFill/>
        </p:spPr>
        <p:txBody>
          <a:bodyPr wrap="square" rtlCol="0">
            <a:spAutoFit/>
          </a:bodyPr>
          <a:lstStyle/>
          <a:p>
            <a:r>
              <a:rPr lang="en-US" altLang="zh-CN" sz="2800" i="1" dirty="0">
                <a:latin typeface="Times New Roman" pitchFamily="18" charset="0"/>
                <a:ea typeface="华文仿宋" pitchFamily="2" charset="-122"/>
                <a:cs typeface="Times New Roman" pitchFamily="18" charset="0"/>
              </a:rPr>
              <a:t>The Herbal Medicine of </a:t>
            </a:r>
            <a:r>
              <a:rPr lang="en-US" altLang="zh-CN" sz="2800" i="1" dirty="0" err="1">
                <a:latin typeface="Times New Roman" pitchFamily="18" charset="0"/>
                <a:ea typeface="华文仿宋" pitchFamily="2" charset="-122"/>
                <a:cs typeface="Times New Roman" pitchFamily="18" charset="0"/>
              </a:rPr>
              <a:t>Shennong</a:t>
            </a:r>
            <a:r>
              <a:rPr lang="zh-CN" altLang="en-US" sz="2800" dirty="0">
                <a:latin typeface="华文仿宋" pitchFamily="2" charset="-122"/>
                <a:ea typeface="华文仿宋" pitchFamily="2" charset="-122"/>
                <a:cs typeface="Times New Roman" pitchFamily="18" charset="0"/>
              </a:rPr>
              <a:t>（</a:t>
            </a:r>
            <a:r>
              <a:rPr lang="en-US" altLang="zh-CN" sz="2800" dirty="0">
                <a:latin typeface="华文仿宋" pitchFamily="2" charset="-122"/>
                <a:ea typeface="华文仿宋" pitchFamily="2" charset="-122"/>
                <a:cs typeface="Times New Roman" pitchFamily="18" charset="0"/>
              </a:rPr>
              <a:t>《</a:t>
            </a:r>
            <a:r>
              <a:rPr lang="zh-CN" altLang="en-US" sz="2800" dirty="0">
                <a:latin typeface="华文仿宋" pitchFamily="2" charset="-122"/>
                <a:ea typeface="华文仿宋" pitchFamily="2" charset="-122"/>
                <a:cs typeface="Times New Roman" pitchFamily="18" charset="0"/>
              </a:rPr>
              <a:t>神农本草经</a:t>
            </a:r>
            <a:r>
              <a:rPr lang="en-US" altLang="zh-CN" sz="2800" dirty="0">
                <a:latin typeface="华文仿宋" pitchFamily="2" charset="-122"/>
                <a:ea typeface="华文仿宋" pitchFamily="2" charset="-122"/>
                <a:cs typeface="Times New Roman" pitchFamily="18" charset="0"/>
              </a:rPr>
              <a:t>》</a:t>
            </a:r>
            <a:r>
              <a:rPr lang="zh-CN" altLang="en-US" sz="2800" dirty="0">
                <a:latin typeface="华文仿宋" pitchFamily="2" charset="-122"/>
                <a:ea typeface="华文仿宋" pitchFamily="2" charset="-122"/>
                <a:cs typeface="Times New Roman" pitchFamily="18" charset="0"/>
              </a:rPr>
              <a:t>）</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37" name="文本框 36"/>
          <p:cNvSpPr txBox="1"/>
          <p:nvPr/>
        </p:nvSpPr>
        <p:spPr>
          <a:xfrm>
            <a:off x="236200" y="3755946"/>
            <a:ext cx="4961026" cy="3139440"/>
          </a:xfrm>
          <a:prstGeom prst="rect">
            <a:avLst/>
          </a:prstGeom>
          <a:noFill/>
        </p:spPr>
        <p:txBody>
          <a:bodyPr wrap="square" rtlCol="0">
            <a:spAutoFit/>
          </a:bodyPr>
          <a:lstStyle/>
          <a:p>
            <a:pPr marL="457200" indent="-457200" algn="just">
              <a:buFont typeface="Arial" charset="0"/>
              <a:buChar char="•"/>
            </a:pPr>
            <a:r>
              <a:rPr lang="en-US" altLang="zh-CN" sz="2800" dirty="0">
                <a:latin typeface="Times New Roman" pitchFamily="18" charset="0"/>
                <a:ea typeface="Times New Roman" pitchFamily="18" charset="0"/>
                <a:cs typeface="Times New Roman" pitchFamily="18" charset="0"/>
              </a:rPr>
              <a:t>the first book to contain knowledge of human anatomy and blood circulation which laid the theoretical foundations for Chinese medicine</a:t>
            </a:r>
            <a:endParaRPr lang="zh-CN" altLang="en-US" sz="2800" dirty="0">
              <a:latin typeface="Times New Roman" pitchFamily="18" charset="0"/>
              <a:ea typeface="Times New Roman" pitchFamily="18" charset="0"/>
              <a:cs typeface="Times New Roman" pitchFamily="18" charset="0"/>
            </a:endParaRPr>
          </a:p>
          <a:p>
            <a:pPr marL="457200" indent="-457200" algn="just">
              <a:buFont typeface="Wingdings" charset="2"/>
              <a:buChar char="l"/>
            </a:pPr>
            <a:endParaRPr lang="zh-CN" altLang="en-US" sz="3200" dirty="0">
              <a:latin typeface="Times New Roman" pitchFamily="18" charset="0"/>
              <a:ea typeface="Times New Roman" pitchFamily="18" charset="0"/>
              <a:cs typeface="Times New Roman" pitchFamily="18" charset="0"/>
            </a:endParaRPr>
          </a:p>
        </p:txBody>
      </p:sp>
      <p:sp>
        <p:nvSpPr>
          <p:cNvPr id="38" name="文本框 37"/>
          <p:cNvSpPr txBox="1"/>
          <p:nvPr/>
        </p:nvSpPr>
        <p:spPr>
          <a:xfrm>
            <a:off x="222729" y="3232726"/>
            <a:ext cx="5416418" cy="518160"/>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Times New Roman" pitchFamily="18" charset="0"/>
                <a:cs typeface="Times New Roman" pitchFamily="18" charset="0"/>
              </a:rPr>
              <a:t>compiled in the Western Han era</a:t>
            </a:r>
            <a:endParaRPr lang="en-US" altLang="zh-CN" sz="2800" dirty="0">
              <a:latin typeface="Times New Roman" pitchFamily="18" charset="0"/>
              <a:ea typeface="Times New Roman" pitchFamily="18" charset="0"/>
              <a:cs typeface="Times New Roman" pitchFamily="18" charset="0"/>
            </a:endParaRPr>
          </a:p>
        </p:txBody>
      </p:sp>
      <p:sp>
        <p:nvSpPr>
          <p:cNvPr id="39" name="文本框 38"/>
          <p:cNvSpPr txBox="1"/>
          <p:nvPr/>
        </p:nvSpPr>
        <p:spPr>
          <a:xfrm>
            <a:off x="8181703" y="3232726"/>
            <a:ext cx="3774098" cy="944880"/>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Times New Roman" pitchFamily="18" charset="0"/>
                <a:cs typeface="Times New Roman" pitchFamily="18" charset="0"/>
              </a:rPr>
              <a:t>written during the Eastern Han Dynasty</a:t>
            </a:r>
            <a:endParaRPr lang="en-US" altLang="zh-CN" sz="2800" dirty="0">
              <a:latin typeface="Times New Roman" pitchFamily="18" charset="0"/>
              <a:ea typeface="Times New Roman" pitchFamily="18" charset="0"/>
              <a:cs typeface="Times New Roman" pitchFamily="18" charset="0"/>
            </a:endParaRPr>
          </a:p>
        </p:txBody>
      </p:sp>
      <p:sp>
        <p:nvSpPr>
          <p:cNvPr id="41" name="文本框 40"/>
          <p:cNvSpPr txBox="1"/>
          <p:nvPr/>
        </p:nvSpPr>
        <p:spPr>
          <a:xfrm>
            <a:off x="8165022" y="4249489"/>
            <a:ext cx="4122227" cy="1371600"/>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Times New Roman" pitchFamily="18" charset="0"/>
                <a:cs typeface="Times New Roman" pitchFamily="18" charset="0"/>
              </a:rPr>
              <a:t>the first comprehensive work about pharmacy in China</a:t>
            </a:r>
            <a:endParaRPr lang="en-US" altLang="zh-CN" sz="2800" dirty="0">
              <a:latin typeface="Times New Roman" pitchFamily="18" charset="0"/>
              <a:ea typeface="Times New Roman" pitchFamily="18" charset="0"/>
              <a:cs typeface="Times New Roman" pitchFamily="18" charset="0"/>
            </a:endParaRPr>
          </a:p>
        </p:txBody>
      </p:sp>
      <p:sp>
        <p:nvSpPr>
          <p:cNvPr id="4" name="文本框 3"/>
          <p:cNvSpPr txBox="1"/>
          <p:nvPr/>
        </p:nvSpPr>
        <p:spPr>
          <a:xfrm>
            <a:off x="2686685" y="5824220"/>
            <a:ext cx="8841740" cy="944880"/>
          </a:xfrm>
          <a:prstGeom prst="rect">
            <a:avLst/>
          </a:prstGeom>
          <a:noFill/>
        </p:spPr>
        <p:txBody>
          <a:bodyPr wrap="square" rtlCol="0">
            <a:spAutoFit/>
          </a:bodyPr>
          <a:lstStyle/>
          <a:p>
            <a:r>
              <a:rPr lang="en-US" altLang="zh-CN" sz="2800" dirty="0">
                <a:latin typeface="Times New Roman" pitchFamily="18" charset="0"/>
                <a:ea typeface="Times New Roman" pitchFamily="18" charset="0"/>
                <a:cs typeface="Times New Roman" pitchFamily="18" charset="0"/>
              </a:rPr>
              <a:t>The solid foundation was laid for traditional Chinese medicine.</a:t>
            </a:r>
            <a:endParaRPr lang="en-US" altLang="zh-CN" sz="2800" dirty="0">
              <a:latin typeface="Times New Roman" pitchFamily="18" charset="0"/>
              <a:ea typeface="Times New Roman" pitchFamily="18" charset="0"/>
              <a:cs typeface="Times New Roman" pitchFamily="18" charset="0"/>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randombar(horizontal)">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randombar(horizontal)">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randombar(horizontal)">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randombar(horizontal)">
                                      <p:cBhvr>
                                        <p:cTn id="22" dur="500"/>
                                        <p:tgtEl>
                                          <p:spTgt spid="37"/>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randombar(horizontal)">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randombar(horizontal)">
                                      <p:cBhvr>
                                        <p:cTn id="32" dur="5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randombar(horizont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randombar(horizontal)">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6" grpId="0"/>
      <p:bldP spid="37" grpId="0"/>
      <p:bldP spid="38" grpId="0"/>
      <p:bldP spid="39" grpId="0"/>
      <p:bldP spid="41"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rotWithShape="1">
          <a:blip r:embed="rId1" cstate="screen"/>
          <a:srcRect/>
          <a:stretch>
            <a:fillRect/>
          </a:stretch>
        </p:blipFill>
        <p:spPr>
          <a:xfrm>
            <a:off x="9842500" y="0"/>
            <a:ext cx="2349500" cy="2209800"/>
          </a:xfrm>
          <a:prstGeom prst="rect">
            <a:avLst/>
          </a:prstGeom>
        </p:spPr>
      </p:pic>
      <p:pic>
        <p:nvPicPr>
          <p:cNvPr id="9" name="图片 8"/>
          <p:cNvPicPr>
            <a:picLocks noChangeAspect="1"/>
          </p:cNvPicPr>
          <p:nvPr/>
        </p:nvPicPr>
        <p:blipFill rotWithShape="1">
          <a:blip r:embed="rId2" cstate="screen"/>
          <a:srcRect/>
          <a:stretch>
            <a:fillRect/>
          </a:stretch>
        </p:blipFill>
        <p:spPr>
          <a:xfrm>
            <a:off x="8261485" y="-103416"/>
            <a:ext cx="4508500" cy="2387600"/>
          </a:xfrm>
          <a:prstGeom prst="rect">
            <a:avLst/>
          </a:prstGeom>
        </p:spPr>
      </p:pic>
      <p:pic>
        <p:nvPicPr>
          <p:cNvPr id="10" name="图片 9"/>
          <p:cNvPicPr>
            <a:picLocks noChangeAspect="1"/>
          </p:cNvPicPr>
          <p:nvPr/>
        </p:nvPicPr>
        <p:blipFill rotWithShape="1">
          <a:blip r:embed="rId3" cstate="screen"/>
          <a:srcRect/>
          <a:stretch>
            <a:fillRect/>
          </a:stretch>
        </p:blipFill>
        <p:spPr>
          <a:xfrm rot="216351">
            <a:off x="9338664" y="369547"/>
            <a:ext cx="2636584" cy="1431290"/>
          </a:xfrm>
          <a:prstGeom prst="rect">
            <a:avLst/>
          </a:prstGeom>
        </p:spPr>
      </p:pic>
      <p:sp>
        <p:nvSpPr>
          <p:cNvPr id="11" name="文本框 10"/>
          <p:cNvSpPr txBox="1"/>
          <p:nvPr/>
        </p:nvSpPr>
        <p:spPr>
          <a:xfrm>
            <a:off x="4852034" y="2623185"/>
            <a:ext cx="4189096" cy="1107996"/>
          </a:xfrm>
          <a:prstGeom prst="rect">
            <a:avLst/>
          </a:prstGeom>
          <a:noFill/>
        </p:spPr>
        <p:txBody>
          <a:bodyPr wrap="square" rtlCol="0">
            <a:spAutoFit/>
          </a:bodyPr>
          <a:lstStyle/>
          <a:p>
            <a:r>
              <a:rPr lang="en-US" altLang="zh-CN" sz="6600" dirty="0">
                <a:solidFill>
                  <a:schemeClr val="bg2">
                    <a:lumMod val="50000"/>
                  </a:schemeClr>
                </a:solidFill>
                <a:latin typeface="Times New Roman" pitchFamily="18" charset="0"/>
                <a:cs typeface="Times New Roman" pitchFamily="18" charset="0"/>
              </a:rPr>
              <a:t>Thanks</a:t>
            </a:r>
            <a:endParaRPr lang="zh-CN" altLang="en-US" sz="6600" dirty="0">
              <a:solidFill>
                <a:schemeClr val="bg2">
                  <a:lumMod val="50000"/>
                </a:schemeClr>
              </a:solidFill>
              <a:latin typeface="Times New Roman" pitchFamily="18" charset="0"/>
              <a:cs typeface="Times New Roman" pitchFamily="18" charset="0"/>
            </a:endParaRPr>
          </a:p>
        </p:txBody>
      </p:sp>
    </p:spTree>
  </p:cSld>
  <p:clrMapOvr>
    <a:masterClrMapping/>
  </p:clrMapOvr>
  <p:transition spd="slow" advClick="0" advTm="0">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screen"/>
          <a:srcRect/>
          <a:stretch>
            <a:fillRect/>
          </a:stretch>
        </p:blipFill>
        <p:spPr>
          <a:xfrm>
            <a:off x="8712926" y="117566"/>
            <a:ext cx="3448594" cy="1724297"/>
          </a:xfrm>
          <a:prstGeom prst="rect">
            <a:avLst/>
          </a:prstGeom>
        </p:spPr>
      </p:pic>
      <p:pic>
        <p:nvPicPr>
          <p:cNvPr id="20" name="图片 19"/>
          <p:cNvPicPr>
            <a:picLocks noChangeAspect="1"/>
          </p:cNvPicPr>
          <p:nvPr/>
        </p:nvPicPr>
        <p:blipFill rotWithShape="1">
          <a:blip r:embed="rId2" cstate="screen"/>
          <a:srcRect/>
          <a:stretch>
            <a:fillRect/>
          </a:stretch>
        </p:blipFill>
        <p:spPr>
          <a:xfrm rot="216351">
            <a:off x="9338664" y="369547"/>
            <a:ext cx="2636584" cy="1431290"/>
          </a:xfrm>
          <a:prstGeom prst="rect">
            <a:avLst/>
          </a:prstGeom>
        </p:spPr>
      </p:pic>
      <p:sp>
        <p:nvSpPr>
          <p:cNvPr id="4" name="文本框 3"/>
          <p:cNvSpPr txBox="1"/>
          <p:nvPr/>
        </p:nvSpPr>
        <p:spPr>
          <a:xfrm>
            <a:off x="569167" y="394939"/>
            <a:ext cx="2080727" cy="707886"/>
          </a:xfrm>
          <a:prstGeom prst="rect">
            <a:avLst/>
          </a:prstGeom>
          <a:noFill/>
        </p:spPr>
        <p:txBody>
          <a:bodyPr wrap="square" rtlCol="0">
            <a:spAutoFit/>
          </a:bodyPr>
          <a:lstStyle/>
          <a:p>
            <a:r>
              <a:rPr lang="en-US" altLang="zh-CN" sz="4000" dirty="0">
                <a:latin typeface="Times New Roman" pitchFamily="18" charset="0"/>
                <a:cs typeface="Times New Roman" pitchFamily="18" charset="0"/>
              </a:rPr>
              <a:t>Contents</a:t>
            </a:r>
            <a:endParaRPr lang="zh-CN" altLang="en-US" sz="4000" dirty="0">
              <a:latin typeface="Times New Roman" pitchFamily="18" charset="0"/>
              <a:cs typeface="Times New Roman" pitchFamily="18" charset="0"/>
            </a:endParaRPr>
          </a:p>
        </p:txBody>
      </p:sp>
      <p:pic>
        <p:nvPicPr>
          <p:cNvPr id="23" name="图片 22"/>
          <p:cNvPicPr>
            <a:picLocks noChangeAspect="1"/>
          </p:cNvPicPr>
          <p:nvPr/>
        </p:nvPicPr>
        <p:blipFill>
          <a:blip r:embed="rId3" cstate="screen"/>
          <a:stretch>
            <a:fillRect/>
          </a:stretch>
        </p:blipFill>
        <p:spPr>
          <a:xfrm rot="309263">
            <a:off x="-125398" y="-174195"/>
            <a:ext cx="1389130" cy="1217082"/>
          </a:xfrm>
          <a:prstGeom prst="rect">
            <a:avLst/>
          </a:prstGeom>
        </p:spPr>
      </p:pic>
      <p:grpSp>
        <p:nvGrpSpPr>
          <p:cNvPr id="9" name="组合 8"/>
          <p:cNvGrpSpPr/>
          <p:nvPr/>
        </p:nvGrpSpPr>
        <p:grpSpPr>
          <a:xfrm>
            <a:off x="3009188" y="1608598"/>
            <a:ext cx="1028609" cy="808032"/>
            <a:chOff x="3009188" y="1608598"/>
            <a:chExt cx="1028609" cy="808032"/>
          </a:xfrm>
        </p:grpSpPr>
        <p:grpSp>
          <p:nvGrpSpPr>
            <p:cNvPr id="104" name="组合 103"/>
            <p:cNvGrpSpPr/>
            <p:nvPr/>
          </p:nvGrpSpPr>
          <p:grpSpPr>
            <a:xfrm>
              <a:off x="3009188" y="1608598"/>
              <a:ext cx="1028609" cy="808032"/>
              <a:chOff x="6914579" y="939800"/>
              <a:chExt cx="1203345" cy="945297"/>
            </a:xfrm>
          </p:grpSpPr>
          <p:pic>
            <p:nvPicPr>
              <p:cNvPr id="102" name="图片 101"/>
              <p:cNvPicPr>
                <a:picLocks noChangeAspect="1"/>
              </p:cNvPicPr>
              <p:nvPr/>
            </p:nvPicPr>
            <p:blipFill>
              <a:blip r:embed="rId4" cstate="screen">
                <a:duotone>
                  <a:schemeClr val="accent3">
                    <a:shade val="45000"/>
                    <a:satMod val="135000"/>
                  </a:schemeClr>
                  <a:prstClr val="white"/>
                </a:duotone>
              </a:blip>
              <a:stretch>
                <a:fillRect/>
              </a:stretch>
            </p:blipFill>
            <p:spPr>
              <a:xfrm>
                <a:off x="6914579" y="939800"/>
                <a:ext cx="1203345" cy="945297"/>
              </a:xfrm>
              <a:prstGeom prst="rect">
                <a:avLst/>
              </a:prstGeom>
            </p:spPr>
          </p:pic>
          <p:sp>
            <p:nvSpPr>
              <p:cNvPr id="103" name="矩形 102"/>
              <p:cNvSpPr/>
              <p:nvPr/>
            </p:nvSpPr>
            <p:spPr>
              <a:xfrm>
                <a:off x="7444413" y="1054100"/>
                <a:ext cx="184731" cy="830997"/>
              </a:xfrm>
              <a:prstGeom prst="rect">
                <a:avLst/>
              </a:prstGeom>
            </p:spPr>
            <p:txBody>
              <a:bodyPr wrap="none">
                <a:spAutoFit/>
              </a:bodyPr>
              <a:lstStyle/>
              <a:p>
                <a:endParaRPr lang="zh-CN" altLang="en-US" sz="4800" dirty="0">
                  <a:cs typeface="+mn-ea"/>
                  <a:sym typeface="+mn-lt"/>
                </a:endParaRPr>
              </a:p>
            </p:txBody>
          </p:sp>
        </p:grpSp>
        <p:sp>
          <p:nvSpPr>
            <p:cNvPr id="6" name="文本框 5"/>
            <p:cNvSpPr txBox="1"/>
            <p:nvPr/>
          </p:nvSpPr>
          <p:spPr>
            <a:xfrm>
              <a:off x="3393983" y="1706301"/>
              <a:ext cx="643812" cy="584775"/>
            </a:xfrm>
            <a:prstGeom prst="rect">
              <a:avLst/>
            </a:prstGeom>
            <a:noFill/>
          </p:spPr>
          <p:txBody>
            <a:bodyPr wrap="square" rtlCol="0">
              <a:spAutoFit/>
            </a:bodyPr>
            <a:lstStyle/>
            <a:p>
              <a:r>
                <a:rPr lang="en-US" altLang="zh-CN" sz="3200" dirty="0">
                  <a:solidFill>
                    <a:schemeClr val="bg2">
                      <a:lumMod val="50000"/>
                    </a:schemeClr>
                  </a:solidFill>
                  <a:latin typeface="Times New Roman" pitchFamily="18" charset="0"/>
                  <a:cs typeface="Times New Roman" pitchFamily="18" charset="0"/>
                </a:rPr>
                <a:t>1</a:t>
              </a:r>
              <a:endParaRPr lang="zh-CN" altLang="en-US" sz="3200" dirty="0">
                <a:solidFill>
                  <a:schemeClr val="bg2">
                    <a:lumMod val="50000"/>
                  </a:schemeClr>
                </a:solidFill>
                <a:latin typeface="Times New Roman" pitchFamily="18" charset="0"/>
                <a:cs typeface="Times New Roman" pitchFamily="18" charset="0"/>
              </a:endParaRPr>
            </a:p>
          </p:txBody>
        </p:sp>
      </p:grpSp>
      <p:grpSp>
        <p:nvGrpSpPr>
          <p:cNvPr id="7" name="组合 6"/>
          <p:cNvGrpSpPr/>
          <p:nvPr/>
        </p:nvGrpSpPr>
        <p:grpSpPr>
          <a:xfrm>
            <a:off x="3026734" y="4706232"/>
            <a:ext cx="1028609" cy="808032"/>
            <a:chOff x="3009186" y="4845386"/>
            <a:chExt cx="1028609" cy="808032"/>
          </a:xfrm>
        </p:grpSpPr>
        <p:grpSp>
          <p:nvGrpSpPr>
            <p:cNvPr id="27" name="组合 26"/>
            <p:cNvGrpSpPr/>
            <p:nvPr/>
          </p:nvGrpSpPr>
          <p:grpSpPr>
            <a:xfrm>
              <a:off x="3009186" y="4845386"/>
              <a:ext cx="1028609" cy="808032"/>
              <a:chOff x="6914579" y="939800"/>
              <a:chExt cx="1203345" cy="945297"/>
            </a:xfrm>
          </p:grpSpPr>
          <p:pic>
            <p:nvPicPr>
              <p:cNvPr id="28" name="图片 27"/>
              <p:cNvPicPr>
                <a:picLocks noChangeAspect="1"/>
              </p:cNvPicPr>
              <p:nvPr/>
            </p:nvPicPr>
            <p:blipFill>
              <a:blip r:embed="rId4" cstate="screen">
                <a:duotone>
                  <a:schemeClr val="accent3">
                    <a:shade val="45000"/>
                    <a:satMod val="135000"/>
                  </a:schemeClr>
                  <a:prstClr val="white"/>
                </a:duotone>
              </a:blip>
              <a:stretch>
                <a:fillRect/>
              </a:stretch>
            </p:blipFill>
            <p:spPr>
              <a:xfrm>
                <a:off x="6914579" y="939800"/>
                <a:ext cx="1203345" cy="945297"/>
              </a:xfrm>
              <a:prstGeom prst="rect">
                <a:avLst/>
              </a:prstGeom>
            </p:spPr>
          </p:pic>
          <p:sp>
            <p:nvSpPr>
              <p:cNvPr id="29" name="矩形 28"/>
              <p:cNvSpPr/>
              <p:nvPr/>
            </p:nvSpPr>
            <p:spPr>
              <a:xfrm>
                <a:off x="7444413" y="1054100"/>
                <a:ext cx="184731" cy="830997"/>
              </a:xfrm>
              <a:prstGeom prst="rect">
                <a:avLst/>
              </a:prstGeom>
            </p:spPr>
            <p:txBody>
              <a:bodyPr wrap="none">
                <a:spAutoFit/>
              </a:bodyPr>
              <a:lstStyle/>
              <a:p>
                <a:endParaRPr lang="zh-CN" altLang="en-US" sz="4800" dirty="0">
                  <a:cs typeface="+mn-ea"/>
                  <a:sym typeface="+mn-lt"/>
                </a:endParaRPr>
              </a:p>
            </p:txBody>
          </p:sp>
        </p:grpSp>
        <p:sp>
          <p:nvSpPr>
            <p:cNvPr id="32" name="文本框 31"/>
            <p:cNvSpPr txBox="1"/>
            <p:nvPr/>
          </p:nvSpPr>
          <p:spPr>
            <a:xfrm>
              <a:off x="3393983" y="4957014"/>
              <a:ext cx="643812" cy="584775"/>
            </a:xfrm>
            <a:prstGeom prst="rect">
              <a:avLst/>
            </a:prstGeom>
            <a:noFill/>
          </p:spPr>
          <p:txBody>
            <a:bodyPr wrap="square" rtlCol="0">
              <a:spAutoFit/>
            </a:bodyPr>
            <a:lstStyle/>
            <a:p>
              <a:r>
                <a:rPr lang="en-US" altLang="zh-CN" sz="3200" dirty="0">
                  <a:solidFill>
                    <a:schemeClr val="bg2">
                      <a:lumMod val="50000"/>
                    </a:schemeClr>
                  </a:solidFill>
                  <a:latin typeface="Times New Roman" pitchFamily="18" charset="0"/>
                  <a:cs typeface="Times New Roman" pitchFamily="18" charset="0"/>
                </a:rPr>
                <a:t>3</a:t>
              </a:r>
              <a:endParaRPr lang="zh-CN" altLang="en-US" sz="3200" dirty="0">
                <a:solidFill>
                  <a:schemeClr val="bg2">
                    <a:lumMod val="50000"/>
                  </a:schemeClr>
                </a:solidFill>
                <a:latin typeface="Times New Roman" pitchFamily="18" charset="0"/>
                <a:cs typeface="Times New Roman" pitchFamily="18" charset="0"/>
              </a:endParaRPr>
            </a:p>
          </p:txBody>
        </p:sp>
      </p:grpSp>
      <p:grpSp>
        <p:nvGrpSpPr>
          <p:cNvPr id="8" name="组合 7"/>
          <p:cNvGrpSpPr/>
          <p:nvPr/>
        </p:nvGrpSpPr>
        <p:grpSpPr>
          <a:xfrm>
            <a:off x="3044280" y="1705621"/>
            <a:ext cx="1028609" cy="2250071"/>
            <a:chOff x="3009186" y="1841863"/>
            <a:chExt cx="1028609" cy="2250071"/>
          </a:xfrm>
        </p:grpSpPr>
        <p:grpSp>
          <p:nvGrpSpPr>
            <p:cNvPr id="24" name="组合 23"/>
            <p:cNvGrpSpPr/>
            <p:nvPr/>
          </p:nvGrpSpPr>
          <p:grpSpPr>
            <a:xfrm>
              <a:off x="3009186" y="1841863"/>
              <a:ext cx="1028609" cy="2250071"/>
              <a:chOff x="6736288" y="1054100"/>
              <a:chExt cx="1203345" cy="2632303"/>
            </a:xfrm>
          </p:grpSpPr>
          <p:pic>
            <p:nvPicPr>
              <p:cNvPr id="25" name="图片 24"/>
              <p:cNvPicPr>
                <a:picLocks noChangeAspect="1"/>
              </p:cNvPicPr>
              <p:nvPr/>
            </p:nvPicPr>
            <p:blipFill>
              <a:blip r:embed="rId4" cstate="screen">
                <a:duotone>
                  <a:schemeClr val="accent3">
                    <a:shade val="45000"/>
                    <a:satMod val="135000"/>
                  </a:schemeClr>
                  <a:prstClr val="white"/>
                </a:duotone>
              </a:blip>
              <a:stretch>
                <a:fillRect/>
              </a:stretch>
            </p:blipFill>
            <p:spPr>
              <a:xfrm>
                <a:off x="6736288" y="2741106"/>
                <a:ext cx="1203345" cy="945297"/>
              </a:xfrm>
              <a:prstGeom prst="rect">
                <a:avLst/>
              </a:prstGeom>
            </p:spPr>
          </p:pic>
          <p:sp>
            <p:nvSpPr>
              <p:cNvPr id="26" name="矩形 25"/>
              <p:cNvSpPr/>
              <p:nvPr/>
            </p:nvSpPr>
            <p:spPr>
              <a:xfrm>
                <a:off x="7444413" y="1054100"/>
                <a:ext cx="184731" cy="830997"/>
              </a:xfrm>
              <a:prstGeom prst="rect">
                <a:avLst/>
              </a:prstGeom>
            </p:spPr>
            <p:txBody>
              <a:bodyPr wrap="none">
                <a:spAutoFit/>
              </a:bodyPr>
              <a:lstStyle/>
              <a:p>
                <a:endParaRPr lang="zh-CN" altLang="en-US" sz="4800" dirty="0">
                  <a:cs typeface="+mn-ea"/>
                  <a:sym typeface="+mn-lt"/>
                </a:endParaRPr>
              </a:p>
            </p:txBody>
          </p:sp>
        </p:grpSp>
        <p:sp>
          <p:nvSpPr>
            <p:cNvPr id="33" name="文本框 32"/>
            <p:cNvSpPr txBox="1"/>
            <p:nvPr/>
          </p:nvSpPr>
          <p:spPr>
            <a:xfrm>
              <a:off x="3393983" y="3384843"/>
              <a:ext cx="643812" cy="584775"/>
            </a:xfrm>
            <a:prstGeom prst="rect">
              <a:avLst/>
            </a:prstGeom>
            <a:noFill/>
          </p:spPr>
          <p:txBody>
            <a:bodyPr wrap="square" rtlCol="0">
              <a:spAutoFit/>
            </a:bodyPr>
            <a:lstStyle/>
            <a:p>
              <a:r>
                <a:rPr lang="en-US" altLang="zh-CN" sz="3200" dirty="0">
                  <a:solidFill>
                    <a:schemeClr val="bg2">
                      <a:lumMod val="50000"/>
                    </a:schemeClr>
                  </a:solidFill>
                  <a:latin typeface="Times New Roman" pitchFamily="18" charset="0"/>
                  <a:cs typeface="Times New Roman" pitchFamily="18" charset="0"/>
                </a:rPr>
                <a:t>2</a:t>
              </a:r>
              <a:endParaRPr lang="zh-CN" altLang="en-US" sz="3200" dirty="0">
                <a:solidFill>
                  <a:schemeClr val="bg2">
                    <a:lumMod val="50000"/>
                  </a:schemeClr>
                </a:solidFill>
                <a:latin typeface="Times New Roman" pitchFamily="18" charset="0"/>
                <a:cs typeface="Times New Roman" pitchFamily="18" charset="0"/>
              </a:endParaRPr>
            </a:p>
          </p:txBody>
        </p:sp>
      </p:grpSp>
      <p:sp>
        <p:nvSpPr>
          <p:cNvPr id="37" name="文本框 36"/>
          <p:cNvSpPr txBox="1"/>
          <p:nvPr/>
        </p:nvSpPr>
        <p:spPr>
          <a:xfrm>
            <a:off x="4167235" y="1706301"/>
            <a:ext cx="8024765" cy="584775"/>
          </a:xfrm>
          <a:prstGeom prst="rect">
            <a:avLst/>
          </a:prstGeom>
          <a:noFill/>
        </p:spPr>
        <p:txBody>
          <a:bodyPr wrap="square" rtlCol="0">
            <a:spAutoFit/>
          </a:bodyPr>
          <a:lstStyle/>
          <a:p>
            <a:r>
              <a:rPr lang="en-US" altLang="zh-CN" sz="3200" dirty="0">
                <a:latin typeface="Times New Roman" pitchFamily="18" charset="0"/>
                <a:cs typeface="Times New Roman" pitchFamily="18" charset="0"/>
              </a:rPr>
              <a:t>The Mythology of Chinese Medicine</a:t>
            </a:r>
            <a:endParaRPr lang="zh-CN" altLang="en-US" sz="3200" dirty="0">
              <a:latin typeface="Times New Roman" pitchFamily="18" charset="0"/>
              <a:cs typeface="Times New Roman" pitchFamily="18" charset="0"/>
            </a:endParaRPr>
          </a:p>
        </p:txBody>
      </p:sp>
      <p:sp>
        <p:nvSpPr>
          <p:cNvPr id="38" name="文本框 37"/>
          <p:cNvSpPr txBox="1"/>
          <p:nvPr/>
        </p:nvSpPr>
        <p:spPr>
          <a:xfrm>
            <a:off x="4167235" y="3260111"/>
            <a:ext cx="8024765" cy="584775"/>
          </a:xfrm>
          <a:prstGeom prst="rect">
            <a:avLst/>
          </a:prstGeom>
          <a:noFill/>
        </p:spPr>
        <p:txBody>
          <a:bodyPr wrap="square" rtlCol="0">
            <a:spAutoFit/>
          </a:bodyPr>
          <a:lstStyle/>
          <a:p>
            <a:r>
              <a:rPr lang="en-US" altLang="zh-CN" sz="3200" dirty="0">
                <a:latin typeface="Times New Roman" pitchFamily="18" charset="0"/>
                <a:cs typeface="Times New Roman" pitchFamily="18" charset="0"/>
              </a:rPr>
              <a:t>Famous Doctors on Chinese Medicine</a:t>
            </a:r>
            <a:endParaRPr lang="zh-CN" altLang="en-US" sz="3200" dirty="0">
              <a:latin typeface="Times New Roman" pitchFamily="18" charset="0"/>
              <a:cs typeface="Times New Roman" pitchFamily="18" charset="0"/>
            </a:endParaRPr>
          </a:p>
        </p:txBody>
      </p:sp>
      <p:sp>
        <p:nvSpPr>
          <p:cNvPr id="39" name="文本框 38"/>
          <p:cNvSpPr txBox="1"/>
          <p:nvPr/>
        </p:nvSpPr>
        <p:spPr>
          <a:xfrm>
            <a:off x="4167235" y="4817861"/>
            <a:ext cx="8024765" cy="584775"/>
          </a:xfrm>
          <a:prstGeom prst="rect">
            <a:avLst/>
          </a:prstGeom>
          <a:noFill/>
        </p:spPr>
        <p:txBody>
          <a:bodyPr wrap="square" rtlCol="0">
            <a:spAutoFit/>
          </a:bodyPr>
          <a:lstStyle/>
          <a:p>
            <a:r>
              <a:rPr lang="en-US" altLang="zh-CN" sz="3200" dirty="0">
                <a:latin typeface="Times New Roman" pitchFamily="18" charset="0"/>
                <a:cs typeface="Times New Roman" pitchFamily="18" charset="0"/>
              </a:rPr>
              <a:t>Famous Masterpieces on Chinese Medicine</a:t>
            </a:r>
            <a:endParaRPr lang="zh-CN" altLang="en-US" sz="3200" dirty="0">
              <a:latin typeface="Times New Roman" pitchFamily="18" charset="0"/>
              <a:cs typeface="Times New Roman" pitchFamily="18" charset="0"/>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rotWithShape="1">
          <a:blip r:embed="rId1" cstate="screen"/>
          <a:srcRect/>
          <a:stretch>
            <a:fillRect/>
          </a:stretch>
        </p:blipFill>
        <p:spPr>
          <a:xfrm>
            <a:off x="7545315" y="817184"/>
            <a:ext cx="4411668" cy="2205834"/>
          </a:xfrm>
          <a:prstGeom prst="rect">
            <a:avLst/>
          </a:prstGeom>
        </p:spPr>
      </p:pic>
      <p:pic>
        <p:nvPicPr>
          <p:cNvPr id="9" name="图片 8"/>
          <p:cNvPicPr>
            <a:picLocks noChangeAspect="1"/>
          </p:cNvPicPr>
          <p:nvPr/>
        </p:nvPicPr>
        <p:blipFill rotWithShape="1">
          <a:blip r:embed="rId2" cstate="screen"/>
          <a:srcRect/>
          <a:stretch>
            <a:fillRect/>
          </a:stretch>
        </p:blipFill>
        <p:spPr>
          <a:xfrm rot="216351">
            <a:off x="7079905" y="459800"/>
            <a:ext cx="5342488" cy="2900211"/>
          </a:xfrm>
          <a:prstGeom prst="rect">
            <a:avLst/>
          </a:prstGeom>
        </p:spPr>
      </p:pic>
      <p:sp>
        <p:nvSpPr>
          <p:cNvPr id="10" name="文本框 9"/>
          <p:cNvSpPr txBox="1"/>
          <p:nvPr/>
        </p:nvSpPr>
        <p:spPr>
          <a:xfrm>
            <a:off x="4099264" y="1048413"/>
            <a:ext cx="3027286" cy="369332"/>
          </a:xfrm>
          <a:prstGeom prst="rect">
            <a:avLst/>
          </a:prstGeom>
          <a:noFill/>
        </p:spPr>
        <p:txBody>
          <a:bodyPr wrap="square" rtlCol="0">
            <a:spAutoFit/>
          </a:bodyPr>
          <a:lstStyle/>
          <a:p>
            <a:r>
              <a:rPr lang="en-US" altLang="zh-CN" dirty="0">
                <a:solidFill>
                  <a:srgbClr val="F5F4EF"/>
                </a:solidFill>
              </a:rPr>
              <a:t>https://www.ypppt.com/</a:t>
            </a:r>
            <a:endParaRPr lang="zh-CN" altLang="en-US" dirty="0">
              <a:solidFill>
                <a:srgbClr val="F5F4EF"/>
              </a:solidFill>
            </a:endParaRPr>
          </a:p>
        </p:txBody>
      </p:sp>
      <p:sp>
        <p:nvSpPr>
          <p:cNvPr id="11" name="文本框 10"/>
          <p:cNvSpPr txBox="1"/>
          <p:nvPr/>
        </p:nvSpPr>
        <p:spPr>
          <a:xfrm>
            <a:off x="2244065" y="3002626"/>
            <a:ext cx="9520413" cy="646331"/>
          </a:xfrm>
          <a:prstGeom prst="rect">
            <a:avLst/>
          </a:prstGeom>
          <a:noFill/>
        </p:spPr>
        <p:txBody>
          <a:bodyPr wrap="square" rtlCol="0">
            <a:spAutoFit/>
          </a:bodyPr>
          <a:lstStyle/>
          <a:p>
            <a:r>
              <a:rPr lang="en-US" altLang="zh-CN" sz="3600" dirty="0">
                <a:latin typeface="Times New Roman" pitchFamily="18" charset="0"/>
                <a:cs typeface="Times New Roman" pitchFamily="18" charset="0"/>
              </a:rPr>
              <a:t>The Mythology of Chinese Medicine</a:t>
            </a:r>
            <a:endParaRPr lang="zh-CN" altLang="en-US" sz="3600" dirty="0">
              <a:latin typeface="Times New Roman" pitchFamily="18" charset="0"/>
              <a:cs typeface="Times New Roman" pitchFamily="18" charset="0"/>
            </a:endParaRPr>
          </a:p>
        </p:txBody>
      </p:sp>
      <p:sp>
        <p:nvSpPr>
          <p:cNvPr id="12" name="图文框 11"/>
          <p:cNvSpPr/>
          <p:nvPr/>
        </p:nvSpPr>
        <p:spPr>
          <a:xfrm>
            <a:off x="1823185" y="2741298"/>
            <a:ext cx="9192127" cy="1168985"/>
          </a:xfrm>
          <a:prstGeom prst="frame">
            <a:avLst>
              <a:gd name="adj1" fmla="val 906"/>
            </a:avLst>
          </a:prstGeom>
          <a:solidFill>
            <a:srgbClr val="AEA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cs typeface="+mn-ea"/>
              <a:sym typeface="+mn-lt"/>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1" cstate="screen"/>
          <a:srcRect l="52199" t="25885" r="22122" b="38279"/>
          <a:stretch>
            <a:fillRect/>
          </a:stretch>
        </p:blipFill>
        <p:spPr>
          <a:xfrm>
            <a:off x="-11430" y="0"/>
            <a:ext cx="1861372" cy="1383030"/>
          </a:xfrm>
          <a:prstGeom prst="rect">
            <a:avLst/>
          </a:prstGeom>
        </p:spPr>
      </p:pic>
      <p:pic>
        <p:nvPicPr>
          <p:cNvPr id="8" name="图片 7"/>
          <p:cNvPicPr>
            <a:picLocks noChangeAspect="1"/>
          </p:cNvPicPr>
          <p:nvPr/>
        </p:nvPicPr>
        <p:blipFill>
          <a:blip r:embed="rId2" cstate="screen"/>
          <a:stretch>
            <a:fillRect/>
          </a:stretch>
        </p:blipFill>
        <p:spPr>
          <a:xfrm>
            <a:off x="9386356" y="4221169"/>
            <a:ext cx="2828504" cy="2664823"/>
          </a:xfrm>
          <a:prstGeom prst="rect">
            <a:avLst/>
          </a:prstGeom>
        </p:spPr>
      </p:pic>
      <p:pic>
        <p:nvPicPr>
          <p:cNvPr id="10" name="图片 9"/>
          <p:cNvPicPr>
            <a:picLocks noChangeAspect="1"/>
          </p:cNvPicPr>
          <p:nvPr/>
        </p:nvPicPr>
        <p:blipFill>
          <a:blip r:embed="rId3" cstate="screen"/>
          <a:stretch>
            <a:fillRect/>
          </a:stretch>
        </p:blipFill>
        <p:spPr>
          <a:xfrm rot="309263">
            <a:off x="9624042" y="3357154"/>
            <a:ext cx="1389130" cy="1217082"/>
          </a:xfrm>
          <a:prstGeom prst="rect">
            <a:avLst/>
          </a:prstGeom>
        </p:spPr>
      </p:pic>
      <p:sp>
        <p:nvSpPr>
          <p:cNvPr id="30" name="文本框 29"/>
          <p:cNvSpPr txBox="1"/>
          <p:nvPr/>
        </p:nvSpPr>
        <p:spPr>
          <a:xfrm>
            <a:off x="1547414" y="249615"/>
            <a:ext cx="8024765" cy="584775"/>
          </a:xfrm>
          <a:prstGeom prst="rect">
            <a:avLst/>
          </a:prstGeom>
          <a:noFill/>
        </p:spPr>
        <p:txBody>
          <a:bodyPr wrap="square" rtlCol="0">
            <a:spAutoFit/>
          </a:bodyPr>
          <a:lstStyle/>
          <a:p>
            <a:r>
              <a:rPr lang="en-US" altLang="zh-CN" sz="3200" dirty="0">
                <a:latin typeface="Times New Roman" pitchFamily="18" charset="0"/>
                <a:cs typeface="Times New Roman" pitchFamily="18" charset="0"/>
              </a:rPr>
              <a:t>The Mythology of Chinese Medicine</a:t>
            </a:r>
            <a:endParaRPr lang="zh-CN" altLang="en-US" sz="3200" dirty="0">
              <a:latin typeface="Times New Roman" pitchFamily="18" charset="0"/>
              <a:cs typeface="Times New Roman" pitchFamily="18" charset="0"/>
            </a:endParaRPr>
          </a:p>
        </p:txBody>
      </p:sp>
      <p:sp>
        <p:nvSpPr>
          <p:cNvPr id="31" name="文本框 30"/>
          <p:cNvSpPr txBox="1"/>
          <p:nvPr/>
        </p:nvSpPr>
        <p:spPr>
          <a:xfrm>
            <a:off x="859612" y="1920240"/>
            <a:ext cx="8503884" cy="4832092"/>
          </a:xfrm>
          <a:prstGeom prst="rect">
            <a:avLst/>
          </a:prstGeom>
          <a:noFill/>
        </p:spPr>
        <p:txBody>
          <a:bodyPr wrap="square" rtlCol="0">
            <a:spAutoFit/>
          </a:bodyPr>
          <a:lstStyle/>
          <a:p>
            <a:pPr algn="just"/>
            <a:r>
              <a:rPr lang="en-US" altLang="zh-CN" sz="2800" dirty="0">
                <a:latin typeface="Times New Roman" pitchFamily="18" charset="0"/>
                <a:cs typeface="Times New Roman" pitchFamily="18" charset="0"/>
              </a:rPr>
              <a:t>At</a:t>
            </a:r>
            <a:r>
              <a:rPr lang="zh-CN" altLang="en-US" sz="2800" dirty="0">
                <a:latin typeface="Times New Roman" pitchFamily="18" charset="0"/>
                <a:cs typeface="Times New Roman" pitchFamily="18" charset="0"/>
              </a:rPr>
              <a:t> </a:t>
            </a:r>
            <a:r>
              <a:rPr lang="en-US" altLang="zh-CN" sz="2800" dirty="0">
                <a:latin typeface="Times New Roman" pitchFamily="18" charset="0"/>
                <a:cs typeface="Times New Roman" pitchFamily="18" charset="0"/>
              </a:rPr>
              <a:t>ancient</a:t>
            </a:r>
            <a:r>
              <a:rPr lang="zh-CN" altLang="en-US" sz="2800" dirty="0">
                <a:latin typeface="Times New Roman" pitchFamily="18" charset="0"/>
                <a:cs typeface="Times New Roman" pitchFamily="18" charset="0"/>
              </a:rPr>
              <a:t> </a:t>
            </a:r>
            <a:r>
              <a:rPr lang="en-US" altLang="zh-CN" sz="2800" dirty="0">
                <a:latin typeface="Times New Roman" pitchFamily="18" charset="0"/>
                <a:cs typeface="Times New Roman" pitchFamily="18" charset="0"/>
              </a:rPr>
              <a:t>times,</a:t>
            </a:r>
            <a:r>
              <a:rPr lang="zh-CN" altLang="en-US" sz="2800" dirty="0">
                <a:latin typeface="Times New Roman" pitchFamily="18" charset="0"/>
                <a:cs typeface="Times New Roman" pitchFamily="18" charset="0"/>
              </a:rPr>
              <a:t> </a:t>
            </a:r>
            <a:r>
              <a:rPr lang="en-US" altLang="zh-CN" sz="2800" dirty="0">
                <a:latin typeface="Times New Roman" pitchFamily="18" charset="0"/>
                <a:cs typeface="Times New Roman" pitchFamily="18" charset="0"/>
              </a:rPr>
              <a:t>when</a:t>
            </a:r>
            <a:r>
              <a:rPr lang="zh-CN" altLang="en-US" sz="2800" dirty="0">
                <a:latin typeface="Times New Roman" pitchFamily="18" charset="0"/>
                <a:cs typeface="Times New Roman" pitchFamily="18" charset="0"/>
              </a:rPr>
              <a:t> </a:t>
            </a:r>
            <a:r>
              <a:rPr lang="en-US" altLang="zh-CN" sz="2800" dirty="0">
                <a:latin typeface="Times New Roman" pitchFamily="18" charset="0"/>
                <a:cs typeface="Times New Roman" pitchFamily="18" charset="0"/>
              </a:rPr>
              <a:t>people</a:t>
            </a:r>
            <a:r>
              <a:rPr lang="zh-CN" altLang="en-US" sz="2800" dirty="0">
                <a:latin typeface="Times New Roman" pitchFamily="18" charset="0"/>
                <a:cs typeface="Times New Roman" pitchFamily="18" charset="0"/>
              </a:rPr>
              <a:t> </a:t>
            </a:r>
            <a:r>
              <a:rPr lang="en-US" altLang="zh-CN" sz="2800" dirty="0">
                <a:latin typeface="Times New Roman" pitchFamily="18" charset="0"/>
                <a:cs typeface="Times New Roman" pitchFamily="18" charset="0"/>
              </a:rPr>
              <a:t>recovered from a disease on eating a specific animal or plant, they would remember the formula or herb that had reputedly cured the disease. In Chinese mythology, </a:t>
            </a:r>
            <a:r>
              <a:rPr lang="en-US" altLang="zh-CN" sz="2800" dirty="0" err="1">
                <a:latin typeface="Times New Roman" pitchFamily="18" charset="0"/>
                <a:cs typeface="Times New Roman" pitchFamily="18" charset="0"/>
              </a:rPr>
              <a:t>Shennong</a:t>
            </a:r>
            <a:r>
              <a:rPr lang="en-US" altLang="zh-CN" sz="2800" dirty="0">
                <a:latin typeface="Times New Roman" pitchFamily="18" charset="0"/>
                <a:cs typeface="Times New Roman" pitchFamily="18" charset="0"/>
              </a:rPr>
              <a:t>(</a:t>
            </a:r>
            <a:r>
              <a:rPr lang="zh-CN" altLang="en-US" sz="2800" dirty="0">
                <a:latin typeface="Times New Roman" pitchFamily="18" charset="0"/>
                <a:cs typeface="Times New Roman" pitchFamily="18" charset="0"/>
              </a:rPr>
              <a:t>神农</a:t>
            </a:r>
            <a:r>
              <a:rPr lang="en-US" altLang="zh-CN" sz="2800" dirty="0">
                <a:latin typeface="Times New Roman" pitchFamily="18" charset="0"/>
                <a:cs typeface="Times New Roman" pitchFamily="18" charset="0"/>
              </a:rPr>
              <a:t>) collected these formulas or herbs(</a:t>
            </a:r>
            <a:r>
              <a:rPr lang="zh-CN" altLang="en-US" sz="2800" dirty="0">
                <a:latin typeface="Times New Roman" pitchFamily="18" charset="0"/>
                <a:cs typeface="Times New Roman" pitchFamily="18" charset="0"/>
              </a:rPr>
              <a:t>草药</a:t>
            </a:r>
            <a:r>
              <a:rPr lang="en-US" altLang="zh-CN" sz="2800" dirty="0">
                <a:latin typeface="Times New Roman" pitchFamily="18" charset="0"/>
                <a:cs typeface="Times New Roman" pitchFamily="18" charset="0"/>
              </a:rPr>
              <a:t>). He recorded and tasted them in experiments. By doing so, he accumulated much experience and discovered more methods of dealing with diseases. In tasting hundreds of herbs, he invented Chinese medicine at last. Also, he was known as the first one to invent Chinese medicine.</a:t>
            </a:r>
            <a:endParaRPr lang="zh-CN" altLang="en-US" sz="2800" dirty="0">
              <a:latin typeface="Times New Roman" pitchFamily="18" charset="0"/>
              <a:cs typeface="Times New Roman" pitchFamily="18" charset="0"/>
            </a:endParaRPr>
          </a:p>
          <a:p>
            <a:pPr algn="just"/>
            <a:endParaRPr lang="zh-CN" altLang="en-US" sz="2800" dirty="0">
              <a:latin typeface="Times New Roman" pitchFamily="18" charset="0"/>
              <a:cs typeface="Times New Roman" pitchFamily="18" charset="0"/>
            </a:endParaRPr>
          </a:p>
        </p:txBody>
      </p:sp>
      <p:sp>
        <p:nvSpPr>
          <p:cNvPr id="34" name="文本框 33"/>
          <p:cNvSpPr txBox="1"/>
          <p:nvPr/>
        </p:nvSpPr>
        <p:spPr>
          <a:xfrm>
            <a:off x="445806" y="1335465"/>
            <a:ext cx="8024765" cy="584775"/>
          </a:xfrm>
          <a:prstGeom prst="rect">
            <a:avLst/>
          </a:prstGeom>
          <a:noFill/>
        </p:spPr>
        <p:txBody>
          <a:bodyPr wrap="square" rtlCol="0">
            <a:spAutoFit/>
          </a:bodyPr>
          <a:lstStyle/>
          <a:p>
            <a:pPr marL="457200" indent="-457200">
              <a:buFont typeface="Wingdings" charset="2"/>
              <a:buChar char="Ø"/>
            </a:pPr>
            <a:r>
              <a:rPr lang="en-US" altLang="zh-CN" sz="3200" dirty="0">
                <a:latin typeface="Times New Roman" pitchFamily="18" charset="0"/>
                <a:cs typeface="Times New Roman" pitchFamily="18" charset="0"/>
              </a:rPr>
              <a:t>The Mythology</a:t>
            </a:r>
            <a:endParaRPr lang="zh-CN" altLang="en-US" sz="3200" dirty="0">
              <a:latin typeface="Times New Roman" pitchFamily="18" charset="0"/>
              <a:cs typeface="Times New Roman" pitchFamily="18" charset="0"/>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86356" y="389796"/>
            <a:ext cx="2971156" cy="3159112"/>
          </a:xfrm>
          <a:prstGeom prst="rect">
            <a:avLst/>
          </a:prstGeom>
        </p:spPr>
      </p:pic>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anim calcmode="lin" valueType="num">
                                      <p:cBhvr>
                                        <p:cTn id="12" dur="1000" fill="hold"/>
                                        <p:tgtEl>
                                          <p:spTgt spid="10"/>
                                        </p:tgtEl>
                                        <p:attrNameLst>
                                          <p:attrName>ppt_x</p:attrName>
                                        </p:attrNameLst>
                                      </p:cBhvr>
                                      <p:tavLst>
                                        <p:tav tm="0">
                                          <p:val>
                                            <p:strVal val="#ppt_x"/>
                                          </p:val>
                                        </p:tav>
                                        <p:tav tm="100000">
                                          <p:val>
                                            <p:strVal val="#ppt_x"/>
                                          </p:val>
                                        </p:tav>
                                      </p:tavLst>
                                    </p:anim>
                                    <p:anim calcmode="lin" valueType="num">
                                      <p:cBhvr>
                                        <p:cTn id="1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randombar(horizont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randombar(horizontal)">
                                      <p:cBhvr>
                                        <p:cTn id="23" dur="500"/>
                                        <p:tgtEl>
                                          <p:spTgt spid="34"/>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randombar(horizontal)">
                                      <p:cBhvr>
                                        <p:cTn id="2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rotWithShape="1">
          <a:blip r:embed="rId1" cstate="screen"/>
          <a:srcRect/>
          <a:stretch>
            <a:fillRect/>
          </a:stretch>
        </p:blipFill>
        <p:spPr>
          <a:xfrm>
            <a:off x="7545315" y="817184"/>
            <a:ext cx="4411668" cy="2205834"/>
          </a:xfrm>
          <a:prstGeom prst="rect">
            <a:avLst/>
          </a:prstGeom>
        </p:spPr>
      </p:pic>
      <p:pic>
        <p:nvPicPr>
          <p:cNvPr id="9" name="图片 8"/>
          <p:cNvPicPr>
            <a:picLocks noChangeAspect="1"/>
          </p:cNvPicPr>
          <p:nvPr/>
        </p:nvPicPr>
        <p:blipFill rotWithShape="1">
          <a:blip r:embed="rId2" cstate="screen"/>
          <a:srcRect/>
          <a:stretch>
            <a:fillRect/>
          </a:stretch>
        </p:blipFill>
        <p:spPr>
          <a:xfrm rot="216351">
            <a:off x="7079905" y="459800"/>
            <a:ext cx="5342488" cy="2900211"/>
          </a:xfrm>
          <a:prstGeom prst="rect">
            <a:avLst/>
          </a:prstGeom>
        </p:spPr>
      </p:pic>
      <p:sp>
        <p:nvSpPr>
          <p:cNvPr id="10" name="文本框 9"/>
          <p:cNvSpPr txBox="1"/>
          <p:nvPr/>
        </p:nvSpPr>
        <p:spPr>
          <a:xfrm>
            <a:off x="4099264" y="1048413"/>
            <a:ext cx="3027286" cy="369332"/>
          </a:xfrm>
          <a:prstGeom prst="rect">
            <a:avLst/>
          </a:prstGeom>
          <a:noFill/>
        </p:spPr>
        <p:txBody>
          <a:bodyPr wrap="square" rtlCol="0">
            <a:spAutoFit/>
          </a:bodyPr>
          <a:lstStyle/>
          <a:p>
            <a:r>
              <a:rPr lang="en-US" altLang="zh-CN" dirty="0">
                <a:solidFill>
                  <a:srgbClr val="F5F4EF"/>
                </a:solidFill>
              </a:rPr>
              <a:t>https://www.ypppt.com/</a:t>
            </a:r>
            <a:endParaRPr lang="zh-CN" altLang="en-US" dirty="0">
              <a:solidFill>
                <a:srgbClr val="F5F4EF"/>
              </a:solidFill>
            </a:endParaRPr>
          </a:p>
        </p:txBody>
      </p:sp>
      <p:sp>
        <p:nvSpPr>
          <p:cNvPr id="11" name="文本框 10"/>
          <p:cNvSpPr txBox="1"/>
          <p:nvPr/>
        </p:nvSpPr>
        <p:spPr>
          <a:xfrm>
            <a:off x="2754630" y="2891791"/>
            <a:ext cx="9550891" cy="1233516"/>
          </a:xfrm>
          <a:prstGeom prst="rect">
            <a:avLst/>
          </a:prstGeom>
          <a:noFill/>
        </p:spPr>
        <p:txBody>
          <a:bodyPr wrap="square" rtlCol="0">
            <a:spAutoFit/>
          </a:bodyPr>
          <a:lstStyle/>
          <a:p>
            <a:r>
              <a:rPr lang="en-US" altLang="zh-CN" sz="3600" dirty="0">
                <a:latin typeface="Times New Roman" pitchFamily="18" charset="0"/>
                <a:cs typeface="Times New Roman" pitchFamily="18" charset="0"/>
              </a:rPr>
              <a:t>Famous Doctors on Chinese Medicine</a:t>
            </a:r>
            <a:endParaRPr lang="zh-CN" altLang="en-US" sz="3600" dirty="0">
              <a:latin typeface="Times New Roman" pitchFamily="18" charset="0"/>
              <a:cs typeface="Times New Roman" pitchFamily="18" charset="0"/>
            </a:endParaRPr>
          </a:p>
          <a:p>
            <a:endParaRPr lang="zh-CN" altLang="en-US" sz="3600" dirty="0">
              <a:latin typeface="Times New Roman" pitchFamily="18" charset="0"/>
              <a:cs typeface="Times New Roman" pitchFamily="18" charset="0"/>
            </a:endParaRPr>
          </a:p>
        </p:txBody>
      </p:sp>
      <p:sp>
        <p:nvSpPr>
          <p:cNvPr id="12" name="图文框 11"/>
          <p:cNvSpPr/>
          <p:nvPr/>
        </p:nvSpPr>
        <p:spPr>
          <a:xfrm>
            <a:off x="1823185" y="2741298"/>
            <a:ext cx="9192127" cy="1168985"/>
          </a:xfrm>
          <a:prstGeom prst="frame">
            <a:avLst>
              <a:gd name="adj1" fmla="val 906"/>
            </a:avLst>
          </a:prstGeom>
          <a:solidFill>
            <a:srgbClr val="AEA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cs typeface="+mn-ea"/>
              <a:sym typeface="+mn-lt"/>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图片 172"/>
          <p:cNvPicPr>
            <a:picLocks noChangeAspect="1"/>
          </p:cNvPicPr>
          <p:nvPr/>
        </p:nvPicPr>
        <p:blipFill>
          <a:blip r:embed="rId1" cstate="screen"/>
          <a:stretch>
            <a:fillRect/>
          </a:stretch>
        </p:blipFill>
        <p:spPr>
          <a:xfrm>
            <a:off x="0" y="3826534"/>
            <a:ext cx="5657999" cy="3254587"/>
          </a:xfrm>
          <a:prstGeom prst="rect">
            <a:avLst/>
          </a:prstGeom>
        </p:spPr>
      </p:pic>
      <p:pic>
        <p:nvPicPr>
          <p:cNvPr id="174" name="图片 173"/>
          <p:cNvPicPr>
            <a:picLocks noChangeAspect="1"/>
          </p:cNvPicPr>
          <p:nvPr/>
        </p:nvPicPr>
        <p:blipFill>
          <a:blip r:embed="rId2"/>
          <a:stretch>
            <a:fillRect/>
          </a:stretch>
        </p:blipFill>
        <p:spPr>
          <a:xfrm>
            <a:off x="-2762720" y="3917974"/>
            <a:ext cx="7732208" cy="4116835"/>
          </a:xfrm>
          <a:prstGeom prst="rect">
            <a:avLst/>
          </a:prstGeom>
        </p:spPr>
      </p:pic>
      <p:pic>
        <p:nvPicPr>
          <p:cNvPr id="175" name="图片 174"/>
          <p:cNvPicPr>
            <a:picLocks noChangeAspect="1"/>
          </p:cNvPicPr>
          <p:nvPr/>
        </p:nvPicPr>
        <p:blipFill rotWithShape="1">
          <a:blip r:embed="rId3" cstate="screen"/>
          <a:srcRect l="52199" t="25885" r="22122" b="38279"/>
          <a:stretch>
            <a:fillRect/>
          </a:stretch>
        </p:blipFill>
        <p:spPr>
          <a:xfrm>
            <a:off x="-11430" y="0"/>
            <a:ext cx="1861372" cy="1383030"/>
          </a:xfrm>
          <a:prstGeom prst="rect">
            <a:avLst/>
          </a:prstGeom>
        </p:spPr>
      </p:pic>
      <p:sp>
        <p:nvSpPr>
          <p:cNvPr id="176" name="文本框 175"/>
          <p:cNvSpPr txBox="1"/>
          <p:nvPr/>
        </p:nvSpPr>
        <p:spPr>
          <a:xfrm>
            <a:off x="1423035" y="-1176655"/>
            <a:ext cx="9430385" cy="1066800"/>
          </a:xfrm>
          <a:prstGeom prst="rect">
            <a:avLst/>
          </a:prstGeom>
          <a:noFill/>
        </p:spPr>
        <p:txBody>
          <a:bodyPr wrap="square" rtlCol="0">
            <a:spAutoFit/>
          </a:bodyPr>
          <a:lstStyle/>
          <a:p>
            <a:r>
              <a:rPr lang="en-US" altLang="zh-CN" sz="3200" dirty="0">
                <a:latin typeface="Times New Roman" pitchFamily="18" charset="0"/>
                <a:cs typeface="Times New Roman" pitchFamily="18" charset="0"/>
              </a:rPr>
              <a:t>Famous Doctors on Chinese Medicine</a:t>
            </a:r>
            <a:endParaRPr lang="zh-CN" altLang="en-US" sz="3200" dirty="0">
              <a:latin typeface="Times New Roman" pitchFamily="18" charset="0"/>
              <a:cs typeface="Times New Roman" pitchFamily="18" charset="0"/>
            </a:endParaRPr>
          </a:p>
          <a:p>
            <a:endParaRPr lang="zh-CN" altLang="en-US" sz="3200" dirty="0">
              <a:latin typeface="Times New Roman" pitchFamily="18" charset="0"/>
              <a:cs typeface="Times New Roman" pitchFamily="18" charset="0"/>
            </a:endParaRPr>
          </a:p>
        </p:txBody>
      </p:sp>
      <p:sp>
        <p:nvSpPr>
          <p:cNvPr id="177" name="文本框 176"/>
          <p:cNvSpPr txBox="1"/>
          <p:nvPr/>
        </p:nvSpPr>
        <p:spPr>
          <a:xfrm>
            <a:off x="5657999" y="2268562"/>
            <a:ext cx="9550891" cy="1015663"/>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cs typeface="Times New Roman" pitchFamily="18" charset="0"/>
              </a:rPr>
              <a:t>born in the Bohai Prefecture</a:t>
            </a:r>
            <a:r>
              <a:rPr lang="zh-CN" altLang="en-US" sz="2800" dirty="0">
                <a:latin typeface="华文仿宋" pitchFamily="2" charset="-122"/>
                <a:ea typeface="华文仿宋" pitchFamily="2" charset="-122"/>
                <a:cs typeface="Times New Roman" pitchFamily="18" charset="0"/>
              </a:rPr>
              <a:t>（渤海郡）</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79" name="文本框 178"/>
          <p:cNvSpPr txBox="1"/>
          <p:nvPr/>
        </p:nvSpPr>
        <p:spPr>
          <a:xfrm>
            <a:off x="496346" y="1307880"/>
            <a:ext cx="9550891" cy="1077218"/>
          </a:xfrm>
          <a:prstGeom prst="rect">
            <a:avLst/>
          </a:prstGeom>
          <a:noFill/>
        </p:spPr>
        <p:txBody>
          <a:bodyPr wrap="square" rtlCol="0">
            <a:spAutoFit/>
          </a:bodyPr>
          <a:lstStyle/>
          <a:p>
            <a:pPr marL="457200" indent="-457200">
              <a:buFont typeface="Wingdings" charset="2"/>
              <a:buChar char="Ø"/>
            </a:pPr>
            <a:r>
              <a:rPr lang="en-US" altLang="zh-CN" sz="3200" dirty="0" err="1">
                <a:latin typeface="Times New Roman" pitchFamily="18" charset="0"/>
                <a:cs typeface="Times New Roman" pitchFamily="18" charset="0"/>
              </a:rPr>
              <a:t>Bian</a:t>
            </a:r>
            <a:r>
              <a:rPr lang="en-US" altLang="zh-CN" sz="3200" dirty="0">
                <a:latin typeface="Times New Roman" pitchFamily="18" charset="0"/>
                <a:cs typeface="Times New Roman" pitchFamily="18" charset="0"/>
              </a:rPr>
              <a:t> Que</a:t>
            </a:r>
            <a:r>
              <a:rPr lang="zh-CN" altLang="en-US" sz="3200" dirty="0">
                <a:latin typeface="华文仿宋" pitchFamily="2" charset="-122"/>
                <a:ea typeface="华文仿宋" pitchFamily="2" charset="-122"/>
                <a:cs typeface="Times New Roman" pitchFamily="18" charset="0"/>
              </a:rPr>
              <a:t>扁鹊</a:t>
            </a:r>
            <a:r>
              <a:rPr lang="en-US" altLang="zh-CN" sz="3200" dirty="0">
                <a:latin typeface="Times New Roman" pitchFamily="18" charset="0"/>
                <a:cs typeface="Times New Roman" pitchFamily="18" charset="0"/>
              </a:rPr>
              <a:t>(Qin </a:t>
            </a:r>
            <a:r>
              <a:rPr lang="en-US" altLang="zh-CN" sz="3200" dirty="0" err="1">
                <a:latin typeface="Times New Roman" pitchFamily="18" charset="0"/>
                <a:cs typeface="Times New Roman" pitchFamily="18" charset="0"/>
              </a:rPr>
              <a:t>Yueren</a:t>
            </a:r>
            <a:r>
              <a:rPr lang="zh-CN" altLang="en-US" sz="3200" dirty="0">
                <a:latin typeface="华文仿宋" pitchFamily="2" charset="-122"/>
                <a:ea typeface="华文仿宋" pitchFamily="2" charset="-122"/>
                <a:cs typeface="Times New Roman" pitchFamily="18" charset="0"/>
              </a:rPr>
              <a:t>秦越人）</a:t>
            </a:r>
            <a:endParaRPr lang="zh-CN" altLang="en-US" sz="3200" dirty="0">
              <a:latin typeface="华文仿宋" pitchFamily="2" charset="-122"/>
              <a:ea typeface="华文仿宋" pitchFamily="2" charset="-122"/>
              <a:cs typeface="Times New Roman" pitchFamily="18" charset="0"/>
            </a:endParaRPr>
          </a:p>
          <a:p>
            <a:pPr marL="457200" indent="-457200">
              <a:buFont typeface="Wingdings" charset="2"/>
              <a:buChar char="Ø"/>
            </a:pPr>
            <a:endParaRPr lang="zh-CN" altLang="en-US" sz="3200" dirty="0">
              <a:latin typeface="Times New Roman" pitchFamily="18" charset="0"/>
              <a:cs typeface="Times New Roman" pitchFamily="18" charset="0"/>
            </a:endParaRPr>
          </a:p>
        </p:txBody>
      </p:sp>
      <p:sp>
        <p:nvSpPr>
          <p:cNvPr id="180" name="文本框 179"/>
          <p:cNvSpPr txBox="1"/>
          <p:nvPr/>
        </p:nvSpPr>
        <p:spPr>
          <a:xfrm>
            <a:off x="5657999" y="2887815"/>
            <a:ext cx="6421217" cy="1877437"/>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cs typeface="Times New Roman" pitchFamily="18" charset="0"/>
              </a:rPr>
              <a:t>skilled in internal medicine</a:t>
            </a:r>
            <a:r>
              <a:rPr lang="en-US" altLang="zh-CN" sz="2800" dirty="0">
                <a:latin typeface="华文仿宋" pitchFamily="2" charset="-122"/>
                <a:ea typeface="华文仿宋" pitchFamily="2" charset="-122"/>
                <a:cs typeface="Times New Roman" pitchFamily="18" charset="0"/>
              </a:rPr>
              <a:t>(</a:t>
            </a:r>
            <a:r>
              <a:rPr lang="zh-CN" altLang="en-US" sz="2800" dirty="0">
                <a:latin typeface="华文仿宋" pitchFamily="2" charset="-122"/>
                <a:ea typeface="华文仿宋" pitchFamily="2" charset="-122"/>
                <a:cs typeface="Times New Roman" pitchFamily="18" charset="0"/>
              </a:rPr>
              <a:t>内科</a:t>
            </a:r>
            <a:r>
              <a:rPr lang="en-US" altLang="zh-CN" sz="2800" dirty="0">
                <a:latin typeface="华文仿宋" pitchFamily="2" charset="-122"/>
                <a:ea typeface="华文仿宋" pitchFamily="2" charset="-122"/>
                <a:cs typeface="Times New Roman" pitchFamily="18" charset="0"/>
              </a:rPr>
              <a:t>), </a:t>
            </a:r>
            <a:r>
              <a:rPr lang="en-US" altLang="zh-CN" sz="2800" dirty="0">
                <a:latin typeface="Times New Roman" pitchFamily="18" charset="0"/>
                <a:cs typeface="Times New Roman" pitchFamily="18" charset="0"/>
              </a:rPr>
              <a:t>gynecology</a:t>
            </a:r>
            <a:r>
              <a:rPr lang="zh-CN" altLang="en-US" sz="2800" dirty="0">
                <a:latin typeface="华文仿宋" pitchFamily="2" charset="-122"/>
                <a:ea typeface="华文仿宋" pitchFamily="2" charset="-122"/>
                <a:cs typeface="Times New Roman" pitchFamily="18" charset="0"/>
              </a:rPr>
              <a:t>（妇科）</a:t>
            </a:r>
            <a:r>
              <a:rPr lang="en-US" altLang="zh-CN" sz="2800" dirty="0">
                <a:latin typeface="Times New Roman" pitchFamily="18" charset="0"/>
                <a:cs typeface="Times New Roman" pitchFamily="18" charset="0"/>
              </a:rPr>
              <a:t>, pediatrics</a:t>
            </a:r>
            <a:r>
              <a:rPr lang="zh-CN" altLang="en-US" sz="2800" dirty="0">
                <a:latin typeface="华文仿宋" pitchFamily="2" charset="-122"/>
                <a:ea typeface="华文仿宋" pitchFamily="2" charset="-122"/>
                <a:cs typeface="Times New Roman" pitchFamily="18" charset="0"/>
              </a:rPr>
              <a:t>（儿科）</a:t>
            </a:r>
            <a:r>
              <a:rPr lang="en-US" altLang="zh-CN" sz="2800" dirty="0">
                <a:latin typeface="华文仿宋" pitchFamily="2" charset="-122"/>
                <a:ea typeface="华文仿宋" pitchFamily="2" charset="-122"/>
                <a:cs typeface="Times New Roman" pitchFamily="18" charset="0"/>
              </a:rPr>
              <a:t> </a:t>
            </a:r>
            <a:r>
              <a:rPr lang="en-US" altLang="zh-CN" sz="2800" dirty="0">
                <a:latin typeface="Times New Roman" pitchFamily="18" charset="0"/>
                <a:cs typeface="Times New Roman" pitchFamily="18" charset="0"/>
              </a:rPr>
              <a:t>and the five sense organs</a:t>
            </a:r>
            <a:r>
              <a:rPr lang="zh-CN" altLang="en-US" sz="2800" dirty="0">
                <a:latin typeface="华文仿宋" pitchFamily="2" charset="-122"/>
                <a:ea typeface="华文仿宋" pitchFamily="2" charset="-122"/>
                <a:cs typeface="Times New Roman" pitchFamily="18" charset="0"/>
              </a:rPr>
              <a:t>（五官科）</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81" name="文本框 180"/>
          <p:cNvSpPr txBox="1"/>
          <p:nvPr/>
        </p:nvSpPr>
        <p:spPr>
          <a:xfrm>
            <a:off x="5657998" y="4257658"/>
            <a:ext cx="6421217" cy="2677656"/>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华文仿宋" pitchFamily="2" charset="-122"/>
                <a:cs typeface="Times New Roman" pitchFamily="18" charset="0"/>
              </a:rPr>
              <a:t>advocated four methods of diagnosis as “looking(at the tongue and the appearance), listening(to the voice and breathing pattern), inquiring(about the symptoms), and taking(the pulse)”</a:t>
            </a:r>
            <a:endParaRPr lang="en-US" altLang="zh-CN" sz="2800" dirty="0">
              <a:latin typeface="Times New Roman" pitchFamily="18" charset="0"/>
              <a:ea typeface="华文仿宋" pitchFamily="2" charset="-122"/>
              <a:cs typeface="Times New Roman" pitchFamily="18" charset="0"/>
            </a:endParaRPr>
          </a:p>
          <a:p>
            <a:r>
              <a:rPr lang="en-US" altLang="zh-CN" sz="2800" dirty="0">
                <a:latin typeface="Times New Roman" pitchFamily="18" charset="0"/>
                <a:ea typeface="华文仿宋" pitchFamily="2" charset="-122"/>
                <a:cs typeface="Times New Roman" pitchFamily="18" charset="0"/>
              </a:rPr>
              <a:t>   </a:t>
            </a:r>
            <a:r>
              <a:rPr lang="zh-CN" altLang="en-US" sz="2800" dirty="0">
                <a:latin typeface="Times New Roman" pitchFamily="18" charset="0"/>
                <a:ea typeface="华文仿宋" pitchFamily="2" charset="-122"/>
                <a:cs typeface="Times New Roman" pitchFamily="18" charset="0"/>
              </a:rPr>
              <a:t>（望闻问切）</a:t>
            </a:r>
            <a:endParaRPr lang="zh-CN" altLang="en-US" sz="2800" dirty="0">
              <a:latin typeface="华文仿宋" pitchFamily="2" charset="-122"/>
              <a:ea typeface="华文仿宋" pitchFamily="2" charset="-122"/>
              <a:cs typeface="Times New Roman" pitchFamily="18" charset="0"/>
            </a:endParaRPr>
          </a:p>
        </p:txBody>
      </p:sp>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4763" y="2183713"/>
            <a:ext cx="3082755" cy="4110340"/>
          </a:xfrm>
          <a:prstGeom prst="rect">
            <a:avLst/>
          </a:prstGeom>
        </p:spPr>
      </p:pic>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randombar(horizontal)">
                                      <p:cBhvr>
                                        <p:cTn id="7" dur="500"/>
                                        <p:tgtEl>
                                          <p:spTgt spid="17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7"/>
                                        </p:tgtEl>
                                        <p:attrNameLst>
                                          <p:attrName>style.visibility</p:attrName>
                                        </p:attrNameLst>
                                      </p:cBhvr>
                                      <p:to>
                                        <p:strVal val="visible"/>
                                      </p:to>
                                    </p:set>
                                    <p:animEffect transition="in" filter="randombar(horizontal)">
                                      <p:cBhvr>
                                        <p:cTn id="17" dur="500"/>
                                        <p:tgtEl>
                                          <p:spTgt spid="17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80"/>
                                        </p:tgtEl>
                                        <p:attrNameLst>
                                          <p:attrName>style.visibility</p:attrName>
                                        </p:attrNameLst>
                                      </p:cBhvr>
                                      <p:to>
                                        <p:strVal val="visible"/>
                                      </p:to>
                                    </p:set>
                                    <p:animEffect transition="in" filter="randombar(horizontal)">
                                      <p:cBhvr>
                                        <p:cTn id="22" dur="500"/>
                                        <p:tgtEl>
                                          <p:spTgt spid="18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81"/>
                                        </p:tgtEl>
                                        <p:attrNameLst>
                                          <p:attrName>style.visibility</p:attrName>
                                        </p:attrNameLst>
                                      </p:cBhvr>
                                      <p:to>
                                        <p:strVal val="visible"/>
                                      </p:to>
                                    </p:set>
                                    <p:animEffect transition="in" filter="randombar(horizontal)">
                                      <p:cBhvr>
                                        <p:cTn id="27" dur="500"/>
                                        <p:tgtEl>
                                          <p:spTgt spid="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 grpId="0"/>
      <p:bldP spid="179" grpId="0"/>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图片 172"/>
          <p:cNvPicPr>
            <a:picLocks noChangeAspect="1"/>
          </p:cNvPicPr>
          <p:nvPr/>
        </p:nvPicPr>
        <p:blipFill>
          <a:blip r:embed="rId1" cstate="screen"/>
          <a:stretch>
            <a:fillRect/>
          </a:stretch>
        </p:blipFill>
        <p:spPr>
          <a:xfrm>
            <a:off x="0" y="3826534"/>
            <a:ext cx="5657999" cy="3254587"/>
          </a:xfrm>
          <a:prstGeom prst="rect">
            <a:avLst/>
          </a:prstGeom>
        </p:spPr>
      </p:pic>
      <p:pic>
        <p:nvPicPr>
          <p:cNvPr id="174" name="图片 173"/>
          <p:cNvPicPr>
            <a:picLocks noChangeAspect="1"/>
          </p:cNvPicPr>
          <p:nvPr/>
        </p:nvPicPr>
        <p:blipFill>
          <a:blip r:embed="rId2"/>
          <a:stretch>
            <a:fillRect/>
          </a:stretch>
        </p:blipFill>
        <p:spPr>
          <a:xfrm>
            <a:off x="-2762720" y="3826534"/>
            <a:ext cx="7732208" cy="4116835"/>
          </a:xfrm>
          <a:prstGeom prst="rect">
            <a:avLst/>
          </a:prstGeom>
        </p:spPr>
      </p:pic>
      <p:pic>
        <p:nvPicPr>
          <p:cNvPr id="175" name="图片 174"/>
          <p:cNvPicPr>
            <a:picLocks noChangeAspect="1"/>
          </p:cNvPicPr>
          <p:nvPr/>
        </p:nvPicPr>
        <p:blipFill rotWithShape="1">
          <a:blip r:embed="rId3" cstate="screen"/>
          <a:srcRect l="52199" t="25885" r="22122" b="38279"/>
          <a:stretch>
            <a:fillRect/>
          </a:stretch>
        </p:blipFill>
        <p:spPr>
          <a:xfrm>
            <a:off x="-11430" y="0"/>
            <a:ext cx="1861372" cy="1383030"/>
          </a:xfrm>
          <a:prstGeom prst="rect">
            <a:avLst/>
          </a:prstGeom>
        </p:spPr>
      </p:pic>
      <p:sp>
        <p:nvSpPr>
          <p:cNvPr id="176" name="文本框 175"/>
          <p:cNvSpPr txBox="1"/>
          <p:nvPr/>
        </p:nvSpPr>
        <p:spPr>
          <a:xfrm>
            <a:off x="1422846" y="270665"/>
            <a:ext cx="9550891" cy="1077218"/>
          </a:xfrm>
          <a:prstGeom prst="rect">
            <a:avLst/>
          </a:prstGeom>
          <a:noFill/>
        </p:spPr>
        <p:txBody>
          <a:bodyPr wrap="square" rtlCol="0">
            <a:spAutoFit/>
          </a:bodyPr>
          <a:lstStyle/>
          <a:p>
            <a:r>
              <a:rPr lang="en-US" altLang="zh-CN" sz="3200" dirty="0">
                <a:latin typeface="Times New Roman" pitchFamily="18" charset="0"/>
                <a:cs typeface="Times New Roman" pitchFamily="18" charset="0"/>
              </a:rPr>
              <a:t>Famous Doctors on Chinese Medicine</a:t>
            </a:r>
            <a:endParaRPr lang="zh-CN" altLang="en-US" sz="3200" dirty="0">
              <a:latin typeface="Times New Roman" pitchFamily="18" charset="0"/>
              <a:cs typeface="Times New Roman" pitchFamily="18" charset="0"/>
            </a:endParaRPr>
          </a:p>
          <a:p>
            <a:endParaRPr lang="zh-CN" altLang="en-US" sz="3200" dirty="0">
              <a:latin typeface="Times New Roman" pitchFamily="18" charset="0"/>
              <a:cs typeface="Times New Roman" pitchFamily="18" charset="0"/>
            </a:endParaRPr>
          </a:p>
        </p:txBody>
      </p:sp>
      <p:sp>
        <p:nvSpPr>
          <p:cNvPr id="177" name="文本框 176"/>
          <p:cNvSpPr txBox="1"/>
          <p:nvPr/>
        </p:nvSpPr>
        <p:spPr>
          <a:xfrm>
            <a:off x="5155079" y="2273690"/>
            <a:ext cx="9550891" cy="1015663"/>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cs typeface="Times New Roman" pitchFamily="18" charset="0"/>
              </a:rPr>
              <a:t>born in Nanyang</a:t>
            </a:r>
            <a:r>
              <a:rPr lang="zh-CN" altLang="en-US" sz="2800" dirty="0">
                <a:latin typeface="华文仿宋" pitchFamily="2" charset="-122"/>
                <a:ea typeface="华文仿宋" pitchFamily="2" charset="-122"/>
                <a:cs typeface="Times New Roman" pitchFamily="18" charset="0"/>
              </a:rPr>
              <a:t>（南阳）</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79" name="文本框 178"/>
          <p:cNvSpPr txBox="1"/>
          <p:nvPr/>
        </p:nvSpPr>
        <p:spPr>
          <a:xfrm>
            <a:off x="496346" y="1307880"/>
            <a:ext cx="9550891" cy="1077218"/>
          </a:xfrm>
          <a:prstGeom prst="rect">
            <a:avLst/>
          </a:prstGeom>
          <a:noFill/>
        </p:spPr>
        <p:txBody>
          <a:bodyPr wrap="square" rtlCol="0">
            <a:spAutoFit/>
          </a:bodyPr>
          <a:lstStyle/>
          <a:p>
            <a:pPr marL="457200" indent="-457200">
              <a:buFont typeface="Wingdings" charset="2"/>
              <a:buChar char="Ø"/>
            </a:pPr>
            <a:r>
              <a:rPr lang="en-US" altLang="zh-CN" sz="3200" dirty="0">
                <a:latin typeface="Times New Roman" pitchFamily="18" charset="0"/>
                <a:cs typeface="Times New Roman" pitchFamily="18" charset="0"/>
              </a:rPr>
              <a:t>Zhang </a:t>
            </a:r>
            <a:r>
              <a:rPr lang="en-US" altLang="zh-CN" sz="3200" dirty="0" err="1">
                <a:latin typeface="Times New Roman" pitchFamily="18" charset="0"/>
                <a:cs typeface="Times New Roman" pitchFamily="18" charset="0"/>
              </a:rPr>
              <a:t>Zhongjing</a:t>
            </a:r>
            <a:r>
              <a:rPr lang="zh-CN" altLang="en-US" sz="3200" dirty="0">
                <a:latin typeface="华文仿宋" pitchFamily="2" charset="-122"/>
                <a:ea typeface="华文仿宋" pitchFamily="2" charset="-122"/>
                <a:cs typeface="Times New Roman" pitchFamily="18" charset="0"/>
              </a:rPr>
              <a:t>张仲景</a:t>
            </a:r>
            <a:r>
              <a:rPr lang="en-US" altLang="zh-CN" sz="3200" dirty="0">
                <a:latin typeface="Times New Roman" pitchFamily="18" charset="0"/>
                <a:cs typeface="Times New Roman" pitchFamily="18" charset="0"/>
              </a:rPr>
              <a:t> (Zhang Ji</a:t>
            </a:r>
            <a:r>
              <a:rPr lang="zh-CN" altLang="en-US" sz="3200" dirty="0">
                <a:latin typeface="华文仿宋" pitchFamily="2" charset="-122"/>
                <a:ea typeface="华文仿宋" pitchFamily="2" charset="-122"/>
                <a:cs typeface="Times New Roman" pitchFamily="18" charset="0"/>
              </a:rPr>
              <a:t>张机</a:t>
            </a:r>
            <a:r>
              <a:rPr lang="en-US" altLang="zh-CN" sz="3200" dirty="0">
                <a:latin typeface="Times New Roman" pitchFamily="18" charset="0"/>
                <a:cs typeface="Times New Roman" pitchFamily="18" charset="0"/>
              </a:rPr>
              <a:t>)</a:t>
            </a:r>
            <a:endParaRPr lang="zh-CN" altLang="en-US" sz="3200" dirty="0">
              <a:latin typeface="Times New Roman" pitchFamily="18" charset="0"/>
              <a:cs typeface="Times New Roman" pitchFamily="18" charset="0"/>
            </a:endParaRPr>
          </a:p>
          <a:p>
            <a:pPr marL="457200" indent="-457200">
              <a:buFont typeface="Wingdings" charset="2"/>
              <a:buChar char="Ø"/>
            </a:pPr>
            <a:endParaRPr lang="zh-CN" altLang="en-US" sz="3200" dirty="0">
              <a:latin typeface="Times New Roman" pitchFamily="18" charset="0"/>
              <a:cs typeface="Times New Roman" pitchFamily="18" charset="0"/>
            </a:endParaRPr>
          </a:p>
        </p:txBody>
      </p:sp>
      <p:sp>
        <p:nvSpPr>
          <p:cNvPr id="180" name="文本框 179"/>
          <p:cNvSpPr txBox="1"/>
          <p:nvPr/>
        </p:nvSpPr>
        <p:spPr>
          <a:xfrm>
            <a:off x="5210110" y="5086516"/>
            <a:ext cx="6421217" cy="2286000"/>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华文仿宋" pitchFamily="2" charset="-122"/>
                <a:cs typeface="Times New Roman" pitchFamily="18" charset="0"/>
              </a:rPr>
              <a:t>took the office of </a:t>
            </a:r>
            <a:r>
              <a:rPr lang="en-US" altLang="zh-CN" sz="2800" dirty="0" err="1">
                <a:latin typeface="Times New Roman" pitchFamily="18" charset="0"/>
                <a:ea typeface="华文仿宋" pitchFamily="2" charset="-122"/>
                <a:cs typeface="Times New Roman" pitchFamily="18" charset="0"/>
              </a:rPr>
              <a:t>taishou</a:t>
            </a:r>
            <a:r>
              <a:rPr lang="zh-CN" altLang="en-US" sz="2800" dirty="0">
                <a:latin typeface="Times New Roman" pitchFamily="18" charset="0"/>
                <a:ea typeface="华文仿宋" pitchFamily="2" charset="-122"/>
                <a:cs typeface="Times New Roman" pitchFamily="18" charset="0"/>
              </a:rPr>
              <a:t>太守</a:t>
            </a:r>
            <a:r>
              <a:rPr lang="en-US" altLang="zh-CN" sz="2800" dirty="0">
                <a:latin typeface="Times New Roman" pitchFamily="18" charset="0"/>
                <a:ea typeface="华文仿宋" pitchFamily="2" charset="-122"/>
                <a:cs typeface="Times New Roman" pitchFamily="18" charset="0"/>
              </a:rPr>
              <a:t>(governor) of Changsha</a:t>
            </a:r>
            <a:r>
              <a:rPr lang="zh-CN" altLang="en-US" sz="2800" dirty="0">
                <a:latin typeface="Times New Roman" pitchFamily="18" charset="0"/>
                <a:ea typeface="华文仿宋" pitchFamily="2" charset="-122"/>
                <a:cs typeface="Times New Roman" pitchFamily="18" charset="0"/>
              </a:rPr>
              <a:t>，</a:t>
            </a:r>
            <a:r>
              <a:rPr lang="en-US" altLang="zh-CN" sz="2800" dirty="0">
                <a:latin typeface="Times New Roman" pitchFamily="18" charset="0"/>
                <a:ea typeface="华文仿宋" pitchFamily="2" charset="-122"/>
                <a:cs typeface="Times New Roman" pitchFamily="18" charset="0"/>
              </a:rPr>
              <a:t>laid the foundation of Chinese medical science, and was called “the Medical Sage” by his successors</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0" name="文本框 9"/>
          <p:cNvSpPr txBox="1"/>
          <p:nvPr/>
        </p:nvSpPr>
        <p:spPr>
          <a:xfrm>
            <a:off x="5155079" y="2964286"/>
            <a:ext cx="7212181" cy="2739211"/>
          </a:xfrm>
          <a:prstGeom prst="rect">
            <a:avLst/>
          </a:prstGeom>
          <a:noFill/>
        </p:spPr>
        <p:txBody>
          <a:bodyPr wrap="square" rtlCol="0">
            <a:spAutoFit/>
          </a:bodyPr>
          <a:lstStyle/>
          <a:p>
            <a:pPr marL="457200" indent="-457200">
              <a:buFont typeface="Arial" charset="0"/>
              <a:buChar char="•"/>
            </a:pPr>
            <a:r>
              <a:rPr lang="en-US" altLang="zh-CN" sz="2800" i="1" dirty="0">
                <a:latin typeface="Times New Roman" pitchFamily="18" charset="0"/>
                <a:ea typeface="华文仿宋" pitchFamily="2" charset="-122"/>
                <a:cs typeface="Times New Roman" pitchFamily="18" charset="0"/>
              </a:rPr>
              <a:t>On Typhoid and Other Diseases(On Febrile and Miscellaneous Diseases)</a:t>
            </a:r>
            <a:r>
              <a:rPr lang="en-US" altLang="zh-CN" sz="2800" dirty="0">
                <a:latin typeface="Times New Roman" pitchFamily="18" charset="0"/>
                <a:ea typeface="华文仿宋" pitchFamily="2" charset="-122"/>
                <a:cs typeface="Times New Roman" pitchFamily="18" charset="0"/>
              </a:rPr>
              <a:t>《</a:t>
            </a:r>
            <a:r>
              <a:rPr lang="zh-CN" altLang="en-US" sz="2800" dirty="0">
                <a:latin typeface="Times New Roman" pitchFamily="18" charset="0"/>
                <a:ea typeface="华文仿宋" pitchFamily="2" charset="-122"/>
                <a:cs typeface="Times New Roman" pitchFamily="18" charset="0"/>
              </a:rPr>
              <a:t>伤寒杂病论</a:t>
            </a:r>
            <a:r>
              <a:rPr lang="en-US" altLang="zh-CN" sz="2800" dirty="0">
                <a:latin typeface="Times New Roman" pitchFamily="18" charset="0"/>
                <a:ea typeface="华文仿宋" pitchFamily="2" charset="-122"/>
                <a:cs typeface="Times New Roman" pitchFamily="18" charset="0"/>
              </a:rPr>
              <a:t>》</a:t>
            </a:r>
            <a:r>
              <a:rPr lang="en-US" altLang="zh-CN" sz="2800" i="1" dirty="0">
                <a:latin typeface="Times New Roman" pitchFamily="18" charset="0"/>
                <a:ea typeface="华文仿宋" pitchFamily="2" charset="-122"/>
                <a:cs typeface="Times New Roman" pitchFamily="18" charset="0"/>
              </a:rPr>
              <a:t> </a:t>
            </a:r>
            <a:r>
              <a:rPr lang="en-US" altLang="zh-CN" sz="2800" dirty="0">
                <a:latin typeface="Times New Roman" pitchFamily="18" charset="0"/>
                <a:ea typeface="华文仿宋" pitchFamily="2" charset="-122"/>
                <a:cs typeface="Times New Roman" pitchFamily="18" charset="0"/>
              </a:rPr>
              <a:t>contains over 300 effective formulas, expounds the theories of traditional Chinese medical science.</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48366" y="2261812"/>
            <a:ext cx="3552825" cy="3381375"/>
          </a:xfrm>
          <a:prstGeom prst="rect">
            <a:avLst/>
          </a:prstGeom>
        </p:spPr>
      </p:pic>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randombar(horizontal)">
                                      <p:cBhvr>
                                        <p:cTn id="7" dur="500"/>
                                        <p:tgtEl>
                                          <p:spTgt spid="17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7"/>
                                        </p:tgtEl>
                                        <p:attrNameLst>
                                          <p:attrName>style.visibility</p:attrName>
                                        </p:attrNameLst>
                                      </p:cBhvr>
                                      <p:to>
                                        <p:strVal val="visible"/>
                                      </p:to>
                                    </p:set>
                                    <p:animEffect transition="in" filter="randombar(horizontal)">
                                      <p:cBhvr>
                                        <p:cTn id="17" dur="500"/>
                                        <p:tgtEl>
                                          <p:spTgt spid="17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80"/>
                                        </p:tgtEl>
                                        <p:attrNameLst>
                                          <p:attrName>style.visibility</p:attrName>
                                        </p:attrNameLst>
                                      </p:cBhvr>
                                      <p:to>
                                        <p:strVal val="visible"/>
                                      </p:to>
                                    </p:set>
                                    <p:animEffect transition="in" filter="randombar(horizontal)">
                                      <p:cBhvr>
                                        <p:cTn id="27" dur="500"/>
                                        <p:tgtEl>
                                          <p:spTgt spid="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 grpId="0"/>
      <p:bldP spid="179" grpId="0"/>
      <p:bldP spid="180"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图片 172"/>
          <p:cNvPicPr>
            <a:picLocks noChangeAspect="1"/>
          </p:cNvPicPr>
          <p:nvPr/>
        </p:nvPicPr>
        <p:blipFill>
          <a:blip r:embed="rId1" cstate="screen"/>
          <a:stretch>
            <a:fillRect/>
          </a:stretch>
        </p:blipFill>
        <p:spPr>
          <a:xfrm>
            <a:off x="0" y="3826534"/>
            <a:ext cx="5657999" cy="3254587"/>
          </a:xfrm>
          <a:prstGeom prst="rect">
            <a:avLst/>
          </a:prstGeom>
        </p:spPr>
      </p:pic>
      <p:pic>
        <p:nvPicPr>
          <p:cNvPr id="174" name="图片 173"/>
          <p:cNvPicPr>
            <a:picLocks noChangeAspect="1"/>
          </p:cNvPicPr>
          <p:nvPr/>
        </p:nvPicPr>
        <p:blipFill>
          <a:blip r:embed="rId2"/>
          <a:stretch>
            <a:fillRect/>
          </a:stretch>
        </p:blipFill>
        <p:spPr>
          <a:xfrm>
            <a:off x="-2762720" y="3826534"/>
            <a:ext cx="7732208" cy="4116835"/>
          </a:xfrm>
          <a:prstGeom prst="rect">
            <a:avLst/>
          </a:prstGeom>
        </p:spPr>
      </p:pic>
      <p:pic>
        <p:nvPicPr>
          <p:cNvPr id="175" name="图片 174"/>
          <p:cNvPicPr>
            <a:picLocks noChangeAspect="1"/>
          </p:cNvPicPr>
          <p:nvPr/>
        </p:nvPicPr>
        <p:blipFill rotWithShape="1">
          <a:blip r:embed="rId3" cstate="screen"/>
          <a:srcRect l="52199" t="25885" r="22122" b="38279"/>
          <a:stretch>
            <a:fillRect/>
          </a:stretch>
        </p:blipFill>
        <p:spPr>
          <a:xfrm>
            <a:off x="-11430" y="0"/>
            <a:ext cx="1861372" cy="1383030"/>
          </a:xfrm>
          <a:prstGeom prst="rect">
            <a:avLst/>
          </a:prstGeom>
        </p:spPr>
      </p:pic>
      <p:sp>
        <p:nvSpPr>
          <p:cNvPr id="176" name="文本框 175"/>
          <p:cNvSpPr txBox="1"/>
          <p:nvPr/>
        </p:nvSpPr>
        <p:spPr>
          <a:xfrm>
            <a:off x="1422846" y="270665"/>
            <a:ext cx="9550891" cy="1077218"/>
          </a:xfrm>
          <a:prstGeom prst="rect">
            <a:avLst/>
          </a:prstGeom>
          <a:noFill/>
        </p:spPr>
        <p:txBody>
          <a:bodyPr wrap="square" rtlCol="0">
            <a:spAutoFit/>
          </a:bodyPr>
          <a:lstStyle/>
          <a:p>
            <a:r>
              <a:rPr lang="en-US" altLang="zh-CN" sz="3200" dirty="0">
                <a:latin typeface="Times New Roman" pitchFamily="18" charset="0"/>
                <a:cs typeface="Times New Roman" pitchFamily="18" charset="0"/>
              </a:rPr>
              <a:t>Famous Doctors on Chinese Medicine</a:t>
            </a:r>
            <a:endParaRPr lang="zh-CN" altLang="en-US" sz="3200" dirty="0">
              <a:latin typeface="Times New Roman" pitchFamily="18" charset="0"/>
              <a:cs typeface="Times New Roman" pitchFamily="18" charset="0"/>
            </a:endParaRPr>
          </a:p>
          <a:p>
            <a:endParaRPr lang="zh-CN" altLang="en-US" sz="3200" dirty="0">
              <a:latin typeface="Times New Roman" pitchFamily="18" charset="0"/>
              <a:cs typeface="Times New Roman" pitchFamily="18" charset="0"/>
            </a:endParaRPr>
          </a:p>
        </p:txBody>
      </p:sp>
      <p:sp>
        <p:nvSpPr>
          <p:cNvPr id="177" name="文本框 176"/>
          <p:cNvSpPr txBox="1"/>
          <p:nvPr/>
        </p:nvSpPr>
        <p:spPr>
          <a:xfrm>
            <a:off x="4969488" y="2272662"/>
            <a:ext cx="9550891" cy="1015663"/>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cs typeface="Times New Roman" pitchFamily="18" charset="0"/>
              </a:rPr>
              <a:t>born in </a:t>
            </a:r>
            <a:r>
              <a:rPr lang="en-US" altLang="zh-CN" sz="2800" dirty="0" err="1">
                <a:latin typeface="Times New Roman" pitchFamily="18" charset="0"/>
                <a:cs typeface="Times New Roman" pitchFamily="18" charset="0"/>
              </a:rPr>
              <a:t>Qiao</a:t>
            </a:r>
            <a:r>
              <a:rPr lang="en-US" altLang="zh-CN" sz="2800" dirty="0">
                <a:latin typeface="Times New Roman" pitchFamily="18" charset="0"/>
                <a:cs typeface="Times New Roman" pitchFamily="18" charset="0"/>
              </a:rPr>
              <a:t> Prefecture</a:t>
            </a:r>
            <a:r>
              <a:rPr lang="zh-CN" altLang="en-US" sz="2800" dirty="0">
                <a:latin typeface="华文仿宋" pitchFamily="2" charset="-122"/>
                <a:ea typeface="华文仿宋" pitchFamily="2" charset="-122"/>
                <a:cs typeface="Times New Roman" pitchFamily="18" charset="0"/>
              </a:rPr>
              <a:t>（谯县）</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79" name="文本框 178"/>
          <p:cNvSpPr txBox="1"/>
          <p:nvPr/>
        </p:nvSpPr>
        <p:spPr>
          <a:xfrm>
            <a:off x="379633" y="1347883"/>
            <a:ext cx="9550891" cy="1077218"/>
          </a:xfrm>
          <a:prstGeom prst="rect">
            <a:avLst/>
          </a:prstGeom>
          <a:noFill/>
        </p:spPr>
        <p:txBody>
          <a:bodyPr wrap="square" rtlCol="0">
            <a:spAutoFit/>
          </a:bodyPr>
          <a:lstStyle/>
          <a:p>
            <a:pPr marL="457200" indent="-457200">
              <a:buFont typeface="Wingdings" charset="2"/>
              <a:buChar char="Ø"/>
            </a:pPr>
            <a:r>
              <a:rPr lang="en-US" altLang="zh-CN" sz="3200" dirty="0">
                <a:latin typeface="Times New Roman" pitchFamily="18" charset="0"/>
                <a:cs typeface="Times New Roman" pitchFamily="18" charset="0"/>
              </a:rPr>
              <a:t>Hua </a:t>
            </a:r>
            <a:r>
              <a:rPr lang="en-US" altLang="zh-CN" sz="3200" dirty="0" err="1">
                <a:latin typeface="Times New Roman" pitchFamily="18" charset="0"/>
                <a:cs typeface="Times New Roman" pitchFamily="18" charset="0"/>
              </a:rPr>
              <a:t>Tuo</a:t>
            </a:r>
            <a:r>
              <a:rPr lang="zh-CN" altLang="en-US" sz="3200" dirty="0">
                <a:latin typeface="华文仿宋" pitchFamily="2" charset="-122"/>
                <a:ea typeface="华文仿宋" pitchFamily="2" charset="-122"/>
                <a:cs typeface="Times New Roman" pitchFamily="18" charset="0"/>
              </a:rPr>
              <a:t>华佗</a:t>
            </a:r>
            <a:r>
              <a:rPr lang="en-US" altLang="zh-CN" sz="3200" dirty="0">
                <a:latin typeface="Times New Roman" pitchFamily="18" charset="0"/>
                <a:cs typeface="Times New Roman" pitchFamily="18" charset="0"/>
              </a:rPr>
              <a:t>(Yuan Hua</a:t>
            </a:r>
            <a:r>
              <a:rPr lang="zh-CN" altLang="en-US" sz="3200" dirty="0">
                <a:latin typeface="华文仿宋" pitchFamily="2" charset="-122"/>
                <a:ea typeface="华文仿宋" pitchFamily="2" charset="-122"/>
                <a:cs typeface="Times New Roman" pitchFamily="18" charset="0"/>
              </a:rPr>
              <a:t>元化</a:t>
            </a:r>
            <a:r>
              <a:rPr lang="en-US" altLang="zh-CN" sz="3200" dirty="0">
                <a:latin typeface="Times New Roman" pitchFamily="18" charset="0"/>
                <a:cs typeface="Times New Roman" pitchFamily="18" charset="0"/>
              </a:rPr>
              <a:t>)</a:t>
            </a:r>
            <a:endParaRPr lang="zh-CN" altLang="en-US" sz="3200" dirty="0">
              <a:latin typeface="Times New Roman" pitchFamily="18" charset="0"/>
              <a:cs typeface="Times New Roman" pitchFamily="18" charset="0"/>
            </a:endParaRPr>
          </a:p>
          <a:p>
            <a:pPr marL="457200" indent="-457200">
              <a:buFont typeface="Wingdings" charset="2"/>
              <a:buChar char="Ø"/>
            </a:pPr>
            <a:endParaRPr lang="zh-CN" altLang="en-US" sz="3200" dirty="0">
              <a:latin typeface="Times New Roman" pitchFamily="18" charset="0"/>
              <a:cs typeface="Times New Roman" pitchFamily="18" charset="0"/>
            </a:endParaRPr>
          </a:p>
        </p:txBody>
      </p:sp>
      <p:sp>
        <p:nvSpPr>
          <p:cNvPr id="180" name="文本框 179"/>
          <p:cNvSpPr txBox="1"/>
          <p:nvPr/>
        </p:nvSpPr>
        <p:spPr>
          <a:xfrm>
            <a:off x="4971139" y="4215160"/>
            <a:ext cx="7580060" cy="3170099"/>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华文仿宋" pitchFamily="2" charset="-122"/>
                <a:cs typeface="Times New Roman" pitchFamily="18" charset="0"/>
              </a:rPr>
              <a:t>believed that physical exercises could toughen the body, cure diseases and prolong life and practiced Qigong(chi)(</a:t>
            </a:r>
            <a:r>
              <a:rPr lang="zh-CN" altLang="en-US" sz="2800" dirty="0">
                <a:latin typeface="Times New Roman" pitchFamily="18" charset="0"/>
                <a:ea typeface="华文仿宋" pitchFamily="2" charset="-122"/>
                <a:cs typeface="Times New Roman" pitchFamily="18" charset="0"/>
              </a:rPr>
              <a:t>气功</a:t>
            </a:r>
            <a:r>
              <a:rPr lang="en-US" altLang="zh-CN" sz="2800" dirty="0">
                <a:latin typeface="Times New Roman" pitchFamily="18" charset="0"/>
                <a:ea typeface="华文仿宋" pitchFamily="2" charset="-122"/>
                <a:cs typeface="Times New Roman" pitchFamily="18" charset="0"/>
              </a:rPr>
              <a:t>) and taught “the frolics of five animals”(</a:t>
            </a:r>
            <a:r>
              <a:rPr lang="zh-CN" altLang="en-US" sz="2800" dirty="0">
                <a:latin typeface="Times New Roman" pitchFamily="18" charset="0"/>
                <a:ea typeface="华文仿宋" pitchFamily="2" charset="-122"/>
                <a:cs typeface="Times New Roman" pitchFamily="18" charset="0"/>
              </a:rPr>
              <a:t>五禽戏</a:t>
            </a:r>
            <a:r>
              <a:rPr lang="en-US" altLang="zh-CN" sz="2800" dirty="0">
                <a:latin typeface="Times New Roman" pitchFamily="18" charset="0"/>
                <a:ea typeface="华文仿宋" pitchFamily="2" charset="-122"/>
                <a:cs typeface="Times New Roman" pitchFamily="18" charset="0"/>
              </a:rPr>
              <a:t>), routines of exercises imitating the movements of the tiger, the bear, the  ape, the deer and the bird.</a:t>
            </a:r>
            <a:endParaRPr lang="zh-CN" altLang="en-US" sz="2800" dirty="0">
              <a:latin typeface="华文仿宋" pitchFamily="2" charset="-122"/>
              <a:ea typeface="华文仿宋" pitchFamily="2" charset="-122"/>
              <a:cs typeface="Times New Roman" pitchFamily="18" charset="0"/>
            </a:endParaRPr>
          </a:p>
          <a:p>
            <a:pPr marL="457200" indent="-457200">
              <a:buFont typeface="Wingdings" charset="2"/>
              <a:buChar char="l"/>
            </a:pPr>
            <a:endParaRPr lang="zh-CN" altLang="en-US" sz="3200" dirty="0">
              <a:latin typeface="Times New Roman" pitchFamily="18" charset="0"/>
              <a:cs typeface="Times New Roman" pitchFamily="18" charset="0"/>
            </a:endParaRPr>
          </a:p>
        </p:txBody>
      </p:sp>
      <p:sp>
        <p:nvSpPr>
          <p:cNvPr id="10" name="文本框 9"/>
          <p:cNvSpPr txBox="1"/>
          <p:nvPr/>
        </p:nvSpPr>
        <p:spPr>
          <a:xfrm>
            <a:off x="4969488" y="2907346"/>
            <a:ext cx="7212181" cy="1384995"/>
          </a:xfrm>
          <a:prstGeom prst="rect">
            <a:avLst/>
          </a:prstGeom>
          <a:noFill/>
        </p:spPr>
        <p:txBody>
          <a:bodyPr wrap="square" rtlCol="0">
            <a:spAutoFit/>
          </a:bodyPr>
          <a:lstStyle/>
          <a:p>
            <a:pPr marL="457200" indent="-457200">
              <a:buFont typeface="Arial" charset="0"/>
              <a:buChar char="•"/>
            </a:pPr>
            <a:r>
              <a:rPr lang="en-US" altLang="zh-CN" sz="2800" dirty="0">
                <a:latin typeface="Times New Roman" pitchFamily="18" charset="0"/>
                <a:ea typeface="华文仿宋" pitchFamily="2" charset="-122"/>
                <a:cs typeface="Times New Roman" pitchFamily="18" charset="0"/>
              </a:rPr>
              <a:t>highly skilled in the techniques of diagnosis, anesthesia(</a:t>
            </a:r>
            <a:r>
              <a:rPr lang="zh-CN" altLang="en-US" sz="2800" dirty="0">
                <a:latin typeface="Times New Roman" pitchFamily="18" charset="0"/>
                <a:ea typeface="华文仿宋" pitchFamily="2" charset="-122"/>
                <a:cs typeface="Times New Roman" pitchFamily="18" charset="0"/>
              </a:rPr>
              <a:t>麻醉</a:t>
            </a:r>
            <a:r>
              <a:rPr lang="en-US" altLang="zh-CN" sz="2800" dirty="0">
                <a:latin typeface="Times New Roman" pitchFamily="18" charset="0"/>
                <a:ea typeface="华文仿宋" pitchFamily="2" charset="-122"/>
                <a:cs typeface="Times New Roman" pitchFamily="18" charset="0"/>
              </a:rPr>
              <a:t>), operation</a:t>
            </a:r>
            <a:r>
              <a:rPr lang="zh-CN" altLang="en-US" sz="2800" dirty="0">
                <a:latin typeface="Times New Roman" pitchFamily="18" charset="0"/>
                <a:ea typeface="华文仿宋" pitchFamily="2" charset="-122"/>
                <a:cs typeface="Times New Roman" pitchFamily="18" charset="0"/>
              </a:rPr>
              <a:t>（外科手术）</a:t>
            </a:r>
            <a:r>
              <a:rPr lang="en-US" altLang="zh-CN" sz="2800" dirty="0">
                <a:latin typeface="Times New Roman" pitchFamily="18" charset="0"/>
                <a:ea typeface="华文仿宋" pitchFamily="2" charset="-122"/>
                <a:cs typeface="Times New Roman" pitchFamily="18" charset="0"/>
              </a:rPr>
              <a:t>, stanching and healing the wound</a:t>
            </a:r>
            <a:endParaRPr lang="en-US" altLang="zh-CN" sz="3200" dirty="0">
              <a:latin typeface="Times New Roman" pitchFamily="18" charset="0"/>
              <a:ea typeface="华文仿宋" pitchFamily="2" charset="-122"/>
              <a:cs typeface="Times New Roman" pitchFamily="18" charset="0"/>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5317" y="2021791"/>
            <a:ext cx="2884625" cy="4209012"/>
          </a:xfrm>
          <a:prstGeom prst="rect">
            <a:avLst/>
          </a:prstGeom>
        </p:spPr>
      </p:pic>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randombar(horizontal)">
                                      <p:cBhvr>
                                        <p:cTn id="7" dur="500"/>
                                        <p:tgtEl>
                                          <p:spTgt spid="17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7"/>
                                        </p:tgtEl>
                                        <p:attrNameLst>
                                          <p:attrName>style.visibility</p:attrName>
                                        </p:attrNameLst>
                                      </p:cBhvr>
                                      <p:to>
                                        <p:strVal val="visible"/>
                                      </p:to>
                                    </p:set>
                                    <p:animEffect transition="in" filter="randombar(horizontal)">
                                      <p:cBhvr>
                                        <p:cTn id="17" dur="500"/>
                                        <p:tgtEl>
                                          <p:spTgt spid="17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80"/>
                                        </p:tgtEl>
                                        <p:attrNameLst>
                                          <p:attrName>style.visibility</p:attrName>
                                        </p:attrNameLst>
                                      </p:cBhvr>
                                      <p:to>
                                        <p:strVal val="visible"/>
                                      </p:to>
                                    </p:set>
                                    <p:animEffect transition="in" filter="randombar(horizontal)">
                                      <p:cBhvr>
                                        <p:cTn id="27" dur="500"/>
                                        <p:tgtEl>
                                          <p:spTgt spid="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 grpId="0"/>
      <p:bldP spid="179" grpId="0"/>
      <p:bldP spid="180"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rotWithShape="1">
          <a:blip r:embed="rId1" cstate="screen"/>
          <a:srcRect/>
          <a:stretch>
            <a:fillRect/>
          </a:stretch>
        </p:blipFill>
        <p:spPr>
          <a:xfrm>
            <a:off x="7545315" y="817184"/>
            <a:ext cx="4411668" cy="2205834"/>
          </a:xfrm>
          <a:prstGeom prst="rect">
            <a:avLst/>
          </a:prstGeom>
        </p:spPr>
      </p:pic>
      <p:pic>
        <p:nvPicPr>
          <p:cNvPr id="9" name="图片 8"/>
          <p:cNvPicPr>
            <a:picLocks noChangeAspect="1"/>
          </p:cNvPicPr>
          <p:nvPr/>
        </p:nvPicPr>
        <p:blipFill rotWithShape="1">
          <a:blip r:embed="rId2" cstate="screen"/>
          <a:srcRect/>
          <a:stretch>
            <a:fillRect/>
          </a:stretch>
        </p:blipFill>
        <p:spPr>
          <a:xfrm rot="216351">
            <a:off x="7079905" y="459800"/>
            <a:ext cx="5342488" cy="2900211"/>
          </a:xfrm>
          <a:prstGeom prst="rect">
            <a:avLst/>
          </a:prstGeom>
        </p:spPr>
      </p:pic>
      <p:sp>
        <p:nvSpPr>
          <p:cNvPr id="10" name="文本框 9"/>
          <p:cNvSpPr txBox="1"/>
          <p:nvPr/>
        </p:nvSpPr>
        <p:spPr>
          <a:xfrm>
            <a:off x="4099264" y="1048413"/>
            <a:ext cx="3027286" cy="369332"/>
          </a:xfrm>
          <a:prstGeom prst="rect">
            <a:avLst/>
          </a:prstGeom>
          <a:noFill/>
        </p:spPr>
        <p:txBody>
          <a:bodyPr wrap="square" rtlCol="0">
            <a:spAutoFit/>
          </a:bodyPr>
          <a:lstStyle/>
          <a:p>
            <a:r>
              <a:rPr lang="en-US" altLang="zh-CN" dirty="0">
                <a:solidFill>
                  <a:srgbClr val="F5F4EF"/>
                </a:solidFill>
              </a:rPr>
              <a:t>https://www.ypppt.com/</a:t>
            </a:r>
            <a:endParaRPr lang="zh-CN" altLang="en-US" dirty="0">
              <a:solidFill>
                <a:srgbClr val="F5F4EF"/>
              </a:solidFill>
            </a:endParaRPr>
          </a:p>
        </p:txBody>
      </p:sp>
      <p:sp>
        <p:nvSpPr>
          <p:cNvPr id="11" name="文本框 10"/>
          <p:cNvSpPr txBox="1"/>
          <p:nvPr/>
        </p:nvSpPr>
        <p:spPr>
          <a:xfrm>
            <a:off x="2244065" y="3002626"/>
            <a:ext cx="9520413" cy="1200329"/>
          </a:xfrm>
          <a:prstGeom prst="rect">
            <a:avLst/>
          </a:prstGeom>
          <a:noFill/>
        </p:spPr>
        <p:txBody>
          <a:bodyPr wrap="square" rtlCol="0">
            <a:spAutoFit/>
          </a:bodyPr>
          <a:lstStyle/>
          <a:p>
            <a:r>
              <a:rPr lang="en-US" altLang="zh-CN" sz="3600" dirty="0">
                <a:latin typeface="Times New Roman" pitchFamily="18" charset="0"/>
                <a:cs typeface="Times New Roman" pitchFamily="18" charset="0"/>
              </a:rPr>
              <a:t>Famous Masterpieces on Chinese Medicine</a:t>
            </a:r>
            <a:endParaRPr lang="zh-CN" altLang="en-US" sz="3600" dirty="0">
              <a:latin typeface="Times New Roman" pitchFamily="18" charset="0"/>
              <a:cs typeface="Times New Roman" pitchFamily="18" charset="0"/>
            </a:endParaRPr>
          </a:p>
          <a:p>
            <a:endParaRPr lang="zh-CN" altLang="en-US" sz="3600" dirty="0">
              <a:latin typeface="Times New Roman" pitchFamily="18" charset="0"/>
              <a:cs typeface="Times New Roman" pitchFamily="18" charset="0"/>
            </a:endParaRPr>
          </a:p>
        </p:txBody>
      </p:sp>
      <p:sp>
        <p:nvSpPr>
          <p:cNvPr id="12" name="图文框 11"/>
          <p:cNvSpPr/>
          <p:nvPr/>
        </p:nvSpPr>
        <p:spPr>
          <a:xfrm>
            <a:off x="1823185" y="2741298"/>
            <a:ext cx="9192127" cy="1168985"/>
          </a:xfrm>
          <a:prstGeom prst="frame">
            <a:avLst>
              <a:gd name="adj1" fmla="val 906"/>
            </a:avLst>
          </a:prstGeom>
          <a:solidFill>
            <a:srgbClr val="AEA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cs typeface="+mn-ea"/>
              <a:sym typeface="+mn-lt"/>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z5d41t3u">
      <a:majorFont>
        <a:latin typeface="微软雅黑"/>
        <a:ea typeface="义启小魏楷"/>
        <a:cs typeface=""/>
      </a:majorFont>
      <a:minorFont>
        <a:latin typeface="微软雅黑"/>
        <a:ea typeface="义启小魏楷"/>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宽屏</PresentationFormat>
  <Paragraphs>55</Paragraphs>
  <Slides>0</Slides>
  <Notes>11</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11</vt:i4>
      </vt:variant>
    </vt:vector>
  </HeadingPairs>
  <TitlesOfParts>
    <vt:vector size="21" baseType="lpstr">
      <vt:lpstr>Arial</vt:lpstr>
      <vt:lpstr>宋体</vt:lpstr>
      <vt:lpstr>Wingdings</vt:lpstr>
      <vt:lpstr>微软雅黑</vt:lpstr>
      <vt:lpstr>Times New Roman</vt:lpstr>
      <vt:lpstr>华文仿宋</vt:lpstr>
      <vt:lpstr>义启小魏楷</vt:lpstr>
      <vt:lpstr>Calibri</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https://www.ypppt.com/</dc:title>
  <dc:creator>优品PPT</dc:creator>
  <dc:subject>https://www.ypppt.com/</dc:subject>
  <cp:lastModifiedBy>易菀均的iPad</cp:lastModifiedBy>
  <cp:revision>46</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ABD436AB4F8C1A1DD1FAAD603813832F</vt:lpwstr>
  </property>
  <property fmtid="{D5CDD505-2E9C-101B-9397-08002B2CF9AE}" pid="3" name="KSOProductBuildVer">
    <vt:lpwstr>2052-11.9.1</vt:lpwstr>
  </property>
</Properties>
</file>