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69" r:id="rId5"/>
    <p:sldId id="262" r:id="rId6"/>
    <p:sldId id="263" r:id="rId7"/>
    <p:sldId id="264" r:id="rId8"/>
    <p:sldId id="265" r:id="rId9"/>
    <p:sldId id="268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B343C"/>
    <a:srgbClr val="888489"/>
    <a:srgbClr val="8D898E"/>
    <a:srgbClr val="93634C"/>
    <a:srgbClr val="94634C"/>
    <a:srgbClr val="EA7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76" autoAdjust="0"/>
    <p:restoredTop sz="95633" autoAdjust="0"/>
  </p:normalViewPr>
  <p:slideViewPr>
    <p:cSldViewPr>
      <p:cViewPr varScale="1">
        <p:scale>
          <a:sx n="68" d="100"/>
          <a:sy n="68" d="100"/>
        </p:scale>
        <p:origin x="1412" y="60"/>
      </p:cViewPr>
      <p:guideLst>
        <p:guide orient="horz" pos="22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828ADFE-2F85-45A2-B1C9-161DC1FDAE36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6D10F94A-0053-4E6A-B4BD-F0A0058CBA9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BDA3-89F5-4386-90F8-FD8F5DC8DA59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18848-EDB6-470D-BE26-70BDACF3A1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4503-2597-4BE6-B43D-BE60EC41B5E7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6DC04-5AC1-4AEC-98F2-5E3ED389F32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C85F1-9900-4369-9960-20B6C1757D69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F408E-FAED-4007-9CA9-AA2BBAD2488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E6BD-F07E-499D-B16D-352998E99D27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650E5-5D36-45C9-A0E3-447DD1E0DA6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964FE-FD26-4BAF-9D36-C2F99DBE60EC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2621D-35DB-49E3-B0A0-23AFDDF76F2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B1673-70B3-4A8E-9CA5-A93E3F6D1A93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AB82-568F-4742-A2C8-68E32C33F2C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2E250-711D-45A2-8E97-542788692D9A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6B9FE-1AB1-4ADC-BDA9-3E6258F62B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BFDD-8A54-47E9-B451-38DA8F607208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E68BF-88A0-4830-9E1E-FE82F1AB6F5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1541D-764B-47C9-9DDC-5F3CCB5F9B17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BAD48-38B1-4D62-BC29-859500F7FA6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57FF6-DCED-47F8-A91F-17A061B665A4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2092E-2A6B-4448-9EA3-26BF0C48BF4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D386-0362-4A8F-BC68-CECC5F827448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7A79-AE25-436A-9504-7197E046354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C999E0-0DCB-4D32-8054-42626DD4E3E5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DFD6EA-D8B9-4FF0-A2D9-3A489C42BE8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6"/>
          <p:cNvSpPr txBox="1">
            <a:spLocks noChangeArrowheads="1"/>
          </p:cNvSpPr>
          <p:nvPr/>
        </p:nvSpPr>
        <p:spPr bwMode="auto">
          <a:xfrm>
            <a:off x="822008" y="2092325"/>
            <a:ext cx="4857750" cy="29229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Polysystem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Theory</a:t>
            </a:r>
          </a:p>
          <a:p>
            <a:r>
              <a:rPr lang="en-US" altLang="zh-CN" sz="3200" dirty="0">
                <a:latin typeface="Calibri" panose="020F0502020204030204" pitchFamily="34" charset="0"/>
              </a:rPr>
              <a:t>                      -----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Zohar</a:t>
            </a:r>
            <a:endParaRPr lang="en-US" altLang="zh-CN" sz="32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altLang="zh-CN" dirty="0"/>
              <a:t>                      </a:t>
            </a:r>
          </a:p>
          <a:p>
            <a:r>
              <a:rPr lang="en-US" altLang="zh-CN" dirty="0"/>
              <a:t>                           </a:t>
            </a:r>
          </a:p>
          <a:p>
            <a:r>
              <a:rPr lang="en-US" altLang="zh-CN" dirty="0"/>
              <a:t>                               </a:t>
            </a: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Session 6    Western Theories                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                                     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                                         Wu Qi &amp; Chang </a:t>
            </a:r>
            <a:r>
              <a:rPr lang="en-US" altLang="zh-CN" dirty="0" err="1">
                <a:latin typeface="Times New Roman" panose="02020603050405020304" charset="0"/>
                <a:cs typeface="Times New Roman" panose="02020603050405020304" charset="0"/>
              </a:rPr>
              <a:t>Huiyue</a:t>
            </a:r>
            <a:endParaRPr lang="zh-CN" altLang="en-US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491"/>
    </mc:Choice>
    <mc:Fallback>
      <p:transition spd="slow" advTm="1049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28" descr="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" y="635"/>
            <a:ext cx="9144000" cy="6857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矩形 4"/>
          <p:cNvSpPr>
            <a:spLocks noChangeArrowheads="1"/>
          </p:cNvSpPr>
          <p:nvPr/>
        </p:nvSpPr>
        <p:spPr bwMode="auto">
          <a:xfrm>
            <a:off x="2767648" y="2784475"/>
            <a:ext cx="144783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4100" name="矩形 6"/>
          <p:cNvSpPr>
            <a:spLocks noChangeArrowheads="1"/>
          </p:cNvSpPr>
          <p:nvPr/>
        </p:nvSpPr>
        <p:spPr bwMode="auto">
          <a:xfrm>
            <a:off x="2828290" y="1923621"/>
            <a:ext cx="332578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Background and Origin</a:t>
            </a:r>
          </a:p>
        </p:txBody>
      </p:sp>
      <p:sp>
        <p:nvSpPr>
          <p:cNvPr id="4101" name="矩形 9"/>
          <p:cNvSpPr>
            <a:spLocks noChangeArrowheads="1"/>
          </p:cNvSpPr>
          <p:nvPr/>
        </p:nvSpPr>
        <p:spPr bwMode="auto">
          <a:xfrm>
            <a:off x="475615" y="116731"/>
            <a:ext cx="1891665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Contents </a:t>
            </a:r>
          </a:p>
        </p:txBody>
      </p:sp>
      <p:pic>
        <p:nvPicPr>
          <p:cNvPr id="25" name="图片 24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30" y="1856740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pic>
        <p:nvPicPr>
          <p:cNvPr id="34" name="图片 33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30" y="2661603"/>
            <a:ext cx="663575" cy="614362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pic>
        <p:nvPicPr>
          <p:cNvPr id="35" name="图片 34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30" y="3569970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pic>
        <p:nvPicPr>
          <p:cNvPr id="36" name="图片 35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1205" y="4411345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sp>
        <p:nvSpPr>
          <p:cNvPr id="4112" name="矩形 40"/>
          <p:cNvSpPr>
            <a:spLocks noChangeArrowheads="1"/>
          </p:cNvSpPr>
          <p:nvPr/>
        </p:nvSpPr>
        <p:spPr bwMode="auto">
          <a:xfrm>
            <a:off x="2828608" y="3694113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Application</a:t>
            </a:r>
          </a:p>
        </p:txBody>
      </p:sp>
      <p:sp>
        <p:nvSpPr>
          <p:cNvPr id="4113" name="矩形 41"/>
          <p:cNvSpPr>
            <a:spLocks noChangeArrowheads="1"/>
          </p:cNvSpPr>
          <p:nvPr/>
        </p:nvSpPr>
        <p:spPr bwMode="auto">
          <a:xfrm>
            <a:off x="2828290" y="4534535"/>
            <a:ext cx="4768046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Evaluation</a:t>
            </a:r>
            <a:endParaRPr lang="en-US" altLang="zh-CN" sz="24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114" name="矩形 42"/>
          <p:cNvSpPr>
            <a:spLocks noChangeArrowheads="1"/>
          </p:cNvSpPr>
          <p:nvPr/>
        </p:nvSpPr>
        <p:spPr bwMode="auto">
          <a:xfrm>
            <a:off x="2828925" y="5354320"/>
            <a:ext cx="2967211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4118" name="TextBox 46"/>
          <p:cNvSpPr txBox="1">
            <a:spLocks noChangeArrowheads="1"/>
          </p:cNvSpPr>
          <p:nvPr/>
        </p:nvSpPr>
        <p:spPr bwMode="auto">
          <a:xfrm>
            <a:off x="2173605" y="1978660"/>
            <a:ext cx="357188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19" name="矩形 47"/>
          <p:cNvSpPr>
            <a:spLocks noChangeArrowheads="1"/>
          </p:cNvSpPr>
          <p:nvPr/>
        </p:nvSpPr>
        <p:spPr bwMode="auto">
          <a:xfrm>
            <a:off x="2174240" y="2784475"/>
            <a:ext cx="356870" cy="368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20" name="矩形 48"/>
          <p:cNvSpPr>
            <a:spLocks noChangeArrowheads="1"/>
          </p:cNvSpPr>
          <p:nvPr/>
        </p:nvSpPr>
        <p:spPr bwMode="auto">
          <a:xfrm>
            <a:off x="2188528" y="3692525"/>
            <a:ext cx="32702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21" name="矩形 49"/>
          <p:cNvSpPr>
            <a:spLocks noChangeArrowheads="1"/>
          </p:cNvSpPr>
          <p:nvPr/>
        </p:nvSpPr>
        <p:spPr bwMode="auto">
          <a:xfrm>
            <a:off x="2204085" y="4469130"/>
            <a:ext cx="32702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1205" y="5229860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sp>
        <p:nvSpPr>
          <p:cNvPr id="5" name="矩形 50"/>
          <p:cNvSpPr>
            <a:spLocks noChangeArrowheads="1"/>
          </p:cNvSpPr>
          <p:nvPr/>
        </p:nvSpPr>
        <p:spPr bwMode="auto">
          <a:xfrm>
            <a:off x="2203768" y="5352415"/>
            <a:ext cx="32702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658">
        <p:wedge/>
      </p:transition>
    </mc:Choice>
    <mc:Fallback>
      <p:transition spd="slow" advTm="7658">
        <p:wedg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图片 25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7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图片 12" descr="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4955" y="1784985"/>
            <a:ext cx="5748338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图片 13" descr="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7575" y="1784985"/>
            <a:ext cx="5748338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矩形 4" hidden="1"/>
          <p:cNvSpPr>
            <a:spLocks noChangeArrowheads="1"/>
          </p:cNvSpPr>
          <p:nvPr/>
        </p:nvSpPr>
        <p:spPr bwMode="auto">
          <a:xfrm>
            <a:off x="5572125" y="2500313"/>
            <a:ext cx="1570038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点击添加文本</a:t>
            </a:r>
          </a:p>
        </p:txBody>
      </p:sp>
      <p:sp>
        <p:nvSpPr>
          <p:cNvPr id="6151" name="矩形 7"/>
          <p:cNvSpPr>
            <a:spLocks noChangeArrowheads="1"/>
          </p:cNvSpPr>
          <p:nvPr/>
        </p:nvSpPr>
        <p:spPr bwMode="auto">
          <a:xfrm>
            <a:off x="6468110" y="1965960"/>
            <a:ext cx="1620520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Origin</a:t>
            </a:r>
          </a:p>
        </p:txBody>
      </p:sp>
      <p:sp>
        <p:nvSpPr>
          <p:cNvPr id="6152" name="矩形 8"/>
          <p:cNvSpPr>
            <a:spLocks noChangeArrowheads="1"/>
          </p:cNvSpPr>
          <p:nvPr/>
        </p:nvSpPr>
        <p:spPr bwMode="auto">
          <a:xfrm>
            <a:off x="367169" y="122505"/>
            <a:ext cx="489557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Background and Origin</a:t>
            </a:r>
          </a:p>
        </p:txBody>
      </p:sp>
      <p:sp>
        <p:nvSpPr>
          <p:cNvPr id="6162" name="矩形 23"/>
          <p:cNvSpPr>
            <a:spLocks noChangeArrowheads="1"/>
          </p:cNvSpPr>
          <p:nvPr/>
        </p:nvSpPr>
        <p:spPr bwMode="auto">
          <a:xfrm>
            <a:off x="4915218" y="3047365"/>
            <a:ext cx="3570208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charset="0"/>
              </a:rPr>
              <a:t>The influence of </a:t>
            </a:r>
            <a:r>
              <a:rPr lang="en-US" altLang="zh-CN" dirty="0" err="1">
                <a:latin typeface="Times New Roman" panose="02020603050405020304" charset="0"/>
              </a:rPr>
              <a:t>Russion</a:t>
            </a:r>
            <a:r>
              <a:rPr lang="en-US" altLang="zh-CN" dirty="0">
                <a:latin typeface="Times New Roman" panose="02020603050405020304" charset="0"/>
              </a:rPr>
              <a:t> Formalism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145540" y="1965960"/>
            <a:ext cx="276733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2000" b="1" dirty="0">
                <a:latin typeface="Times New Roman" panose="02020603050405020304" charset="0"/>
                <a:ea typeface="宋体" panose="02010600030101010101" pitchFamily="2" charset="-122"/>
              </a:rPr>
              <a:t>Historical background</a:t>
            </a:r>
            <a:endParaRPr lang="zh-CN" altLang="en-US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777240" y="2887345"/>
            <a:ext cx="3504565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133350"/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</a:rPr>
              <a:t>The representative of </a:t>
            </a:r>
            <a:r>
              <a:rPr lang="en-US" sz="1800" b="0" dirty="0" err="1">
                <a:latin typeface="Times New Roman" panose="02020603050405020304" charset="0"/>
                <a:ea typeface="宋体" panose="02010600030101010101" pitchFamily="2" charset="-122"/>
              </a:rPr>
              <a:t>Polysystem</a:t>
            </a:r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</a:rPr>
              <a:t> theory is an Israelite scholar, Even-Zohar. Israel is an emerging country established after World War II. There is almost no native literary works of their own</a:t>
            </a:r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endParaRPr lang="zh-CN" altLang="en-US" sz="1800" dirty="0"/>
          </a:p>
        </p:txBody>
      </p:sp>
      <p:sp>
        <p:nvSpPr>
          <p:cNvPr id="4" name="文本框 3"/>
          <p:cNvSpPr txBox="1"/>
          <p:nvPr/>
        </p:nvSpPr>
        <p:spPr>
          <a:xfrm>
            <a:off x="4841240" y="3769995"/>
            <a:ext cx="413321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dirty="0">
                <a:latin typeface="Times New Roman" panose="02020603050405020304" charset="0"/>
              </a:rPr>
              <a:t>The theoretical work and research done by Russian Formalism is diverse. </a:t>
            </a:r>
            <a:endParaRPr lang="zh-CN" altLang="en-US" dirty="0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Tm="54689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图片 25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矩形 4" hidden="1"/>
          <p:cNvSpPr>
            <a:spLocks noChangeArrowheads="1"/>
          </p:cNvSpPr>
          <p:nvPr/>
        </p:nvSpPr>
        <p:spPr bwMode="auto">
          <a:xfrm>
            <a:off x="5572125" y="2500313"/>
            <a:ext cx="1570038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点击添加文本</a:t>
            </a:r>
          </a:p>
        </p:txBody>
      </p:sp>
      <p:sp>
        <p:nvSpPr>
          <p:cNvPr id="6151" name="矩形 7"/>
          <p:cNvSpPr>
            <a:spLocks noChangeArrowheads="1"/>
          </p:cNvSpPr>
          <p:nvPr/>
        </p:nvSpPr>
        <p:spPr bwMode="auto">
          <a:xfrm>
            <a:off x="6468110" y="1965960"/>
            <a:ext cx="162052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Origin</a:t>
            </a:r>
          </a:p>
        </p:txBody>
      </p:sp>
      <p:sp>
        <p:nvSpPr>
          <p:cNvPr id="6152" name="矩形 8"/>
          <p:cNvSpPr>
            <a:spLocks noChangeArrowheads="1"/>
          </p:cNvSpPr>
          <p:nvPr/>
        </p:nvSpPr>
        <p:spPr bwMode="auto">
          <a:xfrm>
            <a:off x="482999" y="83813"/>
            <a:ext cx="208262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611560" y="1009203"/>
            <a:ext cx="7992888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2000" b="1" dirty="0">
                <a:latin typeface="Times New Roman" panose="02020603050405020304" charset="0"/>
                <a:ea typeface="宋体" panose="02010600030101010101" pitchFamily="2" charset="-122"/>
              </a:rPr>
              <a:t>Zohar generalized it as follows: The social symbol system is multiple and dynamic, which is composed of several different systems. </a:t>
            </a:r>
          </a:p>
          <a:p>
            <a:pPr marL="0" indent="0"/>
            <a:endParaRPr lang="en-US" sz="2000" b="1" dirty="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2" name="流程图: 终止 11">
            <a:extLst>
              <a:ext uri="{FF2B5EF4-FFF2-40B4-BE49-F238E27FC236}">
                <a16:creationId xmlns:a16="http://schemas.microsoft.com/office/drawing/2014/main" id="{E48DADCC-8C7F-43C7-A57C-5B703A886FEA}"/>
              </a:ext>
            </a:extLst>
          </p:cNvPr>
          <p:cNvSpPr/>
          <p:nvPr/>
        </p:nvSpPr>
        <p:spPr>
          <a:xfrm>
            <a:off x="3194318" y="2048038"/>
            <a:ext cx="2082800" cy="79248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8499461-F3FF-479D-B2A6-EE478FB513C3}"/>
              </a:ext>
            </a:extLst>
          </p:cNvPr>
          <p:cNvSpPr txBox="1"/>
          <p:nvPr/>
        </p:nvSpPr>
        <p:spPr>
          <a:xfrm>
            <a:off x="3563888" y="2183293"/>
            <a:ext cx="1576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charset="0"/>
              </a:rPr>
              <a:t>system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7E5E21B3-11CF-4DFC-A752-20643C6DDB28}"/>
              </a:ext>
            </a:extLst>
          </p:cNvPr>
          <p:cNvCxnSpPr/>
          <p:nvPr/>
        </p:nvCxnSpPr>
        <p:spPr>
          <a:xfrm flipH="1">
            <a:off x="1467118" y="2678593"/>
            <a:ext cx="1826895" cy="115379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圆角矩形 7">
            <a:extLst>
              <a:ext uri="{FF2B5EF4-FFF2-40B4-BE49-F238E27FC236}">
                <a16:creationId xmlns:a16="http://schemas.microsoft.com/office/drawing/2014/main" id="{74D7AD0E-CF97-47E5-9CF9-11436D88995D}"/>
              </a:ext>
            </a:extLst>
          </p:cNvPr>
          <p:cNvSpPr/>
          <p:nvPr/>
        </p:nvSpPr>
        <p:spPr>
          <a:xfrm>
            <a:off x="778143" y="3850168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6E52CF2-0FA3-4B59-8C74-1AC553CFD0DD}"/>
              </a:ext>
            </a:extLst>
          </p:cNvPr>
          <p:cNvSpPr txBox="1"/>
          <p:nvPr/>
        </p:nvSpPr>
        <p:spPr>
          <a:xfrm>
            <a:off x="822593" y="3974628"/>
            <a:ext cx="1757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language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83AC9883-698C-4AB0-AF9E-86EFFD19E91B}"/>
              </a:ext>
            </a:extLst>
          </p:cNvPr>
          <p:cNvCxnSpPr>
            <a:endCxn id="18" idx="0"/>
          </p:cNvCxnSpPr>
          <p:nvPr/>
        </p:nvCxnSpPr>
        <p:spPr>
          <a:xfrm flipH="1">
            <a:off x="2867928" y="2795433"/>
            <a:ext cx="804545" cy="110680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圆角矩形 11">
            <a:extLst>
              <a:ext uri="{FF2B5EF4-FFF2-40B4-BE49-F238E27FC236}">
                <a16:creationId xmlns:a16="http://schemas.microsoft.com/office/drawing/2014/main" id="{8A40BDB5-2F1E-47D1-A8C6-6BD3AA062669}"/>
              </a:ext>
            </a:extLst>
          </p:cNvPr>
          <p:cNvSpPr/>
          <p:nvPr/>
        </p:nvSpPr>
        <p:spPr>
          <a:xfrm>
            <a:off x="2208163" y="3902238"/>
            <a:ext cx="1319530" cy="584200"/>
          </a:xfrm>
          <a:prstGeom prst="roundRect">
            <a:avLst/>
          </a:prstGeom>
          <a:solidFill>
            <a:srgbClr val="93634C"/>
          </a:solidFill>
          <a:ln>
            <a:solidFill>
              <a:srgbClr val="9363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EB17C47-A848-4700-888F-FDBA664B1F1E}"/>
              </a:ext>
            </a:extLst>
          </p:cNvPr>
          <p:cNvSpPr txBox="1"/>
          <p:nvPr/>
        </p:nvSpPr>
        <p:spPr>
          <a:xfrm>
            <a:off x="2201644" y="3970888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economics</a:t>
            </a:r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38DCED52-6185-4BC5-8193-83671A90AA94}"/>
              </a:ext>
            </a:extLst>
          </p:cNvPr>
          <p:cNvCxnSpPr/>
          <p:nvPr/>
        </p:nvCxnSpPr>
        <p:spPr>
          <a:xfrm flipH="1">
            <a:off x="4229368" y="2840518"/>
            <a:ext cx="7620" cy="107378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370FAB22-C157-4143-B836-3D9AC2787834}"/>
              </a:ext>
            </a:extLst>
          </p:cNvPr>
          <p:cNvSpPr txBox="1"/>
          <p:nvPr/>
        </p:nvSpPr>
        <p:spPr>
          <a:xfrm>
            <a:off x="3713113" y="4099723"/>
            <a:ext cx="9588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>
                <a:solidFill>
                  <a:schemeClr val="bg1"/>
                </a:solidFill>
              </a:rPr>
              <a:t>politics</a:t>
            </a:r>
          </a:p>
        </p:txBody>
      </p:sp>
      <p:sp>
        <p:nvSpPr>
          <p:cNvPr id="22" name="圆角矩形 18">
            <a:extLst>
              <a:ext uri="{FF2B5EF4-FFF2-40B4-BE49-F238E27FC236}">
                <a16:creationId xmlns:a16="http://schemas.microsoft.com/office/drawing/2014/main" id="{83557560-B86F-4C9F-8E77-183F3F0CE4D3}"/>
              </a:ext>
            </a:extLst>
          </p:cNvPr>
          <p:cNvSpPr/>
          <p:nvPr/>
        </p:nvSpPr>
        <p:spPr>
          <a:xfrm>
            <a:off x="5049788" y="3914303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圆角矩形 19">
            <a:extLst>
              <a:ext uri="{FF2B5EF4-FFF2-40B4-BE49-F238E27FC236}">
                <a16:creationId xmlns:a16="http://schemas.microsoft.com/office/drawing/2014/main" id="{88E86CE7-FB4B-491C-AADB-5F6D28AC5A99}"/>
              </a:ext>
            </a:extLst>
          </p:cNvPr>
          <p:cNvSpPr/>
          <p:nvPr/>
        </p:nvSpPr>
        <p:spPr>
          <a:xfrm>
            <a:off x="3621038" y="3914303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0">
            <a:extLst>
              <a:ext uri="{FF2B5EF4-FFF2-40B4-BE49-F238E27FC236}">
                <a16:creationId xmlns:a16="http://schemas.microsoft.com/office/drawing/2014/main" id="{766C2543-6CF1-4509-9979-49B20C052219}"/>
              </a:ext>
            </a:extLst>
          </p:cNvPr>
          <p:cNvSpPr/>
          <p:nvPr/>
        </p:nvSpPr>
        <p:spPr>
          <a:xfrm>
            <a:off x="6634113" y="3914303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C4C2A1-4144-416C-9256-B57D2A7D1874}"/>
              </a:ext>
            </a:extLst>
          </p:cNvPr>
          <p:cNvSpPr txBox="1"/>
          <p:nvPr/>
        </p:nvSpPr>
        <p:spPr>
          <a:xfrm>
            <a:off x="3642931" y="3998840"/>
            <a:ext cx="1217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literature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72541962-EE88-4618-8C4B-467E0C64B281}"/>
              </a:ext>
            </a:extLst>
          </p:cNvPr>
          <p:cNvSpPr txBox="1"/>
          <p:nvPr/>
        </p:nvSpPr>
        <p:spPr>
          <a:xfrm>
            <a:off x="5146308" y="3990592"/>
            <a:ext cx="11277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ideology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2593833-1030-42BB-A3BB-75A6EEE3B4EB}"/>
              </a:ext>
            </a:extLst>
          </p:cNvPr>
          <p:cNvSpPr txBox="1"/>
          <p:nvPr/>
        </p:nvSpPr>
        <p:spPr>
          <a:xfrm>
            <a:off x="6932563" y="4039398"/>
            <a:ext cx="436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>
                <a:solidFill>
                  <a:schemeClr val="bg1"/>
                </a:solidFill>
              </a:rPr>
              <a:t>....</a:t>
            </a: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4A2F1692-A0C8-4D75-8D8E-4C7CA91C6DFE}"/>
              </a:ext>
            </a:extLst>
          </p:cNvPr>
          <p:cNvCxnSpPr/>
          <p:nvPr/>
        </p:nvCxnSpPr>
        <p:spPr>
          <a:xfrm>
            <a:off x="4878338" y="2822103"/>
            <a:ext cx="647700" cy="108013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209ED6E5-52E2-4FAD-8D73-4F27F4F499D8}"/>
              </a:ext>
            </a:extLst>
          </p:cNvPr>
          <p:cNvCxnSpPr>
            <a:endCxn id="24" idx="0"/>
          </p:cNvCxnSpPr>
          <p:nvPr/>
        </p:nvCxnSpPr>
        <p:spPr>
          <a:xfrm>
            <a:off x="5264418" y="2538258"/>
            <a:ext cx="1981835" cy="137604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FF750823-033E-43FD-872A-6331FB3FCB74}"/>
              </a:ext>
            </a:extLst>
          </p:cNvPr>
          <p:cNvCxnSpPr>
            <a:stCxn id="15" idx="2"/>
          </p:cNvCxnSpPr>
          <p:nvPr/>
        </p:nvCxnSpPr>
        <p:spPr>
          <a:xfrm flipH="1">
            <a:off x="1380123" y="4498503"/>
            <a:ext cx="1016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8A55A697-C592-4AB9-88EC-9C761B6BEA5F}"/>
              </a:ext>
            </a:extLst>
          </p:cNvPr>
          <p:cNvCxnSpPr/>
          <p:nvPr/>
        </p:nvCxnSpPr>
        <p:spPr>
          <a:xfrm flipH="1">
            <a:off x="1380123" y="4498503"/>
            <a:ext cx="2032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F6CEAA8A-3EA7-4846-8C97-CB242D815F4F}"/>
              </a:ext>
            </a:extLst>
          </p:cNvPr>
          <p:cNvCxnSpPr/>
          <p:nvPr/>
        </p:nvCxnSpPr>
        <p:spPr>
          <a:xfrm>
            <a:off x="2779663" y="4498503"/>
            <a:ext cx="1016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AC2F1DFD-FE96-4533-B8FC-B20495D77F81}"/>
              </a:ext>
            </a:extLst>
          </p:cNvPr>
          <p:cNvCxnSpPr>
            <a:stCxn id="23" idx="2"/>
          </p:cNvCxnSpPr>
          <p:nvPr/>
        </p:nvCxnSpPr>
        <p:spPr>
          <a:xfrm>
            <a:off x="4233178" y="4562638"/>
            <a:ext cx="381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FC8F5BD2-DB75-4D5B-88B7-1704C9D807B1}"/>
              </a:ext>
            </a:extLst>
          </p:cNvPr>
          <p:cNvCxnSpPr>
            <a:stCxn id="22" idx="2"/>
          </p:cNvCxnSpPr>
          <p:nvPr/>
        </p:nvCxnSpPr>
        <p:spPr>
          <a:xfrm>
            <a:off x="5661928" y="4562638"/>
            <a:ext cx="8255" cy="77978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6F0A34E6-0F9A-4A03-9489-905F1A080FD4}"/>
              </a:ext>
            </a:extLst>
          </p:cNvPr>
          <p:cNvCxnSpPr>
            <a:stCxn id="24" idx="2"/>
            <a:endCxn id="37" idx="0"/>
          </p:cNvCxnSpPr>
          <p:nvPr/>
        </p:nvCxnSpPr>
        <p:spPr>
          <a:xfrm>
            <a:off x="7246253" y="4562638"/>
            <a:ext cx="0" cy="75501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流程图: 终止 35">
            <a:extLst>
              <a:ext uri="{FF2B5EF4-FFF2-40B4-BE49-F238E27FC236}">
                <a16:creationId xmlns:a16="http://schemas.microsoft.com/office/drawing/2014/main" id="{C34B1D70-9937-4168-8970-5B8CDF755450}"/>
              </a:ext>
            </a:extLst>
          </p:cNvPr>
          <p:cNvSpPr/>
          <p:nvPr/>
        </p:nvSpPr>
        <p:spPr>
          <a:xfrm>
            <a:off x="988963" y="527066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流程图: 终止 36">
            <a:extLst>
              <a:ext uri="{FF2B5EF4-FFF2-40B4-BE49-F238E27FC236}">
                <a16:creationId xmlns:a16="http://schemas.microsoft.com/office/drawing/2014/main" id="{0401C6C6-4C3B-4569-A0A8-8812B6022D8C}"/>
              </a:ext>
            </a:extLst>
          </p:cNvPr>
          <p:cNvSpPr/>
          <p:nvPr/>
        </p:nvSpPr>
        <p:spPr>
          <a:xfrm>
            <a:off x="6850013" y="531765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流程图: 终止 37">
            <a:extLst>
              <a:ext uri="{FF2B5EF4-FFF2-40B4-BE49-F238E27FC236}">
                <a16:creationId xmlns:a16="http://schemas.microsoft.com/office/drawing/2014/main" id="{6C4847C9-01CB-4810-929E-BFBA810334A6}"/>
              </a:ext>
            </a:extLst>
          </p:cNvPr>
          <p:cNvSpPr/>
          <p:nvPr/>
        </p:nvSpPr>
        <p:spPr>
          <a:xfrm>
            <a:off x="5264418" y="5334798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流程图: 终止 38">
            <a:extLst>
              <a:ext uri="{FF2B5EF4-FFF2-40B4-BE49-F238E27FC236}">
                <a16:creationId xmlns:a16="http://schemas.microsoft.com/office/drawing/2014/main" id="{06CB644E-EA17-4BB4-8AD5-38C7295E23DA}"/>
              </a:ext>
            </a:extLst>
          </p:cNvPr>
          <p:cNvSpPr/>
          <p:nvPr/>
        </p:nvSpPr>
        <p:spPr>
          <a:xfrm>
            <a:off x="3836938" y="531765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流程图: 终止 39">
            <a:extLst>
              <a:ext uri="{FF2B5EF4-FFF2-40B4-BE49-F238E27FC236}">
                <a16:creationId xmlns:a16="http://schemas.microsoft.com/office/drawing/2014/main" id="{39699C6E-1774-4BED-8C7F-DD333276B54A}"/>
              </a:ext>
            </a:extLst>
          </p:cNvPr>
          <p:cNvSpPr/>
          <p:nvPr/>
        </p:nvSpPr>
        <p:spPr>
          <a:xfrm>
            <a:off x="2399298" y="527066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B8FE1649-009C-4D8F-B0AB-4675917DA18F}"/>
              </a:ext>
            </a:extLst>
          </p:cNvPr>
          <p:cNvSpPr txBox="1"/>
          <p:nvPr/>
        </p:nvSpPr>
        <p:spPr>
          <a:xfrm>
            <a:off x="1214388" y="5317653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A4F7BBE9-7431-42DA-AE13-67A8178F27A6}"/>
              </a:ext>
            </a:extLst>
          </p:cNvPr>
          <p:cNvSpPr txBox="1"/>
          <p:nvPr/>
        </p:nvSpPr>
        <p:spPr>
          <a:xfrm>
            <a:off x="2574558" y="5317653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9E25C4F2-C68B-48BF-8D08-A2D12EF89DCC}"/>
              </a:ext>
            </a:extLst>
          </p:cNvPr>
          <p:cNvSpPr txBox="1"/>
          <p:nvPr/>
        </p:nvSpPr>
        <p:spPr>
          <a:xfrm>
            <a:off x="4014103" y="5382423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94542974-B6CD-4C13-9B6D-11406910C344}"/>
              </a:ext>
            </a:extLst>
          </p:cNvPr>
          <p:cNvSpPr txBox="1"/>
          <p:nvPr/>
        </p:nvSpPr>
        <p:spPr>
          <a:xfrm>
            <a:off x="5444758" y="5342418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D791D2D2-3804-4E27-B2A7-F71A734BFEC5}"/>
              </a:ext>
            </a:extLst>
          </p:cNvPr>
          <p:cNvSpPr txBox="1"/>
          <p:nvPr/>
        </p:nvSpPr>
        <p:spPr>
          <a:xfrm>
            <a:off x="7024638" y="5412268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962554866"/>
      </p:ext>
    </p:extLst>
  </p:cSld>
  <p:clrMapOvr>
    <a:masterClrMapping/>
  </p:clrMapOvr>
  <p:transition advTm="47003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矩形 8"/>
          <p:cNvSpPr>
            <a:spLocks noChangeArrowheads="1"/>
          </p:cNvSpPr>
          <p:nvPr/>
        </p:nvSpPr>
        <p:spPr bwMode="auto">
          <a:xfrm>
            <a:off x="899592" y="2420888"/>
            <a:ext cx="7075631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charset="0"/>
              <a:buChar char="Ø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a polysystem has not yet been crystallized, that is to say, when a literature is "young," in the process of being established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a literature is either “peripheral” (with in a large group of correlated literatures) or "weak," or both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there are turning points, crises, or literary vacuums in a literature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198" name="矩形 10"/>
          <p:cNvSpPr>
            <a:spLocks noChangeArrowheads="1"/>
          </p:cNvSpPr>
          <p:nvPr/>
        </p:nvSpPr>
        <p:spPr bwMode="auto">
          <a:xfrm>
            <a:off x="395536" y="185536"/>
            <a:ext cx="141577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Status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83568" y="1475746"/>
            <a:ext cx="6172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charset="0"/>
              </a:rPr>
              <a:t>Translated literature at the center</a:t>
            </a:r>
          </a:p>
        </p:txBody>
      </p:sp>
    </p:spTree>
  </p:cSld>
  <p:clrMapOvr>
    <a:masterClrMapping/>
  </p:clrMapOvr>
  <p:transition advTm="42860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图片 6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" name="文本框 99"/>
          <p:cNvSpPr txBox="1"/>
          <p:nvPr/>
        </p:nvSpPr>
        <p:spPr>
          <a:xfrm>
            <a:off x="467544" y="129996"/>
            <a:ext cx="6547326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Application</a:t>
            </a:r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11872" y="944799"/>
            <a:ext cx="7120255" cy="400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2000" b="0" dirty="0" err="1">
                <a:latin typeface="Times New Roman" panose="02020603050405020304" charset="0"/>
                <a:ea typeface="宋体" panose="02010600030101010101" pitchFamily="2" charset="-122"/>
              </a:rPr>
              <a:t>Polysystem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</a:rPr>
              <a:t> theory influences the 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choice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</a:rPr>
              <a:t> of </a:t>
            </a:r>
            <a:r>
              <a:rPr lang="en-US" sz="2000" b="1" dirty="0">
                <a:latin typeface="Times New Roman" panose="02020603050405020304" charset="0"/>
                <a:ea typeface="宋体" panose="02010600030101010101" pitchFamily="2" charset="-122"/>
              </a:rPr>
              <a:t>translation strategies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728345" y="4780433"/>
            <a:ext cx="72275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>
                <a:latin typeface="Times New Roman" panose="02020603050405020304" charset="0"/>
                <a:cs typeface="Times New Roman" panose="02020603050405020304" charset="0"/>
              </a:rPr>
              <a:t>Eg</a:t>
            </a:r>
            <a:r>
              <a:rPr lang="zh-CN" altLang="en-US" dirty="0">
                <a:latin typeface="Times New Roman" panose="02020603050405020304" charset="0"/>
                <a:cs typeface="Times New Roman" panose="02020603050405020304" charset="0"/>
              </a:rPr>
              <a:t>：</a:t>
            </a:r>
            <a:b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In your waking shall be shown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Jack shall have Jill</a:t>
            </a:r>
          </a:p>
          <a:p>
            <a:r>
              <a:rPr lang="en-US" altLang="zh-CN" dirty="0" err="1">
                <a:latin typeface="Times New Roman" panose="02020603050405020304" charset="0"/>
                <a:cs typeface="Times New Roman" panose="02020603050405020304" charset="0"/>
              </a:rPr>
              <a:t>Nought</a:t>
            </a: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 shall go ill  (</a:t>
            </a:r>
            <a:r>
              <a:rPr lang="en-US" altLang="zh-CN" i="1" dirty="0">
                <a:latin typeface="Times New Roman" panose="02020603050405020304" charset="0"/>
                <a:cs typeface="Times New Roman" panose="02020603050405020304" charset="0"/>
              </a:rPr>
              <a:t>A Midsummer Night's Dream</a:t>
            </a: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)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Liang 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Shiqiu's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version:  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杰克娶吉尔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， 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一点没有错儿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foereignization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Fang Ping’s version: 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哥哥爱妹妹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， 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成双又成对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doemstication</a:t>
            </a:r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71961BBC-E9B9-4C5A-AE57-B12F0D2C2565}"/>
              </a:ext>
            </a:extLst>
          </p:cNvPr>
          <p:cNvSpPr/>
          <p:nvPr/>
        </p:nvSpPr>
        <p:spPr>
          <a:xfrm>
            <a:off x="1162900" y="1444288"/>
            <a:ext cx="2808312" cy="2662017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27D1D280-BE80-4356-8AC0-117A89E39D98}"/>
              </a:ext>
            </a:extLst>
          </p:cNvPr>
          <p:cNvSpPr/>
          <p:nvPr/>
        </p:nvSpPr>
        <p:spPr>
          <a:xfrm>
            <a:off x="1918984" y="2076555"/>
            <a:ext cx="1404156" cy="1440063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60325B6D-D3EA-44C3-BF26-31B3D5D03191}"/>
              </a:ext>
            </a:extLst>
          </p:cNvPr>
          <p:cNvSpPr/>
          <p:nvPr/>
        </p:nvSpPr>
        <p:spPr>
          <a:xfrm>
            <a:off x="2600376" y="1541575"/>
            <a:ext cx="720080" cy="67035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D1FEB29A-EEFD-4A28-97DE-91F6181FF417}"/>
              </a:ext>
            </a:extLst>
          </p:cNvPr>
          <p:cNvSpPr/>
          <p:nvPr/>
        </p:nvSpPr>
        <p:spPr>
          <a:xfrm>
            <a:off x="3396793" y="2157086"/>
            <a:ext cx="488738" cy="53131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64F16D02-24F2-4D75-A068-45261DD1470D}"/>
              </a:ext>
            </a:extLst>
          </p:cNvPr>
          <p:cNvSpPr/>
          <p:nvPr/>
        </p:nvSpPr>
        <p:spPr>
          <a:xfrm>
            <a:off x="1522940" y="3354889"/>
            <a:ext cx="288032" cy="323459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…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A3B0F47-FE42-4E1E-B765-56963BF072FF}"/>
              </a:ext>
            </a:extLst>
          </p:cNvPr>
          <p:cNvSpPr txBox="1"/>
          <p:nvPr/>
        </p:nvSpPr>
        <p:spPr>
          <a:xfrm>
            <a:off x="2117006" y="2606019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endParaRPr lang="zh-CN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EEEF283D-2198-495F-B8FA-0CBB282A8329}"/>
              </a:ext>
            </a:extLst>
          </p:cNvPr>
          <p:cNvSpPr/>
          <p:nvPr/>
        </p:nvSpPr>
        <p:spPr>
          <a:xfrm>
            <a:off x="4785300" y="1450454"/>
            <a:ext cx="2808312" cy="2662017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C9ABD4D2-2283-43BA-93EE-9FFB72834CCE}"/>
              </a:ext>
            </a:extLst>
          </p:cNvPr>
          <p:cNvSpPr/>
          <p:nvPr/>
        </p:nvSpPr>
        <p:spPr>
          <a:xfrm>
            <a:off x="5541384" y="2082721"/>
            <a:ext cx="1404156" cy="1440063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E2D44A89-8B06-4273-8F8D-6D38897FEDBB}"/>
              </a:ext>
            </a:extLst>
          </p:cNvPr>
          <p:cNvSpPr/>
          <p:nvPr/>
        </p:nvSpPr>
        <p:spPr>
          <a:xfrm>
            <a:off x="6222776" y="1547741"/>
            <a:ext cx="792094" cy="74196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B2D18D92-C07B-459D-86FA-8049A69E6C72}"/>
              </a:ext>
            </a:extLst>
          </p:cNvPr>
          <p:cNvSpPr/>
          <p:nvPr/>
        </p:nvSpPr>
        <p:spPr>
          <a:xfrm>
            <a:off x="7019193" y="2163252"/>
            <a:ext cx="488738" cy="53131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A5F92F4E-C0F7-4EA8-AFBD-426D5041BB08}"/>
              </a:ext>
            </a:extLst>
          </p:cNvPr>
          <p:cNvSpPr/>
          <p:nvPr/>
        </p:nvSpPr>
        <p:spPr>
          <a:xfrm>
            <a:off x="5145340" y="3361055"/>
            <a:ext cx="288032" cy="323459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…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FA2AF95-F9CF-4C3C-BED8-5DD293CA905F}"/>
              </a:ext>
            </a:extLst>
          </p:cNvPr>
          <p:cNvSpPr txBox="1"/>
          <p:nvPr/>
        </p:nvSpPr>
        <p:spPr>
          <a:xfrm>
            <a:off x="5758673" y="2422142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…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B6E1AF5-DDB6-479F-9F9C-7A9A3792D11B}"/>
              </a:ext>
            </a:extLst>
          </p:cNvPr>
          <p:cNvSpPr txBox="1"/>
          <p:nvPr/>
        </p:nvSpPr>
        <p:spPr>
          <a:xfrm>
            <a:off x="1836984" y="4229224"/>
            <a:ext cx="1460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Foreignization</a:t>
            </a:r>
            <a:endParaRPr lang="zh-CN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540C0E6-3B15-487D-8C17-6FA107FF2257}"/>
              </a:ext>
            </a:extLst>
          </p:cNvPr>
          <p:cNvSpPr txBox="1"/>
          <p:nvPr/>
        </p:nvSpPr>
        <p:spPr>
          <a:xfrm>
            <a:off x="5596183" y="4260443"/>
            <a:ext cx="14414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Domestication</a:t>
            </a:r>
            <a:endParaRPr lang="zh-CN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AE05F83C-BEB2-4228-87EF-9F1D7EB450E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698" y="1766399"/>
            <a:ext cx="730249" cy="304649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82B27BF5-B5BE-419E-9290-C8F962BA5C1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086" y="1736393"/>
            <a:ext cx="570826" cy="297581"/>
          </a:xfrm>
          <a:prstGeom prst="rect">
            <a:avLst/>
          </a:prstGeom>
        </p:spPr>
      </p:pic>
    </p:spTree>
  </p:cSld>
  <p:clrMapOvr>
    <a:masterClrMapping/>
  </p:clrMapOvr>
  <p:transition advTm="116432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图片 9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1149216"/>
            <a:ext cx="7137629" cy="348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矩形 3"/>
          <p:cNvSpPr>
            <a:spLocks noChangeArrowheads="1"/>
          </p:cNvSpPr>
          <p:nvPr/>
        </p:nvSpPr>
        <p:spPr bwMode="auto">
          <a:xfrm>
            <a:off x="610027" y="103446"/>
            <a:ext cx="233910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Evaluation</a:t>
            </a:r>
          </a:p>
        </p:txBody>
      </p:sp>
      <p:sp>
        <p:nvSpPr>
          <p:cNvPr id="10248" name="矩形 6"/>
          <p:cNvSpPr>
            <a:spLocks noChangeArrowheads="1"/>
          </p:cNvSpPr>
          <p:nvPr/>
        </p:nvSpPr>
        <p:spPr bwMode="auto">
          <a:xfrm>
            <a:off x="1080934" y="1951759"/>
            <a:ext cx="186819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charset="0"/>
              </a:rPr>
              <a:t>Advantages</a:t>
            </a:r>
          </a:p>
        </p:txBody>
      </p:sp>
      <p:sp>
        <p:nvSpPr>
          <p:cNvPr id="10249" name="矩形 7"/>
          <p:cNvSpPr>
            <a:spLocks noChangeArrowheads="1"/>
          </p:cNvSpPr>
          <p:nvPr/>
        </p:nvSpPr>
        <p:spPr bwMode="auto">
          <a:xfrm>
            <a:off x="5808980" y="1988840"/>
            <a:ext cx="20842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charset="0"/>
              </a:rPr>
              <a:t>Disadvantages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27584" y="3943208"/>
            <a:ext cx="33653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u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Broaden the field and perspective of translation studies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charset="0"/>
              <a:buChar char="u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the subjectivity of the translator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92080" y="3943208"/>
            <a:ext cx="33653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u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about formalism</a:t>
            </a:r>
          </a:p>
          <a:p>
            <a:pPr marL="285750" indent="-285750">
              <a:buFont typeface="Wingdings" panose="05000000000000000000" charset="0"/>
              <a:buChar char="u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Methodological limitation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charset="0"/>
              <a:buChar char="u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transcendence of the theory itself</a:t>
            </a:r>
          </a:p>
        </p:txBody>
      </p:sp>
    </p:spTree>
  </p:cSld>
  <p:clrMapOvr>
    <a:masterClrMapping/>
  </p:clrMapOvr>
  <p:transition advTm="85452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矩形 3"/>
          <p:cNvSpPr>
            <a:spLocks noChangeArrowheads="1"/>
          </p:cNvSpPr>
          <p:nvPr/>
        </p:nvSpPr>
        <p:spPr bwMode="auto">
          <a:xfrm>
            <a:off x="558483" y="90170"/>
            <a:ext cx="239039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4283968" y="2204864"/>
            <a:ext cx="4464496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13335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Translation is no longer a phenomenon whose nature and borders are given once and for all, but an activity dependent on the relations with in a certain cultural system. (1990:51)  </a:t>
            </a:r>
            <a:endParaRPr lang="zh-CN" altLang="en-US" sz="2400" b="1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8C19700-7B0E-45B2-B242-3E4F17A2D4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3596775" cy="4680520"/>
          </a:xfrm>
          <a:prstGeom prst="rect">
            <a:avLst/>
          </a:prstGeom>
        </p:spPr>
      </p:pic>
    </p:spTree>
  </p:cSld>
  <p:clrMapOvr>
    <a:masterClrMapping/>
  </p:clrMapOvr>
  <p:transition advTm="31198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图片 7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0" y="2214563"/>
            <a:ext cx="9144000" cy="1857375"/>
          </a:xfrm>
          <a:prstGeom prst="rect">
            <a:avLst/>
          </a:prstGeom>
          <a:solidFill>
            <a:srgbClr val="946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srgbClr val="94634C"/>
              </a:solidFill>
            </a:endParaRPr>
          </a:p>
        </p:txBody>
      </p:sp>
      <p:sp>
        <p:nvSpPr>
          <p:cNvPr id="14344" name="矩形 10"/>
          <p:cNvSpPr>
            <a:spLocks noChangeArrowheads="1"/>
          </p:cNvSpPr>
          <p:nvPr/>
        </p:nvSpPr>
        <p:spPr bwMode="auto">
          <a:xfrm>
            <a:off x="1509395" y="2213827"/>
            <a:ext cx="612521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Thanks for listening!</a:t>
            </a:r>
            <a:endParaRPr lang="zh-CN" altLang="en-US" sz="48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altLang="zh-CN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     </a:t>
            </a:r>
            <a:endParaRPr lang="zh-CN" altLang="en-US" sz="48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20"/>
    </mc:Choice>
    <mc:Fallback>
      <p:transition spd="slow" advTm="720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344</Words>
  <Application>Microsoft Office PowerPoint</Application>
  <PresentationFormat>全屏显示(4:3)</PresentationFormat>
  <Paragraphs>74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Calibri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bj</dc:creator>
  <cp:lastModifiedBy>吴 琪</cp:lastModifiedBy>
  <cp:revision>274</cp:revision>
  <dcterms:created xsi:type="dcterms:W3CDTF">2013-10-30T09:04:00Z</dcterms:created>
  <dcterms:modified xsi:type="dcterms:W3CDTF">2020-11-01T10:23:40Z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2052-11.1.0.10072</vt:lpwstr>
  </property>
</Properties>
</file>