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58" r:id="rId6"/>
    <p:sldId id="260" r:id="rId7"/>
    <p:sldId id="261" r:id="rId8"/>
    <p:sldId id="262" r:id="rId9"/>
    <p:sldId id="263" r:id="rId10"/>
    <p:sldId id="264" r:id="rId11"/>
    <p:sldId id="265" r:id="rId12"/>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9"/>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75.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image" Target="../media/image1.jpeg"/><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859905" y="1877060"/>
            <a:ext cx="5399405" cy="2433320"/>
          </a:xfrm>
        </p:spPr>
        <p:txBody>
          <a:bodyPr>
            <a:normAutofit fontScale="90000"/>
            <a:scene3d>
              <a:camera prst="orthographicFront"/>
              <a:lightRig rig="threePt" dir="t"/>
            </a:scene3d>
          </a:bodyPr>
          <a:p>
            <a:br>
              <a:rPr lang="zh-CN" altLang="zh-CN">
                <a:ln/>
                <a:solidFill>
                  <a:schemeClr val="tx1"/>
                </a:solidFill>
                <a:effectLst>
                  <a:outerShdw blurRad="38100" dist="19050" dir="2700000" algn="tl" rotWithShape="0">
                    <a:schemeClr val="dk1">
                      <a:alpha val="40000"/>
                    </a:schemeClr>
                  </a:outerShdw>
                </a:effectLst>
                <a:latin typeface="Source Han Serif SC Heavy" panose="02020A00000000000000" charset="-122"/>
                <a:ea typeface="Source Han Serif SC Heavy" panose="02020A00000000000000" charset="-122"/>
              </a:rPr>
            </a:br>
            <a:br>
              <a:rPr lang="zh-CN" altLang="zh-CN">
                <a:ln/>
                <a:solidFill>
                  <a:schemeClr val="tx1"/>
                </a:solidFill>
                <a:effectLst>
                  <a:outerShdw blurRad="38100" dist="19050" dir="2700000" algn="tl" rotWithShape="0">
                    <a:schemeClr val="dk1">
                      <a:alpha val="40000"/>
                    </a:schemeClr>
                  </a:outerShdw>
                </a:effectLst>
                <a:latin typeface="Source Han Serif SC Heavy" panose="02020A00000000000000" charset="-122"/>
                <a:ea typeface="Source Han Serif SC Heavy" panose="02020A00000000000000" charset="-122"/>
              </a:rPr>
            </a:br>
            <a:br>
              <a:rPr lang="zh-CN" altLang="zh-CN">
                <a:ln/>
                <a:solidFill>
                  <a:schemeClr val="tx1"/>
                </a:solidFill>
                <a:effectLst>
                  <a:outerShdw blurRad="38100" dist="19050" dir="2700000" algn="tl" rotWithShape="0">
                    <a:schemeClr val="dk1">
                      <a:alpha val="40000"/>
                    </a:schemeClr>
                  </a:outerShdw>
                </a:effectLst>
                <a:latin typeface="Source Han Serif SC Heavy" panose="02020A00000000000000" charset="-122"/>
                <a:ea typeface="Source Han Serif SC Heavy" panose="02020A00000000000000" charset="-122"/>
              </a:rPr>
            </a:br>
            <a:br>
              <a:rPr lang="zh-CN" altLang="zh-CN">
                <a:ln/>
                <a:solidFill>
                  <a:schemeClr val="tx1"/>
                </a:solidFill>
                <a:effectLst>
                  <a:outerShdw blurRad="38100" dist="19050" dir="2700000" algn="tl" rotWithShape="0">
                    <a:schemeClr val="dk1">
                      <a:alpha val="40000"/>
                    </a:schemeClr>
                  </a:outerShdw>
                </a:effectLst>
                <a:latin typeface="Source Han Serif SC Heavy" panose="02020A00000000000000" charset="-122"/>
                <a:ea typeface="Source Han Serif SC Heavy" panose="02020A00000000000000" charset="-122"/>
              </a:rPr>
            </a:br>
            <a:br>
              <a:rPr lang="zh-CN" altLang="zh-CN">
                <a:ln/>
                <a:solidFill>
                  <a:schemeClr val="tx1"/>
                </a:solidFill>
                <a:effectLst>
                  <a:outerShdw blurRad="38100" dist="19050" dir="2700000" algn="tl" rotWithShape="0">
                    <a:schemeClr val="dk1">
                      <a:alpha val="40000"/>
                    </a:schemeClr>
                  </a:outerShdw>
                </a:effectLst>
                <a:latin typeface="Source Han Serif SC Heavy" panose="02020A00000000000000" charset="-122"/>
                <a:ea typeface="Source Han Serif SC Heavy" panose="02020A00000000000000" charset="-122"/>
              </a:rPr>
            </a:br>
            <a:br>
              <a:rPr lang="zh-CN" altLang="zh-CN">
                <a:ln/>
                <a:solidFill>
                  <a:schemeClr val="tx1"/>
                </a:solidFill>
                <a:effectLst>
                  <a:outerShdw blurRad="38100" dist="19050" dir="2700000" algn="tl" rotWithShape="0">
                    <a:schemeClr val="dk1">
                      <a:alpha val="40000"/>
                    </a:schemeClr>
                  </a:outerShdw>
                </a:effectLst>
                <a:latin typeface="Source Han Serif SC Heavy" panose="02020A00000000000000" charset="-122"/>
                <a:ea typeface="Source Han Serif SC Heavy" panose="02020A00000000000000" charset="-122"/>
              </a:rPr>
            </a:br>
            <a:br>
              <a:rPr lang="zh-CN" altLang="zh-CN">
                <a:ln/>
                <a:solidFill>
                  <a:schemeClr val="tx1"/>
                </a:solidFill>
                <a:effectLst>
                  <a:outerShdw blurRad="38100" dist="19050" dir="2700000" algn="tl" rotWithShape="0">
                    <a:schemeClr val="dk1">
                      <a:alpha val="40000"/>
                    </a:schemeClr>
                  </a:outerShdw>
                </a:effectLst>
                <a:latin typeface="Source Han Serif SC Heavy" panose="02020A00000000000000" charset="-122"/>
                <a:ea typeface="Source Han Serif SC Heavy" panose="02020A00000000000000" charset="-122"/>
              </a:rPr>
            </a:br>
            <a:r>
              <a:rPr lang="zh-CN" altLang="zh-CN">
                <a:ln/>
                <a:solidFill>
                  <a:schemeClr val="tx1"/>
                </a:solidFill>
                <a:effectLst>
                  <a:outerShdw blurRad="38100" dist="19050" dir="2700000" algn="tl" rotWithShape="0">
                    <a:schemeClr val="dk1">
                      <a:alpha val="40000"/>
                    </a:schemeClr>
                  </a:outerShdw>
                </a:effectLst>
                <a:latin typeface="Source Han Serif SC Heavy" panose="02020A00000000000000" charset="-122"/>
                <a:ea typeface="Source Han Serif SC Heavy" panose="02020A00000000000000" charset="-122"/>
              </a:rPr>
              <a:t> </a:t>
            </a:r>
            <a:r>
              <a:rPr lang="en-US" altLang="zh-CN">
                <a:ln/>
                <a:solidFill>
                  <a:schemeClr val="tx1"/>
                </a:solidFill>
                <a:effectLst>
                  <a:outerShdw blurRad="38100" dist="19050" dir="2700000" algn="tl" rotWithShape="0">
                    <a:schemeClr val="dk1">
                      <a:alpha val="40000"/>
                    </a:schemeClr>
                  </a:outerShdw>
                </a:effectLst>
                <a:latin typeface="Source Han Serif SC Heavy" panose="02020A00000000000000" charset="-122"/>
                <a:ea typeface="Source Han Serif SC Heavy" panose="02020A00000000000000" charset="-122"/>
              </a:rPr>
              <a:t>                                    </a:t>
            </a:r>
            <a:r>
              <a:rPr lang="zh-CN" altLang="zh-CN">
                <a:solidFill>
                  <a:schemeClr val="tx1"/>
                </a:solidFill>
                <a:effectLst>
                  <a:outerShdw blurRad="38100" dist="19050" dir="2700000" algn="tl" rotWithShape="0">
                    <a:schemeClr val="dk1">
                      <a:alpha val="40000"/>
                    </a:schemeClr>
                  </a:outerShdw>
                </a:effectLst>
                <a:latin typeface="Source Han Serif SC Heavy" panose="02020A00000000000000" charset="-122"/>
                <a:ea typeface="Source Han Serif SC Heavy" panose="02020A00000000000000" charset="-122"/>
                <a:sym typeface="+mn-ea"/>
              </a:rPr>
              <a:t>Vintage Clothing: A Timeless Fashion Journey</a:t>
            </a:r>
            <a:endParaRPr lang="zh-CN" altLang="zh-CN">
              <a:ln/>
              <a:solidFill>
                <a:schemeClr val="tx1"/>
              </a:solidFill>
              <a:effectLst>
                <a:outerShdw blurRad="38100" dist="19050" dir="2700000" algn="tl" rotWithShape="0">
                  <a:schemeClr val="dk1">
                    <a:alpha val="40000"/>
                  </a:schemeClr>
                </a:outerShdw>
              </a:effectLst>
              <a:latin typeface="Source Han Serif SC Heavy" panose="02020A00000000000000" charset="-122"/>
              <a:ea typeface="Source Han Serif SC Heavy" panose="02020A00000000000000" charset="-122"/>
            </a:endParaRPr>
          </a:p>
        </p:txBody>
      </p:sp>
      <p:sp>
        <p:nvSpPr>
          <p:cNvPr id="3" name="副标题 2"/>
          <p:cNvSpPr>
            <a:spLocks noGrp="1"/>
          </p:cNvSpPr>
          <p:nvPr>
            <p:ph type="subTitle" idx="1"/>
            <p:custDataLst>
              <p:tags r:id="rId2"/>
            </p:custDataLst>
          </p:nvPr>
        </p:nvSpPr>
        <p:spPr>
          <a:xfrm>
            <a:off x="7498715" y="4432935"/>
            <a:ext cx="4693920" cy="2212340"/>
          </a:xfrm>
        </p:spPr>
        <p:txBody>
          <a:bodyPr>
            <a:noAutofit/>
          </a:bodyPr>
          <a:p>
            <a:r>
              <a:rPr lang="zh-CN" altLang="zh-CN" sz="3600" b="1">
                <a:solidFill>
                  <a:schemeClr val="bg2">
                    <a:lumMod val="50000"/>
                  </a:schemeClr>
                </a:solidFill>
                <a:effectLst>
                  <a:outerShdw blurRad="38100" dist="38100" dir="2700000" algn="tl">
                    <a:srgbClr val="000000">
                      <a:alpha val="43137"/>
                    </a:srgbClr>
                  </a:outerShdw>
                </a:effectLst>
                <a:latin typeface="华光黑体_CNKI" panose="02000500000000000000" charset="-122"/>
                <a:ea typeface="华光黑体_CNKI" panose="02000500000000000000" charset="-122"/>
                <a:sym typeface="+mn-ea"/>
              </a:rPr>
              <a:t>Exploring the History, Styles, and Trends</a:t>
            </a:r>
            <a:endParaRPr lang="zh-CN" altLang="zh-CN" sz="3600" b="1">
              <a:solidFill>
                <a:schemeClr val="bg2">
                  <a:lumMod val="50000"/>
                </a:schemeClr>
              </a:solidFill>
              <a:effectLst>
                <a:outerShdw blurRad="38100" dist="38100" dir="2700000" algn="tl">
                  <a:srgbClr val="000000">
                    <a:alpha val="43137"/>
                  </a:srgbClr>
                </a:outerShdw>
              </a:effectLst>
              <a:latin typeface="华光黑体_CNKI" panose="02000500000000000000" charset="-122"/>
              <a:ea typeface="华光黑体_CNKI" panose="02000500000000000000" charset="-122"/>
              <a:sym typeface="+mn-ea"/>
            </a:endParaRPr>
          </a:p>
        </p:txBody>
      </p:sp>
      <p:pic>
        <p:nvPicPr>
          <p:cNvPr id="4" name="图片 3" descr="封面图片"/>
          <p:cNvPicPr>
            <a:picLocks noChangeAspect="1"/>
          </p:cNvPicPr>
          <p:nvPr/>
        </p:nvPicPr>
        <p:blipFill>
          <a:blip r:embed="rId3"/>
          <a:stretch>
            <a:fillRect/>
          </a:stretch>
        </p:blipFill>
        <p:spPr>
          <a:xfrm>
            <a:off x="0" y="-45085"/>
            <a:ext cx="7021830" cy="6837045"/>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8330" y="807720"/>
            <a:ext cx="10562590" cy="6125210"/>
          </a:xfrm>
        </p:spPr>
        <p:txBody>
          <a:bodyPr/>
          <a:p>
            <a:pPr marL="0" indent="0" algn="ctr">
              <a:buNone/>
            </a:pPr>
            <a:r>
              <a:rPr lang="en-US" altLang="zh-CN" sz="9600">
                <a:ln/>
                <a:solidFill>
                  <a:schemeClr val="bg2"/>
                </a:solidFill>
                <a:effectLst>
                  <a:innerShdw blurRad="63500" dist="50800" dir="13500000">
                    <a:srgbClr val="000000">
                      <a:alpha val="50000"/>
                    </a:srgbClr>
                  </a:innerShdw>
                  <a:outerShdw blurRad="38100" dist="38100" dir="2700000" algn="tl">
                    <a:srgbClr val="000000">
                      <a:alpha val="43137"/>
                    </a:srgbClr>
                  </a:outerShdw>
                </a:effectLst>
              </a:rPr>
              <a:t>Thanks for listening!</a:t>
            </a:r>
            <a:endParaRPr lang="en-US" altLang="zh-CN" sz="9600">
              <a:ln/>
              <a:solidFill>
                <a:schemeClr val="bg2"/>
              </a:solidFill>
              <a:effectLst>
                <a:innerShdw blurRad="63500" dist="50800" dir="13500000">
                  <a:srgbClr val="000000">
                    <a:alpha val="50000"/>
                  </a:srgbClr>
                </a:innerShdw>
                <a:outerShdw blurRad="38100" dist="38100" dir="2700000" algn="tl">
                  <a:srgbClr val="000000">
                    <a:alpha val="43137"/>
                  </a:srgbClr>
                </a:outerShdw>
              </a:effectLst>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635"/>
            <a:ext cx="12120245" cy="6770370"/>
          </a:xfrm>
        </p:spPr>
        <p:txBody>
          <a:bodyPr>
            <a:noAutofit/>
          </a:bodyPr>
          <a:p>
            <a:pPr marL="0" indent="0">
              <a:buNone/>
            </a:pPr>
            <a:r>
              <a:rPr lang="zh-CN" altLang="en-US" sz="2000" b="1">
                <a:latin typeface="HGB4_CNKI" panose="02000500000000000000" charset="-122"/>
                <a:ea typeface="HGB4_CNKI" panose="02000500000000000000" charset="-122"/>
              </a:rPr>
              <a:t>The importance of vintage fashion is reflected in several aspects:</a:t>
            </a:r>
            <a:endParaRPr lang="zh-CN" altLang="en-US" sz="2000" b="1">
              <a:latin typeface="HGB4_CNKI" panose="02000500000000000000" charset="-122"/>
              <a:ea typeface="HGB4_CNKI" panose="02000500000000000000" charset="-122"/>
            </a:endParaRPr>
          </a:p>
          <a:p>
            <a:pPr marL="0" indent="0">
              <a:buNone/>
            </a:pPr>
            <a:r>
              <a:rPr lang="zh-CN" altLang="en-US" sz="3600" b="1" i="1" u="sng">
                <a:ln/>
                <a:solidFill>
                  <a:schemeClr val="accent1"/>
                </a:solidFill>
                <a:effectLst>
                  <a:outerShdw blurRad="38100" dist="25400" dir="5400000" algn="ctr" rotWithShape="0">
                    <a:srgbClr val="6E747A">
                      <a:alpha val="43000"/>
                    </a:srgbClr>
                  </a:outerShdw>
                </a:effectLst>
                <a:highlight>
                  <a:srgbClr val="FFFF00"/>
                </a:highlight>
                <a:latin typeface="HGB4_CNKI" panose="02000500000000000000" charset="-122"/>
                <a:ea typeface="HGB4_CNKI" panose="02000500000000000000" charset="-122"/>
              </a:rPr>
              <a:t>Cultural Heritage:</a:t>
            </a:r>
            <a:r>
              <a:rPr lang="zh-CN" altLang="en-US" sz="3600" b="1" i="1" u="sng">
                <a:ln/>
                <a:solidFill>
                  <a:schemeClr val="accent1"/>
                </a:solidFill>
                <a:effectLst>
                  <a:outerShdw blurRad="38100" dist="25400" dir="5400000" algn="ctr" rotWithShape="0">
                    <a:srgbClr val="6E747A">
                      <a:alpha val="43000"/>
                    </a:srgbClr>
                  </a:outerShdw>
                </a:effectLst>
                <a:latin typeface="HGB4_CNKI" panose="02000500000000000000" charset="-122"/>
                <a:ea typeface="HGB4_CNKI" panose="02000500000000000000" charset="-122"/>
              </a:rPr>
              <a:t> </a:t>
            </a:r>
            <a:r>
              <a:rPr lang="zh-CN" altLang="en-US" sz="3600" b="1">
                <a:latin typeface="HGB4_CNKI" panose="02000500000000000000" charset="-122"/>
                <a:ea typeface="HGB4_CNKI" panose="02000500000000000000" charset="-122"/>
              </a:rPr>
              <a:t>Vintage fashion is a tribute to history, allowing us to glimpse the fashion styles of the past and understand the cultural and social contexts of different eras. By wearing vintage-style clothing, we can experience the charm of history and feel the passage of time.</a:t>
            </a:r>
            <a:endParaRPr lang="zh-CN" altLang="en-US" sz="3600" b="1">
              <a:latin typeface="HGB4_CNKI" panose="02000500000000000000" charset="-122"/>
              <a:ea typeface="HGB4_CNKI" panose="02000500000000000000" charset="-122"/>
            </a:endParaRPr>
          </a:p>
          <a:p>
            <a:endParaRPr lang="zh-CN" altLang="en-US" sz="3600" b="1">
              <a:latin typeface="HGB4_CNKI" panose="02000500000000000000" charset="-122"/>
              <a:ea typeface="HGB4_CNKI" panose="02000500000000000000"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969250" y="521970"/>
            <a:ext cx="4222750" cy="6335395"/>
          </a:xfrm>
        </p:spPr>
        <p:txBody>
          <a:bodyPr>
            <a:noAutofit/>
          </a:bodyPr>
          <a:p>
            <a:pPr algn="l"/>
            <a:r>
              <a:rPr lang="en-US" altLang="zh-CN" sz="2400" b="1" i="1" u="sng">
                <a:ln/>
                <a:solidFill>
                  <a:schemeClr val="accent1"/>
                </a:solidFill>
                <a:effectLst>
                  <a:outerShdw blurRad="38100" dist="25400" dir="5400000" algn="ctr" rotWithShape="0">
                    <a:srgbClr val="6E747A">
                      <a:alpha val="43000"/>
                    </a:srgbClr>
                  </a:outerShdw>
                </a:effectLst>
                <a:highlight>
                  <a:srgbClr val="FFFF00"/>
                </a:highlight>
                <a:latin typeface="HGB4_CNKI" panose="02000500000000000000" charset="-122"/>
                <a:ea typeface="HGB4_CNKI" panose="02000500000000000000" charset="-122"/>
                <a:sym typeface="+mn-ea"/>
              </a:rPr>
              <a:t>personal expression:</a:t>
            </a:r>
            <a:r>
              <a:rPr lang="zh-CN" altLang="en-US" sz="2400" b="1">
                <a:ln/>
                <a:solidFill>
                  <a:schemeClr val="accent1"/>
                </a:solidFill>
                <a:effectLst>
                  <a:outerShdw blurRad="38100" dist="25400" dir="5400000" algn="ctr" rotWithShape="0">
                    <a:srgbClr val="6E747A">
                      <a:alpha val="43000"/>
                    </a:srgbClr>
                  </a:outerShdw>
                </a:effectLst>
                <a:latin typeface="HGB4_CNKI" panose="02000500000000000000" charset="-122"/>
                <a:ea typeface="HGB4_CNKI" panose="02000500000000000000" charset="-122"/>
                <a:sym typeface="+mn-ea"/>
              </a:rPr>
              <a:t> </a:t>
            </a:r>
            <a:br>
              <a:rPr lang="zh-CN" altLang="en-US" sz="2400" b="1">
                <a:ln/>
                <a:solidFill>
                  <a:schemeClr val="accent1"/>
                </a:solidFill>
                <a:effectLst>
                  <a:outerShdw blurRad="38100" dist="25400" dir="5400000" algn="ctr" rotWithShape="0">
                    <a:srgbClr val="6E747A">
                      <a:alpha val="43000"/>
                    </a:srgbClr>
                  </a:outerShdw>
                </a:effectLst>
                <a:latin typeface="HGB4_CNKI" panose="02000500000000000000" charset="-122"/>
                <a:ea typeface="HGB4_CNKI" panose="02000500000000000000" charset="-122"/>
                <a:sym typeface="+mn-ea"/>
              </a:rPr>
            </a:br>
            <a:br>
              <a:rPr lang="zh-CN" altLang="en-US" sz="2400" b="1">
                <a:ln/>
                <a:solidFill>
                  <a:schemeClr val="accent1"/>
                </a:solidFill>
                <a:effectLst>
                  <a:outerShdw blurRad="38100" dist="25400" dir="5400000" algn="ctr" rotWithShape="0">
                    <a:srgbClr val="6E747A">
                      <a:alpha val="43000"/>
                    </a:srgbClr>
                  </a:outerShdw>
                </a:effectLst>
                <a:latin typeface="HGB4_CNKI" panose="02000500000000000000" charset="-122"/>
                <a:ea typeface="HGB4_CNKI" panose="02000500000000000000" charset="-122"/>
                <a:sym typeface="+mn-ea"/>
              </a:rPr>
            </a:br>
            <a:r>
              <a:rPr lang="zh-CN" altLang="en-US" sz="2400" b="1">
                <a:latin typeface="HGB4_CNKI" panose="02000500000000000000" charset="-122"/>
                <a:ea typeface="HGB4_CNKI" panose="02000500000000000000" charset="-122"/>
                <a:sym typeface="+mn-ea"/>
              </a:rPr>
              <a:t>In today's pursuit of individuality, vintage fashion provides a unique way of self-expression. It allows people to choose different era styles based on their preferences, thereby showcasing distinctive personalities and tastes.</a:t>
            </a:r>
            <a:br>
              <a:rPr lang="zh-CN" altLang="en-US" sz="2400" b="1">
                <a:latin typeface="HGB4_CNKI" panose="02000500000000000000" charset="-122"/>
                <a:ea typeface="HGB4_CNKI" panose="02000500000000000000" charset="-122"/>
              </a:rPr>
            </a:br>
            <a:endParaRPr lang="zh-CN" altLang="en-US" sz="2400" b="1">
              <a:solidFill>
                <a:schemeClr val="accent6">
                  <a:lumMod val="75000"/>
                </a:schemeClr>
              </a:solidFill>
              <a:latin typeface="HGB4_CNKI" panose="02000500000000000000" charset="-122"/>
              <a:ea typeface="HGB4_CNKI" panose="02000500000000000000" charset="-122"/>
            </a:endParaRPr>
          </a:p>
        </p:txBody>
      </p:sp>
      <p:pic>
        <p:nvPicPr>
          <p:cNvPr id="4" name="内容占位符 3" descr="Women’s-Fashion-in-1950s-2"/>
          <p:cNvPicPr>
            <a:picLocks noChangeAspect="1"/>
          </p:cNvPicPr>
          <p:nvPr>
            <p:ph idx="1"/>
          </p:nvPr>
        </p:nvPicPr>
        <p:blipFill>
          <a:blip r:embed="rId1"/>
          <a:stretch>
            <a:fillRect/>
          </a:stretch>
        </p:blipFill>
        <p:spPr>
          <a:xfrm>
            <a:off x="116840" y="0"/>
            <a:ext cx="7684135" cy="6857365"/>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33045" y="188595"/>
            <a:ext cx="11631295" cy="6380480"/>
          </a:xfrm>
        </p:spPr>
        <p:txBody>
          <a:bodyPr>
            <a:noAutofit/>
          </a:bodyPr>
          <a:p>
            <a:pPr algn="l">
              <a:buClrTx/>
              <a:buSzTx/>
            </a:pPr>
            <a:r>
              <a:rPr lang="zh-CN" altLang="en-US" sz="2000" b="1" i="1" u="sng">
                <a:solidFill>
                  <a:schemeClr val="tx1"/>
                </a:solidFill>
                <a:highlight>
                  <a:srgbClr val="FFFF00"/>
                </a:highlight>
                <a:latin typeface="HGB4_CNKI" panose="02000500000000000000" charset="-122"/>
                <a:ea typeface="HGB4_CNKI" panose="02000500000000000000" charset="-122"/>
                <a:sym typeface="+mn-ea"/>
              </a:rPr>
              <a:t>Sustainability: </a:t>
            </a:r>
            <a:r>
              <a:rPr lang="zh-CN" altLang="en-US" sz="2000" b="1">
                <a:solidFill>
                  <a:schemeClr val="tx1"/>
                </a:solidFill>
                <a:latin typeface="HGB4_CNKI" panose="02000500000000000000" charset="-122"/>
                <a:ea typeface="HGB4_CNKI" panose="02000500000000000000" charset="-122"/>
                <a:sym typeface="+mn-ea"/>
              </a:rPr>
              <a:t>With the rise of environmental awareness, vintage fashion serves as a sustainable fashion choice, encouraging people to wear second-hand or vintage clothing, reducing reliance on fast fashion, and thus minimizing the environmental impact of clothing production and consumption.</a:t>
            </a:r>
            <a:endParaRPr lang="zh-CN" altLang="en-US" sz="2000" b="1">
              <a:solidFill>
                <a:schemeClr val="tx1"/>
              </a:solidFill>
              <a:latin typeface="HGB4_CNKI" panose="02000500000000000000" charset="-122"/>
              <a:ea typeface="HGB4_CNKI" panose="02000500000000000000" charset="-122"/>
            </a:endParaRPr>
          </a:p>
          <a:p>
            <a:pPr algn="l">
              <a:buClrTx/>
              <a:buSzTx/>
            </a:pPr>
            <a:r>
              <a:rPr lang="zh-CN" altLang="en-US" sz="2000" b="1" i="1" u="sng">
                <a:solidFill>
                  <a:schemeClr val="tx1"/>
                </a:solidFill>
                <a:highlight>
                  <a:srgbClr val="FFFF00"/>
                </a:highlight>
                <a:latin typeface="HGB4_CNKI" panose="02000500000000000000" charset="-122"/>
                <a:ea typeface="HGB4_CNKI" panose="02000500000000000000" charset="-122"/>
                <a:sym typeface="+mn-ea"/>
              </a:rPr>
              <a:t>Fashion Cycle: </a:t>
            </a:r>
            <a:r>
              <a:rPr lang="zh-CN" altLang="en-US" sz="2000" b="1">
                <a:solidFill>
                  <a:schemeClr val="tx1"/>
                </a:solidFill>
                <a:latin typeface="HGB4_CNKI" panose="02000500000000000000" charset="-122"/>
                <a:ea typeface="HGB4_CNKI" panose="02000500000000000000" charset="-122"/>
                <a:sym typeface="+mn-ea"/>
              </a:rPr>
              <a:t>Vintage fashion proves that fashion is cyclical. Popular elements from decades ago may come back into vogue today. This cycle not only reduces waste but also provides designers and consumers with endless sources of inspiration.</a:t>
            </a:r>
            <a:endParaRPr lang="zh-CN" altLang="en-US" sz="2000" b="1">
              <a:solidFill>
                <a:schemeClr val="tx1"/>
              </a:solidFill>
              <a:latin typeface="HGB4_CNKI" panose="02000500000000000000" charset="-122"/>
              <a:ea typeface="HGB4_CNKI" panose="02000500000000000000" charset="-122"/>
            </a:endParaRPr>
          </a:p>
          <a:p>
            <a:pPr algn="l">
              <a:buClrTx/>
              <a:buSzTx/>
            </a:pPr>
            <a:r>
              <a:rPr lang="zh-CN" altLang="en-US" sz="2000" b="1" i="1" u="sng">
                <a:solidFill>
                  <a:schemeClr val="tx1"/>
                </a:solidFill>
                <a:highlight>
                  <a:srgbClr val="FFFF00"/>
                </a:highlight>
                <a:latin typeface="HGB4_CNKI" panose="02000500000000000000" charset="-122"/>
                <a:ea typeface="HGB4_CNKI" panose="02000500000000000000" charset="-122"/>
                <a:sym typeface="+mn-ea"/>
              </a:rPr>
              <a:t>Art and Creativity</a:t>
            </a:r>
            <a:r>
              <a:rPr lang="zh-CN" altLang="en-US" sz="2000" b="1">
                <a:solidFill>
                  <a:schemeClr val="tx1"/>
                </a:solidFill>
                <a:latin typeface="HGB4_CNKI" panose="02000500000000000000" charset="-122"/>
                <a:ea typeface="HGB4_CNKI" panose="02000500000000000000" charset="-122"/>
                <a:sym typeface="+mn-ea"/>
              </a:rPr>
              <a:t>: Vintage fashion stimulates the creativity of designers, who draw inspiration from the past to create new fashion pieces. This reinterpretation and innovation of the past is an indispensable part of the fields of art and design.</a:t>
            </a:r>
            <a:endParaRPr lang="zh-CN" altLang="en-US" sz="2000" b="1">
              <a:solidFill>
                <a:schemeClr val="tx1"/>
              </a:solidFill>
              <a:latin typeface="HGB4_CNKI" panose="02000500000000000000" charset="-122"/>
              <a:ea typeface="HGB4_CNKI" panose="02000500000000000000" charset="-122"/>
            </a:endParaRPr>
          </a:p>
          <a:p>
            <a:pPr algn="l">
              <a:buClrTx/>
              <a:buSzTx/>
            </a:pPr>
            <a:r>
              <a:rPr lang="zh-CN" altLang="en-US" sz="2000" b="1" i="1" u="sng">
                <a:solidFill>
                  <a:schemeClr val="tx1"/>
                </a:solidFill>
                <a:highlight>
                  <a:srgbClr val="FFFF00"/>
                </a:highlight>
                <a:latin typeface="HGB4_CNKI" panose="02000500000000000000" charset="-122"/>
                <a:ea typeface="HGB4_CNKI" panose="02000500000000000000" charset="-122"/>
                <a:sym typeface="+mn-ea"/>
              </a:rPr>
              <a:t>Social Impact</a:t>
            </a:r>
            <a:r>
              <a:rPr lang="zh-CN" altLang="en-US" sz="2000" b="1">
                <a:solidFill>
                  <a:schemeClr val="tx1"/>
                </a:solidFill>
                <a:latin typeface="HGB4_CNKI" panose="02000500000000000000" charset="-122"/>
                <a:ea typeface="HGB4_CNKI" panose="02000500000000000000" charset="-122"/>
                <a:sym typeface="+mn-ea"/>
              </a:rPr>
              <a:t>: Vintage fashion also reflects societal changes and trends. It is not just clothing but a social phenomenon that reflects people's different views on the past and present, as well as their expectations for the future.</a:t>
            </a:r>
            <a:endParaRPr lang="zh-CN" altLang="en-US" sz="2000" b="1">
              <a:solidFill>
                <a:schemeClr val="tx1"/>
              </a:solidFill>
              <a:latin typeface="HGB4_CNKI" panose="02000500000000000000" charset="-122"/>
              <a:ea typeface="HGB4_CNKI" panose="02000500000000000000" charset="-122"/>
            </a:endParaRPr>
          </a:p>
          <a:p>
            <a:pPr algn="l">
              <a:buClrTx/>
              <a:buSzTx/>
            </a:pPr>
            <a:endParaRPr lang="zh-CN" altLang="en-US" sz="2000" b="1">
              <a:solidFill>
                <a:schemeClr val="tx1"/>
              </a:solidFill>
              <a:latin typeface="HGB4_CNKI" panose="02000500000000000000" charset="-122"/>
              <a:ea typeface="HGB4_CNKI" panose="02000500000000000000"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290830"/>
            <a:ext cx="7013575" cy="876935"/>
          </a:xfrm>
        </p:spPr>
        <p:txBody>
          <a:bodyPr>
            <a:normAutofit fontScale="90000"/>
          </a:bodyPr>
          <a:p>
            <a:r>
              <a:rPr lang="zh-CN" altLang="en-US" b="1">
                <a:solidFill>
                  <a:srgbClr val="002060"/>
                </a:solidFill>
                <a:latin typeface="华光幼线_CNKI" panose="02000500000000000000" charset="-122"/>
                <a:ea typeface="华光幼线_CNKI" panose="02000500000000000000" charset="-122"/>
                <a:sym typeface="+mn-ea"/>
              </a:rPr>
              <a:t>Vintage clothing has a history of hundreds of years, becoming popular in the 1960s.</a:t>
            </a:r>
            <a:endParaRPr lang="zh-CN" altLang="en-US" b="1">
              <a:solidFill>
                <a:srgbClr val="002060"/>
              </a:solidFill>
              <a:latin typeface="华光幼线_CNKI" panose="02000500000000000000" charset="-122"/>
              <a:ea typeface="华光幼线_CNKI" panose="02000500000000000000" charset="-122"/>
              <a:sym typeface="+mn-ea"/>
            </a:endParaRPr>
          </a:p>
        </p:txBody>
      </p:sp>
      <p:sp>
        <p:nvSpPr>
          <p:cNvPr id="3" name="内容占位符 2"/>
          <p:cNvSpPr>
            <a:spLocks noGrp="1"/>
          </p:cNvSpPr>
          <p:nvPr>
            <p:ph idx="1"/>
          </p:nvPr>
        </p:nvSpPr>
        <p:spPr>
          <a:xfrm>
            <a:off x="6842760" y="-225425"/>
            <a:ext cx="5165725" cy="6775450"/>
          </a:xfrm>
        </p:spPr>
        <p:txBody>
          <a:bodyPr>
            <a:normAutofit fontScale="25000"/>
          </a:bodyPr>
          <a:p>
            <a:endParaRPr lang="zh-CN" altLang="en-US"/>
          </a:p>
          <a:p>
            <a:pPr marL="0" indent="0">
              <a:lnSpc>
                <a:spcPct val="90000"/>
              </a:lnSpc>
              <a:buNone/>
            </a:pPr>
            <a:r>
              <a:rPr lang="zh-CN" altLang="en-US" sz="12800" b="1" i="1" spc="300">
                <a:solidFill>
                  <a:schemeClr val="accent3">
                    <a:lumMod val="50000"/>
                  </a:schemeClr>
                </a:solidFill>
                <a:latin typeface="+mj-lt"/>
                <a:ea typeface="+mj-ea"/>
                <a:cs typeface="+mj-cs"/>
              </a:rPr>
              <a:t>1920s: Flapper dresses and T-strap shoes</a:t>
            </a:r>
            <a:endParaRPr lang="zh-CN" altLang="en-US" sz="12800" b="1" i="1" spc="300">
              <a:solidFill>
                <a:schemeClr val="accent3">
                  <a:lumMod val="50000"/>
                </a:schemeClr>
              </a:solidFill>
              <a:latin typeface="+mj-lt"/>
              <a:ea typeface="+mj-ea"/>
              <a:cs typeface="+mj-cs"/>
            </a:endParaRPr>
          </a:p>
          <a:p>
            <a:pPr marL="0" indent="0">
              <a:buNone/>
            </a:pPr>
            <a:r>
              <a:rPr lang="zh-CN" altLang="en-US" sz="7200" b="1">
                <a:solidFill>
                  <a:schemeClr val="tx1"/>
                </a:solidFill>
                <a:latin typeface="HGB4_CNKI" panose="02000500000000000000" charset="-122"/>
                <a:ea typeface="HGB4_CNKI" panose="02000500000000000000" charset="-122"/>
              </a:rPr>
              <a:t>The Flapper style of the 1920s originated in the U</a:t>
            </a:r>
            <a:r>
              <a:rPr lang="en-US" altLang="zh-CN" sz="7200" b="1">
                <a:solidFill>
                  <a:schemeClr val="tx1"/>
                </a:solidFill>
                <a:latin typeface="HGB4_CNKI" panose="02000500000000000000" charset="-122"/>
                <a:ea typeface="HGB4_CNKI" panose="02000500000000000000" charset="-122"/>
              </a:rPr>
              <a:t>.</a:t>
            </a:r>
            <a:r>
              <a:rPr lang="zh-CN" altLang="en-US" sz="7200" b="1">
                <a:solidFill>
                  <a:schemeClr val="tx1"/>
                </a:solidFill>
                <a:latin typeface="HGB4_CNKI" panose="02000500000000000000" charset="-122"/>
                <a:ea typeface="HGB4_CNKI" panose="02000500000000000000" charset="-122"/>
              </a:rPr>
              <a:t>S </a:t>
            </a:r>
            <a:r>
              <a:rPr lang="en-US" altLang="zh-CN" sz="7200" b="1">
                <a:solidFill>
                  <a:schemeClr val="tx1"/>
                </a:solidFill>
                <a:latin typeface="HGB4_CNKI" panose="02000500000000000000" charset="-122"/>
                <a:ea typeface="HGB4_CNKI" panose="02000500000000000000" charset="-122"/>
              </a:rPr>
              <a:t>.</a:t>
            </a:r>
            <a:r>
              <a:rPr lang="zh-CN" altLang="en-US" sz="7200" b="1">
                <a:solidFill>
                  <a:schemeClr val="tx1"/>
                </a:solidFill>
                <a:latin typeface="HGB4_CNKI" panose="02000500000000000000" charset="-122"/>
                <a:ea typeface="HGB4_CNKI" panose="02000500000000000000" charset="-122"/>
              </a:rPr>
              <a:t>after World War I, as women began to pursue freedom and equality. They discarded corsets in favor of more comfortable undergarments. With makeup, bobbed hair, and high heels, they attended fashionable parties. The Flapper dress became their "battle dress," characterized by a loose, straight silhouette, low neckline, shorter length to reveal the calves, and a dropped waistline, presenting a free-spirited fashion party girl image. The fabric  was mainly luxurious silk velvet, with exquisite beaded details.</a:t>
            </a:r>
            <a:endParaRPr lang="zh-CN" altLang="en-US" sz="7200" b="1">
              <a:solidFill>
                <a:schemeClr val="tx1"/>
              </a:solidFill>
              <a:latin typeface="HGB4_CNKI" panose="02000500000000000000" charset="-122"/>
              <a:ea typeface="HGB4_CNKI" panose="02000500000000000000" charset="-122"/>
            </a:endParaRPr>
          </a:p>
          <a:p>
            <a:endParaRPr lang="zh-CN" altLang="en-US" sz="2400" b="1">
              <a:solidFill>
                <a:schemeClr val="tx1"/>
              </a:solidFill>
              <a:latin typeface="HGB4_CNKI" panose="02000500000000000000" charset="-122"/>
              <a:ea typeface="HGB4_CNKI" panose="02000500000000000000" charset="-122"/>
            </a:endParaRPr>
          </a:p>
          <a:p>
            <a:endParaRPr lang="zh-CN" altLang="en-US" sz="2400" b="1">
              <a:solidFill>
                <a:schemeClr val="tx1"/>
              </a:solidFill>
              <a:latin typeface="HGB4_CNKI" panose="02000500000000000000" charset="-122"/>
              <a:ea typeface="HGB4_CNKI" panose="02000500000000000000" charset="-122"/>
            </a:endParaRPr>
          </a:p>
        </p:txBody>
      </p:sp>
      <p:pic>
        <p:nvPicPr>
          <p:cNvPr id="4" name="图片 3" descr="flapper-dresses-pumps-with-ankle-straps"/>
          <p:cNvPicPr>
            <a:picLocks noChangeAspect="1"/>
          </p:cNvPicPr>
          <p:nvPr/>
        </p:nvPicPr>
        <p:blipFill>
          <a:blip r:embed="rId1"/>
          <a:stretch>
            <a:fillRect/>
          </a:stretch>
        </p:blipFill>
        <p:spPr>
          <a:xfrm>
            <a:off x="228600" y="1440180"/>
            <a:ext cx="6281420" cy="5417820"/>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330" y="161290"/>
            <a:ext cx="10968990" cy="965835"/>
          </a:xfrm>
        </p:spPr>
        <p:txBody>
          <a:bodyPr>
            <a:normAutofit/>
          </a:bodyPr>
          <a:p>
            <a:r>
              <a:rPr lang="zh-CN" altLang="en-US" b="1" i="1">
                <a:solidFill>
                  <a:schemeClr val="accent4">
                    <a:lumMod val="50000"/>
                  </a:schemeClr>
                </a:solidFill>
                <a:sym typeface="+mn-ea"/>
              </a:rPr>
              <a:t>1940s: Wartime fashion,  military styles</a:t>
            </a:r>
            <a:r>
              <a:rPr lang="zh-CN" altLang="en-US" i="1">
                <a:sym typeface="+mn-ea"/>
              </a:rPr>
              <a:t> </a:t>
            </a:r>
            <a:endParaRPr lang="zh-CN" altLang="en-US" i="1"/>
          </a:p>
        </p:txBody>
      </p:sp>
      <p:sp>
        <p:nvSpPr>
          <p:cNvPr id="3" name="内容占位符 2"/>
          <p:cNvSpPr>
            <a:spLocks noGrp="1"/>
          </p:cNvSpPr>
          <p:nvPr>
            <p:ph idx="1"/>
          </p:nvPr>
        </p:nvSpPr>
        <p:spPr>
          <a:xfrm>
            <a:off x="6493510" y="922020"/>
            <a:ext cx="5450205" cy="5783580"/>
          </a:xfrm>
        </p:spPr>
        <p:txBody>
          <a:bodyPr>
            <a:noAutofit/>
          </a:bodyPr>
          <a:p>
            <a:pPr marL="0" indent="0">
              <a:buNone/>
            </a:pPr>
            <a:r>
              <a:rPr lang="zh-CN" altLang="en-US" b="1">
                <a:solidFill>
                  <a:schemeClr val="tx1"/>
                </a:solidFill>
                <a:latin typeface="HGB4_CNKI" panose="02000500000000000000" charset="-122"/>
                <a:ea typeface="HGB4_CNKI" panose="02000500000000000000" charset="-122"/>
                <a:sym typeface="+mn-ea"/>
              </a:rPr>
              <a:t>In the 1940s, due to the influence of World War II, military styles were particularly popular. Women's clothing began to incorporate some characteristics of military uniforms, with a more rigid cut, shorter skirts, and more suitable for everyday wear. Clothing was made from various low-cost synthetic fabrics, and colors preferred low-key solids, such as gray-blue and brown. The suit jackets featured single-breasted buttons without any decoration, sometimes even shortening the sleeves or eliminating chest pockets to save fabric. The sharp shoulder pads on the suits added a touch of strength to women, bringing endless courage.</a:t>
            </a:r>
            <a:endParaRPr lang="zh-CN" altLang="en-US" b="1">
              <a:solidFill>
                <a:schemeClr val="tx1"/>
              </a:solidFill>
              <a:latin typeface="HGB4_CNKI" panose="02000500000000000000" charset="-122"/>
              <a:ea typeface="HGB4_CNKI" panose="02000500000000000000" charset="-122"/>
            </a:endParaRPr>
          </a:p>
          <a:p>
            <a:endParaRPr lang="zh-CN" altLang="en-US" b="1">
              <a:solidFill>
                <a:schemeClr val="tx1"/>
              </a:solidFill>
              <a:latin typeface="HGB4_CNKI" panose="02000500000000000000" charset="-122"/>
              <a:ea typeface="HGB4_CNKI" panose="02000500000000000000" charset="-122"/>
            </a:endParaRPr>
          </a:p>
        </p:txBody>
      </p:sp>
      <p:pic>
        <p:nvPicPr>
          <p:cNvPr id="4" name="图片 3" descr="v2-4242501ea49372449742dfe3c276954c_r"/>
          <p:cNvPicPr>
            <a:picLocks noChangeAspect="1"/>
          </p:cNvPicPr>
          <p:nvPr/>
        </p:nvPicPr>
        <p:blipFill>
          <a:blip r:embed="rId1"/>
          <a:stretch>
            <a:fillRect/>
          </a:stretch>
        </p:blipFill>
        <p:spPr>
          <a:xfrm>
            <a:off x="635" y="1197610"/>
            <a:ext cx="6492240" cy="5507355"/>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460490" y="205740"/>
            <a:ext cx="5596890" cy="6556375"/>
          </a:xfrm>
        </p:spPr>
        <p:txBody>
          <a:bodyPr>
            <a:normAutofit lnSpcReduction="10000"/>
          </a:bodyPr>
          <a:p>
            <a:pPr marL="0" indent="0">
              <a:buNone/>
            </a:pPr>
            <a:r>
              <a:rPr lang="zh-CN" altLang="en-US" sz="3600" b="1" i="1" spc="300">
                <a:solidFill>
                  <a:schemeClr val="accent6">
                    <a:lumMod val="50000"/>
                  </a:schemeClr>
                </a:solidFill>
                <a:latin typeface="+mj-lt"/>
                <a:ea typeface="+mj-ea"/>
                <a:cs typeface="+mj-cs"/>
                <a:sym typeface="+mn-ea"/>
              </a:rPr>
              <a:t>1960s: Hippie style and the influence of Woodstock</a:t>
            </a:r>
            <a:endParaRPr lang="zh-CN" altLang="en-US" sz="3600" b="1" i="1" spc="300">
              <a:solidFill>
                <a:schemeClr val="accent6">
                  <a:lumMod val="50000"/>
                </a:schemeClr>
              </a:solidFill>
              <a:latin typeface="+mj-lt"/>
              <a:ea typeface="+mj-ea"/>
              <a:cs typeface="+mj-cs"/>
              <a:sym typeface="+mn-ea"/>
            </a:endParaRPr>
          </a:p>
          <a:p>
            <a:pPr marL="0" indent="0">
              <a:buNone/>
            </a:pPr>
            <a:r>
              <a:rPr lang="zh-CN" altLang="en-US" b="1">
                <a:solidFill>
                  <a:schemeClr val="tx1"/>
                </a:solidFill>
                <a:latin typeface="HGB4_CNKI" panose="02000500000000000000" charset="-122"/>
                <a:ea typeface="HGB4_CNKI" panose="02000500000000000000" charset="-122"/>
                <a:sym typeface="+mn-ea"/>
              </a:rPr>
              <a:t>The 1960s saw the Hippie style and the Woodstock music festival have a profound impact on fashion. Young people of this era were strongly rebellious, pursuing peace, love, and challenging authority. The Hippie style, with its loose clothing, bright colors, and Bohemian elements, became a symbol of the 1960s culture. The Woodstock music festival was a concentrated display of this spirit of the times. It was not only a music event but also a fashion feast, influencing the way a generation dressed.</a:t>
            </a:r>
            <a:endParaRPr lang="zh-CN" altLang="en-US" b="1">
              <a:solidFill>
                <a:schemeClr val="tx1"/>
              </a:solidFill>
              <a:latin typeface="HGB4_CNKI" panose="02000500000000000000" charset="-122"/>
              <a:ea typeface="HGB4_CNKI" panose="02000500000000000000" charset="-122"/>
            </a:endParaRPr>
          </a:p>
          <a:p>
            <a:endParaRPr lang="zh-CN" altLang="en-US"/>
          </a:p>
          <a:p>
            <a:pPr marL="0" indent="0">
              <a:buNone/>
            </a:pPr>
            <a:endParaRPr lang="zh-CN" altLang="en-US"/>
          </a:p>
        </p:txBody>
      </p:sp>
      <p:pic>
        <p:nvPicPr>
          <p:cNvPr id="4" name="图片 3" descr="嬉皮士"/>
          <p:cNvPicPr>
            <a:picLocks noChangeAspect="1"/>
          </p:cNvPicPr>
          <p:nvPr/>
        </p:nvPicPr>
        <p:blipFill>
          <a:blip r:embed="rId1"/>
          <a:stretch>
            <a:fillRect/>
          </a:stretch>
        </p:blipFill>
        <p:spPr>
          <a:xfrm>
            <a:off x="160020" y="206375"/>
            <a:ext cx="6138545" cy="6492875"/>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09105" y="291465"/>
            <a:ext cx="5382895" cy="705485"/>
          </a:xfrm>
        </p:spPr>
        <p:txBody>
          <a:bodyPr>
            <a:normAutofit fontScale="90000"/>
          </a:bodyPr>
          <a:p>
            <a:r>
              <a:rPr lang="zh-CN" altLang="en-US" sz="4000" b="1" i="1">
                <a:solidFill>
                  <a:schemeClr val="accent2">
                    <a:lumMod val="50000"/>
                  </a:schemeClr>
                </a:solidFill>
                <a:sym typeface="+mn-ea"/>
              </a:rPr>
              <a:t>1980s: Bold colors and shoulder pads</a:t>
            </a:r>
            <a:endParaRPr lang="zh-CN" altLang="en-US" sz="4000" b="1" i="1">
              <a:solidFill>
                <a:schemeClr val="accent2">
                  <a:lumMod val="50000"/>
                </a:schemeClr>
              </a:solidFill>
              <a:sym typeface="+mn-ea"/>
            </a:endParaRPr>
          </a:p>
        </p:txBody>
      </p:sp>
      <p:sp>
        <p:nvSpPr>
          <p:cNvPr id="3" name="内容占位符 2"/>
          <p:cNvSpPr>
            <a:spLocks noGrp="1"/>
          </p:cNvSpPr>
          <p:nvPr>
            <p:ph idx="1"/>
          </p:nvPr>
        </p:nvSpPr>
        <p:spPr>
          <a:xfrm>
            <a:off x="6809105" y="1059180"/>
            <a:ext cx="5382895" cy="5687060"/>
          </a:xfrm>
        </p:spPr>
        <p:txBody>
          <a:bodyPr>
            <a:noAutofit/>
          </a:bodyPr>
          <a:p>
            <a:pPr marL="0" indent="0">
              <a:buNone/>
            </a:pPr>
            <a:r>
              <a:rPr lang="zh-CN" altLang="en-US" b="1">
                <a:latin typeface="HGB4_CNKI" panose="02000500000000000000" charset="-122"/>
                <a:ea typeface="HGB4_CNKI" panose="02000500000000000000" charset="-122"/>
                <a:sym typeface="+mn-ea"/>
              </a:rPr>
              <a:t>The fashion of the 1980s was marked by bold colors and shoulder pads. Women's roles were redefined during this period, with the inverted triangle silhouette of wide shoulder pads and narrow waists becoming the typical image of professional women. This design was not only a fashion trend but also a symbol of women's power and identity. Professional women in the 1980s were in a similar situation to those in the 1940s, with thick shoulder pads appearing on suits, as it was believed that extended shoulder lines and rigid shoulder angles could elevate women to the same level as men in the workplace.</a:t>
            </a:r>
            <a:endParaRPr lang="zh-CN" altLang="en-US" b="1">
              <a:latin typeface="HGB4_CNKI" panose="02000500000000000000" charset="-122"/>
              <a:ea typeface="HGB4_CNKI" panose="02000500000000000000" charset="-122"/>
            </a:endParaRPr>
          </a:p>
          <a:p>
            <a:endParaRPr lang="zh-CN" altLang="en-US" b="1">
              <a:latin typeface="HGB4_CNKI" panose="02000500000000000000" charset="-122"/>
              <a:ea typeface="HGB4_CNKI" panose="02000500000000000000" charset="-122"/>
            </a:endParaRPr>
          </a:p>
          <a:p>
            <a:endParaRPr lang="zh-CN" altLang="en-US" b="1">
              <a:latin typeface="HGB4_CNKI" panose="02000500000000000000" charset="-122"/>
              <a:ea typeface="HGB4_CNKI" panose="02000500000000000000" charset="-122"/>
            </a:endParaRPr>
          </a:p>
        </p:txBody>
      </p:sp>
      <p:pic>
        <p:nvPicPr>
          <p:cNvPr id="4" name="图片 3" descr="八十年代"/>
          <p:cNvPicPr>
            <a:picLocks noChangeAspect="1"/>
          </p:cNvPicPr>
          <p:nvPr/>
        </p:nvPicPr>
        <p:blipFill>
          <a:blip r:embed="rId1"/>
          <a:srcRect b="7514"/>
          <a:stretch>
            <a:fillRect/>
          </a:stretch>
        </p:blipFill>
        <p:spPr>
          <a:xfrm>
            <a:off x="0" y="291465"/>
            <a:ext cx="6809105" cy="624205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4145" y="220980"/>
            <a:ext cx="6500495" cy="6345555"/>
          </a:xfrm>
        </p:spPr>
        <p:txBody>
          <a:bodyPr>
            <a:noAutofit/>
          </a:bodyPr>
          <a:p>
            <a:pPr marL="0" indent="0">
              <a:buNone/>
            </a:pPr>
            <a:r>
              <a:rPr lang="zh-CN" altLang="en-US" sz="3200" b="1">
                <a:solidFill>
                  <a:schemeClr val="tx2"/>
                </a:solidFill>
                <a:latin typeface="HGB4_CNKI" panose="02000500000000000000" charset="-122"/>
                <a:ea typeface="HGB4_CNKI" panose="02000500000000000000" charset="-122"/>
                <a:cs typeface="Times New Roman" panose="02020603050405020304" charset="0"/>
                <a:sym typeface="+mn-ea"/>
              </a:rPr>
              <a:t>Vintage fashion refers to modern clothing inspired by the styles of the past. This style is not merely a replication of old-fashioned attire but rather a reinterpretation and innovation of classic design elements. The popularity of vintage fashion trends plays a crucial role in contemporary fashion</a:t>
            </a:r>
            <a:endParaRPr lang="zh-CN" altLang="en-US" sz="3200" b="1">
              <a:solidFill>
                <a:schemeClr val="tx2"/>
              </a:solidFill>
              <a:latin typeface="HGB4_CNKI" panose="02000500000000000000" charset="-122"/>
              <a:ea typeface="HGB4_CNKI" panose="02000500000000000000" charset="-122"/>
              <a:cs typeface="Times New Roman" panose="02020603050405020304" charset="0"/>
            </a:endParaRPr>
          </a:p>
          <a:p>
            <a:endParaRPr lang="zh-CN" altLang="en-US" sz="3200" b="1">
              <a:solidFill>
                <a:schemeClr val="tx2"/>
              </a:solidFill>
              <a:latin typeface="HGB4_CNKI" panose="02000500000000000000" charset="-122"/>
              <a:ea typeface="HGB4_CNKI" panose="02000500000000000000" charset="-122"/>
              <a:cs typeface="Times New Roman" panose="02020603050405020304" charset="0"/>
            </a:endParaRPr>
          </a:p>
        </p:txBody>
      </p:sp>
      <p:pic>
        <p:nvPicPr>
          <p:cNvPr id="4" name="图片 3" descr="结论"/>
          <p:cNvPicPr>
            <a:picLocks noChangeAspect="1"/>
          </p:cNvPicPr>
          <p:nvPr/>
        </p:nvPicPr>
        <p:blipFill>
          <a:blip r:embed="rId1"/>
          <a:srcRect r="-522" b="2846"/>
          <a:stretch>
            <a:fillRect/>
          </a:stretch>
        </p:blipFill>
        <p:spPr>
          <a:xfrm>
            <a:off x="6845935" y="490220"/>
            <a:ext cx="4068445" cy="522224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commondata" val="eyJoZGlkIjoiYzA3ODk1ODg1NjliNjNiYzNmYzQyMTVlYmUyYjI4MTc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4610</Words>
  <Application>WPS 演示</Application>
  <PresentationFormat>宽屏</PresentationFormat>
  <Paragraphs>44</Paragraphs>
  <Slides>10</Slides>
  <Notes>4</Notes>
  <HiddenSlides>0</HiddenSlides>
  <MMClips>0</MMClips>
  <ScaleCrop>false</ScaleCrop>
  <HeadingPairs>
    <vt:vector size="6" baseType="variant">
      <vt:variant>
        <vt:lpstr>已用的字体</vt:lpstr>
      </vt:variant>
      <vt:variant>
        <vt:i4>55</vt:i4>
      </vt:variant>
      <vt:variant>
        <vt:lpstr>主题</vt:lpstr>
      </vt:variant>
      <vt:variant>
        <vt:i4>1</vt:i4>
      </vt:variant>
      <vt:variant>
        <vt:lpstr>幻灯片标题</vt:lpstr>
      </vt:variant>
      <vt:variant>
        <vt:i4>10</vt:i4>
      </vt:variant>
    </vt:vector>
  </HeadingPairs>
  <TitlesOfParts>
    <vt:vector size="66" baseType="lpstr">
      <vt:lpstr>Arial</vt:lpstr>
      <vt:lpstr>宋体</vt:lpstr>
      <vt:lpstr>Wingdings</vt:lpstr>
      <vt:lpstr>Wingdings</vt:lpstr>
      <vt:lpstr>微软雅黑</vt:lpstr>
      <vt:lpstr>Arial Unicode MS</vt:lpstr>
      <vt:lpstr>Calibri</vt:lpstr>
      <vt:lpstr>Times New Roman</vt:lpstr>
      <vt:lpstr>HGB8X_CNKI</vt:lpstr>
      <vt:lpstr>HGB8_CNKI</vt:lpstr>
      <vt:lpstr>HGDY_CNKI</vt:lpstr>
      <vt:lpstr>HGHUATI_CNKI</vt:lpstr>
      <vt:lpstr>Malgun Gothic</vt:lpstr>
      <vt:lpstr>Yu Gothic</vt:lpstr>
      <vt:lpstr>Source Han Serif SC Heavy</vt:lpstr>
      <vt:lpstr>华光楷体_CNKI</vt:lpstr>
      <vt:lpstr>华光黑体_CNKI</vt:lpstr>
      <vt:lpstr>华光书宋二_CNKI</vt:lpstr>
      <vt:lpstr>华光准圆_CNKI</vt:lpstr>
      <vt:lpstr>华光小标宋_CNKI</vt:lpstr>
      <vt:lpstr>华光报宋一_CNKI</vt:lpstr>
      <vt:lpstr>华光报宋二_CNKI</vt:lpstr>
      <vt:lpstr>华光敦韵宋_CNKI</vt:lpstr>
      <vt:lpstr>华光标题黑_CNKI</vt:lpstr>
      <vt:lpstr>华光方珊瑚_CNKI</vt:lpstr>
      <vt:lpstr>华光粗黑_CNKI</vt:lpstr>
      <vt:lpstr>华光美黑_CNKI</vt:lpstr>
      <vt:lpstr>华光通心圆_CNKI</vt:lpstr>
      <vt:lpstr>华文彩云</vt:lpstr>
      <vt:lpstr>华光黑变_CNKI</vt:lpstr>
      <vt:lpstr>华文中宋</vt:lpstr>
      <vt:lpstr>华文琥珀</vt:lpstr>
      <vt:lpstr>幼圆</vt:lpstr>
      <vt:lpstr>方正舒体</vt:lpstr>
      <vt:lpstr>隶书</vt:lpstr>
      <vt:lpstr>等线 Light</vt:lpstr>
      <vt:lpstr>Batang</vt:lpstr>
      <vt:lpstr>DotumChe</vt:lpstr>
      <vt:lpstr>Gungsuh</vt:lpstr>
      <vt:lpstr>HGB1_CNKI</vt:lpstr>
      <vt:lpstr>HGB2X_CNKI</vt:lpstr>
      <vt:lpstr>HGB1X_CNKI</vt:lpstr>
      <vt:lpstr>GungsuhChe</vt:lpstr>
      <vt:lpstr>HGB2_CNKI</vt:lpstr>
      <vt:lpstr>HGB3_CNKI</vt:lpstr>
      <vt:lpstr>HGB3X_CNKI</vt:lpstr>
      <vt:lpstr>HGB4_CNKI</vt:lpstr>
      <vt:lpstr>华光中长宋_CNKI</vt:lpstr>
      <vt:lpstr>华光幼线_CNKI</vt:lpstr>
      <vt:lpstr>华光楷体一_CNKI</vt:lpstr>
      <vt:lpstr>华光中雅_CNKI</vt:lpstr>
      <vt:lpstr>华光大黑_CNKI</vt:lpstr>
      <vt:lpstr>华光大黑二_CNKI</vt:lpstr>
      <vt:lpstr>华光姚体_CNKI</vt:lpstr>
      <vt:lpstr>华光平黑_CNKI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江户川乱步</cp:lastModifiedBy>
  <cp:revision>156</cp:revision>
  <dcterms:created xsi:type="dcterms:W3CDTF">2019-06-19T02:08:00Z</dcterms:created>
  <dcterms:modified xsi:type="dcterms:W3CDTF">2024-11-07T12:29:39Z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2052-12.1.0.18196</vt:lpwstr>
  </property>
  <property fmtid="{D5CDD505-2E9C-101B-9397-08002B2CF9AE}" pid="3" name="ICV">
    <vt:lpwstr>C6D0FED716084591A98C5DCF8A19D435_11</vt:lpwstr>
  </property>
</Properties>
</file>