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 id="2147483672" r:id="rId4"/>
  </p:sldMasterIdLst>
  <p:notesMasterIdLst>
    <p:notesMasterId r:id="rId6"/>
  </p:notesMasterIdLst>
  <p:sldIdLst>
    <p:sldId id="258" r:id="rId5"/>
    <p:sldId id="257" r:id="rId7"/>
    <p:sldId id="259" r:id="rId8"/>
    <p:sldId id="264" r:id="rId9"/>
    <p:sldId id="289" r:id="rId10"/>
    <p:sldId id="267" r:id="rId11"/>
    <p:sldId id="270" r:id="rId12"/>
    <p:sldId id="280" r:id="rId13"/>
    <p:sldId id="286" r:id="rId14"/>
    <p:sldId id="347" r:id="rId15"/>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A8B"/>
    <a:srgbClr val="F7F9F3"/>
    <a:srgbClr val="D2CFC6"/>
    <a:srgbClr val="B8B1A5"/>
    <a:srgbClr val="D2C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3"/>
  </p:normalViewPr>
  <p:slideViewPr>
    <p:cSldViewPr snapToGrid="0" snapToObjects="1">
      <p:cViewPr varScale="1">
        <p:scale>
          <a:sx n="84" d="100"/>
          <a:sy n="84"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A2C7-D4B4-4706-8875-69BBCA3C8CD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EB5C-24B1-4869-AFC6-058737BB3DF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20EB5C-24B1-4869-AFC6-058737BB3DF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p:txBody>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hasCustomPrompt="1"/>
          </p:nvPr>
        </p:nvSpPr>
        <p:spPr>
          <a:xfrm>
            <a:off x="838200" y="1825625"/>
            <a:ext cx="5181600" cy="4351338"/>
          </a:xfrm>
        </p:spPr>
        <p:txBody>
          <a:body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6172200" y="1825625"/>
            <a:ext cx="5181600" cy="4351338"/>
          </a:xfrm>
        </p:spPr>
        <p:txBody>
          <a:body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8" y="2505075"/>
            <a:ext cx="5157787" cy="3684588"/>
          </a:xfrm>
        </p:spPr>
        <p:txBody>
          <a:bodyPr/>
          <a:lstStyle/>
          <a:p>
            <a:r>
              <a:rPr kumimoji="1" lang="zh-CN" altLang="en-US"/>
              <a:t>编辑母版文本样式
第二级
第三级
第四级
第五级</a:t>
            </a:r>
            <a:endParaRPr kumimoji="1"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a:lstStyle/>
          <a:p>
            <a:r>
              <a:rPr kumimoji="1" lang="zh-CN" altLang="en-US"/>
              <a:t>编辑母版文本样式
第二级
第三级
第四级
第五级</a:t>
            </a:r>
            <a:endParaRPr kumimoji="1" lang="zh-CN" altLang="en-US"/>
          </a:p>
        </p:txBody>
      </p:sp>
      <p:sp>
        <p:nvSpPr>
          <p:cNvPr id="7" name="日期占位符 6"/>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endParaRPr kumimoji="1" lang="zh-CN" altLang="en-US"/>
          </a:p>
        </p:txBody>
      </p:sp>
      <p:sp>
        <p:nvSpPr>
          <p:cNvPr id="5" name="日期占位符 4"/>
          <p:cNvSpPr>
            <a:spLocks noGrp="1"/>
          </p:cNvSpPr>
          <p:nvPr>
            <p:ph type="dt" sz="half" idx="10"/>
          </p:nvPr>
        </p:nvSpPr>
        <p:spPr/>
        <p:txBody>
          <a:bodyPr/>
          <a:lstStyle/>
          <a:p>
            <a:fld id="{B46E4F28-AF1B-D443-B9DC-5D1C35B08E4E}"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B662DA4-E61D-BB42-9A66-0FBBD53C76F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fld>
            <a:endParaRPr kumimoji="1" lang="zh-CN" altLang="en-US"/>
          </a:p>
        </p:txBody>
      </p:sp>
      <p:pic>
        <p:nvPicPr>
          <p:cNvPr id="7" name="图片 6"/>
          <p:cNvPicPr>
            <a:picLocks noChangeAspect="1"/>
          </p:cNvPicPr>
          <p:nvPr userDrawn="1"/>
        </p:nvPicPr>
        <p:blipFill rotWithShape="1">
          <a:blip r:embed="rId12"/>
          <a:srcRect l="8598" r="58288" b="76954"/>
          <a:stretch>
            <a:fillRect/>
          </a:stretch>
        </p:blipFill>
        <p:spPr>
          <a:xfrm>
            <a:off x="28575" y="-8890"/>
            <a:ext cx="5369560" cy="1580515"/>
          </a:xfrm>
          <a:prstGeom prst="rect">
            <a:avLst/>
          </a:prstGeom>
        </p:spPr>
      </p:pic>
      <p:pic>
        <p:nvPicPr>
          <p:cNvPr id="8" name="图片 7"/>
          <p:cNvPicPr>
            <a:picLocks noChangeAspect="1"/>
          </p:cNvPicPr>
          <p:nvPr userDrawn="1"/>
        </p:nvPicPr>
        <p:blipFill rotWithShape="1">
          <a:blip r:embed="rId12"/>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2CFC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E4F28-AF1B-D443-B9DC-5D1C35B08E4E}"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62DA4-E61D-BB42-9A66-0FBBD53C76FE}" type="slidenum">
              <a:rPr kumimoji="1" lang="zh-CN" altLang="en-US" smtClean="0"/>
            </a:fld>
            <a:endParaRPr kumimoji="1" lang="zh-CN" altLang="en-US"/>
          </a:p>
        </p:txBody>
      </p:sp>
      <p:sp>
        <p:nvSpPr>
          <p:cNvPr id="7" name="标题占位符 1"/>
          <p:cNvSpPr>
            <a:spLocks noGrp="1"/>
          </p:cNvSpPr>
          <p:nvPr userDrawn="1"/>
        </p:nvSpPr>
        <p:spPr>
          <a:xfrm>
            <a:off x="965200" y="492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pic>
        <p:nvPicPr>
          <p:cNvPr id="8" name="图片 7"/>
          <p:cNvPicPr>
            <a:picLocks noChangeAspect="1"/>
          </p:cNvPicPr>
          <p:nvPr userDrawn="1"/>
        </p:nvPicPr>
        <p:blipFill rotWithShape="1">
          <a:blip r:embed="rId12"/>
          <a:srcRect l="8598" r="58288" b="76954"/>
          <a:stretch>
            <a:fillRect/>
          </a:stretch>
        </p:blipFill>
        <p:spPr>
          <a:xfrm>
            <a:off x="28575" y="-8890"/>
            <a:ext cx="5369560" cy="1580515"/>
          </a:xfrm>
          <a:prstGeom prst="rect">
            <a:avLst/>
          </a:prstGeom>
        </p:spPr>
      </p:pic>
      <p:pic>
        <p:nvPicPr>
          <p:cNvPr id="9" name="图片 8"/>
          <p:cNvPicPr>
            <a:picLocks noChangeAspect="1"/>
          </p:cNvPicPr>
          <p:nvPr userDrawn="1"/>
        </p:nvPicPr>
        <p:blipFill rotWithShape="1">
          <a:blip r:embed="rId12"/>
          <a:srcRect l="68780" r="14725" b="64889"/>
          <a:stretch>
            <a:fillRect/>
          </a:stretch>
        </p:blipFill>
        <p:spPr>
          <a:xfrm>
            <a:off x="9543415" y="-8890"/>
            <a:ext cx="2674620" cy="24079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600" advClick="0" advTm="2000">
        <p:blinds dir="vert"/>
      </p:transition>
    </mc:Choice>
    <mc:Fallback>
      <p:transition spd="slow" advClick="0" advTm="2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3.xml"/><Relationship Id="rId2" Type="http://schemas.openxmlformats.org/officeDocument/2006/relationships/image" Target="../media/image6.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5.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8598" r="14725"/>
          <a:stretch>
            <a:fillRect/>
          </a:stretch>
        </p:blipFill>
        <p:spPr>
          <a:xfrm>
            <a:off x="-139065" y="0"/>
            <a:ext cx="12433300" cy="6858000"/>
          </a:xfrm>
          <a:prstGeom prst="rect">
            <a:avLst/>
          </a:prstGeom>
        </p:spPr>
      </p:pic>
      <p:sp>
        <p:nvSpPr>
          <p:cNvPr id="11" name="椭圆 10"/>
          <p:cNvSpPr/>
          <p:nvPr/>
        </p:nvSpPr>
        <p:spPr>
          <a:xfrm>
            <a:off x="3350175" y="7015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14" name="椭圆 13"/>
          <p:cNvSpPr/>
          <p:nvPr/>
        </p:nvSpPr>
        <p:spPr>
          <a:xfrm>
            <a:off x="2001817" y="4066982"/>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pic>
        <p:nvPicPr>
          <p:cNvPr id="2" name="图片 1" descr="6dd793826ec6717fc19de62789e465af"/>
          <p:cNvPicPr>
            <a:picLocks noChangeAspect="1"/>
          </p:cNvPicPr>
          <p:nvPr/>
        </p:nvPicPr>
        <p:blipFill>
          <a:blip r:embed="rId2"/>
          <a:stretch>
            <a:fillRect/>
          </a:stretch>
        </p:blipFill>
        <p:spPr>
          <a:xfrm>
            <a:off x="7075805" y="4366895"/>
            <a:ext cx="1035685" cy="1035685"/>
          </a:xfrm>
          <a:prstGeom prst="rect">
            <a:avLst/>
          </a:prstGeom>
        </p:spPr>
      </p:pic>
      <p:sp>
        <p:nvSpPr>
          <p:cNvPr id="4" name="PA-图片 27"/>
          <p:cNvSpPr/>
          <p:nvPr>
            <p:custDataLst>
              <p:tags r:id="rId3"/>
            </p:custDataLst>
          </p:nvPr>
        </p:nvSpPr>
        <p:spPr>
          <a:xfrm>
            <a:off x="4001135" y="208851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4"/>
            <a:stretch>
              <a:fillRect l="-6915" t="-38378" r="-10691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itchFamily="49" charset="-122"/>
            </a:endParaRP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36662">
            <a:off x="6216015" y="-1200150"/>
            <a:ext cx="3078480" cy="5636260"/>
          </a:xfrm>
          <a:prstGeom prst="rect">
            <a:avLst/>
          </a:prstGeom>
          <a:effectLst>
            <a:outerShdw blurRad="50800" dist="101600" dir="2700000" algn="tl" rotWithShape="0">
              <a:prstClr val="black">
                <a:alpha val="40000"/>
              </a:prstClr>
            </a:outerShdw>
          </a:effectLst>
        </p:spPr>
      </p:pic>
      <p:sp>
        <p:nvSpPr>
          <p:cNvPr id="6" name="文本框 5"/>
          <p:cNvSpPr txBox="1"/>
          <p:nvPr/>
        </p:nvSpPr>
        <p:spPr>
          <a:xfrm>
            <a:off x="3093720" y="3040380"/>
            <a:ext cx="5869940" cy="1322070"/>
          </a:xfrm>
          <a:prstGeom prst="rect">
            <a:avLst/>
          </a:prstGeom>
          <a:noFill/>
        </p:spPr>
        <p:txBody>
          <a:bodyPr wrap="square" rtlCol="0">
            <a:spAutoFit/>
          </a:bodyPr>
          <a:p>
            <a:pPr algn="ctr"/>
            <a:r>
              <a:rPr lang="en-US" altLang="zh-CN" sz="4000" b="1">
                <a:latin typeface="Times New Roman" charset="0"/>
                <a:cs typeface="Times New Roman" charset="0"/>
              </a:rPr>
              <a:t>The Four Famous Styles </a:t>
            </a:r>
            <a:endParaRPr lang="en-US" altLang="zh-CN" sz="4000" b="1">
              <a:latin typeface="Times New Roman" charset="0"/>
              <a:cs typeface="Times New Roman" charset="0"/>
            </a:endParaRPr>
          </a:p>
          <a:p>
            <a:pPr algn="ctr"/>
            <a:r>
              <a:rPr lang="en-US" altLang="zh-CN" sz="4000" b="1">
                <a:latin typeface="Times New Roman" charset="0"/>
                <a:cs typeface="Times New Roman" charset="0"/>
              </a:rPr>
              <a:t>of Embroidery in China</a:t>
            </a:r>
            <a:endParaRPr lang="en-US" altLang="zh-CN" sz="4000" b="1">
              <a:latin typeface="Times New Roman" charset="0"/>
              <a:cs typeface="Times New Roman" charset="0"/>
            </a:endParaRPr>
          </a:p>
        </p:txBody>
      </p:sp>
      <p:sp>
        <p:nvSpPr>
          <p:cNvPr id="8" name="文本框 7"/>
          <p:cNvSpPr txBox="1"/>
          <p:nvPr/>
        </p:nvSpPr>
        <p:spPr>
          <a:xfrm>
            <a:off x="4130675" y="4516755"/>
            <a:ext cx="3556635" cy="398780"/>
          </a:xfrm>
          <a:prstGeom prst="rect">
            <a:avLst/>
          </a:prstGeom>
          <a:noFill/>
        </p:spPr>
        <p:txBody>
          <a:bodyPr wrap="square" rtlCol="0">
            <a:spAutoFit/>
          </a:bodyPr>
          <a:p>
            <a:r>
              <a:rPr lang="en-US" altLang="zh-CN" sz="2000"/>
              <a:t>presented by Qu Miao</a:t>
            </a:r>
            <a:r>
              <a:rPr lang="zh-CN" altLang="zh-CN" sz="2000"/>
              <a:t>瞿淼</a:t>
            </a:r>
            <a:endParaRPr lang="zh-CN" altLang="zh-CN" sz="200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8598" r="14725"/>
          <a:stretch>
            <a:fillRect/>
          </a:stretch>
        </p:blipFill>
        <p:spPr>
          <a:xfrm>
            <a:off x="-139065" y="0"/>
            <a:ext cx="12433300" cy="6858000"/>
          </a:xfrm>
          <a:prstGeom prst="rect">
            <a:avLst/>
          </a:prstGeom>
        </p:spPr>
      </p:pic>
      <p:sp>
        <p:nvSpPr>
          <p:cNvPr id="11" name="椭圆 10"/>
          <p:cNvSpPr/>
          <p:nvPr/>
        </p:nvSpPr>
        <p:spPr>
          <a:xfrm>
            <a:off x="3350175" y="7015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14" name="椭圆 13"/>
          <p:cNvSpPr/>
          <p:nvPr/>
        </p:nvSpPr>
        <p:spPr>
          <a:xfrm>
            <a:off x="2001817" y="4066982"/>
            <a:ext cx="817755" cy="817755"/>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16" name="椭圆 15"/>
          <p:cNvSpPr/>
          <p:nvPr/>
        </p:nvSpPr>
        <p:spPr>
          <a:xfrm>
            <a:off x="9967439" y="1918267"/>
            <a:ext cx="387041" cy="387041"/>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pic>
        <p:nvPicPr>
          <p:cNvPr id="2" name="图片 1" descr="6dd793826ec6717fc19de62789e465af"/>
          <p:cNvPicPr>
            <a:picLocks noChangeAspect="1"/>
          </p:cNvPicPr>
          <p:nvPr/>
        </p:nvPicPr>
        <p:blipFill>
          <a:blip r:embed="rId2"/>
          <a:stretch>
            <a:fillRect/>
          </a:stretch>
        </p:blipFill>
        <p:spPr>
          <a:xfrm>
            <a:off x="7075805" y="4366895"/>
            <a:ext cx="1035685" cy="1035685"/>
          </a:xfrm>
          <a:prstGeom prst="rect">
            <a:avLst/>
          </a:prstGeom>
        </p:spPr>
      </p:pic>
      <p:sp>
        <p:nvSpPr>
          <p:cNvPr id="4" name="PA-图片 27"/>
          <p:cNvSpPr/>
          <p:nvPr>
            <p:custDataLst>
              <p:tags r:id="rId3"/>
            </p:custDataLst>
          </p:nvPr>
        </p:nvSpPr>
        <p:spPr>
          <a:xfrm>
            <a:off x="4001135" y="2088515"/>
            <a:ext cx="922020" cy="671195"/>
          </a:xfrm>
          <a:custGeom>
            <a:avLst/>
            <a:gdLst/>
            <a:ahLst/>
            <a:cxnLst/>
            <a:rect l="0" t="0" r="0" b="0"/>
            <a:pathLst>
              <a:path w="3298119" h="1554143">
                <a:moveTo>
                  <a:pt x="0" y="0"/>
                </a:moveTo>
                <a:lnTo>
                  <a:pt x="3298118" y="0"/>
                </a:lnTo>
                <a:lnTo>
                  <a:pt x="3298118" y="1554142"/>
                </a:lnTo>
                <a:lnTo>
                  <a:pt x="0" y="1554142"/>
                </a:lnTo>
                <a:close/>
              </a:path>
            </a:pathLst>
          </a:custGeom>
          <a:blipFill>
            <a:blip r:embed="rId4"/>
            <a:stretch>
              <a:fillRect l="-6915" t="-38378" r="-10691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itchFamily="49" charset="-122"/>
            </a:endParaRP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36662">
            <a:off x="6216015" y="-1200150"/>
            <a:ext cx="3078480" cy="5636260"/>
          </a:xfrm>
          <a:prstGeom prst="rect">
            <a:avLst/>
          </a:prstGeom>
          <a:effectLst>
            <a:outerShdw blurRad="50800" dist="101600" dir="2700000" algn="tl" rotWithShape="0">
              <a:prstClr val="black">
                <a:alpha val="40000"/>
              </a:prstClr>
            </a:outerShdw>
          </a:effectLst>
        </p:spPr>
      </p:pic>
      <p:sp>
        <p:nvSpPr>
          <p:cNvPr id="6" name="文本框 5"/>
          <p:cNvSpPr txBox="1"/>
          <p:nvPr/>
        </p:nvSpPr>
        <p:spPr>
          <a:xfrm>
            <a:off x="2976245" y="3041015"/>
            <a:ext cx="7552690" cy="706755"/>
          </a:xfrm>
          <a:prstGeom prst="rect">
            <a:avLst/>
          </a:prstGeom>
          <a:noFill/>
        </p:spPr>
        <p:txBody>
          <a:bodyPr wrap="square" rtlCol="0">
            <a:spAutoFit/>
          </a:bodyPr>
          <a:p>
            <a:r>
              <a:rPr lang="en-US" altLang="zh-CN" sz="4000" b="1">
                <a:latin typeface="Times New Roman" charset="0"/>
                <a:cs typeface="Times New Roman" charset="0"/>
              </a:rPr>
              <a:t>Thanks for your attention!</a:t>
            </a:r>
            <a:endParaRPr lang="en-US" altLang="zh-CN" sz="4000" b="1">
              <a:latin typeface="Times New Roman"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598" r="14725"/>
          <a:stretch>
            <a:fillRect/>
          </a:stretch>
        </p:blipFill>
        <p:spPr>
          <a:xfrm>
            <a:off x="-139065" y="0"/>
            <a:ext cx="12433300" cy="6858000"/>
          </a:xfrm>
          <a:prstGeom prst="rect">
            <a:avLst/>
          </a:prstGeom>
        </p:spPr>
      </p:pic>
      <p:sp>
        <p:nvSpPr>
          <p:cNvPr id="2" name="矩形 1"/>
          <p:cNvSpPr/>
          <p:nvPr/>
        </p:nvSpPr>
        <p:spPr>
          <a:xfrm>
            <a:off x="2579914" y="1531167"/>
            <a:ext cx="8632372" cy="4094298"/>
          </a:xfrm>
          <a:prstGeom prst="rect">
            <a:avLst/>
          </a:prstGeom>
          <a:solidFill>
            <a:srgbClr val="F7F9F3"/>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7" name="矩形 6"/>
          <p:cNvSpPr/>
          <p:nvPr/>
        </p:nvSpPr>
        <p:spPr>
          <a:xfrm>
            <a:off x="2060914" y="1086794"/>
            <a:ext cx="1719309" cy="3831772"/>
          </a:xfrm>
          <a:prstGeom prst="rect">
            <a:avLst/>
          </a:prstGeom>
          <a:noFill/>
          <a:ln w="285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8" name="文本框 7"/>
          <p:cNvSpPr txBox="1"/>
          <p:nvPr/>
        </p:nvSpPr>
        <p:spPr>
          <a:xfrm>
            <a:off x="2580005" y="221615"/>
            <a:ext cx="7273290" cy="1568450"/>
          </a:xfrm>
          <a:prstGeom prst="rect">
            <a:avLst/>
          </a:prstGeom>
          <a:noFill/>
        </p:spPr>
        <p:txBody>
          <a:bodyPr wrap="square" rtlCol="0">
            <a:spAutoFit/>
          </a:bodyPr>
          <a:lstStyle/>
          <a:p>
            <a:pPr algn="l"/>
            <a:r>
              <a:rPr kumimoji="1" lang="en-US" altLang="zh-CN" sz="9600" dirty="0">
                <a:latin typeface="楷体" pitchFamily="49" charset="-122"/>
                <a:ea typeface="楷体" pitchFamily="49" charset="-122"/>
              </a:rPr>
              <a:t>Contents</a:t>
            </a:r>
            <a:endParaRPr kumimoji="1" lang="en-US" altLang="zh-CN" sz="9600" dirty="0">
              <a:latin typeface="楷体" pitchFamily="49" charset="-122"/>
              <a:ea typeface="楷体" pitchFamily="49" charset="-122"/>
            </a:endParaRPr>
          </a:p>
        </p:txBody>
      </p:sp>
      <p:sp>
        <p:nvSpPr>
          <p:cNvPr id="9" name="文本框 8"/>
          <p:cNvSpPr txBox="1"/>
          <p:nvPr/>
        </p:nvSpPr>
        <p:spPr>
          <a:xfrm>
            <a:off x="3881755" y="2044700"/>
            <a:ext cx="7059295" cy="953135"/>
          </a:xfrm>
          <a:prstGeom prst="rect">
            <a:avLst/>
          </a:prstGeom>
          <a:noFill/>
        </p:spPr>
        <p:txBody>
          <a:bodyPr wrap="square" rtlCol="0">
            <a:spAutoFit/>
          </a:bodyPr>
          <a:lstStyle/>
          <a:p>
            <a:r>
              <a:rPr kumimoji="1" lang="en-US" altLang="zh-CN" sz="2800" dirty="0">
                <a:latin typeface="Times New Roman" charset="0"/>
                <a:ea typeface="楷体" pitchFamily="49" charset="-122"/>
                <a:cs typeface="Times New Roman" charset="0"/>
              </a:rPr>
              <a:t>A brief introduction of the four famous styles of embroidery in China</a:t>
            </a:r>
            <a:endParaRPr kumimoji="1" lang="en-US" altLang="zh-CN" sz="2800" dirty="0">
              <a:latin typeface="Times New Roman" charset="0"/>
              <a:ea typeface="楷体" pitchFamily="49" charset="-122"/>
              <a:cs typeface="Times New Roman" charset="0"/>
            </a:endParaRPr>
          </a:p>
        </p:txBody>
      </p:sp>
      <p:grpSp>
        <p:nvGrpSpPr>
          <p:cNvPr id="35" name="组合 34"/>
          <p:cNvGrpSpPr/>
          <p:nvPr/>
        </p:nvGrpSpPr>
        <p:grpSpPr>
          <a:xfrm>
            <a:off x="3033393" y="2015463"/>
            <a:ext cx="646331" cy="646331"/>
            <a:chOff x="4540248" y="2143098"/>
            <a:chExt cx="646331" cy="646331"/>
          </a:xfrm>
        </p:grpSpPr>
        <p:sp>
          <p:nvSpPr>
            <p:cNvPr id="14" name="椭圆 13"/>
            <p:cNvSpPr/>
            <p:nvPr/>
          </p:nvSpPr>
          <p:spPr>
            <a:xfrm>
              <a:off x="4569762" y="2172612"/>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13" name="文本框 12"/>
            <p:cNvSpPr txBox="1"/>
            <p:nvPr/>
          </p:nvSpPr>
          <p:spPr>
            <a:xfrm>
              <a:off x="4540248" y="2143098"/>
              <a:ext cx="646331" cy="646331"/>
            </a:xfrm>
            <a:prstGeom prst="rect">
              <a:avLst/>
            </a:prstGeom>
            <a:noFill/>
            <a:ln>
              <a:noFill/>
            </a:ln>
          </p:spPr>
          <p:txBody>
            <a:bodyPr wrap="none" rtlCol="0">
              <a:spAutoFit/>
            </a:bodyPr>
            <a:lstStyle/>
            <a:p>
              <a:r>
                <a:rPr kumimoji="1" lang="zh-CN" altLang="en-US" sz="3600" dirty="0">
                  <a:latin typeface="楷体" pitchFamily="49" charset="-122"/>
                  <a:ea typeface="楷体" pitchFamily="49" charset="-122"/>
                </a:rPr>
                <a:t>壹</a:t>
              </a:r>
              <a:endParaRPr kumimoji="1" lang="zh-CN" altLang="en-US" sz="3600" dirty="0">
                <a:latin typeface="楷体" pitchFamily="49" charset="-122"/>
                <a:ea typeface="楷体" pitchFamily="49" charset="-122"/>
              </a:endParaRPr>
            </a:p>
          </p:txBody>
        </p:sp>
      </p:grpSp>
      <p:grpSp>
        <p:nvGrpSpPr>
          <p:cNvPr id="36" name="组合 35"/>
          <p:cNvGrpSpPr/>
          <p:nvPr/>
        </p:nvGrpSpPr>
        <p:grpSpPr>
          <a:xfrm>
            <a:off x="3033357" y="3566768"/>
            <a:ext cx="646331" cy="646331"/>
            <a:chOff x="6094692" y="2143098"/>
            <a:chExt cx="646331" cy="646331"/>
          </a:xfrm>
        </p:grpSpPr>
        <p:sp>
          <p:nvSpPr>
            <p:cNvPr id="25" name="椭圆 24"/>
            <p:cNvSpPr/>
            <p:nvPr/>
          </p:nvSpPr>
          <p:spPr>
            <a:xfrm>
              <a:off x="6124206" y="2172612"/>
              <a:ext cx="587305" cy="587305"/>
            </a:xfrm>
            <a:prstGeom prst="ellipse">
              <a:avLst/>
            </a:prstGeom>
            <a:solidFill>
              <a:srgbClr val="D2CFC7"/>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26" name="文本框 25"/>
            <p:cNvSpPr txBox="1"/>
            <p:nvPr/>
          </p:nvSpPr>
          <p:spPr>
            <a:xfrm>
              <a:off x="6094692" y="2143098"/>
              <a:ext cx="646331" cy="646331"/>
            </a:xfrm>
            <a:prstGeom prst="rect">
              <a:avLst/>
            </a:prstGeom>
            <a:noFill/>
            <a:ln>
              <a:noFill/>
            </a:ln>
          </p:spPr>
          <p:txBody>
            <a:bodyPr wrap="none" rtlCol="0">
              <a:spAutoFit/>
            </a:bodyPr>
            <a:lstStyle/>
            <a:p>
              <a:r>
                <a:rPr kumimoji="1" lang="zh-CN" altLang="en-US" sz="3600" dirty="0">
                  <a:latin typeface="楷体" pitchFamily="49" charset="-122"/>
                  <a:ea typeface="楷体" pitchFamily="49" charset="-122"/>
                </a:rPr>
                <a:t>贰</a:t>
              </a:r>
              <a:endParaRPr kumimoji="1" lang="zh-CN" altLang="en-US" sz="3600" dirty="0">
                <a:latin typeface="楷体" pitchFamily="49" charset="-122"/>
                <a:ea typeface="楷体" pitchFamily="49" charset="-122"/>
              </a:endParaRPr>
            </a:p>
          </p:txBody>
        </p:sp>
      </p:grpSp>
      <p:sp>
        <p:nvSpPr>
          <p:cNvPr id="3" name="文本框 2"/>
          <p:cNvSpPr txBox="1"/>
          <p:nvPr/>
        </p:nvSpPr>
        <p:spPr>
          <a:xfrm>
            <a:off x="3881755" y="3566795"/>
            <a:ext cx="7059295" cy="521970"/>
          </a:xfrm>
          <a:prstGeom prst="rect">
            <a:avLst/>
          </a:prstGeom>
          <a:noFill/>
        </p:spPr>
        <p:txBody>
          <a:bodyPr wrap="square" rtlCol="0">
            <a:spAutoFit/>
          </a:bodyPr>
          <a:p>
            <a:r>
              <a:rPr kumimoji="1" lang="en-US" altLang="zh-CN" sz="2800" dirty="0">
                <a:latin typeface="Times New Roman" charset="0"/>
                <a:ea typeface="楷体" pitchFamily="49" charset="-122"/>
                <a:cs typeface="Times New Roman" charset="0"/>
              </a:rPr>
              <a:t>Translation difficulties and skills </a:t>
            </a:r>
            <a:endParaRPr kumimoji="1" lang="en-US" altLang="zh-CN" sz="2800" dirty="0">
              <a:latin typeface="Times New Roman" charset="0"/>
              <a:ea typeface="楷体" pitchFamily="49"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598" r="14725"/>
          <a:stretch>
            <a:fillRect/>
          </a:stretch>
        </p:blipFill>
        <p:spPr>
          <a:xfrm>
            <a:off x="-139065" y="0"/>
            <a:ext cx="12433300" cy="6858000"/>
          </a:xfrm>
          <a:prstGeom prst="rect">
            <a:avLst/>
          </a:prstGeom>
        </p:spPr>
      </p:pic>
      <p:sp>
        <p:nvSpPr>
          <p:cNvPr id="14" name="矩形 13"/>
          <p:cNvSpPr/>
          <p:nvPr/>
        </p:nvSpPr>
        <p:spPr>
          <a:xfrm>
            <a:off x="128618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31" name="文本框 30"/>
          <p:cNvSpPr txBox="1"/>
          <p:nvPr/>
        </p:nvSpPr>
        <p:spPr>
          <a:xfrm>
            <a:off x="1345565" y="2228850"/>
            <a:ext cx="1641475" cy="521970"/>
          </a:xfrm>
          <a:prstGeom prst="rect">
            <a:avLst/>
          </a:prstGeom>
          <a:noFill/>
          <a:ln>
            <a:solidFill>
              <a:srgbClr val="C00000"/>
            </a:solidFill>
          </a:ln>
        </p:spPr>
        <p:txBody>
          <a:bodyPr wrap="square" rtlCol="0">
            <a:spAutoFit/>
          </a:bodyPr>
          <a:lstStyle>
            <a:defPPr>
              <a:defRPr lang="zh-CN"/>
            </a:defPPr>
            <a:lvl1pPr algn="dist">
              <a:defRPr sz="3200">
                <a:latin typeface="方正清刻本悦宋简体" pitchFamily="2" charset="-122"/>
                <a:ea typeface="方正清刻本悦宋简体"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tx1">
                    <a:lumMod val="65000"/>
                    <a:lumOff val="35000"/>
                  </a:schemeClr>
                </a:solidFill>
                <a:effectLst/>
                <a:uLnTx/>
                <a:uFillTx/>
                <a:latin typeface="Times New Roman" charset="0"/>
                <a:ea typeface="楷体" pitchFamily="49" charset="-122"/>
                <a:cs typeface="Times New Roman" charset="0"/>
              </a:rPr>
              <a:t>Part</a:t>
            </a:r>
            <a:endParaRPr kumimoji="0" lang="en-US" altLang="zh-CN" sz="2800" b="1" i="0" u="none" strike="noStrike" kern="1200" cap="none" spc="0" normalizeH="0" baseline="0" noProof="0" dirty="0">
              <a:ln>
                <a:noFill/>
              </a:ln>
              <a:solidFill>
                <a:schemeClr val="tx1">
                  <a:lumMod val="65000"/>
                  <a:lumOff val="35000"/>
                </a:schemeClr>
              </a:solidFill>
              <a:effectLst/>
              <a:uLnTx/>
              <a:uFillTx/>
              <a:latin typeface="Times New Roman" charset="0"/>
              <a:ea typeface="楷体" pitchFamily="49" charset="-122"/>
              <a:cs typeface="Times New Roman" charset="0"/>
            </a:endParaRPr>
          </a:p>
        </p:txBody>
      </p:sp>
      <p:sp>
        <p:nvSpPr>
          <p:cNvPr id="6" name="文本框 5"/>
          <p:cNvSpPr txBox="1"/>
          <p:nvPr/>
        </p:nvSpPr>
        <p:spPr>
          <a:xfrm>
            <a:off x="2255520" y="1772285"/>
            <a:ext cx="731520" cy="4707890"/>
          </a:xfrm>
          <a:prstGeom prst="rect">
            <a:avLst/>
          </a:prstGeom>
          <a:noFill/>
        </p:spPr>
        <p:txBody>
          <a:bodyPr wrap="square" rtlCol="0">
            <a:spAutoFit/>
          </a:bodyPr>
          <a:lstStyle/>
          <a:p>
            <a:r>
              <a:rPr lang="en-US" altLang="zh-CN" sz="30000" b="1" dirty="0">
                <a:solidFill>
                  <a:srgbClr val="A39A8B"/>
                </a:solidFill>
                <a:latin typeface="楷体" pitchFamily="49" charset="-122"/>
                <a:ea typeface="楷体" pitchFamily="49" charset="-122"/>
              </a:rPr>
              <a:t>1</a:t>
            </a:r>
            <a:endParaRPr lang="en-US" altLang="zh-CN" sz="30000" b="1" dirty="0">
              <a:solidFill>
                <a:srgbClr val="A39A8B"/>
              </a:solidFill>
              <a:latin typeface="楷体" pitchFamily="49" charset="-122"/>
              <a:ea typeface="楷体"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718" y="3669737"/>
            <a:ext cx="2417395" cy="3371850"/>
          </a:xfrm>
          <a:prstGeom prst="rect">
            <a:avLst/>
          </a:prstGeom>
          <a:effectLst>
            <a:outerShdw blurRad="50800" dist="101600" dir="2700000" algn="tl" rotWithShape="0">
              <a:prstClr val="black">
                <a:alpha val="40000"/>
              </a:prstClr>
            </a:outerShdw>
          </a:effectLst>
        </p:spPr>
      </p:pic>
      <p:sp>
        <p:nvSpPr>
          <p:cNvPr id="9" name="文本框 8"/>
          <p:cNvSpPr txBox="1"/>
          <p:nvPr/>
        </p:nvSpPr>
        <p:spPr>
          <a:xfrm>
            <a:off x="3782060" y="2104390"/>
            <a:ext cx="7059295" cy="2676525"/>
          </a:xfrm>
          <a:prstGeom prst="rect">
            <a:avLst/>
          </a:prstGeom>
          <a:noFill/>
        </p:spPr>
        <p:txBody>
          <a:bodyPr wrap="square" rtlCol="0">
            <a:spAutoFit/>
          </a:bodyPr>
          <a:p>
            <a:r>
              <a:rPr kumimoji="1" lang="en-US" altLang="zh-CN" sz="2800" dirty="0">
                <a:latin typeface="Times New Roman" charset="0"/>
                <a:ea typeface="楷体" pitchFamily="49" charset="-122"/>
                <a:cs typeface="Times New Roman" charset="0"/>
              </a:rPr>
              <a:t>A brief introduction of the four famous styles of embroidery in China:</a:t>
            </a:r>
            <a:endParaRPr kumimoji="1" lang="en-US" altLang="zh-CN" sz="2800" dirty="0">
              <a:latin typeface="Times New Roman" charset="0"/>
              <a:ea typeface="楷体" pitchFamily="49" charset="-122"/>
              <a:cs typeface="Times New Roman" charset="0"/>
            </a:endParaRPr>
          </a:p>
          <a:p>
            <a:pPr marL="457200" indent="-457200">
              <a:buFont typeface="Arial" charset="0"/>
              <a:buChar char="•"/>
            </a:pPr>
            <a:r>
              <a:rPr kumimoji="1" lang="en-US" altLang="zh-CN" sz="2800" dirty="0">
                <a:latin typeface="Times New Roman" charset="0"/>
                <a:ea typeface="楷体" pitchFamily="49" charset="-122"/>
                <a:cs typeface="Times New Roman" charset="0"/>
              </a:rPr>
              <a:t>Xiang Embroidery</a:t>
            </a:r>
            <a:endParaRPr kumimoji="1" lang="en-US" altLang="zh-CN" sz="2800" dirty="0">
              <a:latin typeface="Times New Roman" charset="0"/>
              <a:ea typeface="楷体" pitchFamily="49" charset="-122"/>
              <a:cs typeface="Times New Roman" charset="0"/>
            </a:endParaRPr>
          </a:p>
          <a:p>
            <a:pPr marL="457200" indent="-457200">
              <a:buFont typeface="Arial" charset="0"/>
              <a:buChar char="•"/>
            </a:pPr>
            <a:r>
              <a:rPr kumimoji="1" lang="en-US" altLang="zh-CN" sz="2800" dirty="0">
                <a:latin typeface="Times New Roman" charset="0"/>
                <a:ea typeface="楷体" pitchFamily="49" charset="-122"/>
                <a:cs typeface="Times New Roman" charset="0"/>
              </a:rPr>
              <a:t>Su Embroidery</a:t>
            </a:r>
            <a:endParaRPr kumimoji="1" lang="en-US" altLang="zh-CN" sz="2800" dirty="0">
              <a:latin typeface="Times New Roman" charset="0"/>
              <a:ea typeface="楷体" pitchFamily="49" charset="-122"/>
              <a:cs typeface="Times New Roman" charset="0"/>
            </a:endParaRPr>
          </a:p>
          <a:p>
            <a:pPr marL="457200" indent="-457200">
              <a:buFont typeface="Arial" charset="0"/>
              <a:buChar char="•"/>
            </a:pPr>
            <a:r>
              <a:rPr kumimoji="1" lang="en-US" altLang="zh-CN" sz="2800" dirty="0">
                <a:latin typeface="Times New Roman" charset="0"/>
                <a:ea typeface="楷体" pitchFamily="49" charset="-122"/>
                <a:cs typeface="Times New Roman" charset="0"/>
              </a:rPr>
              <a:t>Shu Embroidery</a:t>
            </a:r>
            <a:endParaRPr kumimoji="1" lang="en-US" altLang="zh-CN" sz="2800" dirty="0">
              <a:latin typeface="Times New Roman" charset="0"/>
              <a:ea typeface="楷体" pitchFamily="49" charset="-122"/>
              <a:cs typeface="Times New Roman" charset="0"/>
            </a:endParaRPr>
          </a:p>
          <a:p>
            <a:pPr marL="457200" indent="-457200">
              <a:buFont typeface="Arial" charset="0"/>
              <a:buChar char="•"/>
            </a:pPr>
            <a:r>
              <a:rPr kumimoji="1" lang="en-US" altLang="zh-CN" sz="2800" dirty="0">
                <a:latin typeface="Times New Roman" charset="0"/>
                <a:ea typeface="楷体" pitchFamily="49" charset="-122"/>
                <a:cs typeface="Times New Roman" charset="0"/>
              </a:rPr>
              <a:t>Yue Embroidery</a:t>
            </a:r>
            <a:endParaRPr kumimoji="1" lang="en-US" altLang="zh-CN" sz="2800" dirty="0">
              <a:latin typeface="Times New Roman" charset="0"/>
              <a:ea typeface="楷体" pitchFamily="49"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27899" y="1436914"/>
            <a:ext cx="11473544" cy="3984171"/>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13" name="文本框 12"/>
          <p:cNvSpPr txBox="1"/>
          <p:nvPr/>
        </p:nvSpPr>
        <p:spPr>
          <a:xfrm>
            <a:off x="1808480" y="487680"/>
            <a:ext cx="4963795" cy="645160"/>
          </a:xfrm>
          <a:prstGeom prst="rect">
            <a:avLst/>
          </a:prstGeom>
          <a:noFill/>
        </p:spPr>
        <p:txBody>
          <a:bodyPr wrap="square" rtlCol="0">
            <a:spAutoFit/>
          </a:bodyPr>
          <a:lstStyle/>
          <a:p>
            <a:pPr algn="ctr"/>
            <a:r>
              <a:rPr kumimoji="1" lang="en-US" altLang="zh-CN" sz="3600" dirty="0">
                <a:latin typeface="Times New Roman" charset="0"/>
                <a:ea typeface="楷体" pitchFamily="49" charset="-122"/>
                <a:cs typeface="Times New Roman" charset="0"/>
              </a:rPr>
              <a:t>1. Xiang Embroidery</a:t>
            </a:r>
            <a:endParaRPr kumimoji="1" lang="en-US" altLang="zh-CN" sz="3600" dirty="0">
              <a:latin typeface="Times New Roman" charset="0"/>
              <a:ea typeface="楷体" pitchFamily="49" charset="-122"/>
              <a:cs typeface="Times New Roman" charset="0"/>
            </a:endParaRPr>
          </a:p>
        </p:txBody>
      </p:sp>
      <p:cxnSp>
        <p:nvCxnSpPr>
          <p:cNvPr id="16" name="直线连接符 15"/>
          <p:cNvCxnSpPr/>
          <p:nvPr/>
        </p:nvCxnSpPr>
        <p:spPr>
          <a:xfrm>
            <a:off x="5765350" y="1826764"/>
            <a:ext cx="0" cy="2992673"/>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custDataLst>
              <p:tags r:id="rId1"/>
            </p:custDataLst>
          </p:nvPr>
        </p:nvPicPr>
        <p:blipFill rotWithShape="1">
          <a:blip r:embed="rId2"/>
          <a:srcRect l="6759" t="69047" r="20329"/>
          <a:stretch>
            <a:fillRect/>
          </a:stretch>
        </p:blipFill>
        <p:spPr>
          <a:xfrm rot="1806916">
            <a:off x="9564086" y="5223233"/>
            <a:ext cx="2417746" cy="1487256"/>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6032500" y="2069465"/>
            <a:ext cx="5869305" cy="2265680"/>
          </a:xfrm>
          <a:prstGeom prst="rect">
            <a:avLst/>
          </a:prstGeom>
        </p:spPr>
      </p:pic>
      <p:sp>
        <p:nvSpPr>
          <p:cNvPr id="3" name="文本框 2"/>
          <p:cNvSpPr txBox="1"/>
          <p:nvPr/>
        </p:nvSpPr>
        <p:spPr>
          <a:xfrm>
            <a:off x="6578600" y="4451350"/>
            <a:ext cx="4756785" cy="368300"/>
          </a:xfrm>
          <a:prstGeom prst="rect">
            <a:avLst/>
          </a:prstGeom>
          <a:noFill/>
        </p:spPr>
        <p:txBody>
          <a:bodyPr wrap="square" rtlCol="0">
            <a:spAutoFit/>
          </a:bodyPr>
          <a:p>
            <a:r>
              <a:rPr lang="zh-CN" altLang="en-US"/>
              <a:t>西汉·马王堆一号墓T型帛画</a:t>
            </a:r>
            <a:endParaRPr lang="zh-CN" altLang="en-US"/>
          </a:p>
        </p:txBody>
      </p:sp>
      <p:sp>
        <p:nvSpPr>
          <p:cNvPr id="5" name="文本框 4"/>
          <p:cNvSpPr txBox="1"/>
          <p:nvPr/>
        </p:nvSpPr>
        <p:spPr>
          <a:xfrm>
            <a:off x="261620" y="3251835"/>
            <a:ext cx="5518785" cy="2245360"/>
          </a:xfrm>
          <a:prstGeom prst="rect">
            <a:avLst/>
          </a:prstGeom>
          <a:noFill/>
        </p:spPr>
        <p:txBody>
          <a:bodyPr wrap="square" rtlCol="0">
            <a:spAutoFit/>
          </a:bodyPr>
          <a:p>
            <a:pPr marL="342900" indent="-342900" algn="l">
              <a:buFont typeface="Arial" charset="0"/>
              <a:buChar char="•"/>
            </a:pPr>
            <a:r>
              <a:rPr lang="zh-CN" altLang="en-US" sz="2800">
                <a:latin typeface="Times New Roman" charset="0"/>
                <a:cs typeface="Times New Roman" charset="0"/>
                <a:sym typeface="+mn-ea"/>
              </a:rPr>
              <a:t>The earliest piece of Xiang embroidery was unearthed at the No. 1 Tomb of Mawangdui, </a:t>
            </a:r>
            <a:r>
              <a:rPr lang="zh-CN" altLang="en-US" sz="2800">
                <a:solidFill>
                  <a:schemeClr val="accent1"/>
                </a:solidFill>
                <a:latin typeface="Times New Roman" charset="0"/>
                <a:cs typeface="Times New Roman" charset="0"/>
                <a:sym typeface="+mn-ea"/>
              </a:rPr>
              <a:t>Changsha City of the Han Dynasty</a:t>
            </a:r>
            <a:r>
              <a:rPr lang="zh-CN" altLang="en-US" sz="2800">
                <a:latin typeface="Times New Roman" charset="0"/>
                <a:cs typeface="Times New Roman" charset="0"/>
                <a:sym typeface="+mn-ea"/>
              </a:rPr>
              <a:t> (206 BC-220 AD). </a:t>
            </a:r>
            <a:endParaRPr lang="zh-CN" altLang="en-US"/>
          </a:p>
        </p:txBody>
      </p:sp>
      <p:sp>
        <p:nvSpPr>
          <p:cNvPr id="7" name="文本框 6"/>
          <p:cNvSpPr txBox="1"/>
          <p:nvPr/>
        </p:nvSpPr>
        <p:spPr>
          <a:xfrm>
            <a:off x="370840" y="1437005"/>
            <a:ext cx="5300345" cy="1814830"/>
          </a:xfrm>
          <a:prstGeom prst="rect">
            <a:avLst/>
          </a:prstGeom>
          <a:noFill/>
        </p:spPr>
        <p:txBody>
          <a:bodyPr wrap="square" rtlCol="0">
            <a:spAutoFit/>
          </a:bodyPr>
          <a:p>
            <a:pPr marL="342900" indent="-342900" algn="l">
              <a:buClrTx/>
              <a:buSzTx/>
              <a:buFont typeface="Arial" charset="0"/>
            </a:pPr>
            <a:r>
              <a:rPr lang="zh-CN" altLang="en-US" sz="2800">
                <a:latin typeface="Times New Roman" charset="0"/>
                <a:cs typeface="Times New Roman" charset="0"/>
              </a:rPr>
              <a:t>Xiang embroidery is well known for its time-honored history, excellent craftsmanship and unique style. </a:t>
            </a:r>
            <a:endParaRPr lang="zh-CN" altLang="en-US" sz="2800">
              <a:latin typeface="Times New Roman"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itchFamily="49" charset="-122"/>
            </a:endParaRPr>
          </a:p>
        </p:txBody>
      </p:sp>
      <p:sp>
        <p:nvSpPr>
          <p:cNvPr id="44" name="矩形 43"/>
          <p:cNvSpPr/>
          <p:nvPr/>
        </p:nvSpPr>
        <p:spPr>
          <a:xfrm>
            <a:off x="168275" y="2021840"/>
            <a:ext cx="3387090" cy="4686935"/>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charset="0"/>
              <a:ea typeface="楷体" pitchFamily="49" charset="-122"/>
              <a:sym typeface="Arial" charset="0"/>
            </a:endParaRPr>
          </a:p>
        </p:txBody>
      </p:sp>
      <p:sp>
        <p:nvSpPr>
          <p:cNvPr id="45" name="矩形 44"/>
          <p:cNvSpPr/>
          <p:nvPr/>
        </p:nvSpPr>
        <p:spPr>
          <a:xfrm>
            <a:off x="3766185" y="1940560"/>
            <a:ext cx="4023360" cy="3549650"/>
          </a:xfrm>
          <a:prstGeom prst="rect">
            <a:avLst/>
          </a:prstGeom>
          <a:blipFill rotWithShape="1">
            <a:blip r:embed="rId1"/>
            <a:stretch>
              <a:fillRect l="-21000" t="-2000" r="-4000" b="-6000"/>
            </a:stretch>
          </a:blipFill>
          <a:ln w="3175">
            <a:solidFill>
              <a:srgbClr val="E1B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charset="0"/>
              <a:ea typeface="楷体" pitchFamily="49" charset="-122"/>
              <a:sym typeface="Arial" charset="0"/>
            </a:endParaRPr>
          </a:p>
        </p:txBody>
      </p:sp>
      <p:sp>
        <p:nvSpPr>
          <p:cNvPr id="46" name="矩形 45"/>
          <p:cNvSpPr/>
          <p:nvPr/>
        </p:nvSpPr>
        <p:spPr>
          <a:xfrm>
            <a:off x="8008620" y="1940560"/>
            <a:ext cx="3884295" cy="4768215"/>
          </a:xfrm>
          <a:prstGeom prst="rect">
            <a:avLst/>
          </a:prstGeom>
          <a:noFill/>
          <a:ln w="3175">
            <a:solidFill>
              <a:srgbClr val="F7F9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Arial" charset="0"/>
              <a:ea typeface="楷体" pitchFamily="49" charset="-122"/>
              <a:sym typeface="Arial" charset="0"/>
            </a:endParaRPr>
          </a:p>
        </p:txBody>
      </p:sp>
      <p:sp>
        <p:nvSpPr>
          <p:cNvPr id="13" name="文本框 12"/>
          <p:cNvSpPr txBox="1"/>
          <p:nvPr/>
        </p:nvSpPr>
        <p:spPr>
          <a:xfrm>
            <a:off x="1794510" y="791845"/>
            <a:ext cx="4963795" cy="645160"/>
          </a:xfrm>
          <a:prstGeom prst="rect">
            <a:avLst/>
          </a:prstGeom>
          <a:noFill/>
        </p:spPr>
        <p:txBody>
          <a:bodyPr wrap="square" rtlCol="0">
            <a:spAutoFit/>
          </a:bodyPr>
          <a:p>
            <a:pPr algn="ctr"/>
            <a:r>
              <a:rPr kumimoji="1" lang="en-US" altLang="zh-CN" sz="3600" dirty="0">
                <a:latin typeface="Times New Roman" charset="0"/>
                <a:ea typeface="楷体" pitchFamily="49" charset="-122"/>
                <a:cs typeface="Times New Roman" charset="0"/>
              </a:rPr>
              <a:t>2. Su Embroidery</a:t>
            </a:r>
            <a:endParaRPr kumimoji="1" lang="en-US" altLang="zh-CN" sz="3600" dirty="0">
              <a:latin typeface="Times New Roman" charset="0"/>
              <a:ea typeface="楷体" pitchFamily="49" charset="-122"/>
              <a:cs typeface="Times New Roman" charset="0"/>
            </a:endParaRPr>
          </a:p>
        </p:txBody>
      </p:sp>
      <p:sp>
        <p:nvSpPr>
          <p:cNvPr id="4" name="文本框 3"/>
          <p:cNvSpPr txBox="1"/>
          <p:nvPr/>
        </p:nvSpPr>
        <p:spPr>
          <a:xfrm>
            <a:off x="3841115" y="5557520"/>
            <a:ext cx="3948430" cy="922020"/>
          </a:xfrm>
          <a:prstGeom prst="rect">
            <a:avLst/>
          </a:prstGeom>
          <a:noFill/>
        </p:spPr>
        <p:txBody>
          <a:bodyPr wrap="square" rtlCol="0">
            <a:spAutoFit/>
          </a:bodyPr>
          <a:p>
            <a:r>
              <a:rPr lang="en-US" altLang="zh-CN"/>
              <a:t>Stare(</a:t>
            </a:r>
            <a:r>
              <a:rPr lang="zh-CN" altLang="en-US"/>
              <a:t>凝视）</a:t>
            </a:r>
            <a:endParaRPr lang="en-US" altLang="zh-CN"/>
          </a:p>
          <a:p>
            <a:r>
              <a:rPr lang="en-US" altLang="zh-CN"/>
              <a:t>A represemtative Su Embroidery work by Lin Huixian</a:t>
            </a:r>
            <a:endParaRPr lang="en-US" altLang="zh-CN"/>
          </a:p>
        </p:txBody>
      </p:sp>
      <p:sp>
        <p:nvSpPr>
          <p:cNvPr id="5" name="文本框 4"/>
          <p:cNvSpPr txBox="1"/>
          <p:nvPr/>
        </p:nvSpPr>
        <p:spPr>
          <a:xfrm>
            <a:off x="168275" y="2163445"/>
            <a:ext cx="3597910" cy="3538220"/>
          </a:xfrm>
          <a:prstGeom prst="rect">
            <a:avLst/>
          </a:prstGeom>
          <a:noFill/>
        </p:spPr>
        <p:txBody>
          <a:bodyPr wrap="square" rtlCol="0">
            <a:spAutoFit/>
          </a:bodyPr>
          <a:p>
            <a:pPr marL="285750" indent="-285750">
              <a:buFont typeface="Arial" charset="0"/>
              <a:buChar char="•"/>
            </a:pPr>
            <a:r>
              <a:rPr lang="zh-CN" altLang="en-US" sz="2800">
                <a:latin typeface="Times New Roman" charset="0"/>
                <a:cs typeface="Times New Roman" charset="0"/>
              </a:rPr>
              <a:t>With a history of more than </a:t>
            </a:r>
            <a:r>
              <a:rPr lang="zh-CN" altLang="en-US" sz="2800">
                <a:solidFill>
                  <a:schemeClr val="accent1"/>
                </a:solidFill>
                <a:latin typeface="Times New Roman" charset="0"/>
                <a:cs typeface="Times New Roman" charset="0"/>
              </a:rPr>
              <a:t>3,000 years</a:t>
            </a:r>
            <a:r>
              <a:rPr lang="zh-CN" altLang="en-US" sz="2800">
                <a:latin typeface="Times New Roman" charset="0"/>
                <a:cs typeface="Times New Roman" charset="0"/>
              </a:rPr>
              <a:t>, Su embroidery is the general name for embroidery products in areas around </a:t>
            </a:r>
            <a:r>
              <a:rPr lang="zh-CN" altLang="en-US" sz="2800">
                <a:solidFill>
                  <a:schemeClr val="accent1"/>
                </a:solidFill>
                <a:latin typeface="Times New Roman" charset="0"/>
                <a:cs typeface="Times New Roman" charset="0"/>
              </a:rPr>
              <a:t>Suzhou, Jiangsu Province.</a:t>
            </a:r>
            <a:endParaRPr lang="zh-CN" altLang="en-US" sz="2800">
              <a:solidFill>
                <a:schemeClr val="accent1"/>
              </a:solidFill>
              <a:latin typeface="Times New Roman" charset="0"/>
              <a:cs typeface="Times New Roman" charset="0"/>
            </a:endParaRPr>
          </a:p>
        </p:txBody>
      </p:sp>
      <p:sp>
        <p:nvSpPr>
          <p:cNvPr id="6" name="文本框 5"/>
          <p:cNvSpPr txBox="1"/>
          <p:nvPr/>
        </p:nvSpPr>
        <p:spPr>
          <a:xfrm>
            <a:off x="8168640" y="1993900"/>
            <a:ext cx="3724275" cy="4523105"/>
          </a:xfrm>
          <a:prstGeom prst="rect">
            <a:avLst/>
          </a:prstGeom>
          <a:noFill/>
        </p:spPr>
        <p:txBody>
          <a:bodyPr wrap="square" rtlCol="0">
            <a:spAutoFit/>
          </a:bodyPr>
          <a:p>
            <a:pPr marL="285750" indent="-285750" algn="l">
              <a:buClrTx/>
              <a:buSzTx/>
              <a:buFont typeface="Arial" charset="0"/>
            </a:pPr>
            <a:r>
              <a:rPr lang="zh-CN" altLang="en-US" sz="2400">
                <a:latin typeface="Times New Roman" charset="0"/>
                <a:cs typeface="Times New Roman" charset="0"/>
              </a:rPr>
              <a:t>Su embroidery features a strong, folk flavor and its weaving techniques are characterized by the following: </a:t>
            </a:r>
            <a:r>
              <a:rPr lang="zh-CN" altLang="en-US" sz="2400">
                <a:solidFill>
                  <a:schemeClr val="accent1"/>
                </a:solidFill>
                <a:latin typeface="Times New Roman" charset="0"/>
                <a:cs typeface="Times New Roman" charset="0"/>
              </a:rPr>
              <a:t>the product surface must be flat, the rim must be neat, the needle must be thin, the lines must be dense, the color must be harmonious and bright and the picture must be even.</a:t>
            </a:r>
            <a:endParaRPr lang="zh-CN" altLang="en-US" sz="2400">
              <a:solidFill>
                <a:schemeClr val="accent1"/>
              </a:solidFill>
              <a:latin typeface="Times New Roman"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39065" y="1589314"/>
            <a:ext cx="12433300" cy="3352800"/>
          </a:xfrm>
          <a:prstGeom prst="rect">
            <a:avLst/>
          </a:prstGeom>
          <a:solidFill>
            <a:srgbClr val="D2CFC7"/>
          </a:solidFill>
          <a:ln>
            <a:noFill/>
          </a:ln>
          <a:effectLst>
            <a:outerShdw blurRad="254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pic>
        <p:nvPicPr>
          <p:cNvPr id="12" name="图片 11" descr="C:\Users\acer\Pictures\77094b36acaf2edd53c20356851001e93901935a.jpg77094b36acaf2edd53c20356851001e93901935a"/>
          <p:cNvPicPr>
            <a:picLocks noChangeAspect="1"/>
          </p:cNvPicPr>
          <p:nvPr/>
        </p:nvPicPr>
        <p:blipFill>
          <a:blip r:embed="rId1"/>
          <a:srcRect/>
          <a:stretch>
            <a:fillRect/>
          </a:stretch>
        </p:blipFill>
        <p:spPr>
          <a:xfrm>
            <a:off x="9295130" y="1000760"/>
            <a:ext cx="2841625" cy="27838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矩形 5"/>
          <p:cNvSpPr/>
          <p:nvPr/>
        </p:nvSpPr>
        <p:spPr>
          <a:xfrm>
            <a:off x="6144260" y="1734820"/>
            <a:ext cx="3151505" cy="4983480"/>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cxnSp>
        <p:nvCxnSpPr>
          <p:cNvPr id="14" name="直线连接符 13"/>
          <p:cNvCxnSpPr/>
          <p:nvPr/>
        </p:nvCxnSpPr>
        <p:spPr>
          <a:xfrm>
            <a:off x="6274803" y="2484181"/>
            <a:ext cx="0" cy="3181924"/>
          </a:xfrm>
          <a:prstGeom prst="line">
            <a:avLst/>
          </a:prstGeom>
          <a:ln w="28575">
            <a:solidFill>
              <a:srgbClr val="D2CFC7"/>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0" y="1734820"/>
            <a:ext cx="3274695" cy="4983480"/>
          </a:xfrm>
          <a:prstGeom prst="rect">
            <a:avLst/>
          </a:prstGeom>
          <a:solidFill>
            <a:srgbClr val="F7F9F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cxnSp>
        <p:nvCxnSpPr>
          <p:cNvPr id="19" name="直线连接符 18"/>
          <p:cNvCxnSpPr/>
          <p:nvPr/>
        </p:nvCxnSpPr>
        <p:spPr>
          <a:xfrm>
            <a:off x="87915" y="2072610"/>
            <a:ext cx="0" cy="3181924"/>
          </a:xfrm>
          <a:prstGeom prst="line">
            <a:avLst/>
          </a:prstGeom>
          <a:ln w="28575">
            <a:solidFill>
              <a:srgbClr val="D2CFC7"/>
            </a:solidFill>
          </a:ln>
        </p:spPr>
        <p:style>
          <a:lnRef idx="1">
            <a:schemeClr val="accent1"/>
          </a:lnRef>
          <a:fillRef idx="0">
            <a:schemeClr val="accent1"/>
          </a:fillRef>
          <a:effectRef idx="0">
            <a:schemeClr val="accent1"/>
          </a:effectRef>
          <a:fontRef idx="minor">
            <a:schemeClr val="tx1"/>
          </a:fontRef>
        </p:style>
      </p:cxnSp>
      <p:pic>
        <p:nvPicPr>
          <p:cNvPr id="22" name="图片 21" descr="C:\Users\acer\Pictures\21a4462309f79052ee61b3dd0af3d7ca7acbd5d3.jpg21a4462309f79052ee61b3dd0af3d7ca7acbd5d3"/>
          <p:cNvPicPr>
            <a:picLocks noChangeAspect="1"/>
          </p:cNvPicPr>
          <p:nvPr/>
        </p:nvPicPr>
        <p:blipFill>
          <a:blip r:embed="rId2"/>
          <a:srcRect/>
          <a:stretch>
            <a:fillRect/>
          </a:stretch>
        </p:blipFill>
        <p:spPr>
          <a:xfrm>
            <a:off x="3274695" y="996315"/>
            <a:ext cx="2869565" cy="453834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文本框 1"/>
          <p:cNvSpPr txBox="1"/>
          <p:nvPr/>
        </p:nvSpPr>
        <p:spPr>
          <a:xfrm>
            <a:off x="110490" y="1825625"/>
            <a:ext cx="3164205" cy="4892675"/>
          </a:xfrm>
          <a:prstGeom prst="rect">
            <a:avLst/>
          </a:prstGeom>
          <a:noFill/>
        </p:spPr>
        <p:txBody>
          <a:bodyPr wrap="square" rtlCol="0">
            <a:spAutoFit/>
          </a:bodyPr>
          <a:p>
            <a:pPr marL="285750" indent="-285750" algn="l">
              <a:buClrTx/>
              <a:buSzTx/>
              <a:buFont typeface="Arial" charset="0"/>
            </a:pPr>
            <a:r>
              <a:rPr lang="zh-CN" altLang="en-US" sz="2400">
                <a:latin typeface="Times New Roman" charset="0"/>
                <a:cs typeface="Times New Roman" charset="0"/>
              </a:rPr>
              <a:t>Shu embroidery is also called Chuan embroidery. It is the general name for embroidery products in areas around </a:t>
            </a:r>
            <a:r>
              <a:rPr lang="zh-CN" altLang="en-US" sz="2400">
                <a:solidFill>
                  <a:schemeClr val="accent1"/>
                </a:solidFill>
                <a:latin typeface="Times New Roman" charset="0"/>
                <a:cs typeface="Times New Roman" charset="0"/>
              </a:rPr>
              <a:t>Chengdu, Sichuan Province.</a:t>
            </a:r>
            <a:r>
              <a:rPr lang="zh-CN" altLang="en-US" sz="2400">
                <a:latin typeface="Times New Roman" charset="0"/>
                <a:cs typeface="Times New Roman" charset="0"/>
              </a:rPr>
              <a:t> Shu embroidery enjoys a long history. </a:t>
            </a:r>
            <a:r>
              <a:rPr lang="zh-CN" altLang="en-US" sz="2400">
                <a:solidFill>
                  <a:schemeClr val="accent1"/>
                </a:solidFill>
                <a:latin typeface="Times New Roman" charset="0"/>
                <a:cs typeface="Times New Roman" charset="0"/>
              </a:rPr>
              <a:t>As early as the Han Dynasty,</a:t>
            </a:r>
            <a:r>
              <a:rPr lang="zh-CN" altLang="en-US" sz="2400">
                <a:latin typeface="Times New Roman" charset="0"/>
                <a:cs typeface="Times New Roman" charset="0"/>
              </a:rPr>
              <a:t> Shu embroidery was already famous.</a:t>
            </a:r>
            <a:endParaRPr lang="zh-CN" altLang="en-US" sz="2400">
              <a:latin typeface="Times New Roman" charset="0"/>
              <a:cs typeface="Times New Roman" charset="0"/>
            </a:endParaRPr>
          </a:p>
        </p:txBody>
      </p:sp>
      <p:sp>
        <p:nvSpPr>
          <p:cNvPr id="3" name="文本框 2"/>
          <p:cNvSpPr txBox="1"/>
          <p:nvPr/>
        </p:nvSpPr>
        <p:spPr>
          <a:xfrm>
            <a:off x="6275070" y="2010410"/>
            <a:ext cx="3164205" cy="2286000"/>
          </a:xfrm>
          <a:prstGeom prst="rect">
            <a:avLst/>
          </a:prstGeom>
          <a:noFill/>
        </p:spPr>
        <p:txBody>
          <a:bodyPr wrap="square" rtlCol="0">
            <a:spAutoFit/>
          </a:bodyPr>
          <a:p>
            <a:pPr marL="285750" indent="-285750" algn="l">
              <a:buClrTx/>
              <a:buSzTx/>
              <a:buFont typeface="Arial" charset="0"/>
            </a:pPr>
            <a:r>
              <a:rPr lang="zh-CN" altLang="en-US" sz="2400">
                <a:latin typeface="Times New Roman" charset="0"/>
                <a:cs typeface="Times New Roman" charset="0"/>
              </a:rPr>
              <a:t> </a:t>
            </a:r>
            <a:r>
              <a:rPr lang="en-US" altLang="zh-CN" sz="2400">
                <a:latin typeface="Times New Roman" charset="0"/>
                <a:cs typeface="Times New Roman" charset="0"/>
              </a:rPr>
              <a:t>Ch</a:t>
            </a:r>
            <a:r>
              <a:rPr lang="zh-CN" altLang="en-US" sz="2400">
                <a:latin typeface="Times New Roman" charset="0"/>
                <a:cs typeface="Times New Roman" charset="0"/>
              </a:rPr>
              <a:t>racteristics: </a:t>
            </a:r>
            <a:r>
              <a:rPr lang="zh-CN" altLang="en-US" sz="2400">
                <a:solidFill>
                  <a:schemeClr val="accent1"/>
                </a:solidFill>
                <a:latin typeface="Times New Roman" charset="0"/>
                <a:cs typeface="Times New Roman" charset="0"/>
              </a:rPr>
              <a:t>smooth, bright, neat and influenced by the geographical environment, customs and cultures.</a:t>
            </a:r>
            <a:endParaRPr lang="zh-CN" altLang="en-US" sz="2400">
              <a:solidFill>
                <a:schemeClr val="accent1"/>
              </a:solidFill>
              <a:latin typeface="Times New Roman" charset="0"/>
              <a:cs typeface="Times New Roman" charset="0"/>
            </a:endParaRPr>
          </a:p>
        </p:txBody>
      </p:sp>
      <p:sp>
        <p:nvSpPr>
          <p:cNvPr id="13" name="文本框 12"/>
          <p:cNvSpPr txBox="1"/>
          <p:nvPr/>
        </p:nvSpPr>
        <p:spPr>
          <a:xfrm>
            <a:off x="1988185" y="0"/>
            <a:ext cx="4963795" cy="645160"/>
          </a:xfrm>
          <a:prstGeom prst="rect">
            <a:avLst/>
          </a:prstGeom>
          <a:noFill/>
        </p:spPr>
        <p:txBody>
          <a:bodyPr wrap="square" rtlCol="0">
            <a:spAutoFit/>
          </a:bodyPr>
          <a:p>
            <a:pPr algn="ctr"/>
            <a:r>
              <a:rPr kumimoji="1" lang="en-US" altLang="zh-CN" sz="3600" dirty="0">
                <a:latin typeface="Times New Roman" charset="0"/>
                <a:ea typeface="楷体" pitchFamily="49" charset="-122"/>
                <a:cs typeface="Times New Roman" charset="0"/>
              </a:rPr>
              <a:t>3. Shu Embroidery</a:t>
            </a:r>
            <a:endParaRPr kumimoji="1" lang="en-US" altLang="zh-CN" sz="3600" dirty="0">
              <a:latin typeface="Times New Roman" charset="0"/>
              <a:ea typeface="楷体" pitchFamily="49"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8056" y="1402816"/>
            <a:ext cx="10899057" cy="4262284"/>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pic>
        <p:nvPicPr>
          <p:cNvPr id="3" name="图片 2" descr="C:\Users\acer\Pictures\8644ebf81a4c510f0bc4a1a96559252dd42aa505.jpg8644ebf81a4c510f0bc4a1a96559252dd42aa505"/>
          <p:cNvPicPr>
            <a:picLocks noChangeAspect="1"/>
          </p:cNvPicPr>
          <p:nvPr/>
        </p:nvPicPr>
        <p:blipFill>
          <a:blip r:embed="rId1"/>
          <a:srcRect/>
          <a:stretch>
            <a:fillRect/>
          </a:stretch>
        </p:blipFill>
        <p:spPr>
          <a:xfrm>
            <a:off x="3790950" y="1049020"/>
            <a:ext cx="4391025" cy="4969510"/>
          </a:xfrm>
          <a:prstGeom prst="rect">
            <a:avLst/>
          </a:prstGeom>
        </p:spPr>
      </p:pic>
      <p:cxnSp>
        <p:nvCxnSpPr>
          <p:cNvPr id="10" name="直线连接符 9"/>
          <p:cNvCxnSpPr/>
          <p:nvPr/>
        </p:nvCxnSpPr>
        <p:spPr>
          <a:xfrm>
            <a:off x="8308338" y="2366768"/>
            <a:ext cx="0" cy="2334195"/>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3683426" y="2629658"/>
            <a:ext cx="0" cy="2334195"/>
          </a:xfrm>
          <a:prstGeom prst="line">
            <a:avLst/>
          </a:prstGeom>
          <a:ln w="19050">
            <a:solidFill>
              <a:srgbClr val="D2CFC7"/>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18970" y="182880"/>
            <a:ext cx="4963795" cy="645160"/>
          </a:xfrm>
          <a:prstGeom prst="rect">
            <a:avLst/>
          </a:prstGeom>
          <a:noFill/>
        </p:spPr>
        <p:txBody>
          <a:bodyPr wrap="square" rtlCol="0">
            <a:spAutoFit/>
          </a:bodyPr>
          <a:p>
            <a:pPr algn="ctr"/>
            <a:r>
              <a:rPr kumimoji="1" lang="en-US" altLang="zh-CN" sz="3600" dirty="0">
                <a:latin typeface="Times New Roman" charset="0"/>
                <a:ea typeface="楷体" pitchFamily="49" charset="-122"/>
                <a:cs typeface="Times New Roman" charset="0"/>
              </a:rPr>
              <a:t>4.  Yue Embroidery</a:t>
            </a:r>
            <a:endParaRPr kumimoji="1" lang="en-US" altLang="zh-CN" sz="3600" dirty="0">
              <a:latin typeface="Times New Roman" charset="0"/>
              <a:ea typeface="楷体" pitchFamily="49" charset="-122"/>
              <a:cs typeface="Times New Roman" charset="0"/>
            </a:endParaRPr>
          </a:p>
        </p:txBody>
      </p:sp>
      <p:sp>
        <p:nvSpPr>
          <p:cNvPr id="4" name="文本框 3"/>
          <p:cNvSpPr txBox="1"/>
          <p:nvPr/>
        </p:nvSpPr>
        <p:spPr>
          <a:xfrm>
            <a:off x="329565" y="1536700"/>
            <a:ext cx="3354070" cy="3784600"/>
          </a:xfrm>
          <a:prstGeom prst="rect">
            <a:avLst/>
          </a:prstGeom>
          <a:noFill/>
        </p:spPr>
        <p:txBody>
          <a:bodyPr wrap="square" rtlCol="0">
            <a:spAutoFit/>
          </a:bodyPr>
          <a:p>
            <a:pPr marL="457200" indent="-457200">
              <a:buFont typeface="Arial" charset="0"/>
              <a:buChar char="•"/>
            </a:pPr>
            <a:r>
              <a:rPr lang="zh-CN" altLang="en-US" sz="2400">
                <a:latin typeface="Times New Roman" charset="0"/>
                <a:cs typeface="Times New Roman" charset="0"/>
              </a:rPr>
              <a:t>Yue embroidery, also called Guang embroidery, is a general name for embroidery products of the regions of </a:t>
            </a:r>
            <a:r>
              <a:rPr lang="zh-CN" altLang="en-US" sz="2400">
                <a:solidFill>
                  <a:schemeClr val="accent1"/>
                </a:solidFill>
                <a:latin typeface="Times New Roman" charset="0"/>
                <a:cs typeface="Times New Roman" charset="0"/>
              </a:rPr>
              <a:t>Guangzhou, Shantou, Zhongshan,Fanyu and Shunde in Guangdong Province.</a:t>
            </a:r>
            <a:endParaRPr lang="zh-CN" altLang="en-US" sz="2400">
              <a:solidFill>
                <a:schemeClr val="accent1"/>
              </a:solidFill>
              <a:latin typeface="Times New Roman" charset="0"/>
              <a:cs typeface="Times New Roman" charset="0"/>
            </a:endParaRPr>
          </a:p>
        </p:txBody>
      </p:sp>
      <p:sp>
        <p:nvSpPr>
          <p:cNvPr id="5" name="文本框 4"/>
          <p:cNvSpPr txBox="1"/>
          <p:nvPr/>
        </p:nvSpPr>
        <p:spPr>
          <a:xfrm>
            <a:off x="8416290" y="1644650"/>
            <a:ext cx="2889250" cy="3046095"/>
          </a:xfrm>
          <a:prstGeom prst="rect">
            <a:avLst/>
          </a:prstGeom>
          <a:noFill/>
        </p:spPr>
        <p:txBody>
          <a:bodyPr wrap="square" rtlCol="0">
            <a:spAutoFit/>
          </a:bodyPr>
          <a:p>
            <a:pPr marL="342900" indent="-342900">
              <a:buFont typeface="Arial" charset="0"/>
              <a:buChar char="•"/>
            </a:pPr>
            <a:r>
              <a:rPr lang="zh-CN" altLang="en-US" sz="2400">
                <a:latin typeface="Times New Roman" charset="0"/>
                <a:cs typeface="Times New Roman" charset="0"/>
              </a:rPr>
              <a:t>The embroidered pictures are mainly of </a:t>
            </a:r>
            <a:r>
              <a:rPr lang="zh-CN" altLang="en-US" sz="2400">
                <a:solidFill>
                  <a:schemeClr val="accent1"/>
                </a:solidFill>
                <a:latin typeface="Times New Roman" charset="0"/>
                <a:cs typeface="Times New Roman" charset="0"/>
              </a:rPr>
              <a:t>dragons and phoenixes, and flowers and birds, with neat designs and strong, contrasting colors.</a:t>
            </a:r>
            <a:endParaRPr lang="zh-CN" altLang="en-US" sz="2400">
              <a:solidFill>
                <a:schemeClr val="accent1"/>
              </a:solidFill>
              <a:latin typeface="Times New Roman" charset="0"/>
              <a:cs typeface="Times New Roman" charset="0"/>
            </a:endParaRPr>
          </a:p>
        </p:txBody>
      </p:sp>
      <p:sp>
        <p:nvSpPr>
          <p:cNvPr id="6" name="文本框 5"/>
          <p:cNvSpPr txBox="1"/>
          <p:nvPr/>
        </p:nvSpPr>
        <p:spPr>
          <a:xfrm>
            <a:off x="3853180" y="6068695"/>
            <a:ext cx="4328795" cy="645160"/>
          </a:xfrm>
          <a:prstGeom prst="rect">
            <a:avLst/>
          </a:prstGeom>
          <a:noFill/>
        </p:spPr>
        <p:txBody>
          <a:bodyPr wrap="square" rtlCol="0">
            <a:spAutoFit/>
          </a:bodyPr>
          <a:p>
            <a:r>
              <a:rPr lang="en-US" altLang="zh-CN"/>
              <a:t>Yue Embroidery work: Playing Flute to Fancinate Phonix (by Qiu Size)</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8598" r="14725"/>
          <a:stretch>
            <a:fillRect/>
          </a:stretch>
        </p:blipFill>
        <p:spPr>
          <a:xfrm>
            <a:off x="-139065" y="0"/>
            <a:ext cx="12433300" cy="6858000"/>
          </a:xfrm>
          <a:prstGeom prst="rect">
            <a:avLst/>
          </a:prstGeom>
        </p:spPr>
      </p:pic>
      <p:sp>
        <p:nvSpPr>
          <p:cNvPr id="14" name="矩形 13"/>
          <p:cNvSpPr/>
          <p:nvPr/>
        </p:nvSpPr>
        <p:spPr>
          <a:xfrm>
            <a:off x="1345871" y="1992864"/>
            <a:ext cx="9938658" cy="3308479"/>
          </a:xfrm>
          <a:prstGeom prst="rect">
            <a:avLst/>
          </a:prstGeom>
          <a:solidFill>
            <a:srgbClr val="F7F9F3"/>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ea typeface="楷体" pitchFamily="49" charset="-122"/>
            </a:endParaRPr>
          </a:p>
        </p:txBody>
      </p:sp>
      <p:sp>
        <p:nvSpPr>
          <p:cNvPr id="6" name="文本框 5"/>
          <p:cNvSpPr txBox="1"/>
          <p:nvPr/>
        </p:nvSpPr>
        <p:spPr>
          <a:xfrm>
            <a:off x="2514600" y="1772285"/>
            <a:ext cx="731520" cy="4707890"/>
          </a:xfrm>
          <a:prstGeom prst="rect">
            <a:avLst/>
          </a:prstGeom>
          <a:noFill/>
        </p:spPr>
        <p:txBody>
          <a:bodyPr wrap="square" rtlCol="0">
            <a:spAutoFit/>
          </a:bodyPr>
          <a:lstStyle/>
          <a:p>
            <a:r>
              <a:rPr lang="en-US" altLang="zh-CN" sz="30000" b="1" dirty="0">
                <a:solidFill>
                  <a:srgbClr val="A39A8B"/>
                </a:solidFill>
                <a:latin typeface="楷体" pitchFamily="49" charset="-122"/>
                <a:ea typeface="楷体" pitchFamily="49" charset="-122"/>
              </a:rPr>
              <a:t>2</a:t>
            </a:r>
            <a:endParaRPr lang="en-US" altLang="zh-CN" sz="30000" b="1" dirty="0">
              <a:solidFill>
                <a:srgbClr val="A39A8B"/>
              </a:solidFill>
              <a:latin typeface="楷体" pitchFamily="49" charset="-122"/>
              <a:ea typeface="楷体"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6668" y="3587187"/>
            <a:ext cx="2417395" cy="3371850"/>
          </a:xfrm>
          <a:prstGeom prst="rect">
            <a:avLst/>
          </a:prstGeom>
          <a:effectLst>
            <a:outerShdw blurRad="50800" dist="101600" dir="2700000" algn="tl" rotWithShape="0">
              <a:prstClr val="black">
                <a:alpha val="40000"/>
              </a:prstClr>
            </a:outerShdw>
          </a:effectLst>
        </p:spPr>
      </p:pic>
      <p:sp>
        <p:nvSpPr>
          <p:cNvPr id="7" name="文本框 6"/>
          <p:cNvSpPr txBox="1"/>
          <p:nvPr/>
        </p:nvSpPr>
        <p:spPr>
          <a:xfrm>
            <a:off x="1345565" y="2228850"/>
            <a:ext cx="1641475" cy="521970"/>
          </a:xfrm>
          <a:prstGeom prst="rect">
            <a:avLst/>
          </a:prstGeom>
          <a:noFill/>
          <a:ln>
            <a:solidFill>
              <a:srgbClr val="C00000"/>
            </a:solidFill>
          </a:ln>
        </p:spPr>
        <p:txBody>
          <a:bodyPr wrap="square" rtlCol="0">
            <a:spAutoFit/>
          </a:bodyPr>
          <a:lstStyle>
            <a:defPPr>
              <a:defRPr lang="zh-CN"/>
            </a:defPPr>
            <a:lvl1pPr algn="dist">
              <a:defRPr sz="3200">
                <a:latin typeface="方正清刻本悦宋简体" pitchFamily="2" charset="-122"/>
                <a:ea typeface="方正清刻本悦宋简体"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tx1">
                    <a:lumMod val="65000"/>
                    <a:lumOff val="35000"/>
                  </a:schemeClr>
                </a:solidFill>
                <a:effectLst/>
                <a:uLnTx/>
                <a:uFillTx/>
                <a:latin typeface="Times New Roman" charset="0"/>
                <a:ea typeface="楷体" pitchFamily="49" charset="-122"/>
                <a:cs typeface="Times New Roman" charset="0"/>
              </a:rPr>
              <a:t>Part</a:t>
            </a:r>
            <a:endParaRPr kumimoji="0" lang="en-US" altLang="zh-CN" sz="2800" b="1" i="0" u="none" strike="noStrike" kern="1200" cap="none" spc="0" normalizeH="0" baseline="0" noProof="0" dirty="0">
              <a:ln>
                <a:noFill/>
              </a:ln>
              <a:solidFill>
                <a:schemeClr val="tx1">
                  <a:lumMod val="65000"/>
                  <a:lumOff val="35000"/>
                </a:schemeClr>
              </a:solidFill>
              <a:effectLst/>
              <a:uLnTx/>
              <a:uFillTx/>
              <a:latin typeface="Times New Roman" charset="0"/>
              <a:ea typeface="楷体" pitchFamily="49" charset="-122"/>
              <a:cs typeface="Times New Roman" charset="0"/>
            </a:endParaRPr>
          </a:p>
        </p:txBody>
      </p:sp>
      <p:sp>
        <p:nvSpPr>
          <p:cNvPr id="8" name="文本框 7"/>
          <p:cNvSpPr txBox="1"/>
          <p:nvPr/>
        </p:nvSpPr>
        <p:spPr>
          <a:xfrm>
            <a:off x="4627245" y="3324225"/>
            <a:ext cx="6540500" cy="645160"/>
          </a:xfrm>
          <a:prstGeom prst="rect">
            <a:avLst/>
          </a:prstGeom>
          <a:noFill/>
        </p:spPr>
        <p:txBody>
          <a:bodyPr wrap="square" rtlCol="0">
            <a:spAutoFit/>
          </a:bodyPr>
          <a:p>
            <a:r>
              <a:rPr lang="en-US" altLang="zh-CN" sz="3600">
                <a:latin typeface="Times New Roman" charset="0"/>
                <a:cs typeface="Times New Roman" charset="0"/>
              </a:rPr>
              <a:t>Translation difficulties and skills</a:t>
            </a:r>
            <a:endParaRPr lang="en-US" altLang="zh-CN" sz="3600">
              <a:latin typeface="Times New Roman"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09105" y="1859280"/>
            <a:ext cx="3139440" cy="1981200"/>
          </a:xfrm>
          <a:prstGeom prst="rect">
            <a:avLst/>
          </a:prstGeom>
          <a:solidFill>
            <a:srgbClr val="D2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楷体" pitchFamily="49" charset="-122"/>
            </a:endParaRPr>
          </a:p>
        </p:txBody>
      </p:sp>
      <p:grpSp>
        <p:nvGrpSpPr>
          <p:cNvPr id="21" name="组合 20"/>
          <p:cNvGrpSpPr/>
          <p:nvPr/>
        </p:nvGrpSpPr>
        <p:grpSpPr>
          <a:xfrm>
            <a:off x="2101828" y="847429"/>
            <a:ext cx="6088423" cy="1011730"/>
            <a:chOff x="2230834" y="1897991"/>
            <a:chExt cx="6088423" cy="1011730"/>
          </a:xfrm>
        </p:grpSpPr>
        <p:sp>
          <p:nvSpPr>
            <p:cNvPr id="22" name="Title 4"/>
            <p:cNvSpPr txBox="1"/>
            <p:nvPr/>
          </p:nvSpPr>
          <p:spPr>
            <a:xfrm>
              <a:off x="2230834" y="1897991"/>
              <a:ext cx="3802529" cy="38237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457200" indent="-457200" algn="l">
                <a:buFont typeface="Arial" charset="0"/>
                <a:buChar char="•"/>
              </a:pPr>
              <a:r>
                <a:rPr lang="en-US" altLang="zh-CN" sz="2800" dirty="0">
                  <a:solidFill>
                    <a:schemeClr val="tx1">
                      <a:lumMod val="65000"/>
                      <a:lumOff val="35000"/>
                    </a:schemeClr>
                  </a:solidFill>
                  <a:latin typeface="Times New Roman" charset="0"/>
                  <a:ea typeface="楷体" pitchFamily="49" charset="-122"/>
                  <a:cs typeface="Times New Roman" charset="0"/>
                  <a:sym typeface="+mn-lt"/>
                </a:rPr>
                <a:t>oringinal text</a:t>
              </a:r>
              <a:r>
                <a:rPr lang="zh-CN" altLang="en-US" sz="2800" dirty="0">
                  <a:solidFill>
                    <a:schemeClr val="tx1">
                      <a:lumMod val="65000"/>
                      <a:lumOff val="35000"/>
                    </a:schemeClr>
                  </a:solidFill>
                  <a:latin typeface="Times New Roman" charset="0"/>
                  <a:ea typeface="楷体" pitchFamily="49" charset="-122"/>
                  <a:cs typeface="Times New Roman" charset="0"/>
                  <a:sym typeface="+mn-lt"/>
                </a:rPr>
                <a:t>：</a:t>
              </a:r>
              <a:endParaRPr lang="zh-CN" altLang="en-US" sz="2800" dirty="0">
                <a:solidFill>
                  <a:schemeClr val="tx1">
                    <a:lumMod val="65000"/>
                    <a:lumOff val="35000"/>
                  </a:schemeClr>
                </a:solidFill>
                <a:latin typeface="Times New Roman" charset="0"/>
                <a:ea typeface="楷体" pitchFamily="49" charset="-122"/>
                <a:cs typeface="Times New Roman" charset="0"/>
                <a:sym typeface="+mn-lt"/>
              </a:endParaRPr>
            </a:p>
          </p:txBody>
        </p:sp>
        <p:sp>
          <p:nvSpPr>
            <p:cNvPr id="23" name="TextBox 15"/>
            <p:cNvSpPr txBox="1"/>
            <p:nvPr/>
          </p:nvSpPr>
          <p:spPr>
            <a:xfrm>
              <a:off x="2268261" y="2387751"/>
              <a:ext cx="6050996"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tx1"/>
                  </a:solidFill>
                  <a:latin typeface="楷体" pitchFamily="49" charset="-122"/>
                  <a:ea typeface="楷体" pitchFamily="49" charset="-122"/>
                  <a:cs typeface="+mn-ea"/>
                  <a:sym typeface="+mn-lt"/>
                </a:rPr>
                <a:t>古币瓦当纹钱褡</a:t>
              </a:r>
              <a:endParaRPr lang="zh-CN" altLang="en-US" sz="2800" dirty="0">
                <a:solidFill>
                  <a:schemeClr val="tx1"/>
                </a:solidFill>
                <a:latin typeface="楷体" pitchFamily="49" charset="-122"/>
                <a:ea typeface="楷体" pitchFamily="49" charset="-122"/>
                <a:cs typeface="+mn-ea"/>
                <a:sym typeface="+mn-lt"/>
              </a:endParaRPr>
            </a:p>
          </p:txBody>
        </p:sp>
      </p:grpSp>
      <p:grpSp>
        <p:nvGrpSpPr>
          <p:cNvPr id="24" name="组合 23"/>
          <p:cNvGrpSpPr/>
          <p:nvPr/>
        </p:nvGrpSpPr>
        <p:grpSpPr>
          <a:xfrm>
            <a:off x="2101850" y="2219325"/>
            <a:ext cx="8350250" cy="904364"/>
            <a:chOff x="2103834" y="1897991"/>
            <a:chExt cx="6197008" cy="904483"/>
          </a:xfrm>
        </p:grpSpPr>
        <p:sp>
          <p:nvSpPr>
            <p:cNvPr id="25" name="Title 4"/>
            <p:cNvSpPr txBox="1"/>
            <p:nvPr/>
          </p:nvSpPr>
          <p:spPr>
            <a:xfrm>
              <a:off x="2103834" y="1897991"/>
              <a:ext cx="3802529" cy="38237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457200" indent="-457200" algn="l">
                <a:buFont typeface="Arial" charset="0"/>
                <a:buChar char="•"/>
              </a:pPr>
              <a:r>
                <a:rPr lang="en-US" altLang="zh-CN" sz="2800" dirty="0">
                  <a:solidFill>
                    <a:schemeClr val="tx1">
                      <a:lumMod val="65000"/>
                      <a:lumOff val="35000"/>
                    </a:schemeClr>
                  </a:solidFill>
                  <a:latin typeface="Times New Roman" charset="0"/>
                  <a:ea typeface="楷体" pitchFamily="49" charset="-122"/>
                  <a:cs typeface="Times New Roman" charset="0"/>
                  <a:sym typeface="+mn-lt"/>
                </a:rPr>
                <a:t>translation 1:</a:t>
              </a:r>
              <a:endParaRPr lang="en-US" altLang="zh-CN" sz="2800" dirty="0">
                <a:solidFill>
                  <a:schemeClr val="tx1">
                    <a:lumMod val="65000"/>
                    <a:lumOff val="35000"/>
                  </a:schemeClr>
                </a:solidFill>
                <a:latin typeface="Times New Roman" charset="0"/>
                <a:ea typeface="楷体" pitchFamily="49" charset="-122"/>
                <a:cs typeface="Times New Roman" charset="0"/>
                <a:sym typeface="+mn-lt"/>
              </a:endParaRPr>
            </a:p>
          </p:txBody>
        </p:sp>
        <p:sp>
          <p:nvSpPr>
            <p:cNvPr id="26" name="TextBox 15"/>
            <p:cNvSpPr txBox="1"/>
            <p:nvPr/>
          </p:nvSpPr>
          <p:spPr>
            <a:xfrm>
              <a:off x="2249846" y="2280436"/>
              <a:ext cx="6050996" cy="52203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solidFill>
                  <a:latin typeface="Times New Roman" charset="0"/>
                  <a:ea typeface="楷体" pitchFamily="49" charset="-122"/>
                  <a:cs typeface="Times New Roman" charset="0"/>
                  <a:sym typeface="+mn-lt"/>
                </a:rPr>
                <a:t>Pouch with patterns of ancient coins and wadang</a:t>
              </a:r>
              <a:endParaRPr lang="en-US" sz="2800" dirty="0">
                <a:solidFill>
                  <a:schemeClr val="tx1"/>
                </a:solidFill>
                <a:latin typeface="Times New Roman" charset="0"/>
                <a:ea typeface="楷体" pitchFamily="49" charset="-122"/>
                <a:cs typeface="Times New Roman" charset="0"/>
                <a:sym typeface="+mn-lt"/>
              </a:endParaRPr>
            </a:p>
          </p:txBody>
        </p:sp>
      </p:grpSp>
      <p:grpSp>
        <p:nvGrpSpPr>
          <p:cNvPr id="27" name="组合 26"/>
          <p:cNvGrpSpPr/>
          <p:nvPr/>
        </p:nvGrpSpPr>
        <p:grpSpPr>
          <a:xfrm>
            <a:off x="2101850" y="3319145"/>
            <a:ext cx="8700135" cy="1861314"/>
            <a:chOff x="2230834" y="1897991"/>
            <a:chExt cx="6088423" cy="1861488"/>
          </a:xfrm>
        </p:grpSpPr>
        <p:sp>
          <p:nvSpPr>
            <p:cNvPr id="28" name="Title 4"/>
            <p:cNvSpPr txBox="1"/>
            <p:nvPr/>
          </p:nvSpPr>
          <p:spPr>
            <a:xfrm>
              <a:off x="2230834" y="1897991"/>
              <a:ext cx="3802529" cy="382379"/>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457200" indent="-457200" algn="l">
                <a:buFont typeface="Arial" charset="0"/>
                <a:buChar char="•"/>
              </a:pPr>
              <a:r>
                <a:rPr lang="en-US" altLang="zh-CN" sz="2800" dirty="0">
                  <a:solidFill>
                    <a:schemeClr val="tx1">
                      <a:lumMod val="65000"/>
                      <a:lumOff val="35000"/>
                    </a:schemeClr>
                  </a:solidFill>
                  <a:latin typeface="Times New Roman" charset="0"/>
                  <a:ea typeface="楷体" pitchFamily="49" charset="-122"/>
                  <a:cs typeface="Times New Roman" charset="0"/>
                  <a:sym typeface="+mn-lt"/>
                </a:rPr>
                <a:t>translation 2</a:t>
              </a:r>
              <a:r>
                <a:rPr lang="en-US" altLang="zh-CN" sz="3200" dirty="0">
                  <a:solidFill>
                    <a:schemeClr val="tx1">
                      <a:lumMod val="65000"/>
                      <a:lumOff val="35000"/>
                    </a:schemeClr>
                  </a:solidFill>
                  <a:latin typeface="楷体" pitchFamily="49" charset="-122"/>
                  <a:ea typeface="楷体" pitchFamily="49" charset="-122"/>
                  <a:cs typeface="+mn-ea"/>
                  <a:sym typeface="+mn-lt"/>
                </a:rPr>
                <a:t>:</a:t>
              </a:r>
              <a:endParaRPr lang="en-US" altLang="zh-CN" sz="3200" dirty="0">
                <a:solidFill>
                  <a:schemeClr val="tx1">
                    <a:lumMod val="65000"/>
                    <a:lumOff val="35000"/>
                  </a:schemeClr>
                </a:solidFill>
                <a:latin typeface="楷体" pitchFamily="49" charset="-122"/>
                <a:ea typeface="楷体" pitchFamily="49" charset="-122"/>
                <a:cs typeface="+mn-ea"/>
                <a:sym typeface="+mn-lt"/>
              </a:endParaRPr>
            </a:p>
          </p:txBody>
        </p:sp>
        <p:sp>
          <p:nvSpPr>
            <p:cNvPr id="29" name="TextBox 15"/>
            <p:cNvSpPr txBox="1"/>
            <p:nvPr/>
          </p:nvSpPr>
          <p:spPr>
            <a:xfrm>
              <a:off x="2268261" y="2387751"/>
              <a:ext cx="6050996" cy="13717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tx1"/>
                  </a:solidFill>
                  <a:latin typeface="Times New Roman" charset="0"/>
                  <a:ea typeface="楷体" pitchFamily="49" charset="-122"/>
                  <a:cs typeface="Times New Roman" charset="0"/>
                  <a:sym typeface="+mn-lt"/>
                </a:rPr>
                <a:t>Pouch with patterns of ancient coins and wadang (a kind of traditional Chinese construction accessory）for exorcism, both of which are ancient scholars' collections.</a:t>
              </a:r>
              <a:endParaRPr lang="en-US" sz="2800" dirty="0">
                <a:solidFill>
                  <a:schemeClr val="tx1"/>
                </a:solidFill>
                <a:latin typeface="Times New Roman" charset="0"/>
                <a:ea typeface="楷体" pitchFamily="49" charset="-122"/>
                <a:cs typeface="Times New Roman" charset="0"/>
                <a:sym typeface="+mn-lt"/>
              </a:endParaRPr>
            </a:p>
          </p:txBody>
        </p:sp>
      </p:grpSp>
      <p:sp>
        <p:nvSpPr>
          <p:cNvPr id="3" name="文本框 2"/>
          <p:cNvSpPr txBox="1"/>
          <p:nvPr/>
        </p:nvSpPr>
        <p:spPr>
          <a:xfrm>
            <a:off x="704215" y="5007610"/>
            <a:ext cx="9760585" cy="518160"/>
          </a:xfrm>
          <a:prstGeom prst="rect">
            <a:avLst/>
          </a:prstGeom>
          <a:noFill/>
        </p:spPr>
        <p:txBody>
          <a:bodyPr wrap="none" rtlCol="0">
            <a:spAutoFit/>
          </a:bodyPr>
          <a:p>
            <a:pPr marL="914400" lvl="1" indent="-457200">
              <a:buFont typeface="Arial" charset="0"/>
              <a:buChar char="•"/>
            </a:pPr>
            <a:r>
              <a:rPr lang="en-US" altLang="zh-CN" sz="2800">
                <a:solidFill>
                  <a:schemeClr val="accent1"/>
                </a:solidFill>
                <a:latin typeface="Times New Roman" charset="0"/>
                <a:cs typeface="Times New Roman" charset="0"/>
              </a:rPr>
              <a:t>Contents of patterns+Chinese phonetic alphabet+explanation</a:t>
            </a:r>
            <a:endParaRPr lang="en-US" altLang="zh-CN" sz="2800">
              <a:solidFill>
                <a:schemeClr val="accent1"/>
              </a:solidFill>
              <a:latin typeface="Times New Roman"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PA" val="v4.3.3"/>
</p:tagLst>
</file>

<file path=ppt/tags/tag2.xml><?xml version="1.0" encoding="utf-8"?>
<p:tagLst xmlns:p="http://schemas.openxmlformats.org/presentationml/2006/main">
  <p:tag name="KSO_WM_UNIT_PLACING_PICTURE_USER_VIEWPORT" val="{&quot;height&quot;:2342.1354330708659,&quot;width&quot;:3807.4740157480314}"/>
</p:tagLst>
</file>

<file path=ppt/tags/tag3.xml><?xml version="1.0" encoding="utf-8"?>
<p:tagLst xmlns:p="http://schemas.openxmlformats.org/presentationml/2006/main">
  <p:tag name="REFSHAPE" val="445267468"/>
  <p:tag name="KSO_WM_UNIT_PLACING_PICTURE_USER_VIEWPORT" val="{&quot;height&quot;:2895,&quot;width&quot;:7500}"/>
</p:tagLst>
</file>

<file path=ppt/tags/tag4.xml><?xml version="1.0" encoding="utf-8"?>
<p:tagLst xmlns:p="http://schemas.openxmlformats.org/presentationml/2006/main">
  <p:tag name="PA" val="v4.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236</Paragraphs>
  <Slides>0</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10</vt:i4>
      </vt:variant>
    </vt:vector>
  </HeadingPairs>
  <TitlesOfParts>
    <vt:vector size="21" baseType="lpstr">
      <vt:lpstr>Arial</vt:lpstr>
      <vt:lpstr>宋体</vt:lpstr>
      <vt:lpstr>Wingdings</vt:lpstr>
      <vt:lpstr>楷体</vt:lpstr>
      <vt:lpstr>Times New Roman</vt:lpstr>
      <vt:lpstr>方正清刻本悦宋简体</vt:lpstr>
      <vt:lpstr>Playfair Display Black</vt:lpstr>
      <vt:lpstr>等线</vt:lpstr>
      <vt:lpstr>Office 主题​​</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iPhone</cp:lastModifiedBy>
  <cp:revision>146</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2052-10.16.0</vt:lpwstr>
  </property>
</Properties>
</file>