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4.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1" r:id="rId3"/>
    <p:sldId id="258" r:id="rId4"/>
    <p:sldId id="264" r:id="rId5"/>
    <p:sldId id="270" r:id="rId6"/>
    <p:sldId id="272" r:id="rId7"/>
    <p:sldId id="259" r:id="rId8"/>
    <p:sldId id="265" r:id="rId9"/>
    <p:sldId id="263" r:id="rId10"/>
    <p:sldId id="261" r:id="rId11"/>
    <p:sldId id="267" r:id="rId12"/>
    <p:sldId id="269" r:id="rId13"/>
    <p:sldId id="282" r:id="rId14"/>
    <p:sldId id="278" r:id="rId15"/>
    <p:sldId id="283" r:id="rId16"/>
    <p:sldId id="284" r:id="rId17"/>
    <p:sldId id="285" r:id="rId18"/>
    <p:sldId id="276" r:id="rId19"/>
  </p:sldIdLst>
  <p:sldSz cx="9144000" cy="5143500" type="screen16x9"/>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404"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CE5DE-7342-41F7-87B1-EF8C875CD528}" type="datetimeFigureOut">
              <a:rPr lang="zh-CN" altLang="en-US" smtClean="0"/>
              <a:t>2017/10/23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E84F-CDFB-4D59-BBF8-F03EAAC11395}" type="slidenum">
              <a:rPr lang="zh-CN" altLang="en-US" smtClean="0"/>
              <a:t>‹#›</a:t>
            </a:fld>
            <a:endParaRPr lang="zh-CN" altLang="en-US"/>
          </a:p>
        </p:txBody>
      </p:sp>
    </p:spTree>
    <p:extLst>
      <p:ext uri="{BB962C8B-B14F-4D97-AF65-F5344CB8AC3E}">
        <p14:creationId xmlns:p14="http://schemas.microsoft.com/office/powerpoint/2010/main" val="202024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1</a:t>
            </a:fld>
            <a:endParaRPr lang="zh-CN" altLang="en-US"/>
          </a:p>
        </p:txBody>
      </p:sp>
    </p:spTree>
    <p:extLst>
      <p:ext uri="{BB962C8B-B14F-4D97-AF65-F5344CB8AC3E}">
        <p14:creationId xmlns:p14="http://schemas.microsoft.com/office/powerpoint/2010/main" val="125399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10</a:t>
            </a:fld>
            <a:endParaRPr lang="zh-CN" altLang="en-US"/>
          </a:p>
        </p:txBody>
      </p:sp>
    </p:spTree>
    <p:extLst>
      <p:ext uri="{BB962C8B-B14F-4D97-AF65-F5344CB8AC3E}">
        <p14:creationId xmlns:p14="http://schemas.microsoft.com/office/powerpoint/2010/main" val="120809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11</a:t>
            </a:fld>
            <a:endParaRPr lang="zh-CN" altLang="en-US"/>
          </a:p>
        </p:txBody>
      </p:sp>
    </p:spTree>
    <p:extLst>
      <p:ext uri="{BB962C8B-B14F-4D97-AF65-F5344CB8AC3E}">
        <p14:creationId xmlns:p14="http://schemas.microsoft.com/office/powerpoint/2010/main" val="143823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12</a:t>
            </a:fld>
            <a:endParaRPr lang="zh-CN" altLang="en-US"/>
          </a:p>
        </p:txBody>
      </p:sp>
    </p:spTree>
    <p:extLst>
      <p:ext uri="{BB962C8B-B14F-4D97-AF65-F5344CB8AC3E}">
        <p14:creationId xmlns:p14="http://schemas.microsoft.com/office/powerpoint/2010/main" val="9432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13</a:t>
            </a:fld>
            <a:endParaRPr lang="zh-CN" altLang="en-US"/>
          </a:p>
        </p:txBody>
      </p:sp>
    </p:spTree>
    <p:extLst>
      <p:ext uri="{BB962C8B-B14F-4D97-AF65-F5344CB8AC3E}">
        <p14:creationId xmlns:p14="http://schemas.microsoft.com/office/powerpoint/2010/main" val="216724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14</a:t>
            </a:fld>
            <a:endParaRPr lang="zh-CN" altLang="en-US"/>
          </a:p>
        </p:txBody>
      </p:sp>
    </p:spTree>
    <p:extLst>
      <p:ext uri="{BB962C8B-B14F-4D97-AF65-F5344CB8AC3E}">
        <p14:creationId xmlns:p14="http://schemas.microsoft.com/office/powerpoint/2010/main" val="216724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15</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16</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17</a:t>
            </a:fld>
            <a:endParaRPr lang="zh-CN" altLang="en-US"/>
          </a:p>
        </p:txBody>
      </p:sp>
    </p:spTree>
    <p:extLst>
      <p:ext uri="{BB962C8B-B14F-4D97-AF65-F5344CB8AC3E}">
        <p14:creationId xmlns:p14="http://schemas.microsoft.com/office/powerpoint/2010/main" val="3907049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18</a:t>
            </a:fld>
            <a:endParaRPr lang="zh-CN" altLang="en-US"/>
          </a:p>
        </p:txBody>
      </p:sp>
    </p:spTree>
    <p:extLst>
      <p:ext uri="{BB962C8B-B14F-4D97-AF65-F5344CB8AC3E}">
        <p14:creationId xmlns:p14="http://schemas.microsoft.com/office/powerpoint/2010/main" val="142291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a:t>
            </a:fld>
            <a:endParaRPr lang="zh-CN" altLang="en-US"/>
          </a:p>
        </p:txBody>
      </p:sp>
    </p:spTree>
    <p:extLst>
      <p:ext uri="{BB962C8B-B14F-4D97-AF65-F5344CB8AC3E}">
        <p14:creationId xmlns:p14="http://schemas.microsoft.com/office/powerpoint/2010/main" val="403694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3</a:t>
            </a:fld>
            <a:endParaRPr lang="zh-CN" altLang="en-US"/>
          </a:p>
        </p:txBody>
      </p:sp>
    </p:spTree>
    <p:extLst>
      <p:ext uri="{BB962C8B-B14F-4D97-AF65-F5344CB8AC3E}">
        <p14:creationId xmlns:p14="http://schemas.microsoft.com/office/powerpoint/2010/main" val="318847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4</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5</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6</a:t>
            </a:fld>
            <a:endParaRPr lang="zh-CN" altLang="en-US"/>
          </a:p>
        </p:txBody>
      </p:sp>
    </p:spTree>
    <p:extLst>
      <p:ext uri="{BB962C8B-B14F-4D97-AF65-F5344CB8AC3E}">
        <p14:creationId xmlns:p14="http://schemas.microsoft.com/office/powerpoint/2010/main" val="3370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7</a:t>
            </a:fld>
            <a:endParaRPr lang="zh-CN" altLang="en-US"/>
          </a:p>
        </p:txBody>
      </p:sp>
    </p:spTree>
    <p:extLst>
      <p:ext uri="{BB962C8B-B14F-4D97-AF65-F5344CB8AC3E}">
        <p14:creationId xmlns:p14="http://schemas.microsoft.com/office/powerpoint/2010/main" val="29546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8</a:t>
            </a:fld>
            <a:endParaRPr lang="zh-CN" altLang="en-US"/>
          </a:p>
        </p:txBody>
      </p:sp>
    </p:spTree>
    <p:extLst>
      <p:ext uri="{BB962C8B-B14F-4D97-AF65-F5344CB8AC3E}">
        <p14:creationId xmlns:p14="http://schemas.microsoft.com/office/powerpoint/2010/main" val="390704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9</a:t>
            </a:fld>
            <a:endParaRPr lang="zh-CN" altLang="en-US"/>
          </a:p>
        </p:txBody>
      </p:sp>
    </p:spTree>
    <p:extLst>
      <p:ext uri="{BB962C8B-B14F-4D97-AF65-F5344CB8AC3E}">
        <p14:creationId xmlns:p14="http://schemas.microsoft.com/office/powerpoint/2010/main" val="246251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15959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148181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391044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92167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8696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96436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29743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308641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91390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64747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A4F503-60F6-4CC2-9E70-F15F62FD0C45}" type="datetimeFigureOut">
              <a:rPr lang="zh-CN" altLang="en-US" smtClean="0"/>
              <a:t>2017/10/23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17986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A4F503-60F6-4CC2-9E70-F15F62FD0C45}" type="datetimeFigureOut">
              <a:rPr lang="zh-CN" altLang="en-US" smtClean="0"/>
              <a:t>2017/10/23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6309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3.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538"/>
            <a:ext cx="3529520" cy="516403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a:off x="2065274" y="575839"/>
            <a:ext cx="2794758" cy="3991822"/>
          </a:xfrm>
          <a:prstGeom prst="rect">
            <a:avLst/>
          </a:prstGeom>
        </p:spPr>
      </p:pic>
      <p:sp>
        <p:nvSpPr>
          <p:cNvPr id="16" name="TextBox 15"/>
          <p:cNvSpPr txBox="1"/>
          <p:nvPr/>
        </p:nvSpPr>
        <p:spPr>
          <a:xfrm>
            <a:off x="2023452" y="1549870"/>
            <a:ext cx="553998" cy="3279794"/>
          </a:xfrm>
          <a:prstGeom prst="rect">
            <a:avLst/>
          </a:prstGeom>
          <a:noFill/>
          <a:ln>
            <a:noFill/>
          </a:ln>
        </p:spPr>
        <p:txBody>
          <a:bodyPr vert="eaVert" wrap="square" rtlCol="0">
            <a:spAutoFit/>
          </a:bodyPr>
          <a:lstStyle/>
          <a:p>
            <a:r>
              <a:rPr lang="zh-CN" altLang="en-US" sz="2400" dirty="0">
                <a:solidFill>
                  <a:srgbClr val="2C3F46"/>
                </a:solidFill>
              </a:rPr>
              <a:t>中国文学在德国的传播</a:t>
            </a:r>
          </a:p>
        </p:txBody>
      </p:sp>
      <p:sp>
        <p:nvSpPr>
          <p:cNvPr id="19" name="矩形 18"/>
          <p:cNvSpPr/>
          <p:nvPr/>
        </p:nvSpPr>
        <p:spPr>
          <a:xfrm>
            <a:off x="1907704" y="1547512"/>
            <a:ext cx="720080" cy="3184478"/>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20538"/>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195212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54751" y="3075806"/>
            <a:ext cx="461665" cy="1728192"/>
          </a:xfrm>
          <a:prstGeom prst="rect">
            <a:avLst/>
          </a:prstGeom>
          <a:noFill/>
        </p:spPr>
        <p:txBody>
          <a:bodyPr vert="eaVert" wrap="square" rtlCol="0">
            <a:spAutoFit/>
          </a:bodyPr>
          <a:lstStyle/>
          <a:p>
            <a:r>
              <a:rPr lang="zh-CN" altLang="en-US" dirty="0" smtClean="0">
                <a:solidFill>
                  <a:schemeClr val="accent6">
                    <a:lumMod val="20000"/>
                    <a:lumOff val="80000"/>
                  </a:schemeClr>
                </a:solidFill>
              </a:rPr>
              <a:t>李婷婷</a:t>
            </a:r>
            <a:endParaRPr lang="zh-CN" altLang="en-US" dirty="0">
              <a:solidFill>
                <a:schemeClr val="accent6">
                  <a:lumMod val="20000"/>
                  <a:lumOff val="80000"/>
                </a:schemeClr>
              </a:solidFill>
            </a:endParaRPr>
          </a:p>
        </p:txBody>
      </p:sp>
      <p:sp>
        <p:nvSpPr>
          <p:cNvPr id="6" name="TextBox 5"/>
          <p:cNvSpPr txBox="1"/>
          <p:nvPr/>
        </p:nvSpPr>
        <p:spPr>
          <a:xfrm>
            <a:off x="7393086" y="3075806"/>
            <a:ext cx="461665" cy="1368152"/>
          </a:xfrm>
          <a:prstGeom prst="rect">
            <a:avLst/>
          </a:prstGeom>
          <a:noFill/>
        </p:spPr>
        <p:txBody>
          <a:bodyPr vert="eaVert" wrap="square" rtlCol="0">
            <a:spAutoFit/>
          </a:bodyPr>
          <a:lstStyle/>
          <a:p>
            <a:r>
              <a:rPr lang="zh-CN" altLang="en-US" dirty="0" smtClean="0">
                <a:solidFill>
                  <a:schemeClr val="accent6">
                    <a:lumMod val="20000"/>
                    <a:lumOff val="80000"/>
                  </a:schemeClr>
                </a:solidFill>
              </a:rPr>
              <a:t>张刘依然</a:t>
            </a:r>
            <a:endParaRPr lang="zh-CN" altLang="en-US" dirty="0">
              <a:solidFill>
                <a:schemeClr val="accent6">
                  <a:lumMod val="20000"/>
                  <a:lumOff val="80000"/>
                </a:schemeClr>
              </a:solidFill>
            </a:endParaRPr>
          </a:p>
        </p:txBody>
      </p:sp>
    </p:spTree>
    <p:extLst>
      <p:ext uri="{BB962C8B-B14F-4D97-AF65-F5344CB8AC3E}">
        <p14:creationId xmlns:p14="http://schemas.microsoft.com/office/powerpoint/2010/main" val="1846637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401191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011910"/>
            <a:ext cx="9144000" cy="1131590"/>
          </a:xfrm>
          <a:prstGeom prst="rect">
            <a:avLst/>
          </a:prstGeom>
          <a:solidFill>
            <a:srgbClr val="2C3F46"/>
          </a:solidFill>
          <a:ln>
            <a:solidFill>
              <a:srgbClr val="2C3F4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220072" y="915566"/>
            <a:ext cx="3456384" cy="1569660"/>
          </a:xfrm>
          <a:prstGeom prst="rect">
            <a:avLst/>
          </a:prstGeom>
          <a:noFill/>
        </p:spPr>
        <p:txBody>
          <a:bodyPr vert="horz" wrap="square" rtlCol="0">
            <a:spAutoFit/>
          </a:bodyPr>
          <a:lstStyle/>
          <a:p>
            <a:r>
              <a:rPr lang="zh-CN" altLang="en-US" sz="3200" dirty="0" smtClean="0"/>
              <a:t>叁、</a:t>
            </a:r>
            <a:r>
              <a:rPr lang="zh-CN" altLang="zh-CN" sz="3200" dirty="0" smtClean="0"/>
              <a:t>二</a:t>
            </a:r>
            <a:r>
              <a:rPr lang="zh-CN" altLang="zh-CN" sz="3200" dirty="0"/>
              <a:t>战后汉学重建时期及新时代的汉学家</a:t>
            </a:r>
            <a:endParaRPr lang="zh-CN" altLang="en-US" sz="3200" dirty="0"/>
          </a:p>
        </p:txBody>
      </p:sp>
      <p:sp>
        <p:nvSpPr>
          <p:cNvPr id="24" name="等腰三角形 23"/>
          <p:cNvSpPr/>
          <p:nvPr/>
        </p:nvSpPr>
        <p:spPr>
          <a:xfrm flipV="1">
            <a:off x="4139952" y="5005124"/>
            <a:ext cx="936104" cy="806986"/>
          </a:xfrm>
          <a:prstGeom prst="triangl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550" y="-1316682"/>
            <a:ext cx="2809068" cy="5143500"/>
          </a:xfrm>
          <a:prstGeom prst="rect">
            <a:avLst/>
          </a:prstGeom>
        </p:spPr>
      </p:pic>
    </p:spTree>
    <p:extLst>
      <p:ext uri="{BB962C8B-B14F-4D97-AF65-F5344CB8AC3E}">
        <p14:creationId xmlns:p14="http://schemas.microsoft.com/office/powerpoint/2010/main" val="2832200013"/>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5650992"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smtClean="0"/>
          </a:p>
          <a:p>
            <a:pPr algn="just"/>
            <a:r>
              <a:rPr lang="zh-CN" altLang="en-US" sz="1400" b="1" dirty="0" smtClean="0">
                <a:solidFill>
                  <a:schemeClr val="tx1"/>
                </a:solidFill>
              </a:rPr>
              <a:t>德国</a:t>
            </a:r>
            <a:r>
              <a:rPr lang="zh-CN" altLang="en-US" sz="1400" b="1" dirty="0">
                <a:solidFill>
                  <a:schemeClr val="tx1"/>
                </a:solidFill>
              </a:rPr>
              <a:t>的第二代学院派汉学家有一个很有意思的现象，那就是在他们中间有不少人都是家学渊源，在父辈的影响下或接受父辈的衣钵走上了汉学研究之路，并取得了很大的成就。</a:t>
            </a:r>
          </a:p>
          <a:p>
            <a:pPr algn="just"/>
            <a:endParaRPr lang="zh-CN" altLang="en-US" sz="1400" b="1" dirty="0">
              <a:solidFill>
                <a:schemeClr val="tx1"/>
              </a:solidFill>
            </a:endParaRPr>
          </a:p>
          <a:p>
            <a:pPr algn="just"/>
            <a:r>
              <a:rPr lang="zh-CN" altLang="en-US" sz="1400" b="1" dirty="0">
                <a:solidFill>
                  <a:schemeClr val="tx1"/>
                </a:solidFill>
              </a:rPr>
              <a:t>卫德明（</a:t>
            </a:r>
            <a:r>
              <a:rPr lang="en-US" altLang="zh-CN" sz="1400" b="1" dirty="0" err="1">
                <a:solidFill>
                  <a:schemeClr val="tx1"/>
                </a:solidFill>
              </a:rPr>
              <a:t>Hellmut</a:t>
            </a:r>
            <a:r>
              <a:rPr lang="en-US" altLang="zh-CN" sz="1400" b="1" dirty="0">
                <a:solidFill>
                  <a:schemeClr val="tx1"/>
                </a:solidFill>
              </a:rPr>
              <a:t> Wilhelm,1905—1990</a:t>
            </a:r>
            <a:r>
              <a:rPr lang="zh-CN" altLang="en-US" sz="1400" b="1" dirty="0">
                <a:solidFill>
                  <a:schemeClr val="tx1"/>
                </a:solidFill>
              </a:rPr>
              <a:t>）对</a:t>
            </a:r>
            <a:r>
              <a:rPr lang="en-US" altLang="zh-CN" sz="1400" b="1" dirty="0">
                <a:solidFill>
                  <a:schemeClr val="tx1"/>
                </a:solidFill>
              </a:rPr>
              <a:t>《</a:t>
            </a:r>
            <a:r>
              <a:rPr lang="zh-CN" altLang="en-US" sz="1400" b="1" dirty="0">
                <a:solidFill>
                  <a:schemeClr val="tx1"/>
                </a:solidFill>
              </a:rPr>
              <a:t>易经</a:t>
            </a:r>
            <a:r>
              <a:rPr lang="en-US" altLang="zh-CN" sz="1400" b="1" dirty="0">
                <a:solidFill>
                  <a:schemeClr val="tx1"/>
                </a:solidFill>
              </a:rPr>
              <a:t>》</a:t>
            </a:r>
            <a:r>
              <a:rPr lang="zh-CN" altLang="en-US" sz="1400" b="1" dirty="0">
                <a:solidFill>
                  <a:schemeClr val="tx1"/>
                </a:solidFill>
              </a:rPr>
              <a:t>的研究卫礼贤第三子，著名汉学家</a:t>
            </a:r>
          </a:p>
          <a:p>
            <a:pPr algn="just"/>
            <a:r>
              <a:rPr lang="zh-CN" altLang="en-US" sz="1400" b="1" dirty="0">
                <a:solidFill>
                  <a:schemeClr val="tx1"/>
                </a:solidFill>
              </a:rPr>
              <a:t>叶乃度（</a:t>
            </a:r>
            <a:r>
              <a:rPr lang="en-US" altLang="zh-CN" sz="1400" b="1" dirty="0">
                <a:solidFill>
                  <a:schemeClr val="tx1"/>
                </a:solidFill>
              </a:rPr>
              <a:t>Eduard Erkes,1891—1958</a:t>
            </a:r>
            <a:r>
              <a:rPr lang="zh-CN" altLang="en-US" sz="1400" b="1" dirty="0">
                <a:solidFill>
                  <a:schemeClr val="tx1"/>
                </a:solidFill>
              </a:rPr>
              <a:t>）的楚辞研究。孔好古的弟子、女婿</a:t>
            </a:r>
          </a:p>
          <a:p>
            <a:pPr algn="just"/>
            <a:endParaRPr lang="zh-CN" altLang="en-US" sz="1400" b="1" dirty="0">
              <a:solidFill>
                <a:schemeClr val="tx1"/>
              </a:solidFill>
            </a:endParaRPr>
          </a:p>
          <a:p>
            <a:pPr algn="just"/>
            <a:r>
              <a:rPr lang="zh-CN" altLang="en-US" sz="1400" b="1" dirty="0">
                <a:solidFill>
                  <a:schemeClr val="tx1"/>
                </a:solidFill>
              </a:rPr>
              <a:t>傅海波（</a:t>
            </a:r>
            <a:r>
              <a:rPr lang="en-US" altLang="zh-CN" sz="1400" b="1" dirty="0">
                <a:solidFill>
                  <a:schemeClr val="tx1"/>
                </a:solidFill>
              </a:rPr>
              <a:t>Herbert </a:t>
            </a:r>
            <a:r>
              <a:rPr lang="en-US" altLang="zh-CN" sz="1400" b="1" dirty="0" err="1">
                <a:solidFill>
                  <a:schemeClr val="tx1"/>
                </a:solidFill>
              </a:rPr>
              <a:t>Franke</a:t>
            </a:r>
            <a:r>
              <a:rPr lang="zh-CN" altLang="en-US" sz="1400" b="1" dirty="0">
                <a:solidFill>
                  <a:schemeClr val="tx1"/>
                </a:solidFill>
              </a:rPr>
              <a:t>）</a:t>
            </a:r>
            <a:r>
              <a:rPr lang="en-US" altLang="zh-CN" sz="1400" b="1" dirty="0">
                <a:solidFill>
                  <a:schemeClr val="tx1"/>
                </a:solidFill>
              </a:rPr>
              <a:t>《</a:t>
            </a:r>
            <a:r>
              <a:rPr lang="zh-CN" altLang="en-US" sz="1400" b="1" dirty="0">
                <a:solidFill>
                  <a:schemeClr val="tx1"/>
                </a:solidFill>
              </a:rPr>
              <a:t>金匮</a:t>
            </a:r>
            <a:r>
              <a:rPr lang="en-US" altLang="zh-CN" sz="1400" b="1" dirty="0">
                <a:solidFill>
                  <a:schemeClr val="tx1"/>
                </a:solidFill>
              </a:rPr>
              <a:t>——</a:t>
            </a:r>
            <a:r>
              <a:rPr lang="zh-CN" altLang="en-US" sz="1400" b="1" dirty="0">
                <a:solidFill>
                  <a:schemeClr val="tx1"/>
                </a:solidFill>
              </a:rPr>
              <a:t>二千年中国短篇小说选</a:t>
            </a:r>
            <a:r>
              <a:rPr lang="en-US" altLang="zh-CN" sz="1400" b="1" dirty="0">
                <a:solidFill>
                  <a:schemeClr val="tx1"/>
                </a:solidFill>
              </a:rPr>
              <a:t>》</a:t>
            </a:r>
            <a:r>
              <a:rPr lang="zh-CN" altLang="en-US" sz="1400" b="1" dirty="0">
                <a:solidFill>
                  <a:schemeClr val="tx1"/>
                </a:solidFill>
              </a:rPr>
              <a:t>（又名为</a:t>
            </a:r>
            <a:r>
              <a:rPr lang="en-US" altLang="zh-CN" sz="1400" b="1" dirty="0">
                <a:solidFill>
                  <a:schemeClr val="tx1"/>
                </a:solidFill>
              </a:rPr>
              <a:t>《</a:t>
            </a:r>
            <a:r>
              <a:rPr lang="zh-CN" altLang="en-US" sz="1400" b="1" dirty="0">
                <a:solidFill>
                  <a:schemeClr val="tx1"/>
                </a:solidFill>
              </a:rPr>
              <a:t>金色百宝箱</a:t>
            </a:r>
            <a:r>
              <a:rPr lang="en-US" altLang="zh-CN" sz="1400" b="1" dirty="0">
                <a:solidFill>
                  <a:schemeClr val="tx1"/>
                </a:solidFill>
              </a:rPr>
              <a:t>》</a:t>
            </a:r>
            <a:r>
              <a:rPr lang="zh-CN" altLang="en-US" sz="1400" b="1" dirty="0">
                <a:solidFill>
                  <a:schemeClr val="tx1"/>
                </a:solidFill>
              </a:rPr>
              <a:t>），书中收录了中国古代众多短篇小说。</a:t>
            </a:r>
          </a:p>
          <a:p>
            <a:pPr algn="just"/>
            <a:endParaRPr lang="zh-CN" altLang="en-US" sz="1400" b="1" dirty="0">
              <a:solidFill>
                <a:schemeClr val="tx1"/>
              </a:solidFill>
            </a:endParaRPr>
          </a:p>
          <a:p>
            <a:pPr algn="just"/>
            <a:r>
              <a:rPr lang="zh-CN" altLang="en-US" sz="1400" b="1" dirty="0">
                <a:solidFill>
                  <a:schemeClr val="tx1"/>
                </a:solidFill>
              </a:rPr>
              <a:t>顾彬</a:t>
            </a:r>
            <a:r>
              <a:rPr lang="en-US" altLang="zh-CN" sz="1400" b="1" dirty="0">
                <a:solidFill>
                  <a:schemeClr val="tx1"/>
                </a:solidFill>
              </a:rPr>
              <a:t>(Wolfgang </a:t>
            </a:r>
            <a:r>
              <a:rPr lang="en-US" altLang="zh-CN" sz="1400" b="1" dirty="0" err="1">
                <a:solidFill>
                  <a:schemeClr val="tx1"/>
                </a:solidFill>
              </a:rPr>
              <a:t>Kubin</a:t>
            </a:r>
            <a:r>
              <a:rPr lang="en-US" altLang="zh-CN" sz="1400" b="1" dirty="0">
                <a:solidFill>
                  <a:schemeClr val="tx1"/>
                </a:solidFill>
              </a:rPr>
              <a:t>)</a:t>
            </a:r>
            <a:r>
              <a:rPr lang="zh-CN" altLang="en-US" sz="1400" b="1" dirty="0">
                <a:solidFill>
                  <a:schemeClr val="tx1"/>
                </a:solidFill>
              </a:rPr>
              <a:t>和十卷本</a:t>
            </a:r>
            <a:r>
              <a:rPr lang="en-US" altLang="zh-CN" sz="1400" b="1" dirty="0">
                <a:solidFill>
                  <a:schemeClr val="tx1"/>
                </a:solidFill>
              </a:rPr>
              <a:t>《</a:t>
            </a:r>
            <a:r>
              <a:rPr lang="zh-CN" altLang="en-US" sz="1400" b="1" dirty="0">
                <a:solidFill>
                  <a:schemeClr val="tx1"/>
                </a:solidFill>
              </a:rPr>
              <a:t>中国文学史</a:t>
            </a:r>
            <a:r>
              <a:rPr lang="en-US" altLang="zh-CN" sz="1400" b="1" dirty="0" smtClean="0">
                <a:solidFill>
                  <a:schemeClr val="tx1"/>
                </a:solidFill>
              </a:rPr>
              <a:t>》</a:t>
            </a:r>
          </a:p>
          <a:p>
            <a:pPr algn="just"/>
            <a:r>
              <a:rPr lang="en-US" altLang="zh-CN" sz="1400" b="1" dirty="0">
                <a:solidFill>
                  <a:schemeClr val="tx1"/>
                </a:solidFill>
              </a:rPr>
              <a:t>2002</a:t>
            </a:r>
            <a:r>
              <a:rPr lang="zh-CN" altLang="en-US" sz="1400" b="1" dirty="0">
                <a:solidFill>
                  <a:schemeClr val="tx1"/>
                </a:solidFill>
              </a:rPr>
              <a:t>年起，顾彬开始主编十卷本</a:t>
            </a:r>
            <a:r>
              <a:rPr lang="en-US" altLang="zh-CN" sz="1400" b="1" dirty="0">
                <a:solidFill>
                  <a:schemeClr val="tx1"/>
                </a:solidFill>
              </a:rPr>
              <a:t>《</a:t>
            </a:r>
            <a:r>
              <a:rPr lang="zh-CN" altLang="en-US" sz="1400" b="1" dirty="0">
                <a:solidFill>
                  <a:schemeClr val="tx1"/>
                </a:solidFill>
              </a:rPr>
              <a:t>中国文学史</a:t>
            </a:r>
            <a:r>
              <a:rPr lang="en-US" altLang="zh-CN" sz="1400" b="1" dirty="0">
                <a:solidFill>
                  <a:schemeClr val="tx1"/>
                </a:solidFill>
              </a:rPr>
              <a:t>》</a:t>
            </a:r>
            <a:r>
              <a:rPr lang="zh-CN" altLang="en-US" sz="1400" b="1" dirty="0">
                <a:solidFill>
                  <a:schemeClr val="tx1"/>
                </a:solidFill>
              </a:rPr>
              <a:t>，其中包括：</a:t>
            </a:r>
          </a:p>
          <a:p>
            <a:pPr algn="just"/>
            <a:r>
              <a:rPr lang="zh-CN" altLang="en-US" sz="1400" b="1" dirty="0">
                <a:solidFill>
                  <a:schemeClr val="tx1"/>
                </a:solidFill>
              </a:rPr>
              <a:t>中国诗歌艺术史、中国章回小说史、中国话本小说史、中国散文史、二十世纪中国文学史、中国文学评论史、中国戏曲史、中国文学作品德译目录、中国文学家小传（辞典）及索引</a:t>
            </a:r>
          </a:p>
          <a:p>
            <a:pPr algn="ctr"/>
            <a:endParaRPr lang="en-US" altLang="zh-CN" sz="1400" dirty="0">
              <a:solidFill>
                <a:schemeClr val="tx2">
                  <a:lumMod val="75000"/>
                </a:schemeClr>
              </a:solidFill>
            </a:endParaRPr>
          </a:p>
          <a:p>
            <a:pPr algn="ctr"/>
            <a:endParaRPr lang="zh-CN" altLang="en-US" dirty="0"/>
          </a:p>
        </p:txBody>
      </p:sp>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650992" y="0"/>
            <a:ext cx="3493008"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63000"/>
                    </a14:imgEffect>
                  </a14:imgLayer>
                </a14:imgProps>
              </a:ext>
              <a:ext uri="{28A0092B-C50C-407E-A947-70E740481C1C}">
                <a14:useLocalDpi xmlns:a14="http://schemas.microsoft.com/office/drawing/2010/main" val="0"/>
              </a:ext>
            </a:extLst>
          </a:blip>
          <a:srcRect l="17316" t="85082" r="70003"/>
          <a:stretch/>
        </p:blipFill>
        <p:spPr>
          <a:xfrm>
            <a:off x="6713909" y="893665"/>
            <a:ext cx="615950" cy="488745"/>
          </a:xfrm>
          <a:prstGeom prst="rect">
            <a:avLst/>
          </a:prstGeom>
        </p:spPr>
      </p:pic>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line01" hidden="1"/>
          <p:cNvCxnSpPr/>
          <p:nvPr/>
        </p:nvCxnSpPr>
        <p:spPr>
          <a:xfrm>
            <a:off x="3492313"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0" y="3178683"/>
            <a:ext cx="5650992"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hidden="1"/>
          <p:cNvPicPr>
            <a:picLocks noChangeAspect="1"/>
          </p:cNvPicPr>
          <p:nvPr/>
        </p:nvPicPr>
        <p:blipFill>
          <a:blip r:embed="rId5">
            <a:extLst>
              <a:ext uri="{BEBA8EAE-BF5A-486C-A8C5-ECC9F3942E4B}">
                <a14:imgProps xmlns:a14="http://schemas.microsoft.com/office/drawing/2010/main">
                  <a14:imgLayer r:embed="rId6">
                    <a14:imgEffect>
                      <a14:colorTemperature colorTemp="10500"/>
                    </a14:imgEffect>
                    <a14:imgEffect>
                      <a14:saturation sat="55000"/>
                    </a14:imgEffect>
                  </a14:imgLayer>
                </a14:imgProps>
              </a:ext>
              <a:ext uri="{28A0092B-C50C-407E-A947-70E740481C1C}">
                <a14:useLocalDpi xmlns:a14="http://schemas.microsoft.com/office/drawing/2010/main" val="0"/>
              </a:ext>
            </a:extLst>
          </a:blip>
          <a:stretch>
            <a:fillRect/>
          </a:stretch>
        </p:blipFill>
        <p:spPr>
          <a:xfrm rot="21434519" flipH="1">
            <a:off x="5111456" y="22415"/>
            <a:ext cx="4857143" cy="3276191"/>
          </a:xfrm>
          <a:prstGeom prst="rect">
            <a:avLst/>
          </a:prstGeom>
        </p:spPr>
      </p:pic>
      <p:sp>
        <p:nvSpPr>
          <p:cNvPr id="7" name="图文框 6"/>
          <p:cNvSpPr/>
          <p:nvPr/>
        </p:nvSpPr>
        <p:spPr>
          <a:xfrm>
            <a:off x="5868144" y="452612"/>
            <a:ext cx="3024336" cy="4104456"/>
          </a:xfrm>
          <a:prstGeom prst="frame">
            <a:avLst>
              <a:gd name="adj1" fmla="val 6242"/>
            </a:avLst>
          </a:prstGeom>
          <a:solidFill>
            <a:srgbClr val="D3C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p:cNvPicPr>
            <a:picLocks noChangeAspect="1"/>
          </p:cNvPicPr>
          <p:nvPr/>
        </p:nvPicPr>
        <p:blipFill>
          <a:blip r:embed="rId5">
            <a:extLst>
              <a:ext uri="{BEBA8EAE-BF5A-486C-A8C5-ECC9F3942E4B}">
                <a14:imgProps xmlns:a14="http://schemas.microsoft.com/office/drawing/2010/main">
                  <a14:imgLayer r:embed="rId6">
                    <a14:imgEffect>
                      <a14:colorTemperature colorTemp="10500"/>
                    </a14:imgEffect>
                    <a14:imgEffect>
                      <a14:saturation sat="55000"/>
                    </a14:imgEffect>
                  </a14:imgLayer>
                </a14:imgProps>
              </a:ext>
              <a:ext uri="{28A0092B-C50C-407E-A947-70E740481C1C}">
                <a14:useLocalDpi xmlns:a14="http://schemas.microsoft.com/office/drawing/2010/main" val="0"/>
              </a:ext>
            </a:extLst>
          </a:blip>
          <a:stretch>
            <a:fillRect/>
          </a:stretch>
        </p:blipFill>
        <p:spPr>
          <a:xfrm rot="21434519" flipH="1">
            <a:off x="5111456" y="114959"/>
            <a:ext cx="4857143" cy="3276191"/>
          </a:xfrm>
          <a:prstGeom prst="rect">
            <a:avLst/>
          </a:prstGeom>
        </p:spPr>
      </p:pic>
      <p:sp>
        <p:nvSpPr>
          <p:cNvPr id="14" name="TextBox 13"/>
          <p:cNvSpPr txBox="1"/>
          <p:nvPr/>
        </p:nvSpPr>
        <p:spPr>
          <a:xfrm>
            <a:off x="683568" y="258202"/>
            <a:ext cx="4104456" cy="369332"/>
          </a:xfrm>
          <a:prstGeom prst="rect">
            <a:avLst/>
          </a:prstGeom>
          <a:noFill/>
        </p:spPr>
        <p:txBody>
          <a:bodyPr wrap="square" rtlCol="0">
            <a:spAutoFit/>
          </a:bodyPr>
          <a:lstStyle/>
          <a:p>
            <a:r>
              <a:rPr lang="zh-CN" altLang="en-US" b="1" dirty="0"/>
              <a:t>二战后汉学重建时期及新时代的汉学家</a:t>
            </a:r>
          </a:p>
        </p:txBody>
      </p:sp>
    </p:spTree>
    <p:extLst>
      <p:ext uri="{BB962C8B-B14F-4D97-AF65-F5344CB8AC3E}">
        <p14:creationId xmlns:p14="http://schemas.microsoft.com/office/powerpoint/2010/main" val="164359048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withEffect">
                                  <p:stCondLst>
                                    <p:cond delay="0"/>
                                  </p:stCondLst>
                                  <p:childTnLst>
                                    <p:animMotion origin="layout" path="M 0.00781 0.01265 L -0.06528 0.15092 C -0.06927 0.17284 -0.09705 0.20586 -0.09705 0.23981 C -0.11423 0.26605 -0.11875 0.30493 -0.12552 0.32592 C -0.13229 0.34691 -0.13385 0.35 -0.13819 0.36543 L -0.15191 0.41882 " pathEditMode="relative" rAng="0" ptsTypes="FffaFF">
                                      <p:cBhvr>
                                        <p:cTn id="6" dur="2500" fill="hold"/>
                                        <p:tgtEl>
                                          <p:spTgt spid="5"/>
                                        </p:tgtEl>
                                        <p:attrNameLst>
                                          <p:attrName>ppt_x</p:attrName>
                                          <p:attrName>ppt_y</p:attrName>
                                        </p:attrNameLst>
                                      </p:cBhvr>
                                      <p:rCtr x="-7986" y="20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401191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p:cNvSpPr/>
          <p:nvPr/>
        </p:nvSpPr>
        <p:spPr>
          <a:xfrm>
            <a:off x="3181445" y="715500"/>
            <a:ext cx="2860359" cy="308038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0" y="4011910"/>
            <a:ext cx="9144000" cy="1131590"/>
          </a:xfrm>
          <a:prstGeom prst="rect">
            <a:avLst/>
          </a:prstGeom>
          <a:solidFill>
            <a:srgbClr val="2C3F46"/>
          </a:solidFill>
          <a:ln>
            <a:solidFill>
              <a:srgbClr val="2C3F4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259632" y="715499"/>
            <a:ext cx="6837694" cy="3080387"/>
            <a:chOff x="1326857" y="-92547"/>
            <a:chExt cx="6713276" cy="3024336"/>
          </a:xfrm>
        </p:grpSpPr>
        <p:sp>
          <p:nvSpPr>
            <p:cNvPr id="15" name="图文框 14"/>
            <p:cNvSpPr/>
            <p:nvPr/>
          </p:nvSpPr>
          <p:spPr>
            <a:xfrm>
              <a:off x="3213700" y="-92547"/>
              <a:ext cx="2808312" cy="302433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图文框 17"/>
            <p:cNvSpPr/>
            <p:nvPr/>
          </p:nvSpPr>
          <p:spPr>
            <a:xfrm>
              <a:off x="6487793" y="-37516"/>
              <a:ext cx="1552340" cy="1413955"/>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图文框 20"/>
            <p:cNvSpPr/>
            <p:nvPr/>
          </p:nvSpPr>
          <p:spPr>
            <a:xfrm>
              <a:off x="1326857" y="1729927"/>
              <a:ext cx="1552340" cy="848373"/>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9942"/>
            <a:ext cx="5281514" cy="3615944"/>
          </a:xfrm>
          <a:prstGeom prst="rect">
            <a:avLst/>
          </a:prstGeom>
        </p:spPr>
      </p:pic>
      <p:sp>
        <p:nvSpPr>
          <p:cNvPr id="19" name="TextBox 18"/>
          <p:cNvSpPr txBox="1"/>
          <p:nvPr/>
        </p:nvSpPr>
        <p:spPr>
          <a:xfrm>
            <a:off x="3995936" y="4011910"/>
            <a:ext cx="1200329" cy="915566"/>
          </a:xfrm>
          <a:prstGeom prst="rect">
            <a:avLst/>
          </a:prstGeom>
          <a:noFill/>
        </p:spPr>
        <p:txBody>
          <a:bodyPr vert="eaVert" wrap="square" rtlCol="0">
            <a:spAutoFit/>
          </a:bodyPr>
          <a:lstStyle/>
          <a:p>
            <a:r>
              <a:rPr lang="zh-CN" altLang="en-US" sz="6600" dirty="0" smtClean="0">
                <a:solidFill>
                  <a:srgbClr val="D3CDB7"/>
                </a:solidFill>
              </a:rPr>
              <a:t>肆</a:t>
            </a:r>
            <a:endParaRPr lang="zh-CN" altLang="en-US" sz="6600" dirty="0">
              <a:solidFill>
                <a:srgbClr val="D3CDB7"/>
              </a:solidFill>
            </a:endParaRPr>
          </a:p>
        </p:txBody>
      </p:sp>
      <p:sp>
        <p:nvSpPr>
          <p:cNvPr id="24" name="等腰三角形 23"/>
          <p:cNvSpPr/>
          <p:nvPr/>
        </p:nvSpPr>
        <p:spPr>
          <a:xfrm flipV="1">
            <a:off x="4139952" y="5005124"/>
            <a:ext cx="936104" cy="806986"/>
          </a:xfrm>
          <a:prstGeom prst="triangl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32040" y="715499"/>
            <a:ext cx="1089394" cy="3080387"/>
          </a:xfrm>
          <a:custGeom>
            <a:avLst/>
            <a:gdLst/>
            <a:ahLst/>
            <a:cxnLst/>
            <a:rect l="l" t="t" r="r" b="b"/>
            <a:pathLst>
              <a:path w="1161402" h="3080387">
                <a:moveTo>
                  <a:pt x="0" y="0"/>
                </a:moveTo>
                <a:lnTo>
                  <a:pt x="1161402" y="0"/>
                </a:lnTo>
                <a:lnTo>
                  <a:pt x="1161402" y="3080387"/>
                </a:lnTo>
                <a:lnTo>
                  <a:pt x="0" y="3080387"/>
                </a:lnTo>
                <a:lnTo>
                  <a:pt x="0" y="2901843"/>
                </a:lnTo>
                <a:lnTo>
                  <a:pt x="982858" y="2901843"/>
                </a:lnTo>
                <a:lnTo>
                  <a:pt x="982858" y="178544"/>
                </a:lnTo>
                <a:lnTo>
                  <a:pt x="0" y="178544"/>
                </a:lnTo>
                <a:close/>
              </a:path>
            </a:pathLst>
          </a:cu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066393" y="4146527"/>
            <a:ext cx="3120151" cy="646331"/>
          </a:xfrm>
          <a:prstGeom prst="rect">
            <a:avLst/>
          </a:prstGeom>
          <a:noFill/>
        </p:spPr>
        <p:txBody>
          <a:bodyPr wrap="square" rtlCol="0">
            <a:spAutoFit/>
          </a:bodyPr>
          <a:lstStyle/>
          <a:p>
            <a:r>
              <a:rPr lang="zh-CN" altLang="en-US" dirty="0">
                <a:solidFill>
                  <a:schemeClr val="accent6">
                    <a:lumMod val="20000"/>
                    <a:lumOff val="80000"/>
                  </a:schemeClr>
                </a:solidFill>
              </a:rPr>
              <a:t>汉学家对中国古代文学的译介及其影响</a:t>
            </a:r>
          </a:p>
        </p:txBody>
      </p:sp>
    </p:spTree>
    <p:extLst>
      <p:ext uri="{BB962C8B-B14F-4D97-AF65-F5344CB8AC3E}">
        <p14:creationId xmlns:p14="http://schemas.microsoft.com/office/powerpoint/2010/main" val="78236434"/>
      </p:ext>
    </p:extLst>
  </p:cSld>
  <p:clrMapOvr>
    <a:masterClrMapping/>
  </p:clrMapOvr>
  <mc:AlternateContent xmlns:mc="http://schemas.openxmlformats.org/markup-compatibility/2006" xmlns:p14="http://schemas.microsoft.com/office/powerpoint/2010/main">
    <mc:Choice Requires="p14">
      <p:transition spd="slow" p14:dur="1250">
        <p:split orient="vert" dir="in"/>
      </p:transition>
    </mc:Choice>
    <mc:Fallback xmlns="">
      <p:transition spd="slow">
        <p:split orient="vert"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15147" y="257808"/>
            <a:ext cx="5328592" cy="400110"/>
          </a:xfrm>
          <a:prstGeom prst="rect">
            <a:avLst/>
          </a:prstGeom>
          <a:noFill/>
        </p:spPr>
        <p:txBody>
          <a:bodyPr wrap="square" rtlCol="0">
            <a:spAutoFit/>
          </a:bodyPr>
          <a:lstStyle/>
          <a:p>
            <a:r>
              <a:rPr lang="zh-CN" altLang="en-US" sz="2000" b="1" dirty="0">
                <a:latin typeface="华文行楷" pitchFamily="2" charset="-122"/>
                <a:ea typeface="华文行楷" pitchFamily="2" charset="-122"/>
              </a:rPr>
              <a:t>汉学家对中国古代文学的译介及其影响</a:t>
            </a:r>
          </a:p>
        </p:txBody>
      </p:sp>
      <p:sp>
        <p:nvSpPr>
          <p:cNvPr id="13" name="矩形 12"/>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17434" y="987574"/>
            <a:ext cx="6888631" cy="4615366"/>
          </a:xfrm>
          <a:prstGeom prst="rect">
            <a:avLst/>
          </a:prstGeom>
        </p:spPr>
        <p:txBody>
          <a:bodyPr wrap="square">
            <a:spAutoFit/>
          </a:bodyPr>
          <a:lstStyle/>
          <a:p>
            <a:pPr indent="457200" algn="just">
              <a:lnSpc>
                <a:spcPct val="150000"/>
              </a:lnSpc>
            </a:pPr>
            <a:r>
              <a:rPr lang="zh-CN" altLang="zh-CN" b="1" dirty="0"/>
              <a:t>中国古代文学的西方传播是从译介开始的，而译介是由中国文学爱好者和汉学家们共同完成的。早在</a:t>
            </a:r>
            <a:r>
              <a:rPr lang="en-US" altLang="zh-CN" b="1" dirty="0"/>
              <a:t>17</a:t>
            </a:r>
            <a:r>
              <a:rPr lang="zh-CN" altLang="zh-CN" b="1" dirty="0"/>
              <a:t>、</a:t>
            </a:r>
            <a:r>
              <a:rPr lang="en-US" altLang="zh-CN" b="1" dirty="0"/>
              <a:t>18</a:t>
            </a:r>
            <a:r>
              <a:rPr lang="zh-CN" altLang="zh-CN" b="1" dirty="0"/>
              <a:t>世纪，便有中国古代文学作品的德译本出现。但这些译本都是通过法译、英译转译而来。</a:t>
            </a:r>
          </a:p>
          <a:p>
            <a:pPr indent="457200" algn="just">
              <a:lnSpc>
                <a:spcPct val="150000"/>
              </a:lnSpc>
            </a:pPr>
            <a:r>
              <a:rPr lang="en-US" altLang="zh-CN" b="1" dirty="0"/>
              <a:t> </a:t>
            </a:r>
            <a:endParaRPr lang="zh-CN" altLang="zh-CN" b="1" dirty="0"/>
          </a:p>
          <a:p>
            <a:pPr indent="457200" algn="just">
              <a:lnSpc>
                <a:spcPct val="150000"/>
              </a:lnSpc>
            </a:pPr>
            <a:r>
              <a:rPr lang="zh-CN" altLang="zh-CN" b="1" dirty="0"/>
              <a:t>德国最早接触到的中国诗歌是法籍耶稣会士杜赫德的《中华帝国全志》中收录的《今古奇观》、部分元曲及《诗经》中的</a:t>
            </a:r>
            <a:r>
              <a:rPr lang="en-US" altLang="zh-CN" b="1" dirty="0"/>
              <a:t>8</a:t>
            </a:r>
            <a:r>
              <a:rPr lang="zh-CN" altLang="zh-CN" b="1" dirty="0"/>
              <a:t>首诗，此书于</a:t>
            </a:r>
            <a:r>
              <a:rPr lang="en-US" altLang="zh-CN" b="1" dirty="0"/>
              <a:t>1747</a:t>
            </a:r>
            <a:r>
              <a:rPr lang="zh-CN" altLang="zh-CN" b="1" dirty="0"/>
              <a:t>年被译成德文并出版。这个时期的欧洲对中国充满了好奇，他们对翻译白话小说与元杂剧等能够反映当时中国社会状况的文学作品更感兴趣。</a:t>
            </a:r>
          </a:p>
          <a:p>
            <a:pPr indent="457200" algn="just">
              <a:lnSpc>
                <a:spcPct val="150000"/>
              </a:lnSpc>
            </a:pPr>
            <a:r>
              <a:rPr lang="en-US" altLang="zh-CN" b="1" dirty="0"/>
              <a:t> </a:t>
            </a:r>
            <a:endParaRPr lang="zh-CN" altLang="zh-CN" b="1" dirty="0"/>
          </a:p>
          <a:p>
            <a:pPr indent="457200" algn="just">
              <a:lnSpc>
                <a:spcPct val="150000"/>
              </a:lnSpc>
            </a:pPr>
            <a:r>
              <a:rPr lang="zh-CN" altLang="zh-CN" b="1" dirty="0" smtClean="0"/>
              <a:t></a:t>
            </a:r>
            <a:endParaRPr lang="zh-CN" altLang="zh-CN" b="1" dirty="0"/>
          </a:p>
        </p:txBody>
      </p:sp>
    </p:spTree>
    <p:extLst>
      <p:ext uri="{BB962C8B-B14F-4D97-AF65-F5344CB8AC3E}">
        <p14:creationId xmlns:p14="http://schemas.microsoft.com/office/powerpoint/2010/main" val="3017279483"/>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03517" y="272176"/>
            <a:ext cx="5328592" cy="400110"/>
          </a:xfrm>
          <a:prstGeom prst="rect">
            <a:avLst/>
          </a:prstGeom>
          <a:noFill/>
        </p:spPr>
        <p:txBody>
          <a:bodyPr wrap="square" rtlCol="0">
            <a:spAutoFit/>
          </a:bodyPr>
          <a:lstStyle/>
          <a:p>
            <a:r>
              <a:rPr lang="zh-CN" altLang="en-US" sz="2000" b="1" dirty="0">
                <a:latin typeface="华文行楷" pitchFamily="2" charset="-122"/>
                <a:ea typeface="华文行楷" pitchFamily="2" charset="-122"/>
              </a:rPr>
              <a:t>汉学家对中国古代文学的译介及其影响</a:t>
            </a:r>
          </a:p>
        </p:txBody>
      </p:sp>
      <p:sp>
        <p:nvSpPr>
          <p:cNvPr id="13" name="矩形 12"/>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7544" y="657918"/>
            <a:ext cx="8280920" cy="3970318"/>
          </a:xfrm>
          <a:prstGeom prst="rect">
            <a:avLst/>
          </a:prstGeom>
        </p:spPr>
        <p:txBody>
          <a:bodyPr wrap="square">
            <a:spAutoFit/>
          </a:bodyPr>
          <a:lstStyle/>
          <a:p>
            <a:pPr indent="457200" algn="just">
              <a:lnSpc>
                <a:spcPct val="150000"/>
              </a:lnSpc>
            </a:pPr>
            <a:r>
              <a:rPr lang="en-US" altLang="zh-CN" sz="1400" b="1" dirty="0" smtClean="0"/>
              <a:t> </a:t>
            </a:r>
            <a:r>
              <a:rPr lang="en-US" altLang="zh-CN" sz="1400" b="1" dirty="0"/>
              <a:t>19</a:t>
            </a:r>
            <a:r>
              <a:rPr lang="zh-CN" altLang="zh-CN" sz="1400" b="1" dirty="0"/>
              <a:t>世纪开始，除传教士汉学家们出于传教需要，对儒家经典展开了译介和研究工作外，其它中国古代文学作品的德语译介也日渐兴盛</a:t>
            </a:r>
            <a:r>
              <a:rPr lang="zh-CN" altLang="zh-CN" sz="1400" b="1" dirty="0" smtClean="0"/>
              <a:t>。</a:t>
            </a:r>
            <a:endParaRPr lang="en-US" altLang="zh-CN" sz="1400" b="1" dirty="0" smtClean="0"/>
          </a:p>
          <a:p>
            <a:pPr indent="457200" algn="just">
              <a:lnSpc>
                <a:spcPct val="150000"/>
              </a:lnSpc>
            </a:pPr>
            <a:r>
              <a:rPr lang="en-US" altLang="zh-CN" sz="1400" b="1" dirty="0" smtClean="0"/>
              <a:t>1827</a:t>
            </a:r>
            <a:r>
              <a:rPr lang="zh-CN" altLang="zh-CN" sz="1400" b="1" dirty="0"/>
              <a:t>年歌德根据英国人汤姆斯翻译的《百美新咏图传》中收录的诗歌转译了《薛瑶瑛》《梅妃》《冯小怜》《开元宫人》四首</a:t>
            </a:r>
            <a:r>
              <a:rPr lang="zh-CN" altLang="zh-CN" sz="1400" b="1" dirty="0" smtClean="0"/>
              <a:t>；</a:t>
            </a:r>
            <a:endParaRPr lang="en-US" altLang="zh-CN" sz="1400" b="1" dirty="0" smtClean="0"/>
          </a:p>
          <a:p>
            <a:pPr indent="457200" algn="just">
              <a:lnSpc>
                <a:spcPct val="150000"/>
              </a:lnSpc>
            </a:pPr>
            <a:r>
              <a:rPr lang="en-US" altLang="zh-CN" sz="1400" b="1" dirty="0" smtClean="0"/>
              <a:t>1833-1864</a:t>
            </a:r>
            <a:r>
              <a:rPr lang="zh-CN" altLang="zh-CN" sz="1400" b="1" dirty="0"/>
              <a:t>年间出现了四个版本的《诗经》译本</a:t>
            </a:r>
            <a:r>
              <a:rPr lang="zh-CN" altLang="zh-CN" sz="1400" b="1" dirty="0" smtClean="0"/>
              <a:t>；</a:t>
            </a:r>
            <a:endParaRPr lang="en-US" altLang="zh-CN" sz="1400" b="1" dirty="0" smtClean="0"/>
          </a:p>
          <a:p>
            <a:pPr indent="457200" algn="just">
              <a:lnSpc>
                <a:spcPct val="150000"/>
              </a:lnSpc>
            </a:pPr>
            <a:r>
              <a:rPr lang="en-US" altLang="zh-CN" sz="1400" b="1" dirty="0" smtClean="0"/>
              <a:t>1852</a:t>
            </a:r>
            <a:r>
              <a:rPr lang="zh-CN" altLang="zh-CN" sz="1400" b="1" dirty="0"/>
              <a:t>年费兹曼最早在西方译介了《离骚》</a:t>
            </a:r>
            <a:r>
              <a:rPr lang="zh-CN" altLang="zh-CN" sz="1400" b="1" dirty="0" smtClean="0"/>
              <a:t>；</a:t>
            </a:r>
            <a:endParaRPr lang="en-US" altLang="zh-CN" sz="1400" b="1" dirty="0" smtClean="0"/>
          </a:p>
          <a:p>
            <a:pPr indent="457200" algn="just">
              <a:lnSpc>
                <a:spcPct val="150000"/>
              </a:lnSpc>
            </a:pPr>
            <a:r>
              <a:rPr lang="en-US" altLang="zh-CN" sz="1400" b="1" dirty="0" smtClean="0"/>
              <a:t>19</a:t>
            </a:r>
            <a:r>
              <a:rPr lang="zh-CN" altLang="zh-CN" sz="1400" b="1" dirty="0" smtClean="0"/>
              <a:t>世纪</a:t>
            </a:r>
            <a:r>
              <a:rPr lang="en-US" altLang="zh-CN" sz="1400" b="1" dirty="0" smtClean="0"/>
              <a:t>80</a:t>
            </a:r>
            <a:r>
              <a:rPr lang="zh-CN" altLang="zh-CN" sz="1400" b="1" dirty="0"/>
              <a:t>年代起，唐诗翻译和研究在德国也渐入佳境。</a:t>
            </a:r>
          </a:p>
          <a:p>
            <a:pPr indent="457200" algn="just">
              <a:lnSpc>
                <a:spcPct val="150000"/>
              </a:lnSpc>
            </a:pPr>
            <a:r>
              <a:rPr lang="en-US" altLang="zh-CN" sz="1400" b="1" smtClean="0"/>
              <a:t>20</a:t>
            </a:r>
            <a:r>
              <a:rPr lang="zh-CN" altLang="zh-CN" sz="1400" b="1" dirty="0"/>
              <a:t>世纪初，李白、白居易、陶渊明等人的诗歌在德国极受推崇，到了</a:t>
            </a:r>
            <a:r>
              <a:rPr lang="en-US" altLang="zh-CN" sz="1400" b="1" dirty="0"/>
              <a:t>20</a:t>
            </a:r>
            <a:r>
              <a:rPr lang="zh-CN" altLang="zh-CN" sz="1400" b="1" dirty="0"/>
              <a:t>年代末，屈原、杜甫、韩愈的诗歌也纷纷被译介到德国，各种译本及研究著作层出不穷</a:t>
            </a:r>
            <a:r>
              <a:rPr lang="zh-CN" altLang="zh-CN" sz="1400" b="1" dirty="0" smtClean="0"/>
              <a:t>。</a:t>
            </a:r>
            <a:endParaRPr lang="en-US" altLang="zh-CN" sz="1400" b="1" dirty="0" smtClean="0"/>
          </a:p>
          <a:p>
            <a:pPr indent="457200" algn="just">
              <a:lnSpc>
                <a:spcPct val="150000"/>
              </a:lnSpc>
            </a:pPr>
            <a:r>
              <a:rPr lang="zh-CN" altLang="zh-CN" sz="1400" b="1" dirty="0" smtClean="0"/>
              <a:t>卫</a:t>
            </a:r>
            <a:r>
              <a:rPr lang="zh-CN" altLang="zh-CN" sz="1400" b="1" dirty="0"/>
              <a:t>礼贤的《中德对照诗歌集》（</a:t>
            </a:r>
            <a:r>
              <a:rPr lang="en-US" altLang="zh-CN" sz="1400" b="1" dirty="0"/>
              <a:t>1922</a:t>
            </a:r>
            <a:r>
              <a:rPr lang="zh-CN" altLang="zh-CN" sz="1400" b="1" dirty="0"/>
              <a:t>）、佛尔克的《唐宋诗选》（</a:t>
            </a:r>
            <a:r>
              <a:rPr lang="en-US" altLang="zh-CN" sz="1400" b="1" dirty="0"/>
              <a:t>1929</a:t>
            </a:r>
            <a:r>
              <a:rPr lang="zh-CN" altLang="zh-CN" sz="1400" b="1" dirty="0"/>
              <a:t>）、孔好古的《天问》（</a:t>
            </a:r>
            <a:r>
              <a:rPr lang="en-US" altLang="zh-CN" sz="1400" b="1" dirty="0"/>
              <a:t>1931</a:t>
            </a:r>
            <a:r>
              <a:rPr lang="zh-CN" altLang="zh-CN" sz="1400" b="1" dirty="0"/>
              <a:t>）等，都在这一时期出现。元曲《灰阑记》德译本于</a:t>
            </a:r>
            <a:r>
              <a:rPr lang="en-US" altLang="zh-CN" sz="1400" b="1" dirty="0"/>
              <a:t>1926</a:t>
            </a:r>
            <a:r>
              <a:rPr lang="zh-CN" altLang="zh-CN" sz="1400" b="1" dirty="0"/>
              <a:t>年在佛尔克手中定型，叶乃度的《风赋》和《神女赋》译本也于</a:t>
            </a:r>
            <a:r>
              <a:rPr lang="en-US" altLang="zh-CN" sz="1400" b="1" dirty="0"/>
              <a:t>1926</a:t>
            </a:r>
            <a:r>
              <a:rPr lang="zh-CN" altLang="zh-CN" sz="1400" b="1" dirty="0"/>
              <a:t>—</a:t>
            </a:r>
            <a:r>
              <a:rPr lang="en-US" altLang="zh-CN" sz="1400" b="1" dirty="0"/>
              <a:t>1928</a:t>
            </a:r>
            <a:r>
              <a:rPr lang="zh-CN" altLang="zh-CN" sz="1400" b="1" dirty="0"/>
              <a:t>年间完成</a:t>
            </a:r>
            <a:r>
              <a:rPr lang="zh-CN" altLang="zh-CN" sz="1400" b="1" dirty="0" smtClean="0"/>
              <a:t>。</a:t>
            </a:r>
            <a:endParaRPr lang="zh-CN" altLang="zh-CN" sz="1400" b="1" dirty="0"/>
          </a:p>
        </p:txBody>
      </p:sp>
    </p:spTree>
    <p:extLst>
      <p:ext uri="{BB962C8B-B14F-4D97-AF65-F5344CB8AC3E}">
        <p14:creationId xmlns:p14="http://schemas.microsoft.com/office/powerpoint/2010/main" val="1226102457"/>
      </p:ext>
    </p:extLst>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图文框 3"/>
          <p:cNvSpPr/>
          <p:nvPr/>
        </p:nvSpPr>
        <p:spPr>
          <a:xfrm>
            <a:off x="827584" y="339502"/>
            <a:ext cx="3096344" cy="3960440"/>
          </a:xfrm>
          <a:prstGeom prst="frame">
            <a:avLst>
              <a:gd name="adj1" fmla="val 3482"/>
            </a:avLst>
          </a:prstGeom>
          <a:solidFill>
            <a:srgbClr val="2C3F46"/>
          </a:solidFill>
          <a:ln>
            <a:noFill/>
          </a:ln>
          <a:effectLst>
            <a:outerShdw blurRad="63500" dist="50800" dir="2052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827584" y="1671942"/>
            <a:ext cx="2196000" cy="2628000"/>
          </a:xfrm>
          <a:custGeom>
            <a:avLst/>
            <a:gdLst/>
            <a:ahLst/>
            <a:cxnLst/>
            <a:rect l="l" t="t" r="r" b="b"/>
            <a:pathLst>
              <a:path w="2232248" h="2704331">
                <a:moveTo>
                  <a:pt x="0" y="0"/>
                </a:moveTo>
                <a:lnTo>
                  <a:pt x="107815" y="0"/>
                </a:lnTo>
                <a:lnTo>
                  <a:pt x="107815" y="2596516"/>
                </a:lnTo>
                <a:lnTo>
                  <a:pt x="2232248" y="2596516"/>
                </a:lnTo>
                <a:lnTo>
                  <a:pt x="2232248" y="2704331"/>
                </a:lnTo>
                <a:lnTo>
                  <a:pt x="0" y="2704331"/>
                </a:lnTo>
                <a:close/>
              </a:path>
            </a:pathLst>
          </a:cu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788024" y="555526"/>
            <a:ext cx="3744416" cy="3368871"/>
          </a:xfrm>
          <a:prstGeom prst="rect">
            <a:avLst/>
          </a:prstGeom>
          <a:noFill/>
        </p:spPr>
        <p:txBody>
          <a:bodyPr wrap="square" rtlCol="0">
            <a:spAutoFit/>
          </a:bodyPr>
          <a:lstStyle/>
          <a:p>
            <a:pPr algn="just">
              <a:lnSpc>
                <a:spcPct val="150000"/>
              </a:lnSpc>
            </a:pPr>
            <a:r>
              <a:rPr lang="en-US" altLang="zh-CN" b="1" dirty="0"/>
              <a:t>20</a:t>
            </a:r>
            <a:r>
              <a:rPr lang="zh-CN" altLang="zh-CN" b="1" dirty="0"/>
              <a:t>世纪</a:t>
            </a:r>
            <a:r>
              <a:rPr lang="en-US" altLang="zh-CN" b="1" dirty="0"/>
              <a:t>20</a:t>
            </a:r>
            <a:r>
              <a:rPr lang="zh-CN" altLang="zh-CN" b="1" dirty="0"/>
              <a:t>年代起，德国最优秀的翻译家之一弗朗兹</a:t>
            </a:r>
            <a:r>
              <a:rPr lang="en-US" altLang="zh-CN" b="1" dirty="0"/>
              <a:t>.</a:t>
            </a:r>
            <a:r>
              <a:rPr lang="zh-CN" altLang="zh-CN" b="1" dirty="0"/>
              <a:t>库恩毅然投入了他的汉德译介生涯，从唐传奇到白话小说、从短篇小说集和长篇名著，库恩的翻译作品几乎囊括了中国古代小说的所有样式。一段时期内，德国人对中国的认识是从库恩的笔下获得的。</a:t>
            </a:r>
            <a:endParaRPr lang="zh-CN" altLang="en-US" b="1" dirty="0"/>
          </a:p>
        </p:txBody>
      </p:sp>
      <p:sp>
        <p:nvSpPr>
          <p:cNvPr id="20" name="矩形 19"/>
          <p:cNvSpPr/>
          <p:nvPr/>
        </p:nvSpPr>
        <p:spPr>
          <a:xfrm>
            <a:off x="8316416" y="451132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83518"/>
            <a:ext cx="2808312" cy="3600399"/>
          </a:xfrm>
          <a:prstGeom prst="rect">
            <a:avLst/>
          </a:prstGeom>
          <a:ln>
            <a:noFill/>
          </a:ln>
          <a:effectLst>
            <a:softEdge rad="112500"/>
          </a:effectLst>
        </p:spPr>
      </p:pic>
    </p:spTree>
    <p:extLst>
      <p:ext uri="{BB962C8B-B14F-4D97-AF65-F5344CB8AC3E}">
        <p14:creationId xmlns:p14="http://schemas.microsoft.com/office/powerpoint/2010/main" val="198856136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11"/>
          <p:cNvSpPr txBox="1"/>
          <p:nvPr/>
        </p:nvSpPr>
        <p:spPr>
          <a:xfrm>
            <a:off x="755576" y="195486"/>
            <a:ext cx="7272808" cy="4579780"/>
          </a:xfrm>
          <a:prstGeom prst="rect">
            <a:avLst/>
          </a:prstGeom>
          <a:noFill/>
        </p:spPr>
        <p:txBody>
          <a:bodyPr wrap="square" rtlCol="0">
            <a:spAutoFit/>
          </a:bodyPr>
          <a:lstStyle/>
          <a:p>
            <a:pPr indent="457200" algn="just">
              <a:lnSpc>
                <a:spcPct val="150000"/>
              </a:lnSpc>
            </a:pPr>
            <a:r>
              <a:rPr lang="en-US" altLang="zh-CN" sz="1400" b="1" dirty="0"/>
              <a:t>1919</a:t>
            </a:r>
            <a:r>
              <a:rPr lang="zh-CN" altLang="zh-CN" sz="1400" b="1" dirty="0"/>
              <a:t>年库恩的翻译处女作《卖油郎与花皇后》（《醒世恒言》）发表，标志着他正式走上了文学翻译的道路。</a:t>
            </a:r>
          </a:p>
          <a:p>
            <a:pPr indent="457200" algn="just">
              <a:lnSpc>
                <a:spcPct val="150000"/>
              </a:lnSpc>
            </a:pPr>
            <a:r>
              <a:rPr lang="en-US" altLang="zh-CN" sz="1400" b="1" dirty="0"/>
              <a:t>1926</a:t>
            </a:r>
            <a:r>
              <a:rPr lang="zh-CN" altLang="zh-CN" sz="1400" b="1" dirty="0"/>
              <a:t>年，库恩翻译了《好逑传》并以《水冰心与铁中玉》为名出版。同年，选取《今古奇观》中三篇故事译介并发表。</a:t>
            </a:r>
          </a:p>
          <a:p>
            <a:pPr indent="457200" algn="just">
              <a:lnSpc>
                <a:spcPct val="150000"/>
              </a:lnSpc>
            </a:pPr>
            <a:r>
              <a:rPr lang="en-US" altLang="zh-CN" sz="1400" b="1" dirty="0"/>
              <a:t>1926</a:t>
            </a:r>
            <a:r>
              <a:rPr lang="zh-CN" altLang="zh-CN" sz="1400" b="1" dirty="0"/>
              <a:t>年</a:t>
            </a:r>
            <a:r>
              <a:rPr lang="en-US" altLang="zh-CN" sz="1400" b="1" dirty="0"/>
              <a:t>8</a:t>
            </a:r>
            <a:r>
              <a:rPr lang="zh-CN" altLang="zh-CN" sz="1400" b="1" dirty="0"/>
              <a:t>月，库恩着手翻译《金瓶梅》，这是库恩翻译的第一部长篇小说，标志着他的翻译进入了成熟时期。该书</a:t>
            </a:r>
            <a:r>
              <a:rPr lang="en-US" altLang="zh-CN" sz="1400" b="1" dirty="0"/>
              <a:t>1930</a:t>
            </a:r>
            <a:r>
              <a:rPr lang="zh-CN" altLang="zh-CN" sz="1400" b="1" dirty="0"/>
              <a:t>年出版，引起了极大轰动，库恩因此被他的家乡萨克森授予＂莱辛＂文学奖。</a:t>
            </a:r>
          </a:p>
          <a:p>
            <a:pPr indent="457200" algn="just">
              <a:lnSpc>
                <a:spcPct val="150000"/>
              </a:lnSpc>
            </a:pPr>
            <a:r>
              <a:rPr lang="zh-CN" altLang="zh-CN" sz="1400" b="1" dirty="0"/>
              <a:t>库恩最伟大的译作都集中在</a:t>
            </a:r>
            <a:r>
              <a:rPr lang="en-US" altLang="zh-CN" sz="1400" b="1" dirty="0"/>
              <a:t>1932</a:t>
            </a:r>
            <a:r>
              <a:rPr lang="zh-CN" altLang="zh-CN" sz="1400" b="1" dirty="0"/>
              <a:t>—</a:t>
            </a:r>
            <a:r>
              <a:rPr lang="en-US" altLang="zh-CN" sz="1400" b="1" dirty="0"/>
              <a:t>1940</a:t>
            </a:r>
            <a:r>
              <a:rPr lang="zh-CN" altLang="zh-CN" sz="1400" b="1" dirty="0"/>
              <a:t>年间，包括《红楼梦》（</a:t>
            </a:r>
            <a:r>
              <a:rPr lang="en-US" altLang="zh-CN" sz="1400" b="1" dirty="0"/>
              <a:t>1932</a:t>
            </a:r>
            <a:r>
              <a:rPr lang="zh-CN" altLang="zh-CN" sz="1400" b="1" dirty="0"/>
              <a:t>），《水浒传》（</a:t>
            </a:r>
            <a:r>
              <a:rPr lang="en-US" altLang="zh-CN" sz="1400" b="1" dirty="0"/>
              <a:t>1934</a:t>
            </a:r>
            <a:r>
              <a:rPr lang="zh-CN" altLang="zh-CN" sz="1400" b="1" dirty="0"/>
              <a:t>）、《玉蜻蜓演义》（</a:t>
            </a:r>
            <a:r>
              <a:rPr lang="en-US" altLang="zh-CN" sz="1400" b="1" dirty="0"/>
              <a:t>1936</a:t>
            </a:r>
            <a:r>
              <a:rPr lang="zh-CN" altLang="zh-CN" sz="1400" b="1" dirty="0"/>
              <a:t>）、《隔帘花影》和《十二楼》中的四则故事（</a:t>
            </a:r>
            <a:r>
              <a:rPr lang="en-US" altLang="zh-CN" sz="1400" b="1" dirty="0"/>
              <a:t>1939</a:t>
            </a:r>
            <a:r>
              <a:rPr lang="zh-CN" altLang="zh-CN" sz="1400" b="1" dirty="0"/>
              <a:t>）、《三国演义》节译（</a:t>
            </a:r>
            <a:r>
              <a:rPr lang="en-US" altLang="zh-CN" sz="1400" b="1" dirty="0"/>
              <a:t>1940</a:t>
            </a:r>
            <a:r>
              <a:rPr lang="zh-CN" altLang="zh-CN" sz="1400" b="1" dirty="0"/>
              <a:t>）等，大多是明清小说。</a:t>
            </a:r>
          </a:p>
          <a:p>
            <a:pPr indent="457200" algn="just">
              <a:lnSpc>
                <a:spcPct val="150000"/>
              </a:lnSpc>
            </a:pPr>
            <a:r>
              <a:rPr lang="zh-CN" altLang="zh-CN" sz="1400" b="1" dirty="0"/>
              <a:t>第二次世界大战，库恩的身体遭受重创，翻译工作也被迫停止。战后，库恩的译介范围有所拓宽，译作主要有唐传奇《昆仑奴》、《李娃传》、《刘无双传》、明清短篇小说《今古奇观》和《十二楼》中篇章、明清长篇小说《儿女英雄传》、《肉蒲团》等，不再拘泥于名著。</a:t>
            </a:r>
          </a:p>
        </p:txBody>
      </p:sp>
      <p:sp>
        <p:nvSpPr>
          <p:cNvPr id="20" name="矩形 19"/>
          <p:cNvSpPr/>
          <p:nvPr/>
        </p:nvSpPr>
        <p:spPr>
          <a:xfrm>
            <a:off x="8316416" y="451132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62299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 y="49208"/>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84" y="267494"/>
            <a:ext cx="2809068" cy="5143500"/>
          </a:xfrm>
          <a:prstGeom prst="rect">
            <a:avLst/>
          </a:prstGeom>
        </p:spPr>
      </p:pic>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 y="1"/>
            <a:ext cx="2912145" cy="3158459"/>
          </a:xfrm>
          <a:custGeom>
            <a:avLst/>
            <a:gdLst/>
            <a:ahLst/>
            <a:cxnLst/>
            <a:rect l="l" t="t" r="r" b="b"/>
            <a:pathLst>
              <a:path w="2912145" h="3158459">
                <a:moveTo>
                  <a:pt x="0" y="0"/>
                </a:moveTo>
                <a:lnTo>
                  <a:pt x="2912145" y="0"/>
                </a:lnTo>
                <a:cubicBezTo>
                  <a:pt x="2867581" y="1642740"/>
                  <a:pt x="1609124" y="2982736"/>
                  <a:pt x="0" y="3158459"/>
                </a:cubicBez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83768" y="987574"/>
            <a:ext cx="5742384" cy="3368871"/>
          </a:xfrm>
          <a:prstGeom prst="rect">
            <a:avLst/>
          </a:prstGeom>
        </p:spPr>
        <p:txBody>
          <a:bodyPr wrap="square">
            <a:spAutoFit/>
          </a:bodyPr>
          <a:lstStyle/>
          <a:p>
            <a:pPr indent="457200">
              <a:lnSpc>
                <a:spcPct val="150000"/>
              </a:lnSpc>
            </a:pPr>
            <a:r>
              <a:rPr lang="zh-CN" altLang="zh-CN" b="1" dirty="0"/>
              <a:t>影响</a:t>
            </a:r>
          </a:p>
          <a:p>
            <a:pPr indent="457200">
              <a:lnSpc>
                <a:spcPct val="150000"/>
              </a:lnSpc>
            </a:pPr>
            <a:r>
              <a:rPr lang="zh-CN" altLang="zh-CN" b="1" dirty="0"/>
              <a:t>中国古代文学作品被译为德文后，对德国文学、戏剧、音乐等艺术形式都产生了极大的影响。歌德、黑塞等德国文学巨擘在中国诗歌和小说的影响下，写下了许多不朽的名篇；世界戏剧王大表演体系之一的创始人布莱希特以元杂剧为题材，创作了脸炙人口的佳作；作曲家马勒根据中国诗歌的德译本创作的交响乐《大地之歌》成为诗乐结合的完美典范。</a:t>
            </a:r>
          </a:p>
        </p:txBody>
      </p:sp>
    </p:spTree>
    <p:extLst>
      <p:ext uri="{BB962C8B-B14F-4D97-AF65-F5344CB8AC3E}">
        <p14:creationId xmlns:p14="http://schemas.microsoft.com/office/powerpoint/2010/main" val="239597059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93"/>
            <a:ext cx="3529520" cy="516403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a:off x="2065274" y="524144"/>
            <a:ext cx="2794758" cy="3991822"/>
          </a:xfrm>
          <a:prstGeom prst="rect">
            <a:avLst/>
          </a:prstGeom>
        </p:spPr>
      </p:pic>
      <p:sp>
        <p:nvSpPr>
          <p:cNvPr id="16" name="TextBox 15"/>
          <p:cNvSpPr txBox="1"/>
          <p:nvPr/>
        </p:nvSpPr>
        <p:spPr>
          <a:xfrm>
            <a:off x="2159224" y="1588160"/>
            <a:ext cx="553998" cy="2135718"/>
          </a:xfrm>
          <a:prstGeom prst="rect">
            <a:avLst/>
          </a:prstGeom>
          <a:noFill/>
          <a:ln>
            <a:noFill/>
          </a:ln>
        </p:spPr>
        <p:txBody>
          <a:bodyPr vert="eaVert" wrap="square" rtlCol="0">
            <a:spAutoFit/>
          </a:bodyPr>
          <a:lstStyle/>
          <a:p>
            <a:r>
              <a:rPr lang="zh-CN" altLang="en-US" sz="2400" dirty="0">
                <a:solidFill>
                  <a:srgbClr val="2C3F46"/>
                </a:solidFill>
              </a:rPr>
              <a:t>感谢倾听</a:t>
            </a:r>
          </a:p>
        </p:txBody>
      </p:sp>
      <p:sp>
        <p:nvSpPr>
          <p:cNvPr id="19" name="矩形 18"/>
          <p:cNvSpPr/>
          <p:nvPr/>
        </p:nvSpPr>
        <p:spPr>
          <a:xfrm>
            <a:off x="2217222" y="1563638"/>
            <a:ext cx="410562" cy="1408802"/>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sp>
        <p:nvSpPr>
          <p:cNvPr id="21" name="矩形 20"/>
          <p:cNvSpPr/>
          <p:nvPr/>
        </p:nvSpPr>
        <p:spPr>
          <a:xfrm>
            <a:off x="1716433" y="1567422"/>
            <a:ext cx="410562" cy="356256"/>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20538"/>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195212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41738" y="1563638"/>
            <a:ext cx="553998" cy="576064"/>
          </a:xfrm>
          <a:prstGeom prst="rect">
            <a:avLst/>
          </a:prstGeom>
          <a:noFill/>
          <a:ln>
            <a:noFill/>
          </a:ln>
        </p:spPr>
        <p:txBody>
          <a:bodyPr vert="eaVert" wrap="square" rtlCol="0">
            <a:spAutoFit/>
          </a:bodyPr>
          <a:lstStyle/>
          <a:p>
            <a:r>
              <a:rPr lang="zh-CN" altLang="en-US" sz="2400" dirty="0">
                <a:solidFill>
                  <a:srgbClr val="2C3F46"/>
                </a:solidFill>
              </a:rPr>
              <a:t>终</a:t>
            </a:r>
          </a:p>
        </p:txBody>
      </p:sp>
    </p:spTree>
    <p:extLst>
      <p:ext uri="{BB962C8B-B14F-4D97-AF65-F5344CB8AC3E}">
        <p14:creationId xmlns:p14="http://schemas.microsoft.com/office/powerpoint/2010/main" val="3642807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544" y="-308570"/>
            <a:ext cx="10081120" cy="5760640"/>
          </a:xfrm>
          <a:prstGeom prst="rect">
            <a:avLst/>
          </a:prstGeom>
          <a:solidFill>
            <a:srgbClr val="2C3F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69447" y="267494"/>
            <a:ext cx="8424936" cy="4536504"/>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3CDB7"/>
                </a:solidFill>
              </a:rPr>
              <a:t> </a:t>
            </a:r>
            <a:endParaRPr lang="zh-CN" altLang="en-US" dirty="0">
              <a:solidFill>
                <a:srgbClr val="D3CDB7"/>
              </a:solidFill>
            </a:endParaRPr>
          </a:p>
        </p:txBody>
      </p:sp>
      <p:sp>
        <p:nvSpPr>
          <p:cNvPr id="4" name="TextBox 3"/>
          <p:cNvSpPr txBox="1"/>
          <p:nvPr/>
        </p:nvSpPr>
        <p:spPr>
          <a:xfrm>
            <a:off x="7022594" y="1203598"/>
            <a:ext cx="861774" cy="792088"/>
          </a:xfrm>
          <a:prstGeom prst="rect">
            <a:avLst/>
          </a:prstGeom>
          <a:noFill/>
        </p:spPr>
        <p:txBody>
          <a:bodyPr vert="eaVert" wrap="square" rtlCol="0">
            <a:spAutoFit/>
          </a:bodyPr>
          <a:lstStyle/>
          <a:p>
            <a:r>
              <a:rPr lang="zh-CN" altLang="en-US" sz="4400" dirty="0"/>
              <a:t>目</a:t>
            </a:r>
          </a:p>
        </p:txBody>
      </p:sp>
      <p:sp>
        <p:nvSpPr>
          <p:cNvPr id="19" name="TextBox 18"/>
          <p:cNvSpPr txBox="1"/>
          <p:nvPr/>
        </p:nvSpPr>
        <p:spPr>
          <a:xfrm>
            <a:off x="1374031" y="627534"/>
            <a:ext cx="461665" cy="1296144"/>
          </a:xfrm>
          <a:prstGeom prst="rect">
            <a:avLst/>
          </a:prstGeom>
          <a:noFill/>
        </p:spPr>
        <p:txBody>
          <a:bodyPr vert="eaVert" wrap="square" rtlCol="0">
            <a:spAutoFit/>
          </a:bodyPr>
          <a:lstStyle/>
          <a:p>
            <a:r>
              <a:rPr lang="zh-CN" altLang="en-US" spc="400" dirty="0">
                <a:solidFill>
                  <a:srgbClr val="D3CDB7"/>
                </a:solidFill>
              </a:rPr>
              <a:t>困懒微风</a:t>
            </a:r>
          </a:p>
        </p:txBody>
      </p:sp>
      <p:sp>
        <p:nvSpPr>
          <p:cNvPr id="21" name="TextBox 20"/>
          <p:cNvSpPr txBox="1"/>
          <p:nvPr/>
        </p:nvSpPr>
        <p:spPr>
          <a:xfrm>
            <a:off x="3894311" y="627534"/>
            <a:ext cx="461665" cy="1368152"/>
          </a:xfrm>
          <a:prstGeom prst="rect">
            <a:avLst/>
          </a:prstGeom>
          <a:noFill/>
        </p:spPr>
        <p:txBody>
          <a:bodyPr vert="eaVert" wrap="square" rtlCol="0">
            <a:spAutoFit/>
          </a:bodyPr>
          <a:lstStyle/>
          <a:p>
            <a:r>
              <a:rPr lang="zh-CN" altLang="en-US" spc="400" dirty="0">
                <a:solidFill>
                  <a:srgbClr val="D3CDB7"/>
                </a:solidFill>
              </a:rPr>
              <a:t>春光美酒</a:t>
            </a:r>
          </a:p>
        </p:txBody>
      </p:sp>
      <p:sp>
        <p:nvSpPr>
          <p:cNvPr id="26" name="TextBox 25"/>
          <p:cNvSpPr txBox="1"/>
          <p:nvPr/>
        </p:nvSpPr>
        <p:spPr>
          <a:xfrm>
            <a:off x="7022594" y="2859782"/>
            <a:ext cx="861774" cy="864096"/>
          </a:xfrm>
          <a:prstGeom prst="rect">
            <a:avLst/>
          </a:prstGeom>
          <a:noFill/>
        </p:spPr>
        <p:txBody>
          <a:bodyPr vert="eaVert" wrap="square" rtlCol="0">
            <a:spAutoFit/>
          </a:bodyPr>
          <a:lstStyle/>
          <a:p>
            <a:r>
              <a:rPr lang="zh-CN" altLang="en-US" sz="4400" dirty="0"/>
              <a:t>录</a:t>
            </a:r>
          </a:p>
        </p:txBody>
      </p:sp>
      <p:sp>
        <p:nvSpPr>
          <p:cNvPr id="27" name="TextBox 26"/>
          <p:cNvSpPr txBox="1"/>
          <p:nvPr/>
        </p:nvSpPr>
        <p:spPr>
          <a:xfrm>
            <a:off x="6588224" y="2202418"/>
            <a:ext cx="1944216" cy="369332"/>
          </a:xfrm>
          <a:prstGeom prst="rect">
            <a:avLst/>
          </a:prstGeom>
          <a:noFill/>
        </p:spPr>
        <p:txBody>
          <a:bodyPr wrap="square" rtlCol="0">
            <a:spAutoFit/>
          </a:bodyPr>
          <a:lstStyle/>
          <a:p>
            <a:r>
              <a:rPr lang="en-US" altLang="zh-CN" spc="400" dirty="0">
                <a:solidFill>
                  <a:srgbClr val="2C3F46"/>
                </a:solidFill>
                <a:latin typeface="DotumChe" panose="020B0609000101010101" pitchFamily="49" charset="-127"/>
                <a:ea typeface="DotumChe" panose="020B0609000101010101" pitchFamily="49" charset="-127"/>
              </a:rPr>
              <a:t>CONTENTS</a:t>
            </a:r>
            <a:endParaRPr lang="zh-CN" altLang="en-US" spc="400" dirty="0">
              <a:solidFill>
                <a:srgbClr val="2C3F46"/>
              </a:solidFill>
              <a:latin typeface="DotumChe" panose="020B0609000101010101" pitchFamily="49" charset="-127"/>
              <a:ea typeface="DotumChe" panose="020B0609000101010101" pitchFamily="49" charset="-127"/>
            </a:endParaRPr>
          </a:p>
        </p:txBody>
      </p:sp>
      <p:sp>
        <p:nvSpPr>
          <p:cNvPr id="28" name="TextBox 27"/>
          <p:cNvSpPr txBox="1"/>
          <p:nvPr/>
        </p:nvSpPr>
        <p:spPr>
          <a:xfrm>
            <a:off x="991748" y="1059582"/>
            <a:ext cx="5358209" cy="3170099"/>
          </a:xfrm>
          <a:prstGeom prst="rect">
            <a:avLst/>
          </a:prstGeom>
          <a:noFill/>
        </p:spPr>
        <p:txBody>
          <a:bodyPr wrap="square" rtlCol="0">
            <a:spAutoFit/>
          </a:bodyPr>
          <a:lstStyle/>
          <a:p>
            <a:pPr>
              <a:lnSpc>
                <a:spcPct val="200000"/>
              </a:lnSpc>
            </a:pPr>
            <a:r>
              <a:rPr lang="zh-CN" altLang="en-US" sz="2000" b="1" dirty="0"/>
              <a:t>一</a:t>
            </a:r>
            <a:r>
              <a:rPr lang="zh-CN" altLang="zh-CN" sz="2000" b="1" dirty="0" smtClean="0"/>
              <a:t>、</a:t>
            </a:r>
            <a:r>
              <a:rPr lang="zh-CN" altLang="zh-CN" sz="2000" b="1" dirty="0"/>
              <a:t>传教士的汉学拓荒</a:t>
            </a:r>
          </a:p>
          <a:p>
            <a:pPr>
              <a:lnSpc>
                <a:spcPct val="200000"/>
              </a:lnSpc>
            </a:pPr>
            <a:r>
              <a:rPr lang="zh-CN" altLang="en-US" sz="2000" b="1" dirty="0"/>
              <a:t>二</a:t>
            </a:r>
            <a:r>
              <a:rPr lang="zh-CN" altLang="zh-CN" sz="2000" b="1" dirty="0" smtClean="0"/>
              <a:t>、</a:t>
            </a:r>
            <a:r>
              <a:rPr lang="zh-CN" altLang="zh-CN" sz="2000" b="1" dirty="0"/>
              <a:t>第一代学院派汉学家的诞生</a:t>
            </a:r>
          </a:p>
          <a:p>
            <a:pPr>
              <a:lnSpc>
                <a:spcPct val="200000"/>
              </a:lnSpc>
            </a:pPr>
            <a:r>
              <a:rPr lang="zh-CN" altLang="en-US" sz="2000" b="1" dirty="0"/>
              <a:t>三</a:t>
            </a:r>
            <a:r>
              <a:rPr lang="zh-CN" altLang="zh-CN" sz="2000" b="1" dirty="0" smtClean="0"/>
              <a:t>、二</a:t>
            </a:r>
            <a:r>
              <a:rPr lang="zh-CN" altLang="zh-CN" sz="2000" b="1" dirty="0"/>
              <a:t>战后汉学重建时期及新时代的汉学家</a:t>
            </a:r>
          </a:p>
          <a:p>
            <a:pPr>
              <a:lnSpc>
                <a:spcPct val="200000"/>
              </a:lnSpc>
            </a:pPr>
            <a:r>
              <a:rPr lang="zh-CN" altLang="en-US" sz="2000" b="1" dirty="0"/>
              <a:t>四</a:t>
            </a:r>
            <a:r>
              <a:rPr lang="zh-CN" altLang="zh-CN" sz="2000" b="1" dirty="0" smtClean="0"/>
              <a:t>、</a:t>
            </a:r>
            <a:r>
              <a:rPr lang="zh-CN" altLang="zh-CN" sz="2000" b="1" dirty="0"/>
              <a:t>汉学家对中国古代文学的译介及其影响</a:t>
            </a:r>
          </a:p>
          <a:p>
            <a:pPr>
              <a:lnSpc>
                <a:spcPct val="200000"/>
              </a:lnSpc>
            </a:pPr>
            <a:endParaRPr lang="zh-CN" altLang="en-US" sz="2000" b="1" dirty="0"/>
          </a:p>
        </p:txBody>
      </p:sp>
    </p:spTree>
    <p:extLst>
      <p:ext uri="{BB962C8B-B14F-4D97-AF65-F5344CB8AC3E}">
        <p14:creationId xmlns:p14="http://schemas.microsoft.com/office/powerpoint/2010/main" val="2053555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16632" y="0"/>
            <a:ext cx="936104"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line01"/>
          <p:cNvCxnSpPr/>
          <p:nvPr/>
        </p:nvCxnSpPr>
        <p:spPr>
          <a:xfrm>
            <a:off x="-538120"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9" name="line01"/>
          <p:cNvCxnSpPr/>
          <p:nvPr/>
        </p:nvCxnSpPr>
        <p:spPr>
          <a:xfrm>
            <a:off x="-1116632" y="3178683"/>
            <a:ext cx="93610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27" name="图文框 26"/>
          <p:cNvSpPr/>
          <p:nvPr/>
        </p:nvSpPr>
        <p:spPr>
          <a:xfrm>
            <a:off x="2555776" y="-956642"/>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68" y="3199221"/>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75000"/>
                    </a14:imgEffect>
                  </a14:imgLayer>
                </a14:imgProps>
              </a:ext>
              <a:ext uri="{28A0092B-C50C-407E-A947-70E740481C1C}">
                <a14:useLocalDpi xmlns:a14="http://schemas.microsoft.com/office/drawing/2010/main" val="0"/>
              </a:ext>
            </a:extLst>
          </a:blip>
          <a:stretch>
            <a:fillRect/>
          </a:stretch>
        </p:blipFill>
        <p:spPr>
          <a:xfrm>
            <a:off x="2170956" y="-12948"/>
            <a:ext cx="4680520" cy="3666407"/>
          </a:xfrm>
          <a:prstGeom prst="rect">
            <a:avLst/>
          </a:prstGeom>
        </p:spPr>
      </p:pic>
      <p:sp>
        <p:nvSpPr>
          <p:cNvPr id="31" name="TextBox 30"/>
          <p:cNvSpPr txBox="1"/>
          <p:nvPr/>
        </p:nvSpPr>
        <p:spPr>
          <a:xfrm>
            <a:off x="2339752" y="3627631"/>
            <a:ext cx="5904656" cy="1107996"/>
          </a:xfrm>
          <a:prstGeom prst="rect">
            <a:avLst/>
          </a:prstGeom>
          <a:noFill/>
        </p:spPr>
        <p:txBody>
          <a:bodyPr vert="horz" wrap="square" rtlCol="0">
            <a:spAutoFit/>
          </a:bodyPr>
          <a:lstStyle/>
          <a:p>
            <a:r>
              <a:rPr lang="zh-CN" altLang="en-US" sz="6600" dirty="0" smtClean="0">
                <a:solidFill>
                  <a:srgbClr val="D3CDB7"/>
                </a:solidFill>
                <a:latin typeface="微软雅黑" pitchFamily="34" charset="-122"/>
                <a:ea typeface="微软雅黑" pitchFamily="34" charset="-122"/>
              </a:rPr>
              <a:t>壹 </a:t>
            </a:r>
            <a:r>
              <a:rPr lang="zh-CN" altLang="en-US" sz="4000" dirty="0" smtClean="0">
                <a:solidFill>
                  <a:srgbClr val="D3CDB7"/>
                </a:solidFill>
                <a:latin typeface="微软雅黑" pitchFamily="34" charset="-122"/>
                <a:ea typeface="微软雅黑" pitchFamily="34" charset="-122"/>
              </a:rPr>
              <a:t>传教士的汉学拓荒</a:t>
            </a:r>
            <a:endParaRPr lang="zh-CN" altLang="en-US" sz="4000" dirty="0">
              <a:solidFill>
                <a:srgbClr val="D3CDB7"/>
              </a:solidFill>
              <a:latin typeface="微软雅黑" pitchFamily="34" charset="-122"/>
              <a:ea typeface="微软雅黑" pitchFamily="34" charset="-122"/>
            </a:endParaRPr>
          </a:p>
        </p:txBody>
      </p:sp>
      <p:sp>
        <p:nvSpPr>
          <p:cNvPr id="33" name="TextBox 32" hidden="1"/>
          <p:cNvSpPr txBox="1"/>
          <p:nvPr/>
        </p:nvSpPr>
        <p:spPr>
          <a:xfrm>
            <a:off x="7287399" y="1623875"/>
            <a:ext cx="615553" cy="1883979"/>
          </a:xfrm>
          <a:prstGeom prst="rect">
            <a:avLst/>
          </a:prstGeom>
          <a:noFill/>
        </p:spPr>
        <p:txBody>
          <a:bodyPr vert="eaVert" wrap="square" rtlCol="0">
            <a:spAutoFit/>
          </a:bodyPr>
          <a:lstStyle/>
          <a:p>
            <a:r>
              <a:rPr lang="zh-CN" altLang="en-US" sz="1400" dirty="0">
                <a:solidFill>
                  <a:srgbClr val="2C3F46"/>
                </a:solidFill>
              </a:rPr>
              <a:t>春路雨添花</a:t>
            </a:r>
          </a:p>
          <a:p>
            <a:r>
              <a:rPr lang="zh-CN" altLang="en-US" sz="1400" dirty="0">
                <a:solidFill>
                  <a:srgbClr val="2C3F46"/>
                </a:solidFill>
              </a:rPr>
              <a:t>花动一山春色</a:t>
            </a:r>
          </a:p>
        </p:txBody>
      </p:sp>
      <p:sp>
        <p:nvSpPr>
          <p:cNvPr id="39" name="等腰三角形 38"/>
          <p:cNvSpPr/>
          <p:nvPr/>
        </p:nvSpPr>
        <p:spPr>
          <a:xfrm flipV="1">
            <a:off x="3960000" y="479700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31855342"/>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739112"/>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9"/>
          <p:cNvSpPr txBox="1"/>
          <p:nvPr/>
        </p:nvSpPr>
        <p:spPr>
          <a:xfrm>
            <a:off x="2123728" y="4508531"/>
            <a:ext cx="2088232" cy="369332"/>
          </a:xfrm>
          <a:prstGeom prst="rect">
            <a:avLst/>
          </a:prstGeom>
          <a:noFill/>
        </p:spPr>
        <p:txBody>
          <a:bodyPr wrap="square" rtlCol="0">
            <a:spAutoFit/>
          </a:bodyPr>
          <a:lstStyle/>
          <a:p>
            <a:endParaRPr lang="zh-CN" altLang="en-US" dirty="0">
              <a:solidFill>
                <a:srgbClr val="002060"/>
              </a:solidFill>
              <a:latin typeface="华文行楷" pitchFamily="2" charset="-122"/>
              <a:ea typeface="华文行楷" pitchFamily="2" charset="-122"/>
            </a:endParaRPr>
          </a:p>
        </p:txBody>
      </p:sp>
      <p:sp>
        <p:nvSpPr>
          <p:cNvPr id="12" name="TextBox 11"/>
          <p:cNvSpPr txBox="1"/>
          <p:nvPr/>
        </p:nvSpPr>
        <p:spPr>
          <a:xfrm>
            <a:off x="438961" y="843558"/>
            <a:ext cx="3744416" cy="369332"/>
          </a:xfrm>
          <a:prstGeom prst="rect">
            <a:avLst/>
          </a:prstGeom>
          <a:noFill/>
        </p:spPr>
        <p:txBody>
          <a:bodyPr wrap="square" rtlCol="0">
            <a:spAutoFit/>
          </a:bodyPr>
          <a:lstStyle/>
          <a:p>
            <a:r>
              <a:rPr lang="zh-CN" altLang="en-US" b="1" dirty="0"/>
              <a:t>（一）亚当那修斯</a:t>
            </a:r>
            <a:r>
              <a:rPr lang="en-US" altLang="zh-CN" b="1" dirty="0"/>
              <a:t>.</a:t>
            </a:r>
            <a:r>
              <a:rPr lang="zh-CN" altLang="en-US" b="1" dirty="0"/>
              <a:t>寇希尔</a:t>
            </a:r>
          </a:p>
        </p:txBody>
      </p:sp>
      <p:sp>
        <p:nvSpPr>
          <p:cNvPr id="13" name="TextBox 12"/>
          <p:cNvSpPr txBox="1"/>
          <p:nvPr/>
        </p:nvSpPr>
        <p:spPr>
          <a:xfrm>
            <a:off x="683568" y="1343838"/>
            <a:ext cx="6120680" cy="830997"/>
          </a:xfrm>
          <a:prstGeom prst="rect">
            <a:avLst/>
          </a:prstGeom>
          <a:noFill/>
        </p:spPr>
        <p:txBody>
          <a:bodyPr wrap="square" rtlCol="0">
            <a:spAutoFit/>
          </a:bodyPr>
          <a:lstStyle/>
          <a:p>
            <a:r>
              <a:rPr lang="en-US" altLang="zh-CN" sz="1400" b="1" dirty="0"/>
              <a:t>1</a:t>
            </a:r>
            <a:r>
              <a:rPr lang="zh-CN" altLang="en-US" sz="1400" b="1" dirty="0"/>
              <a:t>、</a:t>
            </a:r>
            <a:r>
              <a:rPr lang="zh-CN" altLang="en-US" sz="1600" b="1" dirty="0"/>
              <a:t>亚当那修斯</a:t>
            </a:r>
            <a:r>
              <a:rPr lang="en-US" altLang="zh-CN" sz="1600" b="1" dirty="0"/>
              <a:t>.</a:t>
            </a:r>
            <a:r>
              <a:rPr lang="zh-CN" altLang="en-US" sz="1600" b="1" dirty="0"/>
              <a:t>寇希尔</a:t>
            </a:r>
            <a:r>
              <a:rPr lang="en-US" altLang="zh-CN" sz="1600" b="1" dirty="0"/>
              <a:t>(Fr. Athanasius </a:t>
            </a:r>
            <a:r>
              <a:rPr lang="en-US" altLang="zh-CN" sz="1600" b="1" dirty="0" err="1"/>
              <a:t>Kircher</a:t>
            </a:r>
            <a:r>
              <a:rPr lang="zh-CN" altLang="en-US" sz="1600" b="1" dirty="0"/>
              <a:t>，</a:t>
            </a:r>
            <a:r>
              <a:rPr lang="en-US" altLang="zh-CN" sz="1600" b="1"/>
              <a:t>1602—1680</a:t>
            </a:r>
            <a:r>
              <a:rPr lang="en-US" altLang="zh-CN" sz="1600" b="1" smtClean="0"/>
              <a:t>)</a:t>
            </a:r>
          </a:p>
          <a:p>
            <a:endParaRPr lang="en-US" altLang="zh-CN" sz="1600" b="1" dirty="0"/>
          </a:p>
          <a:p>
            <a:r>
              <a:rPr lang="en-US" altLang="zh-CN" sz="1600" b="1" dirty="0"/>
              <a:t> </a:t>
            </a:r>
            <a:r>
              <a:rPr lang="en-US" altLang="zh-CN" sz="1600" b="1" dirty="0" smtClean="0"/>
              <a:t> 《</a:t>
            </a:r>
            <a:r>
              <a:rPr lang="zh-CN" altLang="en-US" sz="1600" b="1" dirty="0"/>
              <a:t>中国图说</a:t>
            </a:r>
            <a:r>
              <a:rPr lang="en-US" altLang="zh-CN" sz="1600" b="1" dirty="0"/>
              <a:t>》</a:t>
            </a:r>
            <a:r>
              <a:rPr lang="zh-CN" altLang="en-US" sz="1600" b="1" dirty="0"/>
              <a:t>（</a:t>
            </a:r>
            <a:r>
              <a:rPr lang="en-US" altLang="zh-CN" sz="1600" b="1" dirty="0"/>
              <a:t>China </a:t>
            </a:r>
            <a:r>
              <a:rPr lang="en-US" altLang="zh-CN" sz="1600" b="1" dirty="0" err="1"/>
              <a:t>Illust</a:t>
            </a:r>
            <a:r>
              <a:rPr lang="en-US" altLang="zh-CN" sz="1600" b="1" dirty="0"/>
              <a:t> </a:t>
            </a:r>
            <a:r>
              <a:rPr lang="en-US" altLang="zh-CN" sz="1600" b="1" dirty="0" smtClean="0"/>
              <a:t>Rata</a:t>
            </a:r>
            <a:r>
              <a:rPr lang="zh-CN" altLang="en-US" sz="1400" b="1" dirty="0" smtClean="0"/>
              <a:t>）</a:t>
            </a:r>
            <a:endParaRPr lang="zh-CN" altLang="en-US" sz="1400" b="1" dirty="0"/>
          </a:p>
        </p:txBody>
      </p:sp>
      <p:sp>
        <p:nvSpPr>
          <p:cNvPr id="18" name="TextBox 17"/>
          <p:cNvSpPr txBox="1"/>
          <p:nvPr/>
        </p:nvSpPr>
        <p:spPr>
          <a:xfrm>
            <a:off x="683568" y="2293571"/>
            <a:ext cx="3744416" cy="338554"/>
          </a:xfrm>
          <a:prstGeom prst="rect">
            <a:avLst/>
          </a:prstGeom>
          <a:noFill/>
        </p:spPr>
        <p:txBody>
          <a:bodyPr wrap="square" rtlCol="0">
            <a:spAutoFit/>
          </a:bodyPr>
          <a:lstStyle/>
          <a:p>
            <a:r>
              <a:rPr lang="en-US" altLang="zh-CN" sz="1600" b="1" dirty="0"/>
              <a:t>2</a:t>
            </a:r>
            <a:r>
              <a:rPr lang="zh-CN" altLang="en-US" sz="1600" b="1" dirty="0"/>
              <a:t>、德国汉学的开山之作</a:t>
            </a:r>
            <a:r>
              <a:rPr lang="en-US" altLang="zh-CN" sz="1600" b="1" dirty="0"/>
              <a:t>——《</a:t>
            </a:r>
            <a:r>
              <a:rPr lang="zh-CN" altLang="en-US" sz="1600" b="1" dirty="0"/>
              <a:t>中国图说</a:t>
            </a:r>
            <a:r>
              <a:rPr lang="en-US" altLang="zh-CN" sz="1600" b="1" dirty="0"/>
              <a:t>》</a:t>
            </a:r>
            <a:endParaRPr lang="zh-CN" altLang="en-US" sz="1600" b="1" dirty="0"/>
          </a:p>
        </p:txBody>
      </p:sp>
      <p:sp>
        <p:nvSpPr>
          <p:cNvPr id="19" name="TextBox 18"/>
          <p:cNvSpPr txBox="1"/>
          <p:nvPr/>
        </p:nvSpPr>
        <p:spPr>
          <a:xfrm>
            <a:off x="575556" y="2676693"/>
            <a:ext cx="7704856" cy="2031325"/>
          </a:xfrm>
          <a:prstGeom prst="rect">
            <a:avLst/>
          </a:prstGeom>
          <a:noFill/>
        </p:spPr>
        <p:txBody>
          <a:bodyPr wrap="square" rtlCol="0">
            <a:spAutoFit/>
          </a:bodyPr>
          <a:lstStyle/>
          <a:p>
            <a:r>
              <a:rPr lang="en-US" altLang="zh-CN" b="1" dirty="0"/>
              <a:t>《</a:t>
            </a:r>
            <a:r>
              <a:rPr lang="zh-CN" altLang="en-US" b="1" dirty="0"/>
              <a:t>中国图说</a:t>
            </a:r>
            <a:r>
              <a:rPr lang="en-US" altLang="zh-CN" b="1" dirty="0"/>
              <a:t>》</a:t>
            </a:r>
            <a:r>
              <a:rPr lang="zh-CN" altLang="en-US" b="1" dirty="0"/>
              <a:t>的出版成为德国传教士汉学的开端。这是德国人首次尝试撰写关于中国的著述，于</a:t>
            </a:r>
            <a:r>
              <a:rPr lang="en-US" altLang="zh-CN" b="1" dirty="0"/>
              <a:t>1667</a:t>
            </a:r>
            <a:r>
              <a:rPr lang="zh-CN" altLang="en-US" b="1" dirty="0"/>
              <a:t>年在荷兰的阿姆斯特丹出版。</a:t>
            </a:r>
          </a:p>
          <a:p>
            <a:r>
              <a:rPr lang="zh-CN" altLang="en-US" b="1" dirty="0"/>
              <a:t>在这部著作中，寇希尔根据曾到过中国的波兰耶稣修士卜致远和意大利修士卫匡国的描述，在他的笔下为人们展示了一个神奇美丽、雅致美好的世外桃园。这本书的最大特点是拥有美丽的插图，为欧洲人提供了一个有着直观印象的东方，它百科全书式的介绍，又把让欧洲人着迷的中国精神世界带到他们眼前。</a:t>
            </a:r>
          </a:p>
        </p:txBody>
      </p:sp>
      <p:sp>
        <p:nvSpPr>
          <p:cNvPr id="20" name="矩形 19"/>
          <p:cNvSpPr/>
          <p:nvPr/>
        </p:nvSpPr>
        <p:spPr>
          <a:xfrm>
            <a:off x="8316416" y="451132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95536" y="57133"/>
            <a:ext cx="3278462" cy="830997"/>
          </a:xfrm>
          <a:prstGeom prst="rect">
            <a:avLst/>
          </a:prstGeom>
        </p:spPr>
        <p:txBody>
          <a:bodyPr wrap="none">
            <a:spAutoFit/>
          </a:bodyPr>
          <a:lstStyle/>
          <a:p>
            <a:pPr>
              <a:lnSpc>
                <a:spcPct val="200000"/>
              </a:lnSpc>
            </a:pPr>
            <a:r>
              <a:rPr lang="zh-CN" altLang="en-US" sz="2400" b="1" dirty="0" smtClean="0"/>
              <a:t>一</a:t>
            </a:r>
            <a:r>
              <a:rPr lang="zh-CN" altLang="zh-CN" sz="2400" b="1" smtClean="0"/>
              <a:t>、</a:t>
            </a:r>
            <a:r>
              <a:rPr lang="zh-CN" altLang="zh-CN" sz="2400" b="1" dirty="0"/>
              <a:t>传教士的汉学拓荒</a:t>
            </a:r>
          </a:p>
        </p:txBody>
      </p:sp>
    </p:spTree>
    <p:extLst>
      <p:ext uri="{BB962C8B-B14F-4D97-AF65-F5344CB8AC3E}">
        <p14:creationId xmlns:p14="http://schemas.microsoft.com/office/powerpoint/2010/main" val="239681772"/>
      </p:ext>
    </p:extLst>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82" y="0"/>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926" r="15356"/>
          <a:stretch/>
        </p:blipFill>
        <p:spPr bwMode="auto">
          <a:xfrm>
            <a:off x="3843130" y="843557"/>
            <a:ext cx="2241038" cy="33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96" t="103" r="2704" b="103"/>
          <a:stretch/>
        </p:blipFill>
        <p:spPr bwMode="auto">
          <a:xfrm>
            <a:off x="935824" y="733659"/>
            <a:ext cx="2268024" cy="34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785755"/>
            <a:ext cx="2457267" cy="342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243921"/>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546380" y="747970"/>
            <a:ext cx="4169636" cy="4031873"/>
          </a:xfrm>
          <a:prstGeom prst="rect">
            <a:avLst/>
          </a:prstGeom>
          <a:noFill/>
        </p:spPr>
        <p:txBody>
          <a:bodyPr wrap="square" rtlCol="0">
            <a:spAutoFit/>
          </a:bodyPr>
          <a:lstStyle/>
          <a:p>
            <a:pPr algn="just"/>
            <a:r>
              <a:rPr lang="zh-CN" altLang="en-US" sz="1600" b="1" dirty="0" smtClean="0">
                <a:latin typeface="+mn-ea"/>
              </a:rPr>
              <a:t>（二</a:t>
            </a:r>
            <a:r>
              <a:rPr lang="zh-CN" altLang="en-US" sz="1600" b="1" dirty="0">
                <a:latin typeface="+mn-ea"/>
              </a:rPr>
              <a:t>）花之安的汉学研究</a:t>
            </a:r>
          </a:p>
          <a:p>
            <a:pPr algn="just"/>
            <a:r>
              <a:rPr lang="zh-CN" altLang="en-US" sz="1600" b="1" dirty="0">
                <a:latin typeface="+mn-ea"/>
              </a:rPr>
              <a:t>花之安（</a:t>
            </a:r>
            <a:r>
              <a:rPr lang="en-US" altLang="zh-CN" sz="1600" b="1" dirty="0">
                <a:latin typeface="+mn-ea"/>
              </a:rPr>
              <a:t>Ernst Faber</a:t>
            </a:r>
            <a:r>
              <a:rPr lang="zh-CN" altLang="en-US" sz="1600" b="1" dirty="0">
                <a:latin typeface="+mn-ea"/>
              </a:rPr>
              <a:t>，</a:t>
            </a:r>
            <a:r>
              <a:rPr lang="en-US" altLang="zh-CN" sz="1600" b="1" dirty="0">
                <a:latin typeface="+mn-ea"/>
              </a:rPr>
              <a:t>1839—1899</a:t>
            </a:r>
            <a:r>
              <a:rPr lang="zh-CN" altLang="en-US" sz="1600" b="1" dirty="0">
                <a:latin typeface="+mn-ea"/>
              </a:rPr>
              <a:t>）出生于德国己伐利亚州北部的小城科堡，犹太人，是</a:t>
            </a:r>
            <a:r>
              <a:rPr lang="en-US" altLang="zh-CN" sz="1600" b="1" dirty="0">
                <a:latin typeface="+mn-ea"/>
              </a:rPr>
              <a:t>19</a:t>
            </a:r>
            <a:r>
              <a:rPr lang="zh-CN" altLang="en-US" sz="1600" b="1" dirty="0">
                <a:latin typeface="+mn-ea"/>
              </a:rPr>
              <a:t>世纪最著名的传教士汉学家之一。</a:t>
            </a:r>
            <a:r>
              <a:rPr lang="en-US" altLang="zh-CN" sz="1600" b="1" dirty="0">
                <a:latin typeface="+mn-ea"/>
              </a:rPr>
              <a:t>1864</a:t>
            </a:r>
            <a:r>
              <a:rPr lang="zh-CN" altLang="en-US" sz="1600" b="1" dirty="0">
                <a:latin typeface="+mn-ea"/>
              </a:rPr>
              <a:t>年，受基督教新教组织礼贤会（</a:t>
            </a:r>
            <a:r>
              <a:rPr lang="en-US" altLang="zh-CN" sz="1600" b="1" dirty="0" err="1">
                <a:latin typeface="+mn-ea"/>
              </a:rPr>
              <a:t>Rhenish</a:t>
            </a:r>
            <a:r>
              <a:rPr lang="en-US" altLang="zh-CN" sz="1600" b="1" dirty="0">
                <a:latin typeface="+mn-ea"/>
              </a:rPr>
              <a:t> Mission</a:t>
            </a:r>
            <a:r>
              <a:rPr lang="zh-CN" altLang="en-US" sz="1600" b="1" dirty="0">
                <a:latin typeface="+mn-ea"/>
              </a:rPr>
              <a:t>）委派，花之安来华传教。</a:t>
            </a:r>
          </a:p>
          <a:p>
            <a:pPr algn="just"/>
            <a:endParaRPr lang="zh-CN" altLang="en-US" sz="1600" b="1" dirty="0">
              <a:latin typeface="+mn-ea"/>
            </a:endParaRPr>
          </a:p>
          <a:p>
            <a:pPr algn="just"/>
            <a:r>
              <a:rPr lang="en-US" altLang="zh-CN" sz="1600" b="1" dirty="0">
                <a:latin typeface="+mn-ea"/>
              </a:rPr>
              <a:t>《</a:t>
            </a:r>
            <a:r>
              <a:rPr lang="zh-CN" altLang="en-US" sz="1600" b="1" dirty="0">
                <a:latin typeface="+mn-ea"/>
              </a:rPr>
              <a:t>儒学汇纂</a:t>
            </a:r>
            <a:r>
              <a:rPr lang="en-US" altLang="zh-CN" sz="1600" b="1" dirty="0">
                <a:latin typeface="+mn-ea"/>
              </a:rPr>
              <a:t>》</a:t>
            </a:r>
            <a:r>
              <a:rPr lang="zh-CN" altLang="en-US" sz="1600" b="1" dirty="0">
                <a:latin typeface="+mn-ea"/>
              </a:rPr>
              <a:t>以德文写就，目的是为了让德国人或欧洲人进一步了解中国</a:t>
            </a:r>
            <a:r>
              <a:rPr lang="zh-CN" altLang="en-US" sz="1600" b="1" dirty="0" smtClean="0">
                <a:latin typeface="+mn-ea"/>
              </a:rPr>
              <a:t>。</a:t>
            </a:r>
            <a:endParaRPr lang="en-US" altLang="zh-CN" sz="1600" b="1" dirty="0" smtClean="0">
              <a:latin typeface="+mn-ea"/>
            </a:endParaRPr>
          </a:p>
          <a:p>
            <a:pPr algn="just"/>
            <a:endParaRPr lang="zh-CN" altLang="en-US" sz="1600" b="1" dirty="0">
              <a:latin typeface="+mn-ea"/>
            </a:endParaRPr>
          </a:p>
          <a:p>
            <a:pPr algn="just"/>
            <a:r>
              <a:rPr lang="en-US" altLang="zh-CN" sz="1600" b="1" dirty="0">
                <a:latin typeface="+mn-ea"/>
              </a:rPr>
              <a:t>《</a:t>
            </a:r>
            <a:r>
              <a:rPr lang="zh-CN" altLang="en-US" sz="1600" b="1" dirty="0">
                <a:latin typeface="+mn-ea"/>
              </a:rPr>
              <a:t>儒学汇纂</a:t>
            </a:r>
            <a:r>
              <a:rPr lang="en-US" altLang="zh-CN" sz="1600" b="1" dirty="0">
                <a:latin typeface="+mn-ea"/>
              </a:rPr>
              <a:t>》</a:t>
            </a:r>
            <a:r>
              <a:rPr lang="zh-CN" altLang="en-US" sz="1600" b="1" dirty="0">
                <a:latin typeface="+mn-ea"/>
              </a:rPr>
              <a:t>开创了近代来华传教</a:t>
            </a:r>
            <a:r>
              <a:rPr lang="en-US" altLang="zh-CN" sz="1600" b="1" dirty="0">
                <a:latin typeface="+mn-ea"/>
              </a:rPr>
              <a:t>±</a:t>
            </a:r>
            <a:r>
              <a:rPr lang="zh-CN" altLang="en-US" sz="1600" b="1" dirty="0">
                <a:latin typeface="+mn-ea"/>
              </a:rPr>
              <a:t>研究中国人性的先河，以德、英两种语言出版，在德国乃至整个欧洲都引起了较大反响，是当时来华传教士了解中国的必读之作</a:t>
            </a:r>
            <a:r>
              <a:rPr lang="zh-CN" altLang="en-US" sz="1600" b="1" dirty="0" smtClean="0">
                <a:latin typeface="+mn-ea"/>
              </a:rPr>
              <a:t>。</a:t>
            </a:r>
            <a:endParaRPr lang="en-US" altLang="zh-CN" sz="1600" b="1" dirty="0" smtClean="0">
              <a:latin typeface="+mn-ea"/>
            </a:endParaRPr>
          </a:p>
          <a:p>
            <a:pPr algn="just"/>
            <a:endParaRPr lang="zh-CN" altLang="en-US" sz="1600" b="1" dirty="0">
              <a:latin typeface="+mn-ea"/>
            </a:endParaRPr>
          </a:p>
          <a:p>
            <a:pPr algn="just"/>
            <a:r>
              <a:rPr lang="zh-CN" altLang="en-US" sz="1600" b="1" dirty="0">
                <a:latin typeface="+mn-ea"/>
              </a:rPr>
              <a:t>还有</a:t>
            </a:r>
            <a:r>
              <a:rPr lang="en-US" altLang="zh-CN" sz="1600" b="1" dirty="0">
                <a:latin typeface="+mn-ea"/>
              </a:rPr>
              <a:t>《</a:t>
            </a:r>
            <a:r>
              <a:rPr lang="zh-CN" altLang="en-US" sz="1600" b="1" dirty="0">
                <a:latin typeface="+mn-ea"/>
              </a:rPr>
              <a:t>经学不厌精</a:t>
            </a:r>
            <a:r>
              <a:rPr lang="en-US" altLang="zh-CN" sz="1600" b="1" dirty="0">
                <a:latin typeface="+mn-ea"/>
              </a:rPr>
              <a:t>》《</a:t>
            </a:r>
            <a:r>
              <a:rPr lang="zh-CN" altLang="en-US" sz="1600" b="1" dirty="0">
                <a:latin typeface="+mn-ea"/>
              </a:rPr>
              <a:t>自西徂东</a:t>
            </a:r>
            <a:r>
              <a:rPr lang="en-US" altLang="zh-CN" sz="1600" b="1" dirty="0">
                <a:latin typeface="+mn-ea"/>
              </a:rPr>
              <a:t>》</a:t>
            </a:r>
            <a:r>
              <a:rPr lang="zh-CN" altLang="en-US" sz="1600" b="1" dirty="0">
                <a:latin typeface="+mn-ea"/>
              </a:rPr>
              <a:t>等。</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627534"/>
            <a:ext cx="3168352" cy="3744416"/>
          </a:xfrm>
          <a:prstGeom prst="rect">
            <a:avLst/>
          </a:prstGeom>
          <a:ln>
            <a:noFill/>
          </a:ln>
          <a:effectLst>
            <a:softEdge rad="112500"/>
          </a:effectLst>
        </p:spPr>
      </p:pic>
    </p:spTree>
    <p:extLst>
      <p:ext uri="{BB962C8B-B14F-4D97-AF65-F5344CB8AC3E}">
        <p14:creationId xmlns:p14="http://schemas.microsoft.com/office/powerpoint/2010/main" val="325185729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3688" y="-308570"/>
            <a:ext cx="5688632" cy="5688632"/>
          </a:xfrm>
          <a:prstGeom prst="ellipse">
            <a:avLst/>
          </a:prstGeom>
          <a:solidFill>
            <a:srgbClr val="2C3F46"/>
          </a:solidFill>
          <a:ln>
            <a:solidFill>
              <a:srgbClr val="2C3F46"/>
            </a:solidFill>
          </a:ln>
          <a:effectLst>
            <a:outerShdw blurRad="50800" dist="63500" dir="2154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0608" y="0"/>
            <a:ext cx="576064"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line01"/>
          <p:cNvCxnSpPr/>
          <p:nvPr/>
        </p:nvCxnSpPr>
        <p:spPr>
          <a:xfrm>
            <a:off x="-680552"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5" name="line01"/>
          <p:cNvCxnSpPr/>
          <p:nvPr/>
        </p:nvCxnSpPr>
        <p:spPr>
          <a:xfrm>
            <a:off x="-900608" y="1964817"/>
            <a:ext cx="57606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6" name="line01"/>
          <p:cNvCxnSpPr/>
          <p:nvPr/>
        </p:nvCxnSpPr>
        <p:spPr>
          <a:xfrm>
            <a:off x="-544600"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7" name="line01"/>
          <p:cNvCxnSpPr/>
          <p:nvPr/>
        </p:nvCxnSpPr>
        <p:spPr>
          <a:xfrm>
            <a:off x="-900608" y="3178683"/>
            <a:ext cx="57606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0"/>
            <a:ext cx="9144000" cy="3178683"/>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56880" y="4155926"/>
            <a:ext cx="3213218" cy="1131590"/>
          </a:xfrm>
          <a:prstGeom prst="ellipse">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1763688" y="-20538"/>
            <a:ext cx="5688632" cy="3178683"/>
          </a:xfrm>
          <a:custGeom>
            <a:avLst/>
            <a:gdLst/>
            <a:ahLst/>
            <a:cxnLst/>
            <a:rect l="l" t="t" r="r" b="b"/>
            <a:pathLst>
              <a:path w="5688632" h="3178683">
                <a:moveTo>
                  <a:pt x="1560628" y="0"/>
                </a:moveTo>
                <a:lnTo>
                  <a:pt x="4128004" y="0"/>
                </a:lnTo>
                <a:cubicBezTo>
                  <a:pt x="5054522" y="466864"/>
                  <a:pt x="5688632" y="1427253"/>
                  <a:pt x="5688632" y="2535746"/>
                </a:cubicBezTo>
                <a:cubicBezTo>
                  <a:pt x="5688632" y="2757073"/>
                  <a:pt x="5663352" y="2972496"/>
                  <a:pt x="5612922" y="3178683"/>
                </a:cubicBezTo>
                <a:lnTo>
                  <a:pt x="75710" y="3178683"/>
                </a:lnTo>
                <a:cubicBezTo>
                  <a:pt x="25279" y="2972496"/>
                  <a:pt x="0" y="2757073"/>
                  <a:pt x="0" y="2535746"/>
                </a:cubicBezTo>
                <a:cubicBezTo>
                  <a:pt x="0" y="1427253"/>
                  <a:pt x="634109" y="466864"/>
                  <a:pt x="1560628" y="0"/>
                </a:cubicBezTo>
                <a:close/>
              </a:path>
            </a:pathLst>
          </a:cu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39000"/>
                    </a14:imgEffect>
                  </a14:imgLayer>
                </a14:imgProps>
              </a:ext>
              <a:ext uri="{28A0092B-C50C-407E-A947-70E740481C1C}">
                <a14:useLocalDpi xmlns:a14="http://schemas.microsoft.com/office/drawing/2010/main" val="0"/>
              </a:ext>
            </a:extLst>
          </a:blip>
          <a:stretch>
            <a:fillRect/>
          </a:stretch>
        </p:blipFill>
        <p:spPr>
          <a:xfrm>
            <a:off x="2665876" y="339502"/>
            <a:ext cx="3995226" cy="5324672"/>
          </a:xfrm>
          <a:prstGeom prst="rect">
            <a:avLst/>
          </a:prstGeom>
        </p:spPr>
      </p:pic>
      <p:sp>
        <p:nvSpPr>
          <p:cNvPr id="20" name="TextBox 19"/>
          <p:cNvSpPr txBox="1"/>
          <p:nvPr/>
        </p:nvSpPr>
        <p:spPr>
          <a:xfrm>
            <a:off x="2939623" y="195486"/>
            <a:ext cx="1200329" cy="792088"/>
          </a:xfrm>
          <a:prstGeom prst="rect">
            <a:avLst/>
          </a:prstGeom>
          <a:noFill/>
        </p:spPr>
        <p:txBody>
          <a:bodyPr vert="eaVert" wrap="square" rtlCol="0">
            <a:spAutoFit/>
          </a:bodyPr>
          <a:lstStyle/>
          <a:p>
            <a:r>
              <a:rPr lang="zh-CN" altLang="en-US" sz="6600" dirty="0"/>
              <a:t>贰</a:t>
            </a:r>
          </a:p>
        </p:txBody>
      </p:sp>
      <p:sp>
        <p:nvSpPr>
          <p:cNvPr id="26" name="TextBox 25" hidden="1"/>
          <p:cNvSpPr txBox="1"/>
          <p:nvPr/>
        </p:nvSpPr>
        <p:spPr>
          <a:xfrm>
            <a:off x="3452391" y="1275606"/>
            <a:ext cx="615553" cy="1723027"/>
          </a:xfrm>
          <a:prstGeom prst="rect">
            <a:avLst/>
          </a:prstGeom>
          <a:noFill/>
        </p:spPr>
        <p:txBody>
          <a:bodyPr vert="eaVert" wrap="square" rtlCol="0">
            <a:spAutoFit/>
          </a:bodyPr>
          <a:lstStyle/>
          <a:p>
            <a:r>
              <a:rPr lang="zh-CN" altLang="en-US" sz="1400" dirty="0"/>
              <a:t>接天莲叶无穷碧</a:t>
            </a:r>
            <a:endParaRPr lang="en-US" altLang="zh-CN" sz="1400" dirty="0"/>
          </a:p>
          <a:p>
            <a:r>
              <a:rPr lang="zh-CN" altLang="en-US" sz="1400" dirty="0"/>
              <a:t>映日荷花别样红</a:t>
            </a:r>
          </a:p>
        </p:txBody>
      </p:sp>
      <p:cxnSp>
        <p:nvCxnSpPr>
          <p:cNvPr id="28" name="直接连接符 27" hidden="1"/>
          <p:cNvCxnSpPr/>
          <p:nvPr/>
        </p:nvCxnSpPr>
        <p:spPr>
          <a:xfrm>
            <a:off x="3131840" y="1203598"/>
            <a:ext cx="792088" cy="0"/>
          </a:xfrm>
          <a:prstGeom prst="line">
            <a:avLst/>
          </a:prstGeom>
          <a:ln w="12700">
            <a:solidFill>
              <a:srgbClr val="2C3F46"/>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291" y="-20538"/>
            <a:ext cx="2857500" cy="2857500"/>
          </a:xfrm>
          <a:prstGeom prst="rect">
            <a:avLst/>
          </a:prstGeom>
        </p:spPr>
      </p:pic>
      <p:sp>
        <p:nvSpPr>
          <p:cNvPr id="10" name="矩形 9"/>
          <p:cNvSpPr/>
          <p:nvPr/>
        </p:nvSpPr>
        <p:spPr>
          <a:xfrm>
            <a:off x="2411760" y="1923678"/>
            <a:ext cx="5109091" cy="584775"/>
          </a:xfrm>
          <a:prstGeom prst="rect">
            <a:avLst/>
          </a:prstGeom>
        </p:spPr>
        <p:txBody>
          <a:bodyPr wrap="none">
            <a:spAutoFit/>
          </a:bodyPr>
          <a:lstStyle/>
          <a:p>
            <a:r>
              <a:rPr lang="zh-CN" altLang="en-US" sz="3200" dirty="0">
                <a:latin typeface="华文行楷" pitchFamily="2" charset="-122"/>
                <a:ea typeface="华文行楷" pitchFamily="2" charset="-122"/>
              </a:rPr>
              <a:t>第一代学院派汉学家的诞生</a:t>
            </a:r>
          </a:p>
        </p:txBody>
      </p:sp>
    </p:spTree>
    <p:extLst>
      <p:ext uri="{BB962C8B-B14F-4D97-AF65-F5344CB8AC3E}">
        <p14:creationId xmlns:p14="http://schemas.microsoft.com/office/powerpoint/2010/main" val="14033319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2008" y="195486"/>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84" y="267494"/>
            <a:ext cx="2809068" cy="5143500"/>
          </a:xfrm>
          <a:prstGeom prst="rect">
            <a:avLst/>
          </a:prstGeom>
        </p:spPr>
      </p:pic>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 y="1"/>
            <a:ext cx="2912145" cy="3158459"/>
          </a:xfrm>
          <a:custGeom>
            <a:avLst/>
            <a:gdLst/>
            <a:ahLst/>
            <a:cxnLst/>
            <a:rect l="l" t="t" r="r" b="b"/>
            <a:pathLst>
              <a:path w="2912145" h="3158459">
                <a:moveTo>
                  <a:pt x="0" y="0"/>
                </a:moveTo>
                <a:lnTo>
                  <a:pt x="2912145" y="0"/>
                </a:lnTo>
                <a:cubicBezTo>
                  <a:pt x="2867581" y="1642740"/>
                  <a:pt x="1609124" y="2982736"/>
                  <a:pt x="0" y="3158459"/>
                </a:cubicBez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267744" y="606590"/>
            <a:ext cx="3517227" cy="2638466"/>
            <a:chOff x="3707148" y="1135276"/>
            <a:chExt cx="3024336" cy="2588602"/>
          </a:xfrm>
        </p:grpSpPr>
        <p:sp>
          <p:nvSpPr>
            <p:cNvPr id="15" name="矩形 14"/>
            <p:cNvSpPr/>
            <p:nvPr/>
          </p:nvSpPr>
          <p:spPr>
            <a:xfrm>
              <a:off x="3707148" y="2157617"/>
              <a:ext cx="3024336" cy="370629"/>
            </a:xfrm>
            <a:prstGeom prst="rect">
              <a:avLst/>
            </a:prstGeom>
            <a:solidFill>
              <a:srgbClr val="2C3F46"/>
            </a:solidFill>
            <a:ln w="0" cap="flat" cmpd="sng" algn="ctr">
              <a:solidFill>
                <a:srgbClr val="2C3F4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23172" y="1135276"/>
              <a:ext cx="2592288" cy="2588602"/>
            </a:xfrm>
            <a:prstGeom prst="ellips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2555776" y="1685830"/>
            <a:ext cx="3024336" cy="369332"/>
          </a:xfrm>
          <a:prstGeom prst="rect">
            <a:avLst/>
          </a:prstGeom>
          <a:noFill/>
        </p:spPr>
        <p:txBody>
          <a:bodyPr wrap="square" rtlCol="0">
            <a:spAutoFit/>
          </a:bodyPr>
          <a:lstStyle/>
          <a:p>
            <a:r>
              <a:rPr lang="zh-CN" altLang="en-US" b="1" dirty="0"/>
              <a:t>第一代学院派汉学家的诞生</a:t>
            </a:r>
          </a:p>
        </p:txBody>
      </p:sp>
      <p:sp>
        <p:nvSpPr>
          <p:cNvPr id="31" name="TextBox 30"/>
          <p:cNvSpPr txBox="1"/>
          <p:nvPr/>
        </p:nvSpPr>
        <p:spPr>
          <a:xfrm>
            <a:off x="1979712" y="2355726"/>
            <a:ext cx="5976664" cy="2246769"/>
          </a:xfrm>
          <a:prstGeom prst="rect">
            <a:avLst/>
          </a:prstGeom>
          <a:noFill/>
        </p:spPr>
        <p:txBody>
          <a:bodyPr wrap="square" rtlCol="0">
            <a:spAutoFit/>
          </a:bodyPr>
          <a:lstStyle/>
          <a:p>
            <a:pPr indent="457200" algn="just"/>
            <a:r>
              <a:rPr lang="zh-CN" altLang="en-US" sz="2000" b="1" dirty="0"/>
              <a:t>德国的汉学形成较法、俄、荷、英都欧洲国家要晩，但发展很快</a:t>
            </a:r>
            <a:r>
              <a:rPr lang="zh-CN" altLang="en-US" sz="2000" b="1" dirty="0" smtClean="0"/>
              <a:t>。</a:t>
            </a:r>
            <a:endParaRPr lang="en-US" altLang="zh-CN" sz="2000" b="1" dirty="0" smtClean="0"/>
          </a:p>
          <a:p>
            <a:pPr indent="457200" algn="just"/>
            <a:r>
              <a:rPr lang="zh-CN" altLang="en-US" sz="2000" b="1" dirty="0" smtClean="0"/>
              <a:t>从</a:t>
            </a:r>
            <a:r>
              <a:rPr lang="en-US" altLang="zh-CN" sz="2000" b="1" dirty="0"/>
              <a:t>1909</a:t>
            </a:r>
            <a:r>
              <a:rPr lang="zh-CN" altLang="en-US" sz="2000" b="1" dirty="0"/>
              <a:t>年汉堡殖民所（后来的汉堡大学）在德国第一次设立汉学正教授职位以来，在短短十几年内，经过第一代学院派汉学家们的努力，在２０世纪初形成了汉堡（</a:t>
            </a:r>
            <a:r>
              <a:rPr lang="en-US" altLang="zh-CN" sz="2000" b="1" dirty="0"/>
              <a:t>1909</a:t>
            </a:r>
            <a:r>
              <a:rPr lang="zh-CN" altLang="en-US" sz="2000" b="1" dirty="0"/>
              <a:t>）、柏林（</a:t>
            </a:r>
            <a:r>
              <a:rPr lang="en-US" altLang="zh-CN" sz="2000" b="1" dirty="0"/>
              <a:t>1912</a:t>
            </a:r>
            <a:r>
              <a:rPr lang="zh-CN" altLang="en-US" sz="2000" b="1" dirty="0"/>
              <a:t>）、莱比锡（</a:t>
            </a:r>
            <a:r>
              <a:rPr lang="en-US" altLang="zh-CN" sz="2000" b="1" dirty="0"/>
              <a:t>1922</a:t>
            </a:r>
            <a:r>
              <a:rPr lang="zh-CN" altLang="en-US" sz="2000" b="1" dirty="0"/>
              <a:t>）和法兰克福（</a:t>
            </a:r>
            <a:r>
              <a:rPr lang="en-US" altLang="zh-CN" sz="2000" b="1" dirty="0"/>
              <a:t>1925</a:t>
            </a:r>
            <a:r>
              <a:rPr lang="zh-CN" altLang="en-US" sz="2000" b="1" dirty="0"/>
              <a:t>）</a:t>
            </a:r>
            <a:r>
              <a:rPr lang="en-US" altLang="zh-CN" sz="2000" b="1" dirty="0"/>
              <a:t>4</a:t>
            </a:r>
            <a:r>
              <a:rPr lang="zh-CN" altLang="en-US" sz="2000" b="1" dirty="0"/>
              <a:t>大汉学中心。</a:t>
            </a:r>
          </a:p>
        </p:txBody>
      </p:sp>
    </p:spTree>
    <p:extLst>
      <p:ext uri="{BB962C8B-B14F-4D97-AF65-F5344CB8AC3E}">
        <p14:creationId xmlns:p14="http://schemas.microsoft.com/office/powerpoint/2010/main" val="200552310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512" y="0"/>
            <a:ext cx="9289032"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236562"/>
            <a:ext cx="93426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03848" y="1131590"/>
            <a:ext cx="2736304" cy="2736304"/>
          </a:xfrm>
          <a:prstGeom prst="rect">
            <a:avLst/>
          </a:prstGeom>
        </p:spPr>
      </p:pic>
      <p:sp>
        <p:nvSpPr>
          <p:cNvPr id="7" name="矩形 6"/>
          <p:cNvSpPr/>
          <p:nvPr/>
        </p:nvSpPr>
        <p:spPr>
          <a:xfrm>
            <a:off x="2915816" y="1286724"/>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7504" y="1639954"/>
            <a:ext cx="3168352" cy="1015663"/>
          </a:xfrm>
          <a:prstGeom prst="rect">
            <a:avLst/>
          </a:prstGeom>
          <a:noFill/>
        </p:spPr>
        <p:txBody>
          <a:bodyPr wrap="square" rtlCol="0">
            <a:spAutoFit/>
          </a:bodyPr>
          <a:lstStyle/>
          <a:p>
            <a:r>
              <a:rPr lang="zh-CN" altLang="en-US" sz="1200" dirty="0"/>
              <a:t>福兰阁汉学研究的主要成就在于他对中国历史和文化方面。</a:t>
            </a:r>
          </a:p>
          <a:p>
            <a:r>
              <a:rPr lang="zh-CN" altLang="en-US" sz="1200" dirty="0"/>
              <a:t>他的文章和著作有</a:t>
            </a:r>
            <a:r>
              <a:rPr lang="en-US" altLang="zh-CN" sz="1200" dirty="0"/>
              <a:t>200</a:t>
            </a:r>
            <a:r>
              <a:rPr lang="zh-CN" altLang="en-US" sz="1200" dirty="0"/>
              <a:t>多种，书评</a:t>
            </a:r>
            <a:r>
              <a:rPr lang="en-US" altLang="zh-CN" sz="1200" dirty="0"/>
              <a:t>100</a:t>
            </a:r>
            <a:r>
              <a:rPr lang="zh-CN" altLang="en-US" sz="1200" dirty="0"/>
              <a:t>多篇，主要有：</a:t>
            </a:r>
            <a:r>
              <a:rPr lang="en-US" altLang="zh-CN" sz="1200" dirty="0"/>
              <a:t>《</a:t>
            </a:r>
            <a:r>
              <a:rPr lang="zh-CN" altLang="en-US" sz="1200" dirty="0"/>
              <a:t>中国通史</a:t>
            </a:r>
            <a:r>
              <a:rPr lang="en-US" altLang="zh-CN" sz="1200" dirty="0"/>
              <a:t>》《</a:t>
            </a:r>
            <a:r>
              <a:rPr lang="zh-CN" altLang="en-US" sz="1200" dirty="0"/>
              <a:t>关于中国文化与历史讲演和论文集</a:t>
            </a:r>
            <a:r>
              <a:rPr lang="en-US" altLang="zh-CN" sz="1200" dirty="0"/>
              <a:t>》</a:t>
            </a:r>
            <a:r>
              <a:rPr lang="zh-CN" altLang="en-US" sz="1200" dirty="0"/>
              <a:t>（</a:t>
            </a:r>
            <a:r>
              <a:rPr lang="en-US" altLang="zh-CN" sz="1200" dirty="0"/>
              <a:t>1902—1942</a:t>
            </a:r>
            <a:r>
              <a:rPr lang="zh-CN" altLang="en-US" sz="1200" dirty="0"/>
              <a:t>）</a:t>
            </a:r>
          </a:p>
        </p:txBody>
      </p:sp>
      <p:sp>
        <p:nvSpPr>
          <p:cNvPr id="9" name="TextBox 8"/>
          <p:cNvSpPr txBox="1"/>
          <p:nvPr/>
        </p:nvSpPr>
        <p:spPr>
          <a:xfrm>
            <a:off x="2087724" y="1194306"/>
            <a:ext cx="900100" cy="369332"/>
          </a:xfrm>
          <a:prstGeom prst="rect">
            <a:avLst/>
          </a:prstGeom>
          <a:noFill/>
        </p:spPr>
        <p:txBody>
          <a:bodyPr wrap="square" rtlCol="0">
            <a:spAutoFit/>
          </a:bodyPr>
          <a:lstStyle/>
          <a:p>
            <a:r>
              <a:rPr lang="zh-CN" altLang="en-US" dirty="0" smtClean="0"/>
              <a:t>福兰阁</a:t>
            </a:r>
            <a:endParaRPr lang="zh-CN" altLang="en-US" dirty="0"/>
          </a:p>
        </p:txBody>
      </p:sp>
      <p:sp>
        <p:nvSpPr>
          <p:cNvPr id="10" name="矩形 9"/>
          <p:cNvSpPr/>
          <p:nvPr/>
        </p:nvSpPr>
        <p:spPr>
          <a:xfrm>
            <a:off x="5650992" y="3385960"/>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455365" y="3723878"/>
            <a:ext cx="3672408" cy="1200329"/>
          </a:xfrm>
          <a:prstGeom prst="rect">
            <a:avLst/>
          </a:prstGeom>
          <a:noFill/>
        </p:spPr>
        <p:txBody>
          <a:bodyPr wrap="square" rtlCol="0">
            <a:spAutoFit/>
          </a:bodyPr>
          <a:lstStyle/>
          <a:p>
            <a:r>
              <a:rPr lang="zh-CN" altLang="en-US" sz="1200" dirty="0"/>
              <a:t>孔好古译屈原</a:t>
            </a:r>
            <a:r>
              <a:rPr lang="en-US" altLang="zh-CN" sz="1200" dirty="0"/>
              <a:t>《</a:t>
            </a:r>
            <a:r>
              <a:rPr lang="zh-CN" altLang="en-US" sz="1200" dirty="0"/>
              <a:t>天问</a:t>
            </a:r>
            <a:r>
              <a:rPr lang="en-US" altLang="zh-CN" sz="1200" dirty="0" smtClean="0"/>
              <a:t>》</a:t>
            </a:r>
          </a:p>
          <a:p>
            <a:r>
              <a:rPr lang="en-US" altLang="zh-CN" sz="1200" dirty="0" smtClean="0"/>
              <a:t></a:t>
            </a:r>
            <a:endParaRPr lang="en-US" altLang="zh-CN" sz="1200" dirty="0"/>
          </a:p>
          <a:p>
            <a:r>
              <a:rPr lang="zh-CN" altLang="en-US" sz="1200" dirty="0"/>
              <a:t>卫礼贤</a:t>
            </a:r>
            <a:r>
              <a:rPr lang="en-US" altLang="zh-CN" sz="1200" dirty="0"/>
              <a:t>《</a:t>
            </a:r>
            <a:r>
              <a:rPr lang="zh-CN" altLang="en-US" sz="1200" dirty="0"/>
              <a:t>三字经</a:t>
            </a:r>
            <a:r>
              <a:rPr lang="en-US" altLang="zh-CN" sz="1200" dirty="0"/>
              <a:t>》《</a:t>
            </a:r>
            <a:r>
              <a:rPr lang="zh-CN" altLang="en-US" sz="1200" dirty="0"/>
              <a:t>易</a:t>
            </a:r>
            <a:r>
              <a:rPr lang="en-US" altLang="zh-CN" sz="1200" dirty="0"/>
              <a:t>》《</a:t>
            </a:r>
            <a:r>
              <a:rPr lang="zh-CN" altLang="en-US" sz="1200" dirty="0"/>
              <a:t>道德经</a:t>
            </a:r>
            <a:r>
              <a:rPr lang="en-US" altLang="zh-CN" sz="1200" dirty="0"/>
              <a:t>》《</a:t>
            </a:r>
            <a:r>
              <a:rPr lang="zh-CN" altLang="en-US" sz="1200" dirty="0"/>
              <a:t>吕氏春秋（选译）</a:t>
            </a:r>
            <a:r>
              <a:rPr lang="en-US" altLang="zh-CN" sz="1200" dirty="0"/>
              <a:t>》《</a:t>
            </a:r>
            <a:r>
              <a:rPr lang="zh-CN" altLang="en-US" sz="1200" dirty="0"/>
              <a:t>三国演义</a:t>
            </a:r>
            <a:r>
              <a:rPr lang="en-US" altLang="zh-CN" sz="1200" dirty="0"/>
              <a:t>》</a:t>
            </a:r>
            <a:r>
              <a:rPr lang="zh-CN" altLang="en-US" sz="1200" dirty="0"/>
              <a:t>（节选）</a:t>
            </a:r>
            <a:r>
              <a:rPr lang="en-US" altLang="zh-CN" sz="1200" dirty="0"/>
              <a:t>《</a:t>
            </a:r>
            <a:r>
              <a:rPr lang="zh-CN" altLang="en-US" sz="1200" dirty="0"/>
              <a:t>论语</a:t>
            </a:r>
            <a:r>
              <a:rPr lang="en-US" altLang="zh-CN" sz="1200" dirty="0" smtClean="0"/>
              <a:t>》</a:t>
            </a:r>
          </a:p>
          <a:p>
            <a:r>
              <a:rPr lang="en-US" altLang="zh-CN" sz="1200" dirty="0" smtClean="0"/>
              <a:t>《</a:t>
            </a:r>
            <a:r>
              <a:rPr lang="zh-CN" altLang="en-US" sz="1200" dirty="0"/>
              <a:t>青凤</a:t>
            </a:r>
            <a:r>
              <a:rPr lang="en-US" altLang="zh-CN" sz="1200" dirty="0"/>
              <a:t>——</a:t>
            </a:r>
            <a:r>
              <a:rPr lang="zh-CN" altLang="en-US" sz="1200" dirty="0"/>
              <a:t>中国小说</a:t>
            </a:r>
            <a:r>
              <a:rPr lang="zh-CN" altLang="en-US" sz="1200" dirty="0" smtClean="0"/>
              <a:t>集</a:t>
            </a:r>
            <a:endParaRPr lang="en-US" altLang="zh-CN" sz="1200" dirty="0" smtClean="0"/>
          </a:p>
          <a:p>
            <a:r>
              <a:rPr lang="en-US" altLang="zh-CN" sz="1200" dirty="0" smtClean="0"/>
              <a:t>&lt;</a:t>
            </a:r>
            <a:r>
              <a:rPr lang="zh-CN" altLang="en-US" sz="1200" dirty="0"/>
              <a:t>聊斋</a:t>
            </a:r>
            <a:r>
              <a:rPr lang="en-US" altLang="zh-CN" sz="1200" dirty="0"/>
              <a:t>&gt;</a:t>
            </a:r>
            <a:r>
              <a:rPr lang="zh-CN" altLang="en-US" sz="1200" dirty="0"/>
              <a:t>选译</a:t>
            </a:r>
            <a:r>
              <a:rPr lang="en-US" altLang="zh-CN" sz="1200" dirty="0"/>
              <a:t>》</a:t>
            </a:r>
            <a:r>
              <a:rPr lang="zh-CN" altLang="en-US" sz="1200" dirty="0"/>
              <a:t>等</a:t>
            </a:r>
          </a:p>
        </p:txBody>
      </p:sp>
      <p:sp>
        <p:nvSpPr>
          <p:cNvPr id="13" name="矩形 12"/>
          <p:cNvSpPr/>
          <p:nvPr/>
        </p:nvSpPr>
        <p:spPr>
          <a:xfrm>
            <a:off x="2900146" y="3190194"/>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83568" y="3570570"/>
            <a:ext cx="3168352" cy="1200329"/>
          </a:xfrm>
          <a:prstGeom prst="rect">
            <a:avLst/>
          </a:prstGeom>
          <a:noFill/>
        </p:spPr>
        <p:txBody>
          <a:bodyPr wrap="square" rtlCol="0">
            <a:spAutoFit/>
          </a:bodyPr>
          <a:lstStyle/>
          <a:p>
            <a:r>
              <a:rPr lang="zh-CN" altLang="en-US" sz="1200" dirty="0"/>
              <a:t>对某些作品如陶渊明的</a:t>
            </a:r>
            <a:r>
              <a:rPr lang="en-US" altLang="zh-CN" sz="1200" dirty="0"/>
              <a:t>《</a:t>
            </a:r>
            <a:r>
              <a:rPr lang="zh-CN" altLang="en-US" sz="1200" dirty="0"/>
              <a:t>桃花源记</a:t>
            </a:r>
            <a:r>
              <a:rPr lang="en-US" altLang="zh-CN" sz="1200" dirty="0"/>
              <a:t>》</a:t>
            </a:r>
            <a:r>
              <a:rPr lang="zh-CN" altLang="en-US" sz="1200" dirty="0"/>
              <a:t>、韩愈的诗歌、柳宗元的散文、</a:t>
            </a:r>
            <a:r>
              <a:rPr lang="en-US" altLang="zh-CN" sz="1200" dirty="0"/>
              <a:t>《</a:t>
            </a:r>
            <a:r>
              <a:rPr lang="zh-CN" altLang="en-US" sz="1200" dirty="0"/>
              <a:t>聊斋志异</a:t>
            </a:r>
            <a:r>
              <a:rPr lang="en-US" altLang="zh-CN" sz="1200" dirty="0"/>
              <a:t>》</a:t>
            </a:r>
            <a:r>
              <a:rPr lang="zh-CN" altLang="en-US" sz="1200" dirty="0"/>
              <a:t>中的</a:t>
            </a:r>
            <a:r>
              <a:rPr lang="en-US" altLang="zh-CN" sz="1200" dirty="0"/>
              <a:t>《</a:t>
            </a:r>
            <a:r>
              <a:rPr lang="zh-CN" altLang="en-US" sz="1200" dirty="0"/>
              <a:t>红玉</a:t>
            </a:r>
            <a:r>
              <a:rPr lang="en-US" altLang="zh-CN" sz="1200" dirty="0"/>
              <a:t>》</a:t>
            </a:r>
            <a:r>
              <a:rPr lang="zh-CN" altLang="en-US" sz="1200" dirty="0"/>
              <a:t>等都做了译介。格罗贝在论述戏曲特点时还对一些剧本做了节译，在译介诗歌的同时也对其结构上的特点如＂对仗＂等做出了介绍。</a:t>
            </a:r>
          </a:p>
        </p:txBody>
      </p:sp>
      <p:sp>
        <p:nvSpPr>
          <p:cNvPr id="15" name="TextBox 14"/>
          <p:cNvSpPr txBox="1"/>
          <p:nvPr/>
        </p:nvSpPr>
        <p:spPr>
          <a:xfrm>
            <a:off x="1835696" y="3201238"/>
            <a:ext cx="900100" cy="369332"/>
          </a:xfrm>
          <a:prstGeom prst="rect">
            <a:avLst/>
          </a:prstGeom>
          <a:noFill/>
        </p:spPr>
        <p:txBody>
          <a:bodyPr wrap="square" rtlCol="0">
            <a:spAutoFit/>
          </a:bodyPr>
          <a:lstStyle/>
          <a:p>
            <a:r>
              <a:rPr lang="zh-CN" altLang="en-US" dirty="0" smtClean="0"/>
              <a:t>格罗贝</a:t>
            </a:r>
            <a:endParaRPr lang="zh-CN" altLang="en-US" dirty="0"/>
          </a:p>
        </p:txBody>
      </p:sp>
      <p:sp>
        <p:nvSpPr>
          <p:cNvPr id="16" name="矩形 15"/>
          <p:cNvSpPr/>
          <p:nvPr/>
        </p:nvSpPr>
        <p:spPr>
          <a:xfrm>
            <a:off x="6012160" y="127743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868144" y="1617062"/>
            <a:ext cx="3168352" cy="1569660"/>
          </a:xfrm>
          <a:prstGeom prst="rect">
            <a:avLst/>
          </a:prstGeom>
          <a:noFill/>
        </p:spPr>
        <p:txBody>
          <a:bodyPr wrap="square" rtlCol="0">
            <a:spAutoFit/>
          </a:bodyPr>
          <a:lstStyle/>
          <a:p>
            <a:r>
              <a:rPr lang="en-US" altLang="zh-CN" sz="1200" dirty="0"/>
              <a:t>1986</a:t>
            </a:r>
            <a:r>
              <a:rPr lang="zh-CN" altLang="en-US" sz="1200" dirty="0"/>
              <a:t>年，佛尔克所译的古诗经常在上海出版的德文报纸</a:t>
            </a:r>
            <a:r>
              <a:rPr lang="en-US" altLang="zh-CN" sz="1200" dirty="0"/>
              <a:t>《</a:t>
            </a:r>
            <a:r>
              <a:rPr lang="zh-CN" altLang="en-US" sz="1200" dirty="0"/>
              <a:t>德文新报</a:t>
            </a:r>
            <a:r>
              <a:rPr lang="en-US" altLang="zh-CN" sz="1200" dirty="0"/>
              <a:t>》</a:t>
            </a:r>
            <a:r>
              <a:rPr lang="zh-CN" altLang="en-US" sz="1200" dirty="0"/>
              <a:t>上发表。</a:t>
            </a:r>
          </a:p>
          <a:p>
            <a:r>
              <a:rPr lang="zh-CN" altLang="en-US" sz="1200" dirty="0"/>
              <a:t>他的</a:t>
            </a:r>
            <a:r>
              <a:rPr lang="en-US" altLang="zh-CN" sz="1200" dirty="0"/>
              <a:t>《</a:t>
            </a:r>
            <a:r>
              <a:rPr lang="zh-CN" altLang="en-US" sz="1200" dirty="0"/>
              <a:t>中国诗的繁盛时期</a:t>
            </a:r>
            <a:r>
              <a:rPr lang="en-US" altLang="zh-CN" sz="1200" dirty="0"/>
              <a:t>》</a:t>
            </a:r>
            <a:r>
              <a:rPr lang="zh-CN" altLang="en-US" sz="1200" dirty="0"/>
              <a:t>是欧洲研究中国诗歌最早的专著之一。佛尔克的翻译作品还包括东汉王充的</a:t>
            </a:r>
            <a:r>
              <a:rPr lang="en-US" altLang="zh-CN" sz="1200" dirty="0"/>
              <a:t>《</a:t>
            </a:r>
            <a:r>
              <a:rPr lang="zh-CN" altLang="en-US" sz="1200" dirty="0"/>
              <a:t>论衡</a:t>
            </a:r>
            <a:r>
              <a:rPr lang="en-US" altLang="zh-CN" sz="1200" dirty="0"/>
              <a:t>》</a:t>
            </a:r>
            <a:r>
              <a:rPr lang="zh-CN" altLang="en-US" sz="1200" dirty="0"/>
              <a:t>、</a:t>
            </a:r>
            <a:r>
              <a:rPr lang="en-US" altLang="zh-CN" sz="1200" dirty="0"/>
              <a:t>《</a:t>
            </a:r>
            <a:r>
              <a:rPr lang="zh-CN" altLang="en-US" sz="1200" dirty="0"/>
              <a:t>汉魏六朝诗选</a:t>
            </a:r>
            <a:r>
              <a:rPr lang="en-US" altLang="zh-CN" sz="1200" dirty="0"/>
              <a:t>》</a:t>
            </a:r>
            <a:r>
              <a:rPr lang="zh-CN" altLang="en-US" sz="1200" dirty="0"/>
              <a:t>及数目不少的元杂剧，其中，在欧洲几乎家喻户晓的</a:t>
            </a:r>
            <a:r>
              <a:rPr lang="en-US" altLang="zh-CN" sz="1200" dirty="0"/>
              <a:t>《</a:t>
            </a:r>
            <a:r>
              <a:rPr lang="zh-CN" altLang="en-US" sz="1200" dirty="0"/>
              <a:t>灰阑记</a:t>
            </a:r>
            <a:r>
              <a:rPr lang="en-US" altLang="zh-CN" sz="1200" dirty="0"/>
              <a:t>》</a:t>
            </a:r>
            <a:r>
              <a:rPr lang="zh-CN" altLang="en-US" sz="1200" dirty="0"/>
              <a:t>便是由他定译的。他对中国的哲学也很有研究。</a:t>
            </a:r>
          </a:p>
        </p:txBody>
      </p:sp>
      <p:sp>
        <p:nvSpPr>
          <p:cNvPr id="18" name="TextBox 17"/>
          <p:cNvSpPr txBox="1"/>
          <p:nvPr/>
        </p:nvSpPr>
        <p:spPr>
          <a:xfrm>
            <a:off x="6228184" y="1185014"/>
            <a:ext cx="900100" cy="369332"/>
          </a:xfrm>
          <a:prstGeom prst="rect">
            <a:avLst/>
          </a:prstGeom>
          <a:noFill/>
        </p:spPr>
        <p:txBody>
          <a:bodyPr wrap="square" rtlCol="0">
            <a:spAutoFit/>
          </a:bodyPr>
          <a:lstStyle/>
          <a:p>
            <a:r>
              <a:rPr lang="zh-CN" altLang="en-US" dirty="0"/>
              <a:t>佛尔克</a:t>
            </a:r>
          </a:p>
        </p:txBody>
      </p:sp>
      <p:sp>
        <p:nvSpPr>
          <p:cNvPr id="29" name="TextBox 28"/>
          <p:cNvSpPr txBox="1"/>
          <p:nvPr/>
        </p:nvSpPr>
        <p:spPr>
          <a:xfrm>
            <a:off x="719999" y="227425"/>
            <a:ext cx="7740433" cy="707886"/>
          </a:xfrm>
          <a:prstGeom prst="rect">
            <a:avLst/>
          </a:prstGeom>
          <a:noFill/>
        </p:spPr>
        <p:txBody>
          <a:bodyPr wrap="square" rtlCol="0">
            <a:spAutoFit/>
          </a:bodyPr>
          <a:lstStyle/>
          <a:p>
            <a:r>
              <a:rPr lang="zh-CN" altLang="en-US" sz="2000" b="1" dirty="0"/>
              <a:t>从外交翻译到教授</a:t>
            </a:r>
            <a:r>
              <a:rPr lang="zh-CN" altLang="en-US" sz="2000" b="1" dirty="0" smtClean="0"/>
              <a:t>的福兰</a:t>
            </a:r>
            <a:r>
              <a:rPr lang="zh-CN" altLang="en-US" sz="2000" b="1" dirty="0"/>
              <a:t>阁（</a:t>
            </a:r>
            <a:r>
              <a:rPr lang="en-US" altLang="zh-CN" sz="2000" b="1" dirty="0"/>
              <a:t>Otto franke,1863—1946</a:t>
            </a:r>
            <a:r>
              <a:rPr lang="zh-CN" altLang="en-US" sz="2000" b="1" dirty="0" smtClean="0"/>
              <a:t>）与</a:t>
            </a:r>
            <a:endParaRPr lang="en-US" altLang="zh-CN" sz="2000" b="1" dirty="0" smtClean="0"/>
          </a:p>
          <a:p>
            <a:r>
              <a:rPr lang="zh-CN" altLang="en-US" sz="2000" b="1" dirty="0" smtClean="0"/>
              <a:t>佛尔克</a:t>
            </a:r>
            <a:r>
              <a:rPr lang="en-US" altLang="zh-CN" sz="2000" b="1" dirty="0"/>
              <a:t>(Alfred Forke,1967—1944)</a:t>
            </a:r>
            <a:endParaRPr lang="zh-CN" altLang="en-US" sz="2000" b="1" dirty="0"/>
          </a:p>
        </p:txBody>
      </p:sp>
      <p:sp>
        <p:nvSpPr>
          <p:cNvPr id="30" name="矩形 29"/>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0901618"/>
      </p:ext>
    </p:extLst>
  </p:cSld>
  <p:clrMapOvr>
    <a:masterClrMapping/>
  </p:clrMapOvr>
  <mc:AlternateContent xmlns:mc="http://schemas.openxmlformats.org/markup-compatibility/2006" xmlns:p14="http://schemas.microsoft.com/office/powerpoint/2010/main">
    <mc:Choice Requires="p14">
      <p:transition spd="slow" p14:dur="1250">
        <p:strips/>
      </p:transition>
    </mc:Choice>
    <mc:Fallback xmlns="">
      <p:transition spd="slow">
        <p:strip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1725</Words>
  <Application>Microsoft Office PowerPoint</Application>
  <PresentationFormat>全屏显示(16:9)</PresentationFormat>
  <Paragraphs>111</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我是狗蛋我是宝宝</cp:lastModifiedBy>
  <cp:revision>130</cp:revision>
  <dcterms:created xsi:type="dcterms:W3CDTF">2017-07-05T00:36:10Z</dcterms:created>
  <dcterms:modified xsi:type="dcterms:W3CDTF">2017-10-23T10:07:16Z</dcterms:modified>
</cp:coreProperties>
</file>