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80" r:id="rId9"/>
    <p:sldId id="262" r:id="rId10"/>
    <p:sldId id="281" r:id="rId11"/>
    <p:sldId id="263" r:id="rId12"/>
    <p:sldId id="266" r:id="rId13"/>
    <p:sldId id="267" r:id="rId14"/>
    <p:sldId id="268" r:id="rId15"/>
    <p:sldId id="269" r:id="rId16"/>
    <p:sldId id="270" r:id="rId17"/>
    <p:sldId id="282" r:id="rId18"/>
    <p:sldId id="284" r:id="rId19"/>
    <p:sldId id="271" r:id="rId20"/>
    <p:sldId id="272" r:id="rId21"/>
    <p:sldId id="273" r:id="rId22"/>
    <p:sldId id="274"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5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11708" y="1066161"/>
            <a:ext cx="9429750" cy="2000250"/>
          </a:xfrm>
          <a:prstGeom prst="rect">
            <a:avLst/>
          </a:prstGeom>
        </p:spPr>
        <p:txBody>
          <a:bodyPr vert="horz" wrap="square" lIns="114300" tIns="57150" rIns="114300" bIns="57150" rtlCol="0" anchor="ctr" anchorCtr="0">
            <a:normAutofit/>
          </a:bodyPr>
          <a:lstStyle/>
          <a:p>
            <a:pPr>
              <a:lnSpc>
                <a:spcPct val="120000"/>
              </a:lnSpc>
            </a:pPr>
            <a:r>
              <a:rPr lang="en-US" sz="4725">
                <a:solidFill>
                  <a:srgbClr val="DDA363">
                    <a:alpha val="100000"/>
                  </a:srgbClr>
                </a:solidFill>
                <a:latin typeface="Times New Roman Regular" panose="02020503050405090304" charset="0"/>
                <a:ea typeface="Microsoft Yahei"/>
                <a:cs typeface="Times New Roman Regular" panose="02020503050405090304" charset="0"/>
              </a:rPr>
              <a:t>Nine-Rank Official Selection System</a:t>
            </a:r>
            <a:endParaRPr lang="en-US" sz="4725">
              <a:solidFill>
                <a:srgbClr val="DDA363">
                  <a:alpha val="100000"/>
                </a:srgbClr>
              </a:solidFill>
              <a:latin typeface="Times New Roman Regular" panose="02020503050405090304" charset="0"/>
              <a:ea typeface="Microsoft Yahei"/>
              <a:cs typeface="Times New Roman Regular" panose="02020503050405090304" charset="0"/>
            </a:endParaRPr>
          </a:p>
        </p:txBody>
      </p:sp>
      <p:sp>
        <p:nvSpPr>
          <p:cNvPr id="3" name="TextBox 3"/>
          <p:cNvSpPr txBox="1"/>
          <p:nvPr/>
        </p:nvSpPr>
        <p:spPr>
          <a:xfrm>
            <a:off x="1245134" y="4335139"/>
            <a:ext cx="2545688" cy="465455"/>
          </a:xfrm>
          <a:prstGeom prst="rect">
            <a:avLst/>
          </a:prstGeom>
        </p:spPr>
        <p:txBody>
          <a:bodyPr vert="horz" wrap="square" lIns="91440" tIns="45720" rIns="91440" bIns="45720" rtlCol="0" anchor="t" anchorCtr="0">
            <a:spAutoFit/>
          </a:bodyPr>
          <a:lstStyle/>
          <a:p>
            <a:pPr>
              <a:lnSpc>
                <a:spcPct val="120000"/>
              </a:lnSpc>
              <a:spcBef>
                <a:spcPts val="375"/>
              </a:spcBef>
            </a:pPr>
            <a:r>
              <a:rPr lang="en-US" sz="2025">
                <a:solidFill>
                  <a:srgbClr val="FFFFFF">
                    <a:alpha val="100000"/>
                  </a:srgbClr>
                </a:solidFill>
                <a:latin typeface="Microsoft Yahei"/>
                <a:ea typeface="Microsoft Yahei"/>
                <a:cs typeface="Microsoft Yahei"/>
              </a:rPr>
              <a:t>汇报人：</a:t>
            </a:r>
            <a:r>
              <a:rPr lang="en-US" sz="2025">
                <a:solidFill>
                  <a:srgbClr val="FFFFFF">
                    <a:alpha val="100000"/>
                  </a:srgbClr>
                </a:solidFill>
                <a:latin typeface="Times New Roman Regular" panose="02020503050405090304" charset="0"/>
                <a:ea typeface="Microsoft Yahei"/>
                <a:cs typeface="Times New Roman Regular" panose="02020503050405090304" charset="0"/>
              </a:rPr>
              <a:t>Zhou Yicen</a:t>
            </a:r>
            <a:endParaRPr lang="en-US" sz="2025">
              <a:solidFill>
                <a:srgbClr val="FFFFFF">
                  <a:alpha val="100000"/>
                </a:srgbClr>
              </a:solidFill>
              <a:latin typeface="Times New Roman Regular" panose="02020503050405090304" charset="0"/>
              <a:ea typeface="Microsoft Yahei"/>
              <a:cs typeface="Times New Roman Regular" panose="02020503050405090304" charset="0"/>
            </a:endParaRPr>
          </a:p>
        </p:txBody>
      </p:sp>
      <p:sp>
        <p:nvSpPr>
          <p:cNvPr id="4" name="AutoShape 4"/>
          <p:cNvSpPr/>
          <p:nvPr/>
        </p:nvSpPr>
        <p:spPr>
          <a:xfrm>
            <a:off x="1105622" y="4503600"/>
            <a:ext cx="149037" cy="149037"/>
          </a:xfrm>
          <a:prstGeom prst="ellipse">
            <a:avLst/>
          </a:prstGeom>
          <a:solidFill>
            <a:schemeClr val="dk1">
              <a:alpha val="100000"/>
            </a:schemeClr>
          </a:solidFill>
        </p:spPr>
      </p:sp>
      <p:sp>
        <p:nvSpPr>
          <p:cNvPr id="5" name="TextBox 5"/>
          <p:cNvSpPr txBox="1"/>
          <p:nvPr/>
        </p:nvSpPr>
        <p:spPr>
          <a:xfrm>
            <a:off x="3931469" y="4335139"/>
            <a:ext cx="2799147" cy="465455"/>
          </a:xfrm>
          <a:prstGeom prst="rect">
            <a:avLst/>
          </a:prstGeom>
        </p:spPr>
        <p:txBody>
          <a:bodyPr vert="horz" wrap="square" lIns="91440" tIns="45720" rIns="91440" bIns="45720" rtlCol="0" anchor="t" anchorCtr="0">
            <a:spAutoFit/>
          </a:bodyPr>
          <a:lstStyle/>
          <a:p>
            <a:pPr>
              <a:lnSpc>
                <a:spcPct val="120000"/>
              </a:lnSpc>
              <a:spcBef>
                <a:spcPts val="375"/>
              </a:spcBef>
            </a:pPr>
            <a:r>
              <a:rPr lang="en-US" sz="2025">
                <a:solidFill>
                  <a:srgbClr val="FFFFFF">
                    <a:alpha val="100000"/>
                  </a:srgbClr>
                </a:solidFill>
                <a:latin typeface="Times New Roman Regular" panose="02020503050405090304" charset="0"/>
                <a:ea typeface="Microsoft Yahei"/>
                <a:cs typeface="Times New Roman Regular" panose="02020503050405090304" charset="0"/>
              </a:rPr>
              <a:t>2024-09-11</a:t>
            </a:r>
            <a:endParaRPr lang="en-US" sz="2025">
              <a:solidFill>
                <a:srgbClr val="FFFFFF">
                  <a:alpha val="100000"/>
                </a:srgbClr>
              </a:solidFill>
              <a:latin typeface="Times New Roman Regular" panose="02020503050405090304" charset="0"/>
              <a:ea typeface="Microsoft Yahei"/>
              <a:cs typeface="Times New Roman Regular" panose="02020503050405090304" charset="0"/>
            </a:endParaRPr>
          </a:p>
        </p:txBody>
      </p:sp>
      <p:sp>
        <p:nvSpPr>
          <p:cNvPr id="6" name="AutoShape 6"/>
          <p:cNvSpPr/>
          <p:nvPr/>
        </p:nvSpPr>
        <p:spPr>
          <a:xfrm>
            <a:off x="3846000" y="4503600"/>
            <a:ext cx="149037" cy="149037"/>
          </a:xfrm>
          <a:prstGeom prst="ellipse">
            <a:avLst/>
          </a:prstGeom>
          <a:solidFill>
            <a:schemeClr val="dk1">
              <a:alpha val="100000"/>
            </a:schemeClr>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03</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14871"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Cao Cao’s policy of Meritocracy</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07317" y="4894165"/>
            <a:ext cx="6209932" cy="1477363"/>
          </a:xfrm>
          <a:prstGeom prst="roundRect">
            <a:avLst>
              <a:gd name="adj" fmla="val 11582"/>
            </a:avLst>
          </a:prstGeom>
          <a:gradFill>
            <a:gsLst>
              <a:gs pos="0">
                <a:schemeClr val="lt2">
                  <a:alpha val="80000"/>
                </a:schemeClr>
              </a:gs>
              <a:gs pos="97000">
                <a:schemeClr val="lt1">
                  <a:alpha val="80000"/>
                </a:schemeClr>
              </a:gs>
            </a:gsLst>
            <a:lin ang="0"/>
          </a:gradFill>
        </p:spPr>
      </p:sp>
      <p:sp>
        <p:nvSpPr>
          <p:cNvPr id="3" name="AutoShape 3"/>
          <p:cNvSpPr/>
          <p:nvPr/>
        </p:nvSpPr>
        <p:spPr>
          <a:xfrm>
            <a:off x="5307317" y="3130408"/>
            <a:ext cx="6209932" cy="1477363"/>
          </a:xfrm>
          <a:prstGeom prst="roundRect">
            <a:avLst>
              <a:gd name="adj" fmla="val 11582"/>
            </a:avLst>
          </a:prstGeom>
          <a:gradFill>
            <a:gsLst>
              <a:gs pos="0">
                <a:schemeClr val="lt2">
                  <a:alpha val="80000"/>
                </a:schemeClr>
              </a:gs>
              <a:gs pos="97000">
                <a:schemeClr val="lt1">
                  <a:alpha val="80000"/>
                </a:schemeClr>
              </a:gs>
            </a:gsLst>
            <a:lin ang="0"/>
          </a:gradFill>
        </p:spPr>
      </p:sp>
      <p:sp>
        <p:nvSpPr>
          <p:cNvPr id="4" name="AutoShape 4"/>
          <p:cNvSpPr/>
          <p:nvPr/>
        </p:nvSpPr>
        <p:spPr>
          <a:xfrm>
            <a:off x="5307317" y="1366650"/>
            <a:ext cx="6209932" cy="1477363"/>
          </a:xfrm>
          <a:prstGeom prst="roundRect">
            <a:avLst>
              <a:gd name="adj" fmla="val 11582"/>
            </a:avLst>
          </a:prstGeom>
          <a:gradFill>
            <a:gsLst>
              <a:gs pos="0">
                <a:schemeClr val="lt2">
                  <a:alpha val="80000"/>
                </a:schemeClr>
              </a:gs>
              <a:gs pos="97000">
                <a:schemeClr val="lt1">
                  <a:alpha val="80000"/>
                </a:schemeClr>
              </a:gs>
            </a:gsLst>
            <a:lin ang="0"/>
          </a:gradFill>
        </p:spPr>
      </p:sp>
      <p:sp>
        <p:nvSpPr>
          <p:cNvPr id="6" name="AutoShape 6"/>
          <p:cNvSpPr/>
          <p:nvPr/>
        </p:nvSpPr>
        <p:spPr>
          <a:xfrm>
            <a:off x="4935912" y="5347097"/>
            <a:ext cx="571500" cy="571500"/>
          </a:xfrm>
          <a:prstGeom prst="ellipse">
            <a:avLst/>
          </a:prstGeom>
          <a:solidFill>
            <a:schemeClr val="accent1">
              <a:alpha val="100000"/>
            </a:schemeClr>
          </a:solidFill>
          <a:ln w="38100">
            <a:solidFill>
              <a:schemeClr val="accent1">
                <a:alpha val="100000"/>
              </a:schemeClr>
            </a:solidFill>
            <a:prstDash val="solid"/>
          </a:ln>
        </p:spPr>
      </p:sp>
      <p:sp>
        <p:nvSpPr>
          <p:cNvPr id="7" name="TextBox 7"/>
          <p:cNvSpPr txBox="1"/>
          <p:nvPr/>
        </p:nvSpPr>
        <p:spPr>
          <a:xfrm>
            <a:off x="5715315" y="5004372"/>
            <a:ext cx="5486256" cy="1278541"/>
          </a:xfrm>
          <a:prstGeom prst="rect">
            <a:avLst/>
          </a:prstGeom>
        </p:spPr>
        <p:txBody>
          <a:bodyPr vert="horz" wrap="square" lIns="123825" tIns="123825" rIns="57150" bIns="123825"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Microsoft Yahei"/>
              </a:rPr>
              <a:t>A radical approach to the search for talent</a:t>
            </a:r>
            <a:endParaRPr lang="en-US" sz="2400">
              <a:solidFill>
                <a:schemeClr val="dk1">
                  <a:alpha val="100000"/>
                </a:schemeClr>
              </a:solidFill>
              <a:latin typeface="Times New Roman Regular" panose="02020503050405090304" charset="0"/>
              <a:ea typeface="Microsoft Yahei"/>
              <a:cs typeface="Microsoft Yahei"/>
            </a:endParaRPr>
          </a:p>
        </p:txBody>
      </p:sp>
      <p:sp>
        <p:nvSpPr>
          <p:cNvPr id="8" name="AutoShape 8"/>
          <p:cNvSpPr/>
          <p:nvPr/>
        </p:nvSpPr>
        <p:spPr>
          <a:xfrm>
            <a:off x="4935912" y="1819581"/>
            <a:ext cx="571500" cy="571500"/>
          </a:xfrm>
          <a:prstGeom prst="ellipse">
            <a:avLst/>
          </a:prstGeom>
          <a:solidFill>
            <a:schemeClr val="accent1">
              <a:alpha val="100000"/>
            </a:schemeClr>
          </a:solidFill>
          <a:ln w="38100">
            <a:solidFill>
              <a:schemeClr val="accent1">
                <a:alpha val="100000"/>
              </a:schemeClr>
            </a:solidFill>
            <a:prstDash val="solid"/>
          </a:ln>
        </p:spPr>
      </p:sp>
      <p:sp>
        <p:nvSpPr>
          <p:cNvPr id="9" name="TextBox 9"/>
          <p:cNvSpPr txBox="1"/>
          <p:nvPr/>
        </p:nvSpPr>
        <p:spPr>
          <a:xfrm>
            <a:off x="5747700" y="1476877"/>
            <a:ext cx="5486256" cy="1256908"/>
          </a:xfrm>
          <a:prstGeom prst="rect">
            <a:avLst/>
          </a:prstGeom>
        </p:spPr>
        <p:txBody>
          <a:bodyPr vert="horz" wrap="square" lIns="123825" tIns="123825" rIns="57150" bIns="123825"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To address the shortcomings of Recommendatory System</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0" name="AutoShape 10"/>
          <p:cNvSpPr/>
          <p:nvPr/>
        </p:nvSpPr>
        <p:spPr>
          <a:xfrm>
            <a:off x="4935912" y="3582971"/>
            <a:ext cx="571500" cy="571500"/>
          </a:xfrm>
          <a:prstGeom prst="ellipse">
            <a:avLst/>
          </a:prstGeom>
          <a:solidFill>
            <a:schemeClr val="accent1">
              <a:alpha val="100000"/>
            </a:schemeClr>
          </a:solidFill>
          <a:ln w="38100">
            <a:solidFill>
              <a:schemeClr val="accent1">
                <a:alpha val="100000"/>
              </a:schemeClr>
            </a:solidFill>
            <a:prstDash val="solid"/>
          </a:ln>
        </p:spPr>
      </p:sp>
      <p:sp>
        <p:nvSpPr>
          <p:cNvPr id="11" name="TextBox 11"/>
          <p:cNvSpPr txBox="1"/>
          <p:nvPr/>
        </p:nvSpPr>
        <p:spPr>
          <a:xfrm>
            <a:off x="5747700" y="3243232"/>
            <a:ext cx="5486256" cy="1250979"/>
          </a:xfrm>
          <a:prstGeom prst="rect">
            <a:avLst/>
          </a:prstGeom>
        </p:spPr>
        <p:txBody>
          <a:bodyPr vert="horz" wrap="square" lIns="123825" tIns="123825" rIns="57150" bIns="123825"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Expanding Talent Selection Pathways</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3" name="TextBox 13"/>
          <p:cNvSpPr txBox="1"/>
          <p:nvPr/>
        </p:nvSpPr>
        <p:spPr>
          <a:xfrm>
            <a:off x="4796847" y="1897686"/>
            <a:ext cx="849630" cy="415290"/>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000">
                <a:solidFill>
                  <a:srgbClr val="FFFFFF">
                    <a:alpha val="100000"/>
                  </a:srgbClr>
                </a:solidFill>
                <a:latin typeface="Microsoft Yahei"/>
                <a:ea typeface="Microsoft Yahei"/>
                <a:cs typeface="Microsoft Yahei"/>
              </a:rPr>
              <a:t>01</a:t>
            </a:r>
            <a:endParaRPr lang="en-US" sz="2000">
              <a:solidFill>
                <a:srgbClr val="FFFFFF">
                  <a:alpha val="100000"/>
                </a:srgbClr>
              </a:solidFill>
              <a:latin typeface="Microsoft Yahei"/>
              <a:ea typeface="Microsoft Yahei"/>
              <a:cs typeface="Microsoft Yahei"/>
            </a:endParaRPr>
          </a:p>
        </p:txBody>
      </p:sp>
      <p:sp>
        <p:nvSpPr>
          <p:cNvPr id="14" name="TextBox 14"/>
          <p:cNvSpPr txBox="1"/>
          <p:nvPr/>
        </p:nvSpPr>
        <p:spPr>
          <a:xfrm>
            <a:off x="4796847" y="3661077"/>
            <a:ext cx="849630" cy="415290"/>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000">
                <a:solidFill>
                  <a:srgbClr val="FFFFFF">
                    <a:alpha val="100000"/>
                  </a:srgbClr>
                </a:solidFill>
                <a:latin typeface="Microsoft Yahei"/>
                <a:ea typeface="Microsoft Yahei"/>
                <a:cs typeface="Microsoft Yahei"/>
              </a:rPr>
              <a:t>02</a:t>
            </a:r>
            <a:endParaRPr lang="en-US" sz="2000">
              <a:solidFill>
                <a:srgbClr val="FFFFFF">
                  <a:alpha val="100000"/>
                </a:srgbClr>
              </a:solidFill>
              <a:latin typeface="Microsoft Yahei"/>
              <a:ea typeface="Microsoft Yahei"/>
              <a:cs typeface="Microsoft Yahei"/>
            </a:endParaRPr>
          </a:p>
        </p:txBody>
      </p:sp>
      <p:sp>
        <p:nvSpPr>
          <p:cNvPr id="15" name="TextBox 15"/>
          <p:cNvSpPr txBox="1"/>
          <p:nvPr/>
        </p:nvSpPr>
        <p:spPr>
          <a:xfrm>
            <a:off x="4796847" y="5425202"/>
            <a:ext cx="849630" cy="415290"/>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000">
                <a:solidFill>
                  <a:srgbClr val="FFFFFF">
                    <a:alpha val="100000"/>
                  </a:srgbClr>
                </a:solidFill>
                <a:latin typeface="Microsoft Yahei"/>
                <a:ea typeface="Microsoft Yahei"/>
                <a:cs typeface="Microsoft Yahei"/>
              </a:rPr>
              <a:t>03</a:t>
            </a:r>
            <a:endParaRPr lang="en-US" sz="2000">
              <a:solidFill>
                <a:srgbClr val="FFFFFF">
                  <a:alpha val="100000"/>
                </a:srgbClr>
              </a:solidFill>
              <a:latin typeface="Microsoft Yahei"/>
              <a:ea typeface="Microsoft Yahei"/>
              <a:cs typeface="Microsoft Yahei"/>
            </a:endParaRPr>
          </a:p>
        </p:txBody>
      </p:sp>
      <p:pic>
        <p:nvPicPr>
          <p:cNvPr id="16" name="图片 15" descr="c6fed4d3ae5689d2103b5c98b5829c5f"/>
          <p:cNvPicPr>
            <a:picLocks noChangeAspect="1"/>
          </p:cNvPicPr>
          <p:nvPr/>
        </p:nvPicPr>
        <p:blipFill>
          <a:blip r:embed="rId2"/>
          <a:srcRect l="33892" t="21207" r="32857" b="31861"/>
          <a:stretch>
            <a:fillRect/>
          </a:stretch>
        </p:blipFill>
        <p:spPr>
          <a:xfrm>
            <a:off x="228600" y="1819275"/>
            <a:ext cx="4482465" cy="36550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04</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The birth of Nine-Rank Official Selection System</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66575" y="1250443"/>
            <a:ext cx="10458850" cy="2287219"/>
          </a:xfrm>
          <a:prstGeom prst="roundRect">
            <a:avLst/>
          </a:prstGeom>
          <a:solidFill>
            <a:schemeClr val="lt2">
              <a:alpha val="80000"/>
            </a:schemeClr>
          </a:solidFill>
        </p:spPr>
      </p:sp>
      <p:sp>
        <p:nvSpPr>
          <p:cNvPr id="3" name="TextBox 3"/>
          <p:cNvSpPr txBox="1"/>
          <p:nvPr/>
        </p:nvSpPr>
        <p:spPr>
          <a:xfrm>
            <a:off x="1304547" y="1787738"/>
            <a:ext cx="9582150" cy="1209675"/>
          </a:xfrm>
          <a:prstGeom prst="rect">
            <a:avLst/>
          </a:prstGeom>
        </p:spPr>
        <p:txBody>
          <a:bodyPr vert="horz" wrap="square" lIns="123825" tIns="123825" rIns="57150" bIns="123825" rtlCol="0" anchor="t"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Cao Pi adopted Chen Qun's advice during the Cao Wei period</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4" name="AutoShape 4"/>
          <p:cNvSpPr/>
          <p:nvPr/>
        </p:nvSpPr>
        <p:spPr>
          <a:xfrm>
            <a:off x="866575" y="3830586"/>
            <a:ext cx="10458850" cy="2286677"/>
          </a:xfrm>
          <a:prstGeom prst="roundRect">
            <a:avLst/>
          </a:prstGeom>
          <a:solidFill>
            <a:schemeClr val="lt2">
              <a:alpha val="80000"/>
            </a:schemeClr>
          </a:solidFill>
        </p:spPr>
      </p:sp>
      <p:sp>
        <p:nvSpPr>
          <p:cNvPr id="5" name="TextBox 5"/>
          <p:cNvSpPr txBox="1"/>
          <p:nvPr/>
        </p:nvSpPr>
        <p:spPr>
          <a:xfrm>
            <a:off x="1218874" y="4371944"/>
            <a:ext cx="9582150" cy="1209675"/>
          </a:xfrm>
          <a:prstGeom prst="rect">
            <a:avLst/>
          </a:prstGeom>
        </p:spPr>
        <p:txBody>
          <a:bodyPr vert="horz" wrap="square" lIns="123825" tIns="123825" rIns="57150" bIns="123825" rtlCol="0" anchor="t"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It was promoted as a system for selecting officials</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endParaRPr lang="en-US" sz="3000" b="1">
              <a:solidFill>
                <a:schemeClr val="dk2">
                  <a:alpha val="100000"/>
                </a:schemeClr>
              </a:solidFill>
              <a:latin typeface="Microsoft Yahei"/>
              <a:ea typeface="Microsoft Yahei"/>
              <a:cs typeface="Microsoft Yahe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05</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sym typeface="+mn-ea"/>
              </a:rPr>
              <a:t>The </a:t>
            </a:r>
            <a:r>
              <a:rPr lang="en-US" sz="4500" b="1">
                <a:solidFill>
                  <a:schemeClr val="dk1">
                    <a:alpha val="100000"/>
                  </a:schemeClr>
                </a:solidFill>
                <a:latin typeface="Microsoft Yahei"/>
                <a:ea typeface="Microsoft Yahei"/>
                <a:cs typeface="Microsoft Yahei"/>
                <a:sym typeface="+mn-ea"/>
              </a:rPr>
              <a:t>content of Nine-Rank Official Selection System</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790963" y="4865981"/>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3" name="AutoShape 3"/>
          <p:cNvSpPr/>
          <p:nvPr/>
        </p:nvSpPr>
        <p:spPr>
          <a:xfrm>
            <a:off x="1790963" y="2971622"/>
            <a:ext cx="8794488" cy="1552714"/>
          </a:xfrm>
          <a:prstGeom prst="roundRect">
            <a:avLst>
              <a:gd name="adj" fmla="val 10215"/>
            </a:avLst>
          </a:prstGeom>
          <a:gradFill>
            <a:gsLst>
              <a:gs pos="100000">
                <a:schemeClr val="lt2">
                  <a:alpha val="100000"/>
                </a:schemeClr>
              </a:gs>
              <a:gs pos="0">
                <a:schemeClr val="lt1">
                  <a:alpha val="100000"/>
                </a:schemeClr>
              </a:gs>
            </a:gsLst>
            <a:lin ang="0"/>
          </a:gradFill>
        </p:spPr>
      </p:sp>
      <p:sp>
        <p:nvSpPr>
          <p:cNvPr id="4" name="AutoShape 4"/>
          <p:cNvSpPr/>
          <p:nvPr/>
        </p:nvSpPr>
        <p:spPr>
          <a:xfrm>
            <a:off x="1790963" y="686103"/>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5" name="TextBox 5"/>
          <p:cNvSpPr txBox="1"/>
          <p:nvPr/>
        </p:nvSpPr>
        <p:spPr>
          <a:xfrm>
            <a:off x="2578232" y="457376"/>
            <a:ext cx="7219950" cy="796048"/>
          </a:xfrm>
          <a:prstGeom prst="rect">
            <a:avLst/>
          </a:prstGeom>
        </p:spPr>
        <p:txBody>
          <a:bodyPr vert="horz" wrap="square" lIns="114300" tIns="57150" rIns="114300" bIns="57150" rtlCol="0" anchor="t" anchorCtr="0">
            <a:noAutofit/>
          </a:bodyPr>
          <a:lstStyle/>
          <a:p>
            <a:pPr>
              <a:lnSpc>
                <a:spcPct val="140000"/>
              </a:lnSpc>
            </a:pPr>
            <a:r>
              <a:rPr sz="2400">
                <a:solidFill>
                  <a:schemeClr val="dk1">
                    <a:alpha val="100000"/>
                  </a:schemeClr>
                </a:solidFill>
                <a:latin typeface="Times New Roman Regular" panose="02020503050405090304" charset="0"/>
                <a:cs typeface="Times New Roman Regular" panose="02020503050405090304" charset="0"/>
              </a:rPr>
              <a:t>The central government choose </a:t>
            </a:r>
            <a:r>
              <a:rPr lang="en-US" sz="2400">
                <a:solidFill>
                  <a:schemeClr val="dk1">
                    <a:alpha val="100000"/>
                  </a:schemeClr>
                </a:solidFill>
                <a:latin typeface="Times New Roman Regular" panose="02020503050405090304" charset="0"/>
                <a:cs typeface="Times New Roman Regular" panose="02020503050405090304" charset="0"/>
              </a:rPr>
              <a:t>Rectifiers</a:t>
            </a:r>
            <a:r>
              <a:rPr lang="zh-CN" altLang="en-US" sz="2400">
                <a:solidFill>
                  <a:schemeClr val="dk1">
                    <a:alpha val="100000"/>
                  </a:schemeClr>
                </a:solidFill>
                <a:latin typeface="Times New Roman Regular" panose="02020503050405090304" charset="0"/>
                <a:cs typeface="Times New Roman Regular" panose="02020503050405090304" charset="0"/>
              </a:rPr>
              <a:t>（中正官）</a:t>
            </a:r>
            <a:r>
              <a:rPr sz="2400">
                <a:solidFill>
                  <a:schemeClr val="dk1">
                    <a:alpha val="100000"/>
                  </a:schemeClr>
                </a:solidFill>
                <a:latin typeface="Times New Roman Regular" panose="02020503050405090304" charset="0"/>
                <a:cs typeface="Times New Roman Regular" panose="02020503050405090304" charset="0"/>
              </a:rPr>
              <a:t>, and </a:t>
            </a:r>
            <a:r>
              <a:rPr lang="en-US" sz="2400">
                <a:solidFill>
                  <a:schemeClr val="dk1">
                    <a:alpha val="100000"/>
                  </a:schemeClr>
                </a:solidFill>
                <a:latin typeface="Times New Roman Regular" panose="02020503050405090304" charset="0"/>
                <a:cs typeface="Times New Roman Regular" panose="02020503050405090304" charset="0"/>
              </a:rPr>
              <a:t>regions</a:t>
            </a:r>
            <a:r>
              <a:rPr lang="zh-CN" altLang="en-US" sz="2400">
                <a:solidFill>
                  <a:schemeClr val="dk1">
                    <a:alpha val="100000"/>
                  </a:schemeClr>
                </a:solidFill>
                <a:latin typeface="Times New Roman Regular" panose="02020503050405090304" charset="0"/>
                <a:cs typeface="Times New Roman Regular" panose="02020503050405090304" charset="0"/>
              </a:rPr>
              <a:t>（州）</a:t>
            </a:r>
            <a:r>
              <a:rPr sz="2400">
                <a:solidFill>
                  <a:schemeClr val="dk1">
                    <a:alpha val="100000"/>
                  </a:schemeClr>
                </a:solidFill>
                <a:latin typeface="Times New Roman Regular" panose="02020503050405090304" charset="0"/>
                <a:cs typeface="Times New Roman Regular" panose="02020503050405090304" charset="0"/>
              </a:rPr>
              <a:t> and </a:t>
            </a:r>
            <a:r>
              <a:rPr lang="en-US" sz="2400">
                <a:solidFill>
                  <a:schemeClr val="dk1">
                    <a:alpha val="100000"/>
                  </a:schemeClr>
                </a:solidFill>
                <a:latin typeface="Times New Roman Regular" panose="02020503050405090304" charset="0"/>
                <a:cs typeface="Times New Roman Regular" panose="02020503050405090304" charset="0"/>
              </a:rPr>
              <a:t>commanderies</a:t>
            </a:r>
            <a:r>
              <a:rPr lang="zh-CN" altLang="en-US" sz="2400">
                <a:solidFill>
                  <a:schemeClr val="dk1">
                    <a:alpha val="100000"/>
                  </a:schemeClr>
                </a:solidFill>
                <a:latin typeface="Times New Roman Regular" panose="02020503050405090304" charset="0"/>
                <a:cs typeface="Times New Roman Regular" panose="02020503050405090304" charset="0"/>
              </a:rPr>
              <a:t>（郡）</a:t>
            </a:r>
            <a:r>
              <a:rPr sz="2400">
                <a:solidFill>
                  <a:schemeClr val="dk1">
                    <a:alpha val="100000"/>
                  </a:schemeClr>
                </a:solidFill>
                <a:latin typeface="Times New Roman Regular" panose="02020503050405090304" charset="0"/>
                <a:cs typeface="Times New Roman Regular" panose="02020503050405090304" charset="0"/>
              </a:rPr>
              <a:t> have </a:t>
            </a:r>
            <a:r>
              <a:rPr lang="en-US" sz="2400">
                <a:solidFill>
                  <a:schemeClr val="dk1">
                    <a:alpha val="100000"/>
                  </a:schemeClr>
                </a:solidFill>
                <a:latin typeface="Times New Roman Regular" panose="02020503050405090304" charset="0"/>
                <a:cs typeface="Times New Roman Regular" panose="02020503050405090304" charset="0"/>
              </a:rPr>
              <a:t>Senior Rectifiers and Junior Rectifiers</a:t>
            </a:r>
            <a:r>
              <a:rPr sz="2400">
                <a:solidFill>
                  <a:schemeClr val="dk1">
                    <a:alpha val="100000"/>
                  </a:schemeClr>
                </a:solidFill>
                <a:latin typeface="Times New Roman Regular" panose="02020503050405090304" charset="0"/>
                <a:cs typeface="Times New Roman Regular" panose="02020503050405090304" charset="0"/>
              </a:rPr>
              <a:t> respectively</a:t>
            </a:r>
            <a:endParaRPr sz="2400">
              <a:solidFill>
                <a:schemeClr val="dk1">
                  <a:alpha val="100000"/>
                </a:schemeClr>
              </a:solidFill>
              <a:latin typeface="Times New Roman Regular" panose="02020503050405090304" charset="0"/>
              <a:cs typeface="Times New Roman Regular" panose="02020503050405090304" charset="0"/>
            </a:endParaRPr>
          </a:p>
        </p:txBody>
      </p:sp>
      <p:sp>
        <p:nvSpPr>
          <p:cNvPr id="6" name="TextBox 6"/>
          <p:cNvSpPr txBox="1"/>
          <p:nvPr/>
        </p:nvSpPr>
        <p:spPr>
          <a:xfrm>
            <a:off x="2662052" y="3161814"/>
            <a:ext cx="7219950" cy="781050"/>
          </a:xfrm>
          <a:prstGeom prst="rect">
            <a:avLst/>
          </a:prstGeom>
        </p:spPr>
        <p:txBody>
          <a:bodyPr vert="horz" wrap="square" lIns="114300" tIns="57150" rIns="114300" bIns="57150" rtlCol="0" anchor="t" anchorCtr="0">
            <a:noAutofit/>
          </a:bodyPr>
          <a:lstStyle/>
          <a:p>
            <a:pPr>
              <a:lnSpc>
                <a:spcPct val="140000"/>
              </a:lnSpc>
            </a:pPr>
            <a:r>
              <a:rPr sz="2400">
                <a:solidFill>
                  <a:schemeClr val="dk1">
                    <a:alpha val="100000"/>
                  </a:schemeClr>
                </a:solidFill>
                <a:latin typeface="Times New Roman Regular" panose="02020503050405090304" charset="0"/>
                <a:ea typeface="Microsoft Yahei"/>
                <a:cs typeface="Times New Roman Regular" panose="02020503050405090304" charset="0"/>
              </a:rPr>
              <a:t>Evaluation of “virtue”, “talent” and family , with a distinction of nine </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r</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anks</a:t>
            </a:r>
            <a:endParaRPr sz="24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7" name="Picture 7"/>
          <p:cNvPicPr>
            <a:picLocks noChangeAspect="1"/>
          </p:cNvPicPr>
          <p:nvPr/>
        </p:nvPicPr>
        <p:blipFill>
          <a:blip r:embed="rId2"/>
          <a:srcRect l="11542" r="11542"/>
          <a:stretch>
            <a:fillRect/>
          </a:stretch>
        </p:blipFill>
        <p:spPr>
          <a:xfrm>
            <a:off x="1143009" y="838090"/>
            <a:ext cx="1267968" cy="1267968"/>
          </a:xfrm>
          <a:prstGeom prst="ellipse">
            <a:avLst/>
          </a:prstGeom>
        </p:spPr>
      </p:pic>
      <p:pic>
        <p:nvPicPr>
          <p:cNvPr id="8" name="Picture 8"/>
          <p:cNvPicPr>
            <a:picLocks noChangeAspect="1"/>
          </p:cNvPicPr>
          <p:nvPr/>
        </p:nvPicPr>
        <p:blipFill>
          <a:blip r:embed="rId3"/>
          <a:srcRect l="16667" r="16667"/>
          <a:stretch>
            <a:fillRect/>
          </a:stretch>
        </p:blipFill>
        <p:spPr>
          <a:xfrm>
            <a:off x="9906295" y="3048317"/>
            <a:ext cx="1267968" cy="1267968"/>
          </a:xfrm>
          <a:prstGeom prst="ellipse">
            <a:avLst/>
          </a:prstGeom>
        </p:spPr>
      </p:pic>
      <p:sp>
        <p:nvSpPr>
          <p:cNvPr id="10" name="TextBox 10"/>
          <p:cNvSpPr txBox="1"/>
          <p:nvPr/>
        </p:nvSpPr>
        <p:spPr>
          <a:xfrm>
            <a:off x="2578232" y="4800328"/>
            <a:ext cx="7219950" cy="781050"/>
          </a:xfrm>
          <a:prstGeom prst="rect">
            <a:avLst/>
          </a:prstGeom>
        </p:spPr>
        <p:txBody>
          <a:bodyPr vert="horz" wrap="square" lIns="114300" tIns="57150" rIns="114300" bIns="57150" rtlCol="0" anchor="t" anchorCtr="0">
            <a:noAutofit/>
          </a:bodyPr>
          <a:lstStyle/>
          <a:p>
            <a:pPr>
              <a:lnSpc>
                <a:spcPct val="140000"/>
              </a:lnSpc>
            </a:pPr>
            <a:r>
              <a:rPr sz="2400">
                <a:solidFill>
                  <a:schemeClr val="dk1">
                    <a:alpha val="100000"/>
                  </a:schemeClr>
                </a:solidFill>
                <a:latin typeface="Times New Roman Regular" panose="02020503050405090304" charset="0"/>
                <a:ea typeface="Microsoft Yahei"/>
                <a:cs typeface="Times New Roman Regular" panose="02020503050405090304" charset="0"/>
              </a:rPr>
              <a:t>What is evaluated: family, </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virture</a:t>
            </a:r>
            <a:r>
              <a:rPr sz="2400">
                <a:solidFill>
                  <a:schemeClr val="dk1">
                    <a:alpha val="100000"/>
                  </a:schemeClr>
                </a:solidFill>
                <a:latin typeface="Times New Roman Regular" panose="02020503050405090304" charset="0"/>
                <a:ea typeface="Microsoft Yahei"/>
                <a:cs typeface="Times New Roman Regular" panose="02020503050405090304" charset="0"/>
              </a:rPr>
              <a:t> and talent to determine</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 the</a:t>
            </a:r>
            <a:r>
              <a:rPr sz="2400">
                <a:solidFill>
                  <a:schemeClr val="dk1">
                    <a:alpha val="100000"/>
                  </a:schemeClr>
                </a:solidFill>
                <a:latin typeface="Times New Roman Regular" panose="02020503050405090304" charset="0"/>
                <a:ea typeface="Microsoft Yahei"/>
                <a:cs typeface="Times New Roman Regular" panose="02020503050405090304" charset="0"/>
              </a:rPr>
              <a:t> rank</a:t>
            </a:r>
            <a:r>
              <a:rPr lang="zh-CN" sz="2400">
                <a:solidFill>
                  <a:schemeClr val="dk1">
                    <a:alpha val="100000"/>
                  </a:schemeClr>
                </a:solidFill>
                <a:latin typeface="Times New Roman Regular" panose="02020503050405090304" charset="0"/>
                <a:ea typeface="宋体" charset="0"/>
                <a:cs typeface="Times New Roman Regular" panose="02020503050405090304" charset="0"/>
              </a:rPr>
              <a:t>（But after the Jin Dynasty, rank was based entirely on family lineage.</a:t>
            </a:r>
            <a:endParaRPr lang="zh-CN" sz="2400">
              <a:solidFill>
                <a:schemeClr val="dk1">
                  <a:alpha val="100000"/>
                </a:schemeClr>
              </a:solidFill>
              <a:latin typeface="Times New Roman Regular" panose="02020503050405090304" charset="0"/>
              <a:ea typeface="宋体" charset="0"/>
              <a:cs typeface="Times New Roman Regular" panose="02020503050405090304" charset="0"/>
            </a:endParaRPr>
          </a:p>
        </p:txBody>
      </p:sp>
      <p:pic>
        <p:nvPicPr>
          <p:cNvPr id="11" name="Picture 11"/>
          <p:cNvPicPr>
            <a:picLocks noChangeAspect="1"/>
          </p:cNvPicPr>
          <p:nvPr/>
        </p:nvPicPr>
        <p:blipFill>
          <a:blip r:embed="rId4"/>
          <a:srcRect l="16667" r="16667"/>
          <a:stretch>
            <a:fillRect/>
          </a:stretch>
        </p:blipFill>
        <p:spPr>
          <a:xfrm>
            <a:off x="1156979" y="5008354"/>
            <a:ext cx="1267968" cy="1267968"/>
          </a:xfrm>
          <a:prstGeom prst="ellipse">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
          <p:cNvPicPr>
            <a:picLocks noChangeAspect="1"/>
          </p:cNvPicPr>
          <p:nvPr/>
        </p:nvPicPr>
        <p:blipFill>
          <a:blip r:embed="rId1"/>
          <a:stretch>
            <a:fillRect/>
          </a:stretch>
        </p:blipFill>
        <p:spPr>
          <a:xfrm>
            <a:off x="0" y="0"/>
            <a:ext cx="12192000" cy="6858000"/>
          </a:xfrm>
          <a:prstGeom prst="rect">
            <a:avLst/>
          </a:prstGeom>
        </p:spPr>
      </p:pic>
      <p:sp>
        <p:nvSpPr>
          <p:cNvPr id="3" name="文本框 2"/>
          <p:cNvSpPr txBox="1"/>
          <p:nvPr/>
        </p:nvSpPr>
        <p:spPr>
          <a:xfrm>
            <a:off x="696595" y="762635"/>
            <a:ext cx="9045575" cy="5216525"/>
          </a:xfrm>
          <a:prstGeom prst="rect">
            <a:avLst/>
          </a:prstGeom>
          <a:noFill/>
        </p:spPr>
        <p:txBody>
          <a:bodyPr wrap="square" rtlCol="0">
            <a:noAutofit/>
          </a:bodyPr>
          <a:p>
            <a:r>
              <a:rPr lang="zh-CN" altLang="en-US" sz="2400">
                <a:latin typeface="Times New Roman Regular" panose="02020503050405090304" charset="0"/>
                <a:cs typeface="Times New Roman Regular" panose="02020503050405090304" charset="0"/>
              </a:rPr>
              <a:t>First, the </a:t>
            </a:r>
            <a:r>
              <a:rPr lang="en-US" altLang="zh-CN" sz="2400">
                <a:latin typeface="Times New Roman Regular" panose="02020503050405090304" charset="0"/>
                <a:cs typeface="Times New Roman Regular" panose="02020503050405090304" charset="0"/>
              </a:rPr>
              <a:t>J</a:t>
            </a:r>
            <a:r>
              <a:rPr lang="zh-CN" altLang="en-US" sz="2400">
                <a:latin typeface="Times New Roman Regular" panose="02020503050405090304" charset="0"/>
                <a:cs typeface="Times New Roman Regular" panose="02020503050405090304" charset="0"/>
              </a:rPr>
              <a:t>unior </a:t>
            </a:r>
            <a:r>
              <a:rPr lang="en-US" sz="2400">
                <a:solidFill>
                  <a:schemeClr val="dk1">
                    <a:alpha val="100000"/>
                  </a:schemeClr>
                </a:solidFill>
                <a:latin typeface="Times New Roman Regular" panose="02020503050405090304" charset="0"/>
                <a:cs typeface="Times New Roman Regular" panose="02020503050405090304" charset="0"/>
                <a:sym typeface="+mn-ea"/>
              </a:rPr>
              <a:t>Rectifiers</a:t>
            </a:r>
            <a:r>
              <a:rPr lang="zh-CN" altLang="en-US" sz="2400">
                <a:latin typeface="Times New Roman Regular" panose="02020503050405090304" charset="0"/>
                <a:cs typeface="Times New Roman Regular" panose="02020503050405090304" charset="0"/>
              </a:rPr>
              <a:t> will consider, to a large extent, the position held by </a:t>
            </a:r>
            <a:r>
              <a:rPr lang="zh-CN" altLang="en-US" sz="2400">
                <a:solidFill>
                  <a:schemeClr val="tx2"/>
                </a:solidFill>
                <a:latin typeface="Times New Roman Regular" panose="02020503050405090304" charset="0"/>
                <a:cs typeface="Times New Roman Regular" panose="02020503050405090304" charset="0"/>
              </a:rPr>
              <a:t>the candidate's ancestors</a:t>
            </a:r>
            <a:r>
              <a:rPr lang="zh-CN" altLang="en-US" sz="2400">
                <a:latin typeface="Times New Roman Regular" panose="02020503050405090304" charset="0"/>
                <a:cs typeface="Times New Roman Regular" panose="02020503050405090304" charset="0"/>
              </a:rPr>
              <a:t> and </a:t>
            </a:r>
            <a:r>
              <a:rPr lang="zh-CN" altLang="en-US" sz="2400">
                <a:solidFill>
                  <a:schemeClr val="tx2"/>
                </a:solidFill>
                <a:latin typeface="Times New Roman Regular" panose="02020503050405090304" charset="0"/>
                <a:cs typeface="Times New Roman Regular" panose="02020503050405090304" charset="0"/>
              </a:rPr>
              <a:t>the number of generations in office</a:t>
            </a:r>
            <a:r>
              <a:rPr lang="zh-CN" altLang="en-US" sz="2400">
                <a:latin typeface="Times New Roman Regular" panose="02020503050405090304" charset="0"/>
                <a:cs typeface="Times New Roman Regular" panose="02020503050405090304" charset="0"/>
              </a:rPr>
              <a:t>. Next, the Junior </a:t>
            </a:r>
            <a:r>
              <a:rPr lang="en-US" sz="2400">
                <a:solidFill>
                  <a:schemeClr val="dk1">
                    <a:alpha val="100000"/>
                  </a:schemeClr>
                </a:solidFill>
                <a:latin typeface="Times New Roman Regular" panose="02020503050405090304" charset="0"/>
                <a:cs typeface="Times New Roman Regular" panose="02020503050405090304" charset="0"/>
                <a:sym typeface="+mn-ea"/>
              </a:rPr>
              <a:t>Rectifiers</a:t>
            </a:r>
            <a:r>
              <a:rPr lang="zh-CN" altLang="en-US" sz="2400">
                <a:latin typeface="Times New Roman Regular" panose="02020503050405090304" charset="0"/>
                <a:cs typeface="Times New Roman Regular" panose="02020503050405090304" charset="0"/>
              </a:rPr>
              <a:t> continues to examine the candidate's </a:t>
            </a:r>
            <a:r>
              <a:rPr lang="zh-CN" altLang="en-US" sz="2400">
                <a:solidFill>
                  <a:schemeClr val="tx2"/>
                </a:solidFill>
                <a:latin typeface="Times New Roman Regular" panose="02020503050405090304" charset="0"/>
                <a:cs typeface="Times New Roman Regular" panose="02020503050405090304" charset="0"/>
              </a:rPr>
              <a:t>merits</a:t>
            </a:r>
            <a:r>
              <a:rPr lang="zh-CN" altLang="en-US" sz="2400">
                <a:latin typeface="Times New Roman Regular" panose="02020503050405090304" charset="0"/>
                <a:cs typeface="Times New Roman Regular" panose="02020503050405090304" charset="0"/>
              </a:rPr>
              <a:t>. Then, the Junior </a:t>
            </a:r>
            <a:r>
              <a:rPr lang="en-US" sz="2400">
                <a:solidFill>
                  <a:schemeClr val="dk1">
                    <a:alpha val="100000"/>
                  </a:schemeClr>
                </a:solidFill>
                <a:latin typeface="Times New Roman Regular" panose="02020503050405090304" charset="0"/>
                <a:cs typeface="Times New Roman Regular" panose="02020503050405090304" charset="0"/>
                <a:sym typeface="+mn-ea"/>
              </a:rPr>
              <a:t>Rectifiers</a:t>
            </a:r>
            <a:r>
              <a:rPr lang="zh-CN" altLang="en-US" sz="2400">
                <a:latin typeface="Times New Roman Regular" panose="02020503050405090304" charset="0"/>
                <a:cs typeface="Times New Roman Regular" panose="02020503050405090304" charset="0"/>
              </a:rPr>
              <a:t> will submit their </a:t>
            </a:r>
            <a:r>
              <a:rPr lang="en-US" altLang="zh-CN" sz="2400">
                <a:latin typeface="Times New Roman Regular" panose="02020503050405090304" charset="0"/>
                <a:cs typeface="Times New Roman Regular" panose="02020503050405090304" charset="0"/>
              </a:rPr>
              <a:t>ranks</a:t>
            </a:r>
            <a:r>
              <a:rPr lang="zh-CN" altLang="en-US" sz="2400">
                <a:latin typeface="Times New Roman Regular" panose="02020503050405090304" charset="0"/>
                <a:cs typeface="Times New Roman Regular" panose="02020503050405090304" charset="0"/>
              </a:rPr>
              <a:t> to </a:t>
            </a:r>
            <a:r>
              <a:rPr lang="en-US" sz="2400">
                <a:solidFill>
                  <a:schemeClr val="dk1">
                    <a:alpha val="100000"/>
                  </a:schemeClr>
                </a:solidFill>
                <a:latin typeface="Times New Roman Regular" panose="02020503050405090304" charset="0"/>
                <a:cs typeface="Times New Roman Regular" panose="02020503050405090304" charset="0"/>
                <a:sym typeface="+mn-ea"/>
              </a:rPr>
              <a:t>Senior Rectifiers </a:t>
            </a:r>
            <a:r>
              <a:rPr lang="zh-CN" altLang="en-US" sz="2400">
                <a:latin typeface="Times New Roman Regular" panose="02020503050405090304" charset="0"/>
                <a:cs typeface="Times New Roman Regular" panose="02020503050405090304" charset="0"/>
              </a:rPr>
              <a:t>, who will check the correctness of the </a:t>
            </a:r>
            <a:r>
              <a:rPr lang="en-US" altLang="zh-CN" sz="2400">
                <a:latin typeface="Times New Roman Regular" panose="02020503050405090304" charset="0"/>
                <a:cs typeface="Times New Roman Regular" panose="02020503050405090304" charset="0"/>
              </a:rPr>
              <a:t>ranks</a:t>
            </a:r>
            <a:r>
              <a:rPr lang="zh-CN" altLang="en-US" sz="2400">
                <a:latin typeface="Times New Roman Regular" panose="02020503050405090304" charset="0"/>
                <a:cs typeface="Times New Roman Regular" panose="02020503050405090304" charset="0"/>
              </a:rPr>
              <a:t> and submit it to </a:t>
            </a:r>
            <a:r>
              <a:rPr lang="zh-CN" altLang="en-US" sz="2400">
                <a:solidFill>
                  <a:schemeClr val="tx2"/>
                </a:solidFill>
                <a:latin typeface="Times New Roman Regular" panose="02020503050405090304" charset="0"/>
                <a:cs typeface="Times New Roman Regular" panose="02020503050405090304" charset="0"/>
              </a:rPr>
              <a:t>the Minister of </a:t>
            </a:r>
            <a:r>
              <a:rPr lang="en-US" altLang="zh-CN" sz="2400">
                <a:solidFill>
                  <a:schemeClr val="tx2"/>
                </a:solidFill>
                <a:latin typeface="Times New Roman Regular" panose="02020503050405090304" charset="0"/>
                <a:cs typeface="Times New Roman Regular" panose="02020503050405090304" charset="0"/>
              </a:rPr>
              <a:t>Personnel</a:t>
            </a:r>
            <a:r>
              <a:rPr lang="zh-CN" altLang="en-US" sz="2400">
                <a:latin typeface="Times New Roman Regular" panose="02020503050405090304" charset="0"/>
                <a:cs typeface="Times New Roman Regular" panose="02020503050405090304" charset="0"/>
              </a:rPr>
              <a:t>. Finally, the Minister will select the officials and appoint them to their positions.</a:t>
            </a:r>
            <a:endParaRPr lang="zh-CN" altLang="en-US" sz="2400">
              <a:latin typeface="Times New Roman Regular" panose="02020503050405090304" charset="0"/>
              <a:cs typeface="Times New Roman Regular" panose="02020503050405090304" charset="0"/>
            </a:endParaRPr>
          </a:p>
          <a:p>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The official rank corresponds to the rank of each candidate.</a:t>
            </a:r>
            <a:endParaRPr lang="zh-CN" altLang="en-US" sz="2400">
              <a:latin typeface="Times New Roman Regular" panose="02020503050405090304" charset="0"/>
              <a:cs typeface="Times New Roman Regular" panose="02020503050405090304" charset="0"/>
            </a:endParaRPr>
          </a:p>
          <a:p>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 Every three years, the</a:t>
            </a:r>
            <a:r>
              <a:rPr lang="en-US" sz="2400">
                <a:solidFill>
                  <a:schemeClr val="dk1">
                    <a:alpha val="100000"/>
                  </a:schemeClr>
                </a:solidFill>
                <a:latin typeface="Times New Roman Regular" panose="02020503050405090304" charset="0"/>
                <a:cs typeface="Times New Roman Regular" panose="02020503050405090304" charset="0"/>
                <a:sym typeface="+mn-ea"/>
              </a:rPr>
              <a:t> Rectifiers </a:t>
            </a:r>
            <a:r>
              <a:rPr lang="zh-CN" altLang="en-US" sz="2400">
                <a:latin typeface="Times New Roman Regular" panose="02020503050405090304" charset="0"/>
                <a:cs typeface="Times New Roman Regular" panose="02020503050405090304" charset="0"/>
              </a:rPr>
              <a:t>will submit his recommendations to the Ministry of </a:t>
            </a:r>
            <a:r>
              <a:rPr lang="en-US" altLang="zh-CN" sz="2400">
                <a:latin typeface="Times New Roman Regular" panose="02020503050405090304" charset="0"/>
                <a:cs typeface="Times New Roman Regular" panose="02020503050405090304" charset="0"/>
              </a:rPr>
              <a:t>Personnel</a:t>
            </a:r>
            <a:r>
              <a:rPr lang="zh-CN" altLang="en-US" sz="2400">
                <a:latin typeface="Times New Roman Regular" panose="02020503050405090304" charset="0"/>
                <a:cs typeface="Times New Roman Regular" panose="02020503050405090304" charset="0"/>
              </a:rPr>
              <a:t>. In his recommendations, the </a:t>
            </a:r>
            <a:r>
              <a:rPr lang="en-US" sz="2400">
                <a:solidFill>
                  <a:schemeClr val="dk1">
                    <a:alpha val="100000"/>
                  </a:schemeClr>
                </a:solidFill>
                <a:latin typeface="Times New Roman Regular" panose="02020503050405090304" charset="0"/>
                <a:cs typeface="Times New Roman Regular" panose="02020503050405090304" charset="0"/>
                <a:sym typeface="+mn-ea"/>
              </a:rPr>
              <a:t>Rectifiers </a:t>
            </a:r>
            <a:r>
              <a:rPr lang="zh-CN" altLang="en-US" sz="2400">
                <a:latin typeface="Times New Roman Regular" panose="02020503050405090304" charset="0"/>
                <a:cs typeface="Times New Roman Regular" panose="02020503050405090304" charset="0"/>
              </a:rPr>
              <a:t>will express his opinion as to whether or not an official who has already been given a position should be promoted.</a:t>
            </a:r>
            <a:endParaRPr lang="zh-CN" altLang="en-US" sz="2400">
              <a:latin typeface="Times New Roman Regular" panose="02020503050405090304" charset="0"/>
              <a:cs typeface="Times New Roman Regular" panose="0202050305040509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图片1"/>
          <p:cNvPicPr>
            <a:picLocks noChangeAspect="1"/>
          </p:cNvPicPr>
          <p:nvPr/>
        </p:nvPicPr>
        <p:blipFill>
          <a:blip r:embed="rId1"/>
          <a:stretch>
            <a:fillRect/>
          </a:stretch>
        </p:blipFill>
        <p:spPr>
          <a:xfrm>
            <a:off x="0" y="0"/>
            <a:ext cx="12192000" cy="6858000"/>
          </a:xfrm>
          <a:prstGeom prst="rect">
            <a:avLst/>
          </a:prstGeom>
        </p:spPr>
      </p:pic>
      <p:pic>
        <p:nvPicPr>
          <p:cNvPr id="3" name="图片 2" descr="890caaf32ccdd8e55f63d1099e145d35"/>
          <p:cNvPicPr>
            <a:picLocks noChangeAspect="1"/>
          </p:cNvPicPr>
          <p:nvPr/>
        </p:nvPicPr>
        <p:blipFill>
          <a:blip r:embed="rId2"/>
          <a:stretch>
            <a:fillRect/>
          </a:stretch>
        </p:blipFill>
        <p:spPr>
          <a:xfrm>
            <a:off x="4572000" y="762000"/>
            <a:ext cx="7200265" cy="5151755"/>
          </a:xfrm>
          <a:prstGeom prst="rect">
            <a:avLst/>
          </a:prstGeom>
        </p:spPr>
      </p:pic>
      <p:sp>
        <p:nvSpPr>
          <p:cNvPr id="5" name="文本框 4"/>
          <p:cNvSpPr txBox="1"/>
          <p:nvPr/>
        </p:nvSpPr>
        <p:spPr>
          <a:xfrm>
            <a:off x="990600" y="762000"/>
            <a:ext cx="3387725" cy="5369560"/>
          </a:xfrm>
          <a:prstGeom prst="rect">
            <a:avLst/>
          </a:prstGeom>
          <a:noFill/>
        </p:spPr>
        <p:txBody>
          <a:bodyPr wrap="square" rtlCol="0">
            <a:noAutofit/>
          </a:bodyPr>
          <a:p>
            <a:r>
              <a:rPr lang="zh-CN" altLang="en-US" sz="2400">
                <a:latin typeface="Times New Roman Regular" panose="02020503050405090304" charset="0"/>
                <a:cs typeface="Times New Roman Regular" panose="02020503050405090304" charset="0"/>
              </a:rPr>
              <a:t>superior-superior 上上</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superior-intermediary 上中superior-inferior上下</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intermediary-superior </a:t>
            </a:r>
            <a:r>
              <a:rPr lang="zh-CN" altLang="en-US" sz="2400">
                <a:latin typeface="Times New Roman Regular" panose="02020503050405090304" charset="0"/>
                <a:cs typeface="Times New Roman Regular" panose="02020503050405090304" charset="0"/>
              </a:rPr>
              <a:t>中上</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intermediary-intermediary 中中</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intermediary-inferior 中下</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inferior-superior 下上</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inferior-intermediary 下中</a:t>
            </a:r>
            <a:endParaRPr lang="zh-CN" altLang="en-US" sz="2400">
              <a:latin typeface="Times New Roman Regular" panose="02020503050405090304" charset="0"/>
              <a:cs typeface="Times New Roman Regular" panose="02020503050405090304" charset="0"/>
            </a:endParaRPr>
          </a:p>
          <a:p>
            <a:r>
              <a:rPr lang="zh-CN" altLang="en-US" sz="2400">
                <a:latin typeface="Times New Roman Regular" panose="02020503050405090304" charset="0"/>
                <a:cs typeface="Times New Roman Regular" panose="02020503050405090304" charset="0"/>
              </a:rPr>
              <a:t>and inferior-inferior 下下</a:t>
            </a:r>
            <a:endParaRPr lang="zh-CN" altLang="en-US" sz="2400">
              <a:latin typeface="Times New Roman Regular" panose="02020503050405090304" charset="0"/>
              <a:cs typeface="Times New Roman Regular" panose="0202050305040509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06</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The importance of one’s family</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106410" y="459740"/>
            <a:ext cx="3712845" cy="5682615"/>
          </a:xfrm>
          <a:prstGeom prst="roundRect">
            <a:avLst>
              <a:gd name="adj" fmla="val 9570"/>
            </a:avLst>
          </a:prstGeom>
          <a:solidFill>
            <a:schemeClr val="lt2">
              <a:alpha val="100000"/>
            </a:schemeClr>
          </a:solidFill>
          <a:effectLst>
            <a:outerShdw blurRad="342900" dist="95250">
              <a:schemeClr val="dk1">
                <a:alpha val="7000"/>
              </a:schemeClr>
            </a:outerShdw>
          </a:effectLst>
        </p:spPr>
      </p:sp>
      <p:sp>
        <p:nvSpPr>
          <p:cNvPr id="3" name="AutoShape 3"/>
          <p:cNvSpPr/>
          <p:nvPr/>
        </p:nvSpPr>
        <p:spPr>
          <a:xfrm>
            <a:off x="4095115" y="459740"/>
            <a:ext cx="3915410" cy="5683250"/>
          </a:xfrm>
          <a:prstGeom prst="roundRect">
            <a:avLst>
              <a:gd name="adj" fmla="val 9570"/>
            </a:avLst>
          </a:prstGeom>
          <a:solidFill>
            <a:schemeClr val="lt2">
              <a:alpha val="100000"/>
            </a:schemeClr>
          </a:solidFill>
          <a:effectLst>
            <a:outerShdw blurRad="342900" dist="95250">
              <a:schemeClr val="dk1">
                <a:alpha val="7000"/>
              </a:schemeClr>
            </a:outerShdw>
          </a:effectLst>
        </p:spPr>
      </p:sp>
      <p:sp>
        <p:nvSpPr>
          <p:cNvPr id="4" name="AutoShape 4"/>
          <p:cNvSpPr/>
          <p:nvPr/>
        </p:nvSpPr>
        <p:spPr>
          <a:xfrm>
            <a:off x="349250" y="457200"/>
            <a:ext cx="3628390" cy="5685790"/>
          </a:xfrm>
          <a:prstGeom prst="roundRect">
            <a:avLst>
              <a:gd name="adj" fmla="val 9570"/>
            </a:avLst>
          </a:prstGeom>
          <a:solidFill>
            <a:schemeClr val="lt2">
              <a:alpha val="100000"/>
            </a:schemeClr>
          </a:solidFill>
          <a:effectLst>
            <a:outerShdw blurRad="342900" dist="95250">
              <a:schemeClr val="dk1">
                <a:alpha val="7000"/>
              </a:schemeClr>
            </a:outerShdw>
          </a:effectLst>
        </p:spPr>
      </p:sp>
      <p:sp>
        <p:nvSpPr>
          <p:cNvPr id="5" name="TextBox 5"/>
          <p:cNvSpPr txBox="1"/>
          <p:nvPr/>
        </p:nvSpPr>
        <p:spPr>
          <a:xfrm>
            <a:off x="4166870" y="2971800"/>
            <a:ext cx="3806190" cy="1287145"/>
          </a:xfrm>
          <a:prstGeom prst="rect">
            <a:avLst/>
          </a:prstGeom>
        </p:spPr>
        <p:txBody>
          <a:bodyPr vert="horz" wrap="square" lIns="114300" tIns="57150" rIns="114300" bIns="57150" rtlCol="0" anchor="t" anchorCtr="0">
            <a:noAutofit/>
          </a:bodyPr>
          <a:lstStyle/>
          <a:p>
            <a:pPr algn="l">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The actual implementation of to find talent is not an easy thing</a:t>
            </a:r>
            <a:r>
              <a:rPr lang="zh-CN" altLang="en-US" sz="2400">
                <a:solidFill>
                  <a:schemeClr val="dk1">
                    <a:alpha val="100000"/>
                  </a:schemeClr>
                </a:solidFill>
                <a:latin typeface="Times New Roman Regular" panose="02020503050405090304" charset="0"/>
                <a:ea typeface="宋体" charset="0"/>
                <a:cs typeface="Times New Roman Regular" panose="02020503050405090304" charset="0"/>
              </a:rPr>
              <a:t>。</a:t>
            </a:r>
            <a:r>
              <a:rPr lang="en-US" altLang="zh-CN" sz="2400">
                <a:solidFill>
                  <a:schemeClr val="dk1">
                    <a:alpha val="100000"/>
                  </a:schemeClr>
                </a:solidFill>
                <a:latin typeface="Times New Roman Regular" panose="02020503050405090304" charset="0"/>
                <a:ea typeface="宋体" charset="0"/>
                <a:cs typeface="Times New Roman Regular" panose="02020503050405090304" charset="0"/>
              </a:rPr>
              <a:t>H</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ow do you find talent a little easier, look at his family background</a:t>
            </a:r>
            <a:endParaRPr lang="zh-CN" altLang="en-US" sz="2400">
              <a:solidFill>
                <a:schemeClr val="dk1">
                  <a:alpha val="100000"/>
                </a:schemeClr>
              </a:solidFill>
              <a:latin typeface="Times New Roman Regular" panose="02020503050405090304" charset="0"/>
              <a:ea typeface="宋体" charset="0"/>
              <a:cs typeface="Times New Roman Regular" panose="02020503050405090304" charset="0"/>
            </a:endParaRPr>
          </a:p>
        </p:txBody>
      </p:sp>
      <p:sp>
        <p:nvSpPr>
          <p:cNvPr id="6" name="TextBox 6"/>
          <p:cNvSpPr txBox="1"/>
          <p:nvPr/>
        </p:nvSpPr>
        <p:spPr>
          <a:xfrm>
            <a:off x="8238490" y="2971800"/>
            <a:ext cx="3806190" cy="1337310"/>
          </a:xfrm>
          <a:prstGeom prst="rect">
            <a:avLst/>
          </a:prstGeom>
        </p:spPr>
        <p:txBody>
          <a:bodyPr vert="horz" wrap="square" lIns="114300" tIns="57150" rIns="114300" bIns="57150" rtlCol="0" anchor="t" anchorCtr="0">
            <a:noAutofit/>
          </a:bodyPr>
          <a:lstStyle/>
          <a:p>
            <a:pPr algn="l">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The internal tacit agreement of the great families, i.e., to give higher grades to the children of the families with which they have dealings of interest.</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7" name="Picture 7"/>
          <p:cNvPicPr>
            <a:picLocks noChangeAspect="1"/>
          </p:cNvPicPr>
          <p:nvPr/>
        </p:nvPicPr>
        <p:blipFill>
          <a:blip r:embed="rId2"/>
          <a:srcRect t="3015" b="3015"/>
          <a:stretch>
            <a:fillRect/>
          </a:stretch>
        </p:blipFill>
        <p:spPr>
          <a:xfrm>
            <a:off x="761853" y="686083"/>
            <a:ext cx="2672865" cy="2203993"/>
          </a:xfrm>
          <a:prstGeom prst="roundRect">
            <a:avLst/>
          </a:prstGeom>
        </p:spPr>
      </p:pic>
      <p:pic>
        <p:nvPicPr>
          <p:cNvPr id="8" name="Picture 8"/>
          <p:cNvPicPr>
            <a:picLocks noChangeAspect="1"/>
          </p:cNvPicPr>
          <p:nvPr/>
        </p:nvPicPr>
        <p:blipFill>
          <a:blip r:embed="rId3"/>
          <a:srcRect l="28828" r="28828"/>
          <a:stretch>
            <a:fillRect/>
          </a:stretch>
        </p:blipFill>
        <p:spPr>
          <a:xfrm>
            <a:off x="4649307" y="699418"/>
            <a:ext cx="2672865" cy="2203993"/>
          </a:xfrm>
          <a:prstGeom prst="roundRect">
            <a:avLst/>
          </a:prstGeom>
        </p:spPr>
      </p:pic>
      <p:pic>
        <p:nvPicPr>
          <p:cNvPr id="9" name="Picture 9"/>
          <p:cNvPicPr>
            <a:picLocks noChangeAspect="1"/>
          </p:cNvPicPr>
          <p:nvPr/>
        </p:nvPicPr>
        <p:blipFill>
          <a:blip r:embed="rId4"/>
          <a:srcRect t="17085" b="17085"/>
          <a:stretch>
            <a:fillRect/>
          </a:stretch>
        </p:blipFill>
        <p:spPr>
          <a:xfrm>
            <a:off x="8517691" y="699418"/>
            <a:ext cx="2672865" cy="2203993"/>
          </a:xfrm>
          <a:prstGeom prst="roundRect">
            <a:avLst/>
          </a:prstGeom>
        </p:spPr>
      </p:pic>
      <p:sp>
        <p:nvSpPr>
          <p:cNvPr id="10" name="TextBox 10"/>
          <p:cNvSpPr txBox="1"/>
          <p:nvPr/>
        </p:nvSpPr>
        <p:spPr>
          <a:xfrm>
            <a:off x="429895" y="2903220"/>
            <a:ext cx="3644900" cy="1337310"/>
          </a:xfrm>
          <a:prstGeom prst="rect">
            <a:avLst/>
          </a:prstGeom>
        </p:spPr>
        <p:txBody>
          <a:bodyPr vert="horz" wrap="square" lIns="114300" tIns="57150" rIns="114300" bIns="57150" rtlCol="0" anchor="t" anchorCtr="0">
            <a:noAutofit/>
          </a:bodyPr>
          <a:lstStyle/>
          <a:p>
            <a:pPr algn="l">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In ancient times, studying was actually a luxury, and the better the family lineage the easier it was to get hold of quality educational resources</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4221916" y="650798"/>
            <a:ext cx="6961275" cy="4926365"/>
          </a:xfrm>
          <a:prstGeom prst="rect">
            <a:avLst/>
          </a:prstGeom>
        </p:spPr>
        <p:txBody>
          <a:bodyPr vert="horz" wrap="square" lIns="91440" tIns="45720" rIns="91440" bIns="45720" rtlCol="0" anchor="ctr" anchorCtr="0">
            <a:normAutofit/>
          </a:bodyPr>
          <a:lstStyle/>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Introduction</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Recommendatory System </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Cao Cao’s policy of Meritocracy</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The birth of </a:t>
            </a:r>
            <a:r>
              <a:rPr lang="en-US" sz="2800">
                <a:solidFill>
                  <a:schemeClr val="dk2">
                    <a:alpha val="100000"/>
                  </a:schemeClr>
                </a:solidFill>
                <a:latin typeface="Times New Roman Regular" panose="02020503050405090304" charset="0"/>
                <a:ea typeface="Microsoft Yahei"/>
                <a:cs typeface="Times New Roman Regular" panose="02020503050405090304" charset="0"/>
                <a:sym typeface="+mn-ea"/>
              </a:rPr>
              <a:t>Nine-Rank Official Selection System</a:t>
            </a:r>
            <a:endParaRPr lang="en-US" sz="2800">
              <a:solidFill>
                <a:schemeClr val="dk2">
                  <a:alpha val="100000"/>
                </a:schemeClr>
              </a:solidFill>
              <a:latin typeface="Times New Roman Regular" panose="02020503050405090304" charset="0"/>
              <a:ea typeface="Microsoft Yahei"/>
              <a:cs typeface="Times New Roman Regular" panose="02020503050405090304" charset="0"/>
              <a:sym typeface="+mn-ea"/>
            </a:endParaRPr>
          </a:p>
        </p:txBody>
      </p:sp>
      <p:sp>
        <p:nvSpPr>
          <p:cNvPr id="4" name="TextBox 4"/>
          <p:cNvSpPr txBox="1"/>
          <p:nvPr/>
        </p:nvSpPr>
        <p:spPr>
          <a:xfrm>
            <a:off x="550380" y="1558395"/>
            <a:ext cx="3384227" cy="1963273"/>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200" b="1">
                <a:solidFill>
                  <a:schemeClr val="dk1">
                    <a:alpha val="100000"/>
                  </a:schemeClr>
                </a:solidFill>
                <a:latin typeface="Microsoft Yahei"/>
                <a:ea typeface="Microsoft Yahei"/>
                <a:cs typeface="Microsoft Yahei"/>
              </a:rPr>
              <a:t>目录</a:t>
            </a:r>
            <a:endParaRPr lang="en-US" sz="7200" b="1">
              <a:solidFill>
                <a:schemeClr val="dk1">
                  <a:alpha val="100000"/>
                </a:schemeClr>
              </a:solidFill>
              <a:latin typeface="Microsoft Yahei"/>
              <a:ea typeface="Microsoft Yahei"/>
              <a:cs typeface="Microsoft Yahe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07</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The impacts of Nine-Rank Official Selection System</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951" r="12951"/>
          <a:stretch>
            <a:fillRect/>
          </a:stretch>
        </p:blipFill>
        <p:spPr>
          <a:xfrm>
            <a:off x="6591756" y="1559288"/>
            <a:ext cx="4993629" cy="4492828"/>
          </a:xfrm>
          <a:prstGeom prst="rect">
            <a:avLst/>
          </a:prstGeom>
        </p:spPr>
      </p:pic>
      <p:sp>
        <p:nvSpPr>
          <p:cNvPr id="3" name="Freeform 3"/>
          <p:cNvSpPr/>
          <p:nvPr/>
        </p:nvSpPr>
        <p:spPr>
          <a:xfrm>
            <a:off x="585516" y="1557734"/>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4" name="TextBox 4"/>
          <p:cNvSpPr txBox="1"/>
          <p:nvPr/>
        </p:nvSpPr>
        <p:spPr>
          <a:xfrm>
            <a:off x="599803" y="1495821"/>
            <a:ext cx="111442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Microsoft Yahei"/>
                <a:ea typeface="Microsoft Yahei"/>
                <a:cs typeface="Microsoft Yahei"/>
              </a:rPr>
              <a:t>1</a:t>
            </a:r>
            <a:endParaRPr lang="en-US" sz="4500" b="1">
              <a:solidFill>
                <a:schemeClr val="accent1">
                  <a:alpha val="100000"/>
                </a:schemeClr>
              </a:solidFill>
              <a:latin typeface="Microsoft Yahei"/>
              <a:ea typeface="Microsoft Yahei"/>
              <a:cs typeface="Microsoft Yahei"/>
            </a:endParaRPr>
          </a:p>
        </p:txBody>
      </p:sp>
      <p:sp>
        <p:nvSpPr>
          <p:cNvPr id="5" name="Freeform 5"/>
          <p:cNvSpPr/>
          <p:nvPr/>
        </p:nvSpPr>
        <p:spPr>
          <a:xfrm>
            <a:off x="585516" y="3259964"/>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6" name="TextBox 6"/>
          <p:cNvSpPr txBox="1"/>
          <p:nvPr/>
        </p:nvSpPr>
        <p:spPr>
          <a:xfrm>
            <a:off x="599803" y="3198051"/>
            <a:ext cx="111442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Microsoft Yahei"/>
                <a:ea typeface="Microsoft Yahei"/>
                <a:cs typeface="Microsoft Yahei"/>
              </a:rPr>
              <a:t>2</a:t>
            </a:r>
            <a:endParaRPr lang="en-US" sz="4500" b="1">
              <a:solidFill>
                <a:schemeClr val="accent1">
                  <a:alpha val="100000"/>
                </a:schemeClr>
              </a:solidFill>
              <a:latin typeface="Microsoft Yahei"/>
              <a:ea typeface="Microsoft Yahei"/>
              <a:cs typeface="Microsoft Yahei"/>
            </a:endParaRPr>
          </a:p>
        </p:txBody>
      </p:sp>
      <p:sp>
        <p:nvSpPr>
          <p:cNvPr id="7" name="Freeform 7"/>
          <p:cNvSpPr/>
          <p:nvPr/>
        </p:nvSpPr>
        <p:spPr>
          <a:xfrm>
            <a:off x="585516" y="4965242"/>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id="8" name="TextBox 8"/>
          <p:cNvSpPr txBox="1"/>
          <p:nvPr/>
        </p:nvSpPr>
        <p:spPr>
          <a:xfrm>
            <a:off x="646157" y="4903330"/>
            <a:ext cx="1019175" cy="12668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Microsoft Yahei"/>
                <a:ea typeface="Microsoft Yahei"/>
                <a:cs typeface="Microsoft Yahei"/>
              </a:rPr>
              <a:t>3</a:t>
            </a:r>
            <a:endParaRPr lang="en-US" sz="4500" b="1">
              <a:solidFill>
                <a:schemeClr val="accent1">
                  <a:alpha val="100000"/>
                </a:schemeClr>
              </a:solidFill>
              <a:latin typeface="Microsoft Yahei"/>
              <a:ea typeface="Microsoft Yahei"/>
              <a:cs typeface="Microsoft Yahei"/>
            </a:endParaRPr>
          </a:p>
        </p:txBody>
      </p:sp>
      <p:sp>
        <p:nvSpPr>
          <p:cNvPr id="9" name="TextBox 9"/>
          <p:cNvSpPr txBox="1"/>
          <p:nvPr/>
        </p:nvSpPr>
        <p:spPr>
          <a:xfrm>
            <a:off x="1934210" y="1442283"/>
            <a:ext cx="4235703" cy="1373901"/>
          </a:xfrm>
          <a:prstGeom prst="rect">
            <a:avLst/>
          </a:prstGeom>
        </p:spPr>
        <p:txBody>
          <a:bodyPr vert="horz" wrap="square" lIns="95250" tIns="95250" rIns="47625" bIns="95250" rtlCol="0" anchor="ctr"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It did get a lot of talent in the early days</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0" name="TextBox 10"/>
          <p:cNvSpPr txBox="1"/>
          <p:nvPr/>
        </p:nvSpPr>
        <p:spPr>
          <a:xfrm>
            <a:off x="1934210" y="3144514"/>
            <a:ext cx="4235703" cy="1373901"/>
          </a:xfrm>
          <a:prstGeom prst="rect">
            <a:avLst/>
          </a:prstGeom>
        </p:spPr>
        <p:txBody>
          <a:bodyPr vert="horz" wrap="square" lIns="95250" tIns="95250" rIns="47625" bIns="95250" rtlCol="0" anchor="ctr"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Favors centralization of power</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1" name="TextBox 11"/>
          <p:cNvSpPr txBox="1"/>
          <p:nvPr/>
        </p:nvSpPr>
        <p:spPr>
          <a:xfrm>
            <a:off x="1934210" y="4767242"/>
            <a:ext cx="4235703" cy="1373901"/>
          </a:xfrm>
          <a:prstGeom prst="rect">
            <a:avLst/>
          </a:prstGeom>
        </p:spPr>
        <p:txBody>
          <a:bodyPr vert="horz" wrap="square" lIns="95250" tIns="95250" rIns="47625" bIns="95250" rtlCol="0" anchor="ctr" anchorCtr="0">
            <a:noAutofit/>
          </a:bodyPr>
          <a:lstStyle/>
          <a:p>
            <a:pPr>
              <a:lnSpc>
                <a:spcPct val="140000"/>
              </a:lnSpc>
            </a:pPr>
            <a:r>
              <a:rPr lang="en-US" sz="2800">
                <a:solidFill>
                  <a:schemeClr val="dk1">
                    <a:alpha val="100000"/>
                  </a:schemeClr>
                </a:solidFill>
                <a:latin typeface="Times New Roman Regular" panose="02020503050405090304" charset="0"/>
                <a:ea typeface="Microsoft Yahei"/>
                <a:cs typeface="Times New Roman Regular" panose="02020503050405090304" charset="0"/>
              </a:rPr>
              <a:t>Alleviating the conflict with the great families</a:t>
            </a:r>
            <a:endParaRPr lang="en-US" sz="2800">
              <a:solidFill>
                <a:schemeClr val="dk1">
                  <a:alpha val="100000"/>
                </a:schemeClr>
              </a:solidFill>
              <a:latin typeface="Times New Roman Regular" panose="02020503050405090304" charset="0"/>
              <a:ea typeface="Microsoft Yahei"/>
              <a:cs typeface="Times New Roman Regular" panose="0202050305040509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905888" y="4190910"/>
            <a:ext cx="600953" cy="600953"/>
          </a:xfrm>
          <a:prstGeom prst="ellipse">
            <a:avLst/>
          </a:prstGeom>
          <a:solidFill>
            <a:schemeClr val="accent1">
              <a:alpha val="100000"/>
            </a:schemeClr>
          </a:solidFill>
        </p:spPr>
      </p:sp>
      <p:sp>
        <p:nvSpPr>
          <p:cNvPr id="3" name="AutoShape 3"/>
          <p:cNvSpPr/>
          <p:nvPr/>
        </p:nvSpPr>
        <p:spPr>
          <a:xfrm>
            <a:off x="6289227" y="1498011"/>
            <a:ext cx="600953" cy="600953"/>
          </a:xfrm>
          <a:prstGeom prst="ellipse">
            <a:avLst/>
          </a:prstGeom>
          <a:solidFill>
            <a:schemeClr val="accent1">
              <a:alpha val="100000"/>
            </a:schemeClr>
          </a:solidFill>
        </p:spPr>
      </p:sp>
      <p:sp>
        <p:nvSpPr>
          <p:cNvPr id="4" name="AutoShape 4"/>
          <p:cNvSpPr/>
          <p:nvPr/>
        </p:nvSpPr>
        <p:spPr>
          <a:xfrm>
            <a:off x="6289227" y="4122330"/>
            <a:ext cx="600953" cy="600953"/>
          </a:xfrm>
          <a:prstGeom prst="ellipse">
            <a:avLst/>
          </a:prstGeom>
          <a:solidFill>
            <a:schemeClr val="accent1">
              <a:alpha val="100000"/>
            </a:schemeClr>
          </a:solidFill>
        </p:spPr>
      </p:sp>
      <p:pic>
        <p:nvPicPr>
          <p:cNvPr id="5" name="Picture 5"/>
          <p:cNvPicPr>
            <a:picLocks noChangeAspect="1"/>
          </p:cNvPicPr>
          <p:nvPr/>
        </p:nvPicPr>
        <p:blipFill>
          <a:blip r:embed="rId2"/>
          <a:srcRect t="6958" b="6958"/>
          <a:stretch>
            <a:fillRect/>
          </a:stretch>
        </p:blipFill>
        <p:spPr>
          <a:xfrm>
            <a:off x="8770541" y="1481576"/>
            <a:ext cx="2313273" cy="2313273"/>
          </a:xfrm>
          <a:prstGeom prst="rect">
            <a:avLst/>
          </a:prstGeom>
        </p:spPr>
      </p:pic>
      <p:pic>
        <p:nvPicPr>
          <p:cNvPr id="6" name="Picture 6"/>
          <p:cNvPicPr>
            <a:picLocks noChangeAspect="1"/>
          </p:cNvPicPr>
          <p:nvPr/>
        </p:nvPicPr>
        <p:blipFill>
          <a:blip r:embed="rId3"/>
          <a:srcRect l="24794" r="24794"/>
          <a:stretch>
            <a:fillRect/>
          </a:stretch>
        </p:blipFill>
        <p:spPr>
          <a:xfrm>
            <a:off x="454963" y="1481576"/>
            <a:ext cx="4240298" cy="4612191"/>
          </a:xfrm>
          <a:prstGeom prst="rect">
            <a:avLst/>
          </a:prstGeom>
        </p:spPr>
      </p:pic>
      <p:sp>
        <p:nvSpPr>
          <p:cNvPr id="8" name="TextBox 8"/>
          <p:cNvSpPr txBox="1"/>
          <p:nvPr/>
        </p:nvSpPr>
        <p:spPr>
          <a:xfrm>
            <a:off x="6289227" y="1498011"/>
            <a:ext cx="600953" cy="600953"/>
          </a:xfrm>
          <a:prstGeom prst="rect">
            <a:avLst/>
          </a:prstGeom>
        </p:spPr>
        <p:txBody>
          <a:bodyPr vert="horz" wrap="square" lIns="66008" tIns="33052" rIns="66008" bIns="33052" rtlCol="0" anchor="ctr" anchorCtr="0">
            <a:normAutofit/>
          </a:bodyPr>
          <a:lstStyle/>
          <a:p>
            <a:pPr algn="ctr">
              <a:lnSpc>
                <a:spcPct val="140000"/>
              </a:lnSpc>
            </a:pPr>
            <a:r>
              <a:rPr lang="en-US" sz="2300" b="1">
                <a:solidFill>
                  <a:srgbClr val="FDFEFF">
                    <a:alpha val="100000"/>
                  </a:srgbClr>
                </a:solidFill>
                <a:latin typeface="Microsoft Yahei"/>
                <a:ea typeface="Microsoft Yahei"/>
                <a:cs typeface="Microsoft Yahei"/>
              </a:rPr>
              <a:t>01</a:t>
            </a:r>
            <a:endParaRPr lang="en-US" sz="2300" b="1">
              <a:solidFill>
                <a:srgbClr val="FDFEFF">
                  <a:alpha val="100000"/>
                </a:srgbClr>
              </a:solidFill>
              <a:latin typeface="Microsoft Yahei"/>
              <a:ea typeface="Microsoft Yahei"/>
              <a:cs typeface="Microsoft Yahei"/>
            </a:endParaRPr>
          </a:p>
        </p:txBody>
      </p:sp>
      <p:sp>
        <p:nvSpPr>
          <p:cNvPr id="9" name="TextBox 9"/>
          <p:cNvSpPr txBox="1"/>
          <p:nvPr/>
        </p:nvSpPr>
        <p:spPr>
          <a:xfrm>
            <a:off x="6298752" y="4117221"/>
            <a:ext cx="600953" cy="600953"/>
          </a:xfrm>
          <a:prstGeom prst="rect">
            <a:avLst/>
          </a:prstGeom>
        </p:spPr>
        <p:txBody>
          <a:bodyPr vert="horz" wrap="square" lIns="66008" tIns="33052" rIns="66008" bIns="33052" rtlCol="0" anchor="ctr" anchorCtr="0">
            <a:normAutofit/>
          </a:bodyPr>
          <a:lstStyle/>
          <a:p>
            <a:pPr algn="ctr">
              <a:lnSpc>
                <a:spcPct val="140000"/>
              </a:lnSpc>
            </a:pPr>
            <a:r>
              <a:rPr lang="en-US" sz="2300" b="1">
                <a:solidFill>
                  <a:srgbClr val="FDFEFF">
                    <a:alpha val="100000"/>
                  </a:srgbClr>
                </a:solidFill>
                <a:latin typeface="Microsoft Yahei"/>
                <a:ea typeface="Microsoft Yahei"/>
                <a:cs typeface="Microsoft Yahei"/>
              </a:rPr>
              <a:t>02</a:t>
            </a:r>
            <a:endParaRPr lang="en-US" sz="2300" b="1">
              <a:solidFill>
                <a:srgbClr val="FDFEFF">
                  <a:alpha val="100000"/>
                </a:srgbClr>
              </a:solidFill>
              <a:latin typeface="Microsoft Yahei"/>
              <a:ea typeface="Microsoft Yahei"/>
              <a:cs typeface="Microsoft Yahei"/>
            </a:endParaRPr>
          </a:p>
        </p:txBody>
      </p:sp>
      <p:sp>
        <p:nvSpPr>
          <p:cNvPr id="10" name="TextBox 10"/>
          <p:cNvSpPr txBox="1"/>
          <p:nvPr/>
        </p:nvSpPr>
        <p:spPr>
          <a:xfrm>
            <a:off x="9887403" y="4136271"/>
            <a:ext cx="600953" cy="600953"/>
          </a:xfrm>
          <a:prstGeom prst="rect">
            <a:avLst/>
          </a:prstGeom>
        </p:spPr>
        <p:txBody>
          <a:bodyPr vert="horz" wrap="square" lIns="66008" tIns="33052" rIns="66008" bIns="33052" rtlCol="0" anchor="ctr" anchorCtr="0">
            <a:normAutofit/>
          </a:bodyPr>
          <a:lstStyle/>
          <a:p>
            <a:pPr algn="ctr">
              <a:lnSpc>
                <a:spcPct val="140000"/>
              </a:lnSpc>
            </a:pPr>
            <a:r>
              <a:rPr lang="en-US" sz="2300" b="1">
                <a:solidFill>
                  <a:srgbClr val="FDFEFF">
                    <a:alpha val="100000"/>
                  </a:srgbClr>
                </a:solidFill>
                <a:latin typeface="Microsoft Yahei"/>
                <a:ea typeface="Microsoft Yahei"/>
                <a:cs typeface="Microsoft Yahei"/>
              </a:rPr>
              <a:t>03</a:t>
            </a:r>
            <a:endParaRPr lang="en-US" sz="2300" b="1">
              <a:solidFill>
                <a:srgbClr val="FDFEFF">
                  <a:alpha val="100000"/>
                </a:srgbClr>
              </a:solidFill>
              <a:latin typeface="Microsoft Yahei"/>
              <a:ea typeface="Microsoft Yahei"/>
              <a:cs typeface="Microsoft Yahei"/>
            </a:endParaRPr>
          </a:p>
        </p:txBody>
      </p:sp>
      <p:sp>
        <p:nvSpPr>
          <p:cNvPr id="11" name="TextBox 11"/>
          <p:cNvSpPr txBox="1"/>
          <p:nvPr/>
        </p:nvSpPr>
        <p:spPr>
          <a:xfrm>
            <a:off x="5240020" y="2247900"/>
            <a:ext cx="2999740" cy="1423035"/>
          </a:xfrm>
          <a:prstGeom prst="rect">
            <a:avLst/>
          </a:prstGeom>
        </p:spPr>
        <p:txBody>
          <a:bodyPr vert="horz" wrap="square" lIns="66008" tIns="33052" rIns="66008" bIns="33052" rtlCol="0" anchor="t" anchorCtr="0">
            <a:noAutofit/>
          </a:bodyPr>
          <a:lstStyle/>
          <a:p>
            <a:pPr algn="ct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It became a tool for the big families to control the government.</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2" name="TextBox 12"/>
          <p:cNvSpPr txBox="1"/>
          <p:nvPr/>
        </p:nvSpPr>
        <p:spPr>
          <a:xfrm>
            <a:off x="4876800" y="4572000"/>
            <a:ext cx="3610610" cy="1423035"/>
          </a:xfrm>
          <a:prstGeom prst="rect">
            <a:avLst/>
          </a:prstGeom>
        </p:spPr>
        <p:txBody>
          <a:bodyPr vert="horz" wrap="square" lIns="66008" tIns="33052" rIns="66008" bIns="33052" rtlCol="0" anchor="t" anchorCtr="0">
            <a:noAutofit/>
          </a:bodyPr>
          <a:lstStyle/>
          <a:p>
            <a:pPr algn="ct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The system could not continue with the decline of the great families in the latter part of the period</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3" name="TextBox 13"/>
          <p:cNvSpPr txBox="1"/>
          <p:nvPr/>
        </p:nvSpPr>
        <p:spPr>
          <a:xfrm>
            <a:off x="8484870" y="4572000"/>
            <a:ext cx="3406140" cy="1423035"/>
          </a:xfrm>
          <a:prstGeom prst="rect">
            <a:avLst/>
          </a:prstGeom>
        </p:spPr>
        <p:txBody>
          <a:bodyPr vert="horz" wrap="square" lIns="66008" tIns="33052" rIns="66008" bIns="33052" rtlCol="0" anchor="t" anchorCtr="0">
            <a:noAutofit/>
          </a:bodyPr>
          <a:lstStyle/>
          <a:p>
            <a:pPr algn="ct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Toward the end of the Southern Dynasty, abolished under the Sui Wendi Emperor</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8</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14871" y="2286056"/>
            <a:ext cx="7651831" cy="1805940"/>
          </a:xfrm>
          <a:prstGeom prst="rect">
            <a:avLst/>
          </a:prstGeom>
        </p:spPr>
        <p:txBody>
          <a:bodyPr vert="horz" wrap="square" lIns="91440" tIns="45720" rIns="91440" bIns="45720" rtlCol="0" anchor="t"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Conclusion</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cxnSp>
        <p:nvCxnSpPr>
          <p:cNvPr id="2" name="Connector 2"/>
          <p:cNvCxnSpPr/>
          <p:nvPr/>
        </p:nvCxnSpPr>
        <p:spPr>
          <a:xfrm>
            <a:off x="578836" y="2697291"/>
            <a:ext cx="6703289"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3" name="AutoShape 3"/>
          <p:cNvSpPr/>
          <p:nvPr/>
        </p:nvSpPr>
        <p:spPr>
          <a:xfrm>
            <a:off x="1160026" y="2351285"/>
            <a:ext cx="692012" cy="692012"/>
          </a:xfrm>
          <a:prstGeom prst="ellipse">
            <a:avLst/>
          </a:prstGeom>
          <a:solidFill>
            <a:schemeClr val="accent1">
              <a:alpha val="100000"/>
            </a:schemeClr>
          </a:solidFill>
        </p:spPr>
      </p:sp>
      <p:sp>
        <p:nvSpPr>
          <p:cNvPr id="4" name="TextBox 4"/>
          <p:cNvSpPr txBox="1"/>
          <p:nvPr/>
        </p:nvSpPr>
        <p:spPr>
          <a:xfrm>
            <a:off x="1160026" y="2444878"/>
            <a:ext cx="692012" cy="504825"/>
          </a:xfrm>
          <a:prstGeom prst="rect">
            <a:avLst/>
          </a:prstGeom>
        </p:spPr>
        <p:txBody>
          <a:bodyPr vert="horz" wrap="square" lIns="114300" tIns="57150" rIns="114300" bIns="57150" rtlCol="0" anchor="ctr" anchorCtr="0">
            <a:normAutofit/>
          </a:bodyPr>
          <a:lstStyle/>
          <a:p>
            <a:pPr algn="ctr">
              <a:lnSpc>
                <a:spcPct val="80000"/>
              </a:lnSpc>
              <a:spcBef>
                <a:spcPts val="450"/>
              </a:spcBef>
            </a:pPr>
            <a:r>
              <a:rPr lang="en-US" sz="2325" b="1">
                <a:solidFill>
                  <a:srgbClr val="FFFFFF">
                    <a:alpha val="100000"/>
                  </a:srgbClr>
                </a:solidFill>
                <a:latin typeface="Microsoft Yahei"/>
                <a:ea typeface="Microsoft Yahei"/>
                <a:cs typeface="Microsoft Yahei"/>
              </a:rPr>
              <a:t>01</a:t>
            </a:r>
            <a:endParaRPr lang="en-US" sz="2325" b="1">
              <a:solidFill>
                <a:srgbClr val="FFFFFF">
                  <a:alpha val="100000"/>
                </a:srgbClr>
              </a:solidFill>
              <a:latin typeface="Microsoft Yahei"/>
              <a:ea typeface="Microsoft Yahei"/>
              <a:cs typeface="Microsoft Yahei"/>
            </a:endParaRPr>
          </a:p>
        </p:txBody>
      </p:sp>
      <p:sp>
        <p:nvSpPr>
          <p:cNvPr id="5" name="AutoShape 5"/>
          <p:cNvSpPr/>
          <p:nvPr/>
        </p:nvSpPr>
        <p:spPr>
          <a:xfrm>
            <a:off x="3496698" y="2351285"/>
            <a:ext cx="692012" cy="692012"/>
          </a:xfrm>
          <a:prstGeom prst="ellipse">
            <a:avLst/>
          </a:prstGeom>
          <a:solidFill>
            <a:schemeClr val="accent1">
              <a:alpha val="100000"/>
            </a:schemeClr>
          </a:solidFill>
        </p:spPr>
      </p:sp>
      <p:sp>
        <p:nvSpPr>
          <p:cNvPr id="6" name="TextBox 6"/>
          <p:cNvSpPr txBox="1"/>
          <p:nvPr/>
        </p:nvSpPr>
        <p:spPr>
          <a:xfrm>
            <a:off x="3505842" y="2444878"/>
            <a:ext cx="673724" cy="504825"/>
          </a:xfrm>
          <a:prstGeom prst="rect">
            <a:avLst/>
          </a:prstGeom>
        </p:spPr>
        <p:txBody>
          <a:bodyPr vert="horz" wrap="square" lIns="114300" tIns="57150" rIns="114300" bIns="57150" rtlCol="0" anchor="ctr" anchorCtr="0">
            <a:normAutofit/>
          </a:bodyPr>
          <a:lstStyle/>
          <a:p>
            <a:pPr algn="ctr">
              <a:lnSpc>
                <a:spcPct val="80000"/>
              </a:lnSpc>
              <a:spcBef>
                <a:spcPts val="450"/>
              </a:spcBef>
            </a:pPr>
            <a:r>
              <a:rPr lang="en-US" sz="2325" b="1">
                <a:solidFill>
                  <a:srgbClr val="FFFFFF">
                    <a:alpha val="100000"/>
                  </a:srgbClr>
                </a:solidFill>
                <a:latin typeface="Microsoft Yahei"/>
                <a:ea typeface="Microsoft Yahei"/>
                <a:cs typeface="Microsoft Yahei"/>
              </a:rPr>
              <a:t>02</a:t>
            </a:r>
            <a:endParaRPr lang="en-US" sz="2325" b="1">
              <a:solidFill>
                <a:srgbClr val="FFFFFF">
                  <a:alpha val="100000"/>
                </a:srgbClr>
              </a:solidFill>
              <a:latin typeface="Microsoft Yahei"/>
              <a:ea typeface="Microsoft Yahei"/>
              <a:cs typeface="Microsoft Yahei"/>
            </a:endParaRPr>
          </a:p>
        </p:txBody>
      </p:sp>
      <p:sp>
        <p:nvSpPr>
          <p:cNvPr id="7" name="AutoShape 7"/>
          <p:cNvSpPr/>
          <p:nvPr/>
        </p:nvSpPr>
        <p:spPr>
          <a:xfrm>
            <a:off x="5931843" y="2351285"/>
            <a:ext cx="692012" cy="692012"/>
          </a:xfrm>
          <a:prstGeom prst="ellipse">
            <a:avLst/>
          </a:prstGeom>
          <a:solidFill>
            <a:schemeClr val="accent1">
              <a:alpha val="100000"/>
            </a:schemeClr>
          </a:solidFill>
        </p:spPr>
      </p:sp>
      <p:cxnSp>
        <p:nvCxnSpPr>
          <p:cNvPr id="8" name="Connector 8"/>
          <p:cNvCxnSpPr/>
          <p:nvPr/>
        </p:nvCxnSpPr>
        <p:spPr>
          <a:xfrm>
            <a:off x="2673709" y="2697291"/>
            <a:ext cx="0" cy="2857056"/>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0" name="Connector 10"/>
          <p:cNvCxnSpPr/>
          <p:nvPr/>
        </p:nvCxnSpPr>
        <p:spPr>
          <a:xfrm>
            <a:off x="5042099" y="2697291"/>
            <a:ext cx="0" cy="2857056"/>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1" name="TextBox 11"/>
          <p:cNvSpPr txBox="1"/>
          <p:nvPr/>
        </p:nvSpPr>
        <p:spPr>
          <a:xfrm>
            <a:off x="5931843" y="2444878"/>
            <a:ext cx="673724" cy="504825"/>
          </a:xfrm>
          <a:prstGeom prst="rect">
            <a:avLst/>
          </a:prstGeom>
        </p:spPr>
        <p:txBody>
          <a:bodyPr vert="horz" wrap="square" lIns="114300" tIns="57150" rIns="114300" bIns="57150" rtlCol="0" anchor="ctr" anchorCtr="0">
            <a:normAutofit/>
          </a:bodyPr>
          <a:lstStyle/>
          <a:p>
            <a:pPr algn="ctr">
              <a:lnSpc>
                <a:spcPct val="80000"/>
              </a:lnSpc>
              <a:spcBef>
                <a:spcPts val="450"/>
              </a:spcBef>
            </a:pPr>
            <a:r>
              <a:rPr lang="en-US" sz="2325" b="1">
                <a:solidFill>
                  <a:srgbClr val="FFFFFF">
                    <a:alpha val="100000"/>
                  </a:srgbClr>
                </a:solidFill>
                <a:latin typeface="Microsoft Yahei"/>
                <a:ea typeface="Microsoft Yahei"/>
                <a:cs typeface="Microsoft Yahei"/>
              </a:rPr>
              <a:t>03</a:t>
            </a:r>
            <a:endParaRPr lang="en-US" sz="2325" b="1">
              <a:solidFill>
                <a:srgbClr val="FFFFFF">
                  <a:alpha val="100000"/>
                </a:srgbClr>
              </a:solidFill>
              <a:latin typeface="Microsoft Yahei"/>
              <a:ea typeface="Microsoft Yahei"/>
              <a:cs typeface="Microsoft Yahei"/>
            </a:endParaRPr>
          </a:p>
        </p:txBody>
      </p:sp>
      <p:sp>
        <p:nvSpPr>
          <p:cNvPr id="12" name="TextBox 12"/>
          <p:cNvSpPr txBox="1"/>
          <p:nvPr/>
        </p:nvSpPr>
        <p:spPr>
          <a:xfrm>
            <a:off x="487680" y="3200400"/>
            <a:ext cx="2004060" cy="2203450"/>
          </a:xfrm>
          <a:prstGeom prst="rect">
            <a:avLst/>
          </a:prstGeom>
        </p:spPr>
        <p:txBody>
          <a:bodyPr vert="horz" wrap="square" lIns="66008" tIns="33052" rIns="66008" bIns="33052" rtlCol="0" anchor="t" anchorCtr="0"/>
          <a:lstStyle/>
          <a:p>
            <a:pPr algn="ctr">
              <a:lnSpc>
                <a:spcPct val="140000"/>
              </a:lnSpc>
            </a:pPr>
            <a:r>
              <a:rPr lang="en-US">
                <a:solidFill>
                  <a:schemeClr val="dk1">
                    <a:alpha val="100000"/>
                  </a:schemeClr>
                </a:solidFill>
                <a:latin typeface="Times New Roman Regular" panose="02020503050405090304" charset="0"/>
                <a:ea typeface="Microsoft Yahei"/>
                <a:cs typeface="Times New Roman Regular" panose="02020503050405090304" charset="0"/>
              </a:rPr>
              <a:t>Nine-Rank Official Selection System is a supplement and improvement to Recommendatory System.</a:t>
            </a:r>
            <a:endParaRPr lang="en-US">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13" name="TextBox 13"/>
          <p:cNvSpPr txBox="1"/>
          <p:nvPr/>
        </p:nvSpPr>
        <p:spPr>
          <a:xfrm>
            <a:off x="2856442" y="3200378"/>
            <a:ext cx="1905215" cy="1822263"/>
          </a:xfrm>
          <a:prstGeom prst="rect">
            <a:avLst/>
          </a:prstGeom>
        </p:spPr>
        <p:txBody>
          <a:bodyPr vert="horz" wrap="square" lIns="66008" tIns="33052" rIns="66008" bIns="33052" rtlCol="0" anchor="t" anchorCtr="0">
            <a:normAutofit fontScale="80000"/>
          </a:bodyPr>
          <a:lstStyle/>
          <a:p>
            <a:pPr algn="ct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Positive in the beginning, but later exploited by the great families</a:t>
            </a:r>
            <a:r>
              <a:rPr lang="en-US" sz="1500">
                <a:solidFill>
                  <a:schemeClr val="dk1">
                    <a:alpha val="100000"/>
                  </a:schemeClr>
                </a:solidFill>
                <a:latin typeface="Microsoft Yahei"/>
                <a:ea typeface="Microsoft Yahei"/>
                <a:cs typeface="Microsoft Yahei"/>
              </a:rPr>
              <a:t> </a:t>
            </a:r>
            <a:endParaRPr lang="en-US" sz="1500">
              <a:solidFill>
                <a:schemeClr val="dk1">
                  <a:alpha val="100000"/>
                </a:schemeClr>
              </a:solidFill>
              <a:latin typeface="Microsoft Yahei"/>
              <a:ea typeface="Microsoft Yahei"/>
              <a:cs typeface="Microsoft Yahei"/>
            </a:endParaRPr>
          </a:p>
        </p:txBody>
      </p:sp>
      <p:sp>
        <p:nvSpPr>
          <p:cNvPr id="14" name="TextBox 14"/>
          <p:cNvSpPr txBox="1"/>
          <p:nvPr/>
        </p:nvSpPr>
        <p:spPr>
          <a:xfrm>
            <a:off x="5341751" y="3200378"/>
            <a:ext cx="1905215" cy="1822263"/>
          </a:xfrm>
          <a:prstGeom prst="rect">
            <a:avLst/>
          </a:prstGeom>
        </p:spPr>
        <p:txBody>
          <a:bodyPr vert="horz" wrap="square" lIns="66008" tIns="33052" rIns="66008" bIns="33052" rtlCol="0" anchor="t" anchorCtr="0">
            <a:normAutofit/>
          </a:bodyPr>
          <a:lstStyle/>
          <a:p>
            <a:pPr algn="ctr">
              <a:lnSpc>
                <a:spcPct val="140000"/>
              </a:lnSpc>
            </a:pPr>
            <a:r>
              <a:rPr lang="en-US" sz="2000">
                <a:solidFill>
                  <a:schemeClr val="dk1">
                    <a:alpha val="100000"/>
                  </a:schemeClr>
                </a:solidFill>
                <a:latin typeface="Times New Roman Regular" panose="02020503050405090304" charset="0"/>
                <a:ea typeface="Microsoft Yahei"/>
                <a:cs typeface="Times New Roman Regular" panose="02020503050405090304" charset="0"/>
              </a:rPr>
              <a:t>The inevitability and limitations of historical development</a:t>
            </a:r>
            <a:endParaRPr lang="en-US" sz="20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16" name="图片 15" descr="6354e71b27f19c84991690760b230a05"/>
          <p:cNvPicPr>
            <a:picLocks noChangeAspect="1"/>
          </p:cNvPicPr>
          <p:nvPr/>
        </p:nvPicPr>
        <p:blipFill>
          <a:blip r:embed="rId2"/>
          <a:stretch>
            <a:fillRect/>
          </a:stretch>
        </p:blipFill>
        <p:spPr>
          <a:xfrm>
            <a:off x="8001000" y="1905000"/>
            <a:ext cx="3197225" cy="2933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68956" y="3090576"/>
            <a:ext cx="5086350" cy="742950"/>
          </a:xfrm>
          <a:prstGeom prst="rect">
            <a:avLst/>
          </a:prstGeom>
        </p:spPr>
        <p:txBody>
          <a:bodyPr vert="horz" wrap="square" lIns="114300" tIns="57150" rIns="114300" bIns="57150" rtlCol="0" anchor="ctr" anchorCtr="0">
            <a:spAutoFit/>
          </a:bodyPr>
          <a:lstStyle/>
          <a:p>
            <a:pPr algn="l">
              <a:lnSpc>
                <a:spcPct val="64000"/>
              </a:lnSpc>
            </a:pPr>
            <a:r>
              <a:rPr lang="en-US" sz="4500" b="1">
                <a:solidFill>
                  <a:schemeClr val="accent1">
                    <a:alpha val="100000"/>
                  </a:schemeClr>
                </a:solidFill>
                <a:latin typeface="Microsoft Yahei"/>
                <a:ea typeface="Microsoft Yahei"/>
                <a:cs typeface="Microsoft Yahei"/>
              </a:rPr>
              <a:t>感谢您的观看</a:t>
            </a:r>
            <a:endParaRPr lang="en-US" sz="4500" b="1">
              <a:solidFill>
                <a:schemeClr val="accent1">
                  <a:alpha val="100000"/>
                </a:schemeClr>
              </a:solidFill>
              <a:latin typeface="Microsoft Yahei"/>
              <a:ea typeface="Microsoft Yahei"/>
              <a:cs typeface="Microsoft Yahei"/>
            </a:endParaRPr>
          </a:p>
        </p:txBody>
      </p:sp>
      <p:sp>
        <p:nvSpPr>
          <p:cNvPr id="3" name="TextBox 3"/>
          <p:cNvSpPr txBox="1"/>
          <p:nvPr/>
        </p:nvSpPr>
        <p:spPr>
          <a:xfrm>
            <a:off x="1168956" y="1759554"/>
            <a:ext cx="5676900" cy="1247775"/>
          </a:xfrm>
          <a:prstGeom prst="rect">
            <a:avLst/>
          </a:prstGeom>
        </p:spPr>
        <p:txBody>
          <a:bodyPr vert="horz" wrap="square" lIns="114300" tIns="57150" rIns="114300" bIns="57150" rtlCol="0" anchor="ctr" anchorCtr="0">
            <a:spAutoFit/>
          </a:bodyPr>
          <a:lstStyle/>
          <a:p>
            <a:pPr algn="l">
              <a:lnSpc>
                <a:spcPct val="64000"/>
              </a:lnSpc>
            </a:pPr>
            <a:r>
              <a:rPr lang="en-US" sz="8400" b="1">
                <a:solidFill>
                  <a:srgbClr val="FFFFFF">
                    <a:alpha val="100000"/>
                  </a:srgbClr>
                </a:solidFill>
                <a:latin typeface="Microsoft Yahei"/>
                <a:ea typeface="Microsoft Yahei"/>
                <a:cs typeface="Microsoft Yahei"/>
              </a:rPr>
              <a:t>THANKS</a:t>
            </a:r>
            <a:endParaRPr lang="en-US" sz="8400" b="1">
              <a:solidFill>
                <a:srgbClr val="FFFFFF">
                  <a:alpha val="100000"/>
                </a:srgbClr>
              </a:solidFill>
              <a:latin typeface="Microsoft Yahei"/>
              <a:ea typeface="Microsoft Yahei"/>
              <a:cs typeface="Microsoft Yahe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4221916" y="650798"/>
            <a:ext cx="6961275" cy="4926365"/>
          </a:xfrm>
          <a:prstGeom prst="rect">
            <a:avLst/>
          </a:prstGeom>
        </p:spPr>
        <p:txBody>
          <a:bodyPr vert="horz" wrap="square" lIns="91440" tIns="45720" rIns="91440" bIns="45720" rtlCol="0" anchor="ctr" anchorCtr="0">
            <a:normAutofit/>
          </a:bodyPr>
          <a:lstStyle/>
          <a:p>
            <a:pPr marL="203200" lvl="0" indent="-203200">
              <a:lnSpc>
                <a:spcPct val="140000"/>
              </a:lnSpc>
              <a:spcBef>
                <a:spcPts val="375"/>
              </a:spcBef>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The content of </a:t>
            </a:r>
            <a:r>
              <a:rPr lang="en-US" sz="2800">
                <a:solidFill>
                  <a:schemeClr val="dk2">
                    <a:alpha val="100000"/>
                  </a:schemeClr>
                </a:solidFill>
                <a:latin typeface="Times New Roman Regular" panose="02020503050405090304" charset="0"/>
                <a:ea typeface="Microsoft Yahei"/>
                <a:cs typeface="Times New Roman Regular" panose="02020503050405090304" charset="0"/>
                <a:sym typeface="+mn-ea"/>
              </a:rPr>
              <a:t>Nine-Rank Official Selection System</a:t>
            </a:r>
            <a:endParaRPr lang="en-US" sz="2800">
              <a:solidFill>
                <a:srgbClr val="DDA363">
                  <a:alpha val="100000"/>
                </a:srgbClr>
              </a:solidFill>
              <a:latin typeface="Times New Roman Regular" panose="02020503050405090304" charset="0"/>
              <a:ea typeface="Microsoft Yahei"/>
              <a:cs typeface="Times New Roman Regular" panose="02020503050405090304" charset="0"/>
            </a:endParaRPr>
          </a:p>
          <a:p>
            <a:pPr marL="203200" lvl="0" indent="-203200" algn="l">
              <a:lnSpc>
                <a:spcPct val="140000"/>
              </a:lnSpc>
              <a:spcBef>
                <a:spcPts val="375"/>
              </a:spcBef>
              <a:buClrTx/>
              <a:buSzTx/>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The importance of one’s family</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gn="l">
              <a:lnSpc>
                <a:spcPct val="140000"/>
              </a:lnSpc>
              <a:spcBef>
                <a:spcPts val="375"/>
              </a:spcBef>
              <a:buClrTx/>
              <a:buSzTx/>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The impacts of Nine-Rank Official Selection System</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a:p>
            <a:pPr marL="203200" lvl="0" indent="-203200" algn="l">
              <a:lnSpc>
                <a:spcPct val="140000"/>
              </a:lnSpc>
              <a:spcBef>
                <a:spcPts val="375"/>
              </a:spcBef>
              <a:buClrTx/>
              <a:buSzTx/>
              <a:buFont typeface="Arial" panose="020B0604020202090204"/>
              <a:buChar char="•"/>
            </a:pPr>
            <a:r>
              <a:rPr lang="en-US" sz="2800">
                <a:solidFill>
                  <a:schemeClr val="dk2">
                    <a:alpha val="100000"/>
                  </a:schemeClr>
                </a:solidFill>
                <a:latin typeface="Times New Roman Regular" panose="02020503050405090304" charset="0"/>
                <a:ea typeface="Microsoft Yahei"/>
                <a:cs typeface="Times New Roman Regular" panose="02020503050405090304" charset="0"/>
              </a:rPr>
              <a:t>Conclusion</a:t>
            </a:r>
            <a:endParaRPr lang="en-US" sz="2800">
              <a:solidFill>
                <a:schemeClr val="dk2">
                  <a:alpha val="100000"/>
                </a:schemeClr>
              </a:solidFill>
              <a:latin typeface="Times New Roman Regular" panose="02020503050405090304" charset="0"/>
              <a:ea typeface="Microsoft Yahei"/>
              <a:cs typeface="Times New Roman Regular" panose="02020503050405090304" charset="0"/>
            </a:endParaRPr>
          </a:p>
        </p:txBody>
      </p:sp>
      <p:sp>
        <p:nvSpPr>
          <p:cNvPr id="4" name="TextBox 4"/>
          <p:cNvSpPr txBox="1"/>
          <p:nvPr/>
        </p:nvSpPr>
        <p:spPr>
          <a:xfrm>
            <a:off x="550380" y="1558395"/>
            <a:ext cx="3384227" cy="1963273"/>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200" b="1">
                <a:solidFill>
                  <a:schemeClr val="dk1">
                    <a:alpha val="100000"/>
                  </a:schemeClr>
                </a:solidFill>
                <a:latin typeface="Microsoft Yahei"/>
                <a:ea typeface="Microsoft Yahei"/>
                <a:cs typeface="Microsoft Yahei"/>
              </a:rPr>
              <a:t>目录</a:t>
            </a:r>
            <a:endParaRPr lang="en-US" sz="7200" b="1">
              <a:solidFill>
                <a:schemeClr val="dk1">
                  <a:alpha val="100000"/>
                </a:schemeClr>
              </a:solidFill>
              <a:latin typeface="Microsoft Yahei"/>
              <a:ea typeface="Microsoft Yahei"/>
              <a:cs typeface="Microsoft Ya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01</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I</a:t>
            </a:r>
            <a:r>
              <a:rPr lang="en-US" sz="4500" b="1">
                <a:solidFill>
                  <a:schemeClr val="dk1">
                    <a:alpha val="100000"/>
                  </a:schemeClr>
                </a:solidFill>
                <a:latin typeface="Microsoft Yahei"/>
                <a:ea typeface="Microsoft Yahei"/>
                <a:cs typeface="Microsoft Yahei"/>
              </a:rPr>
              <a:t>ntroduction</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2" name="AutoShape 3"/>
          <p:cNvSpPr/>
          <p:nvPr/>
        </p:nvSpPr>
        <p:spPr>
          <a:xfrm>
            <a:off x="-60325" y="3429000"/>
            <a:ext cx="7700645" cy="2971800"/>
          </a:xfrm>
          <a:prstGeom prst="roundRect">
            <a:avLst>
              <a:gd name="adj" fmla="val 16667"/>
            </a:avLst>
          </a:prstGeom>
          <a:solidFill>
            <a:schemeClr val="lt2">
              <a:alpha val="80000"/>
            </a:schemeClr>
          </a:solidFill>
        </p:spPr>
      </p:sp>
      <p:sp>
        <p:nvSpPr>
          <p:cNvPr id="3" name="AutoShape 3"/>
          <p:cNvSpPr/>
          <p:nvPr/>
        </p:nvSpPr>
        <p:spPr>
          <a:xfrm>
            <a:off x="76200" y="685800"/>
            <a:ext cx="7700645" cy="2532380"/>
          </a:xfrm>
          <a:prstGeom prst="roundRect">
            <a:avLst>
              <a:gd name="adj" fmla="val 16667"/>
            </a:avLst>
          </a:prstGeom>
          <a:solidFill>
            <a:schemeClr val="lt2">
              <a:alpha val="80000"/>
            </a:schemeClr>
          </a:solidFill>
        </p:spPr>
      </p:sp>
      <p:pic>
        <p:nvPicPr>
          <p:cNvPr id="4" name="Picture 4"/>
          <p:cNvPicPr>
            <a:picLocks noChangeAspect="1"/>
          </p:cNvPicPr>
          <p:nvPr/>
        </p:nvPicPr>
        <p:blipFill>
          <a:blip r:embed="rId2">
            <a:alphaModFix amt="100000"/>
          </a:blip>
          <a:srcRect l="33000" r="33000"/>
          <a:stretch>
            <a:fillRect/>
          </a:stretch>
        </p:blipFill>
        <p:spPr>
          <a:xfrm>
            <a:off x="7804006" y="762093"/>
            <a:ext cx="3831201" cy="5108268"/>
          </a:xfrm>
          <a:prstGeom prst="rect">
            <a:avLst/>
          </a:prstGeom>
        </p:spPr>
      </p:pic>
      <p:sp>
        <p:nvSpPr>
          <p:cNvPr id="5" name="TextBox 5"/>
          <p:cNvSpPr txBox="1"/>
          <p:nvPr/>
        </p:nvSpPr>
        <p:spPr>
          <a:xfrm>
            <a:off x="380974" y="1143004"/>
            <a:ext cx="6238875" cy="637972"/>
          </a:xfrm>
          <a:prstGeom prst="rect">
            <a:avLst/>
          </a:prstGeom>
        </p:spPr>
        <p:txBody>
          <a:bodyPr vert="horz" wrap="square" lIns="123825" tIns="123825" rIns="57150" bIns="123825" rtlCol="0" anchor="ctr" anchorCtr="0">
            <a:noAutofit/>
          </a:bodyPr>
          <a:lstStyle/>
          <a:p>
            <a:pPr>
              <a:lnSpc>
                <a:spcPct val="120000"/>
              </a:lnSpc>
            </a:pPr>
            <a:endParaRPr lang="en-US" sz="2400" b="1">
              <a:solidFill>
                <a:schemeClr val="accent1">
                  <a:alpha val="100000"/>
                </a:schemeClr>
              </a:solidFill>
              <a:latin typeface="Microsoft Yahei"/>
              <a:ea typeface="Microsoft Yahei"/>
              <a:cs typeface="Microsoft Yahei"/>
            </a:endParaRPr>
          </a:p>
          <a:p>
            <a:pPr>
              <a:lnSpc>
                <a:spcPct val="120000"/>
              </a:lnSpc>
            </a:pPr>
            <a:endParaRPr lang="en-US" sz="2400" b="1">
              <a:solidFill>
                <a:schemeClr val="accent1">
                  <a:alpha val="100000"/>
                </a:schemeClr>
              </a:solidFill>
              <a:latin typeface="Microsoft Yahei"/>
              <a:ea typeface="Microsoft Yahei"/>
              <a:cs typeface="Microsoft Yahei"/>
            </a:endParaRPr>
          </a:p>
          <a:p>
            <a:pPr>
              <a:lnSpc>
                <a:spcPct val="120000"/>
              </a:lnSpc>
            </a:pPr>
            <a:r>
              <a:rPr lang="en-US" sz="2800">
                <a:solidFill>
                  <a:schemeClr val="accent1">
                    <a:alpha val="100000"/>
                  </a:schemeClr>
                </a:solidFill>
                <a:latin typeface="Times New Roman Regular" panose="02020503050405090304" charset="0"/>
                <a:ea typeface="Microsoft Yahei"/>
                <a:cs typeface="Times New Roman Regular" panose="02020503050405090304" charset="0"/>
              </a:rPr>
              <a:t>It</a:t>
            </a:r>
            <a:r>
              <a:rPr lang="en-US" sz="2800" b="1">
                <a:solidFill>
                  <a:schemeClr val="accent1">
                    <a:alpha val="100000"/>
                  </a:schemeClr>
                </a:solidFill>
                <a:latin typeface="Times New Roman Regular" panose="02020503050405090304" charset="0"/>
                <a:ea typeface="Microsoft Yahei"/>
                <a:cs typeface="Times New Roman Regular" panose="02020503050405090304" charset="0"/>
              </a:rPr>
              <a:t> originated from Cao Cao's idea of "Meritocracy" in the late Eastern Han Dynasty (184 AD-220 AD), and was not officially implemented by Cao Pi, the king of Wei, until 220 AD.</a:t>
            </a:r>
            <a:endParaRPr lang="en-US" sz="2800" b="1">
              <a:solidFill>
                <a:schemeClr val="accent1">
                  <a:alpha val="100000"/>
                </a:schemeClr>
              </a:solidFill>
              <a:latin typeface="Times New Roman Regular" panose="02020503050405090304" charset="0"/>
              <a:ea typeface="Microsoft Yahei"/>
              <a:cs typeface="Times New Roman Regular" panose="02020503050405090304" charset="0"/>
            </a:endParaRPr>
          </a:p>
        </p:txBody>
      </p:sp>
      <p:sp>
        <p:nvSpPr>
          <p:cNvPr id="11" name="文本框 10"/>
          <p:cNvSpPr txBox="1"/>
          <p:nvPr/>
        </p:nvSpPr>
        <p:spPr>
          <a:xfrm>
            <a:off x="533400" y="3276600"/>
            <a:ext cx="6096000" cy="3192145"/>
          </a:xfrm>
          <a:prstGeom prst="rect">
            <a:avLst/>
          </a:prstGeom>
          <a:noFill/>
        </p:spPr>
        <p:txBody>
          <a:bodyPr wrap="square" rtlCol="0" anchor="t">
            <a:spAutoFit/>
          </a:bodyPr>
          <a:p>
            <a:pPr>
              <a:lnSpc>
                <a:spcPct val="120000"/>
              </a:lnSpc>
            </a:pPr>
            <a:r>
              <a:rPr lang="en-US" sz="2800" b="1">
                <a:solidFill>
                  <a:schemeClr val="accent1">
                    <a:alpha val="100000"/>
                  </a:schemeClr>
                </a:solidFill>
                <a:latin typeface="Times New Roman Regular" panose="02020503050405090304" charset="0"/>
                <a:ea typeface="Microsoft Yahei"/>
                <a:cs typeface="Times New Roman Regular" panose="02020503050405090304" charset="0"/>
                <a:sym typeface="+mn-ea"/>
              </a:rPr>
              <a:t>In order to understand the system, we must be clear about the development of Recommendatory system, which appeared before </a:t>
            </a:r>
            <a:r>
              <a:rPr lang="en-US" sz="2800" b="1">
                <a:solidFill>
                  <a:schemeClr val="accent1">
                    <a:alpha val="100000"/>
                  </a:schemeClr>
                </a:solidFill>
                <a:latin typeface="Times New Roman Regular" panose="02020503050405090304" charset="0"/>
                <a:ea typeface="Microsoft Yahei"/>
                <a:cs typeface="Times New Roman Regular" panose="02020503050405090304" charset="0"/>
                <a:sym typeface="+mn-ea"/>
              </a:rPr>
              <a:t>Nine-Rank Official Selection System </a:t>
            </a:r>
            <a:r>
              <a:rPr lang="en-US" sz="2800" b="1">
                <a:solidFill>
                  <a:schemeClr val="accent1">
                    <a:alpha val="100000"/>
                  </a:schemeClr>
                </a:solidFill>
                <a:latin typeface="Times New Roman Regular" panose="02020503050405090304" charset="0"/>
                <a:ea typeface="Microsoft Yahei"/>
                <a:cs typeface="Times New Roman Regular" panose="02020503050405090304" charset="0"/>
                <a:sym typeface="+mn-ea"/>
              </a:rPr>
              <a:t>and coexisted in the Sui and Tang dynasties.</a:t>
            </a:r>
            <a:endParaRPr lang="en-US" altLang="en-US" sz="2800" b="1">
              <a:solidFill>
                <a:schemeClr val="accent1">
                  <a:alpha val="100000"/>
                </a:schemeClr>
              </a:solidFill>
              <a:latin typeface="Times New Roman Regular" panose="02020503050405090304" charset="0"/>
              <a:ea typeface="Microsoft Yahei"/>
              <a:cs typeface="Times New Roman Regular" panose="020205030504050903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2604" y="2279823"/>
            <a:ext cx="1869540" cy="1138956"/>
          </a:xfrm>
          <a:prstGeom prst="rect">
            <a:avLst/>
          </a:prstGeom>
        </p:spPr>
        <p:txBody>
          <a:bodyPr vert="horz" wrap="square" lIns="66008" tIns="33052" rIns="66008" bIns="33052" rtlCol="0" anchor="ctr" anchorCtr="0">
            <a:normAutofit/>
          </a:bodyPr>
          <a:lstStyle/>
          <a:p>
            <a:pPr algn="r">
              <a:lnSpc>
                <a:spcPct val="100000"/>
              </a:lnSpc>
            </a:pPr>
            <a:r>
              <a:rPr lang="en-US" sz="6000" b="1">
                <a:solidFill>
                  <a:schemeClr val="accent1">
                    <a:alpha val="100000"/>
                  </a:schemeClr>
                </a:solidFill>
                <a:latin typeface="Microsoft Yahei"/>
                <a:ea typeface="Microsoft Yahei"/>
                <a:cs typeface="Microsoft Yahei"/>
              </a:rPr>
              <a:t>02</a:t>
            </a:r>
            <a:endParaRPr lang="en-US" sz="6000" b="1">
              <a:solidFill>
                <a:schemeClr val="accent1">
                  <a:alpha val="100000"/>
                </a:schemeClr>
              </a:solidFill>
              <a:latin typeface="Microsoft Yahei"/>
              <a:ea typeface="Microsoft Yahei"/>
              <a:cs typeface="Microsoft Yahei"/>
            </a:endParaRPr>
          </a:p>
        </p:txBody>
      </p:sp>
      <p:sp>
        <p:nvSpPr>
          <p:cNvPr id="3" name="TextBox 3"/>
          <p:cNvSpPr txBox="1"/>
          <p:nvPr/>
        </p:nvSpPr>
        <p:spPr>
          <a:xfrm>
            <a:off x="2579006" y="1946331"/>
            <a:ext cx="7651831" cy="1805940"/>
          </a:xfrm>
          <a:prstGeom prst="rect">
            <a:avLst/>
          </a:prstGeom>
        </p:spPr>
        <p:txBody>
          <a:bodyPr vert="horz" wrap="square" lIns="91440" tIns="45720" rIns="91440" bIns="45720" rtlCol="0" anchor="ctr" anchorCtr="0">
            <a:normAutofit/>
          </a:bodyPr>
          <a:lstStyle/>
          <a:p>
            <a:pPr algn="l">
              <a:lnSpc>
                <a:spcPct val="120000"/>
              </a:lnSpc>
              <a:spcBef>
                <a:spcPts val="375"/>
              </a:spcBef>
            </a:pPr>
            <a:r>
              <a:rPr lang="en-US" sz="4500" b="1">
                <a:solidFill>
                  <a:schemeClr val="dk1">
                    <a:alpha val="100000"/>
                  </a:schemeClr>
                </a:solidFill>
                <a:latin typeface="Microsoft Yahei"/>
                <a:ea typeface="Microsoft Yahei"/>
                <a:cs typeface="Microsoft Yahei"/>
              </a:rPr>
              <a:t> Recommendatory System</a:t>
            </a:r>
            <a:endParaRPr lang="en-US" sz="4500" b="1">
              <a:solidFill>
                <a:schemeClr val="dk1">
                  <a:alpha val="100000"/>
                </a:schemeClr>
              </a:solidFill>
              <a:latin typeface="Microsoft Yahei"/>
              <a:ea typeface="Microsoft Yahei"/>
              <a:cs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图片1"/>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nvSpPr>
        <p:spPr>
          <a:xfrm>
            <a:off x="1216025" y="990600"/>
            <a:ext cx="9759315" cy="4733290"/>
          </a:xfrm>
          <a:prstGeom prst="rect">
            <a:avLst/>
          </a:prstGeom>
          <a:noFill/>
        </p:spPr>
        <p:txBody>
          <a:bodyPr wrap="square" rtlCol="0">
            <a:noAutofit/>
          </a:bodyPr>
          <a:p>
            <a:r>
              <a:rPr lang="en-US" altLang="zh-CN" sz="3200">
                <a:latin typeface="Times New Roman Regular" panose="02020503050405090304" charset="0"/>
                <a:cs typeface="Times New Roman Regular" panose="02020503050405090304" charset="0"/>
              </a:rPr>
              <a:t>Recommendatory System  refers to the local governors, such as the governor and assassins, recommending talents to the court according to Xiaolian(literally filial and incorrupt). This system was born in the early years of the Western Han Dynasty, initially to break the monopoly of the officialdom caused by the hereditary official system of the father's death and the son's succession since the pre-Qin Dynasty and to inject new blood into the officialdom, which was of advanced significance at that time. </a:t>
            </a:r>
            <a:endParaRPr lang="en-US" altLang="zh-CN" sz="3200">
              <a:latin typeface="Times New Roman Regular" panose="02020503050405090304" charset="0"/>
              <a:cs typeface="Times New Roman Regular" panose="0202050305040509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790963" y="4865981"/>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3" name="AutoShape 3"/>
          <p:cNvSpPr/>
          <p:nvPr/>
        </p:nvSpPr>
        <p:spPr>
          <a:xfrm>
            <a:off x="1790963" y="3207207"/>
            <a:ext cx="8794488" cy="1552714"/>
          </a:xfrm>
          <a:prstGeom prst="roundRect">
            <a:avLst>
              <a:gd name="adj" fmla="val 10215"/>
            </a:avLst>
          </a:prstGeom>
          <a:gradFill>
            <a:gsLst>
              <a:gs pos="100000">
                <a:schemeClr val="lt2">
                  <a:alpha val="100000"/>
                </a:schemeClr>
              </a:gs>
              <a:gs pos="0">
                <a:schemeClr val="lt1">
                  <a:alpha val="100000"/>
                </a:schemeClr>
              </a:gs>
            </a:gsLst>
            <a:lin ang="0"/>
          </a:gradFill>
        </p:spPr>
      </p:sp>
      <p:sp>
        <p:nvSpPr>
          <p:cNvPr id="4" name="AutoShape 4"/>
          <p:cNvSpPr/>
          <p:nvPr/>
        </p:nvSpPr>
        <p:spPr>
          <a:xfrm>
            <a:off x="1790963" y="1548433"/>
            <a:ext cx="8794488" cy="1552714"/>
          </a:xfrm>
          <a:prstGeom prst="roundRect">
            <a:avLst>
              <a:gd name="adj" fmla="val 10215"/>
            </a:avLst>
          </a:prstGeom>
          <a:gradFill>
            <a:gsLst>
              <a:gs pos="0">
                <a:schemeClr val="lt2">
                  <a:alpha val="100000"/>
                </a:schemeClr>
              </a:gs>
              <a:gs pos="100000">
                <a:schemeClr val="lt1">
                  <a:alpha val="100000"/>
                </a:schemeClr>
              </a:gs>
            </a:gsLst>
            <a:lin ang="0"/>
          </a:gradFill>
        </p:spPr>
      </p:sp>
      <p:sp>
        <p:nvSpPr>
          <p:cNvPr id="5" name="TextBox 5"/>
          <p:cNvSpPr txBox="1"/>
          <p:nvPr/>
        </p:nvSpPr>
        <p:spPr>
          <a:xfrm>
            <a:off x="2578232" y="1828976"/>
            <a:ext cx="7219950" cy="796048"/>
          </a:xfrm>
          <a:prstGeom prst="rect">
            <a:avLst/>
          </a:prstGeom>
        </p:spPr>
        <p:txBody>
          <a:bodyPr vert="horz" wrap="square" lIns="114300" tIns="57150" rIns="114300" bIns="57150"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Officials have limited energy to fully understand the talent</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sp>
        <p:nvSpPr>
          <p:cNvPr id="6" name="TextBox 6"/>
          <p:cNvSpPr txBox="1"/>
          <p:nvPr/>
        </p:nvSpPr>
        <p:spPr>
          <a:xfrm>
            <a:off x="2514732" y="3629809"/>
            <a:ext cx="7219950" cy="781050"/>
          </a:xfrm>
          <a:prstGeom prst="rect">
            <a:avLst/>
          </a:prstGeom>
        </p:spPr>
        <p:txBody>
          <a:bodyPr vert="horz" wrap="square" lIns="114300" tIns="57150" rIns="114300" bIns="57150"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Xiaolian is </a:t>
            </a:r>
            <a:r>
              <a:rPr lang="en-US" sz="2400">
                <a:solidFill>
                  <a:schemeClr val="dk1">
                    <a:alpha val="100000"/>
                  </a:schemeClr>
                </a:solidFill>
                <a:latin typeface="Times New Roman Regular" panose="02020503050405090304" charset="0"/>
                <a:ea typeface="Microsoft Yahei"/>
                <a:cs typeface="Times New Roman Regular" panose="02020503050405090304" charset="0"/>
              </a:rPr>
              <a:t>difficult to examine and rely on reputation</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7" name="Picture 7"/>
          <p:cNvPicPr>
            <a:picLocks noChangeAspect="1"/>
          </p:cNvPicPr>
          <p:nvPr/>
        </p:nvPicPr>
        <p:blipFill>
          <a:blip r:embed="rId2"/>
          <a:srcRect t="13708" b="13708"/>
          <a:stretch>
            <a:fillRect/>
          </a:stretch>
        </p:blipFill>
        <p:spPr>
          <a:xfrm>
            <a:off x="1156979" y="1688990"/>
            <a:ext cx="1267968" cy="1267968"/>
          </a:xfrm>
          <a:prstGeom prst="ellipse">
            <a:avLst/>
          </a:prstGeom>
        </p:spPr>
      </p:pic>
      <p:pic>
        <p:nvPicPr>
          <p:cNvPr id="8" name="Picture 8"/>
          <p:cNvPicPr>
            <a:picLocks noChangeAspect="1"/>
          </p:cNvPicPr>
          <p:nvPr/>
        </p:nvPicPr>
        <p:blipFill>
          <a:blip r:embed="rId3"/>
          <a:srcRect/>
          <a:stretch>
            <a:fillRect/>
          </a:stretch>
        </p:blipFill>
        <p:spPr>
          <a:xfrm>
            <a:off x="9882165" y="3348672"/>
            <a:ext cx="1267968" cy="1267968"/>
          </a:xfrm>
          <a:prstGeom prst="ellipse">
            <a:avLst/>
          </a:prstGeom>
        </p:spPr>
      </p:pic>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Microsoft Yahei"/>
                <a:ea typeface="Microsoft Yahei"/>
                <a:cs typeface="Microsoft Yahei"/>
              </a:rPr>
              <a:t>Limits</a:t>
            </a:r>
            <a:endParaRPr lang="en-US" sz="3000" b="1">
              <a:solidFill>
                <a:schemeClr val="dk2">
                  <a:alpha val="100000"/>
                </a:schemeClr>
              </a:solidFill>
              <a:latin typeface="Microsoft Yahei"/>
              <a:ea typeface="Microsoft Yahei"/>
              <a:cs typeface="Microsoft Yahei"/>
            </a:endParaRPr>
          </a:p>
        </p:txBody>
      </p:sp>
      <p:sp>
        <p:nvSpPr>
          <p:cNvPr id="10" name="TextBox 10"/>
          <p:cNvSpPr txBox="1"/>
          <p:nvPr/>
        </p:nvSpPr>
        <p:spPr>
          <a:xfrm>
            <a:off x="2578232" y="5251813"/>
            <a:ext cx="7219950" cy="781050"/>
          </a:xfrm>
          <a:prstGeom prst="rect">
            <a:avLst/>
          </a:prstGeom>
        </p:spPr>
        <p:txBody>
          <a:bodyPr vert="horz" wrap="square" lIns="114300" tIns="57150" rIns="114300" bIns="57150" rtlCol="0" anchor="t" anchorCtr="0">
            <a:noAutofit/>
          </a:bodyPr>
          <a:lstStyle/>
          <a:p>
            <a:pPr>
              <a:lnSpc>
                <a:spcPct val="140000"/>
              </a:lnSpc>
            </a:pPr>
            <a:r>
              <a:rPr lang="en-US" sz="2400">
                <a:solidFill>
                  <a:schemeClr val="dk1">
                    <a:alpha val="100000"/>
                  </a:schemeClr>
                </a:solidFill>
                <a:latin typeface="Times New Roman Regular" panose="02020503050405090304" charset="0"/>
                <a:ea typeface="Microsoft Yahei"/>
                <a:cs typeface="Times New Roman Regular" panose="02020503050405090304" charset="0"/>
              </a:rPr>
              <a:t>Official favors and corruption</a:t>
            </a:r>
            <a:endParaRPr lang="en-US" sz="2400">
              <a:solidFill>
                <a:schemeClr val="dk1">
                  <a:alpha val="100000"/>
                </a:schemeClr>
              </a:solidFill>
              <a:latin typeface="Times New Roman Regular" panose="02020503050405090304" charset="0"/>
              <a:ea typeface="Microsoft Yahei"/>
              <a:cs typeface="Times New Roman Regular" panose="02020503050405090304" charset="0"/>
            </a:endParaRPr>
          </a:p>
        </p:txBody>
      </p:sp>
      <p:pic>
        <p:nvPicPr>
          <p:cNvPr id="11" name="Picture 11"/>
          <p:cNvPicPr>
            <a:picLocks noChangeAspect="1"/>
          </p:cNvPicPr>
          <p:nvPr/>
        </p:nvPicPr>
        <p:blipFill>
          <a:blip r:embed="rId4"/>
          <a:srcRect l="24208" r="24208"/>
          <a:stretch>
            <a:fillRect/>
          </a:stretch>
        </p:blipFill>
        <p:spPr>
          <a:xfrm>
            <a:off x="1156979" y="5008354"/>
            <a:ext cx="1267968" cy="1267968"/>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
          <p:cNvPicPr>
            <a:picLocks noChangeAspect="1"/>
          </p:cNvPicPr>
          <p:nvPr/>
        </p:nvPicPr>
        <p:blipFill>
          <a:blip r:embed="rId1"/>
          <a:stretch>
            <a:fillRect/>
          </a:stretch>
        </p:blipFill>
        <p:spPr>
          <a:xfrm>
            <a:off x="0" y="0"/>
            <a:ext cx="12192000" cy="6858000"/>
          </a:xfrm>
          <a:prstGeom prst="rect">
            <a:avLst/>
          </a:prstGeom>
        </p:spPr>
      </p:pic>
      <p:pic>
        <p:nvPicPr>
          <p:cNvPr id="3" name="图片 2" descr="IMG_1457(20240911-232440)"/>
          <p:cNvPicPr>
            <a:picLocks noChangeAspect="1"/>
          </p:cNvPicPr>
          <p:nvPr/>
        </p:nvPicPr>
        <p:blipFill>
          <a:blip r:embed="rId2"/>
          <a:srcRect l="10594" r="8156"/>
          <a:stretch>
            <a:fillRect/>
          </a:stretch>
        </p:blipFill>
        <p:spPr>
          <a:xfrm>
            <a:off x="1295400" y="457200"/>
            <a:ext cx="9906000" cy="2736215"/>
          </a:xfrm>
          <a:prstGeom prst="rect">
            <a:avLst/>
          </a:prstGeom>
        </p:spPr>
      </p:pic>
      <p:sp>
        <p:nvSpPr>
          <p:cNvPr id="4" name="文本框 3"/>
          <p:cNvSpPr txBox="1"/>
          <p:nvPr/>
        </p:nvSpPr>
        <p:spPr>
          <a:xfrm>
            <a:off x="1296035" y="3997960"/>
            <a:ext cx="9906000" cy="2061210"/>
          </a:xfrm>
          <a:prstGeom prst="rect">
            <a:avLst/>
          </a:prstGeom>
          <a:noFill/>
        </p:spPr>
        <p:txBody>
          <a:bodyPr wrap="square" rtlCol="0">
            <a:spAutoFit/>
          </a:bodyPr>
          <a:p>
            <a:r>
              <a:rPr lang="zh-CN" altLang="en-US" sz="3200">
                <a:latin typeface="Times New Roman Regular" panose="02020503050405090304" charset="0"/>
                <a:cs typeface="Times New Roman Regular" panose="02020503050405090304" charset="0"/>
              </a:rPr>
              <a:t>Zhao Xuan, a man from Le'an, after burying his parents but not closing the tomb passage and living in it in mourning for more than 20 years, was praised by the townspeople, but he quietly gave birth to five children in the tomb.</a:t>
            </a:r>
            <a:endParaRPr lang="zh-CN" altLang="en-US" sz="3200">
              <a:latin typeface="Times New Roman Regular" panose="02020503050405090304" charset="0"/>
              <a:cs typeface="Times New Roman Regular" panose="0202050305040509030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FFF3E5"/>
      </a:dk1>
      <a:lt1>
        <a:srgbClr val="0E0F13"/>
      </a:lt1>
      <a:dk2>
        <a:srgbClr val="C88B48"/>
      </a:dk2>
      <a:lt2>
        <a:srgbClr val="393A41"/>
      </a:lt2>
      <a:accent1>
        <a:srgbClr val="AA7E4D"/>
      </a:accent1>
      <a:accent2>
        <a:srgbClr val="AA7E4D"/>
      </a:accent2>
      <a:accent3>
        <a:srgbClr val="8C6A45"/>
      </a:accent3>
      <a:accent4>
        <a:srgbClr val="7B5D3C"/>
      </a:accent4>
      <a:accent5>
        <a:srgbClr val="634B30"/>
      </a:accent5>
      <a:accent6>
        <a:srgbClr val="5343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4483</Words>
  <Application>WPS 演示</Application>
  <PresentationFormat>On-screen Show (4:3)</PresentationFormat>
  <Paragraphs>152</Paragraphs>
  <Slides>25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Microsoft Yahei</vt:lpstr>
      <vt:lpstr>Thonburi</vt:lpstr>
      <vt:lpstr>Arial</vt:lpstr>
      <vt:lpstr>宋体</vt:lpstr>
      <vt:lpstr>汉仪书宋二KW</vt:lpstr>
      <vt:lpstr>微软雅黑</vt:lpstr>
      <vt:lpstr>汉仪旗黑</vt:lpstr>
      <vt:lpstr>Arial Unicode MS</vt:lpstr>
      <vt:lpstr>Calibri</vt:lpstr>
      <vt:lpstr>Helvetica Neue</vt:lpstr>
      <vt:lpstr>Microsoft Yahei</vt:lpstr>
      <vt:lpstr>苹方-简</vt:lpstr>
      <vt:lpstr>Hiragino Kaku Gothic StdN</vt:lpstr>
      <vt:lpstr>Times New Roman Regular</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zhouyicen</cp:lastModifiedBy>
  <cp:revision>5</cp:revision>
  <dcterms:created xsi:type="dcterms:W3CDTF">2024-09-11T17:58:59Z</dcterms:created>
  <dcterms:modified xsi:type="dcterms:W3CDTF">2024-09-11T17:58:59Z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6547A9508E83994162DAE1668D555605_43</vt:lpwstr>
  </property>
  <property fmtid="{D5CDD505-2E9C-101B-9397-08002B2CF9AE}" pid="3" name="KSOProductBuildVer">
    <vt:lpwstr>2052-6.2.1.8344</vt:lpwstr>
  </property>
</Properties>
</file>