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5"/>
  </p:notesMasterIdLst>
  <p:sldIdLst>
    <p:sldId id="338" r:id="rId4"/>
    <p:sldId id="339" r:id="rId6"/>
    <p:sldId id="341" r:id="rId7"/>
    <p:sldId id="369" r:id="rId8"/>
    <p:sldId id="345" r:id="rId9"/>
    <p:sldId id="342" r:id="rId10"/>
    <p:sldId id="394" r:id="rId11"/>
    <p:sldId id="393" r:id="rId12"/>
    <p:sldId id="353" r:id="rId13"/>
    <p:sldId id="344" r:id="rId14"/>
    <p:sldId id="351" r:id="rId15"/>
    <p:sldId id="343" r:id="rId16"/>
    <p:sldId id="359" r:id="rId17"/>
    <p:sldId id="413" r:id="rId18"/>
    <p:sldId id="360" r:id="rId19"/>
    <p:sldId id="361" r:id="rId20"/>
    <p:sldId id="362" r:id="rId21"/>
    <p:sldId id="340"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C1A36C"/>
    <a:srgbClr val="2394AF"/>
    <a:srgbClr val="FF5621"/>
    <a:srgbClr val="203864"/>
    <a:srgbClr val="FFCC00"/>
    <a:srgbClr val="FDCEED"/>
    <a:srgbClr val="CE79FF"/>
    <a:srgbClr val="AB91A9"/>
    <a:srgbClr val="FFFFDC"/>
    <a:srgbClr val="FFF3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84" autoAdjust="0"/>
    <p:restoredTop sz="88060" autoAdjust="0"/>
  </p:normalViewPr>
  <p:slideViewPr>
    <p:cSldViewPr snapToGrid="0">
      <p:cViewPr>
        <p:scale>
          <a:sx n="75" d="100"/>
          <a:sy n="75" d="100"/>
        </p:scale>
        <p:origin x="-1704" y="-636"/>
      </p:cViewPr>
      <p:guideLst>
        <p:guide orient="horz" pos="2198"/>
        <p:guide pos="38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C7C8D6-8378-491C-A88C-F5C0F1DDB3D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681912-8CC0-4B9F-BE2A-5B54BD796BF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681912-8CC0-4B9F-BE2A-5B54BD796BF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681912-8CC0-4B9F-BE2A-5B54BD796BF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681912-8CC0-4B9F-BE2A-5B54BD796BF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681912-8CC0-4B9F-BE2A-5B54BD796BF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681912-8CC0-4B9F-BE2A-5B54BD796BF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681912-8CC0-4B9F-BE2A-5B54BD796BF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681912-8CC0-4B9F-BE2A-5B54BD796BF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681912-8CC0-4B9F-BE2A-5B54BD796BF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681912-8CC0-4B9F-BE2A-5B54BD796BF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681912-8CC0-4B9F-BE2A-5B54BD796BF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681912-8CC0-4B9F-BE2A-5B54BD796BF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681912-8CC0-4B9F-BE2A-5B54BD796BF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681912-8CC0-4B9F-BE2A-5B54BD796BF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681912-8CC0-4B9F-BE2A-5B54BD796BF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681912-8CC0-4B9F-BE2A-5B54BD796BF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681912-8CC0-4B9F-BE2A-5B54BD796BF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681912-8CC0-4B9F-BE2A-5B54BD796BF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681912-8CC0-4B9F-BE2A-5B54BD796BF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E4C556E-D11A-48D7-81C0-B1B5323EC1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95263E-7865-4889-9FDE-7A423744D6B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E4C556E-D11A-48D7-81C0-B1B5323EC13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195263E-7865-4889-9FDE-7A423744D6B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4C556E-D11A-48D7-81C0-B1B5323EC1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95263E-7865-4889-9FDE-7A423744D6BB}"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4C556E-D11A-48D7-81C0-B1B5323EC1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95263E-7865-4889-9FDE-7A423744D6BB}"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4C556E-D11A-48D7-81C0-B1B5323EC1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95263E-7865-4889-9FDE-7A423744D6B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E4C556E-D11A-48D7-81C0-B1B5323EC1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95263E-7865-4889-9FDE-7A423744D6B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EE4C556E-D11A-48D7-81C0-B1B5323EC13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195263E-7865-4889-9FDE-7A423744D6B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E4C556E-D11A-48D7-81C0-B1B5323EC13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195263E-7865-4889-9FDE-7A423744D6B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E4C556E-D11A-48D7-81C0-B1B5323EC13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195263E-7865-4889-9FDE-7A423744D6BB}" type="slidenum">
              <a:rPr lang="zh-CN" altLang="en-US" smtClean="0"/>
            </a:fld>
            <a:endParaRPr lang="zh-CN" altLang="en-US"/>
          </a:p>
        </p:txBody>
      </p:sp>
      <p:sp>
        <p:nvSpPr>
          <p:cNvPr id="11" name="TextBox 10"/>
          <p:cNvSpPr txBox="1"/>
          <p:nvPr userDrawn="1"/>
        </p:nvSpPr>
        <p:spPr>
          <a:xfrm>
            <a:off x="1488605" y="6739570"/>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defRPr/>
            </a:pPr>
            <a:r>
              <a:rPr kumimoji="0" lang="en-US" altLang="zh-CN" sz="100" b="0" i="0" u="none" strike="noStrike" kern="0" cap="none" spc="0" normalizeH="0" baseline="0" noProof="0" dirty="0" smtClean="0">
                <a:ln>
                  <a:noFill/>
                </a:ln>
                <a:solidFill>
                  <a:prstClr val="black"/>
                </a:solidFill>
                <a:effectLst/>
                <a:uLnTx/>
                <a:uFillTx/>
                <a:hlinkClick r:id="rId2"/>
              </a:rPr>
              <a:t>PPT</a:t>
            </a:r>
            <a:r>
              <a:rPr kumimoji="0" lang="zh-CN" altLang="en-US" sz="100" b="0" i="0" u="none" strike="noStrike" kern="0" cap="none" spc="0" normalizeH="0" baseline="0" noProof="0" dirty="0" smtClean="0">
                <a:ln>
                  <a:noFill/>
                </a:ln>
                <a:solidFill>
                  <a:prstClr val="black"/>
                </a:solidFill>
                <a:effectLst/>
                <a:uLnTx/>
                <a:uFillTx/>
                <a:hlinkClick r:id="rId2"/>
              </a:rPr>
              <a:t>模板</a:t>
            </a:r>
            <a:r>
              <a:rPr kumimoji="0" lang="zh-CN" altLang="en-US" sz="100" b="0" i="0" u="none" strike="noStrike" kern="0" cap="none" spc="0" normalizeH="0" baseline="0" noProof="0" dirty="0" smtClean="0">
                <a:ln>
                  <a:noFill/>
                </a:ln>
                <a:solidFill>
                  <a:prstClr val="black"/>
                </a:solidFill>
                <a:effectLst/>
                <a:uLnTx/>
                <a:uFillTx/>
              </a:rPr>
              <a:t> </a:t>
            </a:r>
            <a:r>
              <a:rPr kumimoji="0" lang="en-US" altLang="zh-CN" sz="100" b="0" i="0" u="none" strike="noStrike" kern="0" cap="none" spc="0" normalizeH="0" baseline="0" noProof="0" dirty="0" smtClean="0">
                <a:ln>
                  <a:noFill/>
                </a:ln>
                <a:solidFill>
                  <a:prstClr val="black"/>
                </a:solidFill>
                <a:effectLst/>
                <a:uLnTx/>
                <a:uFillTx/>
              </a:rPr>
              <a:t>http://www.1ppt.com/moban/</a:t>
            </a:r>
            <a:r>
              <a:rPr kumimoji="0" lang="zh-CN" altLang="en-US" sz="100" b="0" i="0" u="none" strike="noStrike" kern="0" cap="none" spc="0" normalizeH="0" baseline="0" noProof="0" dirty="0" smtClean="0">
                <a:ln>
                  <a:noFill/>
                </a:ln>
                <a:solidFill>
                  <a:prstClr val="black"/>
                </a:solidFill>
                <a:effectLst/>
                <a:uLnTx/>
                <a:uFillTx/>
              </a:rPr>
              <a:t> </a:t>
            </a:r>
            <a:endParaRPr kumimoji="0" lang="en-US" altLang="zh-CN" sz="100" b="0" i="0" u="none" strike="noStrike" kern="0" cap="none" spc="0" normalizeH="0" baseline="0" noProof="0" dirty="0" smtClean="0">
              <a:ln>
                <a:noFill/>
              </a:ln>
              <a:solidFill>
                <a:prstClr val="black"/>
              </a:solidFill>
              <a:effectLst/>
              <a:uLnTx/>
              <a:uFillTx/>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E4C556E-D11A-48D7-81C0-B1B5323EC13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195263E-7865-4889-9FDE-7A423744D6B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4C556E-D11A-48D7-81C0-B1B5323EC13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195263E-7865-4889-9FDE-7A423744D6B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E4C556E-D11A-48D7-81C0-B1B5323EC13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195263E-7865-4889-9FDE-7A423744D6B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C556E-D11A-48D7-81C0-B1B5323EC13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5263E-7865-4889-9FDE-7A423744D6B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8000"/>
          </a:blip>
          <a:srcRect/>
          <a:stretch>
            <a:fillRect/>
          </a:stretch>
        </a:blipFill>
        <a:effectLst/>
      </p:bgPr>
    </p:bg>
    <p:spTree>
      <p:nvGrpSpPr>
        <p:cNvPr id="1" name=""/>
        <p:cNvGrpSpPr/>
        <p:nvPr/>
      </p:nvGrpSpPr>
      <p:grpSpPr>
        <a:xfrm>
          <a:off x="0" y="0"/>
          <a:ext cx="0" cy="0"/>
          <a:chOff x="0" y="0"/>
          <a:chExt cx="0" cy="0"/>
        </a:xfrm>
      </p:grpSpPr>
      <p:sp>
        <p:nvSpPr>
          <p:cNvPr id="2" name="矩形: 圆角 1"/>
          <p:cNvSpPr/>
          <p:nvPr/>
        </p:nvSpPr>
        <p:spPr>
          <a:xfrm>
            <a:off x="841375" y="1434465"/>
            <a:ext cx="9538970" cy="3329940"/>
          </a:xfrm>
          <a:prstGeom prst="roundRect">
            <a:avLst/>
          </a:prstGeom>
          <a:noFill/>
          <a:ln w="5715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文本框 4"/>
          <p:cNvSpPr txBox="1"/>
          <p:nvPr/>
        </p:nvSpPr>
        <p:spPr>
          <a:xfrm>
            <a:off x="1113155" y="2380615"/>
            <a:ext cx="8995410" cy="706755"/>
          </a:xfrm>
          <a:prstGeom prst="rect">
            <a:avLst/>
          </a:prstGeom>
          <a:noFill/>
        </p:spPr>
        <p:txBody>
          <a:bodyPr wrap="square" rtlCol="0">
            <a:spAutoFit/>
          </a:bodyPr>
          <a:lstStyle/>
          <a:p>
            <a:pPr algn="l"/>
            <a:r>
              <a:rPr lang="zh-CN" altLang="en-US" sz="4000" dirty="0">
                <a:solidFill>
                  <a:schemeClr val="tx1">
                    <a:lumMod val="85000"/>
                    <a:lumOff val="15000"/>
                  </a:schemeClr>
                </a:solidFill>
                <a:cs typeface="+mn-ea"/>
                <a:sym typeface="+mn-lt"/>
              </a:rPr>
              <a:t>The Liquor Culture of Ancient</a:t>
            </a:r>
            <a:r>
              <a:rPr lang="en-US" altLang="zh-CN" sz="4000" dirty="0">
                <a:solidFill>
                  <a:schemeClr val="tx1">
                    <a:lumMod val="85000"/>
                    <a:lumOff val="15000"/>
                  </a:schemeClr>
                </a:solidFill>
                <a:cs typeface="+mn-ea"/>
                <a:sym typeface="+mn-lt"/>
              </a:rPr>
              <a:t> </a:t>
            </a:r>
            <a:r>
              <a:rPr lang="zh-CN" altLang="en-US" sz="4000" dirty="0">
                <a:solidFill>
                  <a:schemeClr val="tx1">
                    <a:lumMod val="85000"/>
                    <a:lumOff val="15000"/>
                  </a:schemeClr>
                </a:solidFill>
                <a:cs typeface="+mn-ea"/>
                <a:sym typeface="+mn-lt"/>
              </a:rPr>
              <a:t>China</a:t>
            </a:r>
            <a:endParaRPr lang="zh-CN" altLang="en-US" sz="4000" dirty="0">
              <a:solidFill>
                <a:schemeClr val="tx1">
                  <a:lumMod val="85000"/>
                  <a:lumOff val="15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2" name="矩形: 圆角 1"/>
          <p:cNvSpPr/>
          <p:nvPr/>
        </p:nvSpPr>
        <p:spPr>
          <a:xfrm>
            <a:off x="11436823" y="459914"/>
            <a:ext cx="1019034" cy="874205"/>
          </a:xfrm>
          <a:prstGeom prst="roundRect">
            <a:avLst>
              <a:gd name="adj" fmla="val 10456"/>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6"/>
          <p:cNvSpPr/>
          <p:nvPr/>
        </p:nvSpPr>
        <p:spPr>
          <a:xfrm>
            <a:off x="6778213" y="1851063"/>
            <a:ext cx="1896317" cy="830997"/>
          </a:xfrm>
          <a:prstGeom prst="rect">
            <a:avLst/>
          </a:prstGeom>
        </p:spPr>
        <p:txBody>
          <a:bodyPr wrap="square">
            <a:spAutoFit/>
          </a:bodyPr>
          <a:lstStyle/>
          <a:p>
            <a:pPr algn="dist"/>
            <a:r>
              <a:rPr lang="en-US" altLang="zh-CN" sz="4800" dirty="0">
                <a:solidFill>
                  <a:schemeClr val="tx1">
                    <a:lumMod val="85000"/>
                    <a:lumOff val="15000"/>
                  </a:schemeClr>
                </a:solidFill>
                <a:cs typeface="+mn-ea"/>
                <a:sym typeface="+mn-lt"/>
              </a:rPr>
              <a:t>P</a:t>
            </a:r>
            <a:r>
              <a:rPr lang="en-US" altLang="zh-CN" sz="3600" dirty="0">
                <a:solidFill>
                  <a:schemeClr val="tx1">
                    <a:lumMod val="85000"/>
                    <a:lumOff val="15000"/>
                  </a:schemeClr>
                </a:solidFill>
                <a:cs typeface="+mn-ea"/>
                <a:sym typeface="+mn-lt"/>
              </a:rPr>
              <a:t>art 03</a:t>
            </a:r>
            <a:endParaRPr lang="zh-CN" altLang="en-US" sz="3600" dirty="0">
              <a:solidFill>
                <a:schemeClr val="tx1">
                  <a:lumMod val="85000"/>
                  <a:lumOff val="15000"/>
                </a:schemeClr>
              </a:solidFill>
              <a:cs typeface="+mn-ea"/>
              <a:sym typeface="+mn-lt"/>
            </a:endParaRPr>
          </a:p>
        </p:txBody>
      </p:sp>
      <p:sp>
        <p:nvSpPr>
          <p:cNvPr id="8" name="矩形 7"/>
          <p:cNvSpPr/>
          <p:nvPr/>
        </p:nvSpPr>
        <p:spPr>
          <a:xfrm>
            <a:off x="6679173" y="3440912"/>
            <a:ext cx="2714458" cy="645160"/>
          </a:xfrm>
          <a:prstGeom prst="rect">
            <a:avLst/>
          </a:prstGeom>
        </p:spPr>
        <p:txBody>
          <a:bodyPr wrap="square">
            <a:spAutoFit/>
          </a:bodyPr>
          <a:lstStyle/>
          <a:p>
            <a:pPr algn="dist"/>
            <a:r>
              <a:rPr lang="en-US" altLang="zh-CN" sz="3600" dirty="0">
                <a:solidFill>
                  <a:schemeClr val="tx1">
                    <a:lumMod val="85000"/>
                    <a:lumOff val="15000"/>
                  </a:schemeClr>
                </a:solidFill>
                <a:cs typeface="+mn-ea"/>
                <a:sym typeface="+mn-lt"/>
              </a:rPr>
              <a:t>Types</a:t>
            </a:r>
            <a:endParaRPr lang="en-US" altLang="zh-CN" sz="3600" dirty="0">
              <a:solidFill>
                <a:schemeClr val="tx1">
                  <a:lumMod val="85000"/>
                  <a:lumOff val="15000"/>
                </a:schemeClr>
              </a:solidFill>
              <a:cs typeface="+mn-ea"/>
              <a:sym typeface="+mn-lt"/>
            </a:endParaRPr>
          </a:p>
        </p:txBody>
      </p:sp>
      <p:sp>
        <p:nvSpPr>
          <p:cNvPr id="10" name="矩形: 圆角 9"/>
          <p:cNvSpPr/>
          <p:nvPr/>
        </p:nvSpPr>
        <p:spPr>
          <a:xfrm>
            <a:off x="6878451" y="2708485"/>
            <a:ext cx="1065661" cy="45719"/>
          </a:xfrm>
          <a:prstGeom prst="roundRect">
            <a:avLst>
              <a:gd name="adj" fmla="val 0"/>
            </a:avLst>
          </a:prstGeom>
          <a:solidFill>
            <a:srgbClr val="C1A36C"/>
          </a:solidFill>
          <a:ln w="127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矩形: 圆角 10"/>
          <p:cNvSpPr/>
          <p:nvPr/>
        </p:nvSpPr>
        <p:spPr>
          <a:xfrm>
            <a:off x="-263857" y="3560618"/>
            <a:ext cx="5381767" cy="4068481"/>
          </a:xfrm>
          <a:prstGeom prst="roundRect">
            <a:avLst>
              <a:gd name="adj" fmla="val 10456"/>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文本框 11"/>
          <p:cNvSpPr txBox="1"/>
          <p:nvPr/>
        </p:nvSpPr>
        <p:spPr>
          <a:xfrm>
            <a:off x="1156534" y="-469756"/>
            <a:ext cx="4657278" cy="12803505"/>
          </a:xfrm>
          <a:prstGeom prst="rect">
            <a:avLst/>
          </a:prstGeom>
          <a:noFill/>
        </p:spPr>
        <p:txBody>
          <a:bodyPr wrap="square" rtlCol="0">
            <a:spAutoFit/>
          </a:bodyPr>
          <a:lstStyle>
            <a:defPPr>
              <a:defRPr lang="zh-CN"/>
            </a:defPPr>
            <a:lvl1pPr algn="dist">
              <a:defRPr sz="23900" b="1">
                <a:solidFill>
                  <a:srgbClr val="ECF8F6"/>
                </a:solidFill>
                <a:latin typeface="字魂59号-创粗黑" panose="00000500000000000000" pitchFamily="2" charset="-122"/>
                <a:ea typeface="字魂59号-创粗黑" panose="00000500000000000000" pitchFamily="2" charset="-122"/>
              </a:defRPr>
            </a:lvl1pPr>
          </a:lstStyle>
          <a:p>
            <a:pPr algn="l"/>
            <a:r>
              <a:rPr lang="en-US" altLang="zh-CN" sz="41300" dirty="0">
                <a:solidFill>
                  <a:schemeClr val="bg1">
                    <a:lumMod val="95000"/>
                  </a:schemeClr>
                </a:solidFill>
                <a:latin typeface="+mn-lt"/>
                <a:ea typeface="+mn-ea"/>
                <a:cs typeface="+mn-ea"/>
                <a:sym typeface="+mn-lt"/>
              </a:rPr>
              <a:t>C.</a:t>
            </a:r>
            <a:endParaRPr lang="zh-CN" altLang="en-US" sz="41300"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069975" y="2735580"/>
            <a:ext cx="3389630" cy="935355"/>
          </a:xfrm>
          <a:prstGeom prst="rect">
            <a:avLst/>
          </a:prstGeom>
          <a:solidFill>
            <a:srgbClr val="C1A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cs typeface="+mn-ea"/>
                <a:sym typeface="+mn-lt"/>
              </a:rPr>
              <a:t>fermented wine </a:t>
            </a:r>
            <a:endParaRPr lang="en-US" altLang="zh-CN">
              <a:cs typeface="+mn-ea"/>
              <a:sym typeface="+mn-lt"/>
            </a:endParaRPr>
          </a:p>
        </p:txBody>
      </p:sp>
      <p:sp>
        <p:nvSpPr>
          <p:cNvPr id="2" name="左大括号 1"/>
          <p:cNvSpPr/>
          <p:nvPr/>
        </p:nvSpPr>
        <p:spPr>
          <a:xfrm rot="5400000">
            <a:off x="6064885" y="-1234440"/>
            <a:ext cx="290195" cy="6748780"/>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p>
            <a:pPr algn="ctr"/>
            <a:endParaRPr lang="zh-CN" altLang="en-US"/>
          </a:p>
        </p:txBody>
      </p:sp>
      <p:sp>
        <p:nvSpPr>
          <p:cNvPr id="3" name="文本框 2"/>
          <p:cNvSpPr txBox="1"/>
          <p:nvPr/>
        </p:nvSpPr>
        <p:spPr>
          <a:xfrm>
            <a:off x="4387215" y="969010"/>
            <a:ext cx="7425055" cy="521970"/>
          </a:xfrm>
          <a:prstGeom prst="rect">
            <a:avLst/>
          </a:prstGeom>
          <a:noFill/>
        </p:spPr>
        <p:txBody>
          <a:bodyPr wrap="square" rtlCol="0" anchor="t">
            <a:spAutoFit/>
            <a:scene3d>
              <a:camera prst="orthographicFront"/>
              <a:lightRig rig="harsh" dir="t"/>
            </a:scene3d>
            <a:sp3d extrusionH="57150" prstMaterial="matte">
              <a:bevelT w="63500" h="12700" prst="angle"/>
              <a:contourClr>
                <a:schemeClr val="bg1">
                  <a:lumMod val="65000"/>
                </a:schemeClr>
              </a:contourClr>
            </a:sp3d>
          </a:bodyPr>
          <a:p>
            <a:r>
              <a:rPr lang="en-US" altLang="zh-CN" sz="2800">
                <a:solidFill>
                  <a:schemeClr val="accent3"/>
                </a:solidFill>
                <a:effectLst/>
              </a:rPr>
              <a:t>D</a:t>
            </a:r>
            <a:r>
              <a:rPr lang="zh-CN" altLang="en-US" sz="2800">
                <a:solidFill>
                  <a:schemeClr val="accent3"/>
                </a:solidFill>
                <a:effectLst/>
              </a:rPr>
              <a:t>ifferent </a:t>
            </a:r>
            <a:r>
              <a:rPr lang="en-US" altLang="zh-CN" sz="2800">
                <a:solidFill>
                  <a:schemeClr val="accent3"/>
                </a:solidFill>
                <a:effectLst/>
              </a:rPr>
              <a:t>properties</a:t>
            </a:r>
            <a:endParaRPr lang="en-US" altLang="zh-CN" sz="2800">
              <a:solidFill>
                <a:schemeClr val="accent3"/>
              </a:solidFill>
              <a:effectLst/>
            </a:endParaRPr>
          </a:p>
        </p:txBody>
      </p:sp>
      <p:sp>
        <p:nvSpPr>
          <p:cNvPr id="4" name="矩形 3"/>
          <p:cNvSpPr/>
          <p:nvPr/>
        </p:nvSpPr>
        <p:spPr>
          <a:xfrm>
            <a:off x="7999095" y="2789555"/>
            <a:ext cx="3313430" cy="882015"/>
          </a:xfrm>
          <a:prstGeom prst="rect">
            <a:avLst/>
          </a:prstGeom>
          <a:solidFill>
            <a:srgbClr val="C1A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cs typeface="+mn-ea"/>
                <a:sym typeface="+mn-lt"/>
              </a:rPr>
              <a:t> distilled liquor</a:t>
            </a:r>
            <a:endParaRPr lang="zh-CN" altLang="en-US">
              <a:cs typeface="+mn-ea"/>
              <a:sym typeface="+mn-lt"/>
            </a:endParaRPr>
          </a:p>
        </p:txBody>
      </p:sp>
      <p:sp>
        <p:nvSpPr>
          <p:cNvPr id="5" name="文本框 4"/>
          <p:cNvSpPr txBox="1"/>
          <p:nvPr/>
        </p:nvSpPr>
        <p:spPr>
          <a:xfrm>
            <a:off x="2124075" y="4436110"/>
            <a:ext cx="1843405" cy="645160"/>
          </a:xfrm>
          <a:prstGeom prst="rect">
            <a:avLst/>
          </a:prstGeom>
          <a:noFill/>
        </p:spPr>
        <p:txBody>
          <a:bodyPr wrap="square" rtlCol="0">
            <a:spAutoFit/>
          </a:bodyPr>
          <a:p>
            <a:r>
              <a:rPr lang="en-US" altLang="zh-CN"/>
              <a:t>Yellow rice wine</a:t>
            </a:r>
            <a:endParaRPr lang="en-US" altLang="zh-CN"/>
          </a:p>
        </p:txBody>
      </p:sp>
      <p:sp>
        <p:nvSpPr>
          <p:cNvPr id="6" name="下箭头 5"/>
          <p:cNvSpPr/>
          <p:nvPr/>
        </p:nvSpPr>
        <p:spPr>
          <a:xfrm>
            <a:off x="2662555" y="3837940"/>
            <a:ext cx="367665" cy="431165"/>
          </a:xfrm>
          <a:prstGeom prst="downArrow">
            <a:avLst/>
          </a:prstGeom>
          <a:gradFill>
            <a:gsLst>
              <a:gs pos="0">
                <a:srgbClr val="D9A87F"/>
              </a:gs>
              <a:gs pos="100000">
                <a:srgbClr val="AC693C"/>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下箭头 13"/>
          <p:cNvSpPr/>
          <p:nvPr/>
        </p:nvSpPr>
        <p:spPr>
          <a:xfrm>
            <a:off x="9387205" y="3837940"/>
            <a:ext cx="367665" cy="431165"/>
          </a:xfrm>
          <a:prstGeom prst="downArrow">
            <a:avLst/>
          </a:prstGeom>
          <a:gradFill>
            <a:gsLst>
              <a:gs pos="0">
                <a:srgbClr val="D9A87F"/>
              </a:gs>
              <a:gs pos="100000">
                <a:srgbClr val="AC693C"/>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9098280" y="4574540"/>
            <a:ext cx="2306955" cy="368300"/>
          </a:xfrm>
          <a:prstGeom prst="rect">
            <a:avLst/>
          </a:prstGeom>
          <a:noFill/>
        </p:spPr>
        <p:txBody>
          <a:bodyPr wrap="square" rtlCol="0">
            <a:spAutoFit/>
          </a:bodyPr>
          <a:p>
            <a:r>
              <a:rPr lang="en-US" altLang="zh-CN"/>
              <a:t>Baijiu</a:t>
            </a:r>
            <a:endParaRPr lang="en-US" altLang="zh-CN"/>
          </a:p>
        </p:txBody>
      </p:sp>
      <p:sp>
        <p:nvSpPr>
          <p:cNvPr id="7" name="文本框 6"/>
          <p:cNvSpPr txBox="1"/>
          <p:nvPr/>
        </p:nvSpPr>
        <p:spPr>
          <a:xfrm>
            <a:off x="1864360" y="5260975"/>
            <a:ext cx="2974975" cy="645160"/>
          </a:xfrm>
          <a:prstGeom prst="rect">
            <a:avLst/>
          </a:prstGeom>
          <a:noFill/>
        </p:spPr>
        <p:txBody>
          <a:bodyPr wrap="square" rtlCol="0">
            <a:spAutoFit/>
          </a:bodyPr>
          <a:p>
            <a:r>
              <a:rPr lang="en-US" altLang="zh-CN"/>
              <a:t>Beer, wine, rice wine , fruit wine</a:t>
            </a:r>
            <a:endParaRPr lang="en-US" altLang="zh-CN"/>
          </a:p>
        </p:txBody>
      </p:sp>
      <p:sp>
        <p:nvSpPr>
          <p:cNvPr id="8" name="矩形 7"/>
          <p:cNvSpPr/>
          <p:nvPr/>
        </p:nvSpPr>
        <p:spPr>
          <a:xfrm>
            <a:off x="4515485" y="4792345"/>
            <a:ext cx="3389630" cy="935355"/>
          </a:xfrm>
          <a:prstGeom prst="rect">
            <a:avLst/>
          </a:prstGeom>
          <a:solidFill>
            <a:srgbClr val="C1A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cs typeface="+mn-ea"/>
                <a:sym typeface="+mn-lt"/>
              </a:rPr>
              <a:t>prepared beverage wine </a:t>
            </a:r>
            <a:endParaRPr lang="en-US" altLang="zh-CN">
              <a:cs typeface="+mn-ea"/>
              <a:sym typeface="+mn-lt"/>
            </a:endParaRPr>
          </a:p>
        </p:txBody>
      </p:sp>
      <p:sp>
        <p:nvSpPr>
          <p:cNvPr id="9" name="文本框 8"/>
          <p:cNvSpPr txBox="1"/>
          <p:nvPr/>
        </p:nvSpPr>
        <p:spPr>
          <a:xfrm>
            <a:off x="4763770" y="5950585"/>
            <a:ext cx="3665220" cy="368300"/>
          </a:xfrm>
          <a:prstGeom prst="rect">
            <a:avLst/>
          </a:prstGeom>
          <a:noFill/>
        </p:spPr>
        <p:txBody>
          <a:bodyPr wrap="square" rtlCol="0">
            <a:spAutoFit/>
          </a:bodyPr>
          <a:p>
            <a:r>
              <a:rPr lang="zh-CN" altLang="en-US"/>
              <a:t>虎骨酒，参茸酒，竹叶青</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animBg="1"/>
      <p:bldP spid="8" grpId="1" animBg="1"/>
      <p:bldP spid="9" grpId="0"/>
      <p:bldP spid="9"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2" name="矩形: 圆角 1"/>
          <p:cNvSpPr/>
          <p:nvPr/>
        </p:nvSpPr>
        <p:spPr>
          <a:xfrm>
            <a:off x="11436823" y="459914"/>
            <a:ext cx="1019034" cy="874205"/>
          </a:xfrm>
          <a:prstGeom prst="roundRect">
            <a:avLst>
              <a:gd name="adj" fmla="val 10456"/>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6"/>
          <p:cNvSpPr/>
          <p:nvPr/>
        </p:nvSpPr>
        <p:spPr>
          <a:xfrm>
            <a:off x="6778213" y="1851063"/>
            <a:ext cx="1896317" cy="830997"/>
          </a:xfrm>
          <a:prstGeom prst="rect">
            <a:avLst/>
          </a:prstGeom>
        </p:spPr>
        <p:txBody>
          <a:bodyPr wrap="square">
            <a:spAutoFit/>
          </a:bodyPr>
          <a:lstStyle/>
          <a:p>
            <a:pPr algn="dist"/>
            <a:r>
              <a:rPr lang="en-US" altLang="zh-CN" sz="4800" dirty="0">
                <a:solidFill>
                  <a:schemeClr val="tx1">
                    <a:lumMod val="85000"/>
                    <a:lumOff val="15000"/>
                  </a:schemeClr>
                </a:solidFill>
                <a:cs typeface="+mn-ea"/>
                <a:sym typeface="+mn-lt"/>
              </a:rPr>
              <a:t>P</a:t>
            </a:r>
            <a:r>
              <a:rPr lang="en-US" altLang="zh-CN" sz="3600" dirty="0">
                <a:solidFill>
                  <a:schemeClr val="tx1">
                    <a:lumMod val="85000"/>
                    <a:lumOff val="15000"/>
                  </a:schemeClr>
                </a:solidFill>
                <a:cs typeface="+mn-ea"/>
                <a:sym typeface="+mn-lt"/>
              </a:rPr>
              <a:t>art 04</a:t>
            </a:r>
            <a:endParaRPr lang="zh-CN" altLang="en-US" sz="3600" dirty="0">
              <a:solidFill>
                <a:schemeClr val="tx1">
                  <a:lumMod val="85000"/>
                  <a:lumOff val="15000"/>
                </a:schemeClr>
              </a:solidFill>
              <a:cs typeface="+mn-ea"/>
              <a:sym typeface="+mn-lt"/>
            </a:endParaRPr>
          </a:p>
        </p:txBody>
      </p:sp>
      <p:sp>
        <p:nvSpPr>
          <p:cNvPr id="8" name="矩形 7"/>
          <p:cNvSpPr/>
          <p:nvPr/>
        </p:nvSpPr>
        <p:spPr>
          <a:xfrm>
            <a:off x="6678930" y="3441065"/>
            <a:ext cx="4471670" cy="645160"/>
          </a:xfrm>
          <a:prstGeom prst="rect">
            <a:avLst/>
          </a:prstGeom>
        </p:spPr>
        <p:txBody>
          <a:bodyPr wrap="square">
            <a:spAutoFit/>
          </a:bodyPr>
          <a:lstStyle/>
          <a:p>
            <a:pPr algn="dist"/>
            <a:r>
              <a:rPr lang="en-US" altLang="zh-CN" sz="3600" dirty="0">
                <a:solidFill>
                  <a:schemeClr val="tx1">
                    <a:lumMod val="85000"/>
                    <a:lumOff val="15000"/>
                  </a:schemeClr>
                </a:solidFill>
                <a:cs typeface="+mn-ea"/>
                <a:sym typeface="+mn-lt"/>
              </a:rPr>
              <a:t>The liquor culture</a:t>
            </a:r>
            <a:endParaRPr lang="zh-CN" altLang="en-US" sz="3600" dirty="0">
              <a:solidFill>
                <a:schemeClr val="tx1">
                  <a:lumMod val="85000"/>
                  <a:lumOff val="15000"/>
                </a:schemeClr>
              </a:solidFill>
              <a:cs typeface="+mn-ea"/>
              <a:sym typeface="+mn-lt"/>
            </a:endParaRPr>
          </a:p>
        </p:txBody>
      </p:sp>
      <p:sp>
        <p:nvSpPr>
          <p:cNvPr id="10" name="矩形: 圆角 9"/>
          <p:cNvSpPr/>
          <p:nvPr/>
        </p:nvSpPr>
        <p:spPr>
          <a:xfrm>
            <a:off x="6878451" y="2708485"/>
            <a:ext cx="1065661" cy="45719"/>
          </a:xfrm>
          <a:prstGeom prst="roundRect">
            <a:avLst>
              <a:gd name="adj" fmla="val 0"/>
            </a:avLst>
          </a:prstGeom>
          <a:solidFill>
            <a:srgbClr val="C1A36C"/>
          </a:solidFill>
          <a:ln w="127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矩形: 圆角 10"/>
          <p:cNvSpPr/>
          <p:nvPr/>
        </p:nvSpPr>
        <p:spPr>
          <a:xfrm>
            <a:off x="-263857" y="3560618"/>
            <a:ext cx="5381767" cy="4068481"/>
          </a:xfrm>
          <a:prstGeom prst="roundRect">
            <a:avLst>
              <a:gd name="adj" fmla="val 10456"/>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文本框 11"/>
          <p:cNvSpPr txBox="1"/>
          <p:nvPr/>
        </p:nvSpPr>
        <p:spPr>
          <a:xfrm>
            <a:off x="1156534" y="-469756"/>
            <a:ext cx="4657278" cy="12803505"/>
          </a:xfrm>
          <a:prstGeom prst="rect">
            <a:avLst/>
          </a:prstGeom>
          <a:noFill/>
        </p:spPr>
        <p:txBody>
          <a:bodyPr wrap="square" rtlCol="0">
            <a:spAutoFit/>
          </a:bodyPr>
          <a:lstStyle>
            <a:defPPr>
              <a:defRPr lang="zh-CN"/>
            </a:defPPr>
            <a:lvl1pPr algn="dist">
              <a:defRPr sz="23900" b="1">
                <a:solidFill>
                  <a:srgbClr val="ECF8F6"/>
                </a:solidFill>
                <a:latin typeface="字魂59号-创粗黑" panose="00000500000000000000" pitchFamily="2" charset="-122"/>
                <a:ea typeface="字魂59号-创粗黑" panose="00000500000000000000" pitchFamily="2" charset="-122"/>
              </a:defRPr>
            </a:lvl1pPr>
          </a:lstStyle>
          <a:p>
            <a:pPr algn="l"/>
            <a:r>
              <a:rPr lang="en-US" altLang="zh-CN" sz="41300" dirty="0">
                <a:solidFill>
                  <a:schemeClr val="bg1">
                    <a:lumMod val="95000"/>
                  </a:schemeClr>
                </a:solidFill>
                <a:latin typeface="+mn-lt"/>
                <a:ea typeface="+mn-ea"/>
                <a:cs typeface="+mn-ea"/>
                <a:sym typeface="+mn-lt"/>
              </a:rPr>
              <a:t>D.</a:t>
            </a:r>
            <a:endParaRPr lang="zh-CN" altLang="en-US" sz="41300"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645459" y="48409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 name="TextBox 7"/>
          <p:cNvSpPr txBox="1"/>
          <p:nvPr/>
        </p:nvSpPr>
        <p:spPr>
          <a:xfrm>
            <a:off x="1317813" y="464097"/>
            <a:ext cx="4150995" cy="583565"/>
          </a:xfrm>
          <a:prstGeom prst="rect">
            <a:avLst/>
          </a:prstGeom>
          <a:noFill/>
        </p:spPr>
        <p:txBody>
          <a:bodyPr wrap="none" rtlCol="0">
            <a:spAutoFit/>
          </a:bodyPr>
          <a:lstStyle/>
          <a:p>
            <a:r>
              <a:rPr lang="en-US" altLang="zh-CN" sz="3200" dirty="0">
                <a:solidFill>
                  <a:schemeClr val="tx1">
                    <a:lumMod val="85000"/>
                    <a:lumOff val="15000"/>
                  </a:schemeClr>
                </a:solidFill>
                <a:cs typeface="+mn-ea"/>
                <a:sym typeface="+mn-lt"/>
              </a:rPr>
              <a:t>Liquor and literature</a:t>
            </a:r>
            <a:endParaRPr lang="en-US" altLang="zh-CN" sz="3200" dirty="0">
              <a:solidFill>
                <a:schemeClr val="tx1">
                  <a:lumMod val="85000"/>
                  <a:lumOff val="15000"/>
                </a:schemeClr>
              </a:solidFill>
              <a:cs typeface="+mn-ea"/>
              <a:sym typeface="+mn-lt"/>
            </a:endParaRPr>
          </a:p>
        </p:txBody>
      </p:sp>
      <p:sp>
        <p:nvSpPr>
          <p:cNvPr id="4" name="文本框 3"/>
          <p:cNvSpPr txBox="1"/>
          <p:nvPr/>
        </p:nvSpPr>
        <p:spPr>
          <a:xfrm>
            <a:off x="506095" y="1198245"/>
            <a:ext cx="4193540" cy="521970"/>
          </a:xfrm>
          <a:prstGeom prst="rect">
            <a:avLst/>
          </a:prstGeom>
          <a:noFill/>
        </p:spPr>
        <p:txBody>
          <a:bodyPr wrap="square" rtlCol="0">
            <a:spAutoFit/>
          </a:bodyPr>
          <a:p>
            <a:r>
              <a:rPr lang="en-US" altLang="zh-CN" sz="28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On poems</a:t>
            </a:r>
            <a:r>
              <a:rPr lang="zh-CN" altLang="en-US"/>
              <a:t>：</a:t>
            </a:r>
            <a:endParaRPr lang="zh-CN" altLang="en-US"/>
          </a:p>
        </p:txBody>
      </p:sp>
      <p:pic>
        <p:nvPicPr>
          <p:cNvPr id="8" name="图片 7"/>
          <p:cNvPicPr>
            <a:picLocks noChangeAspect="1"/>
          </p:cNvPicPr>
          <p:nvPr>
            <p:custDataLst>
              <p:tags r:id="rId1"/>
            </p:custDataLst>
          </p:nvPr>
        </p:nvPicPr>
        <p:blipFill>
          <a:blip r:embed="rId2"/>
          <a:stretch>
            <a:fillRect/>
          </a:stretch>
        </p:blipFill>
        <p:spPr>
          <a:xfrm>
            <a:off x="2817495" y="1198245"/>
            <a:ext cx="2324100" cy="1746250"/>
          </a:xfrm>
          <a:prstGeom prst="rect">
            <a:avLst/>
          </a:prstGeom>
        </p:spPr>
      </p:pic>
      <p:grpSp>
        <p:nvGrpSpPr>
          <p:cNvPr id="20" name="组合 19"/>
          <p:cNvGrpSpPr/>
          <p:nvPr/>
        </p:nvGrpSpPr>
        <p:grpSpPr>
          <a:xfrm>
            <a:off x="0" y="2944495"/>
            <a:ext cx="3976370" cy="3738880"/>
            <a:chOff x="0" y="4637"/>
            <a:chExt cx="6262" cy="5888"/>
          </a:xfrm>
        </p:grpSpPr>
        <p:pic>
          <p:nvPicPr>
            <p:cNvPr id="19" name="图片 18"/>
            <p:cNvPicPr>
              <a:picLocks noChangeAspect="1"/>
            </p:cNvPicPr>
            <p:nvPr/>
          </p:nvPicPr>
          <p:blipFill>
            <a:blip r:embed="rId3"/>
            <a:stretch>
              <a:fillRect/>
            </a:stretch>
          </p:blipFill>
          <p:spPr>
            <a:xfrm>
              <a:off x="1016" y="6315"/>
              <a:ext cx="5246" cy="4210"/>
            </a:xfrm>
            <a:prstGeom prst="rect">
              <a:avLst/>
            </a:prstGeom>
          </p:spPr>
        </p:pic>
        <p:sp>
          <p:nvSpPr>
            <p:cNvPr id="18" name="文本框 17"/>
            <p:cNvSpPr txBox="1"/>
            <p:nvPr/>
          </p:nvSpPr>
          <p:spPr>
            <a:xfrm>
              <a:off x="0" y="4637"/>
              <a:ext cx="5748" cy="3633"/>
            </a:xfrm>
            <a:prstGeom prst="rect">
              <a:avLst/>
            </a:prstGeom>
            <a:noFill/>
          </p:spPr>
          <p:txBody>
            <a:bodyPr wrap="square" rtlCol="0" anchor="t">
              <a:spAutoFit/>
            </a:bodyPr>
            <a:p>
              <a:r>
                <a:rPr lang="zh-CN" altLang="en-US" b="1">
                  <a:gradFill>
                    <a:gsLst>
                      <a:gs pos="0">
                        <a:srgbClr val="A0686F"/>
                      </a:gs>
                      <a:gs pos="100000">
                        <a:srgbClr val="894C53"/>
                      </a:gs>
                    </a:gsLst>
                    <a:lin scaled="1"/>
                  </a:gradFill>
                </a:rPr>
                <a:t>月下独酌 李白</a:t>
              </a:r>
              <a:endParaRPr lang="zh-CN" altLang="en-US" b="1">
                <a:gradFill>
                  <a:gsLst>
                    <a:gs pos="0">
                      <a:srgbClr val="A0686F"/>
                    </a:gs>
                    <a:gs pos="100000">
                      <a:srgbClr val="894C53"/>
                    </a:gs>
                  </a:gsLst>
                  <a:lin scaled="1"/>
                </a:gradFill>
              </a:endParaRPr>
            </a:p>
            <a:p>
              <a:r>
                <a:rPr lang="zh-CN" altLang="en-US" b="1">
                  <a:gradFill>
                    <a:gsLst>
                      <a:gs pos="0">
                        <a:srgbClr val="A0686F"/>
                      </a:gs>
                      <a:gs pos="100000">
                        <a:srgbClr val="894C53"/>
                      </a:gs>
                    </a:gsLst>
                    <a:lin scaled="1"/>
                  </a:gradFill>
                </a:rPr>
                <a:t>花间一壶酒，独酌无相亲。</a:t>
              </a:r>
              <a:endParaRPr lang="zh-CN" altLang="en-US" b="1">
                <a:gradFill>
                  <a:gsLst>
                    <a:gs pos="0">
                      <a:srgbClr val="A0686F"/>
                    </a:gs>
                    <a:gs pos="100000">
                      <a:srgbClr val="894C53"/>
                    </a:gs>
                  </a:gsLst>
                  <a:lin scaled="1"/>
                </a:gradFill>
              </a:endParaRPr>
            </a:p>
            <a:p>
              <a:r>
                <a:rPr lang="zh-CN" altLang="en-US" b="1">
                  <a:gradFill>
                    <a:gsLst>
                      <a:gs pos="0">
                        <a:srgbClr val="A0686F"/>
                      </a:gs>
                      <a:gs pos="100000">
                        <a:srgbClr val="894C53"/>
                      </a:gs>
                    </a:gsLst>
                    <a:lin scaled="1"/>
                  </a:gradFill>
                </a:rPr>
                <a:t>举杯邀明月，对影成三人。</a:t>
              </a:r>
              <a:endParaRPr lang="zh-CN" altLang="en-US" b="1">
                <a:gradFill>
                  <a:gsLst>
                    <a:gs pos="0">
                      <a:srgbClr val="A0686F"/>
                    </a:gs>
                    <a:gs pos="100000">
                      <a:srgbClr val="894C53"/>
                    </a:gs>
                  </a:gsLst>
                  <a:lin scaled="1"/>
                </a:gradFill>
              </a:endParaRPr>
            </a:p>
            <a:p>
              <a:r>
                <a:rPr lang="zh-CN" altLang="en-US" b="1">
                  <a:gradFill>
                    <a:gsLst>
                      <a:gs pos="0">
                        <a:srgbClr val="A0686F"/>
                      </a:gs>
                      <a:gs pos="100000">
                        <a:srgbClr val="894C53"/>
                      </a:gs>
                    </a:gsLst>
                    <a:lin scaled="1"/>
                  </a:gradFill>
                </a:rPr>
                <a:t>月既不解饮，影徒随我身。</a:t>
              </a:r>
              <a:endParaRPr lang="zh-CN" altLang="en-US" b="1">
                <a:gradFill>
                  <a:gsLst>
                    <a:gs pos="0">
                      <a:srgbClr val="A0686F"/>
                    </a:gs>
                    <a:gs pos="100000">
                      <a:srgbClr val="894C53"/>
                    </a:gs>
                  </a:gsLst>
                  <a:lin scaled="1"/>
                </a:gradFill>
              </a:endParaRPr>
            </a:p>
            <a:p>
              <a:r>
                <a:rPr lang="zh-CN" altLang="en-US" b="1">
                  <a:gradFill>
                    <a:gsLst>
                      <a:gs pos="0">
                        <a:srgbClr val="A0686F"/>
                      </a:gs>
                      <a:gs pos="100000">
                        <a:srgbClr val="894C53"/>
                      </a:gs>
                    </a:gsLst>
                    <a:lin scaled="1"/>
                  </a:gradFill>
                </a:rPr>
                <a:t>暂伴月将影，行乐须及春。</a:t>
              </a:r>
              <a:endParaRPr lang="zh-CN" altLang="en-US" b="1">
                <a:gradFill>
                  <a:gsLst>
                    <a:gs pos="0">
                      <a:srgbClr val="A0686F"/>
                    </a:gs>
                    <a:gs pos="100000">
                      <a:srgbClr val="894C53"/>
                    </a:gs>
                  </a:gsLst>
                  <a:lin scaled="1"/>
                </a:gradFill>
              </a:endParaRPr>
            </a:p>
            <a:p>
              <a:r>
                <a:rPr lang="zh-CN" altLang="en-US" b="1">
                  <a:gradFill>
                    <a:gsLst>
                      <a:gs pos="0">
                        <a:srgbClr val="A0686F"/>
                      </a:gs>
                      <a:gs pos="100000">
                        <a:srgbClr val="894C53"/>
                      </a:gs>
                    </a:gsLst>
                    <a:lin scaled="1"/>
                  </a:gradFill>
                </a:rPr>
                <a:t>我歌月徘徊，我舞影零乱。</a:t>
              </a:r>
              <a:endParaRPr lang="zh-CN" altLang="en-US" b="1">
                <a:gradFill>
                  <a:gsLst>
                    <a:gs pos="0">
                      <a:srgbClr val="A0686F"/>
                    </a:gs>
                    <a:gs pos="100000">
                      <a:srgbClr val="894C53"/>
                    </a:gs>
                  </a:gsLst>
                  <a:lin scaled="1"/>
                </a:gradFill>
              </a:endParaRPr>
            </a:p>
            <a:p>
              <a:r>
                <a:rPr lang="zh-CN" altLang="en-US" b="1">
                  <a:gradFill>
                    <a:gsLst>
                      <a:gs pos="0">
                        <a:srgbClr val="A0686F"/>
                      </a:gs>
                      <a:gs pos="100000">
                        <a:srgbClr val="894C53"/>
                      </a:gs>
                    </a:gsLst>
                    <a:lin scaled="1"/>
                  </a:gradFill>
                </a:rPr>
                <a:t>醒时同交欢，醉后各分散。</a:t>
              </a:r>
              <a:endParaRPr lang="zh-CN" altLang="en-US" b="1">
                <a:gradFill>
                  <a:gsLst>
                    <a:gs pos="0">
                      <a:srgbClr val="A0686F"/>
                    </a:gs>
                    <a:gs pos="100000">
                      <a:srgbClr val="894C53"/>
                    </a:gs>
                  </a:gsLst>
                  <a:lin scaled="1"/>
                </a:gradFill>
              </a:endParaRPr>
            </a:p>
            <a:p>
              <a:r>
                <a:rPr lang="zh-CN" altLang="en-US" b="1">
                  <a:gradFill>
                    <a:gsLst>
                      <a:gs pos="0">
                        <a:srgbClr val="A0686F"/>
                      </a:gs>
                      <a:gs pos="100000">
                        <a:srgbClr val="894C53"/>
                      </a:gs>
                    </a:gsLst>
                    <a:lin scaled="1"/>
                  </a:gradFill>
                </a:rPr>
                <a:t>永结无情游，相期邈云汉</a:t>
              </a:r>
              <a:r>
                <a:rPr lang="zh-CN" altLang="en-US"/>
                <a:t>。</a:t>
              </a:r>
              <a:endParaRPr lang="zh-CN" altLang="en-US"/>
            </a:p>
          </p:txBody>
        </p:sp>
      </p:grpSp>
      <p:grpSp>
        <p:nvGrpSpPr>
          <p:cNvPr id="26" name="组合 25"/>
          <p:cNvGrpSpPr/>
          <p:nvPr/>
        </p:nvGrpSpPr>
        <p:grpSpPr>
          <a:xfrm>
            <a:off x="6888480" y="732790"/>
            <a:ext cx="4281170" cy="2352040"/>
            <a:chOff x="10848" y="1154"/>
            <a:chExt cx="6742" cy="3704"/>
          </a:xfrm>
        </p:grpSpPr>
        <p:pic>
          <p:nvPicPr>
            <p:cNvPr id="22" name="图片 21"/>
            <p:cNvPicPr>
              <a:picLocks noChangeAspect="1"/>
            </p:cNvPicPr>
            <p:nvPr/>
          </p:nvPicPr>
          <p:blipFill>
            <a:blip r:embed="rId4"/>
            <a:stretch>
              <a:fillRect/>
            </a:stretch>
          </p:blipFill>
          <p:spPr>
            <a:xfrm>
              <a:off x="10848" y="1154"/>
              <a:ext cx="6743" cy="3704"/>
            </a:xfrm>
            <a:prstGeom prst="rect">
              <a:avLst/>
            </a:prstGeom>
          </p:spPr>
        </p:pic>
        <p:sp>
          <p:nvSpPr>
            <p:cNvPr id="21" name="文本框 20"/>
            <p:cNvSpPr txBox="1"/>
            <p:nvPr/>
          </p:nvSpPr>
          <p:spPr>
            <a:xfrm>
              <a:off x="11334" y="1154"/>
              <a:ext cx="6257" cy="1888"/>
            </a:xfrm>
            <a:prstGeom prst="rect">
              <a:avLst/>
            </a:prstGeom>
            <a:noFill/>
          </p:spPr>
          <p:txBody>
            <a:bodyPr wrap="square" rtlCol="0" anchor="t">
              <a:spAutoFit/>
            </a:bodyPr>
            <a:p>
              <a:r>
                <a:rPr lang="zh-CN" altLang="en-US" b="1">
                  <a:solidFill>
                    <a:schemeClr val="accent2"/>
                  </a:solidFill>
                </a:rPr>
                <a:t>金陵酒肆留别 李白</a:t>
              </a:r>
              <a:endParaRPr lang="zh-CN" altLang="en-US" b="1">
                <a:solidFill>
                  <a:schemeClr val="accent2"/>
                </a:solidFill>
              </a:endParaRPr>
            </a:p>
            <a:p>
              <a:r>
                <a:rPr lang="zh-CN" altLang="en-US" b="1">
                  <a:solidFill>
                    <a:schemeClr val="accent2"/>
                  </a:solidFill>
                </a:rPr>
                <a:t>风吹柳花满店香，吴姬压酒唤客尝。</a:t>
              </a:r>
              <a:endParaRPr lang="zh-CN" altLang="en-US" b="1">
                <a:solidFill>
                  <a:schemeClr val="accent2"/>
                </a:solidFill>
              </a:endParaRPr>
            </a:p>
            <a:p>
              <a:r>
                <a:rPr lang="zh-CN" altLang="en-US" b="1">
                  <a:solidFill>
                    <a:schemeClr val="accent2"/>
                  </a:solidFill>
                </a:rPr>
                <a:t>金陵子弟来相送，欲行不行各尽觞。</a:t>
              </a:r>
              <a:endParaRPr lang="zh-CN" altLang="en-US" b="1">
                <a:solidFill>
                  <a:schemeClr val="accent2"/>
                </a:solidFill>
              </a:endParaRPr>
            </a:p>
            <a:p>
              <a:r>
                <a:rPr lang="zh-CN" altLang="en-US" b="1">
                  <a:solidFill>
                    <a:schemeClr val="accent2"/>
                  </a:solidFill>
                </a:rPr>
                <a:t>请君试问东流水，别意与之谁短长</a:t>
              </a:r>
              <a:r>
                <a:rPr lang="zh-CN" altLang="en-US">
                  <a:solidFill>
                    <a:schemeClr val="accent2"/>
                  </a:solidFill>
                </a:rPr>
                <a:t>。</a:t>
              </a:r>
              <a:endParaRPr lang="zh-CN" altLang="en-US">
                <a:solidFill>
                  <a:schemeClr val="accent2"/>
                </a:solidFill>
              </a:endParaRPr>
            </a:p>
          </p:txBody>
        </p:sp>
      </p:grpSp>
      <p:grpSp>
        <p:nvGrpSpPr>
          <p:cNvPr id="25" name="组合 24"/>
          <p:cNvGrpSpPr/>
          <p:nvPr/>
        </p:nvGrpSpPr>
        <p:grpSpPr>
          <a:xfrm>
            <a:off x="5141595" y="4010025"/>
            <a:ext cx="3956050" cy="2510790"/>
            <a:chOff x="8097" y="6315"/>
            <a:chExt cx="6230" cy="3954"/>
          </a:xfrm>
        </p:grpSpPr>
        <p:pic>
          <p:nvPicPr>
            <p:cNvPr id="24" name="图片 23"/>
            <p:cNvPicPr>
              <a:picLocks noChangeAspect="1"/>
            </p:cNvPicPr>
            <p:nvPr/>
          </p:nvPicPr>
          <p:blipFill>
            <a:blip r:embed="rId5"/>
            <a:stretch>
              <a:fillRect/>
            </a:stretch>
          </p:blipFill>
          <p:spPr>
            <a:xfrm>
              <a:off x="8097" y="6315"/>
              <a:ext cx="6230" cy="3954"/>
            </a:xfrm>
            <a:prstGeom prst="rect">
              <a:avLst/>
            </a:prstGeom>
          </p:spPr>
        </p:pic>
        <p:sp>
          <p:nvSpPr>
            <p:cNvPr id="23" name="文本框 22"/>
            <p:cNvSpPr txBox="1"/>
            <p:nvPr/>
          </p:nvSpPr>
          <p:spPr>
            <a:xfrm>
              <a:off x="8097" y="7021"/>
              <a:ext cx="6104" cy="1452"/>
            </a:xfrm>
            <a:prstGeom prst="rect">
              <a:avLst/>
            </a:prstGeom>
            <a:noFill/>
          </p:spPr>
          <p:txBody>
            <a:bodyPr wrap="square" rtlCol="0" anchor="t">
              <a:spAutoFit/>
            </a:bodyPr>
            <a:p>
              <a:r>
                <a:rPr lang="zh-CN" altLang="en-US" b="1"/>
                <a:t>山中与幽人对酌 李白</a:t>
              </a:r>
              <a:endParaRPr lang="zh-CN" altLang="en-US" b="1"/>
            </a:p>
            <a:p>
              <a:r>
                <a:rPr lang="zh-CN" altLang="en-US" b="1"/>
                <a:t>两人对酌山花开，一杯一杯复一杯。</a:t>
              </a:r>
              <a:endParaRPr lang="zh-CN" altLang="en-US" b="1"/>
            </a:p>
            <a:p>
              <a:r>
                <a:rPr lang="zh-CN" altLang="en-US" b="1"/>
                <a:t>我醉欲眠卿且去，明朝有意抱琴来</a:t>
              </a:r>
              <a:r>
                <a:rPr lang="zh-CN" altLang="en-US"/>
                <a:t>。</a:t>
              </a:r>
              <a:endParaRPr lang="zh-CN" altLang="en-US"/>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strips(downLeft)">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645459" y="48409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 name="TextBox 7"/>
          <p:cNvSpPr txBox="1"/>
          <p:nvPr/>
        </p:nvSpPr>
        <p:spPr>
          <a:xfrm>
            <a:off x="1317813" y="464097"/>
            <a:ext cx="4150995" cy="583565"/>
          </a:xfrm>
          <a:prstGeom prst="rect">
            <a:avLst/>
          </a:prstGeom>
          <a:noFill/>
        </p:spPr>
        <p:txBody>
          <a:bodyPr wrap="none" rtlCol="0">
            <a:spAutoFit/>
          </a:bodyPr>
          <a:lstStyle/>
          <a:p>
            <a:r>
              <a:rPr lang="en-US" altLang="zh-CN" sz="3200" dirty="0">
                <a:solidFill>
                  <a:schemeClr val="tx1">
                    <a:lumMod val="85000"/>
                    <a:lumOff val="15000"/>
                  </a:schemeClr>
                </a:solidFill>
                <a:cs typeface="+mn-ea"/>
                <a:sym typeface="+mn-lt"/>
              </a:rPr>
              <a:t>Liquor and literature</a:t>
            </a:r>
            <a:endParaRPr lang="en-US" altLang="zh-CN" sz="3200" dirty="0">
              <a:solidFill>
                <a:schemeClr val="tx1">
                  <a:lumMod val="85000"/>
                  <a:lumOff val="15000"/>
                </a:schemeClr>
              </a:solidFill>
              <a:cs typeface="+mn-ea"/>
              <a:sym typeface="+mn-lt"/>
            </a:endParaRPr>
          </a:p>
        </p:txBody>
      </p:sp>
      <p:sp>
        <p:nvSpPr>
          <p:cNvPr id="4" name="文本框 3"/>
          <p:cNvSpPr txBox="1"/>
          <p:nvPr/>
        </p:nvSpPr>
        <p:spPr>
          <a:xfrm>
            <a:off x="506095" y="1198245"/>
            <a:ext cx="4193540" cy="521970"/>
          </a:xfrm>
          <a:prstGeom prst="rect">
            <a:avLst/>
          </a:prstGeom>
          <a:noFill/>
        </p:spPr>
        <p:txBody>
          <a:bodyPr wrap="square" rtlCol="0">
            <a:spAutoFit/>
          </a:bodyPr>
          <a:p>
            <a:r>
              <a:rPr lang="en-US" altLang="zh-CN" sz="28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On fictions</a:t>
            </a:r>
            <a:r>
              <a:rPr lang="zh-CN" altLang="en-US"/>
              <a:t>：</a:t>
            </a:r>
            <a:endParaRPr lang="zh-CN" altLang="en-US"/>
          </a:p>
        </p:txBody>
      </p:sp>
      <p:pic>
        <p:nvPicPr>
          <p:cNvPr id="2" name="图片 1"/>
          <p:cNvPicPr>
            <a:picLocks noChangeAspect="1"/>
          </p:cNvPicPr>
          <p:nvPr/>
        </p:nvPicPr>
        <p:blipFill>
          <a:blip r:embed="rId1"/>
          <a:stretch>
            <a:fillRect/>
          </a:stretch>
        </p:blipFill>
        <p:spPr>
          <a:xfrm>
            <a:off x="506095" y="2159635"/>
            <a:ext cx="3032760" cy="3054985"/>
          </a:xfrm>
          <a:prstGeom prst="rect">
            <a:avLst/>
          </a:prstGeom>
        </p:spPr>
      </p:pic>
      <p:pic>
        <p:nvPicPr>
          <p:cNvPr id="7" name="图片 6"/>
          <p:cNvPicPr>
            <a:picLocks noChangeAspect="1"/>
          </p:cNvPicPr>
          <p:nvPr/>
        </p:nvPicPr>
        <p:blipFill>
          <a:blip r:embed="rId2"/>
          <a:stretch>
            <a:fillRect/>
          </a:stretch>
        </p:blipFill>
        <p:spPr>
          <a:xfrm>
            <a:off x="4262120" y="2159635"/>
            <a:ext cx="3064510" cy="3055620"/>
          </a:xfrm>
          <a:prstGeom prst="rect">
            <a:avLst/>
          </a:prstGeom>
        </p:spPr>
      </p:pic>
      <p:pic>
        <p:nvPicPr>
          <p:cNvPr id="9" name="图片 8"/>
          <p:cNvPicPr>
            <a:picLocks noChangeAspect="1"/>
          </p:cNvPicPr>
          <p:nvPr/>
        </p:nvPicPr>
        <p:blipFill>
          <a:blip r:embed="rId3"/>
          <a:stretch>
            <a:fillRect/>
          </a:stretch>
        </p:blipFill>
        <p:spPr>
          <a:xfrm>
            <a:off x="7800975" y="2084705"/>
            <a:ext cx="3142615" cy="313055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645459" y="48409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 name="TextBox 7"/>
          <p:cNvSpPr txBox="1"/>
          <p:nvPr/>
        </p:nvSpPr>
        <p:spPr>
          <a:xfrm>
            <a:off x="1317813" y="464097"/>
            <a:ext cx="6132830" cy="583565"/>
          </a:xfrm>
          <a:prstGeom prst="rect">
            <a:avLst/>
          </a:prstGeom>
          <a:noFill/>
        </p:spPr>
        <p:txBody>
          <a:bodyPr wrap="none" rtlCol="0">
            <a:spAutoFit/>
          </a:bodyPr>
          <a:lstStyle/>
          <a:p>
            <a:r>
              <a:rPr lang="en-US" altLang="zh-CN" sz="3200" dirty="0">
                <a:solidFill>
                  <a:schemeClr val="tx1">
                    <a:lumMod val="85000"/>
                    <a:lumOff val="15000"/>
                  </a:schemeClr>
                </a:solidFill>
                <a:cs typeface="+mn-ea"/>
                <a:sym typeface="+mn-lt"/>
              </a:rPr>
              <a:t>Liqour and traditional customs</a:t>
            </a:r>
            <a:endParaRPr lang="en-US" altLang="zh-CN" sz="3200" dirty="0">
              <a:solidFill>
                <a:schemeClr val="tx1">
                  <a:lumMod val="85000"/>
                  <a:lumOff val="15000"/>
                </a:schemeClr>
              </a:solidFill>
              <a:cs typeface="+mn-ea"/>
              <a:sym typeface="+mn-lt"/>
            </a:endParaRPr>
          </a:p>
        </p:txBody>
      </p:sp>
      <p:sp>
        <p:nvSpPr>
          <p:cNvPr id="2" name="Round Diagonal Corner Rectangle 6"/>
          <p:cNvSpPr/>
          <p:nvPr/>
        </p:nvSpPr>
        <p:spPr>
          <a:xfrm flipV="1">
            <a:off x="1885950" y="3154680"/>
            <a:ext cx="2549525" cy="600710"/>
          </a:xfrm>
          <a:prstGeom prst="round2DiagRect">
            <a:avLst>
              <a:gd name="adj1" fmla="val 0"/>
              <a:gd name="adj2" fmla="val 0"/>
            </a:avLst>
          </a:prstGeom>
          <a:solidFill>
            <a:srgbClr val="C1A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endParaRPr lang="en-US" sz="700" kern="1200" dirty="0">
              <a:solidFill>
                <a:schemeClr val="bg1"/>
              </a:solidFill>
              <a:cs typeface="+mn-ea"/>
              <a:sym typeface="+mn-lt"/>
            </a:endParaRPr>
          </a:p>
        </p:txBody>
      </p:sp>
      <p:sp>
        <p:nvSpPr>
          <p:cNvPr id="4" name="Round Diagonal Corner Rectangle 7"/>
          <p:cNvSpPr/>
          <p:nvPr/>
        </p:nvSpPr>
        <p:spPr>
          <a:xfrm flipV="1">
            <a:off x="4518025" y="3154680"/>
            <a:ext cx="2355850" cy="600710"/>
          </a:xfrm>
          <a:prstGeom prst="round2DiagRect">
            <a:avLst>
              <a:gd name="adj1" fmla="val 0"/>
              <a:gd name="adj2" fmla="val 0"/>
            </a:avLst>
          </a:prstGeom>
          <a:solidFill>
            <a:srgbClr val="C1A36C"/>
          </a:solidFill>
          <a:ln>
            <a:solidFill>
              <a:srgbClr val="C4CB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endParaRPr lang="en-US" sz="700" kern="1200" dirty="0">
              <a:solidFill>
                <a:schemeClr val="bg1"/>
              </a:solidFill>
              <a:cs typeface="+mn-ea"/>
              <a:sym typeface="+mn-lt"/>
            </a:endParaRPr>
          </a:p>
        </p:txBody>
      </p:sp>
      <p:sp>
        <p:nvSpPr>
          <p:cNvPr id="20" name="Round Diagonal Corner Rectangle 8"/>
          <p:cNvSpPr/>
          <p:nvPr/>
        </p:nvSpPr>
        <p:spPr>
          <a:xfrm flipV="1">
            <a:off x="6956425" y="3154680"/>
            <a:ext cx="2355850" cy="600710"/>
          </a:xfrm>
          <a:prstGeom prst="round2DiagRect">
            <a:avLst>
              <a:gd name="adj1" fmla="val 0"/>
              <a:gd name="adj2" fmla="val 0"/>
            </a:avLst>
          </a:prstGeom>
          <a:solidFill>
            <a:srgbClr val="C1A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endParaRPr lang="en-US" sz="700" kern="1200" dirty="0">
              <a:solidFill>
                <a:schemeClr val="bg1"/>
              </a:solidFill>
              <a:cs typeface="+mn-ea"/>
              <a:sym typeface="+mn-lt"/>
            </a:endParaRPr>
          </a:p>
        </p:txBody>
      </p:sp>
      <p:sp>
        <p:nvSpPr>
          <p:cNvPr id="21" name="Title 1"/>
          <p:cNvSpPr txBox="1"/>
          <p:nvPr/>
        </p:nvSpPr>
        <p:spPr>
          <a:xfrm>
            <a:off x="2214880" y="3229610"/>
            <a:ext cx="2096770" cy="450850"/>
          </a:xfrm>
          <a:prstGeom prst="rect">
            <a:avLst/>
          </a:prstGeom>
        </p:spPr>
        <p:txBody>
          <a:bodyPr wrap="none" anchor="ctr">
            <a:noAutofit/>
          </a:bodyPr>
          <a:lstStyle>
            <a:lvl1pPr algn="ctr" rtl="0" fontAlgn="base">
              <a:spcBef>
                <a:spcPct val="0"/>
              </a:spcBef>
              <a:spcAft>
                <a:spcPct val="0"/>
              </a:spcAft>
              <a:defRPr lang="en-US" sz="2400" kern="0" smtClean="0">
                <a:solidFill>
                  <a:srgbClr val="DD2067"/>
                </a:solidFill>
                <a:latin typeface="+mj-lt"/>
                <a:ea typeface="+mj-ea"/>
                <a:cs typeface="Arial" panose="020B0604020202020204" pitchFamily="34" charset="0"/>
                <a:sym typeface="Calibri" panose="020F0502020204030204" charset="0"/>
              </a:defRPr>
            </a:lvl1pPr>
            <a:lvl2pPr algn="ctr" rtl="0" fontAlgn="base">
              <a:spcBef>
                <a:spcPct val="0"/>
              </a:spcBef>
              <a:spcAft>
                <a:spcPct val="0"/>
              </a:spcAft>
              <a:defRPr sz="4400">
                <a:solidFill>
                  <a:schemeClr val="tx1"/>
                </a:solidFill>
                <a:latin typeface="Calibri" panose="020F0502020204030204" charset="0"/>
                <a:ea typeface="ヒラギノ角ゴ ProN W3" charset="0"/>
                <a:cs typeface="ヒラギノ角ゴ ProN W3" charset="0"/>
                <a:sym typeface="Calibri" panose="020F0502020204030204" charset="0"/>
              </a:defRPr>
            </a:lvl2pPr>
            <a:lvl3pPr algn="ctr" rtl="0" fontAlgn="base">
              <a:spcBef>
                <a:spcPct val="0"/>
              </a:spcBef>
              <a:spcAft>
                <a:spcPct val="0"/>
              </a:spcAft>
              <a:defRPr sz="4400">
                <a:solidFill>
                  <a:schemeClr val="tx1"/>
                </a:solidFill>
                <a:latin typeface="Calibri" panose="020F0502020204030204" charset="0"/>
                <a:ea typeface="ヒラギノ角ゴ ProN W3" charset="0"/>
                <a:cs typeface="ヒラギノ角ゴ ProN W3" charset="0"/>
                <a:sym typeface="Calibri" panose="020F0502020204030204" charset="0"/>
              </a:defRPr>
            </a:lvl3pPr>
            <a:lvl4pPr algn="ctr" rtl="0" fontAlgn="base">
              <a:spcBef>
                <a:spcPct val="0"/>
              </a:spcBef>
              <a:spcAft>
                <a:spcPct val="0"/>
              </a:spcAft>
              <a:defRPr sz="4400">
                <a:solidFill>
                  <a:schemeClr val="tx1"/>
                </a:solidFill>
                <a:latin typeface="Calibri" panose="020F0502020204030204" charset="0"/>
                <a:ea typeface="ヒラギノ角ゴ ProN W3" charset="0"/>
                <a:cs typeface="ヒラギノ角ゴ ProN W3" charset="0"/>
                <a:sym typeface="Calibri" panose="020F0502020204030204" charset="0"/>
              </a:defRPr>
            </a:lvl4pPr>
            <a:lvl5pPr algn="ctr" rtl="0" fontAlgn="base">
              <a:spcBef>
                <a:spcPct val="0"/>
              </a:spcBef>
              <a:spcAft>
                <a:spcPct val="0"/>
              </a:spcAft>
              <a:defRPr sz="4400">
                <a:solidFill>
                  <a:schemeClr val="tx1"/>
                </a:solidFill>
                <a:latin typeface="Calibri" panose="020F0502020204030204" charset="0"/>
                <a:ea typeface="ヒラギノ角ゴ ProN W3" charset="0"/>
                <a:cs typeface="ヒラギノ角ゴ ProN W3" charset="0"/>
                <a:sym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ea typeface="ヒラギノ角ゴ ProN W3" charset="0"/>
                <a:cs typeface="ヒラギノ角ゴ ProN W3" charset="0"/>
                <a:sym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ea typeface="ヒラギノ角ゴ ProN W3" charset="0"/>
                <a:cs typeface="ヒラギノ角ゴ ProN W3" charset="0"/>
                <a:sym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ea typeface="ヒラギノ角ゴ ProN W3" charset="0"/>
                <a:cs typeface="ヒラギノ角ゴ ProN W3" charset="0"/>
                <a:sym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ea typeface="ヒラギノ角ゴ ProN W3" charset="0"/>
                <a:cs typeface="ヒラギノ角ゴ ProN W3" charset="0"/>
                <a:sym typeface="Calibri" panose="020F0502020204030204" charset="0"/>
              </a:defRPr>
            </a:lvl9pPr>
          </a:lstStyle>
          <a:p>
            <a:pPr defTabSz="1828800"/>
            <a:r>
              <a:rPr lang="en-US" sz="2000" dirty="0">
                <a:solidFill>
                  <a:schemeClr val="bg1"/>
                </a:solidFill>
                <a:latin typeface="+mn-lt"/>
                <a:ea typeface="+mn-ea"/>
                <a:cs typeface="+mn-ea"/>
                <a:sym typeface="+mn-lt"/>
              </a:rPr>
              <a:t>In marriage custom</a:t>
            </a:r>
            <a:endParaRPr lang="en-US" sz="2000" dirty="0">
              <a:solidFill>
                <a:schemeClr val="bg1"/>
              </a:solidFill>
              <a:latin typeface="+mn-lt"/>
              <a:ea typeface="+mn-ea"/>
              <a:cs typeface="+mn-ea"/>
              <a:sym typeface="+mn-lt"/>
            </a:endParaRPr>
          </a:p>
        </p:txBody>
      </p:sp>
      <p:sp>
        <p:nvSpPr>
          <p:cNvPr id="22" name="Title 1"/>
          <p:cNvSpPr txBox="1"/>
          <p:nvPr/>
        </p:nvSpPr>
        <p:spPr>
          <a:xfrm>
            <a:off x="4647565" y="3229610"/>
            <a:ext cx="2096770" cy="450850"/>
          </a:xfrm>
          <a:prstGeom prst="rect">
            <a:avLst/>
          </a:prstGeom>
        </p:spPr>
        <p:txBody>
          <a:bodyPr wrap="none" anchor="ctr">
            <a:noAutofit/>
          </a:bodyPr>
          <a:lstStyle>
            <a:lvl1pPr algn="ctr" rtl="0" fontAlgn="base">
              <a:spcBef>
                <a:spcPct val="0"/>
              </a:spcBef>
              <a:spcAft>
                <a:spcPct val="0"/>
              </a:spcAft>
              <a:defRPr lang="en-US" sz="2400" kern="0" smtClean="0">
                <a:solidFill>
                  <a:srgbClr val="DD2067"/>
                </a:solidFill>
                <a:latin typeface="+mj-lt"/>
                <a:ea typeface="+mj-ea"/>
                <a:cs typeface="Arial" panose="020B0604020202020204" pitchFamily="34" charset="0"/>
                <a:sym typeface="Calibri" panose="020F0502020204030204" charset="0"/>
              </a:defRPr>
            </a:lvl1pPr>
            <a:lvl2pPr algn="ctr" rtl="0" fontAlgn="base">
              <a:spcBef>
                <a:spcPct val="0"/>
              </a:spcBef>
              <a:spcAft>
                <a:spcPct val="0"/>
              </a:spcAft>
              <a:defRPr sz="4400">
                <a:solidFill>
                  <a:schemeClr val="tx1"/>
                </a:solidFill>
                <a:latin typeface="Calibri" panose="020F0502020204030204" charset="0"/>
                <a:ea typeface="ヒラギノ角ゴ ProN W3" charset="0"/>
                <a:cs typeface="ヒラギノ角ゴ ProN W3" charset="0"/>
                <a:sym typeface="Calibri" panose="020F0502020204030204" charset="0"/>
              </a:defRPr>
            </a:lvl2pPr>
            <a:lvl3pPr algn="ctr" rtl="0" fontAlgn="base">
              <a:spcBef>
                <a:spcPct val="0"/>
              </a:spcBef>
              <a:spcAft>
                <a:spcPct val="0"/>
              </a:spcAft>
              <a:defRPr sz="4400">
                <a:solidFill>
                  <a:schemeClr val="tx1"/>
                </a:solidFill>
                <a:latin typeface="Calibri" panose="020F0502020204030204" charset="0"/>
                <a:ea typeface="ヒラギノ角ゴ ProN W3" charset="0"/>
                <a:cs typeface="ヒラギノ角ゴ ProN W3" charset="0"/>
                <a:sym typeface="Calibri" panose="020F0502020204030204" charset="0"/>
              </a:defRPr>
            </a:lvl3pPr>
            <a:lvl4pPr algn="ctr" rtl="0" fontAlgn="base">
              <a:spcBef>
                <a:spcPct val="0"/>
              </a:spcBef>
              <a:spcAft>
                <a:spcPct val="0"/>
              </a:spcAft>
              <a:defRPr sz="4400">
                <a:solidFill>
                  <a:schemeClr val="tx1"/>
                </a:solidFill>
                <a:latin typeface="Calibri" panose="020F0502020204030204" charset="0"/>
                <a:ea typeface="ヒラギノ角ゴ ProN W3" charset="0"/>
                <a:cs typeface="ヒラギノ角ゴ ProN W3" charset="0"/>
                <a:sym typeface="Calibri" panose="020F0502020204030204" charset="0"/>
              </a:defRPr>
            </a:lvl4pPr>
            <a:lvl5pPr algn="ctr" rtl="0" fontAlgn="base">
              <a:spcBef>
                <a:spcPct val="0"/>
              </a:spcBef>
              <a:spcAft>
                <a:spcPct val="0"/>
              </a:spcAft>
              <a:defRPr sz="4400">
                <a:solidFill>
                  <a:schemeClr val="tx1"/>
                </a:solidFill>
                <a:latin typeface="Calibri" panose="020F0502020204030204" charset="0"/>
                <a:ea typeface="ヒラギノ角ゴ ProN W3" charset="0"/>
                <a:cs typeface="ヒラギノ角ゴ ProN W3" charset="0"/>
                <a:sym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ea typeface="ヒラギノ角ゴ ProN W3" charset="0"/>
                <a:cs typeface="ヒラギノ角ゴ ProN W3" charset="0"/>
                <a:sym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ea typeface="ヒラギノ角ゴ ProN W3" charset="0"/>
                <a:cs typeface="ヒラギノ角ゴ ProN W3" charset="0"/>
                <a:sym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ea typeface="ヒラギノ角ゴ ProN W3" charset="0"/>
                <a:cs typeface="ヒラギノ角ゴ ProN W3" charset="0"/>
                <a:sym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ea typeface="ヒラギノ角ゴ ProN W3" charset="0"/>
                <a:cs typeface="ヒラギノ角ゴ ProN W3" charset="0"/>
                <a:sym typeface="Calibri" panose="020F0502020204030204" charset="0"/>
              </a:defRPr>
            </a:lvl9pPr>
          </a:lstStyle>
          <a:p>
            <a:pPr defTabSz="1828800"/>
            <a:r>
              <a:rPr lang="en-US" altLang="zh-CN" sz="2000" dirty="0">
                <a:solidFill>
                  <a:schemeClr val="bg1"/>
                </a:solidFill>
                <a:latin typeface="+mn-lt"/>
                <a:ea typeface="+mn-ea"/>
                <a:cs typeface="+mn-ea"/>
                <a:sym typeface="+mn-lt"/>
              </a:rPr>
              <a:t>In social custom</a:t>
            </a:r>
            <a:endParaRPr lang="en-US" altLang="zh-CN" sz="2000" dirty="0">
              <a:solidFill>
                <a:schemeClr val="bg1"/>
              </a:solidFill>
              <a:latin typeface="+mn-lt"/>
              <a:ea typeface="+mn-ea"/>
              <a:cs typeface="+mn-ea"/>
              <a:sym typeface="+mn-lt"/>
            </a:endParaRPr>
          </a:p>
        </p:txBody>
      </p:sp>
      <p:sp>
        <p:nvSpPr>
          <p:cNvPr id="23" name="Title 1"/>
          <p:cNvSpPr txBox="1"/>
          <p:nvPr/>
        </p:nvSpPr>
        <p:spPr>
          <a:xfrm>
            <a:off x="7085965" y="3229610"/>
            <a:ext cx="2096770" cy="450850"/>
          </a:xfrm>
          <a:prstGeom prst="rect">
            <a:avLst/>
          </a:prstGeom>
        </p:spPr>
        <p:txBody>
          <a:bodyPr wrap="none" anchor="ctr">
            <a:noAutofit/>
          </a:bodyPr>
          <a:lstStyle>
            <a:lvl1pPr algn="ctr" rtl="0" fontAlgn="base">
              <a:spcBef>
                <a:spcPct val="0"/>
              </a:spcBef>
              <a:spcAft>
                <a:spcPct val="0"/>
              </a:spcAft>
              <a:defRPr lang="en-US" sz="2400" kern="0" smtClean="0">
                <a:solidFill>
                  <a:srgbClr val="DD2067"/>
                </a:solidFill>
                <a:latin typeface="+mj-lt"/>
                <a:ea typeface="+mj-ea"/>
                <a:cs typeface="Arial" panose="020B0604020202020204" pitchFamily="34" charset="0"/>
                <a:sym typeface="Calibri" panose="020F0502020204030204" charset="0"/>
              </a:defRPr>
            </a:lvl1pPr>
            <a:lvl2pPr algn="ctr" rtl="0" fontAlgn="base">
              <a:spcBef>
                <a:spcPct val="0"/>
              </a:spcBef>
              <a:spcAft>
                <a:spcPct val="0"/>
              </a:spcAft>
              <a:defRPr sz="4400">
                <a:solidFill>
                  <a:schemeClr val="tx1"/>
                </a:solidFill>
                <a:latin typeface="Calibri" panose="020F0502020204030204" charset="0"/>
                <a:ea typeface="ヒラギノ角ゴ ProN W3" charset="0"/>
                <a:cs typeface="ヒラギノ角ゴ ProN W3" charset="0"/>
                <a:sym typeface="Calibri" panose="020F0502020204030204" charset="0"/>
              </a:defRPr>
            </a:lvl2pPr>
            <a:lvl3pPr algn="ctr" rtl="0" fontAlgn="base">
              <a:spcBef>
                <a:spcPct val="0"/>
              </a:spcBef>
              <a:spcAft>
                <a:spcPct val="0"/>
              </a:spcAft>
              <a:defRPr sz="4400">
                <a:solidFill>
                  <a:schemeClr val="tx1"/>
                </a:solidFill>
                <a:latin typeface="Calibri" panose="020F0502020204030204" charset="0"/>
                <a:ea typeface="ヒラギノ角ゴ ProN W3" charset="0"/>
                <a:cs typeface="ヒラギノ角ゴ ProN W3" charset="0"/>
                <a:sym typeface="Calibri" panose="020F0502020204030204" charset="0"/>
              </a:defRPr>
            </a:lvl3pPr>
            <a:lvl4pPr algn="ctr" rtl="0" fontAlgn="base">
              <a:spcBef>
                <a:spcPct val="0"/>
              </a:spcBef>
              <a:spcAft>
                <a:spcPct val="0"/>
              </a:spcAft>
              <a:defRPr sz="4400">
                <a:solidFill>
                  <a:schemeClr val="tx1"/>
                </a:solidFill>
                <a:latin typeface="Calibri" panose="020F0502020204030204" charset="0"/>
                <a:ea typeface="ヒラギノ角ゴ ProN W3" charset="0"/>
                <a:cs typeface="ヒラギノ角ゴ ProN W3" charset="0"/>
                <a:sym typeface="Calibri" panose="020F0502020204030204" charset="0"/>
              </a:defRPr>
            </a:lvl4pPr>
            <a:lvl5pPr algn="ctr" rtl="0" fontAlgn="base">
              <a:spcBef>
                <a:spcPct val="0"/>
              </a:spcBef>
              <a:spcAft>
                <a:spcPct val="0"/>
              </a:spcAft>
              <a:defRPr sz="4400">
                <a:solidFill>
                  <a:schemeClr val="tx1"/>
                </a:solidFill>
                <a:latin typeface="Calibri" panose="020F0502020204030204" charset="0"/>
                <a:ea typeface="ヒラギノ角ゴ ProN W3" charset="0"/>
                <a:cs typeface="ヒラギノ角ゴ ProN W3" charset="0"/>
                <a:sym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ea typeface="ヒラギノ角ゴ ProN W3" charset="0"/>
                <a:cs typeface="ヒラギノ角ゴ ProN W3" charset="0"/>
                <a:sym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ea typeface="ヒラギノ角ゴ ProN W3" charset="0"/>
                <a:cs typeface="ヒラギノ角ゴ ProN W3" charset="0"/>
                <a:sym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ea typeface="ヒラギノ角ゴ ProN W3" charset="0"/>
                <a:cs typeface="ヒラギノ角ゴ ProN W3" charset="0"/>
                <a:sym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ea typeface="ヒラギノ角ゴ ProN W3" charset="0"/>
                <a:cs typeface="ヒラギノ角ゴ ProN W3" charset="0"/>
                <a:sym typeface="Calibri" panose="020F0502020204030204" charset="0"/>
              </a:defRPr>
            </a:lvl9pPr>
          </a:lstStyle>
          <a:p>
            <a:pPr defTabSz="1828800"/>
            <a:r>
              <a:rPr lang="en-US" altLang="zh-CN" sz="2000" dirty="0">
                <a:solidFill>
                  <a:schemeClr val="bg1"/>
                </a:solidFill>
                <a:latin typeface="+mn-lt"/>
                <a:ea typeface="+mn-ea"/>
                <a:cs typeface="+mn-ea"/>
                <a:sym typeface="+mn-lt"/>
              </a:rPr>
              <a:t>In fete</a:t>
            </a:r>
            <a:endParaRPr lang="en-US" altLang="zh-CN" sz="2000" dirty="0">
              <a:solidFill>
                <a:schemeClr val="bg1"/>
              </a:solidFill>
              <a:latin typeface="+mn-lt"/>
              <a:ea typeface="+mn-ea"/>
              <a:cs typeface="+mn-ea"/>
              <a:sym typeface="+mn-lt"/>
            </a:endParaRPr>
          </a:p>
        </p:txBody>
      </p:sp>
      <p:sp>
        <p:nvSpPr>
          <p:cNvPr id="24" name="Title 1"/>
          <p:cNvSpPr txBox="1"/>
          <p:nvPr/>
        </p:nvSpPr>
        <p:spPr>
          <a:xfrm>
            <a:off x="9524365" y="3229610"/>
            <a:ext cx="2096770" cy="450850"/>
          </a:xfrm>
          <a:prstGeom prst="rect">
            <a:avLst/>
          </a:prstGeom>
        </p:spPr>
        <p:txBody>
          <a:bodyPr wrap="none" anchor="ctr">
            <a:noAutofit/>
          </a:bodyPr>
          <a:lstStyle>
            <a:lvl1pPr algn="ctr" rtl="0" fontAlgn="base">
              <a:spcBef>
                <a:spcPct val="0"/>
              </a:spcBef>
              <a:spcAft>
                <a:spcPct val="0"/>
              </a:spcAft>
              <a:defRPr lang="en-US" sz="2400" kern="0" smtClean="0">
                <a:solidFill>
                  <a:srgbClr val="DD2067"/>
                </a:solidFill>
                <a:latin typeface="+mj-lt"/>
                <a:ea typeface="+mj-ea"/>
                <a:cs typeface="Arial" panose="020B0604020202020204" pitchFamily="34" charset="0"/>
                <a:sym typeface="Calibri" panose="020F0502020204030204" charset="0"/>
              </a:defRPr>
            </a:lvl1pPr>
            <a:lvl2pPr algn="ctr" rtl="0" fontAlgn="base">
              <a:spcBef>
                <a:spcPct val="0"/>
              </a:spcBef>
              <a:spcAft>
                <a:spcPct val="0"/>
              </a:spcAft>
              <a:defRPr sz="4400">
                <a:solidFill>
                  <a:schemeClr val="tx1"/>
                </a:solidFill>
                <a:latin typeface="Calibri" panose="020F0502020204030204" charset="0"/>
                <a:ea typeface="ヒラギノ角ゴ ProN W3" charset="0"/>
                <a:cs typeface="ヒラギノ角ゴ ProN W3" charset="0"/>
                <a:sym typeface="Calibri" panose="020F0502020204030204" charset="0"/>
              </a:defRPr>
            </a:lvl2pPr>
            <a:lvl3pPr algn="ctr" rtl="0" fontAlgn="base">
              <a:spcBef>
                <a:spcPct val="0"/>
              </a:spcBef>
              <a:spcAft>
                <a:spcPct val="0"/>
              </a:spcAft>
              <a:defRPr sz="4400">
                <a:solidFill>
                  <a:schemeClr val="tx1"/>
                </a:solidFill>
                <a:latin typeface="Calibri" panose="020F0502020204030204" charset="0"/>
                <a:ea typeface="ヒラギノ角ゴ ProN W3" charset="0"/>
                <a:cs typeface="ヒラギノ角ゴ ProN W3" charset="0"/>
                <a:sym typeface="Calibri" panose="020F0502020204030204" charset="0"/>
              </a:defRPr>
            </a:lvl3pPr>
            <a:lvl4pPr algn="ctr" rtl="0" fontAlgn="base">
              <a:spcBef>
                <a:spcPct val="0"/>
              </a:spcBef>
              <a:spcAft>
                <a:spcPct val="0"/>
              </a:spcAft>
              <a:defRPr sz="4400">
                <a:solidFill>
                  <a:schemeClr val="tx1"/>
                </a:solidFill>
                <a:latin typeface="Calibri" panose="020F0502020204030204" charset="0"/>
                <a:ea typeface="ヒラギノ角ゴ ProN W3" charset="0"/>
                <a:cs typeface="ヒラギノ角ゴ ProN W3" charset="0"/>
                <a:sym typeface="Calibri" panose="020F0502020204030204" charset="0"/>
              </a:defRPr>
            </a:lvl4pPr>
            <a:lvl5pPr algn="ctr" rtl="0" fontAlgn="base">
              <a:spcBef>
                <a:spcPct val="0"/>
              </a:spcBef>
              <a:spcAft>
                <a:spcPct val="0"/>
              </a:spcAft>
              <a:defRPr sz="4400">
                <a:solidFill>
                  <a:schemeClr val="tx1"/>
                </a:solidFill>
                <a:latin typeface="Calibri" panose="020F0502020204030204" charset="0"/>
                <a:ea typeface="ヒラギノ角ゴ ProN W3" charset="0"/>
                <a:cs typeface="ヒラギノ角ゴ ProN W3" charset="0"/>
                <a:sym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ea typeface="ヒラギノ角ゴ ProN W3" charset="0"/>
                <a:cs typeface="ヒラギノ角ゴ ProN W3" charset="0"/>
                <a:sym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ea typeface="ヒラギノ角ゴ ProN W3" charset="0"/>
                <a:cs typeface="ヒラギノ角ゴ ProN W3" charset="0"/>
                <a:sym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ea typeface="ヒラギノ角ゴ ProN W3" charset="0"/>
                <a:cs typeface="ヒラギノ角ゴ ProN W3" charset="0"/>
                <a:sym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ea typeface="ヒラギノ角ゴ ProN W3" charset="0"/>
                <a:cs typeface="ヒラギノ角ゴ ProN W3" charset="0"/>
                <a:sym typeface="Calibri" panose="020F0502020204030204" charset="0"/>
              </a:defRPr>
            </a:lvl9pPr>
          </a:lstStyle>
          <a:p>
            <a:pPr defTabSz="1828800"/>
            <a:r>
              <a:rPr lang="zh-CN" altLang="en-US" sz="2000" dirty="0">
                <a:solidFill>
                  <a:schemeClr val="bg1"/>
                </a:solidFill>
                <a:latin typeface="+mn-lt"/>
                <a:ea typeface="+mn-ea"/>
                <a:cs typeface="+mn-ea"/>
                <a:sym typeface="+mn-lt"/>
              </a:rPr>
              <a:t>输标题</a:t>
            </a:r>
            <a:endParaRPr lang="en-US" altLang="zh-CN" sz="2000" dirty="0">
              <a:solidFill>
                <a:schemeClr val="bg1"/>
              </a:solidFill>
              <a:latin typeface="+mn-lt"/>
              <a:ea typeface="+mn-ea"/>
              <a:cs typeface="+mn-ea"/>
              <a:sym typeface="+mn-lt"/>
            </a:endParaRPr>
          </a:p>
        </p:txBody>
      </p:sp>
      <p:sp>
        <p:nvSpPr>
          <p:cNvPr id="25" name="Rectangle 14"/>
          <p:cNvSpPr/>
          <p:nvPr/>
        </p:nvSpPr>
        <p:spPr>
          <a:xfrm>
            <a:off x="2134870" y="3923030"/>
            <a:ext cx="3804285" cy="2553335"/>
          </a:xfrm>
          <a:prstGeom prst="rect">
            <a:avLst/>
          </a:prstGeom>
        </p:spPr>
        <p:txBody>
          <a:bodyPr wrap="square">
            <a:spAutoFit/>
          </a:bodyPr>
          <a:lstStyle/>
          <a:p>
            <a:pPr defTabSz="1828800">
              <a:buClr>
                <a:srgbClr val="E24848"/>
              </a:buClr>
              <a:defRPr/>
            </a:pPr>
            <a:r>
              <a:rPr lang="en-US" altLang="zh-CN" sz="1600" noProof="1">
                <a:solidFill>
                  <a:schemeClr val="tx1">
                    <a:lumMod val="85000"/>
                    <a:lumOff val="15000"/>
                  </a:schemeClr>
                </a:solidFill>
                <a:cs typeface="+mn-ea"/>
                <a:sym typeface="+mn-lt"/>
              </a:rPr>
              <a:t>It </a:t>
            </a:r>
            <a:r>
              <a:rPr lang="zh-CN" altLang="en-US" sz="1600" noProof="1">
                <a:solidFill>
                  <a:schemeClr val="tx1">
                    <a:lumMod val="85000"/>
                    <a:lumOff val="15000"/>
                  </a:schemeClr>
                </a:solidFill>
                <a:cs typeface="+mn-ea"/>
                <a:sym typeface="+mn-lt"/>
              </a:rPr>
              <a:t>has the function of agreeing vows. The prelude to marriage is "engagement", many ethnic engagement custom, are the word of wine as the head, so the wedding curtain is opened by wine. In Northeast China, for example, the first step after a couple gets married through a matchmaker is to drink "blind date wine."</a:t>
            </a:r>
            <a:endParaRPr lang="zh-CN" altLang="en-US" sz="1600" noProof="1">
              <a:solidFill>
                <a:schemeClr val="tx1">
                  <a:lumMod val="85000"/>
                  <a:lumOff val="15000"/>
                </a:schemeClr>
              </a:solidFill>
              <a:cs typeface="+mn-ea"/>
              <a:sym typeface="+mn-lt"/>
            </a:endParaRPr>
          </a:p>
        </p:txBody>
      </p:sp>
      <p:cxnSp>
        <p:nvCxnSpPr>
          <p:cNvPr id="26" name="Straight Connector 20"/>
          <p:cNvCxnSpPr/>
          <p:nvPr/>
        </p:nvCxnSpPr>
        <p:spPr>
          <a:xfrm>
            <a:off x="2075815" y="3513455"/>
            <a:ext cx="0" cy="1433195"/>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1"/>
          <p:cNvCxnSpPr/>
          <p:nvPr/>
        </p:nvCxnSpPr>
        <p:spPr>
          <a:xfrm>
            <a:off x="4518025" y="1879600"/>
            <a:ext cx="0" cy="187579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6956425" y="3504565"/>
            <a:ext cx="0" cy="1433195"/>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4497070" y="1124585"/>
            <a:ext cx="4685665" cy="2030095"/>
          </a:xfrm>
          <a:prstGeom prst="rect">
            <a:avLst/>
          </a:prstGeom>
          <a:noFill/>
        </p:spPr>
        <p:txBody>
          <a:bodyPr wrap="square" rtlCol="0" anchor="t">
            <a:spAutoFit/>
          </a:bodyPr>
          <a:p>
            <a:r>
              <a:rPr lang="zh-CN" altLang="en-US"/>
              <a:t>Drinking  played an important role</a:t>
            </a:r>
            <a:r>
              <a:rPr lang="en-US" altLang="zh-CN"/>
              <a:t> in </a:t>
            </a:r>
            <a:r>
              <a:rPr lang="zh-CN" altLang="en-US">
                <a:sym typeface="+mn-ea"/>
              </a:rPr>
              <a:t>socializing</a:t>
            </a:r>
            <a:r>
              <a:rPr lang="zh-CN" altLang="en-US"/>
              <a:t>. At the same time, in the traditional customs of ethnic minorities, the traditional etiquette and customs of "wine" are everywhere, expressing the welcome and sincerity to guests</a:t>
            </a:r>
            <a:r>
              <a:rPr lang="en-US" altLang="zh-CN"/>
              <a:t> s</a:t>
            </a:r>
            <a:r>
              <a:rPr lang="zh-CN" altLang="en-US"/>
              <a:t>incere passion</a:t>
            </a:r>
            <a:r>
              <a:rPr lang="en-US" altLang="zh-CN"/>
              <a:t>.</a:t>
            </a:r>
            <a:endParaRPr lang="en-US" altLang="zh-CN"/>
          </a:p>
        </p:txBody>
      </p:sp>
      <p:sp>
        <p:nvSpPr>
          <p:cNvPr id="32" name="文本框 31"/>
          <p:cNvSpPr txBox="1"/>
          <p:nvPr/>
        </p:nvSpPr>
        <p:spPr>
          <a:xfrm>
            <a:off x="7168515" y="3923030"/>
            <a:ext cx="4383405" cy="2584450"/>
          </a:xfrm>
          <a:prstGeom prst="rect">
            <a:avLst/>
          </a:prstGeom>
          <a:noFill/>
        </p:spPr>
        <p:txBody>
          <a:bodyPr wrap="square" rtlCol="0" anchor="t">
            <a:spAutoFit/>
          </a:bodyPr>
          <a:p>
            <a:r>
              <a:rPr lang="zh-CN" altLang="en-US"/>
              <a:t>During ancestor worship, families of all ages would burn paper and liquor to the tombs of their ancestors to offer libation, meaning to bring money, wine and meat to the deceased. Burn paper, drink wine, points on a cake firecrackers, meaning to invite ancestors here "drink </a:t>
            </a:r>
            <a:r>
              <a:rPr lang="en-US" altLang="zh-CN"/>
              <a:t>and recieve </a:t>
            </a:r>
            <a:r>
              <a:rPr lang="zh-CN" altLang="en-US"/>
              <a:t>money".</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87680" y="436245"/>
            <a:ext cx="3595370" cy="2837815"/>
          </a:xfrm>
          <a:prstGeom prst="rect">
            <a:avLst/>
          </a:prstGeom>
        </p:spPr>
      </p:pic>
      <p:sp>
        <p:nvSpPr>
          <p:cNvPr id="4" name="文本框 3"/>
          <p:cNvSpPr txBox="1"/>
          <p:nvPr/>
        </p:nvSpPr>
        <p:spPr>
          <a:xfrm>
            <a:off x="1282065" y="3390900"/>
            <a:ext cx="1972945" cy="368300"/>
          </a:xfrm>
          <a:prstGeom prst="rect">
            <a:avLst/>
          </a:prstGeom>
          <a:noFill/>
        </p:spPr>
        <p:txBody>
          <a:bodyPr wrap="square" rtlCol="0">
            <a:spAutoFit/>
          </a:bodyPr>
          <a:p>
            <a:r>
              <a:rPr lang="zh-CN" altLang="en-US"/>
              <a:t>转转酒</a:t>
            </a:r>
            <a:endParaRPr lang="zh-CN" altLang="en-US"/>
          </a:p>
        </p:txBody>
      </p:sp>
      <p:pic>
        <p:nvPicPr>
          <p:cNvPr id="12" name="图片 11"/>
          <p:cNvPicPr>
            <a:picLocks noChangeAspect="1"/>
          </p:cNvPicPr>
          <p:nvPr/>
        </p:nvPicPr>
        <p:blipFill>
          <a:blip r:embed="rId2"/>
          <a:stretch>
            <a:fillRect/>
          </a:stretch>
        </p:blipFill>
        <p:spPr>
          <a:xfrm>
            <a:off x="4381500" y="505460"/>
            <a:ext cx="2814320" cy="2768600"/>
          </a:xfrm>
          <a:prstGeom prst="rect">
            <a:avLst/>
          </a:prstGeom>
        </p:spPr>
      </p:pic>
      <p:pic>
        <p:nvPicPr>
          <p:cNvPr id="13" name="图片 12"/>
          <p:cNvPicPr>
            <a:picLocks noChangeAspect="1"/>
          </p:cNvPicPr>
          <p:nvPr/>
        </p:nvPicPr>
        <p:blipFill>
          <a:blip r:embed="rId3"/>
          <a:stretch>
            <a:fillRect/>
          </a:stretch>
        </p:blipFill>
        <p:spPr>
          <a:xfrm>
            <a:off x="7395210" y="505460"/>
            <a:ext cx="4064000" cy="2769235"/>
          </a:xfrm>
          <a:prstGeom prst="rect">
            <a:avLst/>
          </a:prstGeom>
        </p:spPr>
      </p:pic>
      <p:pic>
        <p:nvPicPr>
          <p:cNvPr id="14" name="图片 13"/>
          <p:cNvPicPr>
            <a:picLocks noChangeAspect="1"/>
          </p:cNvPicPr>
          <p:nvPr/>
        </p:nvPicPr>
        <p:blipFill>
          <a:blip r:embed="rId4"/>
          <a:stretch>
            <a:fillRect/>
          </a:stretch>
        </p:blipFill>
        <p:spPr>
          <a:xfrm>
            <a:off x="487680" y="3759200"/>
            <a:ext cx="3595370" cy="2533015"/>
          </a:xfrm>
          <a:prstGeom prst="rect">
            <a:avLst/>
          </a:prstGeom>
        </p:spPr>
      </p:pic>
      <p:pic>
        <p:nvPicPr>
          <p:cNvPr id="15" name="图片 14"/>
          <p:cNvPicPr>
            <a:picLocks noChangeAspect="1"/>
          </p:cNvPicPr>
          <p:nvPr/>
        </p:nvPicPr>
        <p:blipFill>
          <a:blip r:embed="rId5"/>
          <a:stretch>
            <a:fillRect/>
          </a:stretch>
        </p:blipFill>
        <p:spPr>
          <a:xfrm>
            <a:off x="4241800" y="3946525"/>
            <a:ext cx="3492500" cy="2330450"/>
          </a:xfrm>
          <a:prstGeom prst="rect">
            <a:avLst/>
          </a:prstGeom>
        </p:spPr>
      </p:pic>
      <p:pic>
        <p:nvPicPr>
          <p:cNvPr id="16" name="图片 15"/>
          <p:cNvPicPr>
            <a:picLocks noChangeAspect="1"/>
          </p:cNvPicPr>
          <p:nvPr/>
        </p:nvPicPr>
        <p:blipFill>
          <a:blip r:embed="rId6"/>
          <a:stretch>
            <a:fillRect/>
          </a:stretch>
        </p:blipFill>
        <p:spPr>
          <a:xfrm>
            <a:off x="8001000" y="3759200"/>
            <a:ext cx="3683000" cy="2533015"/>
          </a:xfrm>
          <a:prstGeom prst="rect">
            <a:avLst/>
          </a:prstGeom>
        </p:spPr>
      </p:pic>
      <p:sp>
        <p:nvSpPr>
          <p:cNvPr id="17" name="文本框 16"/>
          <p:cNvSpPr txBox="1"/>
          <p:nvPr/>
        </p:nvSpPr>
        <p:spPr>
          <a:xfrm>
            <a:off x="5050155" y="3390900"/>
            <a:ext cx="2145665" cy="368300"/>
          </a:xfrm>
          <a:prstGeom prst="rect">
            <a:avLst/>
          </a:prstGeom>
          <a:noFill/>
        </p:spPr>
        <p:txBody>
          <a:bodyPr wrap="square" rtlCol="0">
            <a:spAutoFit/>
          </a:bodyPr>
          <a:p>
            <a:r>
              <a:rPr lang="zh-CN" altLang="en-US"/>
              <a:t>交杯酒</a:t>
            </a:r>
            <a:endParaRPr lang="zh-CN" altLang="en-US"/>
          </a:p>
        </p:txBody>
      </p:sp>
      <p:sp>
        <p:nvSpPr>
          <p:cNvPr id="18" name="文本框 17"/>
          <p:cNvSpPr txBox="1"/>
          <p:nvPr/>
        </p:nvSpPr>
        <p:spPr>
          <a:xfrm>
            <a:off x="8719820" y="3333115"/>
            <a:ext cx="1918970" cy="368300"/>
          </a:xfrm>
          <a:prstGeom prst="rect">
            <a:avLst/>
          </a:prstGeom>
          <a:noFill/>
        </p:spPr>
        <p:txBody>
          <a:bodyPr wrap="square" rtlCol="0">
            <a:spAutoFit/>
          </a:bodyPr>
          <a:p>
            <a:r>
              <a:rPr lang="zh-CN" altLang="en-US"/>
              <a:t>拦路酒</a:t>
            </a:r>
            <a:endParaRPr lang="zh-CN" altLang="en-US"/>
          </a:p>
        </p:txBody>
      </p:sp>
      <p:sp>
        <p:nvSpPr>
          <p:cNvPr id="19" name="文本框 18"/>
          <p:cNvSpPr txBox="1"/>
          <p:nvPr/>
        </p:nvSpPr>
        <p:spPr>
          <a:xfrm>
            <a:off x="1449705" y="6403340"/>
            <a:ext cx="1638300" cy="368300"/>
          </a:xfrm>
          <a:prstGeom prst="rect">
            <a:avLst/>
          </a:prstGeom>
          <a:noFill/>
        </p:spPr>
        <p:txBody>
          <a:bodyPr wrap="square" rtlCol="0">
            <a:spAutoFit/>
          </a:bodyPr>
          <a:p>
            <a:r>
              <a:rPr lang="zh-CN" altLang="en-US"/>
              <a:t>送客酒</a:t>
            </a:r>
            <a:endParaRPr lang="zh-CN" altLang="en-US"/>
          </a:p>
        </p:txBody>
      </p:sp>
      <p:sp>
        <p:nvSpPr>
          <p:cNvPr id="20" name="文本框 19"/>
          <p:cNvSpPr txBox="1"/>
          <p:nvPr/>
        </p:nvSpPr>
        <p:spPr>
          <a:xfrm>
            <a:off x="5130800" y="6424930"/>
            <a:ext cx="1757045" cy="368300"/>
          </a:xfrm>
          <a:prstGeom prst="rect">
            <a:avLst/>
          </a:prstGeom>
          <a:noFill/>
        </p:spPr>
        <p:txBody>
          <a:bodyPr wrap="square" rtlCol="0">
            <a:spAutoFit/>
          </a:bodyPr>
          <a:p>
            <a:r>
              <a:rPr lang="zh-CN" altLang="en-US"/>
              <a:t>咂酒</a:t>
            </a:r>
            <a:endParaRPr lang="zh-CN" altLang="en-US"/>
          </a:p>
        </p:txBody>
      </p:sp>
      <p:sp>
        <p:nvSpPr>
          <p:cNvPr id="21" name="文本框 20"/>
          <p:cNvSpPr txBox="1"/>
          <p:nvPr/>
        </p:nvSpPr>
        <p:spPr>
          <a:xfrm>
            <a:off x="9281795" y="6403340"/>
            <a:ext cx="2177415" cy="368300"/>
          </a:xfrm>
          <a:prstGeom prst="rect">
            <a:avLst/>
          </a:prstGeom>
          <a:noFill/>
        </p:spPr>
        <p:txBody>
          <a:bodyPr wrap="square" rtlCol="0">
            <a:spAutoFit/>
          </a:bodyPr>
          <a:p>
            <a:r>
              <a:rPr lang="zh-CN" altLang="en-US"/>
              <a:t>打印酒</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2233930" y="1863725"/>
            <a:ext cx="7400290" cy="1814830"/>
          </a:xfrm>
          <a:prstGeom prst="rect">
            <a:avLst/>
          </a:prstGeom>
          <a:noFill/>
        </p:spPr>
        <p:txBody>
          <a:bodyPr wrap="square" rtlCol="0" anchor="t">
            <a:spAutoFit/>
          </a:bodyPr>
          <a:p>
            <a:r>
              <a:rPr lang="zh-CN" altLang="en-US" sz="2800">
                <a:ln w="6600">
                  <a:solidFill>
                    <a:schemeClr val="accent2"/>
                  </a:solidFill>
                  <a:prstDash val="solid"/>
                </a:ln>
                <a:solidFill>
                  <a:srgbClr val="FFFFFF"/>
                </a:solidFill>
                <a:effectLst>
                  <a:outerShdw dist="38100" dir="2700000" algn="tl" rotWithShape="0">
                    <a:schemeClr val="accent2"/>
                  </a:outerShdw>
                </a:effectLst>
              </a:rPr>
              <a:t>Chinese traditional wine culture has rich spiritual and cultural characteristics, which embodies abundant personal hope and social expectation。</a:t>
            </a:r>
            <a:endParaRPr lang="zh-CN" altLang="en-US" sz="2800">
              <a:ln w="6600">
                <a:solidFill>
                  <a:schemeClr val="accent2"/>
                </a:solidFill>
                <a:prstDash val="solid"/>
              </a:ln>
              <a:solidFill>
                <a:srgbClr val="FFFFFF"/>
              </a:solidFill>
              <a:effectLst>
                <a:outerShdw dist="38100" dir="2700000" algn="tl" rotWithShape="0">
                  <a:schemeClr val="accent2"/>
                </a:outerShdw>
              </a:effectLs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2" name="矩形: 圆角 1"/>
          <p:cNvSpPr/>
          <p:nvPr/>
        </p:nvSpPr>
        <p:spPr>
          <a:xfrm>
            <a:off x="1736034" y="2067339"/>
            <a:ext cx="8719934" cy="3135702"/>
          </a:xfrm>
          <a:prstGeom prst="roundRect">
            <a:avLst/>
          </a:prstGeom>
          <a:noFill/>
          <a:ln w="5715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文本框 4"/>
          <p:cNvSpPr txBox="1"/>
          <p:nvPr/>
        </p:nvSpPr>
        <p:spPr>
          <a:xfrm>
            <a:off x="2851839" y="2693494"/>
            <a:ext cx="6488321" cy="1246495"/>
          </a:xfrm>
          <a:prstGeom prst="rect">
            <a:avLst/>
          </a:prstGeom>
          <a:noFill/>
        </p:spPr>
        <p:txBody>
          <a:bodyPr wrap="square" rtlCol="0">
            <a:spAutoFit/>
          </a:bodyPr>
          <a:lstStyle/>
          <a:p>
            <a:pPr algn="dist"/>
            <a:r>
              <a:rPr lang="zh-CN" altLang="en-US" sz="7500" b="1" dirty="0">
                <a:solidFill>
                  <a:schemeClr val="tx1">
                    <a:lumMod val="85000"/>
                    <a:lumOff val="15000"/>
                  </a:schemeClr>
                </a:solidFill>
                <a:cs typeface="+mn-ea"/>
                <a:sym typeface="+mn-lt"/>
              </a:rPr>
              <a:t>感谢您的观看</a:t>
            </a:r>
            <a:endParaRPr lang="zh-CN" altLang="en-US" sz="7500" b="1" dirty="0">
              <a:solidFill>
                <a:schemeClr val="tx1">
                  <a:lumMod val="85000"/>
                  <a:lumOff val="15000"/>
                </a:schemeClr>
              </a:solidFill>
              <a:cs typeface="+mn-ea"/>
              <a:sym typeface="+mn-lt"/>
            </a:endParaRPr>
          </a:p>
        </p:txBody>
      </p:sp>
      <p:sp>
        <p:nvSpPr>
          <p:cNvPr id="6" name="文本框 5"/>
          <p:cNvSpPr txBox="1"/>
          <p:nvPr/>
        </p:nvSpPr>
        <p:spPr>
          <a:xfrm>
            <a:off x="4982815" y="4070988"/>
            <a:ext cx="2226368" cy="461665"/>
          </a:xfrm>
          <a:prstGeom prst="rect">
            <a:avLst/>
          </a:prstGeom>
          <a:noFill/>
        </p:spPr>
        <p:txBody>
          <a:bodyPr wrap="square" rtlCol="0">
            <a:spAutoFit/>
          </a:bodyPr>
          <a:lstStyle/>
          <a:p>
            <a:pPr algn="dist"/>
            <a:r>
              <a:rPr lang="en-US" altLang="zh-CN" sz="2400" b="1" dirty="0">
                <a:solidFill>
                  <a:schemeClr val="tx1">
                    <a:lumMod val="85000"/>
                    <a:lumOff val="15000"/>
                  </a:schemeClr>
                </a:solidFill>
                <a:cs typeface="+mn-ea"/>
                <a:sym typeface="+mn-lt"/>
              </a:rPr>
              <a:t>THANKS</a:t>
            </a:r>
            <a:endParaRPr lang="zh-CN" altLang="en-US" sz="2400" b="1" dirty="0">
              <a:solidFill>
                <a:schemeClr val="tx1">
                  <a:lumMod val="85000"/>
                  <a:lumOff val="15000"/>
                </a:schemeClr>
              </a:solidFill>
              <a:cs typeface="+mn-ea"/>
              <a:sym typeface="+mn-lt"/>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6360" y="-118110"/>
            <a:ext cx="12192000" cy="6858000"/>
          </a:xfrm>
          <a:prstGeom prst="rect">
            <a:avLst/>
          </a:prstGeom>
        </p:spPr>
      </p:pic>
      <p:sp>
        <p:nvSpPr>
          <p:cNvPr id="10" name="矩形: 圆角 9"/>
          <p:cNvSpPr/>
          <p:nvPr/>
        </p:nvSpPr>
        <p:spPr>
          <a:xfrm>
            <a:off x="1404730" y="3882886"/>
            <a:ext cx="3803375" cy="1971262"/>
          </a:xfrm>
          <a:prstGeom prst="roundRect">
            <a:avLst>
              <a:gd name="adj" fmla="val 0"/>
            </a:avLst>
          </a:prstGeom>
          <a:solidFill>
            <a:srgbClr val="C1A36C"/>
          </a:solidFill>
          <a:ln w="5715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矩形: 圆角 10"/>
          <p:cNvSpPr/>
          <p:nvPr/>
        </p:nvSpPr>
        <p:spPr>
          <a:xfrm>
            <a:off x="1404729" y="1003852"/>
            <a:ext cx="3803375" cy="3130826"/>
          </a:xfrm>
          <a:prstGeom prst="roundRect">
            <a:avLst>
              <a:gd name="adj" fmla="val 0"/>
            </a:avLst>
          </a:prstGeom>
          <a:solidFill>
            <a:schemeClr val="bg1">
              <a:lumMod val="95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p:cNvSpPr/>
          <p:nvPr/>
        </p:nvSpPr>
        <p:spPr>
          <a:xfrm>
            <a:off x="6817995" y="2113280"/>
            <a:ext cx="1081405" cy="398780"/>
          </a:xfrm>
          <a:prstGeom prst="rect">
            <a:avLst/>
          </a:prstGeom>
        </p:spPr>
        <p:txBody>
          <a:bodyPr wrap="square">
            <a:spAutoFit/>
          </a:bodyPr>
          <a:lstStyle/>
          <a:p>
            <a:pPr algn="dist"/>
            <a:r>
              <a:rPr lang="en-US" altLang="zh-CN" sz="2000" dirty="0">
                <a:solidFill>
                  <a:schemeClr val="tx1">
                    <a:lumMod val="85000"/>
                    <a:lumOff val="15000"/>
                  </a:schemeClr>
                </a:solidFill>
                <a:cs typeface="+mn-ea"/>
                <a:sym typeface="+mn-lt"/>
              </a:rPr>
              <a:t>Part 01</a:t>
            </a:r>
            <a:endParaRPr lang="zh-CN" altLang="en-US" sz="2000" dirty="0">
              <a:solidFill>
                <a:schemeClr val="tx1">
                  <a:lumMod val="85000"/>
                  <a:lumOff val="15000"/>
                </a:schemeClr>
              </a:solidFill>
              <a:cs typeface="+mn-ea"/>
              <a:sym typeface="+mn-lt"/>
            </a:endParaRPr>
          </a:p>
        </p:txBody>
      </p:sp>
      <p:sp>
        <p:nvSpPr>
          <p:cNvPr id="14" name="矩形 13"/>
          <p:cNvSpPr/>
          <p:nvPr/>
        </p:nvSpPr>
        <p:spPr>
          <a:xfrm>
            <a:off x="8329930" y="2043430"/>
            <a:ext cx="1442720" cy="521970"/>
          </a:xfrm>
          <a:prstGeom prst="rect">
            <a:avLst/>
          </a:prstGeom>
        </p:spPr>
        <p:txBody>
          <a:bodyPr wrap="square">
            <a:spAutoFit/>
          </a:bodyPr>
          <a:lstStyle/>
          <a:p>
            <a:pPr algn="l"/>
            <a:r>
              <a:rPr lang="en-US" altLang="zh-CN" sz="2800" dirty="0">
                <a:solidFill>
                  <a:schemeClr val="tx1">
                    <a:lumMod val="85000"/>
                    <a:lumOff val="15000"/>
                  </a:schemeClr>
                </a:solidFill>
                <a:cs typeface="+mn-ea"/>
                <a:sym typeface="+mn-lt"/>
              </a:rPr>
              <a:t>Origin</a:t>
            </a:r>
            <a:endParaRPr lang="en-US" altLang="zh-CN" sz="2800" dirty="0">
              <a:solidFill>
                <a:schemeClr val="tx1">
                  <a:lumMod val="85000"/>
                  <a:lumOff val="15000"/>
                </a:schemeClr>
              </a:solidFill>
              <a:cs typeface="+mn-ea"/>
              <a:sym typeface="+mn-lt"/>
            </a:endParaRPr>
          </a:p>
        </p:txBody>
      </p:sp>
      <p:sp>
        <p:nvSpPr>
          <p:cNvPr id="15" name="矩形 14"/>
          <p:cNvSpPr/>
          <p:nvPr/>
        </p:nvSpPr>
        <p:spPr>
          <a:xfrm>
            <a:off x="6818164" y="2804989"/>
            <a:ext cx="1389211" cy="400110"/>
          </a:xfrm>
          <a:prstGeom prst="rect">
            <a:avLst/>
          </a:prstGeom>
        </p:spPr>
        <p:txBody>
          <a:bodyPr wrap="square">
            <a:spAutoFit/>
          </a:bodyPr>
          <a:lstStyle/>
          <a:p>
            <a:r>
              <a:rPr lang="en-US" altLang="zh-CN" sz="2000" dirty="0">
                <a:solidFill>
                  <a:schemeClr val="tx1">
                    <a:lumMod val="85000"/>
                    <a:lumOff val="15000"/>
                  </a:schemeClr>
                </a:solidFill>
                <a:cs typeface="+mn-ea"/>
                <a:sym typeface="+mn-lt"/>
              </a:rPr>
              <a:t>Part 02</a:t>
            </a:r>
            <a:endParaRPr lang="zh-CN" altLang="en-US" sz="2000" dirty="0">
              <a:solidFill>
                <a:schemeClr val="tx1">
                  <a:lumMod val="85000"/>
                  <a:lumOff val="15000"/>
                </a:schemeClr>
              </a:solidFill>
              <a:cs typeface="+mn-ea"/>
              <a:sym typeface="+mn-lt"/>
            </a:endParaRPr>
          </a:p>
        </p:txBody>
      </p:sp>
      <p:sp>
        <p:nvSpPr>
          <p:cNvPr id="16" name="矩形 15"/>
          <p:cNvSpPr/>
          <p:nvPr/>
        </p:nvSpPr>
        <p:spPr>
          <a:xfrm>
            <a:off x="8423275" y="3501390"/>
            <a:ext cx="1299845" cy="521970"/>
          </a:xfrm>
          <a:prstGeom prst="rect">
            <a:avLst/>
          </a:prstGeom>
        </p:spPr>
        <p:txBody>
          <a:bodyPr wrap="square">
            <a:spAutoFit/>
          </a:bodyPr>
          <a:lstStyle/>
          <a:p>
            <a:pPr algn="l"/>
            <a:r>
              <a:rPr lang="en-US" altLang="zh-CN" sz="2800" dirty="0">
                <a:solidFill>
                  <a:schemeClr val="tx1">
                    <a:lumMod val="85000"/>
                    <a:lumOff val="15000"/>
                  </a:schemeClr>
                </a:solidFill>
                <a:cs typeface="+mn-ea"/>
                <a:sym typeface="+mn-lt"/>
              </a:rPr>
              <a:t>Types</a:t>
            </a:r>
            <a:endParaRPr lang="en-US" altLang="zh-CN" sz="2800" dirty="0">
              <a:solidFill>
                <a:schemeClr val="tx1">
                  <a:lumMod val="85000"/>
                  <a:lumOff val="15000"/>
                </a:schemeClr>
              </a:solidFill>
              <a:cs typeface="+mn-ea"/>
              <a:sym typeface="+mn-lt"/>
            </a:endParaRPr>
          </a:p>
        </p:txBody>
      </p:sp>
      <p:sp>
        <p:nvSpPr>
          <p:cNvPr id="17" name="矩形 16"/>
          <p:cNvSpPr/>
          <p:nvPr/>
        </p:nvSpPr>
        <p:spPr>
          <a:xfrm>
            <a:off x="6818165" y="3541018"/>
            <a:ext cx="1307302" cy="400110"/>
          </a:xfrm>
          <a:prstGeom prst="rect">
            <a:avLst/>
          </a:prstGeom>
        </p:spPr>
        <p:txBody>
          <a:bodyPr wrap="square">
            <a:spAutoFit/>
          </a:bodyPr>
          <a:lstStyle/>
          <a:p>
            <a:r>
              <a:rPr lang="en-US" altLang="zh-CN" sz="2000" dirty="0">
                <a:solidFill>
                  <a:schemeClr val="tx1">
                    <a:lumMod val="85000"/>
                    <a:lumOff val="15000"/>
                  </a:schemeClr>
                </a:solidFill>
                <a:cs typeface="+mn-ea"/>
                <a:sym typeface="+mn-lt"/>
              </a:rPr>
              <a:t>Part 03</a:t>
            </a:r>
            <a:endParaRPr lang="zh-CN" altLang="en-US" sz="2000" dirty="0">
              <a:solidFill>
                <a:schemeClr val="tx1">
                  <a:lumMod val="85000"/>
                  <a:lumOff val="15000"/>
                </a:schemeClr>
              </a:solidFill>
              <a:cs typeface="+mn-ea"/>
              <a:sym typeface="+mn-lt"/>
            </a:endParaRPr>
          </a:p>
        </p:txBody>
      </p:sp>
      <p:sp>
        <p:nvSpPr>
          <p:cNvPr id="18" name="矩形 17"/>
          <p:cNvSpPr/>
          <p:nvPr/>
        </p:nvSpPr>
        <p:spPr>
          <a:xfrm>
            <a:off x="8366760" y="2743835"/>
            <a:ext cx="3201035" cy="521970"/>
          </a:xfrm>
          <a:prstGeom prst="rect">
            <a:avLst/>
          </a:prstGeom>
        </p:spPr>
        <p:txBody>
          <a:bodyPr wrap="square">
            <a:spAutoFit/>
          </a:bodyPr>
          <a:lstStyle/>
          <a:p>
            <a:pPr algn="l"/>
            <a:r>
              <a:rPr lang="en-US" altLang="zh-CN" sz="2800" dirty="0">
                <a:solidFill>
                  <a:schemeClr val="tx1">
                    <a:lumMod val="85000"/>
                    <a:lumOff val="15000"/>
                  </a:schemeClr>
                </a:solidFill>
                <a:cs typeface="+mn-ea"/>
                <a:sym typeface="+mn-lt"/>
              </a:rPr>
              <a:t>Drinking Vessel</a:t>
            </a:r>
            <a:endParaRPr lang="en-US" altLang="zh-CN" sz="2800" dirty="0">
              <a:solidFill>
                <a:schemeClr val="tx1">
                  <a:lumMod val="85000"/>
                  <a:lumOff val="15000"/>
                </a:schemeClr>
              </a:solidFill>
              <a:cs typeface="+mn-ea"/>
              <a:sym typeface="+mn-lt"/>
            </a:endParaRPr>
          </a:p>
        </p:txBody>
      </p:sp>
      <p:sp>
        <p:nvSpPr>
          <p:cNvPr id="19" name="矩形 18"/>
          <p:cNvSpPr/>
          <p:nvPr/>
        </p:nvSpPr>
        <p:spPr>
          <a:xfrm>
            <a:off x="6835679" y="4275630"/>
            <a:ext cx="1307302" cy="400110"/>
          </a:xfrm>
          <a:prstGeom prst="rect">
            <a:avLst/>
          </a:prstGeom>
        </p:spPr>
        <p:txBody>
          <a:bodyPr wrap="square">
            <a:spAutoFit/>
          </a:bodyPr>
          <a:lstStyle/>
          <a:p>
            <a:r>
              <a:rPr lang="en-US" altLang="zh-CN" sz="2000" dirty="0">
                <a:solidFill>
                  <a:schemeClr val="tx1">
                    <a:lumMod val="85000"/>
                    <a:lumOff val="15000"/>
                  </a:schemeClr>
                </a:solidFill>
                <a:cs typeface="+mn-ea"/>
                <a:sym typeface="+mn-lt"/>
              </a:rPr>
              <a:t>Part 04</a:t>
            </a:r>
            <a:endParaRPr lang="zh-CN" altLang="en-US" sz="2000" dirty="0">
              <a:solidFill>
                <a:schemeClr val="tx1">
                  <a:lumMod val="85000"/>
                  <a:lumOff val="15000"/>
                </a:schemeClr>
              </a:solidFill>
              <a:cs typeface="+mn-ea"/>
              <a:sym typeface="+mn-lt"/>
            </a:endParaRPr>
          </a:p>
        </p:txBody>
      </p:sp>
      <p:sp>
        <p:nvSpPr>
          <p:cNvPr id="20" name="矩形 19"/>
          <p:cNvSpPr/>
          <p:nvPr/>
        </p:nvSpPr>
        <p:spPr>
          <a:xfrm>
            <a:off x="8366125" y="4134485"/>
            <a:ext cx="2894965" cy="521970"/>
          </a:xfrm>
          <a:prstGeom prst="rect">
            <a:avLst/>
          </a:prstGeom>
        </p:spPr>
        <p:txBody>
          <a:bodyPr wrap="square">
            <a:spAutoFit/>
          </a:bodyPr>
          <a:lstStyle/>
          <a:p>
            <a:pPr algn="dist"/>
            <a:r>
              <a:rPr lang="en-US" altLang="zh-CN" sz="2800" dirty="0">
                <a:solidFill>
                  <a:schemeClr val="tx1">
                    <a:lumMod val="85000"/>
                    <a:lumOff val="15000"/>
                  </a:schemeClr>
                </a:solidFill>
                <a:cs typeface="+mn-ea"/>
                <a:sym typeface="+mn-lt"/>
              </a:rPr>
              <a:t>Liqour culture</a:t>
            </a:r>
            <a:endParaRPr lang="en-US" altLang="zh-CN" sz="2800" dirty="0">
              <a:solidFill>
                <a:schemeClr val="tx1">
                  <a:lumMod val="85000"/>
                  <a:lumOff val="15000"/>
                </a:schemeClr>
              </a:solidFill>
              <a:cs typeface="+mn-ea"/>
              <a:sym typeface="+mn-lt"/>
            </a:endParaRPr>
          </a:p>
        </p:txBody>
      </p:sp>
      <p:grpSp>
        <p:nvGrpSpPr>
          <p:cNvPr id="25" name="组合 24"/>
          <p:cNvGrpSpPr/>
          <p:nvPr/>
        </p:nvGrpSpPr>
        <p:grpSpPr>
          <a:xfrm>
            <a:off x="6400801" y="1630017"/>
            <a:ext cx="225286" cy="3604592"/>
            <a:chOff x="6400801" y="1630017"/>
            <a:chExt cx="225286" cy="3604592"/>
          </a:xfrm>
        </p:grpSpPr>
        <p:cxnSp>
          <p:nvCxnSpPr>
            <p:cNvPr id="12" name="直接箭头连接符 11"/>
            <p:cNvCxnSpPr/>
            <p:nvPr/>
          </p:nvCxnSpPr>
          <p:spPr>
            <a:xfrm>
              <a:off x="6520070" y="1630017"/>
              <a:ext cx="0" cy="3604592"/>
            </a:xfrm>
            <a:prstGeom prst="straightConnector1">
              <a:avLst/>
            </a:prstGeom>
            <a:ln w="28575">
              <a:solidFill>
                <a:srgbClr val="C1A36C"/>
              </a:solidFill>
              <a:tailEnd type="triangle"/>
            </a:ln>
          </p:spPr>
          <p:style>
            <a:lnRef idx="1">
              <a:schemeClr val="accent1"/>
            </a:lnRef>
            <a:fillRef idx="0">
              <a:schemeClr val="accent1"/>
            </a:fillRef>
            <a:effectRef idx="0">
              <a:schemeClr val="accent1"/>
            </a:effectRef>
            <a:fontRef idx="minor">
              <a:schemeClr val="tx1"/>
            </a:fontRef>
          </p:style>
        </p:cxnSp>
        <p:sp>
          <p:nvSpPr>
            <p:cNvPr id="21" name="椭圆 20"/>
            <p:cNvSpPr/>
            <p:nvPr/>
          </p:nvSpPr>
          <p:spPr>
            <a:xfrm>
              <a:off x="6414053" y="2222224"/>
              <a:ext cx="212034" cy="212034"/>
            </a:xfrm>
            <a:prstGeom prst="ellipse">
              <a:avLst/>
            </a:prstGeom>
            <a:solidFill>
              <a:srgbClr val="C1A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椭圆 21"/>
            <p:cNvSpPr/>
            <p:nvPr/>
          </p:nvSpPr>
          <p:spPr>
            <a:xfrm>
              <a:off x="6414051" y="2960857"/>
              <a:ext cx="212034" cy="212034"/>
            </a:xfrm>
            <a:prstGeom prst="ellipse">
              <a:avLst/>
            </a:prstGeom>
            <a:solidFill>
              <a:srgbClr val="C1A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椭圆 22"/>
            <p:cNvSpPr/>
            <p:nvPr/>
          </p:nvSpPr>
          <p:spPr>
            <a:xfrm>
              <a:off x="6414051" y="3699490"/>
              <a:ext cx="212034" cy="212034"/>
            </a:xfrm>
            <a:prstGeom prst="ellipse">
              <a:avLst/>
            </a:prstGeom>
            <a:solidFill>
              <a:srgbClr val="C1A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椭圆 23"/>
            <p:cNvSpPr/>
            <p:nvPr/>
          </p:nvSpPr>
          <p:spPr>
            <a:xfrm>
              <a:off x="6400801" y="4423743"/>
              <a:ext cx="212034" cy="212034"/>
            </a:xfrm>
            <a:prstGeom prst="ellipse">
              <a:avLst/>
            </a:prstGeom>
            <a:solidFill>
              <a:srgbClr val="C1A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6" name="文本框 25"/>
          <p:cNvSpPr txBox="1"/>
          <p:nvPr/>
        </p:nvSpPr>
        <p:spPr>
          <a:xfrm>
            <a:off x="1657350" y="1429385"/>
            <a:ext cx="3550285" cy="768350"/>
          </a:xfrm>
          <a:prstGeom prst="rect">
            <a:avLst/>
          </a:prstGeom>
          <a:noFill/>
        </p:spPr>
        <p:txBody>
          <a:bodyPr wrap="square" rtlCol="0">
            <a:spAutoFit/>
          </a:bodyPr>
          <a:lstStyle/>
          <a:p>
            <a:pPr algn="dist"/>
            <a:r>
              <a:rPr lang="en-US" altLang="zh-CN" sz="4400" b="1" i="1" dirty="0">
                <a:solidFill>
                  <a:srgbClr val="C1A36C"/>
                </a:solidFill>
                <a:cs typeface="+mn-ea"/>
                <a:sym typeface="+mn-lt"/>
              </a:rPr>
              <a:t>CONTENTS</a:t>
            </a:r>
            <a:endParaRPr lang="zh-CN" altLang="en-US" sz="4400" b="1" i="1" dirty="0">
              <a:solidFill>
                <a:srgbClr val="C1A36C"/>
              </a:solidFill>
              <a:cs typeface="+mn-ea"/>
              <a:sym typeface="+mn-lt"/>
            </a:endParaRPr>
          </a:p>
        </p:txBody>
      </p:sp>
      <p:sp>
        <p:nvSpPr>
          <p:cNvPr id="27" name="矩形: 圆角 26"/>
          <p:cNvSpPr/>
          <p:nvPr/>
        </p:nvSpPr>
        <p:spPr>
          <a:xfrm>
            <a:off x="1815547" y="2362035"/>
            <a:ext cx="702366" cy="45719"/>
          </a:xfrm>
          <a:prstGeom prst="roundRect">
            <a:avLst>
              <a:gd name="adj" fmla="val 0"/>
            </a:avLst>
          </a:prstGeom>
          <a:solidFill>
            <a:srgbClr val="C1A36C"/>
          </a:solidFill>
          <a:ln w="28575">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文本框 27"/>
          <p:cNvSpPr txBox="1"/>
          <p:nvPr/>
        </p:nvSpPr>
        <p:spPr>
          <a:xfrm>
            <a:off x="1729176" y="2658968"/>
            <a:ext cx="2524772" cy="414020"/>
          </a:xfrm>
          <a:prstGeom prst="rect">
            <a:avLst/>
          </a:prstGeom>
          <a:noFill/>
        </p:spPr>
        <p:txBody>
          <a:bodyPr wrap="square" rtlCol="0">
            <a:spAutoFit/>
          </a:bodyPr>
          <a:lstStyle/>
          <a:p>
            <a:pPr>
              <a:lnSpc>
                <a:spcPct val="150000"/>
              </a:lnSpc>
            </a:pPr>
            <a:endParaRPr lang="zh-CN" altLang="en-US" sz="1400" dirty="0">
              <a:solidFill>
                <a:schemeClr val="tx1">
                  <a:lumMod val="85000"/>
                  <a:lumOff val="15000"/>
                </a:schemeClr>
              </a:solidFill>
              <a:cs typeface="+mn-ea"/>
              <a:sym typeface="+mn-lt"/>
            </a:endParaRPr>
          </a:p>
        </p:txBody>
      </p:sp>
      <p:sp>
        <p:nvSpPr>
          <p:cNvPr id="29" name="矩形: 圆角 28"/>
          <p:cNvSpPr/>
          <p:nvPr/>
        </p:nvSpPr>
        <p:spPr>
          <a:xfrm>
            <a:off x="4253948" y="5473479"/>
            <a:ext cx="702366" cy="45719"/>
          </a:xfrm>
          <a:prstGeom prst="roundRect">
            <a:avLst>
              <a:gd name="adj" fmla="val 0"/>
            </a:avLst>
          </a:prstGeom>
          <a:solidFill>
            <a:schemeClr val="bg1">
              <a:lumMod val="95000"/>
            </a:schemeClr>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2" name="矩形: 圆角 1"/>
          <p:cNvSpPr/>
          <p:nvPr/>
        </p:nvSpPr>
        <p:spPr>
          <a:xfrm>
            <a:off x="11436823" y="459914"/>
            <a:ext cx="1019034" cy="874205"/>
          </a:xfrm>
          <a:prstGeom prst="roundRect">
            <a:avLst>
              <a:gd name="adj" fmla="val 10456"/>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6"/>
          <p:cNvSpPr/>
          <p:nvPr/>
        </p:nvSpPr>
        <p:spPr>
          <a:xfrm>
            <a:off x="6778213" y="1851063"/>
            <a:ext cx="1896317" cy="830997"/>
          </a:xfrm>
          <a:prstGeom prst="rect">
            <a:avLst/>
          </a:prstGeom>
        </p:spPr>
        <p:txBody>
          <a:bodyPr wrap="square">
            <a:spAutoFit/>
          </a:bodyPr>
          <a:lstStyle/>
          <a:p>
            <a:pPr algn="dist"/>
            <a:r>
              <a:rPr lang="en-US" altLang="zh-CN" sz="4800" dirty="0">
                <a:solidFill>
                  <a:schemeClr val="tx1">
                    <a:lumMod val="85000"/>
                    <a:lumOff val="15000"/>
                  </a:schemeClr>
                </a:solidFill>
                <a:cs typeface="+mn-ea"/>
                <a:sym typeface="+mn-lt"/>
              </a:rPr>
              <a:t>P</a:t>
            </a:r>
            <a:r>
              <a:rPr lang="en-US" altLang="zh-CN" sz="3600" dirty="0">
                <a:solidFill>
                  <a:schemeClr val="tx1">
                    <a:lumMod val="85000"/>
                    <a:lumOff val="15000"/>
                  </a:schemeClr>
                </a:solidFill>
                <a:cs typeface="+mn-ea"/>
                <a:sym typeface="+mn-lt"/>
              </a:rPr>
              <a:t>art 01</a:t>
            </a:r>
            <a:endParaRPr lang="zh-CN" altLang="en-US" sz="3600" dirty="0">
              <a:solidFill>
                <a:schemeClr val="tx1">
                  <a:lumMod val="85000"/>
                  <a:lumOff val="15000"/>
                </a:schemeClr>
              </a:solidFill>
              <a:cs typeface="+mn-ea"/>
              <a:sym typeface="+mn-lt"/>
            </a:endParaRPr>
          </a:p>
        </p:txBody>
      </p:sp>
      <p:sp>
        <p:nvSpPr>
          <p:cNvPr id="8" name="矩形 7"/>
          <p:cNvSpPr/>
          <p:nvPr/>
        </p:nvSpPr>
        <p:spPr>
          <a:xfrm>
            <a:off x="6679173" y="3440912"/>
            <a:ext cx="2714458" cy="645160"/>
          </a:xfrm>
          <a:prstGeom prst="rect">
            <a:avLst/>
          </a:prstGeom>
        </p:spPr>
        <p:txBody>
          <a:bodyPr wrap="square">
            <a:spAutoFit/>
          </a:bodyPr>
          <a:lstStyle/>
          <a:p>
            <a:pPr algn="dist"/>
            <a:r>
              <a:rPr lang="en-US" altLang="zh-CN" sz="3600" dirty="0">
                <a:solidFill>
                  <a:schemeClr val="tx1">
                    <a:lumMod val="85000"/>
                    <a:lumOff val="15000"/>
                  </a:schemeClr>
                </a:solidFill>
                <a:cs typeface="+mn-ea"/>
                <a:sym typeface="+mn-lt"/>
              </a:rPr>
              <a:t>Origin</a:t>
            </a:r>
            <a:endParaRPr lang="en-US" altLang="zh-CN" sz="3600" dirty="0">
              <a:solidFill>
                <a:schemeClr val="tx1">
                  <a:lumMod val="85000"/>
                  <a:lumOff val="15000"/>
                </a:schemeClr>
              </a:solidFill>
              <a:cs typeface="+mn-ea"/>
              <a:sym typeface="+mn-lt"/>
            </a:endParaRPr>
          </a:p>
        </p:txBody>
      </p:sp>
      <p:sp>
        <p:nvSpPr>
          <p:cNvPr id="9" name="文本框 8"/>
          <p:cNvSpPr txBox="1"/>
          <p:nvPr/>
        </p:nvSpPr>
        <p:spPr>
          <a:xfrm>
            <a:off x="6715608" y="4242329"/>
            <a:ext cx="4331273" cy="275590"/>
          </a:xfrm>
          <a:prstGeom prst="rect">
            <a:avLst/>
          </a:prstGeom>
          <a:noFill/>
        </p:spPr>
        <p:txBody>
          <a:bodyPr wrap="square" rtlCol="0">
            <a:spAutoFit/>
          </a:bodyPr>
          <a:lstStyle/>
          <a:p>
            <a:endParaRPr lang="zh-CN" altLang="en-US" sz="1200" dirty="0">
              <a:solidFill>
                <a:schemeClr val="tx1">
                  <a:lumMod val="85000"/>
                  <a:lumOff val="15000"/>
                </a:schemeClr>
              </a:solidFill>
              <a:cs typeface="+mn-ea"/>
              <a:sym typeface="+mn-lt"/>
            </a:endParaRPr>
          </a:p>
        </p:txBody>
      </p:sp>
      <p:sp>
        <p:nvSpPr>
          <p:cNvPr id="10" name="矩形: 圆角 9"/>
          <p:cNvSpPr/>
          <p:nvPr/>
        </p:nvSpPr>
        <p:spPr>
          <a:xfrm>
            <a:off x="6878451" y="2708485"/>
            <a:ext cx="1065661" cy="45719"/>
          </a:xfrm>
          <a:prstGeom prst="roundRect">
            <a:avLst>
              <a:gd name="adj" fmla="val 0"/>
            </a:avLst>
          </a:prstGeom>
          <a:solidFill>
            <a:srgbClr val="C1A36C"/>
          </a:solidFill>
          <a:ln w="127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矩形: 圆角 10"/>
          <p:cNvSpPr/>
          <p:nvPr/>
        </p:nvSpPr>
        <p:spPr>
          <a:xfrm>
            <a:off x="-263857" y="3560618"/>
            <a:ext cx="5381767" cy="4068481"/>
          </a:xfrm>
          <a:prstGeom prst="roundRect">
            <a:avLst>
              <a:gd name="adj" fmla="val 10456"/>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文本框 11"/>
          <p:cNvSpPr txBox="1"/>
          <p:nvPr/>
        </p:nvSpPr>
        <p:spPr>
          <a:xfrm>
            <a:off x="1156534" y="-469756"/>
            <a:ext cx="4657278" cy="12803505"/>
          </a:xfrm>
          <a:prstGeom prst="rect">
            <a:avLst/>
          </a:prstGeom>
          <a:noFill/>
        </p:spPr>
        <p:txBody>
          <a:bodyPr wrap="square" rtlCol="0">
            <a:spAutoFit/>
          </a:bodyPr>
          <a:lstStyle>
            <a:defPPr>
              <a:defRPr lang="zh-CN"/>
            </a:defPPr>
            <a:lvl1pPr algn="dist">
              <a:defRPr sz="23900" b="1">
                <a:solidFill>
                  <a:srgbClr val="ECF8F6"/>
                </a:solidFill>
                <a:latin typeface="字魂59号-创粗黑" panose="00000500000000000000" pitchFamily="2" charset="-122"/>
                <a:ea typeface="字魂59号-创粗黑" panose="00000500000000000000" pitchFamily="2" charset="-122"/>
              </a:defRPr>
            </a:lvl1pPr>
          </a:lstStyle>
          <a:p>
            <a:pPr algn="l"/>
            <a:r>
              <a:rPr lang="en-US" altLang="zh-CN" sz="41300" dirty="0">
                <a:solidFill>
                  <a:schemeClr val="bg1">
                    <a:lumMod val="95000"/>
                  </a:schemeClr>
                </a:solidFill>
                <a:latin typeface="+mn-lt"/>
                <a:ea typeface="+mn-ea"/>
                <a:cs typeface="+mn-ea"/>
                <a:sym typeface="+mn-lt"/>
              </a:rPr>
              <a:t>A.</a:t>
            </a:r>
            <a:endParaRPr lang="zh-CN" altLang="en-US" sz="41300"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645459" y="48409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 name="TextBox 7"/>
          <p:cNvSpPr txBox="1"/>
          <p:nvPr/>
        </p:nvSpPr>
        <p:spPr>
          <a:xfrm>
            <a:off x="1317813" y="464097"/>
            <a:ext cx="1395095" cy="583565"/>
          </a:xfrm>
          <a:prstGeom prst="rect">
            <a:avLst/>
          </a:prstGeom>
          <a:noFill/>
        </p:spPr>
        <p:txBody>
          <a:bodyPr wrap="none" rtlCol="0">
            <a:spAutoFit/>
          </a:bodyPr>
          <a:lstStyle/>
          <a:p>
            <a:r>
              <a:rPr lang="en-US" altLang="zh-CN" sz="3200" dirty="0">
                <a:solidFill>
                  <a:schemeClr val="tx1">
                    <a:lumMod val="85000"/>
                    <a:lumOff val="15000"/>
                  </a:schemeClr>
                </a:solidFill>
                <a:cs typeface="+mn-ea"/>
                <a:sym typeface="+mn-lt"/>
              </a:rPr>
              <a:t>Origin</a:t>
            </a:r>
            <a:endParaRPr lang="en-US" altLang="zh-CN" sz="3200" dirty="0">
              <a:solidFill>
                <a:schemeClr val="tx1">
                  <a:lumMod val="85000"/>
                  <a:lumOff val="15000"/>
                </a:schemeClr>
              </a:solidFill>
              <a:cs typeface="+mn-ea"/>
              <a:sym typeface="+mn-lt"/>
            </a:endParaRPr>
          </a:p>
        </p:txBody>
      </p:sp>
      <p:sp>
        <p:nvSpPr>
          <p:cNvPr id="37" name="文本框 36"/>
          <p:cNvSpPr txBox="1"/>
          <p:nvPr/>
        </p:nvSpPr>
        <p:spPr>
          <a:xfrm>
            <a:off x="7006876" y="4928987"/>
            <a:ext cx="1415772" cy="338554"/>
          </a:xfrm>
          <a:prstGeom prst="rect">
            <a:avLst/>
          </a:prstGeom>
          <a:noFill/>
        </p:spPr>
        <p:txBody>
          <a:bodyPr wrap="none" rtlCol="0">
            <a:spAutoFit/>
          </a:bodyPr>
          <a:lstStyle/>
          <a:p>
            <a:r>
              <a:rPr kumimoji="1" lang="zh-CN" altLang="en-US" sz="1600">
                <a:solidFill>
                  <a:schemeClr val="bg1"/>
                </a:solidFill>
                <a:cs typeface="+mn-ea"/>
                <a:sym typeface="+mn-lt"/>
              </a:rPr>
              <a:t>标题文字内容</a:t>
            </a:r>
            <a:endParaRPr kumimoji="1" lang="zh-CN" altLang="en-US" sz="1600">
              <a:solidFill>
                <a:schemeClr val="bg1"/>
              </a:solidFill>
              <a:cs typeface="+mn-ea"/>
              <a:sym typeface="+mn-lt"/>
            </a:endParaRPr>
          </a:p>
        </p:txBody>
      </p:sp>
      <p:sp>
        <p:nvSpPr>
          <p:cNvPr id="38" name="文本框 37"/>
          <p:cNvSpPr txBox="1"/>
          <p:nvPr/>
        </p:nvSpPr>
        <p:spPr>
          <a:xfrm>
            <a:off x="7050157" y="5221845"/>
            <a:ext cx="1592103" cy="246221"/>
          </a:xfrm>
          <a:prstGeom prst="rect">
            <a:avLst/>
          </a:prstGeom>
          <a:noFill/>
        </p:spPr>
        <p:txBody>
          <a:bodyPr wrap="none" rtlCol="0">
            <a:spAutoFit/>
          </a:bodyPr>
          <a:lstStyle/>
          <a:p>
            <a:r>
              <a:rPr lang="en-GB" altLang="zh-CN" sz="1000" dirty="0">
                <a:solidFill>
                  <a:schemeClr val="bg1"/>
                </a:solidFill>
                <a:cs typeface="+mn-ea"/>
                <a:sym typeface="+mn-lt"/>
              </a:rPr>
              <a:t>ENTER THE TITLE HERE</a:t>
            </a:r>
            <a:endParaRPr lang="en-GB" altLang="zh-CN" sz="1000" dirty="0">
              <a:solidFill>
                <a:schemeClr val="bg1"/>
              </a:solidFill>
              <a:cs typeface="+mn-ea"/>
              <a:sym typeface="+mn-lt"/>
            </a:endParaRPr>
          </a:p>
        </p:txBody>
      </p:sp>
      <p:sp>
        <p:nvSpPr>
          <p:cNvPr id="39" name="文本框 38"/>
          <p:cNvSpPr txBox="1"/>
          <p:nvPr/>
        </p:nvSpPr>
        <p:spPr>
          <a:xfrm>
            <a:off x="9374442" y="4941161"/>
            <a:ext cx="1415772" cy="338554"/>
          </a:xfrm>
          <a:prstGeom prst="rect">
            <a:avLst/>
          </a:prstGeom>
          <a:noFill/>
        </p:spPr>
        <p:txBody>
          <a:bodyPr wrap="none" rtlCol="0">
            <a:spAutoFit/>
          </a:bodyPr>
          <a:lstStyle/>
          <a:p>
            <a:r>
              <a:rPr kumimoji="1" lang="zh-CN" altLang="en-US" sz="1600">
                <a:solidFill>
                  <a:schemeClr val="bg1"/>
                </a:solidFill>
                <a:cs typeface="+mn-ea"/>
                <a:sym typeface="+mn-lt"/>
              </a:rPr>
              <a:t>标题文字内容</a:t>
            </a:r>
            <a:endParaRPr kumimoji="1" lang="zh-CN" altLang="en-US" sz="1600">
              <a:solidFill>
                <a:schemeClr val="bg1"/>
              </a:solidFill>
              <a:cs typeface="+mn-ea"/>
              <a:sym typeface="+mn-lt"/>
            </a:endParaRPr>
          </a:p>
        </p:txBody>
      </p:sp>
      <p:sp>
        <p:nvSpPr>
          <p:cNvPr id="40" name="文本框 39"/>
          <p:cNvSpPr txBox="1"/>
          <p:nvPr/>
        </p:nvSpPr>
        <p:spPr>
          <a:xfrm>
            <a:off x="9473684" y="5230565"/>
            <a:ext cx="1592103" cy="246221"/>
          </a:xfrm>
          <a:prstGeom prst="rect">
            <a:avLst/>
          </a:prstGeom>
          <a:noFill/>
        </p:spPr>
        <p:txBody>
          <a:bodyPr wrap="none" rtlCol="0">
            <a:spAutoFit/>
          </a:bodyPr>
          <a:lstStyle/>
          <a:p>
            <a:r>
              <a:rPr lang="en-GB" altLang="zh-CN" sz="1000" dirty="0">
                <a:solidFill>
                  <a:schemeClr val="bg1"/>
                </a:solidFill>
                <a:cs typeface="+mn-ea"/>
                <a:sym typeface="+mn-lt"/>
              </a:rPr>
              <a:t>ENTER THE TITLE HERE</a:t>
            </a:r>
            <a:endParaRPr lang="en-GB" altLang="zh-CN" sz="1000" dirty="0">
              <a:solidFill>
                <a:schemeClr val="bg1"/>
              </a:solidFill>
              <a:cs typeface="+mn-ea"/>
              <a:sym typeface="+mn-lt"/>
            </a:endParaRPr>
          </a:p>
        </p:txBody>
      </p:sp>
      <p:sp>
        <p:nvSpPr>
          <p:cNvPr id="42" name="Google Shape;86;p19"/>
          <p:cNvSpPr txBox="1"/>
          <p:nvPr/>
        </p:nvSpPr>
        <p:spPr>
          <a:xfrm>
            <a:off x="906915" y="1555829"/>
            <a:ext cx="3183654" cy="43426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0" i="0" u="none" strike="noStrike" cap="none" dirty="0">
                <a:solidFill>
                  <a:schemeClr val="tx1">
                    <a:lumMod val="85000"/>
                    <a:lumOff val="15000"/>
                  </a:schemeClr>
                </a:solidFill>
                <a:cs typeface="+mn-ea"/>
                <a:sym typeface="+mn-lt"/>
              </a:rPr>
              <a:t>Who?</a:t>
            </a:r>
            <a:endParaRPr lang="en-US" sz="3200" b="0" i="0" u="none" strike="noStrike" cap="none" dirty="0">
              <a:solidFill>
                <a:schemeClr val="tx1">
                  <a:lumMod val="85000"/>
                  <a:lumOff val="15000"/>
                </a:schemeClr>
              </a:solidFill>
              <a:cs typeface="+mn-ea"/>
              <a:sym typeface="+mn-lt"/>
            </a:endParaRPr>
          </a:p>
        </p:txBody>
      </p:sp>
      <p:sp>
        <p:nvSpPr>
          <p:cNvPr id="13" name="文本框 12"/>
          <p:cNvSpPr txBox="1"/>
          <p:nvPr/>
        </p:nvSpPr>
        <p:spPr>
          <a:xfrm>
            <a:off x="2712720" y="1247140"/>
            <a:ext cx="2540000" cy="1198880"/>
          </a:xfrm>
          <a:prstGeom prst="rect">
            <a:avLst/>
          </a:prstGeom>
          <a:noFill/>
        </p:spPr>
        <p:txBody>
          <a:bodyPr wrap="square" rtlCol="0" anchor="t">
            <a:spAutoFit/>
          </a:bodyPr>
          <a:p>
            <a:r>
              <a:rPr lang="zh-CN" altLang="en-US"/>
              <a:t>汉代史官撰写的《世本》称：“仪狄始作酒醪，变五味，少康（杜康）作秫酒。” </a:t>
            </a:r>
            <a:endParaRPr lang="zh-CN" altLang="en-US"/>
          </a:p>
        </p:txBody>
      </p:sp>
      <p:sp>
        <p:nvSpPr>
          <p:cNvPr id="2" name="文本框 1"/>
          <p:cNvSpPr txBox="1"/>
          <p:nvPr/>
        </p:nvSpPr>
        <p:spPr>
          <a:xfrm>
            <a:off x="93345" y="3251835"/>
            <a:ext cx="5438775" cy="2306955"/>
          </a:xfrm>
          <a:prstGeom prst="rect">
            <a:avLst/>
          </a:prstGeom>
          <a:noFill/>
        </p:spPr>
        <p:txBody>
          <a:bodyPr wrap="square" rtlCol="0" anchor="t">
            <a:spAutoFit/>
          </a:bodyPr>
          <a:p>
            <a:r>
              <a:rPr lang="en-US" altLang="zh-CN"/>
              <a:t>Some recordings:</a:t>
            </a:r>
            <a:endParaRPr lang="en-US" altLang="zh-CN"/>
          </a:p>
          <a:p>
            <a:r>
              <a:rPr lang="zh-CN" altLang="en-US"/>
              <a:t>《酒诰》、《世本》、《说文解字》、《战国策》、《汉书》</a:t>
            </a:r>
            <a:endParaRPr lang="zh-CN" altLang="en-US"/>
          </a:p>
          <a:p>
            <a:r>
              <a:rPr lang="en-US" altLang="zh-CN"/>
              <a:t>Some poems:</a:t>
            </a:r>
            <a:endParaRPr lang="en-US" altLang="zh-CN"/>
          </a:p>
          <a:p>
            <a:r>
              <a:rPr lang="zh-CN" altLang="en-US"/>
              <a:t>如曹操的“何以解忧，唯有杜康”，</a:t>
            </a:r>
            <a:endParaRPr lang="zh-CN" altLang="en-US"/>
          </a:p>
          <a:p>
            <a:r>
              <a:rPr lang="zh-CN" altLang="en-US"/>
              <a:t>白居易的“杜康能散闷，萱草解忘忧”，</a:t>
            </a:r>
            <a:endParaRPr lang="zh-CN" altLang="en-US"/>
          </a:p>
          <a:p>
            <a:r>
              <a:rPr lang="zh-CN" altLang="en-US"/>
              <a:t>苏轼的“从今东坡室，不立杜康祀”，</a:t>
            </a:r>
            <a:endParaRPr lang="zh-CN" altLang="en-US"/>
          </a:p>
          <a:p>
            <a:r>
              <a:rPr lang="zh-CN" altLang="en-US"/>
              <a:t>邵雍的“吃一辈子杜康酒，醉乐陶陶”等等</a:t>
            </a:r>
            <a:endParaRPr lang="zh-CN" altLang="en-US"/>
          </a:p>
        </p:txBody>
      </p:sp>
      <p:pic>
        <p:nvPicPr>
          <p:cNvPr id="8" name="图片 7"/>
          <p:cNvPicPr>
            <a:picLocks noChangeAspect="1"/>
          </p:cNvPicPr>
          <p:nvPr/>
        </p:nvPicPr>
        <p:blipFill>
          <a:blip r:embed="rId1"/>
          <a:stretch>
            <a:fillRect/>
          </a:stretch>
        </p:blipFill>
        <p:spPr>
          <a:xfrm>
            <a:off x="5431790" y="3260090"/>
            <a:ext cx="2554605" cy="2298700"/>
          </a:xfrm>
          <a:prstGeom prst="rect">
            <a:avLst/>
          </a:prstGeom>
        </p:spPr>
      </p:pic>
      <p:sp>
        <p:nvSpPr>
          <p:cNvPr id="10" name="前凸带形 9"/>
          <p:cNvSpPr/>
          <p:nvPr/>
        </p:nvSpPr>
        <p:spPr>
          <a:xfrm>
            <a:off x="8115300" y="3251835"/>
            <a:ext cx="3024505" cy="1379220"/>
          </a:xfrm>
          <a:prstGeom prst="ribb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sym typeface="+mn-ea"/>
              </a:rPr>
              <a:t>T</a:t>
            </a:r>
            <a:r>
              <a:rPr lang="zh-CN" altLang="en-US">
                <a:sym typeface="+mn-ea"/>
              </a:rPr>
              <a:t>he Chinese Dionysus</a:t>
            </a:r>
            <a:endParaRPr lang="zh-CN" altLang="en-US"/>
          </a:p>
        </p:txBody>
      </p:sp>
      <p:sp>
        <p:nvSpPr>
          <p:cNvPr id="12" name="前凸带形 11"/>
          <p:cNvSpPr/>
          <p:nvPr/>
        </p:nvSpPr>
        <p:spPr>
          <a:xfrm>
            <a:off x="8115300" y="4928870"/>
            <a:ext cx="3024505" cy="1379220"/>
          </a:xfrm>
          <a:prstGeom prst="ribb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sym typeface="+mn-ea"/>
              </a:rPr>
              <a:t>T</a:t>
            </a:r>
            <a:r>
              <a:rPr lang="zh-CN" altLang="en-US">
                <a:sym typeface="+mn-ea"/>
              </a:rPr>
              <a:t>he  synonym of liquor </a:t>
            </a:r>
            <a:endParaRPr lang="en-US" altLang="zh-CN">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linds(horizont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42" grpId="0"/>
      <p:bldP spid="42" grpId="1"/>
      <p:bldP spid="2" grpId="0"/>
      <p:bldP spid="2" grpId="1"/>
      <p:bldP spid="10" grpId="0" animBg="1"/>
      <p:bldP spid="10" grpId="1" animBg="1"/>
      <p:bldP spid="12" grpId="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645459" y="48409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 name="TextBox 7"/>
          <p:cNvSpPr txBox="1"/>
          <p:nvPr/>
        </p:nvSpPr>
        <p:spPr>
          <a:xfrm>
            <a:off x="1317813" y="464097"/>
            <a:ext cx="1395095" cy="583565"/>
          </a:xfrm>
          <a:prstGeom prst="rect">
            <a:avLst/>
          </a:prstGeom>
          <a:noFill/>
        </p:spPr>
        <p:txBody>
          <a:bodyPr wrap="none" rtlCol="0">
            <a:spAutoFit/>
          </a:bodyPr>
          <a:lstStyle/>
          <a:p>
            <a:r>
              <a:rPr lang="en-US" altLang="zh-CN" sz="3200" dirty="0">
                <a:solidFill>
                  <a:schemeClr val="tx1">
                    <a:lumMod val="85000"/>
                    <a:lumOff val="15000"/>
                  </a:schemeClr>
                </a:solidFill>
                <a:cs typeface="+mn-ea"/>
                <a:sym typeface="+mn-lt"/>
              </a:rPr>
              <a:t>Origin</a:t>
            </a:r>
            <a:endParaRPr lang="en-US" altLang="zh-CN" sz="3200" dirty="0">
              <a:solidFill>
                <a:schemeClr val="tx1">
                  <a:lumMod val="85000"/>
                  <a:lumOff val="15000"/>
                </a:schemeClr>
              </a:solidFill>
              <a:cs typeface="+mn-ea"/>
              <a:sym typeface="+mn-lt"/>
            </a:endParaRPr>
          </a:p>
        </p:txBody>
      </p:sp>
      <p:sp>
        <p:nvSpPr>
          <p:cNvPr id="37" name="文本框 36"/>
          <p:cNvSpPr txBox="1"/>
          <p:nvPr/>
        </p:nvSpPr>
        <p:spPr>
          <a:xfrm>
            <a:off x="7006876" y="4928987"/>
            <a:ext cx="1415772" cy="338554"/>
          </a:xfrm>
          <a:prstGeom prst="rect">
            <a:avLst/>
          </a:prstGeom>
          <a:noFill/>
        </p:spPr>
        <p:txBody>
          <a:bodyPr wrap="none" rtlCol="0">
            <a:spAutoFit/>
          </a:bodyPr>
          <a:lstStyle/>
          <a:p>
            <a:r>
              <a:rPr kumimoji="1" lang="zh-CN" altLang="en-US" sz="1600">
                <a:solidFill>
                  <a:schemeClr val="bg1"/>
                </a:solidFill>
                <a:cs typeface="+mn-ea"/>
                <a:sym typeface="+mn-lt"/>
              </a:rPr>
              <a:t>标题文字内容</a:t>
            </a:r>
            <a:endParaRPr kumimoji="1" lang="zh-CN" altLang="en-US" sz="1600">
              <a:solidFill>
                <a:schemeClr val="bg1"/>
              </a:solidFill>
              <a:cs typeface="+mn-ea"/>
              <a:sym typeface="+mn-lt"/>
            </a:endParaRPr>
          </a:p>
        </p:txBody>
      </p:sp>
      <p:sp>
        <p:nvSpPr>
          <p:cNvPr id="38" name="文本框 37"/>
          <p:cNvSpPr txBox="1"/>
          <p:nvPr/>
        </p:nvSpPr>
        <p:spPr>
          <a:xfrm>
            <a:off x="7050157" y="5221845"/>
            <a:ext cx="1592103" cy="246221"/>
          </a:xfrm>
          <a:prstGeom prst="rect">
            <a:avLst/>
          </a:prstGeom>
          <a:noFill/>
        </p:spPr>
        <p:txBody>
          <a:bodyPr wrap="none" rtlCol="0">
            <a:spAutoFit/>
          </a:bodyPr>
          <a:lstStyle/>
          <a:p>
            <a:r>
              <a:rPr lang="en-GB" altLang="zh-CN" sz="1000" dirty="0">
                <a:solidFill>
                  <a:schemeClr val="bg1"/>
                </a:solidFill>
                <a:cs typeface="+mn-ea"/>
                <a:sym typeface="+mn-lt"/>
              </a:rPr>
              <a:t>ENTER THE TITLE HERE</a:t>
            </a:r>
            <a:endParaRPr lang="en-GB" altLang="zh-CN" sz="1000" dirty="0">
              <a:solidFill>
                <a:schemeClr val="bg1"/>
              </a:solidFill>
              <a:cs typeface="+mn-ea"/>
              <a:sym typeface="+mn-lt"/>
            </a:endParaRPr>
          </a:p>
        </p:txBody>
      </p:sp>
      <p:sp>
        <p:nvSpPr>
          <p:cNvPr id="39" name="文本框 38"/>
          <p:cNvSpPr txBox="1"/>
          <p:nvPr/>
        </p:nvSpPr>
        <p:spPr>
          <a:xfrm>
            <a:off x="9374442" y="4941161"/>
            <a:ext cx="1415772" cy="338554"/>
          </a:xfrm>
          <a:prstGeom prst="rect">
            <a:avLst/>
          </a:prstGeom>
          <a:noFill/>
        </p:spPr>
        <p:txBody>
          <a:bodyPr wrap="none" rtlCol="0">
            <a:spAutoFit/>
          </a:bodyPr>
          <a:lstStyle/>
          <a:p>
            <a:r>
              <a:rPr kumimoji="1" lang="zh-CN" altLang="en-US" sz="1600">
                <a:solidFill>
                  <a:schemeClr val="bg1"/>
                </a:solidFill>
                <a:cs typeface="+mn-ea"/>
                <a:sym typeface="+mn-lt"/>
              </a:rPr>
              <a:t>标题文字内容</a:t>
            </a:r>
            <a:endParaRPr kumimoji="1" lang="zh-CN" altLang="en-US" sz="1600">
              <a:solidFill>
                <a:schemeClr val="bg1"/>
              </a:solidFill>
              <a:cs typeface="+mn-ea"/>
              <a:sym typeface="+mn-lt"/>
            </a:endParaRPr>
          </a:p>
        </p:txBody>
      </p:sp>
      <p:sp>
        <p:nvSpPr>
          <p:cNvPr id="40" name="文本框 39"/>
          <p:cNvSpPr txBox="1"/>
          <p:nvPr/>
        </p:nvSpPr>
        <p:spPr>
          <a:xfrm>
            <a:off x="9473684" y="5230565"/>
            <a:ext cx="1592103" cy="246221"/>
          </a:xfrm>
          <a:prstGeom prst="rect">
            <a:avLst/>
          </a:prstGeom>
          <a:noFill/>
        </p:spPr>
        <p:txBody>
          <a:bodyPr wrap="none" rtlCol="0">
            <a:spAutoFit/>
          </a:bodyPr>
          <a:lstStyle/>
          <a:p>
            <a:r>
              <a:rPr lang="en-GB" altLang="zh-CN" sz="1000" dirty="0">
                <a:solidFill>
                  <a:schemeClr val="bg1"/>
                </a:solidFill>
                <a:cs typeface="+mn-ea"/>
                <a:sym typeface="+mn-lt"/>
              </a:rPr>
              <a:t>ENTER THE TITLE HERE</a:t>
            </a:r>
            <a:endParaRPr lang="en-GB" altLang="zh-CN" sz="1000" dirty="0">
              <a:solidFill>
                <a:schemeClr val="bg1"/>
              </a:solidFill>
              <a:cs typeface="+mn-ea"/>
              <a:sym typeface="+mn-lt"/>
            </a:endParaRPr>
          </a:p>
        </p:txBody>
      </p:sp>
      <p:sp>
        <p:nvSpPr>
          <p:cNvPr id="41" name="TextBox 7"/>
          <p:cNvSpPr txBox="1"/>
          <p:nvPr/>
        </p:nvSpPr>
        <p:spPr>
          <a:xfrm>
            <a:off x="779915" y="1116339"/>
            <a:ext cx="1272540" cy="583565"/>
          </a:xfrm>
          <a:prstGeom prst="rect">
            <a:avLst/>
          </a:prstGeom>
          <a:noFill/>
        </p:spPr>
        <p:txBody>
          <a:bodyPr wrap="none" rtlCol="0">
            <a:spAutoFit/>
          </a:bodyPr>
          <a:lstStyle/>
          <a:p>
            <a:r>
              <a:rPr lang="en-US" altLang="zh-CN" sz="3200" dirty="0">
                <a:solidFill>
                  <a:schemeClr val="tx1">
                    <a:lumMod val="85000"/>
                    <a:lumOff val="15000"/>
                  </a:schemeClr>
                </a:solidFill>
                <a:cs typeface="+mn-ea"/>
                <a:sym typeface="+mn-lt"/>
              </a:rPr>
              <a:t>How?</a:t>
            </a:r>
            <a:endParaRPr lang="en-US" altLang="zh-CN" sz="3200" dirty="0">
              <a:solidFill>
                <a:schemeClr val="tx1">
                  <a:lumMod val="85000"/>
                  <a:lumOff val="15000"/>
                </a:schemeClr>
              </a:solidFill>
              <a:cs typeface="+mn-ea"/>
              <a:sym typeface="+mn-lt"/>
            </a:endParaRPr>
          </a:p>
        </p:txBody>
      </p:sp>
      <p:sp>
        <p:nvSpPr>
          <p:cNvPr id="4" name="竖卷形 3"/>
          <p:cNvSpPr/>
          <p:nvPr/>
        </p:nvSpPr>
        <p:spPr>
          <a:xfrm>
            <a:off x="-5715" y="1821180"/>
            <a:ext cx="5961380" cy="323215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a:t> According to the legend,one day it rained suddenly while Du Kang was herding the sheep.Hastily driving the sheep back to the sheepfold, he forgot some husked</a:t>
            </a:r>
            <a:r>
              <a:rPr lang="en-US" altLang="zh-CN"/>
              <a:t> </a:t>
            </a:r>
            <a:r>
              <a:rPr lang="zh-CN" altLang="en-US"/>
              <a:t>sorghum rice in a hollowed trunk by accident, and when he came back</a:t>
            </a:r>
            <a:r>
              <a:rPr lang="en-US" altLang="zh-CN"/>
              <a:t> </a:t>
            </a:r>
            <a:r>
              <a:rPr lang="zh-CN" altLang="en-US"/>
              <a:t>after a few days, the rice he left there became so fragrant that he</a:t>
            </a:r>
            <a:r>
              <a:rPr lang="en-US" altLang="zh-CN"/>
              <a:t> </a:t>
            </a:r>
            <a:r>
              <a:rPr lang="zh-CN" altLang="en-US"/>
              <a:t>couldn’t help tasting some. Surprisingly, it was palatable. </a:t>
            </a:r>
            <a:endParaRPr lang="zh-CN" altLang="en-US"/>
          </a:p>
        </p:txBody>
      </p:sp>
      <p:sp>
        <p:nvSpPr>
          <p:cNvPr id="7" name="矩形 6"/>
          <p:cNvSpPr/>
          <p:nvPr/>
        </p:nvSpPr>
        <p:spPr>
          <a:xfrm>
            <a:off x="3802063" y="194310"/>
            <a:ext cx="3552825" cy="922020"/>
          </a:xfrm>
          <a:prstGeom prst="rect">
            <a:avLst/>
          </a:prstGeom>
          <a:noFill/>
          <a:ln>
            <a:noFill/>
          </a:ln>
        </p:spPr>
        <p:txBody>
          <a:bodyPr wrap="none" rtlCol="0" anchor="t">
            <a:spAutoFit/>
          </a:bodyPr>
          <a:p>
            <a:pPr algn="ctr"/>
            <a:r>
              <a:rPr lang="en-US" altLang="zh-CN" sz="5400" b="1">
                <a:ln w="22225">
                  <a:solidFill>
                    <a:schemeClr val="accent2"/>
                  </a:solidFill>
                  <a:prstDash val="solid"/>
                </a:ln>
                <a:solidFill>
                  <a:schemeClr val="accent2">
                    <a:lumMod val="40000"/>
                    <a:lumOff val="60000"/>
                  </a:schemeClr>
                </a:solidFill>
                <a:effectLst/>
              </a:rPr>
              <a:t>Uncertain</a:t>
            </a:r>
            <a:endParaRPr lang="en-US" altLang="zh-CN" sz="5400" b="1">
              <a:ln w="22225">
                <a:solidFill>
                  <a:schemeClr val="accent2"/>
                </a:solidFill>
                <a:prstDash val="solid"/>
              </a:ln>
              <a:solidFill>
                <a:schemeClr val="accent2">
                  <a:lumMod val="40000"/>
                  <a:lumOff val="60000"/>
                </a:schemeClr>
              </a:solidFill>
              <a:effectLst/>
            </a:endParaRPr>
          </a:p>
        </p:txBody>
      </p:sp>
      <p:sp>
        <p:nvSpPr>
          <p:cNvPr id="15" name="竖卷形 14"/>
          <p:cNvSpPr/>
          <p:nvPr/>
        </p:nvSpPr>
        <p:spPr>
          <a:xfrm>
            <a:off x="6553200" y="1968500"/>
            <a:ext cx="4236720" cy="2921000"/>
          </a:xfrm>
          <a:prstGeom prst="verticalScroll">
            <a:avLst/>
          </a:prstGeom>
        </p:spPr>
        <p:style>
          <a:lnRef idx="1">
            <a:schemeClr val="accent2"/>
          </a:lnRef>
          <a:fillRef idx="2">
            <a:schemeClr val="accent2"/>
          </a:fillRef>
          <a:effectRef idx="1">
            <a:schemeClr val="accent2"/>
          </a:effectRef>
          <a:fontRef idx="minor">
            <a:schemeClr val="dk1"/>
          </a:fontRef>
        </p:style>
        <p:txBody>
          <a:bodyPr rtlCol="0" anchor="ctr"/>
          <a:p>
            <a:pPr algn="ctr"/>
            <a:r>
              <a:rPr lang="zh-CN" altLang="en-US"/>
              <a:t>晋代文人江统的《酒诰》中有段的介绍：“酒之所兴，肇自上皇；或云仪狄，一曰杜康。有饭不尽，委之空桑，积郁成味，久蓄气芳，本出于此，不由奇方”。</a:t>
            </a:r>
            <a:endParaRPr lang="zh-CN" altLang="en-US"/>
          </a:p>
        </p:txBody>
      </p:sp>
      <p:pic>
        <p:nvPicPr>
          <p:cNvPr id="2" name="图片 1"/>
          <p:cNvPicPr>
            <a:picLocks noChangeAspect="1"/>
          </p:cNvPicPr>
          <p:nvPr/>
        </p:nvPicPr>
        <p:blipFill>
          <a:blip r:embed="rId1"/>
          <a:stretch>
            <a:fillRect/>
          </a:stretch>
        </p:blipFill>
        <p:spPr>
          <a:xfrm>
            <a:off x="4462780" y="4348480"/>
            <a:ext cx="3266440" cy="225742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7" grpId="0"/>
      <p:bldP spid="7" grpId="1"/>
      <p:bldP spid="4" grpId="0" animBg="1"/>
      <p:bldP spid="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2" name="矩形: 圆角 1"/>
          <p:cNvSpPr/>
          <p:nvPr/>
        </p:nvSpPr>
        <p:spPr>
          <a:xfrm>
            <a:off x="11436823" y="459914"/>
            <a:ext cx="1019034" cy="874205"/>
          </a:xfrm>
          <a:prstGeom prst="roundRect">
            <a:avLst>
              <a:gd name="adj" fmla="val 10456"/>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6"/>
          <p:cNvSpPr/>
          <p:nvPr/>
        </p:nvSpPr>
        <p:spPr>
          <a:xfrm>
            <a:off x="6778213" y="1851063"/>
            <a:ext cx="1896317" cy="830997"/>
          </a:xfrm>
          <a:prstGeom prst="rect">
            <a:avLst/>
          </a:prstGeom>
        </p:spPr>
        <p:txBody>
          <a:bodyPr wrap="square">
            <a:spAutoFit/>
          </a:bodyPr>
          <a:lstStyle/>
          <a:p>
            <a:pPr algn="dist"/>
            <a:r>
              <a:rPr lang="en-US" altLang="zh-CN" sz="4800" dirty="0">
                <a:solidFill>
                  <a:schemeClr val="tx1">
                    <a:lumMod val="85000"/>
                    <a:lumOff val="15000"/>
                  </a:schemeClr>
                </a:solidFill>
                <a:cs typeface="+mn-ea"/>
                <a:sym typeface="+mn-lt"/>
              </a:rPr>
              <a:t>P</a:t>
            </a:r>
            <a:r>
              <a:rPr lang="en-US" altLang="zh-CN" sz="3600" dirty="0">
                <a:solidFill>
                  <a:schemeClr val="tx1">
                    <a:lumMod val="85000"/>
                    <a:lumOff val="15000"/>
                  </a:schemeClr>
                </a:solidFill>
                <a:cs typeface="+mn-ea"/>
                <a:sym typeface="+mn-lt"/>
              </a:rPr>
              <a:t>art 02</a:t>
            </a:r>
            <a:endParaRPr lang="zh-CN" altLang="en-US" sz="3600" dirty="0">
              <a:solidFill>
                <a:schemeClr val="tx1">
                  <a:lumMod val="85000"/>
                  <a:lumOff val="15000"/>
                </a:schemeClr>
              </a:solidFill>
              <a:cs typeface="+mn-ea"/>
              <a:sym typeface="+mn-lt"/>
            </a:endParaRPr>
          </a:p>
        </p:txBody>
      </p:sp>
      <p:sp>
        <p:nvSpPr>
          <p:cNvPr id="10" name="矩形: 圆角 9"/>
          <p:cNvSpPr/>
          <p:nvPr/>
        </p:nvSpPr>
        <p:spPr>
          <a:xfrm>
            <a:off x="6878451" y="2708485"/>
            <a:ext cx="1065661" cy="45719"/>
          </a:xfrm>
          <a:prstGeom prst="roundRect">
            <a:avLst>
              <a:gd name="adj" fmla="val 0"/>
            </a:avLst>
          </a:prstGeom>
          <a:solidFill>
            <a:srgbClr val="C1A36C"/>
          </a:solidFill>
          <a:ln w="127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矩形: 圆角 10"/>
          <p:cNvSpPr/>
          <p:nvPr/>
        </p:nvSpPr>
        <p:spPr>
          <a:xfrm>
            <a:off x="-263857" y="3560618"/>
            <a:ext cx="5381767" cy="4068481"/>
          </a:xfrm>
          <a:prstGeom prst="roundRect">
            <a:avLst>
              <a:gd name="adj" fmla="val 10456"/>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文本框 11"/>
          <p:cNvSpPr txBox="1"/>
          <p:nvPr/>
        </p:nvSpPr>
        <p:spPr>
          <a:xfrm>
            <a:off x="1156534" y="-469756"/>
            <a:ext cx="4657278" cy="12803505"/>
          </a:xfrm>
          <a:prstGeom prst="rect">
            <a:avLst/>
          </a:prstGeom>
          <a:noFill/>
        </p:spPr>
        <p:txBody>
          <a:bodyPr wrap="square" rtlCol="0">
            <a:spAutoFit/>
          </a:bodyPr>
          <a:lstStyle>
            <a:defPPr>
              <a:defRPr lang="zh-CN"/>
            </a:defPPr>
            <a:lvl1pPr algn="dist">
              <a:defRPr sz="23900" b="1">
                <a:solidFill>
                  <a:srgbClr val="ECF8F6"/>
                </a:solidFill>
                <a:latin typeface="字魂59号-创粗黑" panose="00000500000000000000" pitchFamily="2" charset="-122"/>
                <a:ea typeface="字魂59号-创粗黑" panose="00000500000000000000" pitchFamily="2" charset="-122"/>
              </a:defRPr>
            </a:lvl1pPr>
          </a:lstStyle>
          <a:p>
            <a:pPr algn="l"/>
            <a:r>
              <a:rPr lang="en-US" altLang="zh-CN" sz="41300" dirty="0">
                <a:solidFill>
                  <a:schemeClr val="bg1">
                    <a:lumMod val="95000"/>
                  </a:schemeClr>
                </a:solidFill>
                <a:latin typeface="+mn-lt"/>
                <a:ea typeface="+mn-ea"/>
                <a:cs typeface="+mn-ea"/>
                <a:sym typeface="+mn-lt"/>
              </a:rPr>
              <a:t>B.</a:t>
            </a:r>
            <a:endParaRPr lang="zh-CN" altLang="en-US" sz="41300" dirty="0">
              <a:solidFill>
                <a:schemeClr val="bg1">
                  <a:lumMod val="95000"/>
                </a:schemeClr>
              </a:solidFill>
              <a:latin typeface="+mn-lt"/>
              <a:ea typeface="+mn-ea"/>
              <a:cs typeface="+mn-ea"/>
              <a:sym typeface="+mn-lt"/>
            </a:endParaRPr>
          </a:p>
        </p:txBody>
      </p:sp>
      <p:sp>
        <p:nvSpPr>
          <p:cNvPr id="3" name="文本框 2"/>
          <p:cNvSpPr txBox="1"/>
          <p:nvPr/>
        </p:nvSpPr>
        <p:spPr>
          <a:xfrm>
            <a:off x="6262370" y="3200400"/>
            <a:ext cx="4657090" cy="645160"/>
          </a:xfrm>
          <a:prstGeom prst="rect">
            <a:avLst/>
          </a:prstGeom>
          <a:noFill/>
        </p:spPr>
        <p:txBody>
          <a:bodyPr wrap="square" rtlCol="0">
            <a:spAutoFit/>
          </a:bodyPr>
          <a:p>
            <a:r>
              <a:rPr lang="en-US" altLang="zh-CN" sz="3600"/>
              <a:t>Drinking Vessel</a:t>
            </a:r>
            <a:endParaRPr lang="en-US" altLang="zh-CN" sz="360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nvPicPr>
        <p:blipFill>
          <a:blip r:embed="rId1"/>
          <a:stretch>
            <a:fillRect/>
          </a:stretch>
        </p:blipFill>
        <p:spPr>
          <a:xfrm>
            <a:off x="5799455" y="2059305"/>
            <a:ext cx="2264410" cy="2381885"/>
          </a:xfrm>
          <a:prstGeom prst="rect">
            <a:avLst/>
          </a:prstGeom>
          <a:noFill/>
          <a:ln w="9525">
            <a:noFill/>
          </a:ln>
        </p:spPr>
      </p:pic>
      <p:grpSp>
        <p:nvGrpSpPr>
          <p:cNvPr id="5" name="组合 4"/>
          <p:cNvGrpSpPr/>
          <p:nvPr/>
        </p:nvGrpSpPr>
        <p:grpSpPr>
          <a:xfrm>
            <a:off x="645459" y="48409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 name="TextBox 7"/>
          <p:cNvSpPr txBox="1"/>
          <p:nvPr/>
        </p:nvSpPr>
        <p:spPr>
          <a:xfrm>
            <a:off x="1317813" y="464097"/>
            <a:ext cx="6745605" cy="583565"/>
          </a:xfrm>
          <a:prstGeom prst="rect">
            <a:avLst/>
          </a:prstGeom>
          <a:noFill/>
        </p:spPr>
        <p:txBody>
          <a:bodyPr wrap="none" rtlCol="0">
            <a:spAutoFit/>
          </a:bodyPr>
          <a:lstStyle/>
          <a:p>
            <a:r>
              <a:rPr lang="en-US" altLang="zh-CN" sz="3200" dirty="0">
                <a:solidFill>
                  <a:schemeClr val="tx1">
                    <a:lumMod val="85000"/>
                    <a:lumOff val="15000"/>
                  </a:schemeClr>
                </a:solidFill>
                <a:cs typeface="+mn-ea"/>
                <a:sym typeface="+mn-lt"/>
              </a:rPr>
              <a:t>The history of the drinking vessel </a:t>
            </a:r>
            <a:endParaRPr lang="zh-CN" altLang="en-US" sz="3200" dirty="0">
              <a:solidFill>
                <a:schemeClr val="tx1">
                  <a:lumMod val="85000"/>
                  <a:lumOff val="15000"/>
                </a:schemeClr>
              </a:solidFill>
              <a:cs typeface="+mn-ea"/>
              <a:sym typeface="+mn-lt"/>
            </a:endParaRPr>
          </a:p>
        </p:txBody>
      </p:sp>
      <p:sp>
        <p:nvSpPr>
          <p:cNvPr id="7" name="Rectangle 15"/>
          <p:cNvSpPr/>
          <p:nvPr/>
        </p:nvSpPr>
        <p:spPr>
          <a:xfrm>
            <a:off x="1192391" y="2301049"/>
            <a:ext cx="2116606" cy="2061210"/>
          </a:xfrm>
          <a:prstGeom prst="rect">
            <a:avLst/>
          </a:prstGeom>
        </p:spPr>
        <p:txBody>
          <a:bodyPr wrap="square">
            <a:spAutoFit/>
          </a:bodyPr>
          <a:lstStyle/>
          <a:p>
            <a:pPr defTabSz="1828800" rtl="0"/>
            <a:r>
              <a:rPr lang="en-US" sz="1600" b="1" kern="1200" dirty="0">
                <a:solidFill>
                  <a:schemeClr val="tx1">
                    <a:lumMod val="85000"/>
                    <a:lumOff val="15000"/>
                  </a:schemeClr>
                </a:solidFill>
                <a:cs typeface="+mn-ea"/>
                <a:sym typeface="+mn-lt"/>
              </a:rPr>
              <a:t>The Neolithic culture period.(</a:t>
            </a:r>
            <a:r>
              <a:rPr lang="zh-CN" altLang="en-US" sz="1600" b="1" kern="1200" dirty="0">
                <a:solidFill>
                  <a:schemeClr val="tx1">
                    <a:lumMod val="85000"/>
                    <a:lumOff val="15000"/>
                  </a:schemeClr>
                </a:solidFill>
                <a:cs typeface="+mn-ea"/>
                <a:sym typeface="+mn-lt"/>
              </a:rPr>
              <a:t>新石器时代）</a:t>
            </a:r>
            <a:endParaRPr lang="en-US" sz="1600" b="1" kern="1200" dirty="0">
              <a:solidFill>
                <a:schemeClr val="tx1">
                  <a:lumMod val="85000"/>
                  <a:lumOff val="15000"/>
                </a:schemeClr>
              </a:solidFill>
              <a:cs typeface="+mn-ea"/>
              <a:sym typeface="+mn-lt"/>
            </a:endParaRPr>
          </a:p>
          <a:p>
            <a:pPr defTabSz="1828800" rtl="0"/>
            <a:r>
              <a:rPr lang="en-US" sz="1600" kern="1200" dirty="0">
                <a:solidFill>
                  <a:schemeClr val="tx1">
                    <a:lumMod val="85000"/>
                    <a:lumOff val="15000"/>
                  </a:schemeClr>
                </a:solidFill>
                <a:cs typeface="+mn-ea"/>
                <a:sym typeface="+mn-lt"/>
              </a:rPr>
              <a:t>Wine vessels should be general utensils, such as bowls, bowls and other large vessels</a:t>
            </a:r>
            <a:endParaRPr lang="en-US" sz="1600" kern="1200" dirty="0">
              <a:solidFill>
                <a:schemeClr val="tx1">
                  <a:lumMod val="85000"/>
                  <a:lumOff val="15000"/>
                </a:schemeClr>
              </a:solidFill>
              <a:cs typeface="+mn-ea"/>
              <a:sym typeface="+mn-lt"/>
            </a:endParaRPr>
          </a:p>
        </p:txBody>
      </p:sp>
      <p:sp>
        <p:nvSpPr>
          <p:cNvPr id="8" name="Rectangle 29"/>
          <p:cNvSpPr/>
          <p:nvPr/>
        </p:nvSpPr>
        <p:spPr>
          <a:xfrm>
            <a:off x="3834199" y="2421064"/>
            <a:ext cx="2116606" cy="1568450"/>
          </a:xfrm>
          <a:prstGeom prst="rect">
            <a:avLst/>
          </a:prstGeom>
        </p:spPr>
        <p:txBody>
          <a:bodyPr wrap="square">
            <a:spAutoFit/>
          </a:bodyPr>
          <a:lstStyle/>
          <a:p>
            <a:pPr defTabSz="1828800" rtl="0"/>
            <a:r>
              <a:rPr lang="en-US" sz="1600" kern="1200" dirty="0">
                <a:solidFill>
                  <a:schemeClr val="tx1">
                    <a:lumMod val="85000"/>
                    <a:lumOff val="15000"/>
                  </a:schemeClr>
                </a:solidFill>
                <a:cs typeface="+mn-ea"/>
                <a:sym typeface="+mn-lt"/>
              </a:rPr>
              <a:t> Liquor utensils was</a:t>
            </a:r>
            <a:endParaRPr lang="en-US" sz="1600" kern="1200" dirty="0">
              <a:solidFill>
                <a:schemeClr val="tx1">
                  <a:lumMod val="85000"/>
                  <a:lumOff val="15000"/>
                </a:schemeClr>
              </a:solidFill>
              <a:cs typeface="+mn-ea"/>
              <a:sym typeface="+mn-lt"/>
            </a:endParaRPr>
          </a:p>
          <a:p>
            <a:pPr defTabSz="1828800" rtl="0"/>
            <a:r>
              <a:rPr lang="en-US" sz="1600" kern="1200" dirty="0">
                <a:solidFill>
                  <a:schemeClr val="tx1">
                    <a:lumMod val="85000"/>
                    <a:lumOff val="15000"/>
                  </a:schemeClr>
                </a:solidFill>
                <a:cs typeface="+mn-ea"/>
                <a:sym typeface="+mn-lt"/>
              </a:rPr>
              <a:t>differentiated from ordinary eating utensils.Full-time wine set makers also emerged.</a:t>
            </a:r>
            <a:endParaRPr lang="en-US" sz="1600" kern="1200" dirty="0">
              <a:solidFill>
                <a:schemeClr val="tx1">
                  <a:lumMod val="85000"/>
                  <a:lumOff val="15000"/>
                </a:schemeClr>
              </a:solidFill>
              <a:cs typeface="+mn-ea"/>
              <a:sym typeface="+mn-lt"/>
            </a:endParaRPr>
          </a:p>
        </p:txBody>
      </p:sp>
      <p:sp>
        <p:nvSpPr>
          <p:cNvPr id="9" name="Rectangle 32"/>
          <p:cNvSpPr/>
          <p:nvPr/>
        </p:nvSpPr>
        <p:spPr>
          <a:xfrm>
            <a:off x="6352182" y="2431224"/>
            <a:ext cx="2116606" cy="337185"/>
          </a:xfrm>
          <a:prstGeom prst="rect">
            <a:avLst/>
          </a:prstGeom>
        </p:spPr>
        <p:txBody>
          <a:bodyPr wrap="square">
            <a:spAutoFit/>
          </a:bodyPr>
          <a:lstStyle/>
          <a:p>
            <a:pPr defTabSz="1828800" rtl="0"/>
            <a:r>
              <a:rPr lang="en-US" sz="1600" kern="1200" dirty="0">
                <a:solidFill>
                  <a:schemeClr val="tx1">
                    <a:lumMod val="85000"/>
                    <a:lumOff val="15000"/>
                  </a:schemeClr>
                </a:solidFill>
                <a:cs typeface="+mn-ea"/>
                <a:sym typeface="+mn-lt"/>
              </a:rPr>
              <a:t> </a:t>
            </a:r>
            <a:endParaRPr lang="en-US" sz="1600" kern="1200" dirty="0">
              <a:solidFill>
                <a:schemeClr val="tx1">
                  <a:lumMod val="85000"/>
                  <a:lumOff val="15000"/>
                </a:schemeClr>
              </a:solidFill>
              <a:cs typeface="+mn-ea"/>
              <a:sym typeface="+mn-lt"/>
            </a:endParaRPr>
          </a:p>
        </p:txBody>
      </p:sp>
      <p:sp>
        <p:nvSpPr>
          <p:cNvPr id="10" name="Rectangle 35"/>
          <p:cNvSpPr/>
          <p:nvPr/>
        </p:nvSpPr>
        <p:spPr>
          <a:xfrm>
            <a:off x="8856345" y="2297430"/>
            <a:ext cx="2623820" cy="1814830"/>
          </a:xfrm>
          <a:prstGeom prst="rect">
            <a:avLst/>
          </a:prstGeom>
        </p:spPr>
        <p:txBody>
          <a:bodyPr wrap="square">
            <a:spAutoFit/>
          </a:bodyPr>
          <a:lstStyle/>
          <a:p>
            <a:pPr defTabSz="1828800" rtl="0"/>
            <a:r>
              <a:rPr lang="en-US" sz="1600" b="1" kern="1200" dirty="0">
                <a:solidFill>
                  <a:schemeClr val="tx1">
                    <a:lumMod val="85000"/>
                    <a:lumOff val="15000"/>
                  </a:schemeClr>
                </a:solidFill>
                <a:cs typeface="+mn-ea"/>
                <a:sym typeface="+mn-lt"/>
              </a:rPr>
              <a:t>Qin and Han dynasties to Southern and Northern Dynasties</a:t>
            </a:r>
            <a:endParaRPr lang="en-US" sz="1600" b="1" kern="1200" dirty="0">
              <a:solidFill>
                <a:schemeClr val="tx1">
                  <a:lumMod val="85000"/>
                  <a:lumOff val="15000"/>
                </a:schemeClr>
              </a:solidFill>
              <a:cs typeface="+mn-ea"/>
              <a:sym typeface="+mn-lt"/>
            </a:endParaRPr>
          </a:p>
          <a:p>
            <a:pPr defTabSz="1828800" rtl="0"/>
            <a:r>
              <a:rPr lang="en-US" sz="1600" kern="1200" dirty="0">
                <a:solidFill>
                  <a:schemeClr val="tx1">
                    <a:lumMod val="85000"/>
                    <a:lumOff val="15000"/>
                  </a:schemeClr>
                </a:solidFill>
                <a:cs typeface="+mn-ea"/>
                <a:sym typeface="+mn-lt"/>
              </a:rPr>
              <a:t> Bronze wine ware and lacquer wine ware</a:t>
            </a:r>
            <a:r>
              <a:rPr lang="zh-CN" altLang="en-US" sz="1600" kern="1200" dirty="0">
                <a:solidFill>
                  <a:schemeClr val="tx1">
                    <a:lumMod val="85000"/>
                    <a:lumOff val="15000"/>
                  </a:schemeClr>
                </a:solidFill>
                <a:cs typeface="+mn-ea"/>
                <a:sym typeface="+mn-lt"/>
              </a:rPr>
              <a:t>（漆酒器）</a:t>
            </a:r>
            <a:r>
              <a:rPr lang="en-US" sz="1600" kern="1200" dirty="0">
                <a:solidFill>
                  <a:schemeClr val="tx1">
                    <a:lumMod val="85000"/>
                    <a:lumOff val="15000"/>
                  </a:schemeClr>
                </a:solidFill>
                <a:cs typeface="+mn-ea"/>
                <a:sym typeface="+mn-lt"/>
              </a:rPr>
              <a:t> were developed equally.</a:t>
            </a:r>
            <a:endParaRPr lang="zh-CN" altLang="en-US" sz="1600" kern="1200" dirty="0">
              <a:solidFill>
                <a:schemeClr val="tx1">
                  <a:lumMod val="85000"/>
                  <a:lumOff val="15000"/>
                </a:schemeClr>
              </a:solidFill>
              <a:cs typeface="+mn-ea"/>
              <a:sym typeface="+mn-lt"/>
            </a:endParaRPr>
          </a:p>
        </p:txBody>
      </p:sp>
      <p:grpSp>
        <p:nvGrpSpPr>
          <p:cNvPr id="11" name="组合 10"/>
          <p:cNvGrpSpPr/>
          <p:nvPr/>
        </p:nvGrpSpPr>
        <p:grpSpPr>
          <a:xfrm>
            <a:off x="523539" y="4264109"/>
            <a:ext cx="10907432" cy="719744"/>
            <a:chOff x="562391" y="3690331"/>
            <a:chExt cx="10907432" cy="719744"/>
          </a:xfrm>
          <a:solidFill>
            <a:srgbClr val="C1A36C"/>
          </a:solidFill>
        </p:grpSpPr>
        <p:grpSp>
          <p:nvGrpSpPr>
            <p:cNvPr id="12" name="Group 1"/>
            <p:cNvGrpSpPr/>
            <p:nvPr/>
          </p:nvGrpSpPr>
          <p:grpSpPr>
            <a:xfrm>
              <a:off x="562391" y="4021553"/>
              <a:ext cx="10907432" cy="112324"/>
              <a:chOff x="441036" y="3933555"/>
              <a:chExt cx="11357541" cy="116959"/>
            </a:xfrm>
            <a:grpFill/>
          </p:grpSpPr>
          <p:cxnSp>
            <p:nvCxnSpPr>
              <p:cNvPr id="41" name="Straight Connector 2"/>
              <p:cNvCxnSpPr/>
              <p:nvPr/>
            </p:nvCxnSpPr>
            <p:spPr>
              <a:xfrm>
                <a:off x="499516" y="3992034"/>
                <a:ext cx="11251450" cy="0"/>
              </a:xfrm>
              <a:prstGeom prst="line">
                <a:avLst/>
              </a:prstGeom>
              <a:grpFill/>
              <a:ln w="28575">
                <a:solidFill>
                  <a:srgbClr val="B98D50"/>
                </a:solidFill>
              </a:ln>
            </p:spPr>
            <p:style>
              <a:lnRef idx="2">
                <a:schemeClr val="accent1">
                  <a:shade val="50000"/>
                </a:schemeClr>
              </a:lnRef>
              <a:fillRef idx="1">
                <a:schemeClr val="accent1"/>
              </a:fillRef>
              <a:effectRef idx="0">
                <a:schemeClr val="accent1"/>
              </a:effectRef>
              <a:fontRef idx="minor">
                <a:schemeClr val="lt1"/>
              </a:fontRef>
            </p:style>
          </p:cxnSp>
          <p:sp>
            <p:nvSpPr>
              <p:cNvPr id="42" name="Oval 10"/>
              <p:cNvSpPr/>
              <p:nvPr/>
            </p:nvSpPr>
            <p:spPr>
              <a:xfrm>
                <a:off x="441036" y="3933555"/>
                <a:ext cx="116959" cy="116959"/>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endParaRPr lang="en-US" sz="2400" kern="1200">
                  <a:solidFill>
                    <a:schemeClr val="tx1">
                      <a:lumMod val="85000"/>
                      <a:lumOff val="15000"/>
                    </a:schemeClr>
                  </a:solidFill>
                  <a:cs typeface="+mn-ea"/>
                  <a:sym typeface="+mn-lt"/>
                </a:endParaRPr>
              </a:p>
            </p:txBody>
          </p:sp>
          <p:sp>
            <p:nvSpPr>
              <p:cNvPr id="43" name="Oval 19"/>
              <p:cNvSpPr/>
              <p:nvPr/>
            </p:nvSpPr>
            <p:spPr>
              <a:xfrm>
                <a:off x="11681618" y="3933555"/>
                <a:ext cx="116959" cy="116959"/>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endParaRPr lang="en-US" sz="2400" kern="1200">
                  <a:solidFill>
                    <a:schemeClr val="tx1">
                      <a:lumMod val="85000"/>
                      <a:lumOff val="15000"/>
                    </a:schemeClr>
                  </a:solidFill>
                  <a:cs typeface="+mn-ea"/>
                  <a:sym typeface="+mn-lt"/>
                </a:endParaRPr>
              </a:p>
            </p:txBody>
          </p:sp>
        </p:grpSp>
        <p:grpSp>
          <p:nvGrpSpPr>
            <p:cNvPr id="13" name="组合 12"/>
            <p:cNvGrpSpPr/>
            <p:nvPr/>
          </p:nvGrpSpPr>
          <p:grpSpPr>
            <a:xfrm>
              <a:off x="1875420" y="3690331"/>
              <a:ext cx="828834" cy="714513"/>
              <a:chOff x="1875420" y="3690331"/>
              <a:chExt cx="828834" cy="714513"/>
            </a:xfrm>
            <a:grpFill/>
          </p:grpSpPr>
          <p:sp>
            <p:nvSpPr>
              <p:cNvPr id="27" name="Hexagon 17"/>
              <p:cNvSpPr/>
              <p:nvPr/>
            </p:nvSpPr>
            <p:spPr>
              <a:xfrm>
                <a:off x="1875420" y="3690331"/>
                <a:ext cx="828834" cy="714513"/>
              </a:xfrm>
              <a:prstGeom prst="hexagon">
                <a:avLst/>
              </a:prstGeom>
              <a:grpFill/>
              <a:ln w="12700">
                <a:no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defTabSz="1828800" rtl="0"/>
                <a:endParaRPr lang="en-US" sz="2400" kern="1200" dirty="0">
                  <a:solidFill>
                    <a:schemeClr val="tx1">
                      <a:lumMod val="85000"/>
                      <a:lumOff val="15000"/>
                    </a:schemeClr>
                  </a:solidFill>
                  <a:cs typeface="+mn-ea"/>
                  <a:sym typeface="+mn-lt"/>
                </a:endParaRPr>
              </a:p>
            </p:txBody>
          </p:sp>
          <p:grpSp>
            <p:nvGrpSpPr>
              <p:cNvPr id="28" name="Group 22"/>
              <p:cNvGrpSpPr/>
              <p:nvPr/>
            </p:nvGrpSpPr>
            <p:grpSpPr>
              <a:xfrm>
                <a:off x="2096466" y="3879231"/>
                <a:ext cx="337678" cy="336716"/>
                <a:chOff x="1573213" y="346076"/>
                <a:chExt cx="557213" cy="555625"/>
              </a:xfrm>
              <a:grpFill/>
            </p:grpSpPr>
            <p:sp>
              <p:nvSpPr>
                <p:cNvPr id="29" name="Freeform 239"/>
                <p:cNvSpPr/>
                <p:nvPr/>
              </p:nvSpPr>
              <p:spPr bwMode="auto">
                <a:xfrm>
                  <a:off x="1663700" y="592138"/>
                  <a:ext cx="76200" cy="80963"/>
                </a:xfrm>
                <a:custGeom>
                  <a:avLst/>
                  <a:gdLst/>
                  <a:ahLst/>
                  <a:cxnLst>
                    <a:cxn ang="0">
                      <a:pos x="26" y="31"/>
                    </a:cxn>
                    <a:cxn ang="0">
                      <a:pos x="29" y="29"/>
                    </a:cxn>
                    <a:cxn ang="0">
                      <a:pos x="23" y="4"/>
                    </a:cxn>
                    <a:cxn ang="0">
                      <a:pos x="19" y="3"/>
                    </a:cxn>
                    <a:cxn ang="0">
                      <a:pos x="13" y="0"/>
                    </a:cxn>
                    <a:cxn ang="0">
                      <a:pos x="0" y="16"/>
                    </a:cxn>
                    <a:cxn ang="0">
                      <a:pos x="2" y="22"/>
                    </a:cxn>
                    <a:cxn ang="0">
                      <a:pos x="26" y="31"/>
                    </a:cxn>
                  </a:cxnLst>
                  <a:rect l="0" t="0" r="r" b="b"/>
                  <a:pathLst>
                    <a:path w="29" h="31">
                      <a:moveTo>
                        <a:pt x="26" y="31"/>
                      </a:moveTo>
                      <a:cubicBezTo>
                        <a:pt x="27" y="30"/>
                        <a:pt x="28" y="29"/>
                        <a:pt x="29" y="29"/>
                      </a:cubicBezTo>
                      <a:cubicBezTo>
                        <a:pt x="27" y="20"/>
                        <a:pt x="24" y="12"/>
                        <a:pt x="23" y="4"/>
                      </a:cubicBezTo>
                      <a:cubicBezTo>
                        <a:pt x="22" y="4"/>
                        <a:pt x="20" y="3"/>
                        <a:pt x="19" y="3"/>
                      </a:cubicBezTo>
                      <a:cubicBezTo>
                        <a:pt x="17" y="3"/>
                        <a:pt x="14" y="1"/>
                        <a:pt x="13" y="0"/>
                      </a:cubicBezTo>
                      <a:cubicBezTo>
                        <a:pt x="8" y="5"/>
                        <a:pt x="4" y="10"/>
                        <a:pt x="0" y="16"/>
                      </a:cubicBezTo>
                      <a:cubicBezTo>
                        <a:pt x="1" y="18"/>
                        <a:pt x="2" y="20"/>
                        <a:pt x="2" y="22"/>
                      </a:cubicBezTo>
                      <a:cubicBezTo>
                        <a:pt x="9" y="26"/>
                        <a:pt x="18" y="29"/>
                        <a:pt x="26" y="31"/>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30" name="Freeform 240"/>
                <p:cNvSpPr/>
                <p:nvPr/>
              </p:nvSpPr>
              <p:spPr bwMode="auto">
                <a:xfrm>
                  <a:off x="1762125" y="690563"/>
                  <a:ext cx="142875" cy="127000"/>
                </a:xfrm>
                <a:custGeom>
                  <a:avLst/>
                  <a:gdLst/>
                  <a:ahLst/>
                  <a:cxnLst>
                    <a:cxn ang="0">
                      <a:pos x="24" y="2"/>
                    </a:cxn>
                    <a:cxn ang="0">
                      <a:pos x="1" y="0"/>
                    </a:cxn>
                    <a:cxn ang="0">
                      <a:pos x="0" y="1"/>
                    </a:cxn>
                    <a:cxn ang="0">
                      <a:pos x="2" y="7"/>
                    </a:cxn>
                    <a:cxn ang="0">
                      <a:pos x="27" y="49"/>
                    </a:cxn>
                    <a:cxn ang="0">
                      <a:pos x="36" y="47"/>
                    </a:cxn>
                    <a:cxn ang="0">
                      <a:pos x="39" y="48"/>
                    </a:cxn>
                    <a:cxn ang="0">
                      <a:pos x="55" y="12"/>
                    </a:cxn>
                    <a:cxn ang="0">
                      <a:pos x="46" y="1"/>
                    </a:cxn>
                    <a:cxn ang="0">
                      <a:pos x="24" y="2"/>
                    </a:cxn>
                  </a:cxnLst>
                  <a:rect l="0" t="0" r="r" b="b"/>
                  <a:pathLst>
                    <a:path w="55" h="49">
                      <a:moveTo>
                        <a:pt x="24" y="2"/>
                      </a:moveTo>
                      <a:cubicBezTo>
                        <a:pt x="16" y="2"/>
                        <a:pt x="8" y="1"/>
                        <a:pt x="1" y="0"/>
                      </a:cubicBezTo>
                      <a:cubicBezTo>
                        <a:pt x="0" y="0"/>
                        <a:pt x="0" y="1"/>
                        <a:pt x="0" y="1"/>
                      </a:cubicBezTo>
                      <a:cubicBezTo>
                        <a:pt x="0" y="3"/>
                        <a:pt x="1" y="5"/>
                        <a:pt x="2" y="7"/>
                      </a:cubicBezTo>
                      <a:cubicBezTo>
                        <a:pt x="9" y="23"/>
                        <a:pt x="17" y="37"/>
                        <a:pt x="27" y="49"/>
                      </a:cubicBezTo>
                      <a:cubicBezTo>
                        <a:pt x="29" y="47"/>
                        <a:pt x="33" y="46"/>
                        <a:pt x="36" y="47"/>
                      </a:cubicBezTo>
                      <a:cubicBezTo>
                        <a:pt x="37" y="47"/>
                        <a:pt x="38" y="47"/>
                        <a:pt x="39" y="48"/>
                      </a:cubicBezTo>
                      <a:cubicBezTo>
                        <a:pt x="46" y="37"/>
                        <a:pt x="51" y="25"/>
                        <a:pt x="55" y="12"/>
                      </a:cubicBezTo>
                      <a:cubicBezTo>
                        <a:pt x="51" y="10"/>
                        <a:pt x="47" y="5"/>
                        <a:pt x="46" y="1"/>
                      </a:cubicBezTo>
                      <a:cubicBezTo>
                        <a:pt x="39" y="2"/>
                        <a:pt x="31" y="2"/>
                        <a:pt x="24" y="2"/>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32" name="Freeform 241"/>
                <p:cNvSpPr/>
                <p:nvPr/>
              </p:nvSpPr>
              <p:spPr bwMode="auto">
                <a:xfrm>
                  <a:off x="1733550" y="460376"/>
                  <a:ext cx="196850" cy="225425"/>
                </a:xfrm>
                <a:custGeom>
                  <a:avLst/>
                  <a:gdLst/>
                  <a:ahLst/>
                  <a:cxnLst>
                    <a:cxn ang="0">
                      <a:pos x="76" y="41"/>
                    </a:cxn>
                    <a:cxn ang="0">
                      <a:pos x="74" y="6"/>
                    </a:cxn>
                    <a:cxn ang="0">
                      <a:pos x="70" y="6"/>
                    </a:cxn>
                    <a:cxn ang="0">
                      <a:pos x="63" y="0"/>
                    </a:cxn>
                    <a:cxn ang="0">
                      <a:pos x="11" y="28"/>
                    </a:cxn>
                    <a:cxn ang="0">
                      <a:pos x="9" y="29"/>
                    </a:cxn>
                    <a:cxn ang="0">
                      <a:pos x="11" y="42"/>
                    </a:cxn>
                    <a:cxn ang="0">
                      <a:pos x="0" y="54"/>
                    </a:cxn>
                    <a:cxn ang="0">
                      <a:pos x="7" y="79"/>
                    </a:cxn>
                    <a:cxn ang="0">
                      <a:pos x="7" y="79"/>
                    </a:cxn>
                    <a:cxn ang="0">
                      <a:pos x="12" y="85"/>
                    </a:cxn>
                    <a:cxn ang="0">
                      <a:pos x="35" y="86"/>
                    </a:cxn>
                    <a:cxn ang="0">
                      <a:pos x="57" y="85"/>
                    </a:cxn>
                    <a:cxn ang="0">
                      <a:pos x="57" y="81"/>
                    </a:cxn>
                    <a:cxn ang="0">
                      <a:pos x="74" y="68"/>
                    </a:cxn>
                    <a:cxn ang="0">
                      <a:pos x="76" y="41"/>
                    </a:cxn>
                  </a:cxnLst>
                  <a:rect l="0" t="0" r="r" b="b"/>
                  <a:pathLst>
                    <a:path w="76" h="87">
                      <a:moveTo>
                        <a:pt x="76" y="41"/>
                      </a:moveTo>
                      <a:cubicBezTo>
                        <a:pt x="76" y="29"/>
                        <a:pt x="75" y="17"/>
                        <a:pt x="74" y="6"/>
                      </a:cubicBezTo>
                      <a:cubicBezTo>
                        <a:pt x="73" y="6"/>
                        <a:pt x="72" y="6"/>
                        <a:pt x="70" y="6"/>
                      </a:cubicBezTo>
                      <a:cubicBezTo>
                        <a:pt x="67" y="5"/>
                        <a:pt x="65" y="3"/>
                        <a:pt x="63" y="0"/>
                      </a:cubicBezTo>
                      <a:cubicBezTo>
                        <a:pt x="45" y="7"/>
                        <a:pt x="27" y="16"/>
                        <a:pt x="11" y="28"/>
                      </a:cubicBezTo>
                      <a:cubicBezTo>
                        <a:pt x="10" y="28"/>
                        <a:pt x="9" y="29"/>
                        <a:pt x="9" y="29"/>
                      </a:cubicBezTo>
                      <a:cubicBezTo>
                        <a:pt x="11" y="33"/>
                        <a:pt x="12" y="38"/>
                        <a:pt x="11" y="42"/>
                      </a:cubicBezTo>
                      <a:cubicBezTo>
                        <a:pt x="10" y="48"/>
                        <a:pt x="5" y="53"/>
                        <a:pt x="0" y="54"/>
                      </a:cubicBezTo>
                      <a:cubicBezTo>
                        <a:pt x="2" y="63"/>
                        <a:pt x="4" y="71"/>
                        <a:pt x="7" y="79"/>
                      </a:cubicBezTo>
                      <a:cubicBezTo>
                        <a:pt x="7" y="79"/>
                        <a:pt x="7" y="79"/>
                        <a:pt x="7" y="79"/>
                      </a:cubicBezTo>
                      <a:cubicBezTo>
                        <a:pt x="10" y="80"/>
                        <a:pt x="12" y="82"/>
                        <a:pt x="12" y="85"/>
                      </a:cubicBezTo>
                      <a:cubicBezTo>
                        <a:pt x="20" y="86"/>
                        <a:pt x="27" y="86"/>
                        <a:pt x="35" y="86"/>
                      </a:cubicBezTo>
                      <a:cubicBezTo>
                        <a:pt x="42" y="87"/>
                        <a:pt x="49" y="86"/>
                        <a:pt x="57" y="85"/>
                      </a:cubicBezTo>
                      <a:cubicBezTo>
                        <a:pt x="57" y="84"/>
                        <a:pt x="57" y="83"/>
                        <a:pt x="57" y="81"/>
                      </a:cubicBezTo>
                      <a:cubicBezTo>
                        <a:pt x="59" y="74"/>
                        <a:pt x="66" y="68"/>
                        <a:pt x="74" y="68"/>
                      </a:cubicBezTo>
                      <a:cubicBezTo>
                        <a:pt x="75" y="59"/>
                        <a:pt x="76" y="50"/>
                        <a:pt x="76" y="41"/>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33" name="Freeform 242"/>
                <p:cNvSpPr/>
                <p:nvPr/>
              </p:nvSpPr>
              <p:spPr bwMode="auto">
                <a:xfrm>
                  <a:off x="1573213" y="590551"/>
                  <a:ext cx="65088" cy="155575"/>
                </a:xfrm>
                <a:custGeom>
                  <a:avLst/>
                  <a:gdLst/>
                  <a:ahLst/>
                  <a:cxnLst>
                    <a:cxn ang="0">
                      <a:pos x="24" y="20"/>
                    </a:cxn>
                    <a:cxn ang="0">
                      <a:pos x="3" y="0"/>
                    </a:cxn>
                    <a:cxn ang="0">
                      <a:pos x="13" y="60"/>
                    </a:cxn>
                    <a:cxn ang="0">
                      <a:pos x="25" y="25"/>
                    </a:cxn>
                    <a:cxn ang="0">
                      <a:pos x="24" y="20"/>
                    </a:cxn>
                  </a:cxnLst>
                  <a:rect l="0" t="0" r="r" b="b"/>
                  <a:pathLst>
                    <a:path w="25" h="60">
                      <a:moveTo>
                        <a:pt x="24" y="20"/>
                      </a:moveTo>
                      <a:cubicBezTo>
                        <a:pt x="16" y="15"/>
                        <a:pt x="8" y="8"/>
                        <a:pt x="3" y="0"/>
                      </a:cubicBezTo>
                      <a:cubicBezTo>
                        <a:pt x="0" y="21"/>
                        <a:pt x="4" y="42"/>
                        <a:pt x="13" y="60"/>
                      </a:cubicBezTo>
                      <a:cubicBezTo>
                        <a:pt x="15" y="48"/>
                        <a:pt x="19" y="36"/>
                        <a:pt x="25" y="25"/>
                      </a:cubicBezTo>
                      <a:cubicBezTo>
                        <a:pt x="24" y="24"/>
                        <a:pt x="24" y="22"/>
                        <a:pt x="24" y="20"/>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34" name="Freeform 243"/>
                <p:cNvSpPr/>
                <p:nvPr/>
              </p:nvSpPr>
              <p:spPr bwMode="auto">
                <a:xfrm>
                  <a:off x="1614488" y="657226"/>
                  <a:ext cx="207963" cy="228600"/>
                </a:xfrm>
                <a:custGeom>
                  <a:avLst/>
                  <a:gdLst/>
                  <a:ahLst/>
                  <a:cxnLst>
                    <a:cxn ang="0">
                      <a:pos x="79" y="68"/>
                    </a:cxn>
                    <a:cxn ang="0">
                      <a:pos x="80" y="65"/>
                    </a:cxn>
                    <a:cxn ang="0">
                      <a:pos x="55" y="21"/>
                    </a:cxn>
                    <a:cxn ang="0">
                      <a:pos x="53" y="17"/>
                    </a:cxn>
                    <a:cxn ang="0">
                      <a:pos x="50" y="17"/>
                    </a:cxn>
                    <a:cxn ang="0">
                      <a:pos x="44" y="10"/>
                    </a:cxn>
                    <a:cxn ang="0">
                      <a:pos x="18" y="0"/>
                    </a:cxn>
                    <a:cxn ang="0">
                      <a:pos x="13" y="2"/>
                    </a:cxn>
                    <a:cxn ang="0">
                      <a:pos x="0" y="41"/>
                    </a:cxn>
                    <a:cxn ang="0">
                      <a:pos x="58" y="88"/>
                    </a:cxn>
                    <a:cxn ang="0">
                      <a:pos x="80" y="77"/>
                    </a:cxn>
                    <a:cxn ang="0">
                      <a:pos x="79" y="68"/>
                    </a:cxn>
                  </a:cxnLst>
                  <a:rect l="0" t="0" r="r" b="b"/>
                  <a:pathLst>
                    <a:path w="80" h="88">
                      <a:moveTo>
                        <a:pt x="79" y="68"/>
                      </a:moveTo>
                      <a:cubicBezTo>
                        <a:pt x="79" y="67"/>
                        <a:pt x="80" y="66"/>
                        <a:pt x="80" y="65"/>
                      </a:cubicBezTo>
                      <a:cubicBezTo>
                        <a:pt x="70" y="53"/>
                        <a:pt x="62" y="38"/>
                        <a:pt x="55" y="21"/>
                      </a:cubicBezTo>
                      <a:cubicBezTo>
                        <a:pt x="54" y="20"/>
                        <a:pt x="54" y="18"/>
                        <a:pt x="53" y="17"/>
                      </a:cubicBezTo>
                      <a:cubicBezTo>
                        <a:pt x="52" y="17"/>
                        <a:pt x="51" y="17"/>
                        <a:pt x="50" y="17"/>
                      </a:cubicBezTo>
                      <a:cubicBezTo>
                        <a:pt x="47" y="16"/>
                        <a:pt x="44" y="13"/>
                        <a:pt x="44" y="10"/>
                      </a:cubicBezTo>
                      <a:cubicBezTo>
                        <a:pt x="35" y="8"/>
                        <a:pt x="26" y="5"/>
                        <a:pt x="18" y="0"/>
                      </a:cubicBezTo>
                      <a:cubicBezTo>
                        <a:pt x="17" y="2"/>
                        <a:pt x="15" y="2"/>
                        <a:pt x="13" y="2"/>
                      </a:cubicBezTo>
                      <a:cubicBezTo>
                        <a:pt x="7" y="14"/>
                        <a:pt x="2" y="27"/>
                        <a:pt x="0" y="41"/>
                      </a:cubicBezTo>
                      <a:cubicBezTo>
                        <a:pt x="13" y="62"/>
                        <a:pt x="33" y="79"/>
                        <a:pt x="58" y="88"/>
                      </a:cubicBezTo>
                      <a:cubicBezTo>
                        <a:pt x="66" y="86"/>
                        <a:pt x="74" y="83"/>
                        <a:pt x="80" y="77"/>
                      </a:cubicBezTo>
                      <a:cubicBezTo>
                        <a:pt x="79" y="75"/>
                        <a:pt x="78" y="72"/>
                        <a:pt x="79" y="68"/>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35" name="Freeform 244"/>
                <p:cNvSpPr/>
                <p:nvPr/>
              </p:nvSpPr>
              <p:spPr bwMode="auto">
                <a:xfrm>
                  <a:off x="1785938" y="866776"/>
                  <a:ext cx="127000" cy="34925"/>
                </a:xfrm>
                <a:custGeom>
                  <a:avLst/>
                  <a:gdLst/>
                  <a:ahLst/>
                  <a:cxnLst>
                    <a:cxn ang="0">
                      <a:pos x="31" y="0"/>
                    </a:cxn>
                    <a:cxn ang="0">
                      <a:pos x="22" y="2"/>
                    </a:cxn>
                    <a:cxn ang="0">
                      <a:pos x="17" y="0"/>
                    </a:cxn>
                    <a:cxn ang="0">
                      <a:pos x="0" y="9"/>
                    </a:cxn>
                    <a:cxn ang="0">
                      <a:pos x="2" y="10"/>
                    </a:cxn>
                    <a:cxn ang="0">
                      <a:pos x="49" y="10"/>
                    </a:cxn>
                    <a:cxn ang="0">
                      <a:pos x="41" y="6"/>
                    </a:cxn>
                    <a:cxn ang="0">
                      <a:pos x="31" y="0"/>
                    </a:cxn>
                  </a:cxnLst>
                  <a:rect l="0" t="0" r="r" b="b"/>
                  <a:pathLst>
                    <a:path w="49" h="13">
                      <a:moveTo>
                        <a:pt x="31" y="0"/>
                      </a:moveTo>
                      <a:cubicBezTo>
                        <a:pt x="29" y="2"/>
                        <a:pt x="25" y="3"/>
                        <a:pt x="22" y="2"/>
                      </a:cubicBezTo>
                      <a:cubicBezTo>
                        <a:pt x="20" y="1"/>
                        <a:pt x="19" y="1"/>
                        <a:pt x="17" y="0"/>
                      </a:cubicBezTo>
                      <a:cubicBezTo>
                        <a:pt x="12" y="4"/>
                        <a:pt x="6" y="7"/>
                        <a:pt x="0" y="9"/>
                      </a:cubicBezTo>
                      <a:cubicBezTo>
                        <a:pt x="1" y="9"/>
                        <a:pt x="1" y="9"/>
                        <a:pt x="2" y="10"/>
                      </a:cubicBezTo>
                      <a:cubicBezTo>
                        <a:pt x="18" y="13"/>
                        <a:pt x="34" y="13"/>
                        <a:pt x="49" y="10"/>
                      </a:cubicBezTo>
                      <a:cubicBezTo>
                        <a:pt x="46" y="9"/>
                        <a:pt x="43" y="7"/>
                        <a:pt x="41" y="6"/>
                      </a:cubicBezTo>
                      <a:cubicBezTo>
                        <a:pt x="37" y="4"/>
                        <a:pt x="34" y="2"/>
                        <a:pt x="31" y="0"/>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36" name="Freeform 245"/>
                <p:cNvSpPr/>
                <p:nvPr/>
              </p:nvSpPr>
              <p:spPr bwMode="auto">
                <a:xfrm>
                  <a:off x="1871663" y="582613"/>
                  <a:ext cx="258763" cy="304800"/>
                </a:xfrm>
                <a:custGeom>
                  <a:avLst/>
                  <a:gdLst/>
                  <a:ahLst/>
                  <a:cxnLst>
                    <a:cxn ang="0">
                      <a:pos x="98" y="0"/>
                    </a:cxn>
                    <a:cxn ang="0">
                      <a:pos x="57" y="28"/>
                    </a:cxn>
                    <a:cxn ang="0">
                      <a:pos x="37" y="35"/>
                    </a:cxn>
                    <a:cxn ang="0">
                      <a:pos x="37" y="42"/>
                    </a:cxn>
                    <a:cxn ang="0">
                      <a:pos x="18" y="55"/>
                    </a:cxn>
                    <a:cxn ang="0">
                      <a:pos x="0" y="92"/>
                    </a:cxn>
                    <a:cxn ang="0">
                      <a:pos x="3" y="103"/>
                    </a:cxn>
                    <a:cxn ang="0">
                      <a:pos x="1" y="107"/>
                    </a:cxn>
                    <a:cxn ang="0">
                      <a:pos x="10" y="112"/>
                    </a:cxn>
                    <a:cxn ang="0">
                      <a:pos x="25" y="118"/>
                    </a:cxn>
                    <a:cxn ang="0">
                      <a:pos x="96" y="41"/>
                    </a:cxn>
                    <a:cxn ang="0">
                      <a:pos x="98" y="0"/>
                    </a:cxn>
                  </a:cxnLst>
                  <a:rect l="0" t="0" r="r" b="b"/>
                  <a:pathLst>
                    <a:path w="100" h="118">
                      <a:moveTo>
                        <a:pt x="98" y="0"/>
                      </a:moveTo>
                      <a:cubicBezTo>
                        <a:pt x="86" y="11"/>
                        <a:pt x="72" y="21"/>
                        <a:pt x="57" y="28"/>
                      </a:cubicBezTo>
                      <a:cubicBezTo>
                        <a:pt x="50" y="31"/>
                        <a:pt x="44" y="33"/>
                        <a:pt x="37" y="35"/>
                      </a:cubicBezTo>
                      <a:cubicBezTo>
                        <a:pt x="38" y="38"/>
                        <a:pt x="38" y="40"/>
                        <a:pt x="37" y="42"/>
                      </a:cubicBezTo>
                      <a:cubicBezTo>
                        <a:pt x="35" y="51"/>
                        <a:pt x="26" y="57"/>
                        <a:pt x="18" y="55"/>
                      </a:cubicBezTo>
                      <a:cubicBezTo>
                        <a:pt x="13" y="69"/>
                        <a:pt x="7" y="82"/>
                        <a:pt x="0" y="92"/>
                      </a:cubicBezTo>
                      <a:cubicBezTo>
                        <a:pt x="3" y="95"/>
                        <a:pt x="4" y="99"/>
                        <a:pt x="3" y="103"/>
                      </a:cubicBezTo>
                      <a:cubicBezTo>
                        <a:pt x="3" y="104"/>
                        <a:pt x="2" y="106"/>
                        <a:pt x="1" y="107"/>
                      </a:cubicBezTo>
                      <a:cubicBezTo>
                        <a:pt x="4" y="109"/>
                        <a:pt x="7" y="110"/>
                        <a:pt x="10" y="112"/>
                      </a:cubicBezTo>
                      <a:cubicBezTo>
                        <a:pt x="14" y="114"/>
                        <a:pt x="19" y="116"/>
                        <a:pt x="25" y="118"/>
                      </a:cubicBezTo>
                      <a:cubicBezTo>
                        <a:pt x="59" y="107"/>
                        <a:pt x="87" y="79"/>
                        <a:pt x="96" y="41"/>
                      </a:cubicBezTo>
                      <a:cubicBezTo>
                        <a:pt x="100" y="27"/>
                        <a:pt x="100" y="13"/>
                        <a:pt x="98" y="0"/>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37" name="Freeform 246"/>
                <p:cNvSpPr/>
                <p:nvPr/>
              </p:nvSpPr>
              <p:spPr bwMode="auto">
                <a:xfrm>
                  <a:off x="1936750" y="431801"/>
                  <a:ext cx="185738" cy="230188"/>
                </a:xfrm>
                <a:custGeom>
                  <a:avLst/>
                  <a:gdLst/>
                  <a:ahLst/>
                  <a:cxnLst>
                    <a:cxn ang="0">
                      <a:pos x="5" y="9"/>
                    </a:cxn>
                    <a:cxn ang="0">
                      <a:pos x="0" y="16"/>
                    </a:cxn>
                    <a:cxn ang="0">
                      <a:pos x="2" y="52"/>
                    </a:cxn>
                    <a:cxn ang="0">
                      <a:pos x="0" y="80"/>
                    </a:cxn>
                    <a:cxn ang="0">
                      <a:pos x="11" y="89"/>
                    </a:cxn>
                    <a:cxn ang="0">
                      <a:pos x="30" y="82"/>
                    </a:cxn>
                    <a:cxn ang="0">
                      <a:pos x="72" y="52"/>
                    </a:cxn>
                    <a:cxn ang="0">
                      <a:pos x="44" y="0"/>
                    </a:cxn>
                    <a:cxn ang="0">
                      <a:pos x="6" y="5"/>
                    </a:cxn>
                    <a:cxn ang="0">
                      <a:pos x="5" y="9"/>
                    </a:cxn>
                  </a:cxnLst>
                  <a:rect l="0" t="0" r="r" b="b"/>
                  <a:pathLst>
                    <a:path w="72" h="89">
                      <a:moveTo>
                        <a:pt x="5" y="9"/>
                      </a:moveTo>
                      <a:cubicBezTo>
                        <a:pt x="5" y="12"/>
                        <a:pt x="3" y="14"/>
                        <a:pt x="0" y="16"/>
                      </a:cubicBezTo>
                      <a:cubicBezTo>
                        <a:pt x="2" y="27"/>
                        <a:pt x="3" y="39"/>
                        <a:pt x="2" y="52"/>
                      </a:cubicBezTo>
                      <a:cubicBezTo>
                        <a:pt x="2" y="61"/>
                        <a:pt x="1" y="71"/>
                        <a:pt x="0" y="80"/>
                      </a:cubicBezTo>
                      <a:cubicBezTo>
                        <a:pt x="5" y="81"/>
                        <a:pt x="9" y="85"/>
                        <a:pt x="11" y="89"/>
                      </a:cubicBezTo>
                      <a:cubicBezTo>
                        <a:pt x="17" y="87"/>
                        <a:pt x="24" y="85"/>
                        <a:pt x="30" y="82"/>
                      </a:cubicBezTo>
                      <a:cubicBezTo>
                        <a:pt x="45" y="75"/>
                        <a:pt x="59" y="65"/>
                        <a:pt x="72" y="52"/>
                      </a:cubicBezTo>
                      <a:cubicBezTo>
                        <a:pt x="68" y="33"/>
                        <a:pt x="58" y="15"/>
                        <a:pt x="44" y="0"/>
                      </a:cubicBezTo>
                      <a:cubicBezTo>
                        <a:pt x="31" y="1"/>
                        <a:pt x="18" y="2"/>
                        <a:pt x="6" y="5"/>
                      </a:cubicBezTo>
                      <a:cubicBezTo>
                        <a:pt x="6" y="6"/>
                        <a:pt x="6" y="8"/>
                        <a:pt x="5" y="9"/>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38" name="Freeform 247"/>
                <p:cNvSpPr/>
                <p:nvPr/>
              </p:nvSpPr>
              <p:spPr bwMode="auto">
                <a:xfrm>
                  <a:off x="1892300" y="350838"/>
                  <a:ext cx="147638" cy="84138"/>
                </a:xfrm>
                <a:custGeom>
                  <a:avLst/>
                  <a:gdLst/>
                  <a:ahLst/>
                  <a:cxnLst>
                    <a:cxn ang="0">
                      <a:pos x="14" y="27"/>
                    </a:cxn>
                    <a:cxn ang="0">
                      <a:pos x="22" y="32"/>
                    </a:cxn>
                    <a:cxn ang="0">
                      <a:pos x="57" y="27"/>
                    </a:cxn>
                    <a:cxn ang="0">
                      <a:pos x="9" y="2"/>
                    </a:cxn>
                    <a:cxn ang="0">
                      <a:pos x="0" y="0"/>
                    </a:cxn>
                    <a:cxn ang="0">
                      <a:pos x="12" y="26"/>
                    </a:cxn>
                    <a:cxn ang="0">
                      <a:pos x="14" y="27"/>
                    </a:cxn>
                  </a:cxnLst>
                  <a:rect l="0" t="0" r="r" b="b"/>
                  <a:pathLst>
                    <a:path w="57" h="32">
                      <a:moveTo>
                        <a:pt x="14" y="27"/>
                      </a:moveTo>
                      <a:cubicBezTo>
                        <a:pt x="18" y="27"/>
                        <a:pt x="20" y="29"/>
                        <a:pt x="22" y="32"/>
                      </a:cubicBezTo>
                      <a:cubicBezTo>
                        <a:pt x="33" y="29"/>
                        <a:pt x="45" y="28"/>
                        <a:pt x="57" y="27"/>
                      </a:cubicBezTo>
                      <a:cubicBezTo>
                        <a:pt x="44" y="15"/>
                        <a:pt x="28" y="6"/>
                        <a:pt x="9" y="2"/>
                      </a:cubicBezTo>
                      <a:cubicBezTo>
                        <a:pt x="6" y="1"/>
                        <a:pt x="3" y="1"/>
                        <a:pt x="0" y="0"/>
                      </a:cubicBezTo>
                      <a:cubicBezTo>
                        <a:pt x="5" y="8"/>
                        <a:pt x="9" y="16"/>
                        <a:pt x="12" y="26"/>
                      </a:cubicBezTo>
                      <a:cubicBezTo>
                        <a:pt x="13" y="26"/>
                        <a:pt x="14" y="26"/>
                        <a:pt x="14" y="27"/>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39" name="Freeform 248"/>
                <p:cNvSpPr/>
                <p:nvPr/>
              </p:nvSpPr>
              <p:spPr bwMode="auto">
                <a:xfrm>
                  <a:off x="1720850" y="346076"/>
                  <a:ext cx="192088" cy="180975"/>
                </a:xfrm>
                <a:custGeom>
                  <a:avLst/>
                  <a:gdLst/>
                  <a:ahLst/>
                  <a:cxnLst>
                    <a:cxn ang="0">
                      <a:pos x="5" y="68"/>
                    </a:cxn>
                    <a:cxn ang="0">
                      <a:pos x="10" y="70"/>
                    </a:cxn>
                    <a:cxn ang="0">
                      <a:pos x="13" y="68"/>
                    </a:cxn>
                    <a:cxn ang="0">
                      <a:pos x="67" y="40"/>
                    </a:cxn>
                    <a:cxn ang="0">
                      <a:pos x="67" y="37"/>
                    </a:cxn>
                    <a:cxn ang="0">
                      <a:pos x="74" y="29"/>
                    </a:cxn>
                    <a:cxn ang="0">
                      <a:pos x="60" y="2"/>
                    </a:cxn>
                    <a:cxn ang="0">
                      <a:pos x="5" y="12"/>
                    </a:cxn>
                    <a:cxn ang="0">
                      <a:pos x="0" y="47"/>
                    </a:cxn>
                    <a:cxn ang="0">
                      <a:pos x="1" y="67"/>
                    </a:cxn>
                    <a:cxn ang="0">
                      <a:pos x="5" y="68"/>
                    </a:cxn>
                  </a:cxnLst>
                  <a:rect l="0" t="0" r="r" b="b"/>
                  <a:pathLst>
                    <a:path w="74" h="70">
                      <a:moveTo>
                        <a:pt x="5" y="68"/>
                      </a:moveTo>
                      <a:cubicBezTo>
                        <a:pt x="7" y="68"/>
                        <a:pt x="9" y="69"/>
                        <a:pt x="10" y="70"/>
                      </a:cubicBezTo>
                      <a:cubicBezTo>
                        <a:pt x="11" y="70"/>
                        <a:pt x="12" y="69"/>
                        <a:pt x="13" y="68"/>
                      </a:cubicBezTo>
                      <a:cubicBezTo>
                        <a:pt x="29" y="56"/>
                        <a:pt x="48" y="47"/>
                        <a:pt x="67" y="40"/>
                      </a:cubicBezTo>
                      <a:cubicBezTo>
                        <a:pt x="67" y="39"/>
                        <a:pt x="67" y="38"/>
                        <a:pt x="67" y="37"/>
                      </a:cubicBezTo>
                      <a:cubicBezTo>
                        <a:pt x="68" y="33"/>
                        <a:pt x="71" y="30"/>
                        <a:pt x="74" y="29"/>
                      </a:cubicBezTo>
                      <a:cubicBezTo>
                        <a:pt x="70" y="18"/>
                        <a:pt x="66" y="9"/>
                        <a:pt x="60" y="2"/>
                      </a:cubicBezTo>
                      <a:cubicBezTo>
                        <a:pt x="41" y="0"/>
                        <a:pt x="22" y="4"/>
                        <a:pt x="5" y="12"/>
                      </a:cubicBezTo>
                      <a:cubicBezTo>
                        <a:pt x="2" y="23"/>
                        <a:pt x="1" y="34"/>
                        <a:pt x="0" y="47"/>
                      </a:cubicBezTo>
                      <a:cubicBezTo>
                        <a:pt x="0" y="53"/>
                        <a:pt x="0" y="60"/>
                        <a:pt x="1" y="67"/>
                      </a:cubicBezTo>
                      <a:cubicBezTo>
                        <a:pt x="2" y="67"/>
                        <a:pt x="3" y="67"/>
                        <a:pt x="5" y="68"/>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40" name="Freeform 249"/>
                <p:cNvSpPr/>
                <p:nvPr/>
              </p:nvSpPr>
              <p:spPr bwMode="auto">
                <a:xfrm>
                  <a:off x="1584325" y="382588"/>
                  <a:ext cx="136525" cy="249238"/>
                </a:xfrm>
                <a:custGeom>
                  <a:avLst/>
                  <a:gdLst/>
                  <a:ahLst/>
                  <a:cxnLst>
                    <a:cxn ang="0">
                      <a:pos x="22" y="96"/>
                    </a:cxn>
                    <a:cxn ang="0">
                      <a:pos x="27" y="95"/>
                    </a:cxn>
                    <a:cxn ang="0">
                      <a:pos x="41" y="77"/>
                    </a:cxn>
                    <a:cxn ang="0">
                      <a:pos x="39" y="65"/>
                    </a:cxn>
                    <a:cxn ang="0">
                      <a:pos x="49" y="54"/>
                    </a:cxn>
                    <a:cxn ang="0">
                      <a:pos x="49" y="32"/>
                    </a:cxn>
                    <a:cxn ang="0">
                      <a:pos x="53" y="0"/>
                    </a:cxn>
                    <a:cxn ang="0">
                      <a:pos x="1" y="69"/>
                    </a:cxn>
                    <a:cxn ang="0">
                      <a:pos x="0" y="73"/>
                    </a:cxn>
                    <a:cxn ang="0">
                      <a:pos x="22" y="96"/>
                    </a:cxn>
                  </a:cxnLst>
                  <a:rect l="0" t="0" r="r" b="b"/>
                  <a:pathLst>
                    <a:path w="53" h="96">
                      <a:moveTo>
                        <a:pt x="22" y="96"/>
                      </a:moveTo>
                      <a:cubicBezTo>
                        <a:pt x="23" y="95"/>
                        <a:pt x="25" y="95"/>
                        <a:pt x="27" y="95"/>
                      </a:cubicBezTo>
                      <a:cubicBezTo>
                        <a:pt x="31" y="89"/>
                        <a:pt x="36" y="83"/>
                        <a:pt x="41" y="77"/>
                      </a:cubicBezTo>
                      <a:cubicBezTo>
                        <a:pt x="38" y="74"/>
                        <a:pt x="38" y="70"/>
                        <a:pt x="39" y="65"/>
                      </a:cubicBezTo>
                      <a:cubicBezTo>
                        <a:pt x="40" y="60"/>
                        <a:pt x="44" y="55"/>
                        <a:pt x="49" y="54"/>
                      </a:cubicBezTo>
                      <a:cubicBezTo>
                        <a:pt x="49" y="47"/>
                        <a:pt x="49" y="39"/>
                        <a:pt x="49" y="32"/>
                      </a:cubicBezTo>
                      <a:cubicBezTo>
                        <a:pt x="49" y="21"/>
                        <a:pt x="51" y="11"/>
                        <a:pt x="53" y="0"/>
                      </a:cubicBezTo>
                      <a:cubicBezTo>
                        <a:pt x="28" y="14"/>
                        <a:pt x="8" y="39"/>
                        <a:pt x="1" y="69"/>
                      </a:cubicBezTo>
                      <a:cubicBezTo>
                        <a:pt x="1" y="70"/>
                        <a:pt x="0" y="72"/>
                        <a:pt x="0" y="73"/>
                      </a:cubicBezTo>
                      <a:cubicBezTo>
                        <a:pt x="5" y="82"/>
                        <a:pt x="13" y="90"/>
                        <a:pt x="22" y="96"/>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grpSp>
        </p:grpSp>
        <p:grpSp>
          <p:nvGrpSpPr>
            <p:cNvPr id="14" name="组合 13"/>
            <p:cNvGrpSpPr/>
            <p:nvPr/>
          </p:nvGrpSpPr>
          <p:grpSpPr>
            <a:xfrm>
              <a:off x="4354902" y="3695562"/>
              <a:ext cx="828834" cy="714513"/>
              <a:chOff x="4354902" y="3695562"/>
              <a:chExt cx="828834" cy="714513"/>
            </a:xfrm>
            <a:grpFill/>
          </p:grpSpPr>
          <p:sp>
            <p:nvSpPr>
              <p:cNvPr id="25" name="Hexagon 30"/>
              <p:cNvSpPr/>
              <p:nvPr/>
            </p:nvSpPr>
            <p:spPr>
              <a:xfrm>
                <a:off x="4354902" y="3695562"/>
                <a:ext cx="828834" cy="714513"/>
              </a:xfrm>
              <a:prstGeom prst="hexagon">
                <a:avLst/>
              </a:prstGeom>
              <a:grpFill/>
              <a:ln w="12700">
                <a:no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defTabSz="1828800" rtl="0"/>
                <a:endParaRPr lang="en-US" sz="2400" kern="1200">
                  <a:solidFill>
                    <a:schemeClr val="tx1">
                      <a:lumMod val="85000"/>
                      <a:lumOff val="15000"/>
                    </a:schemeClr>
                  </a:solidFill>
                  <a:cs typeface="+mn-ea"/>
                  <a:sym typeface="+mn-lt"/>
                </a:endParaRPr>
              </a:p>
            </p:txBody>
          </p:sp>
          <p:sp>
            <p:nvSpPr>
              <p:cNvPr id="26" name="Freeform 187"/>
              <p:cNvSpPr>
                <a:spLocks noEditPoints="1"/>
              </p:cNvSpPr>
              <p:nvPr/>
            </p:nvSpPr>
            <p:spPr bwMode="auto">
              <a:xfrm>
                <a:off x="4665546" y="3877654"/>
                <a:ext cx="235715" cy="339869"/>
              </a:xfrm>
              <a:custGeom>
                <a:avLst/>
                <a:gdLst/>
                <a:ahLst/>
                <a:cxnLst>
                  <a:cxn ang="0">
                    <a:pos x="69" y="131"/>
                  </a:cxn>
                  <a:cxn ang="0">
                    <a:pos x="69" y="138"/>
                  </a:cxn>
                  <a:cxn ang="0">
                    <a:pos x="59" y="148"/>
                  </a:cxn>
                  <a:cxn ang="0">
                    <a:pos x="50" y="138"/>
                  </a:cxn>
                  <a:cxn ang="0">
                    <a:pos x="50" y="131"/>
                  </a:cxn>
                  <a:cxn ang="0">
                    <a:pos x="40" y="115"/>
                  </a:cxn>
                  <a:cxn ang="0">
                    <a:pos x="59" y="96"/>
                  </a:cxn>
                  <a:cxn ang="0">
                    <a:pos x="78" y="115"/>
                  </a:cxn>
                  <a:cxn ang="0">
                    <a:pos x="69" y="131"/>
                  </a:cxn>
                  <a:cxn ang="0">
                    <a:pos x="21" y="53"/>
                  </a:cxn>
                  <a:cxn ang="0">
                    <a:pos x="59" y="14"/>
                  </a:cxn>
                  <a:cxn ang="0">
                    <a:pos x="98" y="53"/>
                  </a:cxn>
                  <a:cxn ang="0">
                    <a:pos x="98" y="70"/>
                  </a:cxn>
                  <a:cxn ang="0">
                    <a:pos x="96" y="72"/>
                  </a:cxn>
                  <a:cxn ang="0">
                    <a:pos x="23" y="72"/>
                  </a:cxn>
                  <a:cxn ang="0">
                    <a:pos x="21" y="69"/>
                  </a:cxn>
                  <a:cxn ang="0">
                    <a:pos x="21" y="53"/>
                  </a:cxn>
                  <a:cxn ang="0">
                    <a:pos x="101" y="158"/>
                  </a:cxn>
                  <a:cxn ang="0">
                    <a:pos x="94" y="151"/>
                  </a:cxn>
                  <a:cxn ang="0">
                    <a:pos x="101" y="145"/>
                  </a:cxn>
                  <a:cxn ang="0">
                    <a:pos x="116" y="145"/>
                  </a:cxn>
                  <a:cxn ang="0">
                    <a:pos x="119" y="143"/>
                  </a:cxn>
                  <a:cxn ang="0">
                    <a:pos x="119" y="134"/>
                  </a:cxn>
                  <a:cxn ang="0">
                    <a:pos x="116" y="132"/>
                  </a:cxn>
                  <a:cxn ang="0">
                    <a:pos x="101" y="132"/>
                  </a:cxn>
                  <a:cxn ang="0">
                    <a:pos x="94" y="125"/>
                  </a:cxn>
                  <a:cxn ang="0">
                    <a:pos x="101" y="119"/>
                  </a:cxn>
                  <a:cxn ang="0">
                    <a:pos x="116" y="119"/>
                  </a:cxn>
                  <a:cxn ang="0">
                    <a:pos x="119" y="117"/>
                  </a:cxn>
                  <a:cxn ang="0">
                    <a:pos x="119" y="108"/>
                  </a:cxn>
                  <a:cxn ang="0">
                    <a:pos x="117" y="106"/>
                  </a:cxn>
                  <a:cxn ang="0">
                    <a:pos x="101" y="106"/>
                  </a:cxn>
                  <a:cxn ang="0">
                    <a:pos x="94" y="100"/>
                  </a:cxn>
                  <a:cxn ang="0">
                    <a:pos x="101" y="93"/>
                  </a:cxn>
                  <a:cxn ang="0">
                    <a:pos x="117" y="93"/>
                  </a:cxn>
                  <a:cxn ang="0">
                    <a:pos x="119" y="91"/>
                  </a:cxn>
                  <a:cxn ang="0">
                    <a:pos x="119" y="76"/>
                  </a:cxn>
                  <a:cxn ang="0">
                    <a:pos x="115" y="72"/>
                  </a:cxn>
                  <a:cxn ang="0">
                    <a:pos x="114" y="72"/>
                  </a:cxn>
                  <a:cxn ang="0">
                    <a:pos x="112" y="70"/>
                  </a:cxn>
                  <a:cxn ang="0">
                    <a:pos x="112" y="53"/>
                  </a:cxn>
                  <a:cxn ang="0">
                    <a:pos x="59" y="0"/>
                  </a:cxn>
                  <a:cxn ang="0">
                    <a:pos x="7" y="53"/>
                  </a:cxn>
                  <a:cxn ang="0">
                    <a:pos x="7" y="70"/>
                  </a:cxn>
                  <a:cxn ang="0">
                    <a:pos x="4" y="72"/>
                  </a:cxn>
                  <a:cxn ang="0">
                    <a:pos x="4" y="72"/>
                  </a:cxn>
                  <a:cxn ang="0">
                    <a:pos x="0" y="76"/>
                  </a:cxn>
                  <a:cxn ang="0">
                    <a:pos x="0" y="168"/>
                  </a:cxn>
                  <a:cxn ang="0">
                    <a:pos x="4" y="172"/>
                  </a:cxn>
                  <a:cxn ang="0">
                    <a:pos x="115" y="172"/>
                  </a:cxn>
                  <a:cxn ang="0">
                    <a:pos x="119" y="168"/>
                  </a:cxn>
                  <a:cxn ang="0">
                    <a:pos x="119" y="160"/>
                  </a:cxn>
                  <a:cxn ang="0">
                    <a:pos x="117" y="158"/>
                  </a:cxn>
                  <a:cxn ang="0">
                    <a:pos x="101" y="158"/>
                  </a:cxn>
                </a:cxnLst>
                <a:rect l="0" t="0" r="r" b="b"/>
                <a:pathLst>
                  <a:path w="119" h="172">
                    <a:moveTo>
                      <a:pt x="69" y="131"/>
                    </a:moveTo>
                    <a:cubicBezTo>
                      <a:pt x="69" y="134"/>
                      <a:pt x="69" y="138"/>
                      <a:pt x="69" y="138"/>
                    </a:cubicBezTo>
                    <a:cubicBezTo>
                      <a:pt x="69" y="144"/>
                      <a:pt x="64" y="148"/>
                      <a:pt x="59" y="148"/>
                    </a:cubicBezTo>
                    <a:cubicBezTo>
                      <a:pt x="54" y="148"/>
                      <a:pt x="50" y="144"/>
                      <a:pt x="50" y="138"/>
                    </a:cubicBezTo>
                    <a:cubicBezTo>
                      <a:pt x="50" y="138"/>
                      <a:pt x="50" y="134"/>
                      <a:pt x="50" y="131"/>
                    </a:cubicBezTo>
                    <a:cubicBezTo>
                      <a:pt x="50" y="126"/>
                      <a:pt x="40" y="127"/>
                      <a:pt x="40" y="115"/>
                    </a:cubicBezTo>
                    <a:cubicBezTo>
                      <a:pt x="40" y="105"/>
                      <a:pt x="49" y="96"/>
                      <a:pt x="59" y="96"/>
                    </a:cubicBezTo>
                    <a:cubicBezTo>
                      <a:pt x="70" y="96"/>
                      <a:pt x="78" y="105"/>
                      <a:pt x="78" y="115"/>
                    </a:cubicBezTo>
                    <a:cubicBezTo>
                      <a:pt x="78" y="127"/>
                      <a:pt x="69" y="126"/>
                      <a:pt x="69" y="131"/>
                    </a:cubicBezTo>
                    <a:moveTo>
                      <a:pt x="21" y="53"/>
                    </a:moveTo>
                    <a:cubicBezTo>
                      <a:pt x="21" y="31"/>
                      <a:pt x="38" y="14"/>
                      <a:pt x="59" y="14"/>
                    </a:cubicBezTo>
                    <a:cubicBezTo>
                      <a:pt x="80" y="14"/>
                      <a:pt x="98" y="31"/>
                      <a:pt x="98" y="53"/>
                    </a:cubicBezTo>
                    <a:cubicBezTo>
                      <a:pt x="98" y="70"/>
                      <a:pt x="98" y="70"/>
                      <a:pt x="98" y="70"/>
                    </a:cubicBezTo>
                    <a:cubicBezTo>
                      <a:pt x="98" y="70"/>
                      <a:pt x="98" y="72"/>
                      <a:pt x="96" y="72"/>
                    </a:cubicBezTo>
                    <a:cubicBezTo>
                      <a:pt x="23" y="72"/>
                      <a:pt x="23" y="72"/>
                      <a:pt x="23" y="72"/>
                    </a:cubicBezTo>
                    <a:cubicBezTo>
                      <a:pt x="21" y="72"/>
                      <a:pt x="21" y="69"/>
                      <a:pt x="21" y="69"/>
                    </a:cubicBezTo>
                    <a:cubicBezTo>
                      <a:pt x="21" y="53"/>
                      <a:pt x="21" y="53"/>
                      <a:pt x="21" y="53"/>
                    </a:cubicBezTo>
                    <a:close/>
                    <a:moveTo>
                      <a:pt x="101" y="158"/>
                    </a:moveTo>
                    <a:cubicBezTo>
                      <a:pt x="97" y="158"/>
                      <a:pt x="94" y="155"/>
                      <a:pt x="94" y="151"/>
                    </a:cubicBezTo>
                    <a:cubicBezTo>
                      <a:pt x="94" y="148"/>
                      <a:pt x="97" y="145"/>
                      <a:pt x="101" y="145"/>
                    </a:cubicBezTo>
                    <a:cubicBezTo>
                      <a:pt x="116" y="145"/>
                      <a:pt x="116" y="145"/>
                      <a:pt x="116" y="145"/>
                    </a:cubicBezTo>
                    <a:cubicBezTo>
                      <a:pt x="116" y="145"/>
                      <a:pt x="119" y="145"/>
                      <a:pt x="119" y="143"/>
                    </a:cubicBezTo>
                    <a:cubicBezTo>
                      <a:pt x="119" y="134"/>
                      <a:pt x="119" y="134"/>
                      <a:pt x="119" y="134"/>
                    </a:cubicBezTo>
                    <a:cubicBezTo>
                      <a:pt x="119" y="132"/>
                      <a:pt x="116" y="132"/>
                      <a:pt x="116" y="132"/>
                    </a:cubicBezTo>
                    <a:cubicBezTo>
                      <a:pt x="101" y="132"/>
                      <a:pt x="101" y="132"/>
                      <a:pt x="101" y="132"/>
                    </a:cubicBezTo>
                    <a:cubicBezTo>
                      <a:pt x="97" y="132"/>
                      <a:pt x="94" y="129"/>
                      <a:pt x="94" y="125"/>
                    </a:cubicBezTo>
                    <a:cubicBezTo>
                      <a:pt x="94" y="122"/>
                      <a:pt x="97" y="119"/>
                      <a:pt x="101" y="119"/>
                    </a:cubicBezTo>
                    <a:cubicBezTo>
                      <a:pt x="116" y="119"/>
                      <a:pt x="116" y="119"/>
                      <a:pt x="116" y="119"/>
                    </a:cubicBezTo>
                    <a:cubicBezTo>
                      <a:pt x="116" y="119"/>
                      <a:pt x="119" y="119"/>
                      <a:pt x="119" y="117"/>
                    </a:cubicBezTo>
                    <a:cubicBezTo>
                      <a:pt x="119" y="108"/>
                      <a:pt x="119" y="108"/>
                      <a:pt x="119" y="108"/>
                    </a:cubicBezTo>
                    <a:cubicBezTo>
                      <a:pt x="119" y="106"/>
                      <a:pt x="117" y="106"/>
                      <a:pt x="117" y="106"/>
                    </a:cubicBezTo>
                    <a:cubicBezTo>
                      <a:pt x="101" y="106"/>
                      <a:pt x="101" y="106"/>
                      <a:pt x="101" y="106"/>
                    </a:cubicBezTo>
                    <a:cubicBezTo>
                      <a:pt x="97" y="106"/>
                      <a:pt x="94" y="103"/>
                      <a:pt x="94" y="100"/>
                    </a:cubicBezTo>
                    <a:cubicBezTo>
                      <a:pt x="94" y="96"/>
                      <a:pt x="97" y="93"/>
                      <a:pt x="101" y="93"/>
                    </a:cubicBezTo>
                    <a:cubicBezTo>
                      <a:pt x="117" y="93"/>
                      <a:pt x="117" y="93"/>
                      <a:pt x="117" y="93"/>
                    </a:cubicBezTo>
                    <a:cubicBezTo>
                      <a:pt x="117" y="93"/>
                      <a:pt x="119" y="93"/>
                      <a:pt x="119" y="91"/>
                    </a:cubicBezTo>
                    <a:cubicBezTo>
                      <a:pt x="119" y="76"/>
                      <a:pt x="119" y="76"/>
                      <a:pt x="119" y="76"/>
                    </a:cubicBezTo>
                    <a:cubicBezTo>
                      <a:pt x="119" y="74"/>
                      <a:pt x="117" y="72"/>
                      <a:pt x="115" y="72"/>
                    </a:cubicBezTo>
                    <a:cubicBezTo>
                      <a:pt x="114" y="72"/>
                      <a:pt x="114" y="72"/>
                      <a:pt x="114" y="72"/>
                    </a:cubicBezTo>
                    <a:cubicBezTo>
                      <a:pt x="112" y="72"/>
                      <a:pt x="112" y="70"/>
                      <a:pt x="112" y="70"/>
                    </a:cubicBezTo>
                    <a:cubicBezTo>
                      <a:pt x="112" y="53"/>
                      <a:pt x="112" y="53"/>
                      <a:pt x="112" y="53"/>
                    </a:cubicBezTo>
                    <a:cubicBezTo>
                      <a:pt x="112" y="24"/>
                      <a:pt x="88" y="0"/>
                      <a:pt x="59" y="0"/>
                    </a:cubicBezTo>
                    <a:cubicBezTo>
                      <a:pt x="30" y="0"/>
                      <a:pt x="7" y="24"/>
                      <a:pt x="7" y="53"/>
                    </a:cubicBezTo>
                    <a:cubicBezTo>
                      <a:pt x="7" y="70"/>
                      <a:pt x="7" y="70"/>
                      <a:pt x="7" y="70"/>
                    </a:cubicBezTo>
                    <a:cubicBezTo>
                      <a:pt x="7" y="70"/>
                      <a:pt x="7" y="72"/>
                      <a:pt x="4" y="72"/>
                    </a:cubicBezTo>
                    <a:cubicBezTo>
                      <a:pt x="4" y="72"/>
                      <a:pt x="4" y="72"/>
                      <a:pt x="4" y="72"/>
                    </a:cubicBezTo>
                    <a:cubicBezTo>
                      <a:pt x="2" y="72"/>
                      <a:pt x="0" y="74"/>
                      <a:pt x="0" y="76"/>
                    </a:cubicBezTo>
                    <a:cubicBezTo>
                      <a:pt x="0" y="168"/>
                      <a:pt x="0" y="168"/>
                      <a:pt x="0" y="168"/>
                    </a:cubicBezTo>
                    <a:cubicBezTo>
                      <a:pt x="0" y="170"/>
                      <a:pt x="2" y="172"/>
                      <a:pt x="4" y="172"/>
                    </a:cubicBezTo>
                    <a:cubicBezTo>
                      <a:pt x="115" y="172"/>
                      <a:pt x="115" y="172"/>
                      <a:pt x="115" y="172"/>
                    </a:cubicBezTo>
                    <a:cubicBezTo>
                      <a:pt x="117" y="172"/>
                      <a:pt x="119" y="170"/>
                      <a:pt x="119" y="168"/>
                    </a:cubicBezTo>
                    <a:cubicBezTo>
                      <a:pt x="119" y="160"/>
                      <a:pt x="119" y="160"/>
                      <a:pt x="119" y="160"/>
                    </a:cubicBezTo>
                    <a:cubicBezTo>
                      <a:pt x="119" y="158"/>
                      <a:pt x="117" y="158"/>
                      <a:pt x="117" y="158"/>
                    </a:cubicBezTo>
                    <a:lnTo>
                      <a:pt x="101" y="158"/>
                    </a:ln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grpSp>
        <p:grpSp>
          <p:nvGrpSpPr>
            <p:cNvPr id="15" name="组合 14"/>
            <p:cNvGrpSpPr/>
            <p:nvPr/>
          </p:nvGrpSpPr>
          <p:grpSpPr>
            <a:xfrm>
              <a:off x="6858915" y="3695562"/>
              <a:ext cx="828834" cy="714513"/>
              <a:chOff x="6858915" y="3695562"/>
              <a:chExt cx="828834" cy="714513"/>
            </a:xfrm>
            <a:grpFill/>
          </p:grpSpPr>
          <p:sp>
            <p:nvSpPr>
              <p:cNvPr id="21" name="Hexagon 33"/>
              <p:cNvSpPr/>
              <p:nvPr/>
            </p:nvSpPr>
            <p:spPr>
              <a:xfrm>
                <a:off x="6858915" y="3695562"/>
                <a:ext cx="828834" cy="714513"/>
              </a:xfrm>
              <a:prstGeom prst="hexagon">
                <a:avLst/>
              </a:prstGeom>
              <a:grpFill/>
              <a:ln w="12700">
                <a:no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defTabSz="1828800" rtl="0"/>
                <a:endParaRPr lang="en-US" sz="2400" kern="1200">
                  <a:solidFill>
                    <a:schemeClr val="tx1">
                      <a:lumMod val="85000"/>
                      <a:lumOff val="15000"/>
                    </a:schemeClr>
                  </a:solidFill>
                  <a:cs typeface="+mn-ea"/>
                  <a:sym typeface="+mn-lt"/>
                </a:endParaRPr>
              </a:p>
            </p:txBody>
          </p:sp>
          <p:grpSp>
            <p:nvGrpSpPr>
              <p:cNvPr id="22" name="Group 44"/>
              <p:cNvGrpSpPr/>
              <p:nvPr/>
            </p:nvGrpSpPr>
            <p:grpSpPr>
              <a:xfrm>
                <a:off x="7111423" y="3867690"/>
                <a:ext cx="323816" cy="359798"/>
                <a:chOff x="3125788" y="2924174"/>
                <a:chExt cx="271462" cy="301625"/>
              </a:xfrm>
              <a:grpFill/>
            </p:grpSpPr>
            <p:sp>
              <p:nvSpPr>
                <p:cNvPr id="23" name="Freeform 303"/>
                <p:cNvSpPr/>
                <p:nvPr/>
              </p:nvSpPr>
              <p:spPr bwMode="auto">
                <a:xfrm>
                  <a:off x="3260725" y="2998787"/>
                  <a:ext cx="92075" cy="85725"/>
                </a:xfrm>
                <a:custGeom>
                  <a:avLst/>
                  <a:gdLst/>
                  <a:ahLst/>
                  <a:cxnLst>
                    <a:cxn ang="0">
                      <a:pos x="38" y="37"/>
                    </a:cxn>
                    <a:cxn ang="0">
                      <a:pos x="40" y="35"/>
                    </a:cxn>
                    <a:cxn ang="0">
                      <a:pos x="3" y="0"/>
                    </a:cxn>
                    <a:cxn ang="0">
                      <a:pos x="0" y="2"/>
                    </a:cxn>
                    <a:cxn ang="0">
                      <a:pos x="0" y="35"/>
                    </a:cxn>
                    <a:cxn ang="0">
                      <a:pos x="3" y="37"/>
                    </a:cxn>
                    <a:cxn ang="0">
                      <a:pos x="38" y="37"/>
                    </a:cxn>
                  </a:cxnLst>
                  <a:rect l="0" t="0" r="r" b="b"/>
                  <a:pathLst>
                    <a:path w="40" h="37">
                      <a:moveTo>
                        <a:pt x="38" y="37"/>
                      </a:moveTo>
                      <a:cubicBezTo>
                        <a:pt x="40" y="37"/>
                        <a:pt x="40" y="36"/>
                        <a:pt x="40" y="35"/>
                      </a:cubicBezTo>
                      <a:cubicBezTo>
                        <a:pt x="38" y="16"/>
                        <a:pt x="22" y="1"/>
                        <a:pt x="3" y="0"/>
                      </a:cubicBezTo>
                      <a:cubicBezTo>
                        <a:pt x="2" y="0"/>
                        <a:pt x="0" y="0"/>
                        <a:pt x="0" y="2"/>
                      </a:cubicBezTo>
                      <a:cubicBezTo>
                        <a:pt x="0" y="35"/>
                        <a:pt x="0" y="35"/>
                        <a:pt x="0" y="35"/>
                      </a:cubicBezTo>
                      <a:cubicBezTo>
                        <a:pt x="0" y="35"/>
                        <a:pt x="0" y="37"/>
                        <a:pt x="3" y="37"/>
                      </a:cubicBezTo>
                      <a:lnTo>
                        <a:pt x="38" y="37"/>
                      </a:ln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24" name="Freeform 304"/>
                <p:cNvSpPr>
                  <a:spLocks noEditPoints="1"/>
                </p:cNvSpPr>
                <p:nvPr/>
              </p:nvSpPr>
              <p:spPr bwMode="auto">
                <a:xfrm>
                  <a:off x="3125788" y="2924174"/>
                  <a:ext cx="271462" cy="301625"/>
                </a:xfrm>
                <a:custGeom>
                  <a:avLst/>
                  <a:gdLst/>
                  <a:ahLst/>
                  <a:cxnLst>
                    <a:cxn ang="0">
                      <a:pos x="107" y="78"/>
                    </a:cxn>
                    <a:cxn ang="0">
                      <a:pos x="59" y="121"/>
                    </a:cxn>
                    <a:cxn ang="0">
                      <a:pos x="11" y="73"/>
                    </a:cxn>
                    <a:cxn ang="0">
                      <a:pos x="24" y="41"/>
                    </a:cxn>
                    <a:cxn ang="0">
                      <a:pos x="59" y="25"/>
                    </a:cxn>
                    <a:cxn ang="0">
                      <a:pos x="107" y="73"/>
                    </a:cxn>
                    <a:cxn ang="0">
                      <a:pos x="107" y="78"/>
                    </a:cxn>
                    <a:cxn ang="0">
                      <a:pos x="106" y="36"/>
                    </a:cxn>
                    <a:cxn ang="0">
                      <a:pos x="109" y="33"/>
                    </a:cxn>
                    <a:cxn ang="0">
                      <a:pos x="109" y="33"/>
                    </a:cxn>
                    <a:cxn ang="0">
                      <a:pos x="112" y="33"/>
                    </a:cxn>
                    <a:cxn ang="0">
                      <a:pos x="110" y="24"/>
                    </a:cxn>
                    <a:cxn ang="0">
                      <a:pos x="101" y="22"/>
                    </a:cxn>
                    <a:cxn ang="0">
                      <a:pos x="101" y="25"/>
                    </a:cxn>
                    <a:cxn ang="0">
                      <a:pos x="101" y="25"/>
                    </a:cxn>
                    <a:cxn ang="0">
                      <a:pos x="98" y="28"/>
                    </a:cxn>
                    <a:cxn ang="0">
                      <a:pos x="97" y="28"/>
                    </a:cxn>
                    <a:cxn ang="0">
                      <a:pos x="69" y="15"/>
                    </a:cxn>
                    <a:cxn ang="0">
                      <a:pos x="68" y="14"/>
                    </a:cxn>
                    <a:cxn ang="0">
                      <a:pos x="68" y="12"/>
                    </a:cxn>
                    <a:cxn ang="0">
                      <a:pos x="68" y="12"/>
                    </a:cxn>
                    <a:cxn ang="0">
                      <a:pos x="74" y="7"/>
                    </a:cxn>
                    <a:cxn ang="0">
                      <a:pos x="59" y="0"/>
                    </a:cxn>
                    <a:cxn ang="0">
                      <a:pos x="45" y="7"/>
                    </a:cxn>
                    <a:cxn ang="0">
                      <a:pos x="50" y="12"/>
                    </a:cxn>
                    <a:cxn ang="0">
                      <a:pos x="51" y="13"/>
                    </a:cxn>
                    <a:cxn ang="0">
                      <a:pos x="51" y="14"/>
                    </a:cxn>
                    <a:cxn ang="0">
                      <a:pos x="50" y="15"/>
                    </a:cxn>
                    <a:cxn ang="0">
                      <a:pos x="15" y="34"/>
                    </a:cxn>
                    <a:cxn ang="0">
                      <a:pos x="0" y="73"/>
                    </a:cxn>
                    <a:cxn ang="0">
                      <a:pos x="59" y="132"/>
                    </a:cxn>
                    <a:cxn ang="0">
                      <a:pos x="118" y="78"/>
                    </a:cxn>
                    <a:cxn ang="0">
                      <a:pos x="119" y="73"/>
                    </a:cxn>
                    <a:cxn ang="0">
                      <a:pos x="106" y="37"/>
                    </a:cxn>
                    <a:cxn ang="0">
                      <a:pos x="106" y="36"/>
                    </a:cxn>
                  </a:cxnLst>
                  <a:rect l="0" t="0" r="r" b="b"/>
                  <a:pathLst>
                    <a:path w="119" h="132">
                      <a:moveTo>
                        <a:pt x="107" y="78"/>
                      </a:moveTo>
                      <a:cubicBezTo>
                        <a:pt x="105" y="102"/>
                        <a:pt x="84" y="121"/>
                        <a:pt x="59" y="121"/>
                      </a:cubicBezTo>
                      <a:cubicBezTo>
                        <a:pt x="33" y="121"/>
                        <a:pt x="11" y="100"/>
                        <a:pt x="11" y="73"/>
                      </a:cubicBezTo>
                      <a:cubicBezTo>
                        <a:pt x="11" y="61"/>
                        <a:pt x="16" y="50"/>
                        <a:pt x="24" y="41"/>
                      </a:cubicBezTo>
                      <a:cubicBezTo>
                        <a:pt x="32" y="31"/>
                        <a:pt x="45" y="25"/>
                        <a:pt x="59" y="25"/>
                      </a:cubicBezTo>
                      <a:cubicBezTo>
                        <a:pt x="86" y="25"/>
                        <a:pt x="107" y="47"/>
                        <a:pt x="107" y="73"/>
                      </a:cubicBezTo>
                      <a:cubicBezTo>
                        <a:pt x="107" y="75"/>
                        <a:pt x="107" y="76"/>
                        <a:pt x="107" y="78"/>
                      </a:cubicBezTo>
                      <a:moveTo>
                        <a:pt x="106" y="36"/>
                      </a:moveTo>
                      <a:cubicBezTo>
                        <a:pt x="109" y="33"/>
                        <a:pt x="109" y="33"/>
                        <a:pt x="109" y="33"/>
                      </a:cubicBezTo>
                      <a:cubicBezTo>
                        <a:pt x="109" y="33"/>
                        <a:pt x="109" y="33"/>
                        <a:pt x="109" y="33"/>
                      </a:cubicBezTo>
                      <a:cubicBezTo>
                        <a:pt x="110" y="33"/>
                        <a:pt x="111" y="33"/>
                        <a:pt x="112" y="33"/>
                      </a:cubicBezTo>
                      <a:cubicBezTo>
                        <a:pt x="116" y="32"/>
                        <a:pt x="114" y="28"/>
                        <a:pt x="110" y="24"/>
                      </a:cubicBezTo>
                      <a:cubicBezTo>
                        <a:pt x="106" y="20"/>
                        <a:pt x="102" y="18"/>
                        <a:pt x="101" y="22"/>
                      </a:cubicBezTo>
                      <a:cubicBezTo>
                        <a:pt x="101" y="23"/>
                        <a:pt x="101" y="24"/>
                        <a:pt x="101" y="25"/>
                      </a:cubicBezTo>
                      <a:cubicBezTo>
                        <a:pt x="101" y="25"/>
                        <a:pt x="101" y="25"/>
                        <a:pt x="101" y="25"/>
                      </a:cubicBezTo>
                      <a:cubicBezTo>
                        <a:pt x="98" y="28"/>
                        <a:pt x="98" y="28"/>
                        <a:pt x="98" y="28"/>
                      </a:cubicBezTo>
                      <a:cubicBezTo>
                        <a:pt x="98" y="28"/>
                        <a:pt x="97" y="28"/>
                        <a:pt x="97" y="28"/>
                      </a:cubicBezTo>
                      <a:cubicBezTo>
                        <a:pt x="89" y="21"/>
                        <a:pt x="79" y="16"/>
                        <a:pt x="69" y="15"/>
                      </a:cubicBezTo>
                      <a:cubicBezTo>
                        <a:pt x="68" y="15"/>
                        <a:pt x="68" y="15"/>
                        <a:pt x="68" y="14"/>
                      </a:cubicBezTo>
                      <a:cubicBezTo>
                        <a:pt x="68" y="12"/>
                        <a:pt x="68" y="12"/>
                        <a:pt x="68" y="12"/>
                      </a:cubicBezTo>
                      <a:cubicBezTo>
                        <a:pt x="68" y="12"/>
                        <a:pt x="68" y="12"/>
                        <a:pt x="68" y="12"/>
                      </a:cubicBezTo>
                      <a:cubicBezTo>
                        <a:pt x="71" y="11"/>
                        <a:pt x="72" y="9"/>
                        <a:pt x="74" y="7"/>
                      </a:cubicBezTo>
                      <a:cubicBezTo>
                        <a:pt x="78" y="3"/>
                        <a:pt x="68" y="0"/>
                        <a:pt x="59" y="0"/>
                      </a:cubicBezTo>
                      <a:cubicBezTo>
                        <a:pt x="51" y="0"/>
                        <a:pt x="41" y="3"/>
                        <a:pt x="45" y="7"/>
                      </a:cubicBezTo>
                      <a:cubicBezTo>
                        <a:pt x="46" y="9"/>
                        <a:pt x="48" y="11"/>
                        <a:pt x="50" y="12"/>
                      </a:cubicBezTo>
                      <a:cubicBezTo>
                        <a:pt x="51" y="12"/>
                        <a:pt x="51" y="12"/>
                        <a:pt x="51" y="13"/>
                      </a:cubicBezTo>
                      <a:cubicBezTo>
                        <a:pt x="51" y="14"/>
                        <a:pt x="51" y="14"/>
                        <a:pt x="51" y="14"/>
                      </a:cubicBezTo>
                      <a:cubicBezTo>
                        <a:pt x="51" y="15"/>
                        <a:pt x="51" y="15"/>
                        <a:pt x="50" y="15"/>
                      </a:cubicBezTo>
                      <a:cubicBezTo>
                        <a:pt x="36" y="17"/>
                        <a:pt x="24" y="24"/>
                        <a:pt x="15" y="34"/>
                      </a:cubicBezTo>
                      <a:cubicBezTo>
                        <a:pt x="6" y="44"/>
                        <a:pt x="0" y="58"/>
                        <a:pt x="0" y="73"/>
                      </a:cubicBezTo>
                      <a:cubicBezTo>
                        <a:pt x="0" y="106"/>
                        <a:pt x="27" y="132"/>
                        <a:pt x="59" y="132"/>
                      </a:cubicBezTo>
                      <a:cubicBezTo>
                        <a:pt x="90" y="132"/>
                        <a:pt x="116" y="108"/>
                        <a:pt x="118" y="78"/>
                      </a:cubicBezTo>
                      <a:cubicBezTo>
                        <a:pt x="118" y="76"/>
                        <a:pt x="119" y="75"/>
                        <a:pt x="119" y="73"/>
                      </a:cubicBezTo>
                      <a:cubicBezTo>
                        <a:pt x="119" y="60"/>
                        <a:pt x="114" y="47"/>
                        <a:pt x="106" y="37"/>
                      </a:cubicBezTo>
                      <a:cubicBezTo>
                        <a:pt x="106" y="37"/>
                        <a:pt x="106" y="36"/>
                        <a:pt x="106" y="36"/>
                      </a:cubicBezTo>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grpSp>
        </p:grpSp>
        <p:grpSp>
          <p:nvGrpSpPr>
            <p:cNvPr id="16" name="Group 9"/>
            <p:cNvGrpSpPr/>
            <p:nvPr/>
          </p:nvGrpSpPr>
          <p:grpSpPr>
            <a:xfrm>
              <a:off x="9362927" y="3695562"/>
              <a:ext cx="828834" cy="714513"/>
              <a:chOff x="9604737" y="3438393"/>
              <a:chExt cx="863037" cy="743998"/>
            </a:xfrm>
            <a:grpFill/>
          </p:grpSpPr>
          <p:sp>
            <p:nvSpPr>
              <p:cNvPr id="17" name="Hexagon 36"/>
              <p:cNvSpPr/>
              <p:nvPr/>
            </p:nvSpPr>
            <p:spPr>
              <a:xfrm>
                <a:off x="9604737" y="3438393"/>
                <a:ext cx="863037" cy="743998"/>
              </a:xfrm>
              <a:prstGeom prst="hexagon">
                <a:avLst/>
              </a:prstGeom>
              <a:grpFill/>
              <a:ln w="12700">
                <a:no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defTabSz="1828800" rtl="0"/>
                <a:endParaRPr lang="en-US" sz="2400" kern="1200" dirty="0">
                  <a:solidFill>
                    <a:schemeClr val="tx1">
                      <a:lumMod val="85000"/>
                      <a:lumOff val="15000"/>
                    </a:schemeClr>
                  </a:solidFill>
                  <a:cs typeface="+mn-ea"/>
                  <a:sym typeface="+mn-lt"/>
                </a:endParaRPr>
              </a:p>
            </p:txBody>
          </p:sp>
          <p:grpSp>
            <p:nvGrpSpPr>
              <p:cNvPr id="18" name="Group 47"/>
              <p:cNvGrpSpPr/>
              <p:nvPr/>
            </p:nvGrpSpPr>
            <p:grpSpPr>
              <a:xfrm>
                <a:off x="9832881" y="3613396"/>
                <a:ext cx="385205" cy="383100"/>
                <a:chOff x="7605713" y="2366962"/>
                <a:chExt cx="290512" cy="288925"/>
              </a:xfrm>
              <a:grpFill/>
            </p:grpSpPr>
            <p:sp>
              <p:nvSpPr>
                <p:cNvPr id="19" name="Freeform 277"/>
                <p:cNvSpPr/>
                <p:nvPr/>
              </p:nvSpPr>
              <p:spPr bwMode="auto">
                <a:xfrm>
                  <a:off x="7626350" y="2549524"/>
                  <a:ext cx="87312" cy="85725"/>
                </a:xfrm>
                <a:custGeom>
                  <a:avLst/>
                  <a:gdLst/>
                  <a:ahLst/>
                  <a:cxnLst>
                    <a:cxn ang="0">
                      <a:pos x="23" y="2"/>
                    </a:cxn>
                    <a:cxn ang="0">
                      <a:pos x="20" y="2"/>
                    </a:cxn>
                    <a:cxn ang="0">
                      <a:pos x="5" y="35"/>
                    </a:cxn>
                    <a:cxn ang="0">
                      <a:pos x="36" y="18"/>
                    </a:cxn>
                    <a:cxn ang="0">
                      <a:pos x="36" y="15"/>
                    </a:cxn>
                    <a:cxn ang="0">
                      <a:pos x="23" y="2"/>
                    </a:cxn>
                  </a:cxnLst>
                  <a:rect l="0" t="0" r="r" b="b"/>
                  <a:pathLst>
                    <a:path w="38" h="37">
                      <a:moveTo>
                        <a:pt x="23" y="2"/>
                      </a:moveTo>
                      <a:cubicBezTo>
                        <a:pt x="21" y="0"/>
                        <a:pt x="20" y="1"/>
                        <a:pt x="20" y="2"/>
                      </a:cubicBezTo>
                      <a:cubicBezTo>
                        <a:pt x="10" y="12"/>
                        <a:pt x="0" y="37"/>
                        <a:pt x="5" y="35"/>
                      </a:cubicBezTo>
                      <a:cubicBezTo>
                        <a:pt x="23" y="26"/>
                        <a:pt x="26" y="29"/>
                        <a:pt x="36" y="18"/>
                      </a:cubicBezTo>
                      <a:cubicBezTo>
                        <a:pt x="37" y="18"/>
                        <a:pt x="38" y="17"/>
                        <a:pt x="36" y="15"/>
                      </a:cubicBezTo>
                      <a:lnTo>
                        <a:pt x="23" y="2"/>
                      </a:ln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20" name="Freeform 278"/>
                <p:cNvSpPr>
                  <a:spLocks noEditPoints="1"/>
                </p:cNvSpPr>
                <p:nvPr/>
              </p:nvSpPr>
              <p:spPr bwMode="auto">
                <a:xfrm>
                  <a:off x="7605713" y="2366962"/>
                  <a:ext cx="290512" cy="288925"/>
                </a:xfrm>
                <a:custGeom>
                  <a:avLst/>
                  <a:gdLst/>
                  <a:ahLst/>
                  <a:cxnLst>
                    <a:cxn ang="0">
                      <a:pos x="82" y="45"/>
                    </a:cxn>
                    <a:cxn ang="0">
                      <a:pos x="82" y="28"/>
                    </a:cxn>
                    <a:cxn ang="0">
                      <a:pos x="99" y="28"/>
                    </a:cxn>
                    <a:cxn ang="0">
                      <a:pos x="99" y="45"/>
                    </a:cxn>
                    <a:cxn ang="0">
                      <a:pos x="82" y="45"/>
                    </a:cxn>
                    <a:cxn ang="0">
                      <a:pos x="88" y="82"/>
                    </a:cxn>
                    <a:cxn ang="0">
                      <a:pos x="89" y="79"/>
                    </a:cxn>
                    <a:cxn ang="0">
                      <a:pos x="116" y="10"/>
                    </a:cxn>
                    <a:cxn ang="0">
                      <a:pos x="48" y="38"/>
                    </a:cxn>
                    <a:cxn ang="0">
                      <a:pos x="45" y="39"/>
                    </a:cxn>
                    <a:cxn ang="0">
                      <a:pos x="37" y="37"/>
                    </a:cxn>
                    <a:cxn ang="0">
                      <a:pos x="30" y="39"/>
                    </a:cxn>
                    <a:cxn ang="0">
                      <a:pos x="2" y="67"/>
                    </a:cxn>
                    <a:cxn ang="0">
                      <a:pos x="3" y="71"/>
                    </a:cxn>
                    <a:cxn ang="0">
                      <a:pos x="24" y="74"/>
                    </a:cxn>
                    <a:cxn ang="0">
                      <a:pos x="31" y="72"/>
                    </a:cxn>
                    <a:cxn ang="0">
                      <a:pos x="33" y="72"/>
                    </a:cxn>
                    <a:cxn ang="0">
                      <a:pos x="55" y="94"/>
                    </a:cxn>
                    <a:cxn ang="0">
                      <a:pos x="55" y="96"/>
                    </a:cxn>
                    <a:cxn ang="0">
                      <a:pos x="53" y="103"/>
                    </a:cxn>
                    <a:cxn ang="0">
                      <a:pos x="56" y="124"/>
                    </a:cxn>
                    <a:cxn ang="0">
                      <a:pos x="60" y="125"/>
                    </a:cxn>
                    <a:cxn ang="0">
                      <a:pos x="88" y="96"/>
                    </a:cxn>
                    <a:cxn ang="0">
                      <a:pos x="90" y="89"/>
                    </a:cxn>
                    <a:cxn ang="0">
                      <a:pos x="88" y="82"/>
                    </a:cxn>
                  </a:cxnLst>
                  <a:rect l="0" t="0" r="r" b="b"/>
                  <a:pathLst>
                    <a:path w="127" h="126">
                      <a:moveTo>
                        <a:pt x="82" y="45"/>
                      </a:moveTo>
                      <a:cubicBezTo>
                        <a:pt x="77" y="40"/>
                        <a:pt x="77" y="33"/>
                        <a:pt x="82" y="28"/>
                      </a:cubicBezTo>
                      <a:cubicBezTo>
                        <a:pt x="87" y="23"/>
                        <a:pt x="95" y="23"/>
                        <a:pt x="99" y="28"/>
                      </a:cubicBezTo>
                      <a:cubicBezTo>
                        <a:pt x="104" y="33"/>
                        <a:pt x="104" y="40"/>
                        <a:pt x="99" y="45"/>
                      </a:cubicBezTo>
                      <a:cubicBezTo>
                        <a:pt x="95" y="50"/>
                        <a:pt x="87" y="50"/>
                        <a:pt x="82" y="45"/>
                      </a:cubicBezTo>
                      <a:moveTo>
                        <a:pt x="88" y="82"/>
                      </a:moveTo>
                      <a:cubicBezTo>
                        <a:pt x="88" y="81"/>
                        <a:pt x="89" y="80"/>
                        <a:pt x="89" y="79"/>
                      </a:cubicBezTo>
                      <a:cubicBezTo>
                        <a:pt x="112" y="54"/>
                        <a:pt x="127" y="21"/>
                        <a:pt x="116" y="10"/>
                      </a:cubicBezTo>
                      <a:cubicBezTo>
                        <a:pt x="105" y="0"/>
                        <a:pt x="73" y="15"/>
                        <a:pt x="48" y="38"/>
                      </a:cubicBezTo>
                      <a:cubicBezTo>
                        <a:pt x="48" y="38"/>
                        <a:pt x="47" y="39"/>
                        <a:pt x="45" y="39"/>
                      </a:cubicBezTo>
                      <a:cubicBezTo>
                        <a:pt x="37" y="37"/>
                        <a:pt x="37" y="37"/>
                        <a:pt x="37" y="37"/>
                      </a:cubicBezTo>
                      <a:cubicBezTo>
                        <a:pt x="35" y="36"/>
                        <a:pt x="32" y="37"/>
                        <a:pt x="30" y="39"/>
                      </a:cubicBezTo>
                      <a:cubicBezTo>
                        <a:pt x="2" y="67"/>
                        <a:pt x="2" y="67"/>
                        <a:pt x="2" y="67"/>
                      </a:cubicBezTo>
                      <a:cubicBezTo>
                        <a:pt x="0" y="69"/>
                        <a:pt x="1" y="70"/>
                        <a:pt x="3" y="71"/>
                      </a:cubicBezTo>
                      <a:cubicBezTo>
                        <a:pt x="24" y="74"/>
                        <a:pt x="24" y="74"/>
                        <a:pt x="24" y="74"/>
                      </a:cubicBezTo>
                      <a:cubicBezTo>
                        <a:pt x="26" y="74"/>
                        <a:pt x="29" y="73"/>
                        <a:pt x="31" y="72"/>
                      </a:cubicBezTo>
                      <a:cubicBezTo>
                        <a:pt x="31" y="72"/>
                        <a:pt x="32" y="70"/>
                        <a:pt x="33" y="72"/>
                      </a:cubicBezTo>
                      <a:cubicBezTo>
                        <a:pt x="39" y="77"/>
                        <a:pt x="50" y="88"/>
                        <a:pt x="55" y="94"/>
                      </a:cubicBezTo>
                      <a:cubicBezTo>
                        <a:pt x="56" y="95"/>
                        <a:pt x="55" y="96"/>
                        <a:pt x="55" y="96"/>
                      </a:cubicBezTo>
                      <a:cubicBezTo>
                        <a:pt x="54" y="98"/>
                        <a:pt x="53" y="101"/>
                        <a:pt x="53" y="103"/>
                      </a:cubicBezTo>
                      <a:cubicBezTo>
                        <a:pt x="56" y="124"/>
                        <a:pt x="56" y="124"/>
                        <a:pt x="56" y="124"/>
                      </a:cubicBezTo>
                      <a:cubicBezTo>
                        <a:pt x="57" y="126"/>
                        <a:pt x="58" y="126"/>
                        <a:pt x="60" y="125"/>
                      </a:cubicBezTo>
                      <a:cubicBezTo>
                        <a:pt x="88" y="96"/>
                        <a:pt x="88" y="96"/>
                        <a:pt x="88" y="96"/>
                      </a:cubicBezTo>
                      <a:cubicBezTo>
                        <a:pt x="90" y="95"/>
                        <a:pt x="91" y="92"/>
                        <a:pt x="90" y="89"/>
                      </a:cubicBezTo>
                      <a:lnTo>
                        <a:pt x="88" y="82"/>
                      </a:ln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grpSp>
        </p:grpSp>
      </p:grpSp>
      <p:sp>
        <p:nvSpPr>
          <p:cNvPr id="2" name="文本框 1"/>
          <p:cNvSpPr txBox="1"/>
          <p:nvPr/>
        </p:nvSpPr>
        <p:spPr>
          <a:xfrm>
            <a:off x="420370" y="942340"/>
            <a:ext cx="13123545" cy="1198880"/>
          </a:xfrm>
          <a:prstGeom prst="rect">
            <a:avLst/>
          </a:prstGeom>
          <a:noFill/>
        </p:spPr>
        <p:txBody>
          <a:bodyPr wrap="square" rtlCol="0" anchor="t">
            <a:spAutoFit/>
          </a:bodyPr>
          <a:p>
            <a:r>
              <a:rPr lang="zh-CN" altLang="en-US"/>
              <a:t>In different historical periods, due to the continuous development of</a:t>
            </a:r>
            <a:endParaRPr lang="zh-CN" altLang="en-US"/>
          </a:p>
          <a:p>
            <a:r>
              <a:rPr lang="zh-CN" altLang="en-US"/>
              <a:t>society and economy, the production technology, materials, and</a:t>
            </a:r>
            <a:endParaRPr lang="zh-CN" altLang="en-US"/>
          </a:p>
          <a:p>
            <a:r>
              <a:rPr lang="zh-CN" altLang="en-US"/>
              <a:t>appearance of wine vessels naturally has undergone corresponding</a:t>
            </a:r>
            <a:endParaRPr lang="zh-CN" altLang="en-US"/>
          </a:p>
          <a:p>
            <a:r>
              <a:rPr lang="zh-CN" altLang="en-US"/>
              <a:t>changes</a:t>
            </a:r>
            <a:endParaRPr lang="zh-CN" altLang="en-US"/>
          </a:p>
        </p:txBody>
      </p:sp>
      <p:sp>
        <p:nvSpPr>
          <p:cNvPr id="45" name="文本框 44"/>
          <p:cNvSpPr txBox="1"/>
          <p:nvPr/>
        </p:nvSpPr>
        <p:spPr>
          <a:xfrm>
            <a:off x="768985" y="4996180"/>
            <a:ext cx="3166110" cy="1322070"/>
          </a:xfrm>
          <a:prstGeom prst="rect">
            <a:avLst/>
          </a:prstGeom>
          <a:noFill/>
        </p:spPr>
        <p:txBody>
          <a:bodyPr wrap="square" rtlCol="0" anchor="t">
            <a:spAutoFit/>
          </a:bodyPr>
          <a:p>
            <a:r>
              <a:rPr lang="zh-CN" altLang="en-US" sz="1600"/>
              <a:t>In ancient times, wine was unfiltered mash, </a:t>
            </a:r>
            <a:r>
              <a:rPr lang="zh-CN" altLang="en-US" sz="1600">
                <a:highlight>
                  <a:srgbClr val="C0C0C0"/>
                </a:highlight>
              </a:rPr>
              <a:t>mushy and semi-liquid</a:t>
            </a:r>
            <a:r>
              <a:rPr lang="zh-CN" altLang="en-US" sz="1600"/>
              <a:t>, and for this kind of wine, it was not suitable for drinking, but </a:t>
            </a:r>
            <a:r>
              <a:rPr lang="zh-CN" altLang="en-US" sz="1600">
                <a:highlight>
                  <a:srgbClr val="C0C0C0"/>
                </a:highlight>
              </a:rPr>
              <a:t>for eating</a:t>
            </a:r>
            <a:endParaRPr lang="zh-CN" altLang="en-US" sz="1600">
              <a:highlight>
                <a:srgbClr val="C0C0C0"/>
              </a:highlight>
            </a:endParaRPr>
          </a:p>
        </p:txBody>
      </p:sp>
      <p:sp>
        <p:nvSpPr>
          <p:cNvPr id="46" name="文本框 45"/>
          <p:cNvSpPr txBox="1"/>
          <p:nvPr/>
        </p:nvSpPr>
        <p:spPr>
          <a:xfrm>
            <a:off x="3811905" y="5139055"/>
            <a:ext cx="2540000" cy="1076325"/>
          </a:xfrm>
          <a:prstGeom prst="rect">
            <a:avLst/>
          </a:prstGeom>
          <a:noFill/>
        </p:spPr>
        <p:txBody>
          <a:bodyPr wrap="square" rtlCol="0" anchor="t">
            <a:spAutoFit/>
          </a:bodyPr>
          <a:p>
            <a:r>
              <a:rPr lang="zh-CN" altLang="en-US" sz="1600"/>
              <a:t>The quality of wine</a:t>
            </a:r>
            <a:r>
              <a:rPr lang="en-US" altLang="zh-CN" sz="1600"/>
              <a:t> set </a:t>
            </a:r>
            <a:r>
              <a:rPr lang="zh-CN" altLang="en-US" sz="1600"/>
              <a:t>often become a symbol of the status of the drinker</a:t>
            </a:r>
            <a:r>
              <a:rPr lang="en-US" altLang="zh-CN" sz="1600"/>
              <a:t>.</a:t>
            </a:r>
            <a:endParaRPr lang="en-US" altLang="zh-CN" sz="1600"/>
          </a:p>
        </p:txBody>
      </p:sp>
      <p:sp>
        <p:nvSpPr>
          <p:cNvPr id="47" name="文本框 46"/>
          <p:cNvSpPr txBox="1"/>
          <p:nvPr/>
        </p:nvSpPr>
        <p:spPr>
          <a:xfrm>
            <a:off x="6351905" y="5139055"/>
            <a:ext cx="2540000" cy="1076325"/>
          </a:xfrm>
          <a:prstGeom prst="rect">
            <a:avLst/>
          </a:prstGeom>
          <a:noFill/>
        </p:spPr>
        <p:txBody>
          <a:bodyPr wrap="square" rtlCol="0" anchor="t">
            <a:spAutoFit/>
          </a:bodyPr>
          <a:p>
            <a:r>
              <a:rPr lang="en-US" altLang="zh-CN" sz="1600"/>
              <a:t>The </a:t>
            </a:r>
            <a:r>
              <a:rPr lang="zh-CN" altLang="en-US" sz="1600"/>
              <a:t>brewing industry and the tin and bronze  production technology</a:t>
            </a:r>
            <a:r>
              <a:rPr lang="en-US" altLang="zh-CN" sz="1600"/>
              <a:t> developed.</a:t>
            </a:r>
            <a:endParaRPr lang="en-US" altLang="zh-CN" sz="1600"/>
          </a:p>
        </p:txBody>
      </p:sp>
      <p:sp>
        <p:nvSpPr>
          <p:cNvPr id="48" name="文本框 47"/>
          <p:cNvSpPr txBox="1"/>
          <p:nvPr/>
        </p:nvSpPr>
        <p:spPr>
          <a:xfrm>
            <a:off x="6475095" y="2335530"/>
            <a:ext cx="2061210" cy="1322070"/>
          </a:xfrm>
          <a:prstGeom prst="rect">
            <a:avLst/>
          </a:prstGeom>
          <a:noFill/>
        </p:spPr>
        <p:txBody>
          <a:bodyPr wrap="square" rtlCol="0" anchor="t">
            <a:spAutoFit/>
          </a:bodyPr>
          <a:p>
            <a:r>
              <a:rPr lang="zh-CN" altLang="en-US" sz="1600" b="1"/>
              <a:t> </a:t>
            </a:r>
            <a:r>
              <a:rPr lang="en-US" altLang="zh-CN" sz="1600" b="1"/>
              <a:t>T</a:t>
            </a:r>
            <a:r>
              <a:rPr lang="zh-CN" altLang="en-US" sz="1600" b="1"/>
              <a:t>he Shang and Zhou Dynasties</a:t>
            </a:r>
            <a:r>
              <a:rPr lang="zh-CN" altLang="en-US" sz="1600"/>
              <a:t> </a:t>
            </a:r>
            <a:endParaRPr lang="zh-CN" altLang="en-US" sz="1600"/>
          </a:p>
          <a:p>
            <a:r>
              <a:rPr lang="zh-CN" altLang="en-US" sz="1600"/>
              <a:t>Bronze</a:t>
            </a:r>
            <a:r>
              <a:rPr lang="en-US" altLang="zh-CN" sz="1600"/>
              <a:t> </a:t>
            </a:r>
            <a:r>
              <a:rPr lang="zh-CN" altLang="en-US" sz="1600"/>
              <a:t>ware （青铜器）reached its heyday</a:t>
            </a:r>
            <a:endParaRPr lang="zh-CN" altLang="en-US" sz="1600"/>
          </a:p>
        </p:txBody>
      </p:sp>
      <p:sp>
        <p:nvSpPr>
          <p:cNvPr id="49" name="文本框 48"/>
          <p:cNvSpPr txBox="1"/>
          <p:nvPr/>
        </p:nvSpPr>
        <p:spPr>
          <a:xfrm>
            <a:off x="8776970" y="4970145"/>
            <a:ext cx="3415030" cy="1568450"/>
          </a:xfrm>
          <a:prstGeom prst="rect">
            <a:avLst/>
          </a:prstGeom>
          <a:noFill/>
        </p:spPr>
        <p:txBody>
          <a:bodyPr wrap="square" rtlCol="0" anchor="t">
            <a:spAutoFit/>
          </a:bodyPr>
          <a:p>
            <a:r>
              <a:rPr lang="zh-CN" altLang="en-US" sz="1600"/>
              <a:t>All aspects of </a:t>
            </a:r>
            <a:r>
              <a:rPr lang="zh-CN" altLang="en-US" sz="1600">
                <a:highlight>
                  <a:srgbClr val="C0C0C0"/>
                </a:highlight>
              </a:rPr>
              <a:t>society and culture </a:t>
            </a:r>
            <a:r>
              <a:rPr lang="zh-CN" altLang="en-US" sz="1600"/>
              <a:t>are developing rapidly. At the end of the Eastern Han Dynasty, the turbulent situation caused by successive </a:t>
            </a:r>
            <a:r>
              <a:rPr lang="zh-CN" altLang="en-US" sz="1600">
                <a:highlight>
                  <a:srgbClr val="C0C0C0"/>
                </a:highlight>
              </a:rPr>
              <a:t>wars</a:t>
            </a:r>
            <a:r>
              <a:rPr lang="zh-CN" altLang="en-US" sz="1600"/>
              <a:t> made people's </a:t>
            </a:r>
            <a:r>
              <a:rPr lang="zh-CN" altLang="en-US" sz="1600">
                <a:highlight>
                  <a:srgbClr val="C0C0C0"/>
                </a:highlight>
              </a:rPr>
              <a:t>thoughts extremely active</a:t>
            </a:r>
            <a:r>
              <a:rPr lang="en-US" altLang="zh-CN" sz="1600">
                <a:highlight>
                  <a:srgbClr val="C0C0C0"/>
                </a:highlight>
              </a:rPr>
              <a:t>.</a:t>
            </a:r>
            <a:endParaRPr lang="en-US" altLang="zh-CN" sz="1600">
              <a:highlight>
                <a:srgbClr val="C0C0C0"/>
              </a:highlight>
            </a:endParaRPr>
          </a:p>
        </p:txBody>
      </p:sp>
      <p:pic>
        <p:nvPicPr>
          <p:cNvPr id="50" name="图片 49"/>
          <p:cNvPicPr>
            <a:picLocks noChangeAspect="1"/>
          </p:cNvPicPr>
          <p:nvPr/>
        </p:nvPicPr>
        <p:blipFill>
          <a:blip r:embed="rId2"/>
          <a:stretch>
            <a:fillRect/>
          </a:stretch>
        </p:blipFill>
        <p:spPr>
          <a:xfrm>
            <a:off x="8063230" y="20320"/>
            <a:ext cx="1795145" cy="2120265"/>
          </a:xfrm>
          <a:prstGeom prst="rect">
            <a:avLst/>
          </a:prstGeom>
        </p:spPr>
      </p:pic>
      <p:pic>
        <p:nvPicPr>
          <p:cNvPr id="51" name="图片 50"/>
          <p:cNvPicPr>
            <a:picLocks noChangeAspect="1"/>
          </p:cNvPicPr>
          <p:nvPr/>
        </p:nvPicPr>
        <p:blipFill>
          <a:blip r:embed="rId3"/>
          <a:stretch>
            <a:fillRect/>
          </a:stretch>
        </p:blipFill>
        <p:spPr>
          <a:xfrm>
            <a:off x="10341610" y="95885"/>
            <a:ext cx="1492885" cy="187642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8" presetClass="entr" presetSubtype="12"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strips(downLeft)">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strips(downLeft)">
                                      <p:cBhvr>
                                        <p:cTn id="33" dur="500"/>
                                        <p:tgtEl>
                                          <p:spTgt spid="48"/>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linds(horizontal)">
                                      <p:cBhvr>
                                        <p:cTn id="36" dur="500"/>
                                        <p:tgtEl>
                                          <p:spTgt spid="47"/>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100"/>
                                        </p:tgtEl>
                                        <p:attrNameLst>
                                          <p:attrName>style.visibility</p:attrName>
                                        </p:attrNameLst>
                                      </p:cBhvr>
                                      <p:to>
                                        <p:strVal val="visible"/>
                                      </p:to>
                                    </p:set>
                                    <p:animEffect transition="in" filter="box(in)">
                                      <p:cBhvr>
                                        <p:cTn id="41" dur="2000"/>
                                        <p:tgtEl>
                                          <p:spTgt spid="10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par>
                                <p:cTn id="49" presetID="4" presetClass="entr" presetSubtype="16"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box(in)">
                                      <p:cBhvr>
                                        <p:cTn id="51" dur="2000"/>
                                        <p:tgtEl>
                                          <p:spTgt spid="49"/>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blinds(horizontal)">
                                      <p:cBhvr>
                                        <p:cTn id="56" dur="500"/>
                                        <p:tgtEl>
                                          <p:spTgt spid="5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2" grpId="0"/>
      <p:bldP spid="2" grpId="1"/>
      <p:bldP spid="45" grpId="0"/>
      <p:bldP spid="45" grpId="1"/>
      <p:bldP spid="46" grpId="0"/>
      <p:bldP spid="46" grpId="1"/>
      <p:bldP spid="47" grpId="0"/>
      <p:bldP spid="47" grpId="1"/>
      <p:bldP spid="49" grpId="0"/>
      <p:bldP spid="49" grpId="1"/>
      <p:bldP spid="48" grpId="0"/>
      <p:bldP spid="4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p:nvPr/>
        </p:nvPicPr>
        <p:blipFill>
          <a:blip r:embed="rId1"/>
          <a:stretch>
            <a:fillRect/>
          </a:stretch>
        </p:blipFill>
        <p:spPr>
          <a:xfrm>
            <a:off x="3594100" y="483870"/>
            <a:ext cx="3089910" cy="2453005"/>
          </a:xfrm>
          <a:prstGeom prst="rect">
            <a:avLst/>
          </a:prstGeom>
          <a:noFill/>
          <a:ln w="9525">
            <a:noFill/>
          </a:ln>
        </p:spPr>
      </p:pic>
      <p:grpSp>
        <p:nvGrpSpPr>
          <p:cNvPr id="5" name="组合 4"/>
          <p:cNvGrpSpPr/>
          <p:nvPr/>
        </p:nvGrpSpPr>
        <p:grpSpPr>
          <a:xfrm>
            <a:off x="645459" y="48409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 name="TextBox 7"/>
          <p:cNvSpPr txBox="1"/>
          <p:nvPr/>
        </p:nvSpPr>
        <p:spPr>
          <a:xfrm>
            <a:off x="1317813" y="464097"/>
            <a:ext cx="6745605" cy="583565"/>
          </a:xfrm>
          <a:prstGeom prst="rect">
            <a:avLst/>
          </a:prstGeom>
          <a:noFill/>
        </p:spPr>
        <p:txBody>
          <a:bodyPr wrap="none" rtlCol="0">
            <a:spAutoFit/>
          </a:bodyPr>
          <a:lstStyle/>
          <a:p>
            <a:r>
              <a:rPr lang="en-US" altLang="zh-CN" sz="3200" dirty="0">
                <a:solidFill>
                  <a:schemeClr val="tx1">
                    <a:lumMod val="85000"/>
                    <a:lumOff val="15000"/>
                  </a:schemeClr>
                </a:solidFill>
                <a:cs typeface="+mn-ea"/>
                <a:sym typeface="+mn-lt"/>
              </a:rPr>
              <a:t>The history of the drinking vessel </a:t>
            </a:r>
            <a:endParaRPr lang="zh-CN" altLang="en-US" sz="3200" dirty="0">
              <a:solidFill>
                <a:schemeClr val="tx1">
                  <a:lumMod val="85000"/>
                  <a:lumOff val="15000"/>
                </a:schemeClr>
              </a:solidFill>
              <a:cs typeface="+mn-ea"/>
              <a:sym typeface="+mn-lt"/>
            </a:endParaRPr>
          </a:p>
        </p:txBody>
      </p:sp>
      <p:sp>
        <p:nvSpPr>
          <p:cNvPr id="7" name="Rectangle 15"/>
          <p:cNvSpPr/>
          <p:nvPr/>
        </p:nvSpPr>
        <p:spPr>
          <a:xfrm>
            <a:off x="1344156" y="2000059"/>
            <a:ext cx="2116606" cy="337185"/>
          </a:xfrm>
          <a:prstGeom prst="rect">
            <a:avLst/>
          </a:prstGeom>
        </p:spPr>
        <p:txBody>
          <a:bodyPr wrap="square">
            <a:spAutoFit/>
          </a:bodyPr>
          <a:lstStyle/>
          <a:p>
            <a:pPr defTabSz="1828800" rtl="0"/>
            <a:r>
              <a:rPr lang="en-US" sz="1600" kern="1200" dirty="0">
                <a:solidFill>
                  <a:schemeClr val="tx1">
                    <a:lumMod val="85000"/>
                    <a:lumOff val="15000"/>
                  </a:schemeClr>
                </a:solidFill>
                <a:cs typeface="+mn-ea"/>
                <a:sym typeface="+mn-lt"/>
              </a:rPr>
              <a:t> </a:t>
            </a:r>
            <a:endParaRPr lang="en-US" sz="1600" kern="1200" dirty="0">
              <a:solidFill>
                <a:schemeClr val="tx1">
                  <a:lumMod val="85000"/>
                  <a:lumOff val="15000"/>
                </a:schemeClr>
              </a:solidFill>
              <a:cs typeface="+mn-ea"/>
              <a:sym typeface="+mn-lt"/>
            </a:endParaRPr>
          </a:p>
        </p:txBody>
      </p:sp>
      <p:sp>
        <p:nvSpPr>
          <p:cNvPr id="9" name="Rectangle 32"/>
          <p:cNvSpPr/>
          <p:nvPr/>
        </p:nvSpPr>
        <p:spPr>
          <a:xfrm>
            <a:off x="6351905" y="2000250"/>
            <a:ext cx="2953385" cy="1814830"/>
          </a:xfrm>
          <a:prstGeom prst="rect">
            <a:avLst/>
          </a:prstGeom>
        </p:spPr>
        <p:txBody>
          <a:bodyPr wrap="square">
            <a:spAutoFit/>
          </a:bodyPr>
          <a:lstStyle/>
          <a:p>
            <a:pPr defTabSz="1828800" rtl="0"/>
            <a:r>
              <a:rPr lang="en-US" altLang="zh-CN" sz="1600" b="1">
                <a:sym typeface="+mn-ea"/>
              </a:rPr>
              <a:t>Song and Yuan Dynasties</a:t>
            </a:r>
            <a:endParaRPr lang="en-US" altLang="zh-CN" sz="1600" b="1">
              <a:sym typeface="+mn-ea"/>
            </a:endParaRPr>
          </a:p>
          <a:p>
            <a:pPr defTabSz="1828800" rtl="0"/>
            <a:r>
              <a:rPr lang="en-US" altLang="zh-CN" sz="1600">
                <a:sym typeface="+mn-ea"/>
              </a:rPr>
              <a:t>T</a:t>
            </a:r>
            <a:r>
              <a:rPr lang="zh-CN" altLang="en-US" sz="1600">
                <a:sym typeface="+mn-ea"/>
              </a:rPr>
              <a:t>he development of porcelain wine vessels has formed a scale, </a:t>
            </a:r>
            <a:r>
              <a:rPr lang="en-US" altLang="zh-CN" sz="1600">
                <a:sym typeface="+mn-ea"/>
              </a:rPr>
              <a:t>and </a:t>
            </a:r>
            <a:r>
              <a:rPr lang="zh-CN" altLang="en-US" sz="1600">
                <a:sym typeface="+mn-ea"/>
              </a:rPr>
              <a:t>supporting small pieces are rich and diverse.</a:t>
            </a:r>
            <a:endParaRPr lang="zh-CN" altLang="en-US" sz="1600"/>
          </a:p>
          <a:p>
            <a:pPr defTabSz="1828800" rtl="0"/>
            <a:r>
              <a:rPr lang="en-US" sz="1600" kern="1200" dirty="0">
                <a:solidFill>
                  <a:schemeClr val="tx1">
                    <a:lumMod val="85000"/>
                    <a:lumOff val="15000"/>
                  </a:schemeClr>
                </a:solidFill>
                <a:cs typeface="+mn-ea"/>
                <a:sym typeface="+mn-lt"/>
              </a:rPr>
              <a:t> </a:t>
            </a:r>
            <a:endParaRPr lang="en-US" sz="1600" kern="1200" dirty="0">
              <a:solidFill>
                <a:schemeClr val="tx1">
                  <a:lumMod val="85000"/>
                  <a:lumOff val="15000"/>
                </a:schemeClr>
              </a:solidFill>
              <a:cs typeface="+mn-ea"/>
              <a:sym typeface="+mn-lt"/>
            </a:endParaRPr>
          </a:p>
        </p:txBody>
      </p:sp>
      <p:grpSp>
        <p:nvGrpSpPr>
          <p:cNvPr id="11" name="组合 10"/>
          <p:cNvGrpSpPr/>
          <p:nvPr/>
        </p:nvGrpSpPr>
        <p:grpSpPr>
          <a:xfrm>
            <a:off x="642284" y="3811354"/>
            <a:ext cx="10907432" cy="719744"/>
            <a:chOff x="562391" y="3690331"/>
            <a:chExt cx="10907432" cy="719744"/>
          </a:xfrm>
          <a:solidFill>
            <a:srgbClr val="C1A36C"/>
          </a:solidFill>
        </p:grpSpPr>
        <p:grpSp>
          <p:nvGrpSpPr>
            <p:cNvPr id="12" name="Group 1"/>
            <p:cNvGrpSpPr/>
            <p:nvPr/>
          </p:nvGrpSpPr>
          <p:grpSpPr>
            <a:xfrm>
              <a:off x="562391" y="4021553"/>
              <a:ext cx="10907432" cy="112324"/>
              <a:chOff x="441036" y="3933555"/>
              <a:chExt cx="11357541" cy="116959"/>
            </a:xfrm>
            <a:grpFill/>
          </p:grpSpPr>
          <p:cxnSp>
            <p:nvCxnSpPr>
              <p:cNvPr id="41" name="Straight Connector 2"/>
              <p:cNvCxnSpPr/>
              <p:nvPr/>
            </p:nvCxnSpPr>
            <p:spPr>
              <a:xfrm>
                <a:off x="499516" y="3992034"/>
                <a:ext cx="11251450" cy="0"/>
              </a:xfrm>
              <a:prstGeom prst="line">
                <a:avLst/>
              </a:prstGeom>
              <a:grpFill/>
              <a:ln w="28575">
                <a:solidFill>
                  <a:srgbClr val="B98D50"/>
                </a:solidFill>
              </a:ln>
            </p:spPr>
            <p:style>
              <a:lnRef idx="2">
                <a:schemeClr val="accent1">
                  <a:shade val="50000"/>
                </a:schemeClr>
              </a:lnRef>
              <a:fillRef idx="1">
                <a:schemeClr val="accent1"/>
              </a:fillRef>
              <a:effectRef idx="0">
                <a:schemeClr val="accent1"/>
              </a:effectRef>
              <a:fontRef idx="minor">
                <a:schemeClr val="lt1"/>
              </a:fontRef>
            </p:style>
          </p:cxnSp>
          <p:sp>
            <p:nvSpPr>
              <p:cNvPr id="42" name="Oval 10"/>
              <p:cNvSpPr/>
              <p:nvPr/>
            </p:nvSpPr>
            <p:spPr>
              <a:xfrm>
                <a:off x="441036" y="3933555"/>
                <a:ext cx="116959" cy="116959"/>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endParaRPr lang="en-US" sz="2400" kern="1200">
                  <a:solidFill>
                    <a:schemeClr val="tx1">
                      <a:lumMod val="85000"/>
                      <a:lumOff val="15000"/>
                    </a:schemeClr>
                  </a:solidFill>
                  <a:cs typeface="+mn-ea"/>
                  <a:sym typeface="+mn-lt"/>
                </a:endParaRPr>
              </a:p>
            </p:txBody>
          </p:sp>
          <p:sp>
            <p:nvSpPr>
              <p:cNvPr id="43" name="Oval 19"/>
              <p:cNvSpPr/>
              <p:nvPr/>
            </p:nvSpPr>
            <p:spPr>
              <a:xfrm>
                <a:off x="11681618" y="3933555"/>
                <a:ext cx="116959" cy="116959"/>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endParaRPr lang="en-US" sz="2400" kern="1200">
                  <a:solidFill>
                    <a:schemeClr val="tx1">
                      <a:lumMod val="85000"/>
                      <a:lumOff val="15000"/>
                    </a:schemeClr>
                  </a:solidFill>
                  <a:cs typeface="+mn-ea"/>
                  <a:sym typeface="+mn-lt"/>
                </a:endParaRPr>
              </a:p>
            </p:txBody>
          </p:sp>
        </p:grpSp>
        <p:grpSp>
          <p:nvGrpSpPr>
            <p:cNvPr id="13" name="组合 12"/>
            <p:cNvGrpSpPr/>
            <p:nvPr/>
          </p:nvGrpSpPr>
          <p:grpSpPr>
            <a:xfrm>
              <a:off x="1875420" y="3690331"/>
              <a:ext cx="828834" cy="714513"/>
              <a:chOff x="1875420" y="3690331"/>
              <a:chExt cx="828834" cy="714513"/>
            </a:xfrm>
            <a:grpFill/>
          </p:grpSpPr>
          <p:sp>
            <p:nvSpPr>
              <p:cNvPr id="27" name="Hexagon 17"/>
              <p:cNvSpPr/>
              <p:nvPr/>
            </p:nvSpPr>
            <p:spPr>
              <a:xfrm>
                <a:off x="1875420" y="3690331"/>
                <a:ext cx="828834" cy="714513"/>
              </a:xfrm>
              <a:prstGeom prst="hexagon">
                <a:avLst/>
              </a:prstGeom>
              <a:grpFill/>
              <a:ln w="12700">
                <a:no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defTabSz="1828800" rtl="0"/>
                <a:endParaRPr lang="en-US" sz="2400" kern="1200" dirty="0">
                  <a:solidFill>
                    <a:schemeClr val="tx1">
                      <a:lumMod val="85000"/>
                      <a:lumOff val="15000"/>
                    </a:schemeClr>
                  </a:solidFill>
                  <a:cs typeface="+mn-ea"/>
                  <a:sym typeface="+mn-lt"/>
                </a:endParaRPr>
              </a:p>
            </p:txBody>
          </p:sp>
          <p:grpSp>
            <p:nvGrpSpPr>
              <p:cNvPr id="28" name="Group 22"/>
              <p:cNvGrpSpPr/>
              <p:nvPr/>
            </p:nvGrpSpPr>
            <p:grpSpPr>
              <a:xfrm>
                <a:off x="2096466" y="3879231"/>
                <a:ext cx="337678" cy="336716"/>
                <a:chOff x="1573213" y="346076"/>
                <a:chExt cx="557213" cy="555625"/>
              </a:xfrm>
              <a:grpFill/>
            </p:grpSpPr>
            <p:sp>
              <p:nvSpPr>
                <p:cNvPr id="29" name="Freeform 239"/>
                <p:cNvSpPr/>
                <p:nvPr/>
              </p:nvSpPr>
              <p:spPr bwMode="auto">
                <a:xfrm>
                  <a:off x="1663700" y="592138"/>
                  <a:ext cx="76200" cy="80963"/>
                </a:xfrm>
                <a:custGeom>
                  <a:avLst/>
                  <a:gdLst/>
                  <a:ahLst/>
                  <a:cxnLst>
                    <a:cxn ang="0">
                      <a:pos x="26" y="31"/>
                    </a:cxn>
                    <a:cxn ang="0">
                      <a:pos x="29" y="29"/>
                    </a:cxn>
                    <a:cxn ang="0">
                      <a:pos x="23" y="4"/>
                    </a:cxn>
                    <a:cxn ang="0">
                      <a:pos x="19" y="3"/>
                    </a:cxn>
                    <a:cxn ang="0">
                      <a:pos x="13" y="0"/>
                    </a:cxn>
                    <a:cxn ang="0">
                      <a:pos x="0" y="16"/>
                    </a:cxn>
                    <a:cxn ang="0">
                      <a:pos x="2" y="22"/>
                    </a:cxn>
                    <a:cxn ang="0">
                      <a:pos x="26" y="31"/>
                    </a:cxn>
                  </a:cxnLst>
                  <a:rect l="0" t="0" r="r" b="b"/>
                  <a:pathLst>
                    <a:path w="29" h="31">
                      <a:moveTo>
                        <a:pt x="26" y="31"/>
                      </a:moveTo>
                      <a:cubicBezTo>
                        <a:pt x="27" y="30"/>
                        <a:pt x="28" y="29"/>
                        <a:pt x="29" y="29"/>
                      </a:cubicBezTo>
                      <a:cubicBezTo>
                        <a:pt x="27" y="20"/>
                        <a:pt x="24" y="12"/>
                        <a:pt x="23" y="4"/>
                      </a:cubicBezTo>
                      <a:cubicBezTo>
                        <a:pt x="22" y="4"/>
                        <a:pt x="20" y="3"/>
                        <a:pt x="19" y="3"/>
                      </a:cubicBezTo>
                      <a:cubicBezTo>
                        <a:pt x="17" y="3"/>
                        <a:pt x="14" y="1"/>
                        <a:pt x="13" y="0"/>
                      </a:cubicBezTo>
                      <a:cubicBezTo>
                        <a:pt x="8" y="5"/>
                        <a:pt x="4" y="10"/>
                        <a:pt x="0" y="16"/>
                      </a:cubicBezTo>
                      <a:cubicBezTo>
                        <a:pt x="1" y="18"/>
                        <a:pt x="2" y="20"/>
                        <a:pt x="2" y="22"/>
                      </a:cubicBezTo>
                      <a:cubicBezTo>
                        <a:pt x="9" y="26"/>
                        <a:pt x="18" y="29"/>
                        <a:pt x="26" y="31"/>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30" name="Freeform 240"/>
                <p:cNvSpPr/>
                <p:nvPr/>
              </p:nvSpPr>
              <p:spPr bwMode="auto">
                <a:xfrm>
                  <a:off x="1762125" y="690563"/>
                  <a:ext cx="142875" cy="127000"/>
                </a:xfrm>
                <a:custGeom>
                  <a:avLst/>
                  <a:gdLst/>
                  <a:ahLst/>
                  <a:cxnLst>
                    <a:cxn ang="0">
                      <a:pos x="24" y="2"/>
                    </a:cxn>
                    <a:cxn ang="0">
                      <a:pos x="1" y="0"/>
                    </a:cxn>
                    <a:cxn ang="0">
                      <a:pos x="0" y="1"/>
                    </a:cxn>
                    <a:cxn ang="0">
                      <a:pos x="2" y="7"/>
                    </a:cxn>
                    <a:cxn ang="0">
                      <a:pos x="27" y="49"/>
                    </a:cxn>
                    <a:cxn ang="0">
                      <a:pos x="36" y="47"/>
                    </a:cxn>
                    <a:cxn ang="0">
                      <a:pos x="39" y="48"/>
                    </a:cxn>
                    <a:cxn ang="0">
                      <a:pos x="55" y="12"/>
                    </a:cxn>
                    <a:cxn ang="0">
                      <a:pos x="46" y="1"/>
                    </a:cxn>
                    <a:cxn ang="0">
                      <a:pos x="24" y="2"/>
                    </a:cxn>
                  </a:cxnLst>
                  <a:rect l="0" t="0" r="r" b="b"/>
                  <a:pathLst>
                    <a:path w="55" h="49">
                      <a:moveTo>
                        <a:pt x="24" y="2"/>
                      </a:moveTo>
                      <a:cubicBezTo>
                        <a:pt x="16" y="2"/>
                        <a:pt x="8" y="1"/>
                        <a:pt x="1" y="0"/>
                      </a:cubicBezTo>
                      <a:cubicBezTo>
                        <a:pt x="0" y="0"/>
                        <a:pt x="0" y="1"/>
                        <a:pt x="0" y="1"/>
                      </a:cubicBezTo>
                      <a:cubicBezTo>
                        <a:pt x="0" y="3"/>
                        <a:pt x="1" y="5"/>
                        <a:pt x="2" y="7"/>
                      </a:cubicBezTo>
                      <a:cubicBezTo>
                        <a:pt x="9" y="23"/>
                        <a:pt x="17" y="37"/>
                        <a:pt x="27" y="49"/>
                      </a:cubicBezTo>
                      <a:cubicBezTo>
                        <a:pt x="29" y="47"/>
                        <a:pt x="33" y="46"/>
                        <a:pt x="36" y="47"/>
                      </a:cubicBezTo>
                      <a:cubicBezTo>
                        <a:pt x="37" y="47"/>
                        <a:pt x="38" y="47"/>
                        <a:pt x="39" y="48"/>
                      </a:cubicBezTo>
                      <a:cubicBezTo>
                        <a:pt x="46" y="37"/>
                        <a:pt x="51" y="25"/>
                        <a:pt x="55" y="12"/>
                      </a:cubicBezTo>
                      <a:cubicBezTo>
                        <a:pt x="51" y="10"/>
                        <a:pt x="47" y="5"/>
                        <a:pt x="46" y="1"/>
                      </a:cubicBezTo>
                      <a:cubicBezTo>
                        <a:pt x="39" y="2"/>
                        <a:pt x="31" y="2"/>
                        <a:pt x="24" y="2"/>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32" name="Freeform 241"/>
                <p:cNvSpPr/>
                <p:nvPr/>
              </p:nvSpPr>
              <p:spPr bwMode="auto">
                <a:xfrm>
                  <a:off x="1733550" y="460376"/>
                  <a:ext cx="196850" cy="225425"/>
                </a:xfrm>
                <a:custGeom>
                  <a:avLst/>
                  <a:gdLst/>
                  <a:ahLst/>
                  <a:cxnLst>
                    <a:cxn ang="0">
                      <a:pos x="76" y="41"/>
                    </a:cxn>
                    <a:cxn ang="0">
                      <a:pos x="74" y="6"/>
                    </a:cxn>
                    <a:cxn ang="0">
                      <a:pos x="70" y="6"/>
                    </a:cxn>
                    <a:cxn ang="0">
                      <a:pos x="63" y="0"/>
                    </a:cxn>
                    <a:cxn ang="0">
                      <a:pos x="11" y="28"/>
                    </a:cxn>
                    <a:cxn ang="0">
                      <a:pos x="9" y="29"/>
                    </a:cxn>
                    <a:cxn ang="0">
                      <a:pos x="11" y="42"/>
                    </a:cxn>
                    <a:cxn ang="0">
                      <a:pos x="0" y="54"/>
                    </a:cxn>
                    <a:cxn ang="0">
                      <a:pos x="7" y="79"/>
                    </a:cxn>
                    <a:cxn ang="0">
                      <a:pos x="7" y="79"/>
                    </a:cxn>
                    <a:cxn ang="0">
                      <a:pos x="12" y="85"/>
                    </a:cxn>
                    <a:cxn ang="0">
                      <a:pos x="35" y="86"/>
                    </a:cxn>
                    <a:cxn ang="0">
                      <a:pos x="57" y="85"/>
                    </a:cxn>
                    <a:cxn ang="0">
                      <a:pos x="57" y="81"/>
                    </a:cxn>
                    <a:cxn ang="0">
                      <a:pos x="74" y="68"/>
                    </a:cxn>
                    <a:cxn ang="0">
                      <a:pos x="76" y="41"/>
                    </a:cxn>
                  </a:cxnLst>
                  <a:rect l="0" t="0" r="r" b="b"/>
                  <a:pathLst>
                    <a:path w="76" h="87">
                      <a:moveTo>
                        <a:pt x="76" y="41"/>
                      </a:moveTo>
                      <a:cubicBezTo>
                        <a:pt x="76" y="29"/>
                        <a:pt x="75" y="17"/>
                        <a:pt x="74" y="6"/>
                      </a:cubicBezTo>
                      <a:cubicBezTo>
                        <a:pt x="73" y="6"/>
                        <a:pt x="72" y="6"/>
                        <a:pt x="70" y="6"/>
                      </a:cubicBezTo>
                      <a:cubicBezTo>
                        <a:pt x="67" y="5"/>
                        <a:pt x="65" y="3"/>
                        <a:pt x="63" y="0"/>
                      </a:cubicBezTo>
                      <a:cubicBezTo>
                        <a:pt x="45" y="7"/>
                        <a:pt x="27" y="16"/>
                        <a:pt x="11" y="28"/>
                      </a:cubicBezTo>
                      <a:cubicBezTo>
                        <a:pt x="10" y="28"/>
                        <a:pt x="9" y="29"/>
                        <a:pt x="9" y="29"/>
                      </a:cubicBezTo>
                      <a:cubicBezTo>
                        <a:pt x="11" y="33"/>
                        <a:pt x="12" y="38"/>
                        <a:pt x="11" y="42"/>
                      </a:cubicBezTo>
                      <a:cubicBezTo>
                        <a:pt x="10" y="48"/>
                        <a:pt x="5" y="53"/>
                        <a:pt x="0" y="54"/>
                      </a:cubicBezTo>
                      <a:cubicBezTo>
                        <a:pt x="2" y="63"/>
                        <a:pt x="4" y="71"/>
                        <a:pt x="7" y="79"/>
                      </a:cubicBezTo>
                      <a:cubicBezTo>
                        <a:pt x="7" y="79"/>
                        <a:pt x="7" y="79"/>
                        <a:pt x="7" y="79"/>
                      </a:cubicBezTo>
                      <a:cubicBezTo>
                        <a:pt x="10" y="80"/>
                        <a:pt x="12" y="82"/>
                        <a:pt x="12" y="85"/>
                      </a:cubicBezTo>
                      <a:cubicBezTo>
                        <a:pt x="20" y="86"/>
                        <a:pt x="27" y="86"/>
                        <a:pt x="35" y="86"/>
                      </a:cubicBezTo>
                      <a:cubicBezTo>
                        <a:pt x="42" y="87"/>
                        <a:pt x="49" y="86"/>
                        <a:pt x="57" y="85"/>
                      </a:cubicBezTo>
                      <a:cubicBezTo>
                        <a:pt x="57" y="84"/>
                        <a:pt x="57" y="83"/>
                        <a:pt x="57" y="81"/>
                      </a:cubicBezTo>
                      <a:cubicBezTo>
                        <a:pt x="59" y="74"/>
                        <a:pt x="66" y="68"/>
                        <a:pt x="74" y="68"/>
                      </a:cubicBezTo>
                      <a:cubicBezTo>
                        <a:pt x="75" y="59"/>
                        <a:pt x="76" y="50"/>
                        <a:pt x="76" y="41"/>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33" name="Freeform 242"/>
                <p:cNvSpPr/>
                <p:nvPr/>
              </p:nvSpPr>
              <p:spPr bwMode="auto">
                <a:xfrm>
                  <a:off x="1573213" y="590551"/>
                  <a:ext cx="65088" cy="155575"/>
                </a:xfrm>
                <a:custGeom>
                  <a:avLst/>
                  <a:gdLst/>
                  <a:ahLst/>
                  <a:cxnLst>
                    <a:cxn ang="0">
                      <a:pos x="24" y="20"/>
                    </a:cxn>
                    <a:cxn ang="0">
                      <a:pos x="3" y="0"/>
                    </a:cxn>
                    <a:cxn ang="0">
                      <a:pos x="13" y="60"/>
                    </a:cxn>
                    <a:cxn ang="0">
                      <a:pos x="25" y="25"/>
                    </a:cxn>
                    <a:cxn ang="0">
                      <a:pos x="24" y="20"/>
                    </a:cxn>
                  </a:cxnLst>
                  <a:rect l="0" t="0" r="r" b="b"/>
                  <a:pathLst>
                    <a:path w="25" h="60">
                      <a:moveTo>
                        <a:pt x="24" y="20"/>
                      </a:moveTo>
                      <a:cubicBezTo>
                        <a:pt x="16" y="15"/>
                        <a:pt x="8" y="8"/>
                        <a:pt x="3" y="0"/>
                      </a:cubicBezTo>
                      <a:cubicBezTo>
                        <a:pt x="0" y="21"/>
                        <a:pt x="4" y="42"/>
                        <a:pt x="13" y="60"/>
                      </a:cubicBezTo>
                      <a:cubicBezTo>
                        <a:pt x="15" y="48"/>
                        <a:pt x="19" y="36"/>
                        <a:pt x="25" y="25"/>
                      </a:cubicBezTo>
                      <a:cubicBezTo>
                        <a:pt x="24" y="24"/>
                        <a:pt x="24" y="22"/>
                        <a:pt x="24" y="20"/>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34" name="Freeform 243"/>
                <p:cNvSpPr/>
                <p:nvPr/>
              </p:nvSpPr>
              <p:spPr bwMode="auto">
                <a:xfrm>
                  <a:off x="1614488" y="657226"/>
                  <a:ext cx="207963" cy="228600"/>
                </a:xfrm>
                <a:custGeom>
                  <a:avLst/>
                  <a:gdLst/>
                  <a:ahLst/>
                  <a:cxnLst>
                    <a:cxn ang="0">
                      <a:pos x="79" y="68"/>
                    </a:cxn>
                    <a:cxn ang="0">
                      <a:pos x="80" y="65"/>
                    </a:cxn>
                    <a:cxn ang="0">
                      <a:pos x="55" y="21"/>
                    </a:cxn>
                    <a:cxn ang="0">
                      <a:pos x="53" y="17"/>
                    </a:cxn>
                    <a:cxn ang="0">
                      <a:pos x="50" y="17"/>
                    </a:cxn>
                    <a:cxn ang="0">
                      <a:pos x="44" y="10"/>
                    </a:cxn>
                    <a:cxn ang="0">
                      <a:pos x="18" y="0"/>
                    </a:cxn>
                    <a:cxn ang="0">
                      <a:pos x="13" y="2"/>
                    </a:cxn>
                    <a:cxn ang="0">
                      <a:pos x="0" y="41"/>
                    </a:cxn>
                    <a:cxn ang="0">
                      <a:pos x="58" y="88"/>
                    </a:cxn>
                    <a:cxn ang="0">
                      <a:pos x="80" y="77"/>
                    </a:cxn>
                    <a:cxn ang="0">
                      <a:pos x="79" y="68"/>
                    </a:cxn>
                  </a:cxnLst>
                  <a:rect l="0" t="0" r="r" b="b"/>
                  <a:pathLst>
                    <a:path w="80" h="88">
                      <a:moveTo>
                        <a:pt x="79" y="68"/>
                      </a:moveTo>
                      <a:cubicBezTo>
                        <a:pt x="79" y="67"/>
                        <a:pt x="80" y="66"/>
                        <a:pt x="80" y="65"/>
                      </a:cubicBezTo>
                      <a:cubicBezTo>
                        <a:pt x="70" y="53"/>
                        <a:pt x="62" y="38"/>
                        <a:pt x="55" y="21"/>
                      </a:cubicBezTo>
                      <a:cubicBezTo>
                        <a:pt x="54" y="20"/>
                        <a:pt x="54" y="18"/>
                        <a:pt x="53" y="17"/>
                      </a:cubicBezTo>
                      <a:cubicBezTo>
                        <a:pt x="52" y="17"/>
                        <a:pt x="51" y="17"/>
                        <a:pt x="50" y="17"/>
                      </a:cubicBezTo>
                      <a:cubicBezTo>
                        <a:pt x="47" y="16"/>
                        <a:pt x="44" y="13"/>
                        <a:pt x="44" y="10"/>
                      </a:cubicBezTo>
                      <a:cubicBezTo>
                        <a:pt x="35" y="8"/>
                        <a:pt x="26" y="5"/>
                        <a:pt x="18" y="0"/>
                      </a:cubicBezTo>
                      <a:cubicBezTo>
                        <a:pt x="17" y="2"/>
                        <a:pt x="15" y="2"/>
                        <a:pt x="13" y="2"/>
                      </a:cubicBezTo>
                      <a:cubicBezTo>
                        <a:pt x="7" y="14"/>
                        <a:pt x="2" y="27"/>
                        <a:pt x="0" y="41"/>
                      </a:cubicBezTo>
                      <a:cubicBezTo>
                        <a:pt x="13" y="62"/>
                        <a:pt x="33" y="79"/>
                        <a:pt x="58" y="88"/>
                      </a:cubicBezTo>
                      <a:cubicBezTo>
                        <a:pt x="66" y="86"/>
                        <a:pt x="74" y="83"/>
                        <a:pt x="80" y="77"/>
                      </a:cubicBezTo>
                      <a:cubicBezTo>
                        <a:pt x="79" y="75"/>
                        <a:pt x="78" y="72"/>
                        <a:pt x="79" y="68"/>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35" name="Freeform 244"/>
                <p:cNvSpPr/>
                <p:nvPr/>
              </p:nvSpPr>
              <p:spPr bwMode="auto">
                <a:xfrm>
                  <a:off x="1785938" y="866776"/>
                  <a:ext cx="127000" cy="34925"/>
                </a:xfrm>
                <a:custGeom>
                  <a:avLst/>
                  <a:gdLst/>
                  <a:ahLst/>
                  <a:cxnLst>
                    <a:cxn ang="0">
                      <a:pos x="31" y="0"/>
                    </a:cxn>
                    <a:cxn ang="0">
                      <a:pos x="22" y="2"/>
                    </a:cxn>
                    <a:cxn ang="0">
                      <a:pos x="17" y="0"/>
                    </a:cxn>
                    <a:cxn ang="0">
                      <a:pos x="0" y="9"/>
                    </a:cxn>
                    <a:cxn ang="0">
                      <a:pos x="2" y="10"/>
                    </a:cxn>
                    <a:cxn ang="0">
                      <a:pos x="49" y="10"/>
                    </a:cxn>
                    <a:cxn ang="0">
                      <a:pos x="41" y="6"/>
                    </a:cxn>
                    <a:cxn ang="0">
                      <a:pos x="31" y="0"/>
                    </a:cxn>
                  </a:cxnLst>
                  <a:rect l="0" t="0" r="r" b="b"/>
                  <a:pathLst>
                    <a:path w="49" h="13">
                      <a:moveTo>
                        <a:pt x="31" y="0"/>
                      </a:moveTo>
                      <a:cubicBezTo>
                        <a:pt x="29" y="2"/>
                        <a:pt x="25" y="3"/>
                        <a:pt x="22" y="2"/>
                      </a:cubicBezTo>
                      <a:cubicBezTo>
                        <a:pt x="20" y="1"/>
                        <a:pt x="19" y="1"/>
                        <a:pt x="17" y="0"/>
                      </a:cubicBezTo>
                      <a:cubicBezTo>
                        <a:pt x="12" y="4"/>
                        <a:pt x="6" y="7"/>
                        <a:pt x="0" y="9"/>
                      </a:cubicBezTo>
                      <a:cubicBezTo>
                        <a:pt x="1" y="9"/>
                        <a:pt x="1" y="9"/>
                        <a:pt x="2" y="10"/>
                      </a:cubicBezTo>
                      <a:cubicBezTo>
                        <a:pt x="18" y="13"/>
                        <a:pt x="34" y="13"/>
                        <a:pt x="49" y="10"/>
                      </a:cubicBezTo>
                      <a:cubicBezTo>
                        <a:pt x="46" y="9"/>
                        <a:pt x="43" y="7"/>
                        <a:pt x="41" y="6"/>
                      </a:cubicBezTo>
                      <a:cubicBezTo>
                        <a:pt x="37" y="4"/>
                        <a:pt x="34" y="2"/>
                        <a:pt x="31" y="0"/>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36" name="Freeform 245"/>
                <p:cNvSpPr/>
                <p:nvPr/>
              </p:nvSpPr>
              <p:spPr bwMode="auto">
                <a:xfrm>
                  <a:off x="1871663" y="582613"/>
                  <a:ext cx="258763" cy="304800"/>
                </a:xfrm>
                <a:custGeom>
                  <a:avLst/>
                  <a:gdLst/>
                  <a:ahLst/>
                  <a:cxnLst>
                    <a:cxn ang="0">
                      <a:pos x="98" y="0"/>
                    </a:cxn>
                    <a:cxn ang="0">
                      <a:pos x="57" y="28"/>
                    </a:cxn>
                    <a:cxn ang="0">
                      <a:pos x="37" y="35"/>
                    </a:cxn>
                    <a:cxn ang="0">
                      <a:pos x="37" y="42"/>
                    </a:cxn>
                    <a:cxn ang="0">
                      <a:pos x="18" y="55"/>
                    </a:cxn>
                    <a:cxn ang="0">
                      <a:pos x="0" y="92"/>
                    </a:cxn>
                    <a:cxn ang="0">
                      <a:pos x="3" y="103"/>
                    </a:cxn>
                    <a:cxn ang="0">
                      <a:pos x="1" y="107"/>
                    </a:cxn>
                    <a:cxn ang="0">
                      <a:pos x="10" y="112"/>
                    </a:cxn>
                    <a:cxn ang="0">
                      <a:pos x="25" y="118"/>
                    </a:cxn>
                    <a:cxn ang="0">
                      <a:pos x="96" y="41"/>
                    </a:cxn>
                    <a:cxn ang="0">
                      <a:pos x="98" y="0"/>
                    </a:cxn>
                  </a:cxnLst>
                  <a:rect l="0" t="0" r="r" b="b"/>
                  <a:pathLst>
                    <a:path w="100" h="118">
                      <a:moveTo>
                        <a:pt x="98" y="0"/>
                      </a:moveTo>
                      <a:cubicBezTo>
                        <a:pt x="86" y="11"/>
                        <a:pt x="72" y="21"/>
                        <a:pt x="57" y="28"/>
                      </a:cubicBezTo>
                      <a:cubicBezTo>
                        <a:pt x="50" y="31"/>
                        <a:pt x="44" y="33"/>
                        <a:pt x="37" y="35"/>
                      </a:cubicBezTo>
                      <a:cubicBezTo>
                        <a:pt x="38" y="38"/>
                        <a:pt x="38" y="40"/>
                        <a:pt x="37" y="42"/>
                      </a:cubicBezTo>
                      <a:cubicBezTo>
                        <a:pt x="35" y="51"/>
                        <a:pt x="26" y="57"/>
                        <a:pt x="18" y="55"/>
                      </a:cubicBezTo>
                      <a:cubicBezTo>
                        <a:pt x="13" y="69"/>
                        <a:pt x="7" y="82"/>
                        <a:pt x="0" y="92"/>
                      </a:cubicBezTo>
                      <a:cubicBezTo>
                        <a:pt x="3" y="95"/>
                        <a:pt x="4" y="99"/>
                        <a:pt x="3" y="103"/>
                      </a:cubicBezTo>
                      <a:cubicBezTo>
                        <a:pt x="3" y="104"/>
                        <a:pt x="2" y="106"/>
                        <a:pt x="1" y="107"/>
                      </a:cubicBezTo>
                      <a:cubicBezTo>
                        <a:pt x="4" y="109"/>
                        <a:pt x="7" y="110"/>
                        <a:pt x="10" y="112"/>
                      </a:cubicBezTo>
                      <a:cubicBezTo>
                        <a:pt x="14" y="114"/>
                        <a:pt x="19" y="116"/>
                        <a:pt x="25" y="118"/>
                      </a:cubicBezTo>
                      <a:cubicBezTo>
                        <a:pt x="59" y="107"/>
                        <a:pt x="87" y="79"/>
                        <a:pt x="96" y="41"/>
                      </a:cubicBezTo>
                      <a:cubicBezTo>
                        <a:pt x="100" y="27"/>
                        <a:pt x="100" y="13"/>
                        <a:pt x="98" y="0"/>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37" name="Freeform 246"/>
                <p:cNvSpPr/>
                <p:nvPr/>
              </p:nvSpPr>
              <p:spPr bwMode="auto">
                <a:xfrm>
                  <a:off x="1936750" y="431801"/>
                  <a:ext cx="185738" cy="230188"/>
                </a:xfrm>
                <a:custGeom>
                  <a:avLst/>
                  <a:gdLst/>
                  <a:ahLst/>
                  <a:cxnLst>
                    <a:cxn ang="0">
                      <a:pos x="5" y="9"/>
                    </a:cxn>
                    <a:cxn ang="0">
                      <a:pos x="0" y="16"/>
                    </a:cxn>
                    <a:cxn ang="0">
                      <a:pos x="2" y="52"/>
                    </a:cxn>
                    <a:cxn ang="0">
                      <a:pos x="0" y="80"/>
                    </a:cxn>
                    <a:cxn ang="0">
                      <a:pos x="11" y="89"/>
                    </a:cxn>
                    <a:cxn ang="0">
                      <a:pos x="30" y="82"/>
                    </a:cxn>
                    <a:cxn ang="0">
                      <a:pos x="72" y="52"/>
                    </a:cxn>
                    <a:cxn ang="0">
                      <a:pos x="44" y="0"/>
                    </a:cxn>
                    <a:cxn ang="0">
                      <a:pos x="6" y="5"/>
                    </a:cxn>
                    <a:cxn ang="0">
                      <a:pos x="5" y="9"/>
                    </a:cxn>
                  </a:cxnLst>
                  <a:rect l="0" t="0" r="r" b="b"/>
                  <a:pathLst>
                    <a:path w="72" h="89">
                      <a:moveTo>
                        <a:pt x="5" y="9"/>
                      </a:moveTo>
                      <a:cubicBezTo>
                        <a:pt x="5" y="12"/>
                        <a:pt x="3" y="14"/>
                        <a:pt x="0" y="16"/>
                      </a:cubicBezTo>
                      <a:cubicBezTo>
                        <a:pt x="2" y="27"/>
                        <a:pt x="3" y="39"/>
                        <a:pt x="2" y="52"/>
                      </a:cubicBezTo>
                      <a:cubicBezTo>
                        <a:pt x="2" y="61"/>
                        <a:pt x="1" y="71"/>
                        <a:pt x="0" y="80"/>
                      </a:cubicBezTo>
                      <a:cubicBezTo>
                        <a:pt x="5" y="81"/>
                        <a:pt x="9" y="85"/>
                        <a:pt x="11" y="89"/>
                      </a:cubicBezTo>
                      <a:cubicBezTo>
                        <a:pt x="17" y="87"/>
                        <a:pt x="24" y="85"/>
                        <a:pt x="30" y="82"/>
                      </a:cubicBezTo>
                      <a:cubicBezTo>
                        <a:pt x="45" y="75"/>
                        <a:pt x="59" y="65"/>
                        <a:pt x="72" y="52"/>
                      </a:cubicBezTo>
                      <a:cubicBezTo>
                        <a:pt x="68" y="33"/>
                        <a:pt x="58" y="15"/>
                        <a:pt x="44" y="0"/>
                      </a:cubicBezTo>
                      <a:cubicBezTo>
                        <a:pt x="31" y="1"/>
                        <a:pt x="18" y="2"/>
                        <a:pt x="6" y="5"/>
                      </a:cubicBezTo>
                      <a:cubicBezTo>
                        <a:pt x="6" y="6"/>
                        <a:pt x="6" y="8"/>
                        <a:pt x="5" y="9"/>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38" name="Freeform 247"/>
                <p:cNvSpPr/>
                <p:nvPr/>
              </p:nvSpPr>
              <p:spPr bwMode="auto">
                <a:xfrm>
                  <a:off x="1892300" y="350838"/>
                  <a:ext cx="147638" cy="84138"/>
                </a:xfrm>
                <a:custGeom>
                  <a:avLst/>
                  <a:gdLst/>
                  <a:ahLst/>
                  <a:cxnLst>
                    <a:cxn ang="0">
                      <a:pos x="14" y="27"/>
                    </a:cxn>
                    <a:cxn ang="0">
                      <a:pos x="22" y="32"/>
                    </a:cxn>
                    <a:cxn ang="0">
                      <a:pos x="57" y="27"/>
                    </a:cxn>
                    <a:cxn ang="0">
                      <a:pos x="9" y="2"/>
                    </a:cxn>
                    <a:cxn ang="0">
                      <a:pos x="0" y="0"/>
                    </a:cxn>
                    <a:cxn ang="0">
                      <a:pos x="12" y="26"/>
                    </a:cxn>
                    <a:cxn ang="0">
                      <a:pos x="14" y="27"/>
                    </a:cxn>
                  </a:cxnLst>
                  <a:rect l="0" t="0" r="r" b="b"/>
                  <a:pathLst>
                    <a:path w="57" h="32">
                      <a:moveTo>
                        <a:pt x="14" y="27"/>
                      </a:moveTo>
                      <a:cubicBezTo>
                        <a:pt x="18" y="27"/>
                        <a:pt x="20" y="29"/>
                        <a:pt x="22" y="32"/>
                      </a:cubicBezTo>
                      <a:cubicBezTo>
                        <a:pt x="33" y="29"/>
                        <a:pt x="45" y="28"/>
                        <a:pt x="57" y="27"/>
                      </a:cubicBezTo>
                      <a:cubicBezTo>
                        <a:pt x="44" y="15"/>
                        <a:pt x="28" y="6"/>
                        <a:pt x="9" y="2"/>
                      </a:cubicBezTo>
                      <a:cubicBezTo>
                        <a:pt x="6" y="1"/>
                        <a:pt x="3" y="1"/>
                        <a:pt x="0" y="0"/>
                      </a:cubicBezTo>
                      <a:cubicBezTo>
                        <a:pt x="5" y="8"/>
                        <a:pt x="9" y="16"/>
                        <a:pt x="12" y="26"/>
                      </a:cubicBezTo>
                      <a:cubicBezTo>
                        <a:pt x="13" y="26"/>
                        <a:pt x="14" y="26"/>
                        <a:pt x="14" y="27"/>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39" name="Freeform 248"/>
                <p:cNvSpPr/>
                <p:nvPr/>
              </p:nvSpPr>
              <p:spPr bwMode="auto">
                <a:xfrm>
                  <a:off x="1720850" y="346076"/>
                  <a:ext cx="192088" cy="180975"/>
                </a:xfrm>
                <a:custGeom>
                  <a:avLst/>
                  <a:gdLst/>
                  <a:ahLst/>
                  <a:cxnLst>
                    <a:cxn ang="0">
                      <a:pos x="5" y="68"/>
                    </a:cxn>
                    <a:cxn ang="0">
                      <a:pos x="10" y="70"/>
                    </a:cxn>
                    <a:cxn ang="0">
                      <a:pos x="13" y="68"/>
                    </a:cxn>
                    <a:cxn ang="0">
                      <a:pos x="67" y="40"/>
                    </a:cxn>
                    <a:cxn ang="0">
                      <a:pos x="67" y="37"/>
                    </a:cxn>
                    <a:cxn ang="0">
                      <a:pos x="74" y="29"/>
                    </a:cxn>
                    <a:cxn ang="0">
                      <a:pos x="60" y="2"/>
                    </a:cxn>
                    <a:cxn ang="0">
                      <a:pos x="5" y="12"/>
                    </a:cxn>
                    <a:cxn ang="0">
                      <a:pos x="0" y="47"/>
                    </a:cxn>
                    <a:cxn ang="0">
                      <a:pos x="1" y="67"/>
                    </a:cxn>
                    <a:cxn ang="0">
                      <a:pos x="5" y="68"/>
                    </a:cxn>
                  </a:cxnLst>
                  <a:rect l="0" t="0" r="r" b="b"/>
                  <a:pathLst>
                    <a:path w="74" h="70">
                      <a:moveTo>
                        <a:pt x="5" y="68"/>
                      </a:moveTo>
                      <a:cubicBezTo>
                        <a:pt x="7" y="68"/>
                        <a:pt x="9" y="69"/>
                        <a:pt x="10" y="70"/>
                      </a:cubicBezTo>
                      <a:cubicBezTo>
                        <a:pt x="11" y="70"/>
                        <a:pt x="12" y="69"/>
                        <a:pt x="13" y="68"/>
                      </a:cubicBezTo>
                      <a:cubicBezTo>
                        <a:pt x="29" y="56"/>
                        <a:pt x="48" y="47"/>
                        <a:pt x="67" y="40"/>
                      </a:cubicBezTo>
                      <a:cubicBezTo>
                        <a:pt x="67" y="39"/>
                        <a:pt x="67" y="38"/>
                        <a:pt x="67" y="37"/>
                      </a:cubicBezTo>
                      <a:cubicBezTo>
                        <a:pt x="68" y="33"/>
                        <a:pt x="71" y="30"/>
                        <a:pt x="74" y="29"/>
                      </a:cubicBezTo>
                      <a:cubicBezTo>
                        <a:pt x="70" y="18"/>
                        <a:pt x="66" y="9"/>
                        <a:pt x="60" y="2"/>
                      </a:cubicBezTo>
                      <a:cubicBezTo>
                        <a:pt x="41" y="0"/>
                        <a:pt x="22" y="4"/>
                        <a:pt x="5" y="12"/>
                      </a:cubicBezTo>
                      <a:cubicBezTo>
                        <a:pt x="2" y="23"/>
                        <a:pt x="1" y="34"/>
                        <a:pt x="0" y="47"/>
                      </a:cubicBezTo>
                      <a:cubicBezTo>
                        <a:pt x="0" y="53"/>
                        <a:pt x="0" y="60"/>
                        <a:pt x="1" y="67"/>
                      </a:cubicBezTo>
                      <a:cubicBezTo>
                        <a:pt x="2" y="67"/>
                        <a:pt x="3" y="67"/>
                        <a:pt x="5" y="68"/>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40" name="Freeform 249"/>
                <p:cNvSpPr/>
                <p:nvPr/>
              </p:nvSpPr>
              <p:spPr bwMode="auto">
                <a:xfrm>
                  <a:off x="1584325" y="382588"/>
                  <a:ext cx="136525" cy="249238"/>
                </a:xfrm>
                <a:custGeom>
                  <a:avLst/>
                  <a:gdLst/>
                  <a:ahLst/>
                  <a:cxnLst>
                    <a:cxn ang="0">
                      <a:pos x="22" y="96"/>
                    </a:cxn>
                    <a:cxn ang="0">
                      <a:pos x="27" y="95"/>
                    </a:cxn>
                    <a:cxn ang="0">
                      <a:pos x="41" y="77"/>
                    </a:cxn>
                    <a:cxn ang="0">
                      <a:pos x="39" y="65"/>
                    </a:cxn>
                    <a:cxn ang="0">
                      <a:pos x="49" y="54"/>
                    </a:cxn>
                    <a:cxn ang="0">
                      <a:pos x="49" y="32"/>
                    </a:cxn>
                    <a:cxn ang="0">
                      <a:pos x="53" y="0"/>
                    </a:cxn>
                    <a:cxn ang="0">
                      <a:pos x="1" y="69"/>
                    </a:cxn>
                    <a:cxn ang="0">
                      <a:pos x="0" y="73"/>
                    </a:cxn>
                    <a:cxn ang="0">
                      <a:pos x="22" y="96"/>
                    </a:cxn>
                  </a:cxnLst>
                  <a:rect l="0" t="0" r="r" b="b"/>
                  <a:pathLst>
                    <a:path w="53" h="96">
                      <a:moveTo>
                        <a:pt x="22" y="96"/>
                      </a:moveTo>
                      <a:cubicBezTo>
                        <a:pt x="23" y="95"/>
                        <a:pt x="25" y="95"/>
                        <a:pt x="27" y="95"/>
                      </a:cubicBezTo>
                      <a:cubicBezTo>
                        <a:pt x="31" y="89"/>
                        <a:pt x="36" y="83"/>
                        <a:pt x="41" y="77"/>
                      </a:cubicBezTo>
                      <a:cubicBezTo>
                        <a:pt x="38" y="74"/>
                        <a:pt x="38" y="70"/>
                        <a:pt x="39" y="65"/>
                      </a:cubicBezTo>
                      <a:cubicBezTo>
                        <a:pt x="40" y="60"/>
                        <a:pt x="44" y="55"/>
                        <a:pt x="49" y="54"/>
                      </a:cubicBezTo>
                      <a:cubicBezTo>
                        <a:pt x="49" y="47"/>
                        <a:pt x="49" y="39"/>
                        <a:pt x="49" y="32"/>
                      </a:cubicBezTo>
                      <a:cubicBezTo>
                        <a:pt x="49" y="21"/>
                        <a:pt x="51" y="11"/>
                        <a:pt x="53" y="0"/>
                      </a:cubicBezTo>
                      <a:cubicBezTo>
                        <a:pt x="28" y="14"/>
                        <a:pt x="8" y="39"/>
                        <a:pt x="1" y="69"/>
                      </a:cubicBezTo>
                      <a:cubicBezTo>
                        <a:pt x="1" y="70"/>
                        <a:pt x="0" y="72"/>
                        <a:pt x="0" y="73"/>
                      </a:cubicBezTo>
                      <a:cubicBezTo>
                        <a:pt x="5" y="82"/>
                        <a:pt x="13" y="90"/>
                        <a:pt x="22" y="96"/>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grpSp>
        </p:grpSp>
        <p:grpSp>
          <p:nvGrpSpPr>
            <p:cNvPr id="15" name="组合 14"/>
            <p:cNvGrpSpPr/>
            <p:nvPr/>
          </p:nvGrpSpPr>
          <p:grpSpPr>
            <a:xfrm>
              <a:off x="6858915" y="3695562"/>
              <a:ext cx="828834" cy="714513"/>
              <a:chOff x="6858915" y="3695562"/>
              <a:chExt cx="828834" cy="714513"/>
            </a:xfrm>
            <a:grpFill/>
          </p:grpSpPr>
          <p:sp>
            <p:nvSpPr>
              <p:cNvPr id="21" name="Hexagon 33"/>
              <p:cNvSpPr/>
              <p:nvPr/>
            </p:nvSpPr>
            <p:spPr>
              <a:xfrm>
                <a:off x="6858915" y="3695562"/>
                <a:ext cx="828834" cy="714513"/>
              </a:xfrm>
              <a:prstGeom prst="hexagon">
                <a:avLst/>
              </a:prstGeom>
              <a:grpFill/>
              <a:ln w="12700">
                <a:no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defTabSz="1828800" rtl="0"/>
                <a:endParaRPr lang="en-US" sz="2400" kern="1200">
                  <a:solidFill>
                    <a:schemeClr val="tx1">
                      <a:lumMod val="85000"/>
                      <a:lumOff val="15000"/>
                    </a:schemeClr>
                  </a:solidFill>
                  <a:cs typeface="+mn-ea"/>
                  <a:sym typeface="+mn-lt"/>
                </a:endParaRPr>
              </a:p>
            </p:txBody>
          </p:sp>
          <p:grpSp>
            <p:nvGrpSpPr>
              <p:cNvPr id="22" name="Group 44"/>
              <p:cNvGrpSpPr/>
              <p:nvPr/>
            </p:nvGrpSpPr>
            <p:grpSpPr>
              <a:xfrm>
                <a:off x="7111423" y="3867690"/>
                <a:ext cx="323816" cy="359798"/>
                <a:chOff x="3125788" y="2924174"/>
                <a:chExt cx="271462" cy="301625"/>
              </a:xfrm>
              <a:grpFill/>
            </p:grpSpPr>
            <p:sp>
              <p:nvSpPr>
                <p:cNvPr id="23" name="Freeform 303"/>
                <p:cNvSpPr/>
                <p:nvPr/>
              </p:nvSpPr>
              <p:spPr bwMode="auto">
                <a:xfrm>
                  <a:off x="3260725" y="2998787"/>
                  <a:ext cx="92075" cy="85725"/>
                </a:xfrm>
                <a:custGeom>
                  <a:avLst/>
                  <a:gdLst/>
                  <a:ahLst/>
                  <a:cxnLst>
                    <a:cxn ang="0">
                      <a:pos x="38" y="37"/>
                    </a:cxn>
                    <a:cxn ang="0">
                      <a:pos x="40" y="35"/>
                    </a:cxn>
                    <a:cxn ang="0">
                      <a:pos x="3" y="0"/>
                    </a:cxn>
                    <a:cxn ang="0">
                      <a:pos x="0" y="2"/>
                    </a:cxn>
                    <a:cxn ang="0">
                      <a:pos x="0" y="35"/>
                    </a:cxn>
                    <a:cxn ang="0">
                      <a:pos x="3" y="37"/>
                    </a:cxn>
                    <a:cxn ang="0">
                      <a:pos x="38" y="37"/>
                    </a:cxn>
                  </a:cxnLst>
                  <a:rect l="0" t="0" r="r" b="b"/>
                  <a:pathLst>
                    <a:path w="40" h="37">
                      <a:moveTo>
                        <a:pt x="38" y="37"/>
                      </a:moveTo>
                      <a:cubicBezTo>
                        <a:pt x="40" y="37"/>
                        <a:pt x="40" y="36"/>
                        <a:pt x="40" y="35"/>
                      </a:cubicBezTo>
                      <a:cubicBezTo>
                        <a:pt x="38" y="16"/>
                        <a:pt x="22" y="1"/>
                        <a:pt x="3" y="0"/>
                      </a:cubicBezTo>
                      <a:cubicBezTo>
                        <a:pt x="2" y="0"/>
                        <a:pt x="0" y="0"/>
                        <a:pt x="0" y="2"/>
                      </a:cubicBezTo>
                      <a:cubicBezTo>
                        <a:pt x="0" y="35"/>
                        <a:pt x="0" y="35"/>
                        <a:pt x="0" y="35"/>
                      </a:cubicBezTo>
                      <a:cubicBezTo>
                        <a:pt x="0" y="35"/>
                        <a:pt x="0" y="37"/>
                        <a:pt x="3" y="37"/>
                      </a:cubicBezTo>
                      <a:lnTo>
                        <a:pt x="38" y="37"/>
                      </a:ln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24" name="Freeform 304"/>
                <p:cNvSpPr>
                  <a:spLocks noEditPoints="1"/>
                </p:cNvSpPr>
                <p:nvPr/>
              </p:nvSpPr>
              <p:spPr bwMode="auto">
                <a:xfrm>
                  <a:off x="3125788" y="2924174"/>
                  <a:ext cx="271462" cy="301625"/>
                </a:xfrm>
                <a:custGeom>
                  <a:avLst/>
                  <a:gdLst/>
                  <a:ahLst/>
                  <a:cxnLst>
                    <a:cxn ang="0">
                      <a:pos x="107" y="78"/>
                    </a:cxn>
                    <a:cxn ang="0">
                      <a:pos x="59" y="121"/>
                    </a:cxn>
                    <a:cxn ang="0">
                      <a:pos x="11" y="73"/>
                    </a:cxn>
                    <a:cxn ang="0">
                      <a:pos x="24" y="41"/>
                    </a:cxn>
                    <a:cxn ang="0">
                      <a:pos x="59" y="25"/>
                    </a:cxn>
                    <a:cxn ang="0">
                      <a:pos x="107" y="73"/>
                    </a:cxn>
                    <a:cxn ang="0">
                      <a:pos x="107" y="78"/>
                    </a:cxn>
                    <a:cxn ang="0">
                      <a:pos x="106" y="36"/>
                    </a:cxn>
                    <a:cxn ang="0">
                      <a:pos x="109" y="33"/>
                    </a:cxn>
                    <a:cxn ang="0">
                      <a:pos x="109" y="33"/>
                    </a:cxn>
                    <a:cxn ang="0">
                      <a:pos x="112" y="33"/>
                    </a:cxn>
                    <a:cxn ang="0">
                      <a:pos x="110" y="24"/>
                    </a:cxn>
                    <a:cxn ang="0">
                      <a:pos x="101" y="22"/>
                    </a:cxn>
                    <a:cxn ang="0">
                      <a:pos x="101" y="25"/>
                    </a:cxn>
                    <a:cxn ang="0">
                      <a:pos x="101" y="25"/>
                    </a:cxn>
                    <a:cxn ang="0">
                      <a:pos x="98" y="28"/>
                    </a:cxn>
                    <a:cxn ang="0">
                      <a:pos x="97" y="28"/>
                    </a:cxn>
                    <a:cxn ang="0">
                      <a:pos x="69" y="15"/>
                    </a:cxn>
                    <a:cxn ang="0">
                      <a:pos x="68" y="14"/>
                    </a:cxn>
                    <a:cxn ang="0">
                      <a:pos x="68" y="12"/>
                    </a:cxn>
                    <a:cxn ang="0">
                      <a:pos x="68" y="12"/>
                    </a:cxn>
                    <a:cxn ang="0">
                      <a:pos x="74" y="7"/>
                    </a:cxn>
                    <a:cxn ang="0">
                      <a:pos x="59" y="0"/>
                    </a:cxn>
                    <a:cxn ang="0">
                      <a:pos x="45" y="7"/>
                    </a:cxn>
                    <a:cxn ang="0">
                      <a:pos x="50" y="12"/>
                    </a:cxn>
                    <a:cxn ang="0">
                      <a:pos x="51" y="13"/>
                    </a:cxn>
                    <a:cxn ang="0">
                      <a:pos x="51" y="14"/>
                    </a:cxn>
                    <a:cxn ang="0">
                      <a:pos x="50" y="15"/>
                    </a:cxn>
                    <a:cxn ang="0">
                      <a:pos x="15" y="34"/>
                    </a:cxn>
                    <a:cxn ang="0">
                      <a:pos x="0" y="73"/>
                    </a:cxn>
                    <a:cxn ang="0">
                      <a:pos x="59" y="132"/>
                    </a:cxn>
                    <a:cxn ang="0">
                      <a:pos x="118" y="78"/>
                    </a:cxn>
                    <a:cxn ang="0">
                      <a:pos x="119" y="73"/>
                    </a:cxn>
                    <a:cxn ang="0">
                      <a:pos x="106" y="37"/>
                    </a:cxn>
                    <a:cxn ang="0">
                      <a:pos x="106" y="36"/>
                    </a:cxn>
                  </a:cxnLst>
                  <a:rect l="0" t="0" r="r" b="b"/>
                  <a:pathLst>
                    <a:path w="119" h="132">
                      <a:moveTo>
                        <a:pt x="107" y="78"/>
                      </a:moveTo>
                      <a:cubicBezTo>
                        <a:pt x="105" y="102"/>
                        <a:pt x="84" y="121"/>
                        <a:pt x="59" y="121"/>
                      </a:cubicBezTo>
                      <a:cubicBezTo>
                        <a:pt x="33" y="121"/>
                        <a:pt x="11" y="100"/>
                        <a:pt x="11" y="73"/>
                      </a:cubicBezTo>
                      <a:cubicBezTo>
                        <a:pt x="11" y="61"/>
                        <a:pt x="16" y="50"/>
                        <a:pt x="24" y="41"/>
                      </a:cubicBezTo>
                      <a:cubicBezTo>
                        <a:pt x="32" y="31"/>
                        <a:pt x="45" y="25"/>
                        <a:pt x="59" y="25"/>
                      </a:cubicBezTo>
                      <a:cubicBezTo>
                        <a:pt x="86" y="25"/>
                        <a:pt x="107" y="47"/>
                        <a:pt x="107" y="73"/>
                      </a:cubicBezTo>
                      <a:cubicBezTo>
                        <a:pt x="107" y="75"/>
                        <a:pt x="107" y="76"/>
                        <a:pt x="107" y="78"/>
                      </a:cubicBezTo>
                      <a:moveTo>
                        <a:pt x="106" y="36"/>
                      </a:moveTo>
                      <a:cubicBezTo>
                        <a:pt x="109" y="33"/>
                        <a:pt x="109" y="33"/>
                        <a:pt x="109" y="33"/>
                      </a:cubicBezTo>
                      <a:cubicBezTo>
                        <a:pt x="109" y="33"/>
                        <a:pt x="109" y="33"/>
                        <a:pt x="109" y="33"/>
                      </a:cubicBezTo>
                      <a:cubicBezTo>
                        <a:pt x="110" y="33"/>
                        <a:pt x="111" y="33"/>
                        <a:pt x="112" y="33"/>
                      </a:cubicBezTo>
                      <a:cubicBezTo>
                        <a:pt x="116" y="32"/>
                        <a:pt x="114" y="28"/>
                        <a:pt x="110" y="24"/>
                      </a:cubicBezTo>
                      <a:cubicBezTo>
                        <a:pt x="106" y="20"/>
                        <a:pt x="102" y="18"/>
                        <a:pt x="101" y="22"/>
                      </a:cubicBezTo>
                      <a:cubicBezTo>
                        <a:pt x="101" y="23"/>
                        <a:pt x="101" y="24"/>
                        <a:pt x="101" y="25"/>
                      </a:cubicBezTo>
                      <a:cubicBezTo>
                        <a:pt x="101" y="25"/>
                        <a:pt x="101" y="25"/>
                        <a:pt x="101" y="25"/>
                      </a:cubicBezTo>
                      <a:cubicBezTo>
                        <a:pt x="98" y="28"/>
                        <a:pt x="98" y="28"/>
                        <a:pt x="98" y="28"/>
                      </a:cubicBezTo>
                      <a:cubicBezTo>
                        <a:pt x="98" y="28"/>
                        <a:pt x="97" y="28"/>
                        <a:pt x="97" y="28"/>
                      </a:cubicBezTo>
                      <a:cubicBezTo>
                        <a:pt x="89" y="21"/>
                        <a:pt x="79" y="16"/>
                        <a:pt x="69" y="15"/>
                      </a:cubicBezTo>
                      <a:cubicBezTo>
                        <a:pt x="68" y="15"/>
                        <a:pt x="68" y="15"/>
                        <a:pt x="68" y="14"/>
                      </a:cubicBezTo>
                      <a:cubicBezTo>
                        <a:pt x="68" y="12"/>
                        <a:pt x="68" y="12"/>
                        <a:pt x="68" y="12"/>
                      </a:cubicBezTo>
                      <a:cubicBezTo>
                        <a:pt x="68" y="12"/>
                        <a:pt x="68" y="12"/>
                        <a:pt x="68" y="12"/>
                      </a:cubicBezTo>
                      <a:cubicBezTo>
                        <a:pt x="71" y="11"/>
                        <a:pt x="72" y="9"/>
                        <a:pt x="74" y="7"/>
                      </a:cubicBezTo>
                      <a:cubicBezTo>
                        <a:pt x="78" y="3"/>
                        <a:pt x="68" y="0"/>
                        <a:pt x="59" y="0"/>
                      </a:cubicBezTo>
                      <a:cubicBezTo>
                        <a:pt x="51" y="0"/>
                        <a:pt x="41" y="3"/>
                        <a:pt x="45" y="7"/>
                      </a:cubicBezTo>
                      <a:cubicBezTo>
                        <a:pt x="46" y="9"/>
                        <a:pt x="48" y="11"/>
                        <a:pt x="50" y="12"/>
                      </a:cubicBezTo>
                      <a:cubicBezTo>
                        <a:pt x="51" y="12"/>
                        <a:pt x="51" y="12"/>
                        <a:pt x="51" y="13"/>
                      </a:cubicBezTo>
                      <a:cubicBezTo>
                        <a:pt x="51" y="14"/>
                        <a:pt x="51" y="14"/>
                        <a:pt x="51" y="14"/>
                      </a:cubicBezTo>
                      <a:cubicBezTo>
                        <a:pt x="51" y="15"/>
                        <a:pt x="51" y="15"/>
                        <a:pt x="50" y="15"/>
                      </a:cubicBezTo>
                      <a:cubicBezTo>
                        <a:pt x="36" y="17"/>
                        <a:pt x="24" y="24"/>
                        <a:pt x="15" y="34"/>
                      </a:cubicBezTo>
                      <a:cubicBezTo>
                        <a:pt x="6" y="44"/>
                        <a:pt x="0" y="58"/>
                        <a:pt x="0" y="73"/>
                      </a:cubicBezTo>
                      <a:cubicBezTo>
                        <a:pt x="0" y="106"/>
                        <a:pt x="27" y="132"/>
                        <a:pt x="59" y="132"/>
                      </a:cubicBezTo>
                      <a:cubicBezTo>
                        <a:pt x="90" y="132"/>
                        <a:pt x="116" y="108"/>
                        <a:pt x="118" y="78"/>
                      </a:cubicBezTo>
                      <a:cubicBezTo>
                        <a:pt x="118" y="76"/>
                        <a:pt x="119" y="75"/>
                        <a:pt x="119" y="73"/>
                      </a:cubicBezTo>
                      <a:cubicBezTo>
                        <a:pt x="119" y="60"/>
                        <a:pt x="114" y="47"/>
                        <a:pt x="106" y="37"/>
                      </a:cubicBezTo>
                      <a:cubicBezTo>
                        <a:pt x="106" y="37"/>
                        <a:pt x="106" y="36"/>
                        <a:pt x="106" y="36"/>
                      </a:cubicBezTo>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grpSp>
        </p:grpSp>
      </p:grpSp>
      <p:sp>
        <p:nvSpPr>
          <p:cNvPr id="2" name="文本框 1"/>
          <p:cNvSpPr txBox="1"/>
          <p:nvPr/>
        </p:nvSpPr>
        <p:spPr>
          <a:xfrm>
            <a:off x="443230" y="4747260"/>
            <a:ext cx="3891915" cy="2061210"/>
          </a:xfrm>
          <a:prstGeom prst="rect">
            <a:avLst/>
          </a:prstGeom>
          <a:noFill/>
        </p:spPr>
        <p:txBody>
          <a:bodyPr wrap="square" rtlCol="0" anchor="t">
            <a:spAutoFit/>
          </a:bodyPr>
          <a:p>
            <a:r>
              <a:rPr lang="en-US" altLang="zh-CN" sz="1600"/>
              <a:t>The </a:t>
            </a:r>
            <a:r>
              <a:rPr lang="zh-CN" altLang="en-US" sz="1600">
                <a:highlight>
                  <a:srgbClr val="C0C0C0"/>
                </a:highlight>
              </a:rPr>
              <a:t>social and political situation was relatively stable,</a:t>
            </a:r>
            <a:r>
              <a:rPr lang="zh-CN" altLang="en-US" sz="1600"/>
              <a:t> and the unification and integration of various ethnic groups promoted the </a:t>
            </a:r>
            <a:r>
              <a:rPr lang="zh-CN" altLang="en-US" sz="1600">
                <a:highlight>
                  <a:srgbClr val="C0C0C0"/>
                </a:highlight>
              </a:rPr>
              <a:t>exchange </a:t>
            </a:r>
            <a:r>
              <a:rPr lang="zh-CN" altLang="en-US" sz="1600"/>
              <a:t>and compatibility of diverse cultures</a:t>
            </a:r>
            <a:r>
              <a:rPr lang="en-US" altLang="zh-CN" sz="1600"/>
              <a:t>.</a:t>
            </a:r>
            <a:endParaRPr lang="en-US" altLang="zh-CN" sz="1600"/>
          </a:p>
          <a:p>
            <a:r>
              <a:rPr lang="en-US" altLang="zh-CN" sz="1600"/>
              <a:t>The</a:t>
            </a:r>
            <a:r>
              <a:rPr lang="en-US" altLang="zh-CN" sz="1600">
                <a:highlight>
                  <a:srgbClr val="C0C0C0"/>
                </a:highlight>
              </a:rPr>
              <a:t> </a:t>
            </a:r>
            <a:r>
              <a:rPr lang="zh-CN" altLang="en-US" sz="1600">
                <a:highlight>
                  <a:srgbClr val="C0C0C0"/>
                </a:highlight>
              </a:rPr>
              <a:t>porcelain firing technology</a:t>
            </a:r>
            <a:r>
              <a:rPr lang="zh-CN" altLang="en-US" sz="1600"/>
              <a:t> </a:t>
            </a:r>
            <a:r>
              <a:rPr lang="en-US" altLang="zh-CN" sz="1600"/>
              <a:t>(</a:t>
            </a:r>
            <a:r>
              <a:rPr lang="zh-CN" altLang="en-US" sz="1600"/>
              <a:t>瓷器烧造技术）had reached a high level</a:t>
            </a:r>
            <a:r>
              <a:rPr lang="en-US" altLang="zh-CN" sz="1600"/>
              <a:t>. </a:t>
            </a:r>
            <a:endParaRPr lang="zh-CN" altLang="en-US" sz="1600"/>
          </a:p>
          <a:p>
            <a:endParaRPr lang="zh-CN" altLang="en-US" sz="1600"/>
          </a:p>
        </p:txBody>
      </p:sp>
      <p:sp>
        <p:nvSpPr>
          <p:cNvPr id="4" name="文本框 3"/>
          <p:cNvSpPr txBox="1"/>
          <p:nvPr/>
        </p:nvSpPr>
        <p:spPr>
          <a:xfrm>
            <a:off x="696595" y="2179320"/>
            <a:ext cx="2997835" cy="1076325"/>
          </a:xfrm>
          <a:prstGeom prst="rect">
            <a:avLst/>
          </a:prstGeom>
          <a:noFill/>
        </p:spPr>
        <p:txBody>
          <a:bodyPr wrap="square" rtlCol="0" anchor="t">
            <a:spAutoFit/>
          </a:bodyPr>
          <a:p>
            <a:r>
              <a:rPr lang="en-US" altLang="zh-CN" sz="1600" b="1"/>
              <a:t>Sui and Tang Dynasties</a:t>
            </a:r>
            <a:endParaRPr lang="en-US" altLang="zh-CN" sz="1600" b="1"/>
          </a:p>
          <a:p>
            <a:r>
              <a:rPr lang="en-US" altLang="zh-CN" sz="1600"/>
              <a:t>The porcelain wine ware was the main, supplemented by gold and silver wine ware.</a:t>
            </a:r>
            <a:endParaRPr lang="en-US" altLang="zh-CN" sz="1600"/>
          </a:p>
        </p:txBody>
      </p:sp>
      <p:sp>
        <p:nvSpPr>
          <p:cNvPr id="45" name="文本框 44"/>
          <p:cNvSpPr txBox="1"/>
          <p:nvPr/>
        </p:nvSpPr>
        <p:spPr>
          <a:xfrm>
            <a:off x="4335145" y="4536440"/>
            <a:ext cx="2540000" cy="2061210"/>
          </a:xfrm>
          <a:prstGeom prst="rect">
            <a:avLst/>
          </a:prstGeom>
          <a:noFill/>
        </p:spPr>
        <p:txBody>
          <a:bodyPr wrap="square" rtlCol="0" anchor="t">
            <a:spAutoFit/>
          </a:bodyPr>
          <a:p>
            <a:r>
              <a:rPr lang="zh-CN" altLang="en-US" sz="1600"/>
              <a:t>By the Tang Dynasty, the development of porcelain wine ware and gold and silver wine ware reached its peak. During this period, tang Tri-glazed pottery was created</a:t>
            </a:r>
            <a:r>
              <a:rPr lang="en-US" altLang="zh-CN" sz="1600"/>
              <a:t>.</a:t>
            </a:r>
            <a:endParaRPr lang="en-US" altLang="zh-CN" sz="1600"/>
          </a:p>
        </p:txBody>
      </p:sp>
      <p:sp>
        <p:nvSpPr>
          <p:cNvPr id="46" name="文本框 45"/>
          <p:cNvSpPr txBox="1"/>
          <p:nvPr/>
        </p:nvSpPr>
        <p:spPr>
          <a:xfrm>
            <a:off x="4157345" y="2734945"/>
            <a:ext cx="2393950" cy="1076325"/>
          </a:xfrm>
          <a:prstGeom prst="rect">
            <a:avLst/>
          </a:prstGeom>
          <a:noFill/>
        </p:spPr>
        <p:txBody>
          <a:bodyPr wrap="square" rtlCol="0" anchor="t">
            <a:spAutoFit/>
          </a:bodyPr>
          <a:p>
            <a:r>
              <a:rPr lang="en-US" altLang="zh-CN" sz="1600">
                <a:sym typeface="+mn-ea"/>
              </a:rPr>
              <a:t>In Sui dynasty,</a:t>
            </a:r>
            <a:endParaRPr lang="en-US" altLang="zh-CN" sz="1600">
              <a:sym typeface="+mn-ea"/>
            </a:endParaRPr>
          </a:p>
          <a:p>
            <a:r>
              <a:rPr lang="en-US" altLang="zh-CN" sz="1600">
                <a:sym typeface="+mn-ea"/>
              </a:rPr>
              <a:t>porcelain had beautiful shape and glazed smooth.</a:t>
            </a:r>
            <a:endParaRPr lang="en-US" altLang="zh-CN" sz="1600">
              <a:sym typeface="+mn-ea"/>
            </a:endParaRPr>
          </a:p>
        </p:txBody>
      </p:sp>
      <p:sp>
        <p:nvSpPr>
          <p:cNvPr id="47" name="文本框 46"/>
          <p:cNvSpPr txBox="1"/>
          <p:nvPr/>
        </p:nvSpPr>
        <p:spPr>
          <a:xfrm>
            <a:off x="6875145" y="4733290"/>
            <a:ext cx="2346960" cy="1076325"/>
          </a:xfrm>
          <a:prstGeom prst="rect">
            <a:avLst/>
          </a:prstGeom>
          <a:noFill/>
        </p:spPr>
        <p:txBody>
          <a:bodyPr wrap="square" rtlCol="0" anchor="t">
            <a:spAutoFit/>
          </a:bodyPr>
          <a:p>
            <a:r>
              <a:rPr lang="zh-CN" altLang="en-US" sz="1600"/>
              <a:t> </a:t>
            </a:r>
            <a:r>
              <a:rPr lang="en-US" altLang="zh-CN" sz="1600"/>
              <a:t>T</a:t>
            </a:r>
            <a:r>
              <a:rPr lang="zh-CN" altLang="en-US" sz="1600"/>
              <a:t>he  market </a:t>
            </a:r>
            <a:r>
              <a:rPr lang="en-US" altLang="zh-CN" sz="1600"/>
              <a:t>had strong </a:t>
            </a:r>
            <a:r>
              <a:rPr lang="zh-CN" altLang="en-US" sz="1600"/>
              <a:t>demand and  production technique</a:t>
            </a:r>
            <a:r>
              <a:rPr lang="en-US" altLang="zh-CN" sz="1600"/>
              <a:t> was promoted.</a:t>
            </a:r>
            <a:endParaRPr lang="en-US" altLang="zh-CN" sz="1600"/>
          </a:p>
        </p:txBody>
      </p:sp>
      <p:pic>
        <p:nvPicPr>
          <p:cNvPr id="8" name="图片 7"/>
          <p:cNvPicPr>
            <a:picLocks noChangeAspect="1"/>
          </p:cNvPicPr>
          <p:nvPr/>
        </p:nvPicPr>
        <p:blipFill>
          <a:blip r:embed="rId2"/>
          <a:stretch>
            <a:fillRect/>
          </a:stretch>
        </p:blipFill>
        <p:spPr>
          <a:xfrm>
            <a:off x="3984625" y="4585970"/>
            <a:ext cx="1917700" cy="2175510"/>
          </a:xfrm>
          <a:prstGeom prst="rect">
            <a:avLst/>
          </a:prstGeom>
        </p:spPr>
      </p:pic>
      <p:pic>
        <p:nvPicPr>
          <p:cNvPr id="10" name="图片 9"/>
          <p:cNvPicPr>
            <a:picLocks noChangeAspect="1"/>
          </p:cNvPicPr>
          <p:nvPr/>
        </p:nvPicPr>
        <p:blipFill>
          <a:blip r:embed="rId3"/>
          <a:stretch>
            <a:fillRect/>
          </a:stretch>
        </p:blipFill>
        <p:spPr>
          <a:xfrm>
            <a:off x="9229090" y="2462530"/>
            <a:ext cx="2444750" cy="227076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strips(downLeft)">
                                      <p:cBhvr>
                                        <p:cTn id="15" dur="500"/>
                                        <p:tgtEl>
                                          <p:spTgt spid="46"/>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box(in)">
                                      <p:cBhvr>
                                        <p:cTn id="20" dur="2000"/>
                                        <p:tgtEl>
                                          <p:spTgt spid="101"/>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blinds(horizontal)">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strips(down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par>
                                <p:cTn id="38" presetID="18" presetClass="entr" presetSubtype="12" fill="hold" grpId="0"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strips(downLeft)">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2" grpId="1"/>
      <p:bldP spid="46" grpId="0"/>
      <p:bldP spid="46" grpId="1"/>
      <p:bldP spid="45" grpId="0"/>
      <p:bldP spid="45" grpId="1"/>
      <p:bldP spid="47" grpId="0"/>
      <p:bldP spid="47" grpId="1"/>
      <p:bldP spid="4" grpId="0"/>
      <p:bldP spid="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645459" y="48409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 name="TextBox 7"/>
          <p:cNvSpPr txBox="1"/>
          <p:nvPr/>
        </p:nvSpPr>
        <p:spPr>
          <a:xfrm>
            <a:off x="1317813" y="464097"/>
            <a:ext cx="6745605" cy="583565"/>
          </a:xfrm>
          <a:prstGeom prst="rect">
            <a:avLst/>
          </a:prstGeom>
          <a:noFill/>
        </p:spPr>
        <p:txBody>
          <a:bodyPr wrap="none" rtlCol="0">
            <a:spAutoFit/>
          </a:bodyPr>
          <a:lstStyle/>
          <a:p>
            <a:r>
              <a:rPr lang="en-US" altLang="zh-CN" sz="3200" dirty="0">
                <a:solidFill>
                  <a:schemeClr val="tx1">
                    <a:lumMod val="85000"/>
                    <a:lumOff val="15000"/>
                  </a:schemeClr>
                </a:solidFill>
                <a:cs typeface="+mn-ea"/>
                <a:sym typeface="+mn-lt"/>
              </a:rPr>
              <a:t>The history of the drinking vessel </a:t>
            </a:r>
            <a:endParaRPr lang="zh-CN" altLang="en-US" sz="3200" dirty="0">
              <a:solidFill>
                <a:schemeClr val="tx1">
                  <a:lumMod val="85000"/>
                  <a:lumOff val="15000"/>
                </a:schemeClr>
              </a:solidFill>
              <a:cs typeface="+mn-ea"/>
              <a:sym typeface="+mn-lt"/>
            </a:endParaRPr>
          </a:p>
        </p:txBody>
      </p:sp>
      <p:sp>
        <p:nvSpPr>
          <p:cNvPr id="7" name="Rectangle 15"/>
          <p:cNvSpPr/>
          <p:nvPr/>
        </p:nvSpPr>
        <p:spPr>
          <a:xfrm>
            <a:off x="1344295" y="2000250"/>
            <a:ext cx="2507615" cy="1814830"/>
          </a:xfrm>
          <a:prstGeom prst="rect">
            <a:avLst/>
          </a:prstGeom>
        </p:spPr>
        <p:txBody>
          <a:bodyPr wrap="square">
            <a:spAutoFit/>
          </a:bodyPr>
          <a:lstStyle/>
          <a:p>
            <a:pPr defTabSz="1828800" rtl="0"/>
            <a:r>
              <a:rPr lang="en-US" sz="1600" b="1" kern="1200" dirty="0">
                <a:solidFill>
                  <a:schemeClr val="tx1">
                    <a:lumMod val="85000"/>
                    <a:lumOff val="15000"/>
                  </a:schemeClr>
                </a:solidFill>
                <a:cs typeface="+mn-ea"/>
                <a:sym typeface="+mn-lt"/>
              </a:rPr>
              <a:t>The Ming Qing dynasties.</a:t>
            </a:r>
            <a:r>
              <a:rPr lang="en-US" sz="1600" kern="1200" dirty="0">
                <a:solidFill>
                  <a:schemeClr val="tx1">
                    <a:lumMod val="85000"/>
                    <a:lumOff val="15000"/>
                  </a:schemeClr>
                </a:solidFill>
                <a:cs typeface="+mn-ea"/>
                <a:sym typeface="+mn-lt"/>
              </a:rPr>
              <a:t> </a:t>
            </a:r>
            <a:r>
              <a:rPr lang="zh-CN" altLang="en-US" sz="1600">
                <a:sym typeface="+mn-ea"/>
              </a:rPr>
              <a:t>The Ming and Qing dynasties were the heyday of the development of China's ancient porcelain wine ware.</a:t>
            </a:r>
            <a:endParaRPr lang="en-US" sz="1600" kern="1200" dirty="0">
              <a:solidFill>
                <a:schemeClr val="tx1">
                  <a:lumMod val="85000"/>
                  <a:lumOff val="15000"/>
                </a:schemeClr>
              </a:solidFill>
              <a:cs typeface="+mn-ea"/>
              <a:sym typeface="+mn-lt"/>
            </a:endParaRPr>
          </a:p>
        </p:txBody>
      </p:sp>
      <p:grpSp>
        <p:nvGrpSpPr>
          <p:cNvPr id="11" name="组合 10"/>
          <p:cNvGrpSpPr/>
          <p:nvPr/>
        </p:nvGrpSpPr>
        <p:grpSpPr>
          <a:xfrm>
            <a:off x="642284" y="3811354"/>
            <a:ext cx="10907432" cy="714513"/>
            <a:chOff x="562391" y="3690331"/>
            <a:chExt cx="10907432" cy="714513"/>
          </a:xfrm>
          <a:solidFill>
            <a:srgbClr val="C1A36C"/>
          </a:solidFill>
        </p:grpSpPr>
        <p:grpSp>
          <p:nvGrpSpPr>
            <p:cNvPr id="12" name="Group 1"/>
            <p:cNvGrpSpPr/>
            <p:nvPr/>
          </p:nvGrpSpPr>
          <p:grpSpPr>
            <a:xfrm>
              <a:off x="562391" y="4021553"/>
              <a:ext cx="10907432" cy="112324"/>
              <a:chOff x="441036" y="3933555"/>
              <a:chExt cx="11357541" cy="116959"/>
            </a:xfrm>
            <a:grpFill/>
          </p:grpSpPr>
          <p:cxnSp>
            <p:nvCxnSpPr>
              <p:cNvPr id="41" name="Straight Connector 2"/>
              <p:cNvCxnSpPr/>
              <p:nvPr/>
            </p:nvCxnSpPr>
            <p:spPr>
              <a:xfrm>
                <a:off x="499516" y="3992034"/>
                <a:ext cx="11251450" cy="0"/>
              </a:xfrm>
              <a:prstGeom prst="line">
                <a:avLst/>
              </a:prstGeom>
              <a:grpFill/>
              <a:ln w="28575">
                <a:solidFill>
                  <a:srgbClr val="B98D50"/>
                </a:solidFill>
              </a:ln>
            </p:spPr>
            <p:style>
              <a:lnRef idx="2">
                <a:schemeClr val="accent1">
                  <a:shade val="50000"/>
                </a:schemeClr>
              </a:lnRef>
              <a:fillRef idx="1">
                <a:schemeClr val="accent1"/>
              </a:fillRef>
              <a:effectRef idx="0">
                <a:schemeClr val="accent1"/>
              </a:effectRef>
              <a:fontRef idx="minor">
                <a:schemeClr val="lt1"/>
              </a:fontRef>
            </p:style>
          </p:cxnSp>
          <p:sp>
            <p:nvSpPr>
              <p:cNvPr id="42" name="Oval 10"/>
              <p:cNvSpPr/>
              <p:nvPr/>
            </p:nvSpPr>
            <p:spPr>
              <a:xfrm>
                <a:off x="441036" y="3933555"/>
                <a:ext cx="116959" cy="116959"/>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endParaRPr lang="en-US" sz="2400" kern="1200">
                  <a:solidFill>
                    <a:schemeClr val="tx1">
                      <a:lumMod val="85000"/>
                      <a:lumOff val="15000"/>
                    </a:schemeClr>
                  </a:solidFill>
                  <a:cs typeface="+mn-ea"/>
                  <a:sym typeface="+mn-lt"/>
                </a:endParaRPr>
              </a:p>
            </p:txBody>
          </p:sp>
          <p:sp>
            <p:nvSpPr>
              <p:cNvPr id="43" name="Oval 19"/>
              <p:cNvSpPr/>
              <p:nvPr/>
            </p:nvSpPr>
            <p:spPr>
              <a:xfrm>
                <a:off x="11681618" y="3933555"/>
                <a:ext cx="116959" cy="116959"/>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endParaRPr lang="en-US" sz="2400" kern="1200">
                  <a:solidFill>
                    <a:schemeClr val="tx1">
                      <a:lumMod val="85000"/>
                      <a:lumOff val="15000"/>
                    </a:schemeClr>
                  </a:solidFill>
                  <a:cs typeface="+mn-ea"/>
                  <a:sym typeface="+mn-lt"/>
                </a:endParaRPr>
              </a:p>
            </p:txBody>
          </p:sp>
        </p:grpSp>
        <p:grpSp>
          <p:nvGrpSpPr>
            <p:cNvPr id="13" name="组合 12"/>
            <p:cNvGrpSpPr/>
            <p:nvPr/>
          </p:nvGrpSpPr>
          <p:grpSpPr>
            <a:xfrm>
              <a:off x="1875420" y="3690331"/>
              <a:ext cx="828834" cy="714513"/>
              <a:chOff x="1875420" y="3690331"/>
              <a:chExt cx="828834" cy="714513"/>
            </a:xfrm>
            <a:grpFill/>
          </p:grpSpPr>
          <p:sp>
            <p:nvSpPr>
              <p:cNvPr id="27" name="Hexagon 17"/>
              <p:cNvSpPr/>
              <p:nvPr/>
            </p:nvSpPr>
            <p:spPr>
              <a:xfrm>
                <a:off x="1875420" y="3690331"/>
                <a:ext cx="828834" cy="714513"/>
              </a:xfrm>
              <a:prstGeom prst="hexagon">
                <a:avLst/>
              </a:prstGeom>
              <a:grpFill/>
              <a:ln w="12700">
                <a:no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defTabSz="1828800" rtl="0"/>
                <a:endParaRPr lang="en-US" sz="2400" kern="1200" dirty="0">
                  <a:solidFill>
                    <a:schemeClr val="tx1">
                      <a:lumMod val="85000"/>
                      <a:lumOff val="15000"/>
                    </a:schemeClr>
                  </a:solidFill>
                  <a:cs typeface="+mn-ea"/>
                  <a:sym typeface="+mn-lt"/>
                </a:endParaRPr>
              </a:p>
            </p:txBody>
          </p:sp>
          <p:grpSp>
            <p:nvGrpSpPr>
              <p:cNvPr id="28" name="Group 22"/>
              <p:cNvGrpSpPr/>
              <p:nvPr/>
            </p:nvGrpSpPr>
            <p:grpSpPr>
              <a:xfrm>
                <a:off x="2096466" y="3879231"/>
                <a:ext cx="337678" cy="336716"/>
                <a:chOff x="1573213" y="346076"/>
                <a:chExt cx="557213" cy="555625"/>
              </a:xfrm>
              <a:grpFill/>
            </p:grpSpPr>
            <p:sp>
              <p:nvSpPr>
                <p:cNvPr id="29" name="Freeform 239"/>
                <p:cNvSpPr/>
                <p:nvPr/>
              </p:nvSpPr>
              <p:spPr bwMode="auto">
                <a:xfrm>
                  <a:off x="1663700" y="592138"/>
                  <a:ext cx="76200" cy="80963"/>
                </a:xfrm>
                <a:custGeom>
                  <a:avLst/>
                  <a:gdLst/>
                  <a:ahLst/>
                  <a:cxnLst>
                    <a:cxn ang="0">
                      <a:pos x="26" y="31"/>
                    </a:cxn>
                    <a:cxn ang="0">
                      <a:pos x="29" y="29"/>
                    </a:cxn>
                    <a:cxn ang="0">
                      <a:pos x="23" y="4"/>
                    </a:cxn>
                    <a:cxn ang="0">
                      <a:pos x="19" y="3"/>
                    </a:cxn>
                    <a:cxn ang="0">
                      <a:pos x="13" y="0"/>
                    </a:cxn>
                    <a:cxn ang="0">
                      <a:pos x="0" y="16"/>
                    </a:cxn>
                    <a:cxn ang="0">
                      <a:pos x="2" y="22"/>
                    </a:cxn>
                    <a:cxn ang="0">
                      <a:pos x="26" y="31"/>
                    </a:cxn>
                  </a:cxnLst>
                  <a:rect l="0" t="0" r="r" b="b"/>
                  <a:pathLst>
                    <a:path w="29" h="31">
                      <a:moveTo>
                        <a:pt x="26" y="31"/>
                      </a:moveTo>
                      <a:cubicBezTo>
                        <a:pt x="27" y="30"/>
                        <a:pt x="28" y="29"/>
                        <a:pt x="29" y="29"/>
                      </a:cubicBezTo>
                      <a:cubicBezTo>
                        <a:pt x="27" y="20"/>
                        <a:pt x="24" y="12"/>
                        <a:pt x="23" y="4"/>
                      </a:cubicBezTo>
                      <a:cubicBezTo>
                        <a:pt x="22" y="4"/>
                        <a:pt x="20" y="3"/>
                        <a:pt x="19" y="3"/>
                      </a:cubicBezTo>
                      <a:cubicBezTo>
                        <a:pt x="17" y="3"/>
                        <a:pt x="14" y="1"/>
                        <a:pt x="13" y="0"/>
                      </a:cubicBezTo>
                      <a:cubicBezTo>
                        <a:pt x="8" y="5"/>
                        <a:pt x="4" y="10"/>
                        <a:pt x="0" y="16"/>
                      </a:cubicBezTo>
                      <a:cubicBezTo>
                        <a:pt x="1" y="18"/>
                        <a:pt x="2" y="20"/>
                        <a:pt x="2" y="22"/>
                      </a:cubicBezTo>
                      <a:cubicBezTo>
                        <a:pt x="9" y="26"/>
                        <a:pt x="18" y="29"/>
                        <a:pt x="26" y="31"/>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30" name="Freeform 240"/>
                <p:cNvSpPr/>
                <p:nvPr/>
              </p:nvSpPr>
              <p:spPr bwMode="auto">
                <a:xfrm>
                  <a:off x="1762125" y="690563"/>
                  <a:ext cx="142875" cy="127000"/>
                </a:xfrm>
                <a:custGeom>
                  <a:avLst/>
                  <a:gdLst/>
                  <a:ahLst/>
                  <a:cxnLst>
                    <a:cxn ang="0">
                      <a:pos x="24" y="2"/>
                    </a:cxn>
                    <a:cxn ang="0">
                      <a:pos x="1" y="0"/>
                    </a:cxn>
                    <a:cxn ang="0">
                      <a:pos x="0" y="1"/>
                    </a:cxn>
                    <a:cxn ang="0">
                      <a:pos x="2" y="7"/>
                    </a:cxn>
                    <a:cxn ang="0">
                      <a:pos x="27" y="49"/>
                    </a:cxn>
                    <a:cxn ang="0">
                      <a:pos x="36" y="47"/>
                    </a:cxn>
                    <a:cxn ang="0">
                      <a:pos x="39" y="48"/>
                    </a:cxn>
                    <a:cxn ang="0">
                      <a:pos x="55" y="12"/>
                    </a:cxn>
                    <a:cxn ang="0">
                      <a:pos x="46" y="1"/>
                    </a:cxn>
                    <a:cxn ang="0">
                      <a:pos x="24" y="2"/>
                    </a:cxn>
                  </a:cxnLst>
                  <a:rect l="0" t="0" r="r" b="b"/>
                  <a:pathLst>
                    <a:path w="55" h="49">
                      <a:moveTo>
                        <a:pt x="24" y="2"/>
                      </a:moveTo>
                      <a:cubicBezTo>
                        <a:pt x="16" y="2"/>
                        <a:pt x="8" y="1"/>
                        <a:pt x="1" y="0"/>
                      </a:cubicBezTo>
                      <a:cubicBezTo>
                        <a:pt x="0" y="0"/>
                        <a:pt x="0" y="1"/>
                        <a:pt x="0" y="1"/>
                      </a:cubicBezTo>
                      <a:cubicBezTo>
                        <a:pt x="0" y="3"/>
                        <a:pt x="1" y="5"/>
                        <a:pt x="2" y="7"/>
                      </a:cubicBezTo>
                      <a:cubicBezTo>
                        <a:pt x="9" y="23"/>
                        <a:pt x="17" y="37"/>
                        <a:pt x="27" y="49"/>
                      </a:cubicBezTo>
                      <a:cubicBezTo>
                        <a:pt x="29" y="47"/>
                        <a:pt x="33" y="46"/>
                        <a:pt x="36" y="47"/>
                      </a:cubicBezTo>
                      <a:cubicBezTo>
                        <a:pt x="37" y="47"/>
                        <a:pt x="38" y="47"/>
                        <a:pt x="39" y="48"/>
                      </a:cubicBezTo>
                      <a:cubicBezTo>
                        <a:pt x="46" y="37"/>
                        <a:pt x="51" y="25"/>
                        <a:pt x="55" y="12"/>
                      </a:cubicBezTo>
                      <a:cubicBezTo>
                        <a:pt x="51" y="10"/>
                        <a:pt x="47" y="5"/>
                        <a:pt x="46" y="1"/>
                      </a:cubicBezTo>
                      <a:cubicBezTo>
                        <a:pt x="39" y="2"/>
                        <a:pt x="31" y="2"/>
                        <a:pt x="24" y="2"/>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32" name="Freeform 241"/>
                <p:cNvSpPr/>
                <p:nvPr/>
              </p:nvSpPr>
              <p:spPr bwMode="auto">
                <a:xfrm>
                  <a:off x="1733550" y="460376"/>
                  <a:ext cx="196850" cy="225425"/>
                </a:xfrm>
                <a:custGeom>
                  <a:avLst/>
                  <a:gdLst/>
                  <a:ahLst/>
                  <a:cxnLst>
                    <a:cxn ang="0">
                      <a:pos x="76" y="41"/>
                    </a:cxn>
                    <a:cxn ang="0">
                      <a:pos x="74" y="6"/>
                    </a:cxn>
                    <a:cxn ang="0">
                      <a:pos x="70" y="6"/>
                    </a:cxn>
                    <a:cxn ang="0">
                      <a:pos x="63" y="0"/>
                    </a:cxn>
                    <a:cxn ang="0">
                      <a:pos x="11" y="28"/>
                    </a:cxn>
                    <a:cxn ang="0">
                      <a:pos x="9" y="29"/>
                    </a:cxn>
                    <a:cxn ang="0">
                      <a:pos x="11" y="42"/>
                    </a:cxn>
                    <a:cxn ang="0">
                      <a:pos x="0" y="54"/>
                    </a:cxn>
                    <a:cxn ang="0">
                      <a:pos x="7" y="79"/>
                    </a:cxn>
                    <a:cxn ang="0">
                      <a:pos x="7" y="79"/>
                    </a:cxn>
                    <a:cxn ang="0">
                      <a:pos x="12" y="85"/>
                    </a:cxn>
                    <a:cxn ang="0">
                      <a:pos x="35" y="86"/>
                    </a:cxn>
                    <a:cxn ang="0">
                      <a:pos x="57" y="85"/>
                    </a:cxn>
                    <a:cxn ang="0">
                      <a:pos x="57" y="81"/>
                    </a:cxn>
                    <a:cxn ang="0">
                      <a:pos x="74" y="68"/>
                    </a:cxn>
                    <a:cxn ang="0">
                      <a:pos x="76" y="41"/>
                    </a:cxn>
                  </a:cxnLst>
                  <a:rect l="0" t="0" r="r" b="b"/>
                  <a:pathLst>
                    <a:path w="76" h="87">
                      <a:moveTo>
                        <a:pt x="76" y="41"/>
                      </a:moveTo>
                      <a:cubicBezTo>
                        <a:pt x="76" y="29"/>
                        <a:pt x="75" y="17"/>
                        <a:pt x="74" y="6"/>
                      </a:cubicBezTo>
                      <a:cubicBezTo>
                        <a:pt x="73" y="6"/>
                        <a:pt x="72" y="6"/>
                        <a:pt x="70" y="6"/>
                      </a:cubicBezTo>
                      <a:cubicBezTo>
                        <a:pt x="67" y="5"/>
                        <a:pt x="65" y="3"/>
                        <a:pt x="63" y="0"/>
                      </a:cubicBezTo>
                      <a:cubicBezTo>
                        <a:pt x="45" y="7"/>
                        <a:pt x="27" y="16"/>
                        <a:pt x="11" y="28"/>
                      </a:cubicBezTo>
                      <a:cubicBezTo>
                        <a:pt x="10" y="28"/>
                        <a:pt x="9" y="29"/>
                        <a:pt x="9" y="29"/>
                      </a:cubicBezTo>
                      <a:cubicBezTo>
                        <a:pt x="11" y="33"/>
                        <a:pt x="12" y="38"/>
                        <a:pt x="11" y="42"/>
                      </a:cubicBezTo>
                      <a:cubicBezTo>
                        <a:pt x="10" y="48"/>
                        <a:pt x="5" y="53"/>
                        <a:pt x="0" y="54"/>
                      </a:cubicBezTo>
                      <a:cubicBezTo>
                        <a:pt x="2" y="63"/>
                        <a:pt x="4" y="71"/>
                        <a:pt x="7" y="79"/>
                      </a:cubicBezTo>
                      <a:cubicBezTo>
                        <a:pt x="7" y="79"/>
                        <a:pt x="7" y="79"/>
                        <a:pt x="7" y="79"/>
                      </a:cubicBezTo>
                      <a:cubicBezTo>
                        <a:pt x="10" y="80"/>
                        <a:pt x="12" y="82"/>
                        <a:pt x="12" y="85"/>
                      </a:cubicBezTo>
                      <a:cubicBezTo>
                        <a:pt x="20" y="86"/>
                        <a:pt x="27" y="86"/>
                        <a:pt x="35" y="86"/>
                      </a:cubicBezTo>
                      <a:cubicBezTo>
                        <a:pt x="42" y="87"/>
                        <a:pt x="49" y="86"/>
                        <a:pt x="57" y="85"/>
                      </a:cubicBezTo>
                      <a:cubicBezTo>
                        <a:pt x="57" y="84"/>
                        <a:pt x="57" y="83"/>
                        <a:pt x="57" y="81"/>
                      </a:cubicBezTo>
                      <a:cubicBezTo>
                        <a:pt x="59" y="74"/>
                        <a:pt x="66" y="68"/>
                        <a:pt x="74" y="68"/>
                      </a:cubicBezTo>
                      <a:cubicBezTo>
                        <a:pt x="75" y="59"/>
                        <a:pt x="76" y="50"/>
                        <a:pt x="76" y="41"/>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33" name="Freeform 242"/>
                <p:cNvSpPr/>
                <p:nvPr/>
              </p:nvSpPr>
              <p:spPr bwMode="auto">
                <a:xfrm>
                  <a:off x="1573213" y="590551"/>
                  <a:ext cx="65088" cy="155575"/>
                </a:xfrm>
                <a:custGeom>
                  <a:avLst/>
                  <a:gdLst/>
                  <a:ahLst/>
                  <a:cxnLst>
                    <a:cxn ang="0">
                      <a:pos x="24" y="20"/>
                    </a:cxn>
                    <a:cxn ang="0">
                      <a:pos x="3" y="0"/>
                    </a:cxn>
                    <a:cxn ang="0">
                      <a:pos x="13" y="60"/>
                    </a:cxn>
                    <a:cxn ang="0">
                      <a:pos x="25" y="25"/>
                    </a:cxn>
                    <a:cxn ang="0">
                      <a:pos x="24" y="20"/>
                    </a:cxn>
                  </a:cxnLst>
                  <a:rect l="0" t="0" r="r" b="b"/>
                  <a:pathLst>
                    <a:path w="25" h="60">
                      <a:moveTo>
                        <a:pt x="24" y="20"/>
                      </a:moveTo>
                      <a:cubicBezTo>
                        <a:pt x="16" y="15"/>
                        <a:pt x="8" y="8"/>
                        <a:pt x="3" y="0"/>
                      </a:cubicBezTo>
                      <a:cubicBezTo>
                        <a:pt x="0" y="21"/>
                        <a:pt x="4" y="42"/>
                        <a:pt x="13" y="60"/>
                      </a:cubicBezTo>
                      <a:cubicBezTo>
                        <a:pt x="15" y="48"/>
                        <a:pt x="19" y="36"/>
                        <a:pt x="25" y="25"/>
                      </a:cubicBezTo>
                      <a:cubicBezTo>
                        <a:pt x="24" y="24"/>
                        <a:pt x="24" y="22"/>
                        <a:pt x="24" y="20"/>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34" name="Freeform 243"/>
                <p:cNvSpPr/>
                <p:nvPr/>
              </p:nvSpPr>
              <p:spPr bwMode="auto">
                <a:xfrm>
                  <a:off x="1614488" y="657226"/>
                  <a:ext cx="207963" cy="228600"/>
                </a:xfrm>
                <a:custGeom>
                  <a:avLst/>
                  <a:gdLst/>
                  <a:ahLst/>
                  <a:cxnLst>
                    <a:cxn ang="0">
                      <a:pos x="79" y="68"/>
                    </a:cxn>
                    <a:cxn ang="0">
                      <a:pos x="80" y="65"/>
                    </a:cxn>
                    <a:cxn ang="0">
                      <a:pos x="55" y="21"/>
                    </a:cxn>
                    <a:cxn ang="0">
                      <a:pos x="53" y="17"/>
                    </a:cxn>
                    <a:cxn ang="0">
                      <a:pos x="50" y="17"/>
                    </a:cxn>
                    <a:cxn ang="0">
                      <a:pos x="44" y="10"/>
                    </a:cxn>
                    <a:cxn ang="0">
                      <a:pos x="18" y="0"/>
                    </a:cxn>
                    <a:cxn ang="0">
                      <a:pos x="13" y="2"/>
                    </a:cxn>
                    <a:cxn ang="0">
                      <a:pos x="0" y="41"/>
                    </a:cxn>
                    <a:cxn ang="0">
                      <a:pos x="58" y="88"/>
                    </a:cxn>
                    <a:cxn ang="0">
                      <a:pos x="80" y="77"/>
                    </a:cxn>
                    <a:cxn ang="0">
                      <a:pos x="79" y="68"/>
                    </a:cxn>
                  </a:cxnLst>
                  <a:rect l="0" t="0" r="r" b="b"/>
                  <a:pathLst>
                    <a:path w="80" h="88">
                      <a:moveTo>
                        <a:pt x="79" y="68"/>
                      </a:moveTo>
                      <a:cubicBezTo>
                        <a:pt x="79" y="67"/>
                        <a:pt x="80" y="66"/>
                        <a:pt x="80" y="65"/>
                      </a:cubicBezTo>
                      <a:cubicBezTo>
                        <a:pt x="70" y="53"/>
                        <a:pt x="62" y="38"/>
                        <a:pt x="55" y="21"/>
                      </a:cubicBezTo>
                      <a:cubicBezTo>
                        <a:pt x="54" y="20"/>
                        <a:pt x="54" y="18"/>
                        <a:pt x="53" y="17"/>
                      </a:cubicBezTo>
                      <a:cubicBezTo>
                        <a:pt x="52" y="17"/>
                        <a:pt x="51" y="17"/>
                        <a:pt x="50" y="17"/>
                      </a:cubicBezTo>
                      <a:cubicBezTo>
                        <a:pt x="47" y="16"/>
                        <a:pt x="44" y="13"/>
                        <a:pt x="44" y="10"/>
                      </a:cubicBezTo>
                      <a:cubicBezTo>
                        <a:pt x="35" y="8"/>
                        <a:pt x="26" y="5"/>
                        <a:pt x="18" y="0"/>
                      </a:cubicBezTo>
                      <a:cubicBezTo>
                        <a:pt x="17" y="2"/>
                        <a:pt x="15" y="2"/>
                        <a:pt x="13" y="2"/>
                      </a:cubicBezTo>
                      <a:cubicBezTo>
                        <a:pt x="7" y="14"/>
                        <a:pt x="2" y="27"/>
                        <a:pt x="0" y="41"/>
                      </a:cubicBezTo>
                      <a:cubicBezTo>
                        <a:pt x="13" y="62"/>
                        <a:pt x="33" y="79"/>
                        <a:pt x="58" y="88"/>
                      </a:cubicBezTo>
                      <a:cubicBezTo>
                        <a:pt x="66" y="86"/>
                        <a:pt x="74" y="83"/>
                        <a:pt x="80" y="77"/>
                      </a:cubicBezTo>
                      <a:cubicBezTo>
                        <a:pt x="79" y="75"/>
                        <a:pt x="78" y="72"/>
                        <a:pt x="79" y="68"/>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35" name="Freeform 244"/>
                <p:cNvSpPr/>
                <p:nvPr/>
              </p:nvSpPr>
              <p:spPr bwMode="auto">
                <a:xfrm>
                  <a:off x="1785938" y="866776"/>
                  <a:ext cx="127000" cy="34925"/>
                </a:xfrm>
                <a:custGeom>
                  <a:avLst/>
                  <a:gdLst/>
                  <a:ahLst/>
                  <a:cxnLst>
                    <a:cxn ang="0">
                      <a:pos x="31" y="0"/>
                    </a:cxn>
                    <a:cxn ang="0">
                      <a:pos x="22" y="2"/>
                    </a:cxn>
                    <a:cxn ang="0">
                      <a:pos x="17" y="0"/>
                    </a:cxn>
                    <a:cxn ang="0">
                      <a:pos x="0" y="9"/>
                    </a:cxn>
                    <a:cxn ang="0">
                      <a:pos x="2" y="10"/>
                    </a:cxn>
                    <a:cxn ang="0">
                      <a:pos x="49" y="10"/>
                    </a:cxn>
                    <a:cxn ang="0">
                      <a:pos x="41" y="6"/>
                    </a:cxn>
                    <a:cxn ang="0">
                      <a:pos x="31" y="0"/>
                    </a:cxn>
                  </a:cxnLst>
                  <a:rect l="0" t="0" r="r" b="b"/>
                  <a:pathLst>
                    <a:path w="49" h="13">
                      <a:moveTo>
                        <a:pt x="31" y="0"/>
                      </a:moveTo>
                      <a:cubicBezTo>
                        <a:pt x="29" y="2"/>
                        <a:pt x="25" y="3"/>
                        <a:pt x="22" y="2"/>
                      </a:cubicBezTo>
                      <a:cubicBezTo>
                        <a:pt x="20" y="1"/>
                        <a:pt x="19" y="1"/>
                        <a:pt x="17" y="0"/>
                      </a:cubicBezTo>
                      <a:cubicBezTo>
                        <a:pt x="12" y="4"/>
                        <a:pt x="6" y="7"/>
                        <a:pt x="0" y="9"/>
                      </a:cubicBezTo>
                      <a:cubicBezTo>
                        <a:pt x="1" y="9"/>
                        <a:pt x="1" y="9"/>
                        <a:pt x="2" y="10"/>
                      </a:cubicBezTo>
                      <a:cubicBezTo>
                        <a:pt x="18" y="13"/>
                        <a:pt x="34" y="13"/>
                        <a:pt x="49" y="10"/>
                      </a:cubicBezTo>
                      <a:cubicBezTo>
                        <a:pt x="46" y="9"/>
                        <a:pt x="43" y="7"/>
                        <a:pt x="41" y="6"/>
                      </a:cubicBezTo>
                      <a:cubicBezTo>
                        <a:pt x="37" y="4"/>
                        <a:pt x="34" y="2"/>
                        <a:pt x="31" y="0"/>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36" name="Freeform 245"/>
                <p:cNvSpPr/>
                <p:nvPr/>
              </p:nvSpPr>
              <p:spPr bwMode="auto">
                <a:xfrm>
                  <a:off x="1871663" y="582613"/>
                  <a:ext cx="258763" cy="304800"/>
                </a:xfrm>
                <a:custGeom>
                  <a:avLst/>
                  <a:gdLst/>
                  <a:ahLst/>
                  <a:cxnLst>
                    <a:cxn ang="0">
                      <a:pos x="98" y="0"/>
                    </a:cxn>
                    <a:cxn ang="0">
                      <a:pos x="57" y="28"/>
                    </a:cxn>
                    <a:cxn ang="0">
                      <a:pos x="37" y="35"/>
                    </a:cxn>
                    <a:cxn ang="0">
                      <a:pos x="37" y="42"/>
                    </a:cxn>
                    <a:cxn ang="0">
                      <a:pos x="18" y="55"/>
                    </a:cxn>
                    <a:cxn ang="0">
                      <a:pos x="0" y="92"/>
                    </a:cxn>
                    <a:cxn ang="0">
                      <a:pos x="3" y="103"/>
                    </a:cxn>
                    <a:cxn ang="0">
                      <a:pos x="1" y="107"/>
                    </a:cxn>
                    <a:cxn ang="0">
                      <a:pos x="10" y="112"/>
                    </a:cxn>
                    <a:cxn ang="0">
                      <a:pos x="25" y="118"/>
                    </a:cxn>
                    <a:cxn ang="0">
                      <a:pos x="96" y="41"/>
                    </a:cxn>
                    <a:cxn ang="0">
                      <a:pos x="98" y="0"/>
                    </a:cxn>
                  </a:cxnLst>
                  <a:rect l="0" t="0" r="r" b="b"/>
                  <a:pathLst>
                    <a:path w="100" h="118">
                      <a:moveTo>
                        <a:pt x="98" y="0"/>
                      </a:moveTo>
                      <a:cubicBezTo>
                        <a:pt x="86" y="11"/>
                        <a:pt x="72" y="21"/>
                        <a:pt x="57" y="28"/>
                      </a:cubicBezTo>
                      <a:cubicBezTo>
                        <a:pt x="50" y="31"/>
                        <a:pt x="44" y="33"/>
                        <a:pt x="37" y="35"/>
                      </a:cubicBezTo>
                      <a:cubicBezTo>
                        <a:pt x="38" y="38"/>
                        <a:pt x="38" y="40"/>
                        <a:pt x="37" y="42"/>
                      </a:cubicBezTo>
                      <a:cubicBezTo>
                        <a:pt x="35" y="51"/>
                        <a:pt x="26" y="57"/>
                        <a:pt x="18" y="55"/>
                      </a:cubicBezTo>
                      <a:cubicBezTo>
                        <a:pt x="13" y="69"/>
                        <a:pt x="7" y="82"/>
                        <a:pt x="0" y="92"/>
                      </a:cubicBezTo>
                      <a:cubicBezTo>
                        <a:pt x="3" y="95"/>
                        <a:pt x="4" y="99"/>
                        <a:pt x="3" y="103"/>
                      </a:cubicBezTo>
                      <a:cubicBezTo>
                        <a:pt x="3" y="104"/>
                        <a:pt x="2" y="106"/>
                        <a:pt x="1" y="107"/>
                      </a:cubicBezTo>
                      <a:cubicBezTo>
                        <a:pt x="4" y="109"/>
                        <a:pt x="7" y="110"/>
                        <a:pt x="10" y="112"/>
                      </a:cubicBezTo>
                      <a:cubicBezTo>
                        <a:pt x="14" y="114"/>
                        <a:pt x="19" y="116"/>
                        <a:pt x="25" y="118"/>
                      </a:cubicBezTo>
                      <a:cubicBezTo>
                        <a:pt x="59" y="107"/>
                        <a:pt x="87" y="79"/>
                        <a:pt x="96" y="41"/>
                      </a:cubicBezTo>
                      <a:cubicBezTo>
                        <a:pt x="100" y="27"/>
                        <a:pt x="100" y="13"/>
                        <a:pt x="98" y="0"/>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37" name="Freeform 246"/>
                <p:cNvSpPr/>
                <p:nvPr/>
              </p:nvSpPr>
              <p:spPr bwMode="auto">
                <a:xfrm>
                  <a:off x="1936750" y="431801"/>
                  <a:ext cx="185738" cy="230188"/>
                </a:xfrm>
                <a:custGeom>
                  <a:avLst/>
                  <a:gdLst/>
                  <a:ahLst/>
                  <a:cxnLst>
                    <a:cxn ang="0">
                      <a:pos x="5" y="9"/>
                    </a:cxn>
                    <a:cxn ang="0">
                      <a:pos x="0" y="16"/>
                    </a:cxn>
                    <a:cxn ang="0">
                      <a:pos x="2" y="52"/>
                    </a:cxn>
                    <a:cxn ang="0">
                      <a:pos x="0" y="80"/>
                    </a:cxn>
                    <a:cxn ang="0">
                      <a:pos x="11" y="89"/>
                    </a:cxn>
                    <a:cxn ang="0">
                      <a:pos x="30" y="82"/>
                    </a:cxn>
                    <a:cxn ang="0">
                      <a:pos x="72" y="52"/>
                    </a:cxn>
                    <a:cxn ang="0">
                      <a:pos x="44" y="0"/>
                    </a:cxn>
                    <a:cxn ang="0">
                      <a:pos x="6" y="5"/>
                    </a:cxn>
                    <a:cxn ang="0">
                      <a:pos x="5" y="9"/>
                    </a:cxn>
                  </a:cxnLst>
                  <a:rect l="0" t="0" r="r" b="b"/>
                  <a:pathLst>
                    <a:path w="72" h="89">
                      <a:moveTo>
                        <a:pt x="5" y="9"/>
                      </a:moveTo>
                      <a:cubicBezTo>
                        <a:pt x="5" y="12"/>
                        <a:pt x="3" y="14"/>
                        <a:pt x="0" y="16"/>
                      </a:cubicBezTo>
                      <a:cubicBezTo>
                        <a:pt x="2" y="27"/>
                        <a:pt x="3" y="39"/>
                        <a:pt x="2" y="52"/>
                      </a:cubicBezTo>
                      <a:cubicBezTo>
                        <a:pt x="2" y="61"/>
                        <a:pt x="1" y="71"/>
                        <a:pt x="0" y="80"/>
                      </a:cubicBezTo>
                      <a:cubicBezTo>
                        <a:pt x="5" y="81"/>
                        <a:pt x="9" y="85"/>
                        <a:pt x="11" y="89"/>
                      </a:cubicBezTo>
                      <a:cubicBezTo>
                        <a:pt x="17" y="87"/>
                        <a:pt x="24" y="85"/>
                        <a:pt x="30" y="82"/>
                      </a:cubicBezTo>
                      <a:cubicBezTo>
                        <a:pt x="45" y="75"/>
                        <a:pt x="59" y="65"/>
                        <a:pt x="72" y="52"/>
                      </a:cubicBezTo>
                      <a:cubicBezTo>
                        <a:pt x="68" y="33"/>
                        <a:pt x="58" y="15"/>
                        <a:pt x="44" y="0"/>
                      </a:cubicBezTo>
                      <a:cubicBezTo>
                        <a:pt x="31" y="1"/>
                        <a:pt x="18" y="2"/>
                        <a:pt x="6" y="5"/>
                      </a:cubicBezTo>
                      <a:cubicBezTo>
                        <a:pt x="6" y="6"/>
                        <a:pt x="6" y="8"/>
                        <a:pt x="5" y="9"/>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38" name="Freeform 247"/>
                <p:cNvSpPr/>
                <p:nvPr/>
              </p:nvSpPr>
              <p:spPr bwMode="auto">
                <a:xfrm>
                  <a:off x="1892300" y="350838"/>
                  <a:ext cx="147638" cy="84138"/>
                </a:xfrm>
                <a:custGeom>
                  <a:avLst/>
                  <a:gdLst/>
                  <a:ahLst/>
                  <a:cxnLst>
                    <a:cxn ang="0">
                      <a:pos x="14" y="27"/>
                    </a:cxn>
                    <a:cxn ang="0">
                      <a:pos x="22" y="32"/>
                    </a:cxn>
                    <a:cxn ang="0">
                      <a:pos x="57" y="27"/>
                    </a:cxn>
                    <a:cxn ang="0">
                      <a:pos x="9" y="2"/>
                    </a:cxn>
                    <a:cxn ang="0">
                      <a:pos x="0" y="0"/>
                    </a:cxn>
                    <a:cxn ang="0">
                      <a:pos x="12" y="26"/>
                    </a:cxn>
                    <a:cxn ang="0">
                      <a:pos x="14" y="27"/>
                    </a:cxn>
                  </a:cxnLst>
                  <a:rect l="0" t="0" r="r" b="b"/>
                  <a:pathLst>
                    <a:path w="57" h="32">
                      <a:moveTo>
                        <a:pt x="14" y="27"/>
                      </a:moveTo>
                      <a:cubicBezTo>
                        <a:pt x="18" y="27"/>
                        <a:pt x="20" y="29"/>
                        <a:pt x="22" y="32"/>
                      </a:cubicBezTo>
                      <a:cubicBezTo>
                        <a:pt x="33" y="29"/>
                        <a:pt x="45" y="28"/>
                        <a:pt x="57" y="27"/>
                      </a:cubicBezTo>
                      <a:cubicBezTo>
                        <a:pt x="44" y="15"/>
                        <a:pt x="28" y="6"/>
                        <a:pt x="9" y="2"/>
                      </a:cubicBezTo>
                      <a:cubicBezTo>
                        <a:pt x="6" y="1"/>
                        <a:pt x="3" y="1"/>
                        <a:pt x="0" y="0"/>
                      </a:cubicBezTo>
                      <a:cubicBezTo>
                        <a:pt x="5" y="8"/>
                        <a:pt x="9" y="16"/>
                        <a:pt x="12" y="26"/>
                      </a:cubicBezTo>
                      <a:cubicBezTo>
                        <a:pt x="13" y="26"/>
                        <a:pt x="14" y="26"/>
                        <a:pt x="14" y="27"/>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39" name="Freeform 248"/>
                <p:cNvSpPr/>
                <p:nvPr/>
              </p:nvSpPr>
              <p:spPr bwMode="auto">
                <a:xfrm>
                  <a:off x="1720850" y="346076"/>
                  <a:ext cx="192088" cy="180975"/>
                </a:xfrm>
                <a:custGeom>
                  <a:avLst/>
                  <a:gdLst/>
                  <a:ahLst/>
                  <a:cxnLst>
                    <a:cxn ang="0">
                      <a:pos x="5" y="68"/>
                    </a:cxn>
                    <a:cxn ang="0">
                      <a:pos x="10" y="70"/>
                    </a:cxn>
                    <a:cxn ang="0">
                      <a:pos x="13" y="68"/>
                    </a:cxn>
                    <a:cxn ang="0">
                      <a:pos x="67" y="40"/>
                    </a:cxn>
                    <a:cxn ang="0">
                      <a:pos x="67" y="37"/>
                    </a:cxn>
                    <a:cxn ang="0">
                      <a:pos x="74" y="29"/>
                    </a:cxn>
                    <a:cxn ang="0">
                      <a:pos x="60" y="2"/>
                    </a:cxn>
                    <a:cxn ang="0">
                      <a:pos x="5" y="12"/>
                    </a:cxn>
                    <a:cxn ang="0">
                      <a:pos x="0" y="47"/>
                    </a:cxn>
                    <a:cxn ang="0">
                      <a:pos x="1" y="67"/>
                    </a:cxn>
                    <a:cxn ang="0">
                      <a:pos x="5" y="68"/>
                    </a:cxn>
                  </a:cxnLst>
                  <a:rect l="0" t="0" r="r" b="b"/>
                  <a:pathLst>
                    <a:path w="74" h="70">
                      <a:moveTo>
                        <a:pt x="5" y="68"/>
                      </a:moveTo>
                      <a:cubicBezTo>
                        <a:pt x="7" y="68"/>
                        <a:pt x="9" y="69"/>
                        <a:pt x="10" y="70"/>
                      </a:cubicBezTo>
                      <a:cubicBezTo>
                        <a:pt x="11" y="70"/>
                        <a:pt x="12" y="69"/>
                        <a:pt x="13" y="68"/>
                      </a:cubicBezTo>
                      <a:cubicBezTo>
                        <a:pt x="29" y="56"/>
                        <a:pt x="48" y="47"/>
                        <a:pt x="67" y="40"/>
                      </a:cubicBezTo>
                      <a:cubicBezTo>
                        <a:pt x="67" y="39"/>
                        <a:pt x="67" y="38"/>
                        <a:pt x="67" y="37"/>
                      </a:cubicBezTo>
                      <a:cubicBezTo>
                        <a:pt x="68" y="33"/>
                        <a:pt x="71" y="30"/>
                        <a:pt x="74" y="29"/>
                      </a:cubicBezTo>
                      <a:cubicBezTo>
                        <a:pt x="70" y="18"/>
                        <a:pt x="66" y="9"/>
                        <a:pt x="60" y="2"/>
                      </a:cubicBezTo>
                      <a:cubicBezTo>
                        <a:pt x="41" y="0"/>
                        <a:pt x="22" y="4"/>
                        <a:pt x="5" y="12"/>
                      </a:cubicBezTo>
                      <a:cubicBezTo>
                        <a:pt x="2" y="23"/>
                        <a:pt x="1" y="34"/>
                        <a:pt x="0" y="47"/>
                      </a:cubicBezTo>
                      <a:cubicBezTo>
                        <a:pt x="0" y="53"/>
                        <a:pt x="0" y="60"/>
                        <a:pt x="1" y="67"/>
                      </a:cubicBezTo>
                      <a:cubicBezTo>
                        <a:pt x="2" y="67"/>
                        <a:pt x="3" y="67"/>
                        <a:pt x="5" y="68"/>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sp>
              <p:nvSpPr>
                <p:cNvPr id="40" name="Freeform 249"/>
                <p:cNvSpPr/>
                <p:nvPr/>
              </p:nvSpPr>
              <p:spPr bwMode="auto">
                <a:xfrm>
                  <a:off x="1584325" y="382588"/>
                  <a:ext cx="136525" cy="249238"/>
                </a:xfrm>
                <a:custGeom>
                  <a:avLst/>
                  <a:gdLst/>
                  <a:ahLst/>
                  <a:cxnLst>
                    <a:cxn ang="0">
                      <a:pos x="22" y="96"/>
                    </a:cxn>
                    <a:cxn ang="0">
                      <a:pos x="27" y="95"/>
                    </a:cxn>
                    <a:cxn ang="0">
                      <a:pos x="41" y="77"/>
                    </a:cxn>
                    <a:cxn ang="0">
                      <a:pos x="39" y="65"/>
                    </a:cxn>
                    <a:cxn ang="0">
                      <a:pos x="49" y="54"/>
                    </a:cxn>
                    <a:cxn ang="0">
                      <a:pos x="49" y="32"/>
                    </a:cxn>
                    <a:cxn ang="0">
                      <a:pos x="53" y="0"/>
                    </a:cxn>
                    <a:cxn ang="0">
                      <a:pos x="1" y="69"/>
                    </a:cxn>
                    <a:cxn ang="0">
                      <a:pos x="0" y="73"/>
                    </a:cxn>
                    <a:cxn ang="0">
                      <a:pos x="22" y="96"/>
                    </a:cxn>
                  </a:cxnLst>
                  <a:rect l="0" t="0" r="r" b="b"/>
                  <a:pathLst>
                    <a:path w="53" h="96">
                      <a:moveTo>
                        <a:pt x="22" y="96"/>
                      </a:moveTo>
                      <a:cubicBezTo>
                        <a:pt x="23" y="95"/>
                        <a:pt x="25" y="95"/>
                        <a:pt x="27" y="95"/>
                      </a:cubicBezTo>
                      <a:cubicBezTo>
                        <a:pt x="31" y="89"/>
                        <a:pt x="36" y="83"/>
                        <a:pt x="41" y="77"/>
                      </a:cubicBezTo>
                      <a:cubicBezTo>
                        <a:pt x="38" y="74"/>
                        <a:pt x="38" y="70"/>
                        <a:pt x="39" y="65"/>
                      </a:cubicBezTo>
                      <a:cubicBezTo>
                        <a:pt x="40" y="60"/>
                        <a:pt x="44" y="55"/>
                        <a:pt x="49" y="54"/>
                      </a:cubicBezTo>
                      <a:cubicBezTo>
                        <a:pt x="49" y="47"/>
                        <a:pt x="49" y="39"/>
                        <a:pt x="49" y="32"/>
                      </a:cubicBezTo>
                      <a:cubicBezTo>
                        <a:pt x="49" y="21"/>
                        <a:pt x="51" y="11"/>
                        <a:pt x="53" y="0"/>
                      </a:cubicBezTo>
                      <a:cubicBezTo>
                        <a:pt x="28" y="14"/>
                        <a:pt x="8" y="39"/>
                        <a:pt x="1" y="69"/>
                      </a:cubicBezTo>
                      <a:cubicBezTo>
                        <a:pt x="1" y="70"/>
                        <a:pt x="0" y="72"/>
                        <a:pt x="0" y="73"/>
                      </a:cubicBezTo>
                      <a:cubicBezTo>
                        <a:pt x="5" y="82"/>
                        <a:pt x="13" y="90"/>
                        <a:pt x="22" y="96"/>
                      </a:cubicBezTo>
                      <a:close/>
                    </a:path>
                  </a:pathLst>
                </a:custGeom>
                <a:grpFill/>
                <a:ln w="9525">
                  <a:solidFill>
                    <a:schemeClr val="bg1"/>
                  </a:solidFill>
                  <a:round/>
                </a:ln>
              </p:spPr>
              <p:txBody>
                <a:bodyPr vert="horz" wrap="square" lIns="182880" tIns="91440" rIns="182880" bIns="91440" numCol="1" anchor="t" anchorCtr="0" compatLnSpc="1"/>
                <a:lstStyle/>
                <a:p>
                  <a:pPr algn="l" defTabSz="1828800" rtl="0"/>
                  <a:endParaRPr lang="en-US" sz="2400" kern="1200" dirty="0">
                    <a:solidFill>
                      <a:schemeClr val="tx1">
                        <a:lumMod val="85000"/>
                        <a:lumOff val="15000"/>
                      </a:schemeClr>
                    </a:solidFill>
                    <a:cs typeface="+mn-ea"/>
                    <a:sym typeface="+mn-lt"/>
                  </a:endParaRPr>
                </a:p>
              </p:txBody>
            </p:sp>
          </p:grpSp>
        </p:grpSp>
      </p:grpSp>
      <p:sp>
        <p:nvSpPr>
          <p:cNvPr id="2" name="文本框 1"/>
          <p:cNvSpPr txBox="1"/>
          <p:nvPr/>
        </p:nvSpPr>
        <p:spPr>
          <a:xfrm>
            <a:off x="337820" y="4406900"/>
            <a:ext cx="5356860" cy="2306955"/>
          </a:xfrm>
          <a:prstGeom prst="rect">
            <a:avLst/>
          </a:prstGeom>
          <a:noFill/>
        </p:spPr>
        <p:txBody>
          <a:bodyPr wrap="square" rtlCol="0" anchor="t">
            <a:spAutoFit/>
          </a:bodyPr>
          <a:p>
            <a:r>
              <a:rPr lang="zh-CN" altLang="en-US"/>
              <a:t> After the Ming Dynasty,</a:t>
            </a:r>
            <a:r>
              <a:rPr lang="zh-CN" altLang="en-US">
                <a:highlight>
                  <a:srgbClr val="C0C0C0"/>
                </a:highlight>
              </a:rPr>
              <a:t> Jingdezhen</a:t>
            </a:r>
            <a:r>
              <a:rPr lang="zh-CN" altLang="en-US"/>
              <a:t> became the most important and largest kiln factory, which continued for five or six hundred years in the Ming and Qing dynasties. The white glaze and blue and white porcelain produced in this area are quite famous, which are not only famous at home, but also </a:t>
            </a:r>
            <a:r>
              <a:rPr lang="zh-CN" altLang="en-US">
                <a:highlight>
                  <a:srgbClr val="C0C0C0"/>
                </a:highlight>
              </a:rPr>
              <a:t>become the main commodities of foreign trade.</a:t>
            </a:r>
            <a:endParaRPr lang="zh-CN" altLang="en-US">
              <a:highlight>
                <a:srgbClr val="C0C0C0"/>
              </a:highlight>
            </a:endParaRPr>
          </a:p>
        </p:txBody>
      </p:sp>
      <p:sp>
        <p:nvSpPr>
          <p:cNvPr id="4" name="文本框 3"/>
          <p:cNvSpPr txBox="1"/>
          <p:nvPr/>
        </p:nvSpPr>
        <p:spPr>
          <a:xfrm>
            <a:off x="6054725" y="1247140"/>
            <a:ext cx="3854450" cy="645160"/>
          </a:xfrm>
          <a:prstGeom prst="rect">
            <a:avLst/>
          </a:prstGeom>
          <a:noFill/>
        </p:spPr>
        <p:txBody>
          <a:bodyPr wrap="square" rtlCol="0" anchor="t">
            <a:spAutoFit/>
          </a:bodyPr>
          <a:p>
            <a:r>
              <a:rPr lang="zh-CN" altLang="en-US" b="1">
                <a:solidFill>
                  <a:srgbClr val="92D050"/>
                </a:solidFill>
              </a:rPr>
              <a:t>Gold and silver wine vessels and jade wine vessels</a:t>
            </a:r>
            <a:endParaRPr lang="zh-CN" altLang="en-US" b="1">
              <a:solidFill>
                <a:srgbClr val="92D050"/>
              </a:solidFill>
            </a:endParaRPr>
          </a:p>
        </p:txBody>
      </p:sp>
      <p:sp>
        <p:nvSpPr>
          <p:cNvPr id="45" name="圆角右箭头 44"/>
          <p:cNvSpPr/>
          <p:nvPr/>
        </p:nvSpPr>
        <p:spPr>
          <a:xfrm>
            <a:off x="4334510" y="1606550"/>
            <a:ext cx="711200" cy="1918335"/>
          </a:xfrm>
          <a:prstGeom prst="bentArrow">
            <a:avLst/>
          </a:prstGeom>
        </p:spPr>
        <p:style>
          <a:lnRef idx="1">
            <a:schemeClr val="accent6"/>
          </a:lnRef>
          <a:fillRef idx="2">
            <a:schemeClr val="accent6"/>
          </a:fillRef>
          <a:effectRef idx="1">
            <a:schemeClr val="accent6"/>
          </a:effectRef>
          <a:fontRef idx="minor">
            <a:schemeClr val="dk1"/>
          </a:fontRef>
        </p:style>
        <p:txBody>
          <a:bodyPr rtlCol="0" anchor="ctr"/>
          <a:p>
            <a:pPr algn="ctr"/>
            <a:endParaRPr lang="zh-CN" altLang="en-US">
              <a:solidFill>
                <a:schemeClr val="tx1"/>
              </a:solidFill>
            </a:endParaRPr>
          </a:p>
        </p:txBody>
      </p:sp>
      <p:pic>
        <p:nvPicPr>
          <p:cNvPr id="46" name="图片 45"/>
          <p:cNvPicPr>
            <a:picLocks noChangeAspect="1"/>
          </p:cNvPicPr>
          <p:nvPr/>
        </p:nvPicPr>
        <p:blipFill>
          <a:blip r:embed="rId1"/>
          <a:stretch>
            <a:fillRect/>
          </a:stretch>
        </p:blipFill>
        <p:spPr>
          <a:xfrm>
            <a:off x="4867910" y="2021205"/>
            <a:ext cx="2223770" cy="2111375"/>
          </a:xfrm>
          <a:prstGeom prst="rect">
            <a:avLst/>
          </a:prstGeom>
        </p:spPr>
      </p:pic>
      <p:pic>
        <p:nvPicPr>
          <p:cNvPr id="47" name="图片 46"/>
          <p:cNvPicPr>
            <a:picLocks noChangeAspect="1"/>
          </p:cNvPicPr>
          <p:nvPr/>
        </p:nvPicPr>
        <p:blipFill>
          <a:blip r:embed="rId2"/>
          <a:stretch>
            <a:fillRect/>
          </a:stretch>
        </p:blipFill>
        <p:spPr>
          <a:xfrm>
            <a:off x="7362190" y="1958340"/>
            <a:ext cx="1768475" cy="2032000"/>
          </a:xfrm>
          <a:prstGeom prst="rect">
            <a:avLst/>
          </a:prstGeom>
        </p:spPr>
      </p:pic>
      <p:pic>
        <p:nvPicPr>
          <p:cNvPr id="48" name="图片 47"/>
          <p:cNvPicPr>
            <a:picLocks noChangeAspect="1"/>
          </p:cNvPicPr>
          <p:nvPr/>
        </p:nvPicPr>
        <p:blipFill>
          <a:blip r:embed="rId3"/>
          <a:stretch>
            <a:fillRect/>
          </a:stretch>
        </p:blipFill>
        <p:spPr>
          <a:xfrm>
            <a:off x="9566910" y="1971675"/>
            <a:ext cx="2032635" cy="2092325"/>
          </a:xfrm>
          <a:prstGeom prst="rect">
            <a:avLst/>
          </a:prstGeom>
        </p:spPr>
      </p:pic>
      <p:sp>
        <p:nvSpPr>
          <p:cNvPr id="49" name="文本框 48"/>
          <p:cNvSpPr txBox="1"/>
          <p:nvPr/>
        </p:nvSpPr>
        <p:spPr>
          <a:xfrm>
            <a:off x="7830185" y="4525645"/>
            <a:ext cx="2540000" cy="368300"/>
          </a:xfrm>
          <a:prstGeom prst="rect">
            <a:avLst/>
          </a:prstGeom>
          <a:noFill/>
        </p:spPr>
        <p:txBody>
          <a:bodyPr wrap="square" rtlCol="0" anchor="t">
            <a:spAutoFit/>
          </a:bodyPr>
          <a:p>
            <a:r>
              <a:rPr lang="zh-CN" altLang="en-US">
                <a:solidFill>
                  <a:srgbClr val="92D050"/>
                </a:solidFill>
              </a:rPr>
              <a:t>Many antique device</a:t>
            </a:r>
            <a:endParaRPr lang="zh-CN" altLang="en-US">
              <a:solidFill>
                <a:srgbClr val="92D050"/>
              </a:solidFill>
            </a:endParaRPr>
          </a:p>
        </p:txBody>
      </p:sp>
      <p:sp>
        <p:nvSpPr>
          <p:cNvPr id="50" name="圆角右箭头 49"/>
          <p:cNvSpPr/>
          <p:nvPr/>
        </p:nvSpPr>
        <p:spPr>
          <a:xfrm flipV="1">
            <a:off x="5554980" y="4406900"/>
            <a:ext cx="2122805" cy="520700"/>
          </a:xfrm>
          <a:prstGeom prst="bentArrow">
            <a:avLst/>
          </a:prstGeom>
        </p:spPr>
        <p:style>
          <a:lnRef idx="1">
            <a:schemeClr val="accent6"/>
          </a:lnRef>
          <a:fillRef idx="2">
            <a:schemeClr val="accent6"/>
          </a:fillRef>
          <a:effectRef idx="1">
            <a:schemeClr val="accent6"/>
          </a:effectRef>
          <a:fontRef idx="minor">
            <a:schemeClr val="dk1"/>
          </a:fontRef>
        </p:style>
        <p:txBody>
          <a:bodyPr rtlCol="0" anchor="ctr"/>
          <a:p>
            <a:pPr algn="ctr"/>
            <a:endParaRPr lang="zh-CN" altLang="en-US">
              <a:solidFill>
                <a:schemeClr val="tx1"/>
              </a:solidFill>
            </a:endParaRPr>
          </a:p>
        </p:txBody>
      </p:sp>
      <p:pic>
        <p:nvPicPr>
          <p:cNvPr id="51" name="图片 50"/>
          <p:cNvPicPr>
            <a:picLocks noChangeAspect="1"/>
          </p:cNvPicPr>
          <p:nvPr/>
        </p:nvPicPr>
        <p:blipFill>
          <a:blip r:embed="rId4"/>
          <a:stretch>
            <a:fillRect/>
          </a:stretch>
        </p:blipFill>
        <p:spPr>
          <a:xfrm>
            <a:off x="5694680" y="5016500"/>
            <a:ext cx="1614805" cy="1841500"/>
          </a:xfrm>
          <a:prstGeom prst="rect">
            <a:avLst/>
          </a:prstGeom>
        </p:spPr>
      </p:pic>
      <p:pic>
        <p:nvPicPr>
          <p:cNvPr id="52" name="图片 51"/>
          <p:cNvPicPr>
            <a:picLocks noChangeAspect="1"/>
          </p:cNvPicPr>
          <p:nvPr/>
        </p:nvPicPr>
        <p:blipFill>
          <a:blip r:embed="rId5"/>
          <a:stretch>
            <a:fillRect/>
          </a:stretch>
        </p:blipFill>
        <p:spPr>
          <a:xfrm>
            <a:off x="7516495" y="5069205"/>
            <a:ext cx="2557780" cy="1735455"/>
          </a:xfrm>
          <a:prstGeom prst="rect">
            <a:avLst/>
          </a:prstGeom>
        </p:spPr>
      </p:pic>
      <p:pic>
        <p:nvPicPr>
          <p:cNvPr id="53" name="图片 52"/>
          <p:cNvPicPr>
            <a:picLocks noChangeAspect="1"/>
          </p:cNvPicPr>
          <p:nvPr/>
        </p:nvPicPr>
        <p:blipFill>
          <a:blip r:embed="rId6"/>
          <a:stretch>
            <a:fillRect/>
          </a:stretch>
        </p:blipFill>
        <p:spPr>
          <a:xfrm>
            <a:off x="10184130" y="4872355"/>
            <a:ext cx="1900555" cy="19304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2750,&quot;width&quot;:3660}"/>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q003djqd">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4966</Words>
  <Application>WPS 演示</Application>
  <PresentationFormat>自定义</PresentationFormat>
  <Paragraphs>225</Paragraphs>
  <Slides>18</Slides>
  <Notes>25</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18</vt:i4>
      </vt:variant>
    </vt:vector>
  </HeadingPairs>
  <TitlesOfParts>
    <vt:vector size="31" baseType="lpstr">
      <vt:lpstr>Arial</vt:lpstr>
      <vt:lpstr>宋体</vt:lpstr>
      <vt:lpstr>Wingdings</vt:lpstr>
      <vt:lpstr>字魂59号-创粗黑</vt:lpstr>
      <vt:lpstr>黑体</vt:lpstr>
      <vt:lpstr>Calibri</vt:lpstr>
      <vt:lpstr>ヒラギノ角ゴ ProN W3</vt:lpstr>
      <vt:lpstr>Segoe Print</vt:lpstr>
      <vt:lpstr>微软雅黑</vt:lpstr>
      <vt:lpstr>Arial Unicode MS</vt:lpstr>
      <vt:lpstr>等线</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极简商务</dc:title>
  <dc:creator>第一PPT</dc:creator>
  <cp:keywords>www.1ppt.com</cp:keywords>
  <dc:description>www.1ppt.com</dc:description>
  <cp:lastModifiedBy>VNXN</cp:lastModifiedBy>
  <cp:revision>491</cp:revision>
  <dcterms:created xsi:type="dcterms:W3CDTF">2019-07-04T08:14:00Z</dcterms:created>
  <dcterms:modified xsi:type="dcterms:W3CDTF">2022-05-15T06:53:03Z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D12682BAE06D4A48B37A7F5323332637</vt:lpwstr>
  </property>
  <property fmtid="{D5CDD505-2E9C-101B-9397-08002B2CF9AE}" pid="3" name="KSOProductBuildVer">
    <vt:lpwstr>2052-11.1.0.11566</vt:lpwstr>
  </property>
</Properties>
</file>