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7" r:id="rId10"/>
    <p:sldId id="268" r:id="rId11"/>
    <p:sldId id="266" r:id="rId12"/>
    <p:sldId id="269" r:id="rId13"/>
    <p:sldId id="270" r:id="rId14"/>
    <p:sldId id="271" r:id="rId15"/>
    <p:sldId id="274" r:id="rId16"/>
    <p:sldId id="275" r:id="rId17"/>
    <p:sldId id="276" r:id="rId18"/>
    <p:sldId id="272" r:id="rId19"/>
    <p:sldId id="278" r:id="rId20"/>
    <p:sldId id="279" r:id="rId21"/>
    <p:sldId id="273" r:id="rId22"/>
    <p:sldId id="280" r:id="rId23"/>
    <p:sldId id="281" r:id="rId24"/>
    <p:sldId id="283" r:id="rId25"/>
    <p:sldId id="282" r:id="rId26"/>
    <p:sldId id="284" r:id="rId27"/>
    <p:sldId id="285" r:id="rId28"/>
    <p:sldId id="286" r:id="rId29"/>
    <p:sldId id="287" r:id="rId30"/>
    <p:sldId id="288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D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650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A4B22-F757-47F3-A002-31EA5942AFFD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94ECBB-F786-4D54-A309-AF9D2E0B3A7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A4B22-F757-47F3-A002-31EA5942AFFD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ECBB-F786-4D54-A309-AF9D2E0B3A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A4B22-F757-47F3-A002-31EA5942AFFD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4ECBB-F786-4D54-A309-AF9D2E0B3A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A4B22-F757-47F3-A002-31EA5942AFFD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94ECBB-F786-4D54-A309-AF9D2E0B3A75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A4B22-F757-47F3-A002-31EA5942AFFD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94ECBB-F786-4D54-A309-AF9D2E0B3A7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A4B22-F757-47F3-A002-31EA5942AFFD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94ECBB-F786-4D54-A309-AF9D2E0B3A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A4B22-F757-47F3-A002-31EA5942AFFD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94ECBB-F786-4D54-A309-AF9D2E0B3A75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A4B22-F757-47F3-A002-31EA5942AFFD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94ECBB-F786-4D54-A309-AF9D2E0B3A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A4B22-F757-47F3-A002-31EA5942AFFD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94ECBB-F786-4D54-A309-AF9D2E0B3A7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A4B22-F757-47F3-A002-31EA5942AFFD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94ECBB-F786-4D54-A309-AF9D2E0B3A7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A4B22-F757-47F3-A002-31EA5942AFFD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94ECBB-F786-4D54-A309-AF9D2E0B3A75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7A4A4B22-F757-47F3-A002-31EA5942AFFD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2694ECBB-F786-4D54-A309-AF9D2E0B3A7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jp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12" Type="http://schemas.openxmlformats.org/officeDocument/2006/relationships/image" Target="../media/image13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g"/><Relationship Id="rId11" Type="http://schemas.openxmlformats.org/officeDocument/2006/relationships/image" Target="../media/image12.jpg"/><Relationship Id="rId5" Type="http://schemas.openxmlformats.org/officeDocument/2006/relationships/image" Target="../media/image6.jpg"/><Relationship Id="rId10" Type="http://schemas.openxmlformats.org/officeDocument/2006/relationships/image" Target="../media/image11.jpg"/><Relationship Id="rId4" Type="http://schemas.openxmlformats.org/officeDocument/2006/relationships/image" Target="../media/image5.jpg"/><Relationship Id="rId9" Type="http://schemas.openxmlformats.org/officeDocument/2006/relationships/image" Target="../media/image10.jp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762000" y="3810000"/>
            <a:ext cx="7543800" cy="2590800"/>
          </a:xfrm>
        </p:spPr>
        <p:txBody>
          <a:bodyPr/>
          <a:lstStyle/>
          <a:p>
            <a:pPr algn="ctr"/>
            <a:r>
              <a:rPr lang="ja-JP" altLang="en-US" sz="8000" b="1" dirty="0">
                <a:effectLst/>
              </a:rPr>
              <a:t>漢朝</a:t>
            </a:r>
            <a:r>
              <a:rPr lang="en-US" altLang="ja-JP" sz="8000" dirty="0" smtClean="0">
                <a:effectLst/>
              </a:rPr>
              <a:t/>
            </a:r>
            <a:br>
              <a:rPr lang="en-US" altLang="ja-JP" sz="8000" dirty="0" smtClean="0">
                <a:effectLst/>
              </a:rPr>
            </a:br>
            <a:r>
              <a:rPr lang="en-US" sz="7200" dirty="0" smtClean="0"/>
              <a:t>Han Dynasty</a:t>
            </a: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en-US" sz="5400" dirty="0" smtClean="0"/>
              <a:t>(206 B.C. – 220  A.D.)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03252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844" y="381000"/>
            <a:ext cx="2301923" cy="3505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3400" y="4038600"/>
            <a:ext cx="4114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dirty="0"/>
              <a:t>漢韓</a:t>
            </a:r>
            <a:r>
              <a:rPr lang="ja-JP" altLang="en-US" sz="5400" dirty="0" smtClean="0"/>
              <a:t>信</a:t>
            </a:r>
            <a:endParaRPr lang="en-US" altLang="ja-JP" sz="5400" dirty="0" smtClean="0"/>
          </a:p>
          <a:p>
            <a:pPr algn="ctr"/>
            <a:r>
              <a:rPr lang="en-US" sz="5400" dirty="0" smtClean="0"/>
              <a:t>Han </a:t>
            </a:r>
            <a:r>
              <a:rPr lang="en-US" sz="5400" dirty="0" err="1" smtClean="0"/>
              <a:t>Xin</a:t>
            </a:r>
            <a:endParaRPr lang="en-US" sz="5400" dirty="0"/>
          </a:p>
          <a:p>
            <a:pPr algn="ctr"/>
            <a:r>
              <a:rPr lang="en-US" sz="5400" dirty="0" smtClean="0"/>
              <a:t>of Han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3886200" y="122006"/>
            <a:ext cx="42672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KIDNAPS  THE  WIFE</a:t>
            </a:r>
          </a:p>
          <a:p>
            <a:pPr algn="ctr"/>
            <a:r>
              <a:rPr lang="en-US" sz="5400" dirty="0" smtClean="0"/>
              <a:t>OF</a:t>
            </a:r>
          </a:p>
          <a:p>
            <a:pPr algn="ctr"/>
            <a:endParaRPr lang="en-US" sz="5400" dirty="0"/>
          </a:p>
          <a:p>
            <a:pPr algn="ctr"/>
            <a:endParaRPr lang="en-US" sz="5400" dirty="0" smtClean="0"/>
          </a:p>
          <a:p>
            <a:pPr algn="ctr"/>
            <a:endParaRPr lang="en-US" sz="5400" dirty="0"/>
          </a:p>
          <a:p>
            <a:pPr algn="ctr"/>
            <a:r>
              <a:rPr lang="en-US" sz="5400" dirty="0" smtClean="0"/>
              <a:t>Xiang Yu</a:t>
            </a:r>
          </a:p>
          <a:p>
            <a:pPr algn="ctr"/>
            <a:r>
              <a:rPr lang="en-US" sz="5400" dirty="0" smtClean="0"/>
              <a:t>of Chu </a:t>
            </a:r>
            <a:endParaRPr lang="en-US" sz="5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6415" y="2590800"/>
            <a:ext cx="2438400" cy="2438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82101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029200"/>
            <a:ext cx="7543800" cy="914400"/>
          </a:xfrm>
        </p:spPr>
        <p:txBody>
          <a:bodyPr/>
          <a:lstStyle/>
          <a:p>
            <a:pPr algn="ctr"/>
            <a:r>
              <a:rPr lang="ja-JP" altLang="en-US" sz="5400" dirty="0"/>
              <a:t>項羽死了</a:t>
            </a:r>
            <a:endParaRPr lang="en-US" sz="5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304800"/>
            <a:ext cx="6019800" cy="45084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92407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029200"/>
            <a:ext cx="7543800" cy="914400"/>
          </a:xfrm>
        </p:spPr>
        <p:txBody>
          <a:bodyPr/>
          <a:lstStyle/>
          <a:p>
            <a:pPr algn="ctr"/>
            <a:r>
              <a:rPr lang="ja-JP" altLang="en-US" sz="5400" dirty="0"/>
              <a:t>項羽死了</a:t>
            </a:r>
            <a:endParaRPr lang="en-US" sz="5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304800"/>
            <a:ext cx="6019800" cy="45084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Multiply 3"/>
          <p:cNvSpPr/>
          <p:nvPr/>
        </p:nvSpPr>
        <p:spPr>
          <a:xfrm>
            <a:off x="1752600" y="2908246"/>
            <a:ext cx="3886200" cy="1905000"/>
          </a:xfrm>
          <a:prstGeom prst="mathMultiply">
            <a:avLst>
              <a:gd name="adj1" fmla="val 1627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37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029200"/>
            <a:ext cx="7543800" cy="914400"/>
          </a:xfrm>
        </p:spPr>
        <p:txBody>
          <a:bodyPr/>
          <a:lstStyle/>
          <a:p>
            <a:pPr algn="ctr"/>
            <a:r>
              <a:rPr lang="ja-JP" altLang="en-US" sz="5400" dirty="0"/>
              <a:t>項羽死了</a:t>
            </a:r>
            <a:endParaRPr lang="en-US" sz="5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304800"/>
            <a:ext cx="6019800" cy="45084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Multiply 3"/>
          <p:cNvSpPr/>
          <p:nvPr/>
        </p:nvSpPr>
        <p:spPr>
          <a:xfrm>
            <a:off x="1752600" y="2908246"/>
            <a:ext cx="3886200" cy="1905000"/>
          </a:xfrm>
          <a:prstGeom prst="mathMultiply">
            <a:avLst>
              <a:gd name="adj1" fmla="val 1627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Multiply 4"/>
          <p:cNvSpPr/>
          <p:nvPr/>
        </p:nvSpPr>
        <p:spPr>
          <a:xfrm>
            <a:off x="1600200" y="701894"/>
            <a:ext cx="3886200" cy="1905000"/>
          </a:xfrm>
          <a:prstGeom prst="mathMultiply">
            <a:avLst>
              <a:gd name="adj1" fmla="val 1627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729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152400"/>
            <a:ext cx="3302123" cy="36341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-406339" y="396240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ja-JP" altLang="en-US" sz="5400" dirty="0"/>
              <a:t>漢劉邦</a:t>
            </a:r>
            <a:endParaRPr lang="en-US" altLang="ja-JP" sz="5400" dirty="0"/>
          </a:p>
          <a:p>
            <a:pPr algn="ctr"/>
            <a:r>
              <a:rPr lang="en-US" sz="5400" dirty="0"/>
              <a:t>Liu </a:t>
            </a:r>
            <a:r>
              <a:rPr lang="en-US" sz="5400" dirty="0" smtClean="0"/>
              <a:t>Bang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3302480" y="4177843"/>
            <a:ext cx="2819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000" dirty="0"/>
              <a:t>成</a:t>
            </a:r>
            <a:r>
              <a:rPr lang="ja-JP" altLang="en-US" sz="4000" dirty="0" smtClean="0"/>
              <a:t>為</a:t>
            </a:r>
            <a:endParaRPr lang="en-US" altLang="ja-JP" sz="4000" dirty="0" smtClean="0"/>
          </a:p>
          <a:p>
            <a:pPr algn="ctr"/>
            <a:r>
              <a:rPr lang="en-US" sz="4000" dirty="0" smtClean="0"/>
              <a:t>becomes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5822474" y="3886200"/>
            <a:ext cx="309867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dirty="0"/>
              <a:t>漢高</a:t>
            </a:r>
            <a:r>
              <a:rPr lang="ja-JP" altLang="en-US" sz="5400" dirty="0" smtClean="0"/>
              <a:t>祖</a:t>
            </a:r>
            <a:endParaRPr lang="en-US" altLang="ja-JP" sz="5400" dirty="0" smtClean="0"/>
          </a:p>
          <a:p>
            <a:pPr algn="ctr"/>
            <a:r>
              <a:rPr lang="en-US" sz="5400" dirty="0" smtClean="0"/>
              <a:t>Emperor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16723" y="1072551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/>
              <a:t>Gaozu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0823782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78816"/>
            <a:ext cx="3302123" cy="36341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457200" y="3886200"/>
            <a:ext cx="830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   </a:t>
            </a:r>
            <a:r>
              <a:rPr lang="en-US" sz="5400" dirty="0" err="1" smtClean="0"/>
              <a:t>Gaozu</a:t>
            </a:r>
            <a:r>
              <a:rPr lang="en-US" sz="5400" dirty="0" smtClean="0"/>
              <a:t>  </a:t>
            </a:r>
            <a:r>
              <a:rPr lang="en-US" sz="3200" dirty="0" smtClean="0"/>
              <a:t>rules with   </a:t>
            </a:r>
            <a:r>
              <a:rPr lang="en-US" sz="5400" dirty="0" smtClean="0"/>
              <a:t>Xiao He </a:t>
            </a:r>
            <a:endParaRPr lang="en-US" sz="5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78816"/>
            <a:ext cx="2667000" cy="36181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619918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78816"/>
            <a:ext cx="3302123" cy="36341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457200" y="3886200"/>
            <a:ext cx="8305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/>
              <a:t>Gaozu</a:t>
            </a:r>
            <a:r>
              <a:rPr lang="en-US" sz="5400" dirty="0" smtClean="0"/>
              <a:t> rules (202-195 B.C.)</a:t>
            </a:r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759254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78816"/>
            <a:ext cx="3302123" cy="36341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457200" y="3886200"/>
            <a:ext cx="830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/>
              <a:t>Gaozu</a:t>
            </a:r>
            <a:r>
              <a:rPr lang="en-US" sz="5400" dirty="0" smtClean="0"/>
              <a:t> rules (202-195 B.C.)</a:t>
            </a:r>
          </a:p>
          <a:p>
            <a:endParaRPr lang="en-US" sz="1000" dirty="0" smtClean="0"/>
          </a:p>
          <a:p>
            <a:r>
              <a:rPr lang="en-US" sz="3200" dirty="0" smtClean="0"/>
              <a:t>-set up </a:t>
            </a:r>
            <a:r>
              <a:rPr lang="en-US" sz="3200" dirty="0"/>
              <a:t>C</a:t>
            </a:r>
            <a:r>
              <a:rPr lang="en-US" sz="3200" dirty="0" smtClean="0"/>
              <a:t>apital at Luoya</a:t>
            </a:r>
            <a:r>
              <a:rPr lang="en-US" sz="3200" dirty="0" smtClean="0"/>
              <a:t>ng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-died from an arrow wound from rebels</a:t>
            </a:r>
            <a:endParaRPr lang="en-US" sz="3200" dirty="0"/>
          </a:p>
        </p:txBody>
      </p:sp>
      <p:sp>
        <p:nvSpPr>
          <p:cNvPr id="2" name="TextBox 1"/>
          <p:cNvSpPr txBox="1"/>
          <p:nvPr/>
        </p:nvSpPr>
        <p:spPr>
          <a:xfrm>
            <a:off x="3886200" y="304800"/>
            <a:ext cx="4953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-ushered in the Western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Han Dynasty</a:t>
            </a:r>
          </a:p>
          <a:p>
            <a:endParaRPr lang="en-US" sz="3200" dirty="0"/>
          </a:p>
          <a:p>
            <a:r>
              <a:rPr lang="en-US" sz="3200" dirty="0" smtClean="0"/>
              <a:t>-emerged from the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peasant class</a:t>
            </a:r>
          </a:p>
          <a:p>
            <a:endParaRPr lang="en-US" sz="3200" dirty="0"/>
          </a:p>
          <a:p>
            <a:r>
              <a:rPr lang="en-US" sz="3200" dirty="0" smtClean="0"/>
              <a:t>-preferred Confucianism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76012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168" y="3657600"/>
            <a:ext cx="7938231" cy="914400"/>
          </a:xfrm>
        </p:spPr>
        <p:txBody>
          <a:bodyPr/>
          <a:lstStyle/>
          <a:p>
            <a:r>
              <a:rPr lang="en-US" dirty="0" smtClean="0"/>
              <a:t>   </a:t>
            </a:r>
            <a:r>
              <a:rPr lang="en-US" sz="5400" dirty="0" smtClean="0"/>
              <a:t>Wen</a:t>
            </a:r>
            <a:r>
              <a:rPr lang="en-US" dirty="0" smtClean="0"/>
              <a:t>    </a:t>
            </a:r>
            <a:r>
              <a:rPr lang="en-US" sz="3200" dirty="0" smtClean="0"/>
              <a:t>rules with        </a:t>
            </a:r>
            <a:r>
              <a:rPr lang="en-US" sz="5400" dirty="0" smtClean="0"/>
              <a:t>Cao Can </a:t>
            </a:r>
            <a:endParaRPr lang="en-US" sz="5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6121"/>
            <a:ext cx="3606069" cy="25526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725" y="674175"/>
            <a:ext cx="1981200" cy="263468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546224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657600"/>
            <a:ext cx="8381999" cy="914400"/>
          </a:xfrm>
        </p:spPr>
        <p:txBody>
          <a:bodyPr/>
          <a:lstStyle/>
          <a:p>
            <a:r>
              <a:rPr lang="en-US" sz="5000" dirty="0" smtClean="0"/>
              <a:t>Wen rules (180 – 157 B.C.)</a:t>
            </a:r>
            <a:endParaRPr lang="en-US" sz="5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6121"/>
            <a:ext cx="3606069" cy="25526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53900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762000" y="3810000"/>
            <a:ext cx="7543800" cy="2590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en-US" sz="5400" dirty="0" smtClean="0"/>
              <a:t>(206 B.C. – 220  A.D.)</a:t>
            </a:r>
            <a:endParaRPr lang="en-US" sz="5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765" y="990600"/>
            <a:ext cx="6204269" cy="4017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50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657600"/>
            <a:ext cx="8381999" cy="914400"/>
          </a:xfrm>
        </p:spPr>
        <p:txBody>
          <a:bodyPr/>
          <a:lstStyle/>
          <a:p>
            <a:r>
              <a:rPr lang="en-US" sz="5000" dirty="0" smtClean="0"/>
              <a:t>Wen rules (180 – 157 B.C.)</a:t>
            </a:r>
            <a:endParaRPr lang="en-US" sz="5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736121"/>
            <a:ext cx="3606069" cy="25526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4495800" y="381000"/>
            <a:ext cx="4419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-Emperor </a:t>
            </a:r>
            <a:r>
              <a:rPr lang="en-US" sz="3000" dirty="0" err="1" smtClean="0"/>
              <a:t>Gaozu’s</a:t>
            </a:r>
            <a:r>
              <a:rPr lang="en-US" sz="3000" dirty="0" smtClean="0"/>
              <a:t> son</a:t>
            </a:r>
          </a:p>
          <a:p>
            <a:endParaRPr lang="en-US" sz="3000" dirty="0"/>
          </a:p>
          <a:p>
            <a:r>
              <a:rPr lang="en-US" sz="3000" dirty="0" smtClean="0"/>
              <a:t>-put down the Lu</a:t>
            </a:r>
          </a:p>
          <a:p>
            <a:r>
              <a:rPr lang="en-US" sz="3000" dirty="0"/>
              <a:t> </a:t>
            </a:r>
            <a:r>
              <a:rPr lang="en-US" sz="3000" dirty="0" smtClean="0"/>
              <a:t>rebellion</a:t>
            </a:r>
          </a:p>
          <a:p>
            <a:endParaRPr lang="en-US" sz="3000" dirty="0"/>
          </a:p>
          <a:p>
            <a:r>
              <a:rPr lang="en-US" sz="3000" dirty="0" smtClean="0"/>
              <a:t>-into Daoism</a:t>
            </a:r>
            <a:endParaRPr lang="en-US" sz="3000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4572000"/>
            <a:ext cx="87630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 smtClean="0"/>
          </a:p>
          <a:p>
            <a:r>
              <a:rPr lang="en-US" sz="3200" dirty="0" smtClean="0"/>
              <a:t>-a Kind Emperor</a:t>
            </a:r>
          </a:p>
          <a:p>
            <a:endParaRPr lang="en-US" sz="3200" dirty="0"/>
          </a:p>
          <a:p>
            <a:r>
              <a:rPr lang="en-US" sz="3200" dirty="0" smtClean="0"/>
              <a:t>-built many Temples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442794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91000"/>
            <a:ext cx="7543800" cy="914400"/>
          </a:xfrm>
        </p:spPr>
        <p:txBody>
          <a:bodyPr/>
          <a:lstStyle/>
          <a:p>
            <a:r>
              <a:rPr lang="en-US" dirty="0" smtClean="0"/>
              <a:t>Wu rules (141 – 87 B.C.)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609600"/>
            <a:ext cx="2606072" cy="338789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506370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91000"/>
            <a:ext cx="7543800" cy="914400"/>
          </a:xfrm>
        </p:spPr>
        <p:txBody>
          <a:bodyPr/>
          <a:lstStyle/>
          <a:p>
            <a:r>
              <a:rPr lang="en-US" dirty="0" smtClean="0"/>
              <a:t>Wu rules (141 – 87 B.C.)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609600"/>
            <a:ext cx="2606072" cy="338789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3733800" y="304800"/>
            <a:ext cx="5257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-favored Confucianism</a:t>
            </a:r>
          </a:p>
          <a:p>
            <a:endParaRPr lang="en-US" sz="3200" dirty="0"/>
          </a:p>
          <a:p>
            <a:r>
              <a:rPr lang="en-US" sz="3200" dirty="0" smtClean="0"/>
              <a:t>-expanded the Empire</a:t>
            </a:r>
          </a:p>
          <a:p>
            <a:endParaRPr lang="en-US" sz="3200" dirty="0"/>
          </a:p>
          <a:p>
            <a:r>
              <a:rPr lang="en-US" sz="3200" dirty="0" smtClean="0"/>
              <a:t>-obsessed with immortality</a:t>
            </a:r>
          </a:p>
          <a:p>
            <a:endParaRPr lang="en-US" sz="3200" dirty="0"/>
          </a:p>
          <a:p>
            <a:r>
              <a:rPr lang="en-US" sz="3200" dirty="0" smtClean="0"/>
              <a:t>-died with no heir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750014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267200"/>
            <a:ext cx="8534400" cy="914400"/>
          </a:xfrm>
        </p:spPr>
        <p:txBody>
          <a:bodyPr/>
          <a:lstStyle/>
          <a:p>
            <a:r>
              <a:rPr lang="en-US" sz="4000" dirty="0" err="1" smtClean="0"/>
              <a:t>GuangWu</a:t>
            </a:r>
            <a:r>
              <a:rPr lang="en-US" sz="4000" dirty="0" smtClean="0"/>
              <a:t>  rules  (5 B.C. – 57 A.D.)</a:t>
            </a:r>
            <a:endParaRPr lang="en-US" sz="4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85800"/>
            <a:ext cx="2819400" cy="348049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761777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267200"/>
            <a:ext cx="8534400" cy="914400"/>
          </a:xfrm>
        </p:spPr>
        <p:txBody>
          <a:bodyPr/>
          <a:lstStyle/>
          <a:p>
            <a:r>
              <a:rPr lang="en-US" sz="4000" dirty="0" err="1" smtClean="0"/>
              <a:t>GuangWu</a:t>
            </a:r>
            <a:r>
              <a:rPr lang="en-US" sz="4000" dirty="0" smtClean="0"/>
              <a:t>  rules  (5 B.C. – 57 A.D.)</a:t>
            </a:r>
            <a:endParaRPr lang="en-US" sz="4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85800"/>
            <a:ext cx="2819400" cy="348049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3810000" y="228600"/>
            <a:ext cx="518160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-restores Han Dynasty (in 25) from</a:t>
            </a:r>
          </a:p>
          <a:p>
            <a:r>
              <a:rPr lang="en-US" sz="2400" dirty="0" smtClean="0"/>
              <a:t> Wang </a:t>
            </a:r>
            <a:r>
              <a:rPr lang="en-US" sz="2400" dirty="0" err="1" smtClean="0"/>
              <a:t>Mang</a:t>
            </a:r>
            <a:r>
              <a:rPr lang="en-US" sz="2400" dirty="0" smtClean="0"/>
              <a:t> of </a:t>
            </a:r>
            <a:r>
              <a:rPr lang="en-US" sz="2400" dirty="0" err="1" smtClean="0"/>
              <a:t>Xin</a:t>
            </a:r>
            <a:r>
              <a:rPr lang="en-US" sz="2400" dirty="0" smtClean="0"/>
              <a:t>,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who usurped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power from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the Hans.</a:t>
            </a:r>
          </a:p>
          <a:p>
            <a:endParaRPr lang="en-US" sz="2400" dirty="0"/>
          </a:p>
          <a:p>
            <a:r>
              <a:rPr lang="en-US" sz="2400" dirty="0" smtClean="0"/>
              <a:t>-put down</a:t>
            </a:r>
          </a:p>
          <a:p>
            <a:r>
              <a:rPr lang="en-US" sz="2400" dirty="0" smtClean="0"/>
              <a:t> many</a:t>
            </a:r>
          </a:p>
          <a:p>
            <a:r>
              <a:rPr lang="en-US" sz="2400" dirty="0" smtClean="0"/>
              <a:t>uprisings.</a:t>
            </a:r>
          </a:p>
          <a:p>
            <a:endParaRPr lang="en-US" sz="1600" dirty="0"/>
          </a:p>
          <a:p>
            <a:r>
              <a:rPr lang="en-US" sz="2400" dirty="0" smtClean="0"/>
              <a:t>-thrift and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efficient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3200" dirty="0"/>
          </a:p>
          <a:p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685800"/>
            <a:ext cx="2600240" cy="375034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304800" y="5486400"/>
            <a:ext cx="8239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-died in 57 A.D.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326507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43400"/>
            <a:ext cx="8534400" cy="914400"/>
          </a:xfrm>
        </p:spPr>
        <p:txBody>
          <a:bodyPr/>
          <a:lstStyle/>
          <a:p>
            <a:r>
              <a:rPr lang="en-US" dirty="0" smtClean="0"/>
              <a:t>  Xian    </a:t>
            </a:r>
            <a:r>
              <a:rPr lang="en-US" sz="3200" dirty="0" smtClean="0"/>
              <a:t>ruled with     </a:t>
            </a:r>
            <a:r>
              <a:rPr lang="en-US" dirty="0" smtClean="0"/>
              <a:t>Dong </a:t>
            </a:r>
            <a:r>
              <a:rPr lang="en-US" dirty="0" err="1" smtClean="0"/>
              <a:t>Zhuo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533400"/>
            <a:ext cx="2565779" cy="3657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404879"/>
            <a:ext cx="1792730" cy="37109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845262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43400"/>
            <a:ext cx="8534400" cy="914400"/>
          </a:xfrm>
        </p:spPr>
        <p:txBody>
          <a:bodyPr/>
          <a:lstStyle/>
          <a:p>
            <a:r>
              <a:rPr lang="en-US" dirty="0" smtClean="0"/>
              <a:t>  Xian rules (189 – 220 A.D.)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533400"/>
            <a:ext cx="2565779" cy="3657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197299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343400"/>
            <a:ext cx="8534400" cy="914400"/>
          </a:xfrm>
        </p:spPr>
        <p:txBody>
          <a:bodyPr/>
          <a:lstStyle/>
          <a:p>
            <a:r>
              <a:rPr lang="en-US" dirty="0" smtClean="0"/>
              <a:t>  Xian rules (189 – 220 A.D.)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533400"/>
            <a:ext cx="2565779" cy="3657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6" name="Picture 2" descr="C:\Users\Raleigh Campbell\Desktop\cao ca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5819" y="181868"/>
            <a:ext cx="2204155" cy="270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733800" y="457200"/>
            <a:ext cx="4876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-struggles with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Cao </a:t>
            </a:r>
            <a:r>
              <a:rPr lang="en-US" sz="3200" dirty="0" err="1" smtClean="0"/>
              <a:t>Cao</a:t>
            </a:r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r>
              <a:rPr lang="en-US" sz="3200" dirty="0" smtClean="0"/>
              <a:t>-loses power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to Cao Pi</a:t>
            </a:r>
            <a:endParaRPr lang="en-US" sz="3200" dirty="0"/>
          </a:p>
        </p:txBody>
      </p:sp>
      <p:pic>
        <p:nvPicPr>
          <p:cNvPr id="1027" name="Picture 3" descr="C:\Users\Raleigh Campbell\Desktop\CAO P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5819" y="3124200"/>
            <a:ext cx="1077031" cy="1291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56419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219200"/>
            <a:ext cx="8534400" cy="914400"/>
          </a:xfrm>
        </p:spPr>
        <p:txBody>
          <a:bodyPr/>
          <a:lstStyle/>
          <a:p>
            <a:pPr algn="ctr"/>
            <a:r>
              <a:rPr lang="en-US" dirty="0" smtClean="0"/>
              <a:t>  The Han Dynasty</a:t>
            </a:r>
            <a:br>
              <a:rPr lang="en-US" dirty="0" smtClean="0"/>
            </a:br>
            <a:r>
              <a:rPr lang="ja-JP" altLang="en-US" sz="5400" b="1" dirty="0">
                <a:effectLst/>
              </a:rPr>
              <a:t>漢朝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8169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219200"/>
            <a:ext cx="8534400" cy="914400"/>
          </a:xfrm>
        </p:spPr>
        <p:txBody>
          <a:bodyPr/>
          <a:lstStyle/>
          <a:p>
            <a:pPr algn="ctr"/>
            <a:r>
              <a:rPr lang="en-US" dirty="0" smtClean="0"/>
              <a:t>  The Han Dynasty</a:t>
            </a:r>
            <a:br>
              <a:rPr lang="en-US" dirty="0" smtClean="0"/>
            </a:br>
            <a:r>
              <a:rPr lang="ja-JP" altLang="en-US" sz="5400" b="1" dirty="0">
                <a:effectLst/>
              </a:rPr>
              <a:t>漢朝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12398" y="2319595"/>
            <a:ext cx="81534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-FOUR CENTURIES!</a:t>
            </a:r>
          </a:p>
          <a:p>
            <a:endParaRPr lang="en-US" sz="3200" dirty="0"/>
          </a:p>
          <a:p>
            <a:r>
              <a:rPr lang="en-US" sz="3200" dirty="0" smtClean="0"/>
              <a:t>-THE GOLDEN AGE OF CHINA</a:t>
            </a:r>
          </a:p>
          <a:p>
            <a:endParaRPr lang="en-US" sz="3200" dirty="0"/>
          </a:p>
          <a:p>
            <a:r>
              <a:rPr lang="en-US" sz="3200" dirty="0"/>
              <a:t>-</a:t>
            </a:r>
            <a:r>
              <a:rPr lang="en-US" sz="3200" dirty="0" smtClean="0"/>
              <a:t>TODAY, MANY ARE “HANS”</a:t>
            </a:r>
          </a:p>
          <a:p>
            <a:endParaRPr lang="en-US" sz="3200" dirty="0"/>
          </a:p>
          <a:p>
            <a:r>
              <a:rPr lang="en-US" sz="3200" dirty="0" smtClean="0"/>
              <a:t>-EVEN THE LANGUAGE IS “HAN”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97174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381000" y="4648200"/>
            <a:ext cx="8458200" cy="1524000"/>
          </a:xfrm>
          <a:prstGeom prst="frame">
            <a:avLst/>
          </a:prstGeom>
          <a:solidFill>
            <a:srgbClr val="00B0F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9267" y="5086709"/>
            <a:ext cx="59602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HAN  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TIME  LINE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2438400"/>
            <a:ext cx="152400" cy="2590800"/>
          </a:xfrm>
          <a:prstGeom prst="rect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42029" y="2070788"/>
            <a:ext cx="109998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206 B.C.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021" y="2448801"/>
            <a:ext cx="979579" cy="107806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147" y="2557801"/>
            <a:ext cx="1069142" cy="75680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4834" y="2991378"/>
            <a:ext cx="706238" cy="9181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Rectangle 10"/>
          <p:cNvSpPr/>
          <p:nvPr/>
        </p:nvSpPr>
        <p:spPr>
          <a:xfrm>
            <a:off x="1077820" y="3488486"/>
            <a:ext cx="109998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 B.C.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11383" y="2070788"/>
            <a:ext cx="109998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193 B.C.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666999" y="3314609"/>
            <a:ext cx="109998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184 B.C.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942" y="2510403"/>
            <a:ext cx="1011238" cy="14415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6" name="Rectangle 15"/>
          <p:cNvSpPr/>
          <p:nvPr/>
        </p:nvSpPr>
        <p:spPr>
          <a:xfrm>
            <a:off x="4784192" y="1637262"/>
            <a:ext cx="89351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9 A.D.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85174" y="2477097"/>
            <a:ext cx="152400" cy="2590800"/>
          </a:xfrm>
          <a:prstGeom prst="rect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8276857" y="2285727"/>
            <a:ext cx="152400" cy="2826612"/>
          </a:xfrm>
          <a:prstGeom prst="rect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552851" y="3843904"/>
            <a:ext cx="152400" cy="1216804"/>
          </a:xfrm>
          <a:prstGeom prst="rect">
            <a:avLst/>
          </a:prstGeom>
          <a:solidFill>
            <a:srgbClr val="FFFF0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216808" y="3714719"/>
            <a:ext cx="152400" cy="1390681"/>
          </a:xfrm>
          <a:prstGeom prst="rect">
            <a:avLst/>
          </a:prstGeom>
          <a:solidFill>
            <a:srgbClr val="FFFF0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616" y="496229"/>
            <a:ext cx="923840" cy="133246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" name="Rectangle 21"/>
          <p:cNvSpPr/>
          <p:nvPr/>
        </p:nvSpPr>
        <p:spPr>
          <a:xfrm>
            <a:off x="3482165" y="3886679"/>
            <a:ext cx="109998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157 B.C.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847099" y="3936423"/>
            <a:ext cx="146850" cy="1168977"/>
          </a:xfrm>
          <a:prstGeom prst="rect">
            <a:avLst/>
          </a:prstGeom>
          <a:solidFill>
            <a:srgbClr val="FFFF0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22" y="695431"/>
            <a:ext cx="1013794" cy="137535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6" name="Rectangle 25"/>
          <p:cNvSpPr/>
          <p:nvPr/>
        </p:nvSpPr>
        <p:spPr>
          <a:xfrm>
            <a:off x="5610936" y="1910628"/>
            <a:ext cx="114999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189 A.D.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373557" y="2057849"/>
            <a:ext cx="152400" cy="4687357"/>
          </a:xfrm>
          <a:prstGeom prst="rect">
            <a:avLst/>
          </a:prstGeom>
          <a:solidFill>
            <a:srgbClr val="FF000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0688" y="719773"/>
            <a:ext cx="1021371" cy="135826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9" name="Rectangle 28"/>
          <p:cNvSpPr/>
          <p:nvPr/>
        </p:nvSpPr>
        <p:spPr>
          <a:xfrm>
            <a:off x="4530406" y="3551845"/>
            <a:ext cx="84350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</a:t>
            </a: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B.C.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032156" y="4286789"/>
            <a:ext cx="152400" cy="803915"/>
          </a:xfrm>
          <a:prstGeom prst="rect">
            <a:avLst/>
          </a:prstGeom>
          <a:solidFill>
            <a:srgbClr val="FFFF0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270" y="435071"/>
            <a:ext cx="717325" cy="14848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2" name="Rectangle 31"/>
          <p:cNvSpPr/>
          <p:nvPr/>
        </p:nvSpPr>
        <p:spPr>
          <a:xfrm>
            <a:off x="6720213" y="1841978"/>
            <a:ext cx="114999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208 A.D.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881577" y="2300674"/>
            <a:ext cx="152400" cy="2796338"/>
          </a:xfrm>
          <a:prstGeom prst="rect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8153" y="665710"/>
            <a:ext cx="976054" cy="119788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5" name="Rectangle 34"/>
          <p:cNvSpPr/>
          <p:nvPr/>
        </p:nvSpPr>
        <p:spPr>
          <a:xfrm>
            <a:off x="6194942" y="3936423"/>
            <a:ext cx="114999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189 A.D.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608975" y="4322897"/>
            <a:ext cx="152400" cy="747997"/>
          </a:xfrm>
          <a:prstGeom prst="rect">
            <a:avLst/>
          </a:prstGeom>
          <a:solidFill>
            <a:srgbClr val="FFFF0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2453" y="773981"/>
            <a:ext cx="981208" cy="11762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8" name="Rectangle 37"/>
          <p:cNvSpPr/>
          <p:nvPr/>
        </p:nvSpPr>
        <p:spPr>
          <a:xfrm>
            <a:off x="7801502" y="1910628"/>
            <a:ext cx="114999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220 A.D.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373021" y="2276532"/>
            <a:ext cx="152400" cy="2844621"/>
          </a:xfrm>
          <a:prstGeom prst="rect">
            <a:avLst/>
          </a:prstGeom>
          <a:solidFill>
            <a:schemeClr val="tx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731" y="2756431"/>
            <a:ext cx="620849" cy="76642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1" name="Rectangle 40"/>
          <p:cNvSpPr/>
          <p:nvPr/>
        </p:nvSpPr>
        <p:spPr>
          <a:xfrm rot="19097048">
            <a:off x="4084226" y="361991"/>
            <a:ext cx="124043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impostor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2" name="Curved Right Arrow 41"/>
          <p:cNvSpPr/>
          <p:nvPr/>
        </p:nvSpPr>
        <p:spPr>
          <a:xfrm rot="18806290">
            <a:off x="4088388" y="1007929"/>
            <a:ext cx="538566" cy="838091"/>
          </a:xfrm>
          <a:prstGeom prst="curvedRightArrow">
            <a:avLst/>
          </a:prstGeom>
          <a:solidFill>
            <a:schemeClr val="tx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675837" y="6076172"/>
            <a:ext cx="271741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Eastern Han</a:t>
            </a:r>
            <a:endParaRPr lang="en-US" sz="3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976490" y="6084799"/>
            <a:ext cx="285687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Western Han</a:t>
            </a:r>
            <a:endParaRPr lang="en-US" sz="36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397576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953000"/>
            <a:ext cx="7543800" cy="914400"/>
          </a:xfrm>
        </p:spPr>
        <p:txBody>
          <a:bodyPr/>
          <a:lstStyle/>
          <a:p>
            <a:r>
              <a:rPr lang="en-US" sz="3600" dirty="0" smtClean="0">
                <a:effectLst/>
              </a:rPr>
              <a:t>WORKS CITED</a:t>
            </a:r>
            <a:r>
              <a:rPr lang="en-US" sz="1400" dirty="0" smtClean="0">
                <a:effectLst/>
              </a:rPr>
              <a:t/>
            </a:r>
            <a:br>
              <a:rPr lang="en-US" sz="1400" dirty="0" smtClean="0">
                <a:effectLst/>
              </a:rPr>
            </a:br>
            <a:r>
              <a:rPr lang="en-US" sz="1400" dirty="0">
                <a:effectLst/>
              </a:rPr>
              <a:t/>
            </a:r>
            <a:br>
              <a:rPr lang="en-US" sz="1400" dirty="0">
                <a:effectLst/>
              </a:rPr>
            </a:br>
            <a:r>
              <a:rPr lang="en-US" sz="1400" dirty="0" smtClean="0">
                <a:effectLst/>
              </a:rPr>
              <a:t>http</a:t>
            </a:r>
            <a:r>
              <a:rPr lang="en-US" sz="1400" dirty="0">
                <a:effectLst/>
              </a:rPr>
              <a:t>://en.wikipedia.org/wiki/Battle_of_Gaixia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/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/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http://en.wikipedia.org/wiki/Emperor_Gaozu_of_Han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/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/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http://en.wikipedia.org/wiki/Emperor_Wen_of_Han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/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/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http://en.wikipedia.org/wiki/Han_Dynasty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/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/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http://en.wikipedia.org/wiki/Emperor_Wu_of_Han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/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/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http://en.wikipedia.org/wiki/Emperor_Guangwu_of_Han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/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/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http://en.wikipedia.org/wiki/Emperor_Xian_of_Han</a:t>
            </a:r>
            <a:br>
              <a:rPr lang="en-US" sz="1400" dirty="0">
                <a:effectLst/>
              </a:rPr>
            </a:b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52306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447800"/>
            <a:ext cx="7010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HOW  DID  THE HAN  DYNASTY START?</a:t>
            </a:r>
          </a:p>
          <a:p>
            <a:pPr algn="ctr"/>
            <a:endParaRPr lang="en-US" sz="5400" dirty="0"/>
          </a:p>
          <a:p>
            <a:pPr algn="ctr"/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020194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112" y="152400"/>
            <a:ext cx="3389376" cy="429034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2057400" y="4572000"/>
            <a:ext cx="5029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dirty="0"/>
              <a:t>秦始</a:t>
            </a:r>
            <a:r>
              <a:rPr lang="ja-JP" altLang="en-US" sz="5400" dirty="0" smtClean="0"/>
              <a:t>皇</a:t>
            </a:r>
            <a:endParaRPr lang="en-US" altLang="ja-JP" sz="5400" dirty="0" smtClean="0"/>
          </a:p>
          <a:p>
            <a:pPr algn="ctr"/>
            <a:r>
              <a:rPr lang="en-US" sz="5400" dirty="0" smtClean="0"/>
              <a:t>Qin Shi Huang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020194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112" y="152400"/>
            <a:ext cx="3389376" cy="429034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2057400" y="4572000"/>
            <a:ext cx="5029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dirty="0"/>
              <a:t>秦始</a:t>
            </a:r>
            <a:r>
              <a:rPr lang="ja-JP" altLang="en-US" sz="5400" dirty="0" smtClean="0"/>
              <a:t>皇</a:t>
            </a:r>
            <a:endParaRPr lang="en-US" altLang="ja-JP" sz="5400" dirty="0" smtClean="0"/>
          </a:p>
          <a:p>
            <a:pPr algn="ctr"/>
            <a:r>
              <a:rPr lang="en-US" sz="5400" dirty="0" smtClean="0"/>
              <a:t>Qin Shi Huang</a:t>
            </a:r>
            <a:endParaRPr lang="en-US" sz="5400" dirty="0"/>
          </a:p>
        </p:txBody>
      </p:sp>
      <p:sp>
        <p:nvSpPr>
          <p:cNvPr id="4" name="Cross 3"/>
          <p:cNvSpPr/>
          <p:nvPr/>
        </p:nvSpPr>
        <p:spPr>
          <a:xfrm rot="19095898">
            <a:off x="4267200" y="1706447"/>
            <a:ext cx="609600" cy="685800"/>
          </a:xfrm>
          <a:prstGeom prst="plus">
            <a:avLst>
              <a:gd name="adj" fmla="val 4067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ross 4"/>
          <p:cNvSpPr/>
          <p:nvPr/>
        </p:nvSpPr>
        <p:spPr>
          <a:xfrm rot="19095898">
            <a:off x="4813447" y="1706446"/>
            <a:ext cx="609600" cy="685800"/>
          </a:xfrm>
          <a:prstGeom prst="plus">
            <a:avLst>
              <a:gd name="adj" fmla="val 4067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1551584"/>
            <a:ext cx="31059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400" dirty="0" smtClean="0"/>
              <a:t>210 B.C.</a:t>
            </a:r>
          </a:p>
        </p:txBody>
      </p:sp>
    </p:spTree>
    <p:extLst>
      <p:ext uri="{BB962C8B-B14F-4D97-AF65-F5344CB8AC3E}">
        <p14:creationId xmlns:p14="http://schemas.microsoft.com/office/powerpoint/2010/main" val="3415145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500" y="914400"/>
            <a:ext cx="2235323" cy="246007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5029200" y="3810000"/>
            <a:ext cx="298456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dirty="0" smtClean="0"/>
              <a:t>漢</a:t>
            </a:r>
            <a:r>
              <a:rPr lang="ja-JP" altLang="en-US" sz="5400" dirty="0"/>
              <a:t>劉邦</a:t>
            </a:r>
            <a:endParaRPr lang="en-US" altLang="ja-JP" sz="5400" dirty="0" smtClean="0"/>
          </a:p>
          <a:p>
            <a:pPr algn="ctr"/>
            <a:r>
              <a:rPr lang="en-US" sz="5400" dirty="0" smtClean="0"/>
              <a:t>Liu Bang</a:t>
            </a:r>
          </a:p>
          <a:p>
            <a:pPr algn="ctr"/>
            <a:r>
              <a:rPr lang="en-US" sz="5400" dirty="0" smtClean="0"/>
              <a:t>Of Han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3886200" y="1820174"/>
            <a:ext cx="1143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dirty="0" smtClean="0"/>
              <a:t>與</a:t>
            </a:r>
            <a:endParaRPr lang="en-US" altLang="ja-JP" sz="5400" dirty="0" smtClean="0"/>
          </a:p>
          <a:p>
            <a:pPr algn="ctr"/>
            <a:r>
              <a:rPr lang="en-US" sz="5400" dirty="0" smtClean="0"/>
              <a:t>VS</a:t>
            </a:r>
            <a:endParaRPr lang="en-US" sz="5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914400"/>
            <a:ext cx="2438400" cy="2438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488919" y="3795623"/>
            <a:ext cx="298456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dirty="0"/>
              <a:t>項羽楚</a:t>
            </a:r>
            <a:r>
              <a:rPr lang="en-US" sz="5400" dirty="0" smtClean="0"/>
              <a:t>Xiang Yu</a:t>
            </a:r>
          </a:p>
          <a:p>
            <a:pPr algn="ctr"/>
            <a:r>
              <a:rPr lang="en-US" sz="5400" dirty="0" smtClean="0"/>
              <a:t>Of Chu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05574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ja-JP" altLang="en-US" sz="5400" dirty="0">
                <a:effectLst/>
              </a:rPr>
              <a:t>垓下之</a:t>
            </a:r>
            <a:r>
              <a:rPr lang="ja-JP" altLang="en-US" sz="5400" dirty="0" smtClean="0">
                <a:effectLst/>
              </a:rPr>
              <a:t>戰</a:t>
            </a:r>
            <a:r>
              <a:rPr lang="en-US" altLang="ja-JP" dirty="0" smtClean="0">
                <a:effectLst/>
              </a:rPr>
              <a:t/>
            </a:r>
            <a:br>
              <a:rPr lang="en-US" altLang="ja-JP" dirty="0" smtClean="0">
                <a:effectLst/>
              </a:rPr>
            </a:br>
            <a:r>
              <a:rPr lang="en-US" altLang="ja-JP" dirty="0" smtClean="0">
                <a:effectLst/>
              </a:rPr>
              <a:t>The </a:t>
            </a:r>
            <a:r>
              <a:rPr lang="en-US" altLang="ja-JP" dirty="0" err="1" smtClean="0">
                <a:effectLst/>
              </a:rPr>
              <a:t>Gaixia</a:t>
            </a:r>
            <a:r>
              <a:rPr lang="en-US" altLang="ja-JP" dirty="0" smtClean="0">
                <a:effectLst/>
              </a:rPr>
              <a:t> Battle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657224"/>
            <a:ext cx="4572000" cy="34245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24723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844" y="381000"/>
            <a:ext cx="2301923" cy="3505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3400" y="4038600"/>
            <a:ext cx="4114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dirty="0"/>
              <a:t>漢韓</a:t>
            </a:r>
            <a:r>
              <a:rPr lang="ja-JP" altLang="en-US" sz="5400" dirty="0" smtClean="0"/>
              <a:t>信</a:t>
            </a:r>
            <a:endParaRPr lang="en-US" altLang="ja-JP" sz="5400" dirty="0" smtClean="0"/>
          </a:p>
          <a:p>
            <a:pPr algn="ctr"/>
            <a:r>
              <a:rPr lang="en-US" sz="5400" dirty="0" smtClean="0"/>
              <a:t>Han </a:t>
            </a:r>
            <a:r>
              <a:rPr lang="en-US" sz="5400" dirty="0" err="1" smtClean="0"/>
              <a:t>Xin</a:t>
            </a:r>
            <a:endParaRPr lang="en-US" sz="5400" dirty="0"/>
          </a:p>
          <a:p>
            <a:pPr algn="ctr"/>
            <a:r>
              <a:rPr lang="en-US" sz="5400" dirty="0" smtClean="0"/>
              <a:t>of Han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3886200" y="122006"/>
            <a:ext cx="4267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KIDNAPS  THE  WIFE</a:t>
            </a:r>
          </a:p>
        </p:txBody>
      </p:sp>
    </p:spTree>
    <p:extLst>
      <p:ext uri="{BB962C8B-B14F-4D97-AF65-F5344CB8AC3E}">
        <p14:creationId xmlns:p14="http://schemas.microsoft.com/office/powerpoint/2010/main" val="23524672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865</TotalTime>
  <Words>397</Words>
  <Application>Microsoft Office PowerPoint</Application>
  <PresentationFormat>On-screen Show (4:3)</PresentationFormat>
  <Paragraphs>130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Elemental</vt:lpstr>
      <vt:lpstr>漢朝 Han Dynasty  (206 B.C. – 220  A.D.)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垓下之戰 The Gaixia Battle</vt:lpstr>
      <vt:lpstr>PowerPoint Presentation</vt:lpstr>
      <vt:lpstr>PowerPoint Presentation</vt:lpstr>
      <vt:lpstr>項羽死了</vt:lpstr>
      <vt:lpstr>項羽死了</vt:lpstr>
      <vt:lpstr>項羽死了</vt:lpstr>
      <vt:lpstr>PowerPoint Presentation</vt:lpstr>
      <vt:lpstr>PowerPoint Presentation</vt:lpstr>
      <vt:lpstr>PowerPoint Presentation</vt:lpstr>
      <vt:lpstr>PowerPoint Presentation</vt:lpstr>
      <vt:lpstr>   Wen    rules with        Cao Can </vt:lpstr>
      <vt:lpstr>Wen rules (180 – 157 B.C.)</vt:lpstr>
      <vt:lpstr>Wen rules (180 – 157 B.C.)</vt:lpstr>
      <vt:lpstr>Wu rules (141 – 87 B.C.)</vt:lpstr>
      <vt:lpstr>Wu rules (141 – 87 B.C.)</vt:lpstr>
      <vt:lpstr>GuangWu  rules  (5 B.C. – 57 A.D.)</vt:lpstr>
      <vt:lpstr>GuangWu  rules  (5 B.C. – 57 A.D.)</vt:lpstr>
      <vt:lpstr>  Xian    ruled with     Dong Zhuo</vt:lpstr>
      <vt:lpstr>  Xian rules (189 – 220 A.D.)</vt:lpstr>
      <vt:lpstr>  Xian rules (189 – 220 A.D.)</vt:lpstr>
      <vt:lpstr>  The Han Dynasty 漢朝</vt:lpstr>
      <vt:lpstr>  The Han Dynasty 漢朝</vt:lpstr>
      <vt:lpstr>WORKS CITED  http://en.wikipedia.org/wiki/Battle_of_Gaixia   http://en.wikipedia.org/wiki/Emperor_Gaozu_of_Han   http://en.wikipedia.org/wiki/Emperor_Wen_of_Han   http://en.wikipedia.org/wiki/Han_Dynasty   http://en.wikipedia.org/wiki/Emperor_Wu_of_Han   http://en.wikipedia.org/wiki/Emperor_Guangwu_of_Han   http://en.wikipedia.org/wiki/Emperor_Xian_of_Han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韓   非   子 Han  Fei  Tzu  (280 – 233  B.C.)</dc:title>
  <dc:creator>Raleigh Campbell</dc:creator>
  <cp:lastModifiedBy>Raleigh Campbell</cp:lastModifiedBy>
  <cp:revision>73</cp:revision>
  <dcterms:created xsi:type="dcterms:W3CDTF">2013-02-13T21:30:16Z</dcterms:created>
  <dcterms:modified xsi:type="dcterms:W3CDTF">2013-02-26T14:59:45Z</dcterms:modified>
</cp:coreProperties>
</file>