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7"/>
  </p:notesMasterIdLst>
  <p:sldIdLst>
    <p:sldId id="256" r:id="rId2"/>
    <p:sldId id="257" r:id="rId3"/>
    <p:sldId id="258" r:id="rId4"/>
    <p:sldId id="259" r:id="rId5"/>
    <p:sldId id="260" r:id="rId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6" d="100"/>
          <a:sy n="66" d="100"/>
        </p:scale>
        <p:origin x="-1506" y="-114"/>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942DFCB-1782-4FE2-9AC3-1BE7AC9BDE25}" type="datetimeFigureOut">
              <a:rPr lang="en-US" smtClean="0"/>
              <a:t>4/19/2012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3C0B942-32D7-4A7A-8AF5-6A1CB1C99B3C}" type="slidenum">
              <a:rPr lang="en-US" smtClean="0"/>
              <a:t>‹#›</a:t>
            </a:fld>
            <a:endParaRPr lang="en-US"/>
          </a:p>
        </p:txBody>
      </p:sp>
    </p:spTree>
    <p:extLst>
      <p:ext uri="{BB962C8B-B14F-4D97-AF65-F5344CB8AC3E}">
        <p14:creationId xmlns:p14="http://schemas.microsoft.com/office/powerpoint/2010/main" val="230178730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Term used to describe traditional style</a:t>
            </a:r>
            <a:r>
              <a:rPr lang="en-US" baseline="0" dirty="0" smtClean="0"/>
              <a:t> novels a cut or two below the very great, produced largely in the late-</a:t>
            </a:r>
            <a:r>
              <a:rPr lang="en-US" baseline="0" dirty="0" err="1" smtClean="0"/>
              <a:t>ch’ing</a:t>
            </a:r>
            <a:r>
              <a:rPr lang="en-US" baseline="0" dirty="0" smtClean="0"/>
              <a:t> and early republic era.</a:t>
            </a:r>
            <a:endParaRPr lang="en-US" dirty="0"/>
          </a:p>
        </p:txBody>
      </p:sp>
      <p:sp>
        <p:nvSpPr>
          <p:cNvPr id="4" name="Slide Number Placeholder 3"/>
          <p:cNvSpPr>
            <a:spLocks noGrp="1"/>
          </p:cNvSpPr>
          <p:nvPr>
            <p:ph type="sldNum" sz="quarter" idx="10"/>
          </p:nvPr>
        </p:nvSpPr>
        <p:spPr/>
        <p:txBody>
          <a:bodyPr/>
          <a:lstStyle/>
          <a:p>
            <a:fld id="{73C0B942-32D7-4A7A-8AF5-6A1CB1C99B3C}" type="slidenum">
              <a:rPr lang="en-US" smtClean="0"/>
              <a:t>3</a:t>
            </a:fld>
            <a:endParaRPr lang="en-US"/>
          </a:p>
        </p:txBody>
      </p:sp>
    </p:spTree>
    <p:extLst>
      <p:ext uri="{BB962C8B-B14F-4D97-AF65-F5344CB8AC3E}">
        <p14:creationId xmlns:p14="http://schemas.microsoft.com/office/powerpoint/2010/main" val="341933628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MAR: ameliorative satire </a:t>
            </a:r>
          </a:p>
          <a:p>
            <a:r>
              <a:rPr lang="en-US" dirty="0" err="1" smtClean="0"/>
              <a:t>SSGofSH</a:t>
            </a:r>
            <a:r>
              <a:rPr lang="en-US" dirty="0" smtClean="0"/>
              <a:t>:</a:t>
            </a:r>
            <a:r>
              <a:rPr lang="en-US" baseline="0" dirty="0" smtClean="0"/>
              <a:t> the first realistic novel exclusively devoted to the examination of </a:t>
            </a:r>
            <a:r>
              <a:rPr lang="en-US" baseline="0" dirty="0" err="1" smtClean="0"/>
              <a:t>courtisan</a:t>
            </a:r>
            <a:r>
              <a:rPr lang="en-US" baseline="0" dirty="0" smtClean="0"/>
              <a:t> life. Flowers, interweaving </a:t>
            </a:r>
            <a:r>
              <a:rPr lang="en-US" baseline="0" dirty="0" err="1" smtClean="0"/>
              <a:t>charaters</a:t>
            </a:r>
            <a:r>
              <a:rPr lang="en-US" baseline="0" dirty="0" smtClean="0"/>
              <a:t>, Time together, gay quarters of Shanghai, opening of closing using a dream </a:t>
            </a:r>
          </a:p>
          <a:p>
            <a:r>
              <a:rPr lang="en-US" baseline="0" dirty="0" smtClean="0"/>
              <a:t>FSS</a:t>
            </a:r>
            <a:endParaRPr lang="en-US" dirty="0" smtClean="0"/>
          </a:p>
          <a:p>
            <a:r>
              <a:rPr lang="en-US" dirty="0" smtClean="0"/>
              <a:t>This rather unknown novel was written by </a:t>
            </a:r>
            <a:r>
              <a:rPr lang="en-US" dirty="0" err="1" smtClean="0"/>
              <a:t>Zeng</a:t>
            </a:r>
            <a:r>
              <a:rPr lang="en-US" dirty="0" smtClean="0"/>
              <a:t> </a:t>
            </a:r>
            <a:r>
              <a:rPr lang="en-US" dirty="0" err="1" smtClean="0"/>
              <a:t>Pu</a:t>
            </a:r>
            <a:r>
              <a:rPr lang="en-US" dirty="0" smtClean="0"/>
              <a:t> (1872-1935) and was published in 1905 as a writing of social criticism. </a:t>
            </a:r>
            <a:r>
              <a:rPr lang="en-US" dirty="0" err="1" smtClean="0"/>
              <a:t>Zeng</a:t>
            </a:r>
            <a:r>
              <a:rPr lang="en-US" dirty="0" smtClean="0"/>
              <a:t> </a:t>
            </a:r>
            <a:r>
              <a:rPr lang="en-US" dirty="0" err="1" smtClean="0"/>
              <a:t>Pu</a:t>
            </a:r>
            <a:r>
              <a:rPr lang="en-US" dirty="0" smtClean="0"/>
              <a:t> only continued a work that has been begun by Jin </a:t>
            </a:r>
            <a:r>
              <a:rPr lang="en-US" dirty="0" err="1" smtClean="0"/>
              <a:t>Songcen</a:t>
            </a:r>
            <a:r>
              <a:rPr lang="en-US" dirty="0" smtClean="0"/>
              <a:t>. Both writers criticize the degeneration of the higher scholars and statesman of the late Qing period. Although the novel is full of </a:t>
            </a:r>
            <a:r>
              <a:rPr lang="en-US" dirty="0" err="1" smtClean="0"/>
              <a:t>citings</a:t>
            </a:r>
            <a:r>
              <a:rPr lang="en-US" dirty="0" smtClean="0"/>
              <a:t> from traditional literature and thus is very heavy to understand for people that are not familiar with antique literature, it is also influenced by Western literature. Some of the heroes are veiled representations of real persons, making this novel a real critic of intellectual and court life</a:t>
            </a:r>
            <a:endParaRPr lang="en-US" dirty="0"/>
          </a:p>
        </p:txBody>
      </p:sp>
      <p:sp>
        <p:nvSpPr>
          <p:cNvPr id="4" name="Slide Number Placeholder 3"/>
          <p:cNvSpPr>
            <a:spLocks noGrp="1"/>
          </p:cNvSpPr>
          <p:nvPr>
            <p:ph type="sldNum" sz="quarter" idx="10"/>
          </p:nvPr>
        </p:nvSpPr>
        <p:spPr/>
        <p:txBody>
          <a:bodyPr/>
          <a:lstStyle/>
          <a:p>
            <a:fld id="{73C0B942-32D7-4A7A-8AF5-6A1CB1C99B3C}" type="slidenum">
              <a:rPr lang="en-US" smtClean="0"/>
              <a:t>4</a:t>
            </a:fld>
            <a:endParaRPr lang="en-US"/>
          </a:p>
        </p:txBody>
      </p:sp>
    </p:spTree>
    <p:extLst>
      <p:ext uri="{BB962C8B-B14F-4D97-AF65-F5344CB8AC3E}">
        <p14:creationId xmlns:p14="http://schemas.microsoft.com/office/powerpoint/2010/main" val="41957655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Duck :At first it just meant classical-style love stories, usually the troubled romance of a poor scholar and a beauty. But beginning in the early 1920s, young writers emerging from the May Fourth movement began applying the term to all forms of popular old-style fiction, which in the 1920s and 1930s grew to feature, in addition to love stories, knight-errant novels, scandal novels, detective novels and many others.</a:t>
            </a:r>
            <a:br>
              <a:rPr lang="en-US" dirty="0" smtClean="0"/>
            </a:br>
            <a:r>
              <a:rPr lang="en-US" dirty="0" smtClean="0"/>
              <a:t>Histories of modern literature usually omit discussion of the MDB school of fiction, regarding it as middlebrow, escapist entertainment for a mass readership, unworthy of serious academic and critical discussion. While it did degenerate into soap opera in the 1920s, and into pulp fiction in the 1930s, writers practicing MDB were hugely successful commercially.  And were the </a:t>
            </a:r>
            <a:r>
              <a:rPr lang="en-US" dirty="0" err="1" smtClean="0"/>
              <a:t>precu</a:t>
            </a:r>
            <a:endParaRPr lang="en-US" dirty="0"/>
          </a:p>
        </p:txBody>
      </p:sp>
      <p:sp>
        <p:nvSpPr>
          <p:cNvPr id="4" name="Slide Number Placeholder 3"/>
          <p:cNvSpPr>
            <a:spLocks noGrp="1"/>
          </p:cNvSpPr>
          <p:nvPr>
            <p:ph type="sldNum" sz="quarter" idx="10"/>
          </p:nvPr>
        </p:nvSpPr>
        <p:spPr/>
        <p:txBody>
          <a:bodyPr/>
          <a:lstStyle/>
          <a:p>
            <a:fld id="{73C0B942-32D7-4A7A-8AF5-6A1CB1C99B3C}" type="slidenum">
              <a:rPr lang="en-US" smtClean="0"/>
              <a:t>5</a:t>
            </a:fld>
            <a:endParaRPr lang="en-US"/>
          </a:p>
        </p:txBody>
      </p:sp>
    </p:spTree>
    <p:extLst>
      <p:ext uri="{BB962C8B-B14F-4D97-AF65-F5344CB8AC3E}">
        <p14:creationId xmlns:p14="http://schemas.microsoft.com/office/powerpoint/2010/main" val="2659271530"/>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3">
        <a:schemeClr val="bg2"/>
      </p:bgRef>
    </p:bg>
    <p:spTree>
      <p:nvGrpSpPr>
        <p:cNvPr id="1" name=""/>
        <p:cNvGrpSpPr/>
        <p:nvPr/>
      </p:nvGrpSpPr>
      <p:grpSpPr>
        <a:xfrm>
          <a:off x="0" y="0"/>
          <a:ext cx="0" cy="0"/>
          <a:chOff x="0" y="0"/>
          <a:chExt cx="0" cy="0"/>
        </a:xfrm>
      </p:grpSpPr>
      <p:pic>
        <p:nvPicPr>
          <p:cNvPr id="7" name="Picture 6" descr="CoverOverlay.png"/>
          <p:cNvPicPr>
            <a:picLocks noChangeAspect="1"/>
          </p:cNvPicPr>
          <p:nvPr/>
        </p:nvPicPr>
        <p:blipFill>
          <a:blip r:embed="rId2" cstate="print"/>
          <a:stretch>
            <a:fillRect/>
          </a:stretch>
        </p:blipFill>
        <p:spPr>
          <a:xfrm>
            <a:off x="0" y="0"/>
            <a:ext cx="9144000" cy="6858000"/>
          </a:xfrm>
          <a:prstGeom prst="rect">
            <a:avLst/>
          </a:prstGeom>
        </p:spPr>
      </p:pic>
      <p:sp>
        <p:nvSpPr>
          <p:cNvPr id="4" name="Date Placeholder 3"/>
          <p:cNvSpPr>
            <a:spLocks noGrp="1"/>
          </p:cNvSpPr>
          <p:nvPr>
            <p:ph type="dt" sz="half" idx="10"/>
          </p:nvPr>
        </p:nvSpPr>
        <p:spPr/>
        <p:txBody>
          <a:bodyPr/>
          <a:lstStyle>
            <a:lvl1pPr>
              <a:defRPr>
                <a:solidFill>
                  <a:schemeClr val="tx2"/>
                </a:solidFill>
              </a:defRPr>
            </a:lvl1pPr>
          </a:lstStyle>
          <a:p>
            <a:fld id="{6BC674EB-1624-46A7-9A0C-4546AAFC9367}" type="datetimeFigureOut">
              <a:rPr lang="en-US" smtClean="0"/>
              <a:t>4/19/2012</a:t>
            </a:fld>
            <a:endParaRPr lang="en-US"/>
          </a:p>
        </p:txBody>
      </p:sp>
      <p:sp>
        <p:nvSpPr>
          <p:cNvPr id="5" name="Footer Placeholder 4"/>
          <p:cNvSpPr>
            <a:spLocks noGrp="1"/>
          </p:cNvSpPr>
          <p:nvPr>
            <p:ph type="ftr" sz="quarter" idx="11"/>
          </p:nvPr>
        </p:nvSpPr>
        <p:spPr/>
        <p:txBody>
          <a:bodyPr/>
          <a:lstStyle>
            <a:lvl1pPr>
              <a:defRPr>
                <a:solidFill>
                  <a:schemeClr val="tx2"/>
                </a:solidFill>
              </a:defRPr>
            </a:lvl1pPr>
          </a:lstStyle>
          <a:p>
            <a:endParaRPr lang="en-US"/>
          </a:p>
        </p:txBody>
      </p:sp>
      <p:sp>
        <p:nvSpPr>
          <p:cNvPr id="6" name="Slide Number Placeholder 5"/>
          <p:cNvSpPr>
            <a:spLocks noGrp="1"/>
          </p:cNvSpPr>
          <p:nvPr>
            <p:ph type="sldNum" sz="quarter" idx="12"/>
          </p:nvPr>
        </p:nvSpPr>
        <p:spPr/>
        <p:txBody>
          <a:bodyPr/>
          <a:lstStyle>
            <a:lvl1pPr>
              <a:defRPr>
                <a:solidFill>
                  <a:schemeClr val="tx2"/>
                </a:solidFill>
              </a:defRPr>
            </a:lvl1pPr>
          </a:lstStyle>
          <a:p>
            <a:fld id="{D219EBCC-31A0-4DE1-AD15-548F4E03BFA4}" type="slidenum">
              <a:rPr lang="en-US" smtClean="0"/>
              <a:t>‹#›</a:t>
            </a:fld>
            <a:endParaRPr lang="en-US"/>
          </a:p>
        </p:txBody>
      </p:sp>
      <p:grpSp>
        <p:nvGrpSpPr>
          <p:cNvPr id="8" name="Group 7"/>
          <p:cNvGrpSpPr/>
          <p:nvPr/>
        </p:nvGrpSpPr>
        <p:grpSpPr>
          <a:xfrm>
            <a:off x="1194101" y="2887530"/>
            <a:ext cx="6779110" cy="923330"/>
            <a:chOff x="1172584" y="1381459"/>
            <a:chExt cx="6779110" cy="923330"/>
          </a:xfrm>
          <a:effectLst>
            <a:outerShdw blurRad="38100" dist="12700" dir="16200000" rotWithShape="0">
              <a:prstClr val="black">
                <a:alpha val="30000"/>
              </a:prstClr>
            </a:outerShdw>
          </a:effectLst>
        </p:grpSpPr>
        <p:sp>
          <p:nvSpPr>
            <p:cNvPr id="9" name="TextBox 8"/>
            <p:cNvSpPr txBox="1"/>
            <p:nvPr/>
          </p:nvSpPr>
          <p:spPr>
            <a:xfrm>
              <a:off x="4147073" y="1381459"/>
              <a:ext cx="877163" cy="923330"/>
            </a:xfrm>
            <a:prstGeom prst="rect">
              <a:avLst/>
            </a:prstGeom>
            <a:noFill/>
          </p:spPr>
          <p:txBody>
            <a:bodyPr wrap="none" rtlCol="0">
              <a:spAutoFit/>
            </a:bodyPr>
            <a:lstStyle/>
            <a:p>
              <a:r>
                <a:rPr lang="en-US" sz="5400" dirty="0" smtClean="0">
                  <a:ln w="3175">
                    <a:solidFill>
                      <a:schemeClr val="tx2">
                        <a:alpha val="60000"/>
                      </a:schemeClr>
                    </a:solidFill>
                  </a:ln>
                  <a:solidFill>
                    <a:schemeClr val="tx2">
                      <a:lumMod val="90000"/>
                    </a:schemeClr>
                  </a:solidFill>
                  <a:effectLst>
                    <a:outerShdw blurRad="34925" dist="12700" dir="14400000" algn="ctr" rotWithShape="0">
                      <a:srgbClr val="000000">
                        <a:alpha val="21000"/>
                      </a:srgbClr>
                    </a:outerShdw>
                  </a:effectLst>
                  <a:latin typeface="Wingdings" pitchFamily="2" charset="2"/>
                </a:rPr>
                <a:t></a:t>
              </a:r>
              <a:endParaRPr lang="en-US" sz="5400" dirty="0">
                <a:ln w="3175">
                  <a:solidFill>
                    <a:schemeClr val="tx2">
                      <a:alpha val="60000"/>
                    </a:schemeClr>
                  </a:solidFill>
                </a:ln>
                <a:solidFill>
                  <a:schemeClr val="tx2">
                    <a:lumMod val="90000"/>
                  </a:schemeClr>
                </a:solidFill>
                <a:effectLst>
                  <a:outerShdw blurRad="34925" dist="12700" dir="14400000" algn="ctr" rotWithShape="0">
                    <a:srgbClr val="000000">
                      <a:alpha val="21000"/>
                    </a:srgbClr>
                  </a:outerShdw>
                </a:effectLst>
                <a:latin typeface="Wingdings" pitchFamily="2" charset="2"/>
              </a:endParaRPr>
            </a:p>
          </p:txBody>
        </p:sp>
        <p:cxnSp>
          <p:nvCxnSpPr>
            <p:cNvPr id="10" name="Straight Connector 9"/>
            <p:cNvCxnSpPr/>
            <p:nvPr/>
          </p:nvCxnSpPr>
          <p:spPr>
            <a:xfrm rot="10800000">
              <a:off x="1172584" y="1925620"/>
              <a:ext cx="3119718" cy="1588"/>
            </a:xfrm>
            <a:prstGeom prst="line">
              <a:avLst/>
            </a:prstGeom>
            <a:ln>
              <a:solidFill>
                <a:schemeClr val="tx2">
                  <a:lumMod val="90000"/>
                </a:schemeClr>
              </a:solidFill>
            </a:ln>
            <a:effectLst/>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rot="10800000">
              <a:off x="4831976" y="1922930"/>
              <a:ext cx="3119718" cy="1588"/>
            </a:xfrm>
            <a:prstGeom prst="line">
              <a:avLst/>
            </a:prstGeom>
            <a:ln>
              <a:solidFill>
                <a:schemeClr val="tx2">
                  <a:lumMod val="90000"/>
                </a:schemeClr>
              </a:solidFill>
            </a:ln>
            <a:effectLst/>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183341" y="1387737"/>
            <a:ext cx="6777318" cy="1731982"/>
          </a:xfrm>
        </p:spPr>
        <p:txBody>
          <a:bodyPr anchor="b"/>
          <a:lstStyle>
            <a:lvl1pPr>
              <a:defRPr>
                <a:ln w="3175">
                  <a:solidFill>
                    <a:schemeClr val="tx1">
                      <a:alpha val="65000"/>
                    </a:schemeClr>
                  </a:solidFill>
                </a:ln>
                <a:solidFill>
                  <a:schemeClr val="tx1"/>
                </a:solidFill>
                <a:effectLst>
                  <a:outerShdw blurRad="25400" dist="12700" dir="14220000" rotWithShape="0">
                    <a:prstClr val="black">
                      <a:alpha val="50000"/>
                    </a:prstClr>
                  </a:outerShdw>
                </a:effectLst>
              </a:defRPr>
            </a:lvl1pPr>
          </a:lstStyle>
          <a:p>
            <a:r>
              <a:rPr lang="en-US" smtClean="0"/>
              <a:t>Click to edit Master title style</a:t>
            </a:r>
            <a:endParaRPr lang="en-US" dirty="0"/>
          </a:p>
        </p:txBody>
      </p:sp>
      <p:sp>
        <p:nvSpPr>
          <p:cNvPr id="3" name="Subtitle 2"/>
          <p:cNvSpPr>
            <a:spLocks noGrp="1"/>
          </p:cNvSpPr>
          <p:nvPr>
            <p:ph type="subTitle" idx="1"/>
          </p:nvPr>
        </p:nvSpPr>
        <p:spPr>
          <a:xfrm>
            <a:off x="1371600" y="3767862"/>
            <a:ext cx="6400800" cy="1752600"/>
          </a:xfrm>
        </p:spPr>
        <p:txBody>
          <a:bodyPr/>
          <a:lstStyle>
            <a:lvl1pPr marL="0" indent="0" algn="ctr">
              <a:buNone/>
              <a:defRPr>
                <a:solidFill>
                  <a:schemeClr val="tx1"/>
                </a:solidFill>
                <a:effectLst>
                  <a:outerShdw blurRad="34925" dist="12700" dir="14400000" rotWithShape="0">
                    <a:prstClr val="black">
                      <a:alpha val="21000"/>
                    </a:prstClr>
                  </a:outerShdw>
                </a:effectLs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nchor="ct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BC674EB-1624-46A7-9A0C-4546AAFC9367}" type="datetimeFigureOut">
              <a:rPr lang="en-US" smtClean="0"/>
              <a:t>4/19/2012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219EBCC-31A0-4DE1-AD15-548F4E03BFA4}" type="slidenum">
              <a:rPr lang="en-US" smtClean="0"/>
              <a:t>‹#›</a:t>
            </a:fld>
            <a:endParaRPr lang="en-US"/>
          </a:p>
        </p:txBody>
      </p:sp>
      <p:grpSp>
        <p:nvGrpSpPr>
          <p:cNvPr id="11" name="Group 10"/>
          <p:cNvGrpSpPr/>
          <p:nvPr/>
        </p:nvGrpSpPr>
        <p:grpSpPr>
          <a:xfrm>
            <a:off x="1172584" y="1392217"/>
            <a:ext cx="6779110" cy="923330"/>
            <a:chOff x="1172584" y="1381459"/>
            <a:chExt cx="6779110" cy="923330"/>
          </a:xfrm>
        </p:grpSpPr>
        <p:sp>
          <p:nvSpPr>
            <p:cNvPr id="15" name="TextBox 14"/>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6" name="Straight Connector 15"/>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66560" y="559398"/>
            <a:ext cx="1678193" cy="5566765"/>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88488" y="849854"/>
            <a:ext cx="5507917" cy="5023821"/>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BC674EB-1624-46A7-9A0C-4546AAFC9367}" type="datetimeFigureOut">
              <a:rPr lang="en-US" smtClean="0"/>
              <a:t>4/19/2012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219EBCC-31A0-4DE1-AD15-548F4E03BFA4}" type="slidenum">
              <a:rPr lang="en-US" smtClean="0"/>
              <a:t>‹#›</a:t>
            </a:fld>
            <a:endParaRPr lang="en-US"/>
          </a:p>
        </p:txBody>
      </p:sp>
      <p:grpSp>
        <p:nvGrpSpPr>
          <p:cNvPr id="11" name="Group 10"/>
          <p:cNvGrpSpPr/>
          <p:nvPr/>
        </p:nvGrpSpPr>
        <p:grpSpPr>
          <a:xfrm rot="5400000">
            <a:off x="3909050" y="2880823"/>
            <a:ext cx="5480154" cy="923330"/>
            <a:chOff x="1815339" y="1381459"/>
            <a:chExt cx="5480154" cy="923330"/>
          </a:xfrm>
        </p:grpSpPr>
        <p:sp>
          <p:nvSpPr>
            <p:cNvPr id="12" name="TextBox 11"/>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3" name="Straight Connector 12"/>
            <p:cNvCxnSpPr/>
            <p:nvPr/>
          </p:nvCxnSpPr>
          <p:spPr>
            <a:xfrm flipH="1" flipV="1">
              <a:off x="1815339" y="1924709"/>
              <a:ext cx="2468880" cy="2505"/>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rot="10800000">
              <a:off x="4826613" y="1927417"/>
              <a:ext cx="2468880"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BC674EB-1624-46A7-9A0C-4546AAFC9367}" type="datetimeFigureOut">
              <a:rPr lang="en-US" smtClean="0"/>
              <a:t>4/19/2012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219EBCC-31A0-4DE1-AD15-548F4E03BFA4}" type="slidenum">
              <a:rPr lang="en-US" smtClean="0"/>
              <a:t>‹#›</a:t>
            </a:fld>
            <a:endParaRPr lang="en-US"/>
          </a:p>
        </p:txBody>
      </p:sp>
      <p:sp>
        <p:nvSpPr>
          <p:cNvPr id="11" name="Title 10"/>
          <p:cNvSpPr>
            <a:spLocks noGrp="1"/>
          </p:cNvSpPr>
          <p:nvPr>
            <p:ph type="title"/>
          </p:nvPr>
        </p:nvSpPr>
        <p:spPr/>
        <p:txBody>
          <a:bodyPr/>
          <a:lstStyle/>
          <a:p>
            <a:r>
              <a:rPr lang="en-US" smtClean="0"/>
              <a:t>Click to edit Master title style</a:t>
            </a:r>
            <a:endParaRPr lang="en-US"/>
          </a:p>
        </p:txBody>
      </p:sp>
      <p:grpSp>
        <p:nvGrpSpPr>
          <p:cNvPr id="12" name="Group 11"/>
          <p:cNvGrpSpPr/>
          <p:nvPr/>
        </p:nvGrpSpPr>
        <p:grpSpPr>
          <a:xfrm>
            <a:off x="1172584" y="1392217"/>
            <a:ext cx="6779110" cy="923330"/>
            <a:chOff x="1172584" y="1381459"/>
            <a:chExt cx="6779110" cy="923330"/>
          </a:xfrm>
        </p:grpSpPr>
        <p:sp>
          <p:nvSpPr>
            <p:cNvPr id="13" name="TextBox 12"/>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4" name="Straight Connector 13"/>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pic>
        <p:nvPicPr>
          <p:cNvPr id="12" name="Picture 11" descr="CoverOverlay.png"/>
          <p:cNvPicPr>
            <a:picLocks noChangeAspect="1"/>
          </p:cNvPicPr>
          <p:nvPr/>
        </p:nvPicPr>
        <p:blipFill>
          <a:blip r:embed="rId2" cstate="print">
            <a:lum/>
          </a:blip>
          <a:stretch>
            <a:fillRect/>
          </a:stretch>
        </p:blipFill>
        <p:spPr>
          <a:xfrm>
            <a:off x="0" y="0"/>
            <a:ext cx="9144000" cy="6858000"/>
          </a:xfrm>
          <a:prstGeom prst="rect">
            <a:avLst/>
          </a:prstGeom>
        </p:spPr>
      </p:pic>
      <p:grpSp>
        <p:nvGrpSpPr>
          <p:cNvPr id="7" name="Group 7"/>
          <p:cNvGrpSpPr/>
          <p:nvPr/>
        </p:nvGrpSpPr>
        <p:grpSpPr>
          <a:xfrm>
            <a:off x="1172584" y="2887579"/>
            <a:ext cx="6779110" cy="923330"/>
            <a:chOff x="1172584" y="1381459"/>
            <a:chExt cx="6779110" cy="923330"/>
          </a:xfrm>
        </p:grpSpPr>
        <p:sp>
          <p:nvSpPr>
            <p:cNvPr id="9" name="TextBox 8"/>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0" name="Straight Connector 9"/>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rot="10800000">
              <a:off x="4831976" y="1927412"/>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690040" y="1204857"/>
            <a:ext cx="7754713" cy="1910716"/>
          </a:xfrm>
        </p:spPr>
        <p:txBody>
          <a:bodyPr anchor="b"/>
          <a:lstStyle>
            <a:lvl1pPr algn="ctr">
              <a:defRPr sz="5400" b="0" cap="none" baseline="0">
                <a:solidFill>
                  <a:schemeClr val="tx2"/>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699248" y="3767316"/>
            <a:ext cx="7734747" cy="1500187"/>
          </a:xfrm>
        </p:spPr>
        <p:txBody>
          <a:bodyPr anchor="t"/>
          <a:lstStyle>
            <a:lvl1pPr marL="0" indent="0" algn="ct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BC674EB-1624-46A7-9A0C-4546AAFC9367}" type="datetimeFigureOut">
              <a:rPr lang="en-US" smtClean="0"/>
              <a:t>4/19/2012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219EBCC-31A0-4DE1-AD15-548F4E03BFA4}"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6BC674EB-1624-46A7-9A0C-4546AAFC9367}" type="datetimeFigureOut">
              <a:rPr lang="en-US" smtClean="0"/>
              <a:t>4/19/2012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219EBCC-31A0-4DE1-AD15-548F4E03BFA4}" type="slidenum">
              <a:rPr lang="en-US" smtClean="0"/>
              <a:t>‹#›</a:t>
            </a:fld>
            <a:endParaRPr lang="en-US"/>
          </a:p>
        </p:txBody>
      </p:sp>
      <p:sp>
        <p:nvSpPr>
          <p:cNvPr id="12" name="Title 11"/>
          <p:cNvSpPr>
            <a:spLocks noGrp="1"/>
          </p:cNvSpPr>
          <p:nvPr>
            <p:ph type="title"/>
          </p:nvPr>
        </p:nvSpPr>
        <p:spPr/>
        <p:txBody>
          <a:bodyPr/>
          <a:lstStyle>
            <a:lvl1pPr>
              <a:defRPr>
                <a:solidFill>
                  <a:schemeClr val="tx2"/>
                </a:solidFill>
              </a:defRPr>
            </a:lvl1pPr>
          </a:lstStyle>
          <a:p>
            <a:r>
              <a:rPr lang="en-US" smtClean="0"/>
              <a:t>Click to edit Master title style</a:t>
            </a:r>
            <a:endParaRPr lang="en-US" dirty="0"/>
          </a:p>
        </p:txBody>
      </p:sp>
      <p:grpSp>
        <p:nvGrpSpPr>
          <p:cNvPr id="13" name="Group 12"/>
          <p:cNvGrpSpPr/>
          <p:nvPr/>
        </p:nvGrpSpPr>
        <p:grpSpPr>
          <a:xfrm>
            <a:off x="1172584" y="1392217"/>
            <a:ext cx="6779110" cy="923330"/>
            <a:chOff x="1172584" y="1381459"/>
            <a:chExt cx="6779110" cy="923330"/>
          </a:xfrm>
        </p:grpSpPr>
        <p:sp>
          <p:nvSpPr>
            <p:cNvPr id="14" name="TextBox 13"/>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5" name="Straight Connector 14"/>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
        <p:nvSpPr>
          <p:cNvPr id="8" name="Content Placeholder 7"/>
          <p:cNvSpPr>
            <a:spLocks noGrp="1"/>
          </p:cNvSpPr>
          <p:nvPr>
            <p:ph sz="quarter" idx="13"/>
          </p:nvPr>
        </p:nvSpPr>
        <p:spPr>
          <a:xfrm>
            <a:off x="685800" y="2240280"/>
            <a:ext cx="3803904" cy="3877056"/>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0" name="Content Placeholder 9"/>
          <p:cNvSpPr>
            <a:spLocks noGrp="1"/>
          </p:cNvSpPr>
          <p:nvPr>
            <p:ph sz="quarter" idx="14"/>
          </p:nvPr>
        </p:nvSpPr>
        <p:spPr>
          <a:xfrm>
            <a:off x="4645151" y="2240280"/>
            <a:ext cx="3803904" cy="3877056"/>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1051560" y="2240280"/>
            <a:ext cx="3442446" cy="658368"/>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88488" y="2947595"/>
            <a:ext cx="3803904" cy="317296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02306" y="2240280"/>
            <a:ext cx="3447288" cy="658368"/>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6" y="2944368"/>
            <a:ext cx="3799728" cy="317296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6BC674EB-1624-46A7-9A0C-4546AAFC9367}" type="datetimeFigureOut">
              <a:rPr lang="en-US" smtClean="0"/>
              <a:t>4/19/2012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219EBCC-31A0-4DE1-AD15-548F4E03BFA4}" type="slidenum">
              <a:rPr lang="en-US" smtClean="0"/>
              <a:t>‹#›</a:t>
            </a:fld>
            <a:endParaRPr lang="en-US"/>
          </a:p>
        </p:txBody>
      </p:sp>
      <p:grpSp>
        <p:nvGrpSpPr>
          <p:cNvPr id="14" name="Group 13"/>
          <p:cNvGrpSpPr/>
          <p:nvPr/>
        </p:nvGrpSpPr>
        <p:grpSpPr>
          <a:xfrm>
            <a:off x="1172584" y="1392217"/>
            <a:ext cx="6779110" cy="923330"/>
            <a:chOff x="1172584" y="1381459"/>
            <a:chExt cx="6779110" cy="923330"/>
          </a:xfrm>
        </p:grpSpPr>
        <p:sp>
          <p:nvSpPr>
            <p:cNvPr id="16" name="TextBox 15"/>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7" name="Straight Connector 16"/>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6BC674EB-1624-46A7-9A0C-4546AAFC9367}" type="datetimeFigureOut">
              <a:rPr lang="en-US" smtClean="0"/>
              <a:t>4/19/2012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219EBCC-31A0-4DE1-AD15-548F4E03BFA4}" type="slidenum">
              <a:rPr lang="en-US" smtClean="0"/>
              <a:t>‹#›</a:t>
            </a:fld>
            <a:endParaRPr lang="en-US"/>
          </a:p>
        </p:txBody>
      </p:sp>
      <p:grpSp>
        <p:nvGrpSpPr>
          <p:cNvPr id="10" name="Group 9"/>
          <p:cNvGrpSpPr/>
          <p:nvPr/>
        </p:nvGrpSpPr>
        <p:grpSpPr>
          <a:xfrm>
            <a:off x="1172584" y="1392217"/>
            <a:ext cx="6779110" cy="923330"/>
            <a:chOff x="1172584" y="1381459"/>
            <a:chExt cx="6779110" cy="923330"/>
          </a:xfrm>
        </p:grpSpPr>
        <p:sp>
          <p:nvSpPr>
            <p:cNvPr id="14" name="TextBox 13"/>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5" name="Straight Connector 14"/>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BC674EB-1624-46A7-9A0C-4546AAFC9367}" type="datetimeFigureOut">
              <a:rPr lang="en-US" smtClean="0"/>
              <a:t>4/19/2012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219EBCC-31A0-4DE1-AD15-548F4E03BFA4}"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34579" y="1678195"/>
            <a:ext cx="3422483" cy="1886921"/>
          </a:xfrm>
        </p:spPr>
        <p:txBody>
          <a:bodyPr anchor="b"/>
          <a:lstStyle>
            <a:lvl1pPr algn="l">
              <a:defRPr sz="2800" b="0"/>
            </a:lvl1pPr>
          </a:lstStyle>
          <a:p>
            <a:r>
              <a:rPr lang="en-US" smtClean="0"/>
              <a:t>Click to edit Master title style</a:t>
            </a:r>
            <a:endParaRPr lang="en-US"/>
          </a:p>
        </p:txBody>
      </p:sp>
      <p:sp>
        <p:nvSpPr>
          <p:cNvPr id="3" name="Content Placeholder 2"/>
          <p:cNvSpPr>
            <a:spLocks noGrp="1"/>
          </p:cNvSpPr>
          <p:nvPr>
            <p:ph idx="1"/>
          </p:nvPr>
        </p:nvSpPr>
        <p:spPr>
          <a:xfrm>
            <a:off x="692001" y="559398"/>
            <a:ext cx="4116667" cy="5566765"/>
          </a:xfrm>
        </p:spPr>
        <p:txBody>
          <a:bodyPr anchor="ctr"/>
          <a:lstStyle>
            <a:lvl1pPr>
              <a:defRPr sz="2400"/>
            </a:lvl1pPr>
            <a:lvl2pPr>
              <a:defRPr sz="2200"/>
            </a:lvl2pPr>
            <a:lvl3pPr>
              <a:defRPr sz="2000"/>
            </a:lvl3pPr>
            <a:lvl4pPr>
              <a:defRPr sz="1800"/>
            </a:lvl4pPr>
            <a:lvl5pPr>
              <a:defRPr sz="16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5034579" y="3603812"/>
            <a:ext cx="3411725" cy="2517289"/>
          </a:xfrm>
        </p:spPr>
        <p:txBody>
          <a:bodyPr>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BC674EB-1624-46A7-9A0C-4546AAFC9367}" type="datetimeFigureOut">
              <a:rPr lang="en-US" smtClean="0"/>
              <a:t>4/19/2012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219EBCC-31A0-4DE1-AD15-548F4E03BFA4}"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731" y="4668818"/>
            <a:ext cx="7767021" cy="644729"/>
          </a:xfrm>
        </p:spPr>
        <p:txBody>
          <a:bodyPr anchor="b"/>
          <a:lstStyle>
            <a:lvl1pPr algn="ctr">
              <a:defRPr sz="2800" b="0"/>
            </a:lvl1pPr>
          </a:lstStyle>
          <a:p>
            <a:r>
              <a:rPr lang="en-US" smtClean="0"/>
              <a:t>Click to edit Master title style</a:t>
            </a:r>
            <a:endParaRPr lang="en-US"/>
          </a:p>
        </p:txBody>
      </p:sp>
      <p:sp>
        <p:nvSpPr>
          <p:cNvPr id="3" name="Picture Placeholder 2"/>
          <p:cNvSpPr>
            <a:spLocks noGrp="1"/>
          </p:cNvSpPr>
          <p:nvPr>
            <p:ph type="pic" idx="1"/>
          </p:nvPr>
        </p:nvSpPr>
        <p:spPr>
          <a:xfrm rot="240000">
            <a:off x="2183792" y="666965"/>
            <a:ext cx="4772156" cy="3598016"/>
          </a:xfrm>
          <a:solidFill>
            <a:srgbClr val="FFFFFF">
              <a:shade val="85000"/>
            </a:srgbClr>
          </a:solidFill>
          <a:ln w="190500" cap="sq">
            <a:solidFill>
              <a:srgbClr val="FFFFFF"/>
            </a:solidFill>
            <a:miter lim="800000"/>
          </a:ln>
          <a:effectLst>
            <a:outerShdw blurRad="65000" dist="50800" dir="12900000" kx="195000" ky="145000" algn="tl" rotWithShape="0">
              <a:srgbClr val="000000">
                <a:alpha val="24000"/>
              </a:srgbClr>
            </a:outerShdw>
          </a:effectLst>
          <a:scene3d>
            <a:camera prst="orthographicFront">
              <a:rot lat="0" lon="0" rev="360000"/>
            </a:camera>
            <a:lightRig rig="twoPt" dir="t">
              <a:rot lat="0" lon="0" rev="7200000"/>
            </a:lightRig>
          </a:scene3d>
          <a:sp3d contourW="12700">
            <a:bevelT w="25400" h="19050"/>
            <a:contourClr>
              <a:srgbClr val="969696"/>
            </a:contourClr>
          </a:sp3d>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688489" y="5324306"/>
            <a:ext cx="7756264" cy="804862"/>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BC674EB-1624-46A7-9A0C-4546AAFC9367}" type="datetimeFigureOut">
              <a:rPr lang="en-US" smtClean="0"/>
              <a:t>4/19/2012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219EBCC-31A0-4DE1-AD15-548F4E03BFA4}"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7" name="Rectangle 6"/>
          <p:cNvSpPr/>
          <p:nvPr/>
        </p:nvSpPr>
        <p:spPr>
          <a:xfrm>
            <a:off x="0" y="0"/>
            <a:ext cx="9144000" cy="6858000"/>
          </a:xfrm>
          <a:prstGeom prst="rect">
            <a:avLst/>
          </a:prstGeom>
          <a:gradFill flip="none" rotWithShape="1">
            <a:gsLst>
              <a:gs pos="83000">
                <a:schemeClr val="bg1">
                  <a:alpha val="11000"/>
                </a:schemeClr>
              </a:gs>
              <a:gs pos="100000">
                <a:schemeClr val="bg2">
                  <a:lumMod val="75000"/>
                  <a:alpha val="23000"/>
                </a:schemeClr>
              </a:gs>
            </a:gsLst>
            <a:path path="rect">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688490" y="570156"/>
            <a:ext cx="7756263" cy="1054250"/>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699247" y="2248347"/>
            <a:ext cx="7745505" cy="3877815"/>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360378" y="6161442"/>
            <a:ext cx="2133600" cy="365125"/>
          </a:xfrm>
          <a:prstGeom prst="rect">
            <a:avLst/>
          </a:prstGeom>
        </p:spPr>
        <p:txBody>
          <a:bodyPr vert="horz" lIns="91440" tIns="45720" rIns="91440" bIns="45720" rtlCol="0" anchor="ctr"/>
          <a:lstStyle>
            <a:lvl1pPr algn="l">
              <a:defRPr sz="1200">
                <a:solidFill>
                  <a:schemeClr val="tx2"/>
                </a:solidFill>
              </a:defRPr>
            </a:lvl1pPr>
          </a:lstStyle>
          <a:p>
            <a:fld id="{6BC674EB-1624-46A7-9A0C-4546AAFC9367}" type="datetimeFigureOut">
              <a:rPr lang="en-US" smtClean="0"/>
              <a:t>4/19/2012</a:t>
            </a:fld>
            <a:endParaRPr lang="en-US"/>
          </a:p>
        </p:txBody>
      </p:sp>
      <p:sp>
        <p:nvSpPr>
          <p:cNvPr id="5" name="Footer Placeholder 4"/>
          <p:cNvSpPr>
            <a:spLocks noGrp="1"/>
          </p:cNvSpPr>
          <p:nvPr>
            <p:ph type="ftr" sz="quarter" idx="3"/>
          </p:nvPr>
        </p:nvSpPr>
        <p:spPr>
          <a:xfrm>
            <a:off x="3124200" y="6161442"/>
            <a:ext cx="2895600" cy="365125"/>
          </a:xfrm>
          <a:prstGeom prst="rect">
            <a:avLst/>
          </a:prstGeom>
        </p:spPr>
        <p:txBody>
          <a:bodyPr vert="horz" lIns="91440" tIns="45720" rIns="91440" bIns="45720" rtlCol="0" anchor="ctr"/>
          <a:lstStyle>
            <a:lvl1pPr algn="ctr">
              <a:defRPr sz="1200">
                <a:solidFill>
                  <a:schemeClr val="tx2"/>
                </a:solidFill>
              </a:defRPr>
            </a:lvl1pPr>
          </a:lstStyle>
          <a:p>
            <a:endParaRPr lang="en-US"/>
          </a:p>
        </p:txBody>
      </p:sp>
      <p:sp>
        <p:nvSpPr>
          <p:cNvPr id="6" name="Slide Number Placeholder 5"/>
          <p:cNvSpPr>
            <a:spLocks noGrp="1"/>
          </p:cNvSpPr>
          <p:nvPr>
            <p:ph type="sldNum" sz="quarter" idx="4"/>
          </p:nvPr>
        </p:nvSpPr>
        <p:spPr>
          <a:xfrm>
            <a:off x="6639264" y="6161442"/>
            <a:ext cx="2133600" cy="365125"/>
          </a:xfrm>
          <a:prstGeom prst="rect">
            <a:avLst/>
          </a:prstGeom>
        </p:spPr>
        <p:txBody>
          <a:bodyPr vert="horz" lIns="91440" tIns="45720" rIns="91440" bIns="45720" rtlCol="0" anchor="ctr"/>
          <a:lstStyle>
            <a:lvl1pPr algn="r">
              <a:defRPr sz="1200">
                <a:solidFill>
                  <a:schemeClr val="tx2"/>
                </a:solidFill>
              </a:defRPr>
            </a:lvl1pPr>
          </a:lstStyle>
          <a:p>
            <a:fld id="{D219EBCC-31A0-4DE1-AD15-548F4E03BFA4}"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540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65760" indent="-365760" algn="l" defTabSz="914400" rtl="0" eaLnBrk="1" latinLnBrk="0" hangingPunct="1">
        <a:spcBef>
          <a:spcPct val="20000"/>
        </a:spcBef>
        <a:buClr>
          <a:schemeClr val="accent1"/>
        </a:buClr>
        <a:buFont typeface="Wingdings" pitchFamily="2" charset="2"/>
        <a:buChar char=""/>
        <a:defRPr sz="2400" kern="1200">
          <a:solidFill>
            <a:schemeClr val="tx1">
              <a:lumMod val="85000"/>
              <a:lumOff val="15000"/>
            </a:schemeClr>
          </a:solidFill>
          <a:latin typeface="+mn-lt"/>
          <a:ea typeface="+mn-ea"/>
          <a:cs typeface="+mn-cs"/>
        </a:defRPr>
      </a:lvl1pPr>
      <a:lvl2pPr marL="777240" indent="-365760" algn="l" defTabSz="914400" rtl="0" eaLnBrk="1" latinLnBrk="0" hangingPunct="1">
        <a:spcBef>
          <a:spcPct val="20000"/>
        </a:spcBef>
        <a:buClr>
          <a:schemeClr val="accent1"/>
        </a:buClr>
        <a:buFont typeface="Wingdings" pitchFamily="2" charset="2"/>
        <a:buChar char=""/>
        <a:defRPr sz="2200" kern="1200">
          <a:solidFill>
            <a:schemeClr val="tx1">
              <a:lumMod val="85000"/>
              <a:lumOff val="15000"/>
            </a:schemeClr>
          </a:solidFill>
          <a:latin typeface="+mn-lt"/>
          <a:ea typeface="+mn-ea"/>
          <a:cs typeface="+mn-cs"/>
        </a:defRPr>
      </a:lvl2pPr>
      <a:lvl3pPr marL="1143000" indent="-365760" algn="l" defTabSz="914400" rtl="0" eaLnBrk="1" latinLnBrk="0" hangingPunct="1">
        <a:spcBef>
          <a:spcPct val="20000"/>
        </a:spcBef>
        <a:buClr>
          <a:schemeClr val="accent1"/>
        </a:buClr>
        <a:buFont typeface="Wingdings" pitchFamily="2" charset="2"/>
        <a:buChar char=""/>
        <a:defRPr sz="2000" kern="1200">
          <a:solidFill>
            <a:schemeClr val="tx1">
              <a:lumMod val="85000"/>
              <a:lumOff val="15000"/>
            </a:schemeClr>
          </a:solidFill>
          <a:latin typeface="+mn-lt"/>
          <a:ea typeface="+mn-ea"/>
          <a:cs typeface="+mn-cs"/>
        </a:defRPr>
      </a:lvl3pPr>
      <a:lvl4pPr marL="1508760" indent="-320040" algn="l" defTabSz="914400" rtl="0" eaLnBrk="1" latinLnBrk="0" hangingPunct="1">
        <a:spcBef>
          <a:spcPct val="20000"/>
        </a:spcBef>
        <a:buClr>
          <a:schemeClr val="accent1"/>
        </a:buClr>
        <a:buFont typeface="Wingdings" pitchFamily="2" charset="2"/>
        <a:buChar char=""/>
        <a:defRPr sz="1800" kern="1200">
          <a:solidFill>
            <a:schemeClr val="tx1">
              <a:lumMod val="85000"/>
              <a:lumOff val="15000"/>
            </a:schemeClr>
          </a:solidFill>
          <a:latin typeface="+mn-lt"/>
          <a:ea typeface="+mn-ea"/>
          <a:cs typeface="+mn-cs"/>
        </a:defRPr>
      </a:lvl4pPr>
      <a:lvl5pPr marL="1828800" indent="-320040" algn="l" defTabSz="914400" rtl="0" eaLnBrk="1" latinLnBrk="0" hangingPunct="1">
        <a:spcBef>
          <a:spcPct val="20000"/>
        </a:spcBef>
        <a:buClr>
          <a:schemeClr val="accent1"/>
        </a:buClr>
        <a:buFont typeface="Wingdings" pitchFamily="2" charset="2"/>
        <a:buChar char=""/>
        <a:defRPr sz="1600" kern="1200">
          <a:solidFill>
            <a:schemeClr val="tx1">
              <a:lumMod val="85000"/>
              <a:lumOff val="15000"/>
            </a:schemeClr>
          </a:solidFill>
          <a:latin typeface="+mn-lt"/>
          <a:ea typeface="+mn-ea"/>
          <a:cs typeface="+mn-cs"/>
        </a:defRPr>
      </a:lvl5pPr>
      <a:lvl6pPr marL="214884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6pPr>
      <a:lvl7pPr marL="246888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7pPr>
      <a:lvl8pPr marL="278892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8pPr>
      <a:lvl9pPr marL="310896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“Middle Brow Literature”</a:t>
            </a:r>
            <a:endParaRPr lang="en-US" dirty="0"/>
          </a:p>
        </p:txBody>
      </p:sp>
      <p:sp>
        <p:nvSpPr>
          <p:cNvPr id="3" name="Subtitle 2"/>
          <p:cNvSpPr>
            <a:spLocks noGrp="1"/>
          </p:cNvSpPr>
          <p:nvPr>
            <p:ph type="subTitle" idx="1"/>
          </p:nvPr>
        </p:nvSpPr>
        <p:spPr/>
        <p:txBody>
          <a:bodyPr/>
          <a:lstStyle/>
          <a:p>
            <a:r>
              <a:rPr lang="en-US" dirty="0" smtClean="0"/>
              <a:t>Closing the Gap in China</a:t>
            </a:r>
            <a:endParaRPr lang="en-US" dirty="0"/>
          </a:p>
        </p:txBody>
      </p:sp>
    </p:spTree>
    <p:extLst>
      <p:ext uri="{BB962C8B-B14F-4D97-AF65-F5344CB8AC3E}">
        <p14:creationId xmlns:p14="http://schemas.microsoft.com/office/powerpoint/2010/main" val="179827330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What is highbrow, middlebrow, lowbrow.</a:t>
            </a:r>
          </a:p>
          <a:p>
            <a:endParaRPr lang="en-US" dirty="0" smtClean="0"/>
          </a:p>
          <a:p>
            <a:r>
              <a:rPr lang="en-US" dirty="0"/>
              <a:t>Of, relating to, or being highly cultured or </a:t>
            </a:r>
            <a:r>
              <a:rPr lang="en-US" dirty="0" smtClean="0"/>
              <a:t>intellectual</a:t>
            </a:r>
          </a:p>
          <a:p>
            <a:r>
              <a:rPr lang="en-US" dirty="0"/>
              <a:t>One having uncultivated </a:t>
            </a:r>
            <a:r>
              <a:rPr lang="en-US" dirty="0" smtClean="0"/>
              <a:t>tastes</a:t>
            </a:r>
          </a:p>
          <a:p>
            <a:r>
              <a:rPr lang="en-US" dirty="0" smtClean="0"/>
              <a:t>In-between usually closer to highbrow</a:t>
            </a:r>
            <a:endParaRPr lang="en-US" dirty="0"/>
          </a:p>
        </p:txBody>
      </p:sp>
      <p:sp>
        <p:nvSpPr>
          <p:cNvPr id="3" name="Title 2"/>
          <p:cNvSpPr>
            <a:spLocks noGrp="1"/>
          </p:cNvSpPr>
          <p:nvPr>
            <p:ph type="title"/>
          </p:nvPr>
        </p:nvSpPr>
        <p:spPr/>
        <p:txBody>
          <a:bodyPr/>
          <a:lstStyle/>
          <a:p>
            <a:r>
              <a:rPr lang="en-US" sz="3600" dirty="0" smtClean="0"/>
              <a:t>Highbrow, Middlebrow, Lowbrow</a:t>
            </a:r>
            <a:endParaRPr lang="en-US" sz="3600" dirty="0"/>
          </a:p>
        </p:txBody>
      </p:sp>
    </p:spTree>
    <p:extLst>
      <p:ext uri="{BB962C8B-B14F-4D97-AF65-F5344CB8AC3E}">
        <p14:creationId xmlns:p14="http://schemas.microsoft.com/office/powerpoint/2010/main" val="299798287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Late 1800s to early1900s</a:t>
            </a:r>
          </a:p>
          <a:p>
            <a:r>
              <a:rPr lang="en-US" dirty="0" smtClean="0"/>
              <a:t>1977 middlebrow fiction</a:t>
            </a:r>
          </a:p>
          <a:p>
            <a:r>
              <a:rPr lang="en-US" dirty="0" smtClean="0"/>
              <a:t>Avoided by most literary scholars</a:t>
            </a:r>
          </a:p>
          <a:p>
            <a:r>
              <a:rPr lang="en-US" dirty="0" smtClean="0"/>
              <a:t>Western influence as well as traditionally</a:t>
            </a:r>
          </a:p>
          <a:p>
            <a:endParaRPr lang="en-US" dirty="0"/>
          </a:p>
        </p:txBody>
      </p:sp>
      <p:sp>
        <p:nvSpPr>
          <p:cNvPr id="3" name="Title 2"/>
          <p:cNvSpPr>
            <a:spLocks noGrp="1"/>
          </p:cNvSpPr>
          <p:nvPr>
            <p:ph type="title"/>
          </p:nvPr>
        </p:nvSpPr>
        <p:spPr/>
        <p:txBody>
          <a:bodyPr/>
          <a:lstStyle/>
          <a:p>
            <a:r>
              <a:rPr lang="en-US" sz="3600" dirty="0" smtClean="0"/>
              <a:t>Formation Middle Brow Literature</a:t>
            </a:r>
            <a:endParaRPr lang="en-US" sz="3600" dirty="0"/>
          </a:p>
        </p:txBody>
      </p:sp>
    </p:spTree>
    <p:extLst>
      <p:ext uri="{BB962C8B-B14F-4D97-AF65-F5344CB8AC3E}">
        <p14:creationId xmlns:p14="http://schemas.microsoft.com/office/powerpoint/2010/main" val="256945915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Marriage as retribution</a:t>
            </a:r>
          </a:p>
          <a:p>
            <a:r>
              <a:rPr lang="en-US" dirty="0" smtClean="0"/>
              <a:t>Sing song girls of Shang </a:t>
            </a:r>
            <a:r>
              <a:rPr lang="en-US" dirty="0" err="1"/>
              <a:t>H</a:t>
            </a:r>
            <a:r>
              <a:rPr lang="en-US" dirty="0" err="1" smtClean="0"/>
              <a:t>ai</a:t>
            </a:r>
            <a:endParaRPr lang="en-US" dirty="0" smtClean="0"/>
          </a:p>
          <a:p>
            <a:r>
              <a:rPr lang="en-US" dirty="0" smtClean="0"/>
              <a:t>The flower in the sinful sea</a:t>
            </a:r>
          </a:p>
          <a:p>
            <a:endParaRPr lang="en-US" dirty="0" smtClean="0"/>
          </a:p>
        </p:txBody>
      </p:sp>
      <p:sp>
        <p:nvSpPr>
          <p:cNvPr id="3" name="Title 2"/>
          <p:cNvSpPr>
            <a:spLocks noGrp="1"/>
          </p:cNvSpPr>
          <p:nvPr>
            <p:ph type="title"/>
          </p:nvPr>
        </p:nvSpPr>
        <p:spPr>
          <a:xfrm>
            <a:off x="685800" y="533400"/>
            <a:ext cx="7756263" cy="1054250"/>
          </a:xfrm>
        </p:spPr>
        <p:txBody>
          <a:bodyPr/>
          <a:lstStyle/>
          <a:p>
            <a:r>
              <a:rPr lang="en-US" sz="3600" dirty="0" smtClean="0"/>
              <a:t>Examples of Middlebrow</a:t>
            </a:r>
            <a:endParaRPr lang="en-US" sz="3600" dirty="0"/>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029200" y="3886200"/>
            <a:ext cx="2848841" cy="2133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80124587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Applied to almost any popular work of the era</a:t>
            </a:r>
          </a:p>
          <a:p>
            <a:r>
              <a:rPr lang="en-US" dirty="0" smtClean="0"/>
              <a:t>Very highly entertaining</a:t>
            </a:r>
          </a:p>
          <a:p>
            <a:r>
              <a:rPr lang="en-US" dirty="0" smtClean="0"/>
              <a:t>1920</a:t>
            </a:r>
          </a:p>
          <a:p>
            <a:r>
              <a:rPr lang="en-US" dirty="0" smtClean="0"/>
              <a:t>Usually avoided by scholars</a:t>
            </a:r>
          </a:p>
          <a:p>
            <a:r>
              <a:rPr lang="en-US" dirty="0" smtClean="0"/>
              <a:t>Gave rise to much of the </a:t>
            </a:r>
            <a:r>
              <a:rPr lang="en-US" dirty="0" err="1" smtClean="0"/>
              <a:t>chinese</a:t>
            </a:r>
            <a:r>
              <a:rPr lang="en-US" dirty="0" smtClean="0"/>
              <a:t> </a:t>
            </a:r>
            <a:endParaRPr lang="en-US" dirty="0"/>
          </a:p>
        </p:txBody>
      </p:sp>
      <p:sp>
        <p:nvSpPr>
          <p:cNvPr id="3" name="Title 2"/>
          <p:cNvSpPr>
            <a:spLocks noGrp="1"/>
          </p:cNvSpPr>
          <p:nvPr>
            <p:ph type="title"/>
          </p:nvPr>
        </p:nvSpPr>
        <p:spPr/>
        <p:txBody>
          <a:bodyPr/>
          <a:lstStyle/>
          <a:p>
            <a:r>
              <a:rPr lang="en-US" dirty="0"/>
              <a:t>Mandarin Duck and Butterfly</a:t>
            </a:r>
            <a:br>
              <a:rPr lang="en-US" dirty="0"/>
            </a:br>
            <a:endParaRPr lang="en-US" dirty="0"/>
          </a:p>
        </p:txBody>
      </p:sp>
    </p:spTree>
    <p:extLst>
      <p:ext uri="{BB962C8B-B14F-4D97-AF65-F5344CB8AC3E}">
        <p14:creationId xmlns:p14="http://schemas.microsoft.com/office/powerpoint/2010/main" val="2784054801"/>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Hardcover">
  <a:themeElements>
    <a:clrScheme name="Hardcover">
      <a:dk1>
        <a:sysClr val="windowText" lastClr="000000"/>
      </a:dk1>
      <a:lt1>
        <a:sysClr val="window" lastClr="FFFFFF"/>
      </a:lt1>
      <a:dk2>
        <a:srgbClr val="895D1D"/>
      </a:dk2>
      <a:lt2>
        <a:srgbClr val="ECE9C6"/>
      </a:lt2>
      <a:accent1>
        <a:srgbClr val="873624"/>
      </a:accent1>
      <a:accent2>
        <a:srgbClr val="D6862D"/>
      </a:accent2>
      <a:accent3>
        <a:srgbClr val="D0BE40"/>
      </a:accent3>
      <a:accent4>
        <a:srgbClr val="877F6C"/>
      </a:accent4>
      <a:accent5>
        <a:srgbClr val="972109"/>
      </a:accent5>
      <a:accent6>
        <a:srgbClr val="AEB795"/>
      </a:accent6>
      <a:hlink>
        <a:srgbClr val="CC9900"/>
      </a:hlink>
      <a:folHlink>
        <a:srgbClr val="B2B2B2"/>
      </a:folHlink>
    </a:clrScheme>
    <a:fontScheme name="Hardcover">
      <a:majorFont>
        <a:latin typeface="Book Antiqua"/>
        <a:ea typeface=""/>
        <a:cs typeface=""/>
        <a:font script="Grek" typeface="Times New Roman"/>
        <a:font script="Cyrl" typeface="Times New Roman"/>
        <a:font script="Jpan" typeface="HGS明朝E"/>
        <a:font script="Hang" typeface="궁서"/>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Book Antiqua"/>
        <a:ea typeface=""/>
        <a:cs typeface=""/>
        <a:font script="Grek" typeface="Times New Roman"/>
        <a:font script="Cyrl" typeface="Times New Roman"/>
        <a:font script="Jpan" typeface="HGS明朝E"/>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Hardcover">
      <a:fillStyleLst>
        <a:solidFill>
          <a:schemeClr val="phClr"/>
        </a:solidFill>
        <a:solidFill>
          <a:schemeClr val="phClr">
            <a:tint val="68000"/>
            <a:shade val="94000"/>
            <a:satMod val="300000"/>
            <a:lumMod val="110000"/>
          </a:schemeClr>
        </a:solidFill>
        <a:gradFill rotWithShape="1">
          <a:gsLst>
            <a:gs pos="0">
              <a:schemeClr val="phClr">
                <a:tint val="94000"/>
                <a:satMod val="180000"/>
                <a:lumMod val="98000"/>
              </a:schemeClr>
            </a:gs>
            <a:gs pos="100000">
              <a:schemeClr val="phClr">
                <a:satMod val="130000"/>
              </a:schemeClr>
            </a:gs>
          </a:gsLst>
          <a:lin ang="5160000" scaled="0"/>
        </a:gradFill>
      </a:fillStyleLst>
      <a:lnStyleLst>
        <a:ln w="12700" cap="flat" cmpd="sng" algn="ctr">
          <a:solidFill>
            <a:schemeClr val="phClr">
              <a:shade val="90000"/>
              <a:lumMod val="90000"/>
            </a:schemeClr>
          </a:solidFill>
          <a:prstDash val="solid"/>
        </a:ln>
        <a:ln w="19050" cap="flat" cmpd="sng" algn="ctr">
          <a:solidFill>
            <a:schemeClr val="phClr">
              <a:shade val="75000"/>
              <a:lumMod val="90000"/>
            </a:schemeClr>
          </a:solidFill>
          <a:prstDash val="solid"/>
        </a:ln>
        <a:ln w="25400" cap="flat" cmpd="sng" algn="ctr">
          <a:solidFill>
            <a:schemeClr val="phClr"/>
          </a:solidFill>
          <a:prstDash val="solid"/>
        </a:ln>
      </a:lnStyleLst>
      <a:effectStyleLst>
        <a:effectStyle>
          <a:effectLst>
            <a:outerShdw blurRad="38100" dist="12700" dir="5400000" rotWithShape="0">
              <a:srgbClr val="000000">
                <a:alpha val="15000"/>
              </a:srgbClr>
            </a:outerShdw>
          </a:effectLst>
        </a:effectStyle>
        <a:effectStyle>
          <a:effectLst>
            <a:outerShdw blurRad="50800" dist="25400" dir="5400000" rotWithShape="0">
              <a:srgbClr val="000000">
                <a:alpha val="46000"/>
              </a:srgbClr>
            </a:outerShdw>
          </a:effectLst>
        </a:effectStyle>
        <a:effectStyle>
          <a:effectLst>
            <a:outerShdw blurRad="50800" dist="25400" dir="5400000" rotWithShape="0">
              <a:srgbClr val="000000">
                <a:alpha val="48000"/>
              </a:srgbClr>
            </a:outerShdw>
          </a:effectLst>
          <a:scene3d>
            <a:camera prst="orthographicFront">
              <a:rot lat="0" lon="0" rev="0"/>
            </a:camera>
            <a:lightRig rig="threePt" dir="tl">
              <a:rot lat="0" lon="0" rev="2400000"/>
            </a:lightRig>
          </a:scene3d>
          <a:sp3d>
            <a:bevelT w="25400" h="25400"/>
          </a:sp3d>
        </a:effectStyle>
      </a:effectStyleLst>
      <a:bgFillStyleLst>
        <a:solidFill>
          <a:schemeClr val="phClr">
            <a:tint val="96000"/>
            <a:lumMod val="110000"/>
          </a:schemeClr>
        </a:solidFill>
        <a:blipFill rotWithShape="1">
          <a:blip xmlns:r="http://schemas.openxmlformats.org/officeDocument/2006/relationships" r:embed="rId1">
            <a:duotone>
              <a:schemeClr val="phClr">
                <a:tint val="93000"/>
                <a:shade val="20000"/>
              </a:schemeClr>
              <a:schemeClr val="phClr">
                <a:tint val="90000"/>
                <a:shade val="85000"/>
                <a:satMod val="115000"/>
              </a:schemeClr>
            </a:duotone>
          </a:blip>
          <a:tile tx="0" ty="0" sx="60000" sy="60000" flip="none" algn="tl"/>
        </a:blipFill>
        <a:blipFill rotWithShape="1">
          <a:blip xmlns:r="http://schemas.openxmlformats.org/officeDocument/2006/relationships" r:embed="rId2">
            <a:duotone>
              <a:schemeClr val="phClr">
                <a:shade val="50000"/>
                <a:satMod val="340000"/>
                <a:lumMod val="40000"/>
              </a:schemeClr>
              <a:schemeClr val="phClr">
                <a:tint val="92000"/>
                <a:shade val="94000"/>
                <a:hueMod val="110000"/>
                <a:satMod val="236000"/>
                <a:lumMod val="120000"/>
              </a:schemeClr>
            </a:duotone>
          </a:blip>
          <a:stretch/>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Hardcover</Template>
  <TotalTime>77</TotalTime>
  <Words>369</Words>
  <Application>Microsoft Office PowerPoint</Application>
  <PresentationFormat>On-screen Show (4:3)</PresentationFormat>
  <Paragraphs>32</Paragraphs>
  <Slides>5</Slides>
  <Notes>3</Notes>
  <HiddenSlides>0</HiddenSlides>
  <MMClips>0</MMClips>
  <ScaleCrop>false</ScaleCrop>
  <HeadingPairs>
    <vt:vector size="4" baseType="variant">
      <vt:variant>
        <vt:lpstr>Theme</vt:lpstr>
      </vt:variant>
      <vt:variant>
        <vt:i4>1</vt:i4>
      </vt:variant>
      <vt:variant>
        <vt:lpstr>Slide Titles</vt:lpstr>
      </vt:variant>
      <vt:variant>
        <vt:i4>5</vt:i4>
      </vt:variant>
    </vt:vector>
  </HeadingPairs>
  <TitlesOfParts>
    <vt:vector size="6" baseType="lpstr">
      <vt:lpstr>Hardcover</vt:lpstr>
      <vt:lpstr>“Middle Brow Literature”</vt:lpstr>
      <vt:lpstr>Highbrow, Middlebrow, Lowbrow</vt:lpstr>
      <vt:lpstr>Formation Middle Brow Literature</vt:lpstr>
      <vt:lpstr>Examples of Middlebrow</vt:lpstr>
      <vt:lpstr>Mandarin Duck and Butterfly </vt:lpstr>
    </vt:vector>
  </TitlesOfParts>
  <Company>Microsoft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“Middle Brow Literature”</dc:title>
  <dc:creator>Delon</dc:creator>
  <cp:lastModifiedBy>Delon</cp:lastModifiedBy>
  <cp:revision>7</cp:revision>
  <dcterms:created xsi:type="dcterms:W3CDTF">2012-02-17T19:19:51Z</dcterms:created>
  <dcterms:modified xsi:type="dcterms:W3CDTF">2012-04-19T06:53:26Z</dcterms:modified>
</cp:coreProperties>
</file>