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70" r:id="rId2"/>
    <p:sldId id="3193" r:id="rId3"/>
    <p:sldId id="3217" r:id="rId4"/>
    <p:sldId id="3216" r:id="rId5"/>
    <p:sldId id="3215" r:id="rId6"/>
  </p:sldIdLst>
  <p:sldSz cx="9001125" cy="504031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47040" indent="-1276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896620" indent="-257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45565" indent="-387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795145" indent="-51689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597660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17065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36470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555875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">
          <p15:clr>
            <a:srgbClr val="A4A3A4"/>
          </p15:clr>
        </p15:guide>
        <p15:guide id="2" orient="horz" pos="2915">
          <p15:clr>
            <a:srgbClr val="A4A3A4"/>
          </p15:clr>
        </p15:guide>
        <p15:guide id="3" pos="2835">
          <p15:clr>
            <a:srgbClr val="A4A3A4"/>
          </p15:clr>
        </p15:guide>
        <p15:guide id="4" pos="390">
          <p15:clr>
            <a:srgbClr val="A4A3A4"/>
          </p15:clr>
        </p15:guide>
        <p15:guide id="5" pos="5248">
          <p15:clr>
            <a:srgbClr val="A4A3A4"/>
          </p15:clr>
        </p15:guide>
        <p15:guide id="6" pos="4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3A8F"/>
    <a:srgbClr val="1357AE"/>
    <a:srgbClr val="595959"/>
    <a:srgbClr val="4478BD"/>
    <a:srgbClr val="D0E66C"/>
    <a:srgbClr val="5D7D41"/>
    <a:srgbClr val="B3D787"/>
    <a:srgbClr val="DC5F54"/>
    <a:srgbClr val="EBB867"/>
    <a:srgbClr val="E4B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9" autoAdjust="0"/>
    <p:restoredTop sz="95317" autoAdjust="0"/>
  </p:normalViewPr>
  <p:slideViewPr>
    <p:cSldViewPr>
      <p:cViewPr>
        <p:scale>
          <a:sx n="130" d="100"/>
          <a:sy n="130" d="100"/>
        </p:scale>
        <p:origin x="-834" y="-126"/>
      </p:cViewPr>
      <p:guideLst>
        <p:guide orient="horz" pos="229"/>
        <p:guide orient="horz" pos="2915"/>
        <p:guide pos="2835"/>
        <p:guide pos="390"/>
        <p:guide pos="5248"/>
        <p:guide pos="4836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843730D4-DAA0-4961-8D66-8018B71D47DD}" type="datetimeFigureOut">
              <a:rPr lang="zh-CN" altLang="en-US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fld id="{53CB15B2-6539-414E-885F-134AB7BAEF7A}" type="slidenum">
              <a:rPr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942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F20F0E08-FCD4-40FB-9946-C51233C97953}" type="datetimeFigureOut">
              <a:rPr lang="zh-CN" altLang="en-US"/>
              <a:t>2021/10/27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68300" y="685800"/>
            <a:ext cx="61214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fld id="{70CA4341-F6FF-475E-A543-0194832CB00B}" type="slidenum">
              <a:rPr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9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1813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381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5758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7698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597025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16430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35835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55240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68300" y="685800"/>
            <a:ext cx="6121400" cy="3429000"/>
          </a:xfrm>
          <a:ln>
            <a:miter lim="800000"/>
          </a:ln>
        </p:spPr>
      </p:sp>
      <p:sp>
        <p:nvSpPr>
          <p:cNvPr id="51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10EB9B-026B-4DBF-B0DF-F17B4B439C9D}" type="slidenum">
              <a:rPr altLang="en-US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00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68300" y="685800"/>
            <a:ext cx="6121400" cy="3429000"/>
          </a:xfrm>
          <a:ln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A487FC-BDBF-4955-A2AE-666F60F4684B}" type="slidenum">
              <a:rPr altLang="en-US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64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68300" y="685800"/>
            <a:ext cx="6121400" cy="3429000"/>
          </a:xfrm>
          <a:ln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A1F82C-B601-4AB2-AEE9-68535FDD5228}" type="slidenum">
              <a:rPr altLang="en-US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0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68300" y="685800"/>
            <a:ext cx="6121400" cy="3429000"/>
          </a:xfrm>
          <a:ln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A1F82C-B601-4AB2-AEE9-68535FDD5228}" type="slidenum">
              <a:rPr altLang="en-US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23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68300" y="685800"/>
            <a:ext cx="6121400" cy="3429000"/>
          </a:xfrm>
          <a:ln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A1F82C-B601-4AB2-AEE9-68535FDD5228}" type="slidenum">
              <a:rPr altLang="en-US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23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6C02-6AC0-4150-BF14-3C2902387D77}" type="datetimeFigureOut">
              <a:rPr lang="zh-CN" altLang="en-US"/>
              <a:t>2021/10/27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B9ED6-FA7E-4333-AD61-EE26BDBEFB97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141" y="824833"/>
            <a:ext cx="6750844" cy="1754665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5141" y="2647164"/>
            <a:ext cx="6750844" cy="1216832"/>
          </a:xfrm>
        </p:spPr>
        <p:txBody>
          <a:bodyPr/>
          <a:lstStyle>
            <a:lvl1pPr marL="0" indent="0" algn="ctr">
              <a:buNone/>
              <a:defRPr sz="1765"/>
            </a:lvl1pPr>
            <a:lvl2pPr marL="335915" indent="0" algn="ctr">
              <a:buNone/>
              <a:defRPr sz="1470"/>
            </a:lvl2pPr>
            <a:lvl3pPr marL="671830" indent="0" algn="ctr">
              <a:buNone/>
              <a:defRPr sz="1325"/>
            </a:lvl3pPr>
            <a:lvl4pPr marL="1007745" indent="0" algn="ctr">
              <a:buNone/>
              <a:defRPr sz="1175"/>
            </a:lvl4pPr>
            <a:lvl5pPr marL="1344295" indent="0" algn="ctr">
              <a:buNone/>
              <a:defRPr sz="1175"/>
            </a:lvl5pPr>
            <a:lvl6pPr marL="1680210" indent="0" algn="ctr">
              <a:buNone/>
              <a:defRPr sz="1175"/>
            </a:lvl6pPr>
            <a:lvl7pPr marL="2016125" indent="0" algn="ctr">
              <a:buNone/>
              <a:defRPr sz="1175"/>
            </a:lvl7pPr>
            <a:lvl8pPr marL="2352040" indent="0" algn="ctr">
              <a:buNone/>
              <a:defRPr sz="1175"/>
            </a:lvl8pPr>
            <a:lvl9pPr marL="2687955" indent="0" algn="ctr">
              <a:buNone/>
              <a:defRPr sz="117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0D54-490B-40A1-B881-655F5D6D9F3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4F2-6795-4B2C-94A9-E689C6BD88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8967" y="268832"/>
            <a:ext cx="7763193" cy="9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898" tIns="31949" rIns="63898" bIns="31949" numCol="1" anchor="ctr" anchorCtr="0" compatLnSpc="1"/>
          <a:lstStyle/>
          <a:p>
            <a:pPr lvl="0"/>
            <a:r>
              <a:rPr lang="zh-CN" altLang="en-US" noProof="1"/>
              <a:t>单击此处编辑母版标题样式</a:t>
            </a:r>
            <a:endParaRPr lang="zh-CN" noProof="1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8967" y="1341945"/>
            <a:ext cx="7763193" cy="319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898" tIns="31949" rIns="63898" bIns="31949" numCol="1" anchor="t" anchorCtr="0" compatLnSpc="1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zh-C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967" y="4671915"/>
            <a:ext cx="2024698" cy="267725"/>
          </a:xfrm>
          <a:prstGeom prst="rect">
            <a:avLst/>
          </a:prstGeom>
        </p:spPr>
        <p:txBody>
          <a:bodyPr vert="horz" lIns="63898" tIns="31949" rIns="63898" bIns="31949" rtlCol="0" anchor="ctr"/>
          <a:lstStyle>
            <a:lvl1pPr algn="l" eaLnBrk="1" hangingPunct="1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56D01-2764-4F3F-81D1-FEDBA43AD549}" type="datetimeFigureOut">
              <a:rPr lang="zh-CN" altLang="en-US"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484" y="4671915"/>
            <a:ext cx="3038158" cy="267725"/>
          </a:xfrm>
          <a:prstGeom prst="rect">
            <a:avLst/>
          </a:prstGeom>
        </p:spPr>
        <p:txBody>
          <a:bodyPr vert="horz" lIns="63898" tIns="31949" rIns="63898" bIns="31949" rtlCol="0" anchor="ctr"/>
          <a:lstStyle>
            <a:lvl1pPr algn="ctr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7462" y="4671915"/>
            <a:ext cx="2024698" cy="267725"/>
          </a:xfrm>
          <a:prstGeom prst="rect">
            <a:avLst/>
          </a:prstGeom>
        </p:spPr>
        <p:txBody>
          <a:bodyPr vert="horz" wrap="square" lIns="63898" tIns="31949" rIns="63898" bIns="31949" numCol="1" anchor="ctr" anchorCtr="0" compatLnSpc="1"/>
          <a:lstStyle>
            <a:lvl1pPr algn="r" eaLnBrk="1" hangingPunct="1">
              <a:defRPr sz="800" noProof="1">
                <a:solidFill>
                  <a:srgbClr val="898989"/>
                </a:solidFill>
              </a:defRPr>
            </a:lvl1pPr>
          </a:lstStyle>
          <a:p>
            <a:fld id="{481A012C-3782-4128-B36B-91F05AF1EE8F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19405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38810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958215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278255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68910" indent="-168910" algn="l" defTabSz="673100" rtl="0" eaLnBrk="0" fontAlgn="base" hangingPunct="0">
        <a:lnSpc>
          <a:spcPct val="90000"/>
        </a:lnSpc>
        <a:spcBef>
          <a:spcPts val="73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95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010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195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16380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52930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115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27300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63850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55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735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92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47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4655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184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39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5575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6200000">
            <a:off x="8406982" y="2070024"/>
            <a:ext cx="792066" cy="396221"/>
          </a:xfrm>
          <a:prstGeom prst="triangle">
            <a:avLst/>
          </a:prstGeom>
          <a:solidFill>
            <a:srgbClr val="13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00412" y="1390971"/>
            <a:ext cx="5544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1357AE"/>
                </a:solidFill>
                <a:latin typeface="Times New Roman" pitchFamily="18" charset="0"/>
                <a:ea typeface="方正兰亭准黑_GBK" panose="02000000000000000000" pitchFamily="2" charset="-122"/>
                <a:cs typeface="Times New Roman" pitchFamily="18" charset="0"/>
              </a:rPr>
              <a:t>The Debates </a:t>
            </a:r>
            <a:r>
              <a:rPr lang="en-US" altLang="zh-CN" sz="3600" b="1" dirty="0" smtClean="0">
                <a:solidFill>
                  <a:srgbClr val="1357AE"/>
                </a:solidFill>
                <a:latin typeface="Times New Roman" pitchFamily="18" charset="0"/>
                <a:ea typeface="方正兰亭准黑_GBK" panose="02000000000000000000" pitchFamily="2" charset="-122"/>
                <a:cs typeface="Times New Roman" pitchFamily="18" charset="0"/>
              </a:rPr>
              <a:t>Between </a:t>
            </a:r>
            <a:r>
              <a:rPr lang="en-US" altLang="zh-CN" sz="3600" b="1" dirty="0">
                <a:solidFill>
                  <a:srgbClr val="1357AE"/>
                </a:solidFill>
                <a:latin typeface="Times New Roman" pitchFamily="18" charset="0"/>
                <a:ea typeface="方正兰亭准黑_GBK" panose="02000000000000000000" pitchFamily="2" charset="-122"/>
                <a:cs typeface="Times New Roman" pitchFamily="18" charset="0"/>
              </a:rPr>
              <a:t>Wen and Zhi on Buddhist Scriptures Translation</a:t>
            </a:r>
            <a:endParaRPr lang="zh-CN" altLang="en-US" sz="3600" b="1" dirty="0">
              <a:solidFill>
                <a:srgbClr val="1357AE"/>
              </a:solidFill>
              <a:latin typeface="Times New Roman" pitchFamily="18" charset="0"/>
              <a:ea typeface="方正兰亭准黑_GBK" panose="02000000000000000000" pitchFamily="2" charset="-122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7020772" y="936024"/>
            <a:ext cx="720060" cy="792066"/>
          </a:xfrm>
          <a:prstGeom prst="line">
            <a:avLst/>
          </a:prstGeom>
          <a:ln w="12700">
            <a:solidFill>
              <a:srgbClr val="135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380802" y="-432090"/>
            <a:ext cx="1944162" cy="2160180"/>
          </a:xfrm>
          <a:prstGeom prst="line">
            <a:avLst/>
          </a:prstGeom>
          <a:ln w="25400">
            <a:solidFill>
              <a:srgbClr val="1357AE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076610" y="3816264"/>
            <a:ext cx="936078" cy="1080090"/>
          </a:xfrm>
          <a:prstGeom prst="line">
            <a:avLst/>
          </a:prstGeom>
          <a:ln w="12700">
            <a:solidFill>
              <a:srgbClr val="135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62375" y="3888269"/>
            <a:ext cx="4440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方正兰亭准黑_GBK" panose="02000000000000000000" pitchFamily="2" charset="-122"/>
                <a:cs typeface="Times New Roman" pitchFamily="18" charset="0"/>
              </a:rPr>
              <a:t>Speaker : He Qin </a:t>
            </a:r>
            <a:r>
              <a:rPr lang="zh-CN" altLang="en-US" sz="2400" dirty="0" smtClean="0">
                <a:solidFill>
                  <a:srgbClr val="002060"/>
                </a:solidFill>
                <a:latin typeface="Times New Roman" pitchFamily="18" charset="0"/>
                <a:ea typeface="方正兰亭准黑_GBK" panose="02000000000000000000" pitchFamily="2" charset="-122"/>
                <a:cs typeface="Times New Roman" pitchFamily="18" charset="0"/>
              </a:rPr>
              <a:t>何芩</a:t>
            </a:r>
            <a:endParaRPr lang="en-US" altLang="zh-CN" sz="2400" dirty="0" smtClean="0">
              <a:solidFill>
                <a:srgbClr val="002060"/>
              </a:solidFill>
              <a:latin typeface="Times New Roman" pitchFamily="18" charset="0"/>
              <a:ea typeface="方正兰亭准黑_GBK" panose="02000000000000000000" pitchFamily="2" charset="-122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方正兰亭准黑_GBK" panose="02000000000000000000" pitchFamily="2" charset="-122"/>
                <a:cs typeface="Times New Roman" pitchFamily="18" charset="0"/>
              </a:rPr>
              <a:t>Student Number </a:t>
            </a:r>
            <a:r>
              <a:rPr lang="zh-CN" altLang="en-US" sz="2400" dirty="0" smtClean="0">
                <a:solidFill>
                  <a:srgbClr val="002060"/>
                </a:solidFill>
                <a:latin typeface="Times New Roman" pitchFamily="18" charset="0"/>
                <a:ea typeface="方正兰亭准黑_GBK" panose="02000000000000000000" pitchFamily="2" charset="-122"/>
                <a:cs typeface="Times New Roman" pitchFamily="18" charset="0"/>
              </a:rPr>
              <a:t>：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方正兰亭准黑_GBK" panose="02000000000000000000" pitchFamily="2" charset="-122"/>
                <a:cs typeface="Times New Roman" pitchFamily="18" charset="0"/>
              </a:rPr>
              <a:t>202120081489</a:t>
            </a:r>
            <a:endParaRPr lang="zh-CN" altLang="en-US" sz="2400" dirty="0">
              <a:solidFill>
                <a:srgbClr val="002060"/>
              </a:solidFill>
              <a:latin typeface="Times New Roman" pitchFamily="18" charset="0"/>
              <a:ea typeface="方正兰亭准黑_GBK" panose="02000000000000000000" pitchFamily="2" charset="-122"/>
              <a:cs typeface="Times New Roman" pitchFamily="18" charset="0"/>
            </a:endParaRPr>
          </a:p>
        </p:txBody>
      </p:sp>
      <p:pic>
        <p:nvPicPr>
          <p:cNvPr id="11" name="图片 10" descr="cd6632d38f476995b7b4ed0d7270650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0" flipH="1">
            <a:off x="-2482095" y="-818787"/>
            <a:ext cx="5835015" cy="3850005"/>
          </a:xfrm>
          <a:prstGeom prst="rect">
            <a:avLst/>
          </a:prstGeom>
        </p:spPr>
      </p:pic>
      <p:pic>
        <p:nvPicPr>
          <p:cNvPr id="12" name="图片 11" descr="cd6632d38f476995b7b4ed0d7270650f"/>
          <p:cNvPicPr>
            <a:picLocks noChangeAspect="1"/>
          </p:cNvPicPr>
          <p:nvPr/>
        </p:nvPicPr>
        <p:blipFill>
          <a:blip r:embed="rId4"/>
          <a:srcRect l="30775" t="884" r="-15831" b="48975"/>
          <a:stretch>
            <a:fillRect/>
          </a:stretch>
        </p:blipFill>
        <p:spPr>
          <a:xfrm rot="600000" flipH="1">
            <a:off x="1718945" y="4264025"/>
            <a:ext cx="2734310" cy="116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2108">
            <a:off x="184947" y="348542"/>
            <a:ext cx="1168948" cy="59007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76310" y="503988"/>
            <a:ext cx="5819605" cy="1885551"/>
            <a:chOff x="938236" y="786612"/>
            <a:chExt cx="5819605" cy="1885551"/>
          </a:xfrm>
        </p:grpSpPr>
        <p:sp>
          <p:nvSpPr>
            <p:cNvPr id="84" name="矩形 83"/>
            <p:cNvSpPr/>
            <p:nvPr/>
          </p:nvSpPr>
          <p:spPr>
            <a:xfrm>
              <a:off x="2054785" y="1281504"/>
              <a:ext cx="4625710" cy="98503"/>
            </a:xfrm>
            <a:prstGeom prst="rect">
              <a:avLst/>
            </a:prstGeom>
            <a:pattFill prst="ltUpDiag">
              <a:fgClr>
                <a:srgbClr val="282E33"/>
              </a:fgClr>
              <a:bgClr>
                <a:srgbClr val="B4C6D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79" tIns="33690" rIns="67379" bIns="33690"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椭圆 64"/>
            <p:cNvSpPr>
              <a:spLocks noChangeArrowheads="1"/>
            </p:cNvSpPr>
            <p:nvPr/>
          </p:nvSpPr>
          <p:spPr bwMode="auto">
            <a:xfrm>
              <a:off x="938236" y="1039096"/>
              <a:ext cx="1224768" cy="1218237"/>
            </a:xfrm>
            <a:prstGeom prst="ellipse">
              <a:avLst/>
            </a:prstGeom>
            <a:solidFill>
              <a:srgbClr val="1357AE"/>
            </a:solidFill>
            <a:ln w="190500" cap="sq" cmpd="sng">
              <a:solidFill>
                <a:srgbClr val="B4C6D1"/>
              </a:solidFill>
              <a:round/>
            </a:ln>
          </p:spPr>
          <p:txBody>
            <a:bodyPr lIns="67379" tIns="33690" rIns="67379" bIns="33690" anchor="ctr"/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Wen</a:t>
              </a:r>
            </a:p>
            <a:p>
              <a:pPr algn="ctr"/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文</a:t>
              </a:r>
              <a:endParaRPr lang="zh-CN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6" name="TextBox 32"/>
            <p:cNvSpPr txBox="1"/>
            <p:nvPr/>
          </p:nvSpPr>
          <p:spPr>
            <a:xfrm>
              <a:off x="2397976" y="1403796"/>
              <a:ext cx="4359865" cy="1268367"/>
            </a:xfrm>
            <a:prstGeom prst="rect">
              <a:avLst/>
            </a:prstGeom>
            <a:noFill/>
          </p:spPr>
          <p:txBody>
            <a:bodyPr wrap="square" lIns="67379" tIns="33690" rIns="67379" bIns="3369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When things are mixed, it is called Wen.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zh-CN" altLang="en-US" sz="1200" dirty="0">
                  <a:latin typeface="Times New Roman" pitchFamily="18" charset="0"/>
                  <a:cs typeface="Times New Roman" pitchFamily="18" charset="0"/>
                </a:rPr>
                <a:t>物相杂，故曰</a:t>
              </a:r>
              <a:r>
                <a:rPr lang="zh-CN" altLang="en-US" sz="1200" dirty="0" smtClean="0">
                  <a:latin typeface="Times New Roman" pitchFamily="18" charset="0"/>
                  <a:cs typeface="Times New Roman" pitchFamily="18" charset="0"/>
                </a:rPr>
                <a:t>文。” </a:t>
              </a:r>
              <a:endParaRPr lang="en-US" altLang="zh-CN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--《</a:t>
              </a:r>
              <a:r>
                <a:rPr lang="zh-CN" altLang="en-US" sz="1200" dirty="0" smtClean="0">
                  <a:latin typeface="Times New Roman" pitchFamily="18" charset="0"/>
                  <a:cs typeface="Times New Roman" pitchFamily="18" charset="0"/>
                </a:rPr>
                <a:t>周易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zh-CN" altLang="en-US" sz="1200" dirty="0" smtClean="0">
                  <a:latin typeface="Times New Roman" pitchFamily="18" charset="0"/>
                  <a:cs typeface="Times New Roman" pitchFamily="18" charset="0"/>
                </a:rPr>
                <a:t>系</a:t>
              </a:r>
              <a:r>
                <a:rPr lang="zh-CN" altLang="en-US" sz="1200" dirty="0">
                  <a:latin typeface="Times New Roman" pitchFamily="18" charset="0"/>
                  <a:cs typeface="Times New Roman" pitchFamily="18" charset="0"/>
                </a:rPr>
                <a:t>辞</a:t>
              </a:r>
              <a:r>
                <a:rPr lang="zh-CN" altLang="en-US" sz="1200" dirty="0" smtClean="0">
                  <a:latin typeface="Times New Roman" pitchFamily="18" charset="0"/>
                  <a:cs typeface="Times New Roman" pitchFamily="18" charset="0"/>
                </a:rPr>
                <a:t>下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》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patterns 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with crossed lines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latin typeface="Times New Roman" pitchFamily="18" charset="0"/>
                  <a:cs typeface="Times New Roman" pitchFamily="18" charset="0"/>
                </a:rPr>
                <a:t>纹</a:t>
              </a:r>
              <a:endParaRPr lang="en-US" altLang="zh-CN" sz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480137" y="786612"/>
              <a:ext cx="3816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Complexity / Ornate Diction </a:t>
              </a:r>
              <a:r>
                <a:rPr lang="en-US" altLang="zh-CN" dirty="0"/>
                <a:t>/  </a:t>
              </a:r>
              <a:r>
                <a:rPr lang="en-US" altLang="zh-CN" dirty="0" smtClean="0"/>
                <a:t>Rhetoric</a:t>
              </a:r>
              <a:endParaRPr lang="zh-CN" alt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92328" y="2592162"/>
            <a:ext cx="5994639" cy="2327635"/>
            <a:chOff x="2187707" y="2877232"/>
            <a:chExt cx="5994639" cy="2327635"/>
          </a:xfrm>
        </p:grpSpPr>
        <p:sp>
          <p:nvSpPr>
            <p:cNvPr id="83" name="矩形 82"/>
            <p:cNvSpPr/>
            <p:nvPr/>
          </p:nvSpPr>
          <p:spPr>
            <a:xfrm>
              <a:off x="2254522" y="3328863"/>
              <a:ext cx="4625710" cy="98503"/>
            </a:xfrm>
            <a:prstGeom prst="rect">
              <a:avLst/>
            </a:prstGeom>
            <a:pattFill prst="ltUpDiag">
              <a:fgClr>
                <a:srgbClr val="282E33"/>
              </a:fgClr>
              <a:bgClr>
                <a:srgbClr val="B4C6D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79" tIns="33690" rIns="67379" bIns="33690"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椭圆 64"/>
            <p:cNvSpPr>
              <a:spLocks noChangeArrowheads="1"/>
            </p:cNvSpPr>
            <p:nvPr/>
          </p:nvSpPr>
          <p:spPr bwMode="auto">
            <a:xfrm>
              <a:off x="6957578" y="2966957"/>
              <a:ext cx="1224768" cy="1218237"/>
            </a:xfrm>
            <a:prstGeom prst="ellipse">
              <a:avLst/>
            </a:prstGeom>
            <a:solidFill>
              <a:srgbClr val="1357AE"/>
            </a:solidFill>
            <a:ln w="190500" cap="sq" cmpd="sng">
              <a:solidFill>
                <a:srgbClr val="B4C6D1"/>
              </a:solidFill>
              <a:round/>
            </a:ln>
          </p:spPr>
          <p:txBody>
            <a:bodyPr lIns="67379" tIns="33690" rIns="67379" bIns="33690" anchor="ctr"/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Zhi</a:t>
              </a:r>
            </a:p>
            <a:p>
              <a:pPr algn="ctr"/>
              <a:r>
                <a:rPr lang="zh-CN" altLang="en-US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质</a:t>
              </a:r>
              <a:endParaRPr lang="zh-CN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8" name="TextBox 61"/>
            <p:cNvSpPr txBox="1"/>
            <p:nvPr/>
          </p:nvSpPr>
          <p:spPr>
            <a:xfrm>
              <a:off x="2187707" y="3486377"/>
              <a:ext cx="4359865" cy="1718490"/>
            </a:xfrm>
            <a:prstGeom prst="rect">
              <a:avLst/>
            </a:prstGeom>
            <a:noFill/>
          </p:spPr>
          <p:txBody>
            <a:bodyPr wrap="square" lIns="67379" tIns="33690" rIns="67379" bIns="3369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Things that 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have </a:t>
              </a:r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not been carved or decorated are called 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Zhi.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200" dirty="0" err="1" smtClean="0">
                  <a:latin typeface="Times New Roman" pitchFamily="18" charset="0"/>
                  <a:cs typeface="Times New Roman" pitchFamily="18" charset="0"/>
                </a:rPr>
                <a:t>eg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zh-CN" sz="1200" dirty="0" err="1" smtClean="0">
                  <a:latin typeface="Times New Roman" pitchFamily="18" charset="0"/>
                  <a:cs typeface="Times New Roman" pitchFamily="18" charset="0"/>
                </a:rPr>
                <a:t>unburnt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 earthenware; a rough sketch for a painting  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(Wang &amp; Cen etc. 2005, p.400)</a:t>
              </a:r>
            </a:p>
            <a:p>
              <a:pPr>
                <a:lnSpc>
                  <a:spcPct val="130000"/>
                </a:lnSpc>
              </a:pPr>
              <a:endParaRPr lang="en-US" altLang="zh-CN" sz="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Times New Roman" pitchFamily="18" charset="0"/>
                  <a:cs typeface="Times New Roman" pitchFamily="18" charset="0"/>
                </a:rPr>
                <a:t>凡事物未经雕饰便叫做</a:t>
              </a:r>
              <a:r>
                <a:rPr lang="zh-CN" altLang="en-US" sz="1200" dirty="0" smtClean="0">
                  <a:latin typeface="Times New Roman" pitchFamily="18" charset="0"/>
                  <a:cs typeface="Times New Roman" pitchFamily="18" charset="0"/>
                </a:rPr>
                <a:t>“质”，犹如</a:t>
              </a:r>
              <a:r>
                <a:rPr lang="zh-CN" altLang="en-US" sz="1200" dirty="0">
                  <a:latin typeface="Times New Roman" pitchFamily="18" charset="0"/>
                  <a:cs typeface="Times New Roman" pitchFamily="18" charset="0"/>
                </a:rPr>
                <a:t>器物的</a:t>
              </a:r>
              <a:r>
                <a:rPr lang="zh-CN" altLang="en-US" sz="1200" dirty="0" smtClean="0">
                  <a:latin typeface="Times New Roman" pitchFamily="18" charset="0"/>
                  <a:cs typeface="Times New Roman" pitchFamily="18" charset="0"/>
                </a:rPr>
                <a:t>毛坯</a:t>
              </a:r>
              <a:r>
                <a:rPr lang="zh-CN" altLang="en-US" sz="1200" dirty="0">
                  <a:latin typeface="Times New Roman" pitchFamily="18" charset="0"/>
                  <a:cs typeface="Times New Roman" pitchFamily="18" charset="0"/>
                </a:rPr>
                <a:t>、</a:t>
              </a:r>
              <a:r>
                <a:rPr lang="zh-CN" altLang="en-US" sz="1200" dirty="0" smtClean="0">
                  <a:latin typeface="Times New Roman" pitchFamily="18" charset="0"/>
                  <a:cs typeface="Times New Roman" pitchFamily="18" charset="0"/>
                </a:rPr>
                <a:t>绘画</a:t>
              </a:r>
              <a:r>
                <a:rPr lang="zh-CN" altLang="en-US" sz="1200" dirty="0">
                  <a:latin typeface="Times New Roman" pitchFamily="18" charset="0"/>
                  <a:cs typeface="Times New Roman" pitchFamily="18" charset="0"/>
                </a:rPr>
                <a:t>的底子，因此含有质朴</a:t>
              </a:r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zh-CN" altLang="en-US" sz="1200" dirty="0">
                  <a:latin typeface="Times New Roman" pitchFamily="18" charset="0"/>
                  <a:cs typeface="Times New Roman" pitchFamily="18" charset="0"/>
                </a:rPr>
                <a:t>朴素</a:t>
              </a:r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zh-CN" altLang="en-US" sz="1200" dirty="0">
                  <a:latin typeface="Times New Roman" pitchFamily="18" charset="0"/>
                  <a:cs typeface="Times New Roman" pitchFamily="18" charset="0"/>
                </a:rPr>
                <a:t>的</a:t>
              </a:r>
              <a:r>
                <a:rPr lang="zh-CN" altLang="en-US" sz="1200" dirty="0" smtClean="0">
                  <a:latin typeface="Times New Roman" pitchFamily="18" charset="0"/>
                  <a:cs typeface="Times New Roman" pitchFamily="18" charset="0"/>
                </a:rPr>
                <a:t>意义。</a:t>
              </a:r>
              <a:endParaRPr lang="en-US" altLang="zh-CN" sz="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endParaRPr lang="zh-CN" altLang="en-US" sz="10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80137" y="2877232"/>
              <a:ext cx="4248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Simplicity / Closeness / Rawness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d6632d38f476995b7b4ed0d727065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 flipH="1">
            <a:off x="-1310368" y="-1023632"/>
            <a:ext cx="3331210" cy="219837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161341" y="575994"/>
            <a:ext cx="1944162" cy="1218237"/>
            <a:chOff x="2412388" y="935404"/>
            <a:chExt cx="1944162" cy="1218237"/>
          </a:xfrm>
        </p:grpSpPr>
        <p:sp>
          <p:nvSpPr>
            <p:cNvPr id="7" name="椭圆 64"/>
            <p:cNvSpPr>
              <a:spLocks noChangeArrowheads="1"/>
            </p:cNvSpPr>
            <p:nvPr/>
          </p:nvSpPr>
          <p:spPr bwMode="auto">
            <a:xfrm>
              <a:off x="2412388" y="935404"/>
              <a:ext cx="1224768" cy="1218237"/>
            </a:xfrm>
            <a:prstGeom prst="ellipse">
              <a:avLst/>
            </a:prstGeom>
            <a:solidFill>
              <a:srgbClr val="1357AE"/>
            </a:solidFill>
            <a:ln w="190500" cap="sq" cmpd="sng">
              <a:solidFill>
                <a:srgbClr val="B4C6D1"/>
              </a:solidFill>
              <a:round/>
            </a:ln>
          </p:spPr>
          <p:txBody>
            <a:bodyPr lIns="67379" tIns="33690" rIns="67379" bIns="33690" anchor="ctr"/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Wen</a:t>
              </a:r>
            </a:p>
            <a:p>
              <a:pPr algn="ctr"/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文</a:t>
              </a:r>
              <a:endParaRPr lang="zh-CN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3708496" y="1315173"/>
              <a:ext cx="648054" cy="504042"/>
            </a:xfrm>
            <a:prstGeom prst="rightArrow">
              <a:avLst/>
            </a:prstGeom>
            <a:solidFill>
              <a:srgbClr val="0B3A8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88586" y="575994"/>
            <a:ext cx="1944828" cy="1218237"/>
            <a:chOff x="4716580" y="936023"/>
            <a:chExt cx="1944828" cy="1218237"/>
          </a:xfrm>
        </p:grpSpPr>
        <p:sp>
          <p:nvSpPr>
            <p:cNvPr id="8" name="椭圆 64"/>
            <p:cNvSpPr>
              <a:spLocks noChangeArrowheads="1"/>
            </p:cNvSpPr>
            <p:nvPr/>
          </p:nvSpPr>
          <p:spPr bwMode="auto">
            <a:xfrm>
              <a:off x="5436640" y="936023"/>
              <a:ext cx="1224768" cy="1218237"/>
            </a:xfrm>
            <a:prstGeom prst="ellipse">
              <a:avLst/>
            </a:prstGeom>
            <a:solidFill>
              <a:srgbClr val="1357AE"/>
            </a:solidFill>
            <a:ln w="190500" cap="sq" cmpd="sng">
              <a:solidFill>
                <a:srgbClr val="B4C6D1"/>
              </a:solidFill>
              <a:round/>
            </a:ln>
          </p:spPr>
          <p:txBody>
            <a:bodyPr lIns="67379" tIns="33690" rIns="67379" bIns="33690" anchor="ctr"/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Zhi</a:t>
              </a:r>
            </a:p>
            <a:p>
              <a:pPr algn="ctr"/>
              <a:r>
                <a:rPr lang="zh-CN" altLang="en-US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质</a:t>
              </a:r>
              <a:endParaRPr lang="zh-CN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右箭头 9"/>
            <p:cNvSpPr/>
            <p:nvPr/>
          </p:nvSpPr>
          <p:spPr>
            <a:xfrm rot="10800000">
              <a:off x="4716580" y="1293120"/>
              <a:ext cx="648054" cy="504042"/>
            </a:xfrm>
            <a:prstGeom prst="rightArrow">
              <a:avLst/>
            </a:prstGeom>
            <a:solidFill>
              <a:srgbClr val="0B3A8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28256" y="1944108"/>
            <a:ext cx="766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The debates began in 224AC when </a:t>
            </a:r>
            <a:r>
              <a:rPr lang="en-US" altLang="zh-CN" sz="1600" i="1" dirty="0" err="1" smtClean="0">
                <a:latin typeface="Times New Roman" pitchFamily="18" charset="0"/>
                <a:cs typeface="Times New Roman" pitchFamily="18" charset="0"/>
              </a:rPr>
              <a:t>Dhammapada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CN" altLang="en-US" sz="1600" i="1" dirty="0" smtClean="0">
                <a:latin typeface="Times New Roman" pitchFamily="18" charset="0"/>
                <a:cs typeface="Times New Roman" pitchFamily="18" charset="0"/>
              </a:rPr>
              <a:t>法句经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》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was first translated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Chinese and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developed and declined until 9th century to 10th century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 (Ren,1981, p175.)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9623" y="2599460"/>
            <a:ext cx="2448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Zhi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Qian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（支谦） 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Sacredness distorted but diction refined</a:t>
            </a:r>
          </a:p>
          <a:p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</a:rPr>
              <a:t>曲得圣义，辞旨文雅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592" y="2568682"/>
            <a:ext cx="288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dirty="0" err="1" smtClean="0">
                <a:latin typeface="Times New Roman" pitchFamily="18" charset="0"/>
                <a:cs typeface="Times New Roman" pitchFamily="18" charset="0"/>
              </a:rPr>
              <a:t>Dharmaraksa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</a:rPr>
              <a:t>竺法护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zh-CN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altLang="zh-CN" sz="1600" dirty="0" smtClean="0">
                <a:latin typeface="Times New Roman" pitchFamily="18" charset="0"/>
                <a:cs typeface="Times New Roman" pitchFamily="18" charset="0"/>
              </a:rPr>
              <a:t>Consistency with the original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without decoration</a:t>
            </a:r>
          </a:p>
          <a:p>
            <a:endParaRPr lang="en-GB" altLang="zh-C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600" dirty="0">
                <a:latin typeface="Times New Roman" pitchFamily="18" charset="0"/>
                <a:cs typeface="Times New Roman" pitchFamily="18" charset="0"/>
              </a:rPr>
              <a:t>“言准天竺，事不加饰”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60442" y="4032282"/>
            <a:ext cx="3096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Xuan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Zang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600" dirty="0">
                <a:latin typeface="Times New Roman" pitchFamily="18" charset="0"/>
                <a:cs typeface="Times New Roman" pitchFamily="18" charset="0"/>
              </a:rPr>
              <a:t>（玄奘）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n-US" altLang="zh-CN" dirty="0" smtClean="0"/>
              <a:t> of Wen &amp; Zhi </a:t>
            </a:r>
          </a:p>
          <a:p>
            <a:r>
              <a:rPr lang="zh-CN" altLang="en-US" sz="1600" dirty="0">
                <a:latin typeface="Times New Roman" pitchFamily="18" charset="0"/>
                <a:cs typeface="Times New Roman" pitchFamily="18" charset="0"/>
              </a:rPr>
              <a:t>文质圆满</a:t>
            </a:r>
          </a:p>
        </p:txBody>
      </p:sp>
    </p:spTree>
    <p:extLst>
      <p:ext uri="{BB962C8B-B14F-4D97-AF65-F5344CB8AC3E}">
        <p14:creationId xmlns:p14="http://schemas.microsoft.com/office/powerpoint/2010/main" val="38106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d6632d38f476995b7b4ed0d727065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 flipH="1">
            <a:off x="-758190" y="-715645"/>
            <a:ext cx="3331210" cy="219837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412388" y="431426"/>
            <a:ext cx="992594" cy="988120"/>
            <a:chOff x="1370648" y="1584078"/>
            <a:chExt cx="992594" cy="988120"/>
          </a:xfrm>
        </p:grpSpPr>
        <p:sp>
          <p:nvSpPr>
            <p:cNvPr id="9" name="Oval 36"/>
            <p:cNvSpPr/>
            <p:nvPr/>
          </p:nvSpPr>
          <p:spPr bwMode="auto">
            <a:xfrm>
              <a:off x="1370648" y="1584078"/>
              <a:ext cx="992594" cy="988120"/>
            </a:xfrm>
            <a:prstGeom prst="ellipse">
              <a:avLst/>
            </a:prstGeom>
            <a:solidFill>
              <a:srgbClr val="1357AE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2116" tIns="105692" rIns="132116" bIns="105692" numCol="1" spcCol="0" rtlCol="0" fromWordArt="0" anchor="t" anchorCtr="0" forceAA="0" compatLnSpc="1">
              <a:noAutofit/>
            </a:bodyPr>
            <a:lstStyle/>
            <a:p>
              <a:pPr algn="ctr" defTabSz="673100">
                <a:lnSpc>
                  <a:spcPct val="90000"/>
                </a:lnSpc>
                <a:defRPr/>
              </a:pPr>
              <a:endParaRPr lang="en-US" sz="17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Freeform 19"/>
            <p:cNvSpPr>
              <a:spLocks noEditPoints="1"/>
            </p:cNvSpPr>
            <p:nvPr/>
          </p:nvSpPr>
          <p:spPr bwMode="auto">
            <a:xfrm>
              <a:off x="1553215" y="1787472"/>
              <a:ext cx="627462" cy="581332"/>
            </a:xfrm>
            <a:custGeom>
              <a:avLst/>
              <a:gdLst>
                <a:gd name="T0" fmla="*/ 1446 w 2030"/>
                <a:gd name="T1" fmla="*/ 1047 h 1877"/>
                <a:gd name="T2" fmla="*/ 1218 w 2030"/>
                <a:gd name="T3" fmla="*/ 583 h 1877"/>
                <a:gd name="T4" fmla="*/ 901 w 2030"/>
                <a:gd name="T5" fmla="*/ 375 h 1877"/>
                <a:gd name="T6" fmla="*/ 773 w 2030"/>
                <a:gd name="T7" fmla="*/ 109 h 1877"/>
                <a:gd name="T8" fmla="*/ 555 w 2030"/>
                <a:gd name="T9" fmla="*/ 109 h 1877"/>
                <a:gd name="T10" fmla="*/ 317 w 2030"/>
                <a:gd name="T11" fmla="*/ 593 h 1877"/>
                <a:gd name="T12" fmla="*/ 0 w 2030"/>
                <a:gd name="T13" fmla="*/ 810 h 1877"/>
                <a:gd name="T14" fmla="*/ 317 w 2030"/>
                <a:gd name="T15" fmla="*/ 1027 h 1877"/>
                <a:gd name="T16" fmla="*/ 327 w 2030"/>
                <a:gd name="T17" fmla="*/ 1531 h 1877"/>
                <a:gd name="T18" fmla="*/ 1010 w 2030"/>
                <a:gd name="T19" fmla="*/ 1531 h 1877"/>
                <a:gd name="T20" fmla="*/ 1297 w 2030"/>
                <a:gd name="T21" fmla="*/ 1462 h 1877"/>
                <a:gd name="T22" fmla="*/ 2030 w 2030"/>
                <a:gd name="T23" fmla="*/ 1353 h 1877"/>
                <a:gd name="T24" fmla="*/ 703 w 2030"/>
                <a:gd name="T25" fmla="*/ 1195 h 1877"/>
                <a:gd name="T26" fmla="*/ 783 w 2030"/>
                <a:gd name="T27" fmla="*/ 1067 h 1877"/>
                <a:gd name="T28" fmla="*/ 703 w 2030"/>
                <a:gd name="T29" fmla="*/ 1195 h 1877"/>
                <a:gd name="T30" fmla="*/ 703 w 2030"/>
                <a:gd name="T31" fmla="*/ 711 h 1877"/>
                <a:gd name="T32" fmla="*/ 882 w 2030"/>
                <a:gd name="T33" fmla="*/ 770 h 1877"/>
                <a:gd name="T34" fmla="*/ 703 w 2030"/>
                <a:gd name="T35" fmla="*/ 948 h 1877"/>
                <a:gd name="T36" fmla="*/ 466 w 2030"/>
                <a:gd name="T37" fmla="*/ 780 h 1877"/>
                <a:gd name="T38" fmla="*/ 624 w 2030"/>
                <a:gd name="T39" fmla="*/ 919 h 1877"/>
                <a:gd name="T40" fmla="*/ 466 w 2030"/>
                <a:gd name="T41" fmla="*/ 810 h 1877"/>
                <a:gd name="T42" fmla="*/ 703 w 2030"/>
                <a:gd name="T43" fmla="*/ 227 h 1877"/>
                <a:gd name="T44" fmla="*/ 773 w 2030"/>
                <a:gd name="T45" fmla="*/ 583 h 1877"/>
                <a:gd name="T46" fmla="*/ 703 w 2030"/>
                <a:gd name="T47" fmla="*/ 632 h 1877"/>
                <a:gd name="T48" fmla="*/ 703 w 2030"/>
                <a:gd name="T49" fmla="*/ 227 h 1877"/>
                <a:gd name="T50" fmla="*/ 1000 w 2030"/>
                <a:gd name="T51" fmla="*/ 800 h 1877"/>
                <a:gd name="T52" fmla="*/ 1387 w 2030"/>
                <a:gd name="T53" fmla="*/ 1096 h 1877"/>
                <a:gd name="T54" fmla="*/ 882 w 2030"/>
                <a:gd name="T55" fmla="*/ 1017 h 1877"/>
                <a:gd name="T56" fmla="*/ 961 w 2030"/>
                <a:gd name="T57" fmla="*/ 800 h 1877"/>
                <a:gd name="T58" fmla="*/ 624 w 2030"/>
                <a:gd name="T59" fmla="*/ 652 h 1877"/>
                <a:gd name="T60" fmla="*/ 387 w 2030"/>
                <a:gd name="T61" fmla="*/ 642 h 1877"/>
                <a:gd name="T62" fmla="*/ 624 w 2030"/>
                <a:gd name="T63" fmla="*/ 247 h 1877"/>
                <a:gd name="T64" fmla="*/ 436 w 2030"/>
                <a:gd name="T65" fmla="*/ 928 h 1877"/>
                <a:gd name="T66" fmla="*/ 624 w 2030"/>
                <a:gd name="T67" fmla="*/ 1195 h 1877"/>
                <a:gd name="T68" fmla="*/ 387 w 2030"/>
                <a:gd name="T69" fmla="*/ 988 h 1877"/>
                <a:gd name="T70" fmla="*/ 990 w 2030"/>
                <a:gd name="T71" fmla="*/ 1432 h 1877"/>
                <a:gd name="T72" fmla="*/ 862 w 2030"/>
                <a:gd name="T73" fmla="*/ 1096 h 1877"/>
                <a:gd name="T74" fmla="*/ 1278 w 2030"/>
                <a:gd name="T75" fmla="*/ 1353 h 1877"/>
                <a:gd name="T76" fmla="*/ 990 w 2030"/>
                <a:gd name="T77" fmla="*/ 1432 h 1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30" h="1877">
                  <a:moveTo>
                    <a:pt x="1654" y="978"/>
                  </a:moveTo>
                  <a:cubicBezTo>
                    <a:pt x="1575" y="978"/>
                    <a:pt x="1505" y="1007"/>
                    <a:pt x="1446" y="1047"/>
                  </a:cubicBezTo>
                  <a:cubicBezTo>
                    <a:pt x="1169" y="721"/>
                    <a:pt x="1169" y="721"/>
                    <a:pt x="1169" y="721"/>
                  </a:cubicBezTo>
                  <a:cubicBezTo>
                    <a:pt x="1198" y="681"/>
                    <a:pt x="1218" y="632"/>
                    <a:pt x="1218" y="583"/>
                  </a:cubicBezTo>
                  <a:cubicBezTo>
                    <a:pt x="1218" y="454"/>
                    <a:pt x="1119" y="355"/>
                    <a:pt x="1000" y="355"/>
                  </a:cubicBezTo>
                  <a:cubicBezTo>
                    <a:pt x="961" y="355"/>
                    <a:pt x="931" y="365"/>
                    <a:pt x="901" y="375"/>
                  </a:cubicBezTo>
                  <a:cubicBezTo>
                    <a:pt x="753" y="168"/>
                    <a:pt x="753" y="168"/>
                    <a:pt x="753" y="168"/>
                  </a:cubicBezTo>
                  <a:cubicBezTo>
                    <a:pt x="763" y="148"/>
                    <a:pt x="773" y="128"/>
                    <a:pt x="773" y="109"/>
                  </a:cubicBezTo>
                  <a:cubicBezTo>
                    <a:pt x="773" y="49"/>
                    <a:pt x="723" y="0"/>
                    <a:pt x="664" y="0"/>
                  </a:cubicBezTo>
                  <a:cubicBezTo>
                    <a:pt x="604" y="0"/>
                    <a:pt x="555" y="49"/>
                    <a:pt x="555" y="109"/>
                  </a:cubicBezTo>
                  <a:cubicBezTo>
                    <a:pt x="555" y="128"/>
                    <a:pt x="565" y="158"/>
                    <a:pt x="575" y="168"/>
                  </a:cubicBezTo>
                  <a:cubicBezTo>
                    <a:pt x="317" y="593"/>
                    <a:pt x="317" y="593"/>
                    <a:pt x="317" y="593"/>
                  </a:cubicBezTo>
                  <a:cubicBezTo>
                    <a:pt x="287" y="583"/>
                    <a:pt x="268" y="583"/>
                    <a:pt x="238" y="583"/>
                  </a:cubicBezTo>
                  <a:cubicBezTo>
                    <a:pt x="109" y="583"/>
                    <a:pt x="0" y="681"/>
                    <a:pt x="0" y="810"/>
                  </a:cubicBezTo>
                  <a:cubicBezTo>
                    <a:pt x="0" y="938"/>
                    <a:pt x="109" y="1047"/>
                    <a:pt x="238" y="1047"/>
                  </a:cubicBezTo>
                  <a:cubicBezTo>
                    <a:pt x="258" y="1047"/>
                    <a:pt x="287" y="1037"/>
                    <a:pt x="317" y="1027"/>
                  </a:cubicBezTo>
                  <a:cubicBezTo>
                    <a:pt x="456" y="1264"/>
                    <a:pt x="456" y="1264"/>
                    <a:pt x="456" y="1264"/>
                  </a:cubicBezTo>
                  <a:cubicBezTo>
                    <a:pt x="377" y="1323"/>
                    <a:pt x="327" y="1422"/>
                    <a:pt x="327" y="1531"/>
                  </a:cubicBezTo>
                  <a:cubicBezTo>
                    <a:pt x="327" y="1719"/>
                    <a:pt x="476" y="1877"/>
                    <a:pt x="664" y="1877"/>
                  </a:cubicBezTo>
                  <a:cubicBezTo>
                    <a:pt x="852" y="1877"/>
                    <a:pt x="1010" y="1719"/>
                    <a:pt x="1010" y="1531"/>
                  </a:cubicBezTo>
                  <a:cubicBezTo>
                    <a:pt x="1010" y="1531"/>
                    <a:pt x="1000" y="1521"/>
                    <a:pt x="1000" y="1511"/>
                  </a:cubicBezTo>
                  <a:cubicBezTo>
                    <a:pt x="1297" y="1462"/>
                    <a:pt x="1297" y="1462"/>
                    <a:pt x="1297" y="1462"/>
                  </a:cubicBezTo>
                  <a:cubicBezTo>
                    <a:pt x="1337" y="1620"/>
                    <a:pt x="1486" y="1728"/>
                    <a:pt x="1654" y="1728"/>
                  </a:cubicBezTo>
                  <a:cubicBezTo>
                    <a:pt x="1862" y="1728"/>
                    <a:pt x="2030" y="1561"/>
                    <a:pt x="2030" y="1353"/>
                  </a:cubicBezTo>
                  <a:cubicBezTo>
                    <a:pt x="2030" y="1146"/>
                    <a:pt x="1862" y="978"/>
                    <a:pt x="1654" y="978"/>
                  </a:cubicBezTo>
                  <a:close/>
                  <a:moveTo>
                    <a:pt x="703" y="1195"/>
                  </a:moveTo>
                  <a:cubicBezTo>
                    <a:pt x="703" y="1037"/>
                    <a:pt x="703" y="1037"/>
                    <a:pt x="703" y="1037"/>
                  </a:cubicBezTo>
                  <a:cubicBezTo>
                    <a:pt x="783" y="1067"/>
                    <a:pt x="783" y="1067"/>
                    <a:pt x="783" y="1067"/>
                  </a:cubicBezTo>
                  <a:cubicBezTo>
                    <a:pt x="733" y="1205"/>
                    <a:pt x="733" y="1205"/>
                    <a:pt x="733" y="1205"/>
                  </a:cubicBezTo>
                  <a:cubicBezTo>
                    <a:pt x="723" y="1195"/>
                    <a:pt x="713" y="1195"/>
                    <a:pt x="703" y="1195"/>
                  </a:cubicBezTo>
                  <a:close/>
                  <a:moveTo>
                    <a:pt x="703" y="948"/>
                  </a:moveTo>
                  <a:cubicBezTo>
                    <a:pt x="703" y="711"/>
                    <a:pt x="703" y="711"/>
                    <a:pt x="703" y="711"/>
                  </a:cubicBezTo>
                  <a:cubicBezTo>
                    <a:pt x="802" y="681"/>
                    <a:pt x="802" y="681"/>
                    <a:pt x="802" y="681"/>
                  </a:cubicBezTo>
                  <a:cubicBezTo>
                    <a:pt x="822" y="721"/>
                    <a:pt x="852" y="751"/>
                    <a:pt x="882" y="770"/>
                  </a:cubicBezTo>
                  <a:cubicBezTo>
                    <a:pt x="812" y="988"/>
                    <a:pt x="812" y="988"/>
                    <a:pt x="812" y="988"/>
                  </a:cubicBezTo>
                  <a:cubicBezTo>
                    <a:pt x="703" y="948"/>
                    <a:pt x="703" y="948"/>
                    <a:pt x="703" y="948"/>
                  </a:cubicBezTo>
                  <a:cubicBezTo>
                    <a:pt x="703" y="948"/>
                    <a:pt x="703" y="948"/>
                    <a:pt x="703" y="948"/>
                  </a:cubicBezTo>
                  <a:close/>
                  <a:moveTo>
                    <a:pt x="466" y="780"/>
                  </a:moveTo>
                  <a:cubicBezTo>
                    <a:pt x="624" y="731"/>
                    <a:pt x="624" y="731"/>
                    <a:pt x="624" y="731"/>
                  </a:cubicBezTo>
                  <a:cubicBezTo>
                    <a:pt x="624" y="919"/>
                    <a:pt x="624" y="919"/>
                    <a:pt x="624" y="919"/>
                  </a:cubicBezTo>
                  <a:cubicBezTo>
                    <a:pt x="466" y="859"/>
                    <a:pt x="466" y="859"/>
                    <a:pt x="466" y="859"/>
                  </a:cubicBezTo>
                  <a:cubicBezTo>
                    <a:pt x="466" y="839"/>
                    <a:pt x="466" y="830"/>
                    <a:pt x="466" y="810"/>
                  </a:cubicBezTo>
                  <a:cubicBezTo>
                    <a:pt x="466" y="800"/>
                    <a:pt x="466" y="790"/>
                    <a:pt x="466" y="780"/>
                  </a:cubicBezTo>
                  <a:close/>
                  <a:moveTo>
                    <a:pt x="703" y="227"/>
                  </a:moveTo>
                  <a:cubicBezTo>
                    <a:pt x="842" y="425"/>
                    <a:pt x="842" y="425"/>
                    <a:pt x="842" y="425"/>
                  </a:cubicBezTo>
                  <a:cubicBezTo>
                    <a:pt x="802" y="464"/>
                    <a:pt x="773" y="523"/>
                    <a:pt x="773" y="583"/>
                  </a:cubicBezTo>
                  <a:cubicBezTo>
                    <a:pt x="773" y="593"/>
                    <a:pt x="773" y="602"/>
                    <a:pt x="773" y="602"/>
                  </a:cubicBezTo>
                  <a:cubicBezTo>
                    <a:pt x="703" y="632"/>
                    <a:pt x="703" y="632"/>
                    <a:pt x="703" y="632"/>
                  </a:cubicBezTo>
                  <a:cubicBezTo>
                    <a:pt x="703" y="227"/>
                    <a:pt x="703" y="227"/>
                    <a:pt x="703" y="227"/>
                  </a:cubicBezTo>
                  <a:cubicBezTo>
                    <a:pt x="703" y="227"/>
                    <a:pt x="703" y="227"/>
                    <a:pt x="703" y="227"/>
                  </a:cubicBezTo>
                  <a:close/>
                  <a:moveTo>
                    <a:pt x="961" y="800"/>
                  </a:moveTo>
                  <a:cubicBezTo>
                    <a:pt x="971" y="800"/>
                    <a:pt x="981" y="800"/>
                    <a:pt x="1000" y="800"/>
                  </a:cubicBezTo>
                  <a:cubicBezTo>
                    <a:pt x="1040" y="800"/>
                    <a:pt x="1070" y="790"/>
                    <a:pt x="1109" y="770"/>
                  </a:cubicBezTo>
                  <a:cubicBezTo>
                    <a:pt x="1387" y="1096"/>
                    <a:pt x="1387" y="1096"/>
                    <a:pt x="1387" y="1096"/>
                  </a:cubicBezTo>
                  <a:cubicBezTo>
                    <a:pt x="1357" y="1126"/>
                    <a:pt x="1337" y="1156"/>
                    <a:pt x="1317" y="1185"/>
                  </a:cubicBezTo>
                  <a:cubicBezTo>
                    <a:pt x="882" y="1017"/>
                    <a:pt x="882" y="1017"/>
                    <a:pt x="882" y="1017"/>
                  </a:cubicBezTo>
                  <a:cubicBezTo>
                    <a:pt x="961" y="800"/>
                    <a:pt x="961" y="800"/>
                    <a:pt x="961" y="800"/>
                  </a:cubicBezTo>
                  <a:cubicBezTo>
                    <a:pt x="961" y="800"/>
                    <a:pt x="961" y="800"/>
                    <a:pt x="961" y="800"/>
                  </a:cubicBezTo>
                  <a:close/>
                  <a:moveTo>
                    <a:pt x="624" y="247"/>
                  </a:moveTo>
                  <a:cubicBezTo>
                    <a:pt x="624" y="652"/>
                    <a:pt x="624" y="652"/>
                    <a:pt x="624" y="652"/>
                  </a:cubicBezTo>
                  <a:cubicBezTo>
                    <a:pt x="436" y="711"/>
                    <a:pt x="436" y="711"/>
                    <a:pt x="436" y="711"/>
                  </a:cubicBezTo>
                  <a:cubicBezTo>
                    <a:pt x="426" y="681"/>
                    <a:pt x="406" y="662"/>
                    <a:pt x="387" y="642"/>
                  </a:cubicBezTo>
                  <a:cubicBezTo>
                    <a:pt x="624" y="247"/>
                    <a:pt x="624" y="247"/>
                    <a:pt x="624" y="247"/>
                  </a:cubicBezTo>
                  <a:cubicBezTo>
                    <a:pt x="624" y="247"/>
                    <a:pt x="624" y="247"/>
                    <a:pt x="624" y="247"/>
                  </a:cubicBezTo>
                  <a:close/>
                  <a:moveTo>
                    <a:pt x="387" y="988"/>
                  </a:moveTo>
                  <a:cubicBezTo>
                    <a:pt x="406" y="968"/>
                    <a:pt x="416" y="948"/>
                    <a:pt x="436" y="928"/>
                  </a:cubicBezTo>
                  <a:cubicBezTo>
                    <a:pt x="624" y="1007"/>
                    <a:pt x="624" y="1007"/>
                    <a:pt x="624" y="1007"/>
                  </a:cubicBezTo>
                  <a:cubicBezTo>
                    <a:pt x="624" y="1195"/>
                    <a:pt x="624" y="1195"/>
                    <a:pt x="624" y="1195"/>
                  </a:cubicBezTo>
                  <a:cubicBezTo>
                    <a:pt x="585" y="1195"/>
                    <a:pt x="555" y="1205"/>
                    <a:pt x="525" y="1225"/>
                  </a:cubicBezTo>
                  <a:cubicBezTo>
                    <a:pt x="387" y="988"/>
                    <a:pt x="387" y="988"/>
                    <a:pt x="387" y="988"/>
                  </a:cubicBezTo>
                  <a:cubicBezTo>
                    <a:pt x="387" y="988"/>
                    <a:pt x="387" y="988"/>
                    <a:pt x="387" y="988"/>
                  </a:cubicBezTo>
                  <a:close/>
                  <a:moveTo>
                    <a:pt x="990" y="1432"/>
                  </a:moveTo>
                  <a:cubicBezTo>
                    <a:pt x="961" y="1343"/>
                    <a:pt x="901" y="1264"/>
                    <a:pt x="812" y="1225"/>
                  </a:cubicBezTo>
                  <a:cubicBezTo>
                    <a:pt x="862" y="1096"/>
                    <a:pt x="862" y="1096"/>
                    <a:pt x="862" y="1096"/>
                  </a:cubicBezTo>
                  <a:cubicBezTo>
                    <a:pt x="1288" y="1254"/>
                    <a:pt x="1288" y="1254"/>
                    <a:pt x="1288" y="1254"/>
                  </a:cubicBezTo>
                  <a:cubicBezTo>
                    <a:pt x="1278" y="1294"/>
                    <a:pt x="1278" y="1323"/>
                    <a:pt x="1278" y="1353"/>
                  </a:cubicBezTo>
                  <a:cubicBezTo>
                    <a:pt x="1278" y="1363"/>
                    <a:pt x="1278" y="1373"/>
                    <a:pt x="1278" y="1383"/>
                  </a:cubicBezTo>
                  <a:cubicBezTo>
                    <a:pt x="990" y="1432"/>
                    <a:pt x="990" y="1432"/>
                    <a:pt x="990" y="1432"/>
                  </a:cubicBezTo>
                  <a:cubicBezTo>
                    <a:pt x="990" y="1432"/>
                    <a:pt x="990" y="1432"/>
                    <a:pt x="990" y="14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4768" tIns="32384" rIns="64768" bIns="3238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9765">
                <a:defRPr/>
              </a:pPr>
              <a:endParaRPr lang="en-US" sz="1000" b="1" kern="0" dirty="0">
                <a:solidFill>
                  <a:sysClr val="windowText" lastClr="000000"/>
                </a:solidFill>
                <a:latin typeface="Segoe UI" panose="020B0502040204020203"/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>
            <a:off x="2594955" y="2088120"/>
            <a:ext cx="3993781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8286" y="2345587"/>
            <a:ext cx="230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Word for Word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84694" y="2328515"/>
            <a:ext cx="252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Sense for Sense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06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d6632d38f476995b7b4ed0d727065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 flipH="1">
            <a:off x="-758190" y="-715645"/>
            <a:ext cx="3331210" cy="2198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2358" y="1006868"/>
            <a:ext cx="4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244" y="1368060"/>
            <a:ext cx="7344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[1] Li Wang &amp;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Linxiang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Cen etc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2005.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Ancient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Chinese Character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Dictionary.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[M].Beijing: Business Printing House.p.400     [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王力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，岑麒祥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等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.《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古汉语常用字词典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》[M]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北京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商务印书馆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2005. p400]</a:t>
            </a:r>
          </a:p>
          <a:p>
            <a:pPr indent="-457200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Jiyu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. 1981.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The History of Buddhism in China Volume 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[M] . Beijing: China Social Science Publishing House.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p.175                [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任继愈．中国佛教史：第一卷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[M]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．北京：中国社会科学出版社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1981. p.175]</a:t>
            </a:r>
          </a:p>
          <a:p>
            <a:pPr indent="-457200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Xiaoqian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Liu. 2010.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The Debates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etween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Wen and Zhi on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Buddhist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Scripture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Translation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J]. Journal of 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Yibing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College 10(04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):101-102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         [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刘笑千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佛经翻译中的“文质之争”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[J].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宜宾学院学报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,2010,10(04):101-102.]</a:t>
            </a:r>
          </a:p>
          <a:p>
            <a:pPr indent="-457200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[4]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Chunbai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Zhang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Chen. 2006.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The Tradition of Buddhist Sutra Translation from the Perspective of the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“Controversy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on Wen and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Zhi”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[J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Foreign Language Teaching 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(01):51-56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       [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张春柏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陈舒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从“文质之争”看佛经翻译的传统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[J].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国外外语教学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,2006(01):51-56.]</a:t>
            </a:r>
          </a:p>
          <a:p>
            <a:pPr indent="-457200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[5]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Dongping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Wang &amp; 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Yonglin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Fu. 2010.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Evolution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Definition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Concept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of "Wen and Zhi" in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Translation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of Buddhist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Scriptures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[J].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Foreign Language and Foreign Language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(04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):69-73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        [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汪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东萍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傅勇林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从头说起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佛经翻译“文质”概念的出处、演变和厘定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[J].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外语与外语教学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,2010(04):69-73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.]</a:t>
            </a:r>
          </a:p>
          <a:p>
            <a:pPr indent="-457200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[6]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Dongping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Wang &amp; 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Yonglin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Fu. 2010.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Returning to History: Interpreting the Controversy of Wen and Zhi in the Translation of Buddhist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Sutras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J].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Foreign Language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31(02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):97-100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       [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汪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东萍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傅勇林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回归历史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解读佛经翻译的文质之争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[J].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外语教学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,2010,31(02):97-100.]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pPr indent="-457200"/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[7] 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Zhaolian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. 2009.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The essence of the Controversy of Wen and Zhi in the history of sutra translation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[J]. </a:t>
            </a:r>
            <a:r>
              <a:rPr lang="en-US" altLang="zh-CN" sz="1200" i="1" dirty="0" err="1">
                <a:latin typeface="Times New Roman" pitchFamily="18" charset="0"/>
                <a:cs typeface="Times New Roman" pitchFamily="18" charset="0"/>
              </a:rPr>
              <a:t>Nankai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 Journal of Philosophy and Social Sciences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(03):130-140.                [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孟昭连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文白之辨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译经史上文质之争的实质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[J].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南开学报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哲学社会科学版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),2009(03):130-140.]</a:t>
            </a:r>
          </a:p>
        </p:txBody>
      </p:sp>
    </p:spTree>
    <p:extLst>
      <p:ext uri="{BB962C8B-B14F-4D97-AF65-F5344CB8AC3E}">
        <p14:creationId xmlns:p14="http://schemas.microsoft.com/office/powerpoint/2010/main" val="27206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353">
      <a:dk1>
        <a:sysClr val="windowText" lastClr="000000"/>
      </a:dk1>
      <a:lt1>
        <a:sysClr val="window" lastClr="FFFFFF"/>
      </a:lt1>
      <a:dk2>
        <a:srgbClr val="34833F"/>
      </a:dk2>
      <a:lt2>
        <a:srgbClr val="E7E6E6"/>
      </a:lt2>
      <a:accent1>
        <a:srgbClr val="34833F"/>
      </a:accent1>
      <a:accent2>
        <a:srgbClr val="D24977"/>
      </a:accent2>
      <a:accent3>
        <a:srgbClr val="34833F"/>
      </a:accent3>
      <a:accent4>
        <a:srgbClr val="D24977"/>
      </a:accent4>
      <a:accent5>
        <a:srgbClr val="34833F"/>
      </a:accent5>
      <a:accent6>
        <a:srgbClr val="D24977"/>
      </a:accent6>
      <a:hlink>
        <a:srgbClr val="34833F"/>
      </a:hlink>
      <a:folHlink>
        <a:srgbClr val="D24977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654</Words>
  <Application>Microsoft Office PowerPoint</Application>
  <PresentationFormat>自定义</PresentationFormat>
  <Paragraphs>50</Paragraphs>
  <Slides>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/>
  <cp:lastModifiedBy/>
  <cp:revision>5</cp:revision>
  <dcterms:created xsi:type="dcterms:W3CDTF">2017-05-16T13:45:00Z</dcterms:created>
  <dcterms:modified xsi:type="dcterms:W3CDTF">2021-10-27T02:53:31Z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