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89" r:id="rId5"/>
    <p:sldId id="262" r:id="rId6"/>
    <p:sldId id="274" r:id="rId7"/>
    <p:sldId id="285" r:id="rId8"/>
    <p:sldId id="272" r:id="rId9"/>
    <p:sldId id="286" r:id="rId10"/>
    <p:sldId id="267" r:id="rId11"/>
    <p:sldId id="266" r:id="rId12"/>
    <p:sldId id="261" r:id="rId13"/>
    <p:sldId id="276" r:id="rId14"/>
    <p:sldId id="273" r:id="rId15"/>
    <p:sldId id="277" r:id="rId16"/>
    <p:sldId id="275" r:id="rId17"/>
    <p:sldId id="281" r:id="rId18"/>
    <p:sldId id="264" r:id="rId19"/>
    <p:sldId id="287" r:id="rId20"/>
    <p:sldId id="278" r:id="rId21"/>
    <p:sldId id="28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946B"/>
    <a:srgbClr val="8C2C2C"/>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2" autoAdjust="0"/>
    <p:restoredTop sz="95781" autoAdjust="0"/>
  </p:normalViewPr>
  <p:slideViewPr>
    <p:cSldViewPr snapToGrid="0" showGuides="1">
      <p:cViewPr varScale="1">
        <p:scale>
          <a:sx n="82" d="100"/>
          <a:sy n="82" d="100"/>
        </p:scale>
        <p:origin x="206" y="6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3C7FC-3CC8-4214-AAB7-B272A27C17B9}" type="datetimeFigureOut">
              <a:rPr lang="zh-CN" altLang="en-US" smtClean="0"/>
              <a:t>2021/10/27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451CE-A8AC-4D3B-9A1F-4813FF819B33}" type="slidenum">
              <a:rPr lang="zh-CN" altLang="en-US" smtClean="0"/>
              <a:t>‹#›</a:t>
            </a:fld>
            <a:endParaRPr lang="zh-CN" altLang="en-US"/>
          </a:p>
        </p:txBody>
      </p:sp>
    </p:spTree>
    <p:extLst>
      <p:ext uri="{BB962C8B-B14F-4D97-AF65-F5344CB8AC3E}">
        <p14:creationId xmlns:p14="http://schemas.microsoft.com/office/powerpoint/2010/main" val="151602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third part, translation theories.</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700451CE-A8AC-4D3B-9A1F-4813FF819B33}" type="slidenum">
              <a:rPr lang="zh-CN" altLang="en-US" smtClean="0"/>
              <a:t>10</a:t>
            </a:fld>
            <a:endParaRPr lang="zh-CN" altLang="en-US"/>
          </a:p>
        </p:txBody>
      </p:sp>
    </p:spTree>
    <p:extLst>
      <p:ext uri="{BB962C8B-B14F-4D97-AF65-F5344CB8AC3E}">
        <p14:creationId xmlns:p14="http://schemas.microsoft.com/office/powerpoint/2010/main" val="4430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00451CE-A8AC-4D3B-9A1F-4813FF819B33}" type="slidenum">
              <a:rPr lang="zh-CN" altLang="en-US" smtClean="0"/>
              <a:t>12</a:t>
            </a:fld>
            <a:endParaRPr lang="zh-CN" altLang="en-US"/>
          </a:p>
        </p:txBody>
      </p:sp>
    </p:spTree>
    <p:extLst>
      <p:ext uri="{BB962C8B-B14F-4D97-AF65-F5344CB8AC3E}">
        <p14:creationId xmlns:p14="http://schemas.microsoft.com/office/powerpoint/2010/main" val="208839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22659685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19067967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29433374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140554072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16908521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33882559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F95DCD-43B4-443A-AEF0-1193313C1765}" type="slidenum">
              <a:rPr lang="zh-CN" altLang="en-US" smtClean="0"/>
              <a:t>‹#›</a:t>
            </a:fld>
            <a:endParaRPr lang="zh-CN" altLang="en-US"/>
          </a:p>
        </p:txBody>
      </p:sp>
      <p:sp>
        <p:nvSpPr>
          <p:cNvPr id="11" name="矩形 10"/>
          <p:cNvSpPr/>
          <p:nvPr userDrawn="1"/>
        </p:nvSpPr>
        <p:spPr>
          <a:xfrm>
            <a:off x="8717124" y="6431122"/>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47829240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36811247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6948230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32007311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87439C1-9380-4261-8626-06D21037FD93}"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394440124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439C1-9380-4261-8626-06D21037FD93}" type="datetimeFigureOut">
              <a:rPr lang="zh-CN" altLang="en-US" smtClean="0"/>
              <a:t>2021/10/27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95DCD-43B4-443A-AEF0-1193313C1765}" type="slidenum">
              <a:rPr lang="zh-CN" altLang="en-US" smtClean="0"/>
              <a:t>‹#›</a:t>
            </a:fld>
            <a:endParaRPr lang="zh-CN" altLang="en-US"/>
          </a:p>
        </p:txBody>
      </p:sp>
    </p:spTree>
    <p:extLst>
      <p:ext uri="{BB962C8B-B14F-4D97-AF65-F5344CB8AC3E}">
        <p14:creationId xmlns:p14="http://schemas.microsoft.com/office/powerpoint/2010/main" val="256815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0" y="1905505"/>
            <a:ext cx="11153631" cy="4154984"/>
          </a:xfrm>
          <a:prstGeom prst="rect">
            <a:avLst/>
          </a:prstGeom>
          <a:noFill/>
        </p:spPr>
        <p:txBody>
          <a:bodyPr wrap="none" rtlCol="0">
            <a:spAutoFit/>
          </a:bodyPr>
          <a:lstStyle/>
          <a:p>
            <a:r>
              <a:rPr lang="en-US" altLang="zh-CN" sz="8800" dirty="0">
                <a:solidFill>
                  <a:schemeClr val="tx1">
                    <a:lumMod val="50000"/>
                    <a:lumOff val="50000"/>
                  </a:schemeClr>
                </a:solidFill>
                <a:cs typeface="+mn-ea"/>
                <a:sym typeface="+mn-lt"/>
              </a:rPr>
              <a:t>Translation</a:t>
            </a:r>
          </a:p>
          <a:p>
            <a:r>
              <a:rPr lang="en-US" altLang="zh-CN" sz="8800" dirty="0">
                <a:solidFill>
                  <a:schemeClr val="tx1">
                    <a:lumMod val="50000"/>
                    <a:lumOff val="50000"/>
                  </a:schemeClr>
                </a:solidFill>
                <a:cs typeface="+mn-ea"/>
                <a:sym typeface="+mn-lt"/>
              </a:rPr>
              <a:t>           By Lin </a:t>
            </a:r>
            <a:r>
              <a:rPr lang="en-US" altLang="zh-CN" sz="8800" dirty="0" err="1">
                <a:solidFill>
                  <a:schemeClr val="tx1">
                    <a:lumMod val="50000"/>
                    <a:lumOff val="50000"/>
                  </a:schemeClr>
                </a:solidFill>
                <a:cs typeface="+mn-ea"/>
                <a:sym typeface="+mn-lt"/>
              </a:rPr>
              <a:t>Yutang</a:t>
            </a:r>
            <a:endParaRPr lang="en-US" altLang="zh-CN" sz="8800" dirty="0">
              <a:solidFill>
                <a:schemeClr val="tx1">
                  <a:lumMod val="50000"/>
                  <a:lumOff val="50000"/>
                </a:schemeClr>
              </a:solidFill>
              <a:cs typeface="+mn-ea"/>
              <a:sym typeface="+mn-lt"/>
            </a:endParaRPr>
          </a:p>
          <a:p>
            <a:endParaRPr lang="en-US" altLang="zh-CN" sz="8800" dirty="0">
              <a:solidFill>
                <a:schemeClr val="tx1">
                  <a:lumMod val="50000"/>
                  <a:lumOff val="50000"/>
                </a:schemeClr>
              </a:solidFill>
              <a:cs typeface="+mn-ea"/>
              <a:sym typeface="+mn-lt"/>
            </a:endParaRPr>
          </a:p>
        </p:txBody>
      </p:sp>
      <p:sp>
        <p:nvSpPr>
          <p:cNvPr id="11" name="任意多边形 10"/>
          <p:cNvSpPr/>
          <p:nvPr/>
        </p:nvSpPr>
        <p:spPr>
          <a:xfrm>
            <a:off x="8526984" y="3358644"/>
            <a:ext cx="171109" cy="168879"/>
          </a:xfrm>
          <a:custGeom>
            <a:avLst/>
            <a:gdLst>
              <a:gd name="connsiteX0" fmla="*/ 68531 w 399271"/>
              <a:gd name="connsiteY0" fmla="*/ 20364 h 535930"/>
              <a:gd name="connsiteX1" fmla="*/ 68531 w 399271"/>
              <a:gd name="connsiteY1" fmla="*/ 20364 h 535930"/>
              <a:gd name="connsiteX2" fmla="*/ 58803 w 399271"/>
              <a:gd name="connsiteY2" fmla="*/ 107913 h 535930"/>
              <a:gd name="connsiteX3" fmla="*/ 39348 w 399271"/>
              <a:gd name="connsiteY3" fmla="*/ 137096 h 535930"/>
              <a:gd name="connsiteX4" fmla="*/ 29620 w 399271"/>
              <a:gd name="connsiteY4" fmla="*/ 166279 h 535930"/>
              <a:gd name="connsiteX5" fmla="*/ 19893 w 399271"/>
              <a:gd name="connsiteY5" fmla="*/ 234372 h 535930"/>
              <a:gd name="connsiteX6" fmla="*/ 10165 w 399271"/>
              <a:gd name="connsiteY6" fmla="*/ 263555 h 535930"/>
              <a:gd name="connsiteX7" fmla="*/ 437 w 399271"/>
              <a:gd name="connsiteY7" fmla="*/ 312194 h 535930"/>
              <a:gd name="connsiteX8" fmla="*/ 29620 w 399271"/>
              <a:gd name="connsiteY8" fmla="*/ 477564 h 535930"/>
              <a:gd name="connsiteX9" fmla="*/ 58803 w 399271"/>
              <a:gd name="connsiteY9" fmla="*/ 497019 h 535930"/>
              <a:gd name="connsiteX10" fmla="*/ 78258 w 399271"/>
              <a:gd name="connsiteY10" fmla="*/ 516475 h 535930"/>
              <a:gd name="connsiteX11" fmla="*/ 136624 w 399271"/>
              <a:gd name="connsiteY11" fmla="*/ 535930 h 535930"/>
              <a:gd name="connsiteX12" fmla="*/ 233901 w 399271"/>
              <a:gd name="connsiteY12" fmla="*/ 526202 h 535930"/>
              <a:gd name="connsiteX13" fmla="*/ 263084 w 399271"/>
              <a:gd name="connsiteY13" fmla="*/ 506747 h 535930"/>
              <a:gd name="connsiteX14" fmla="*/ 301995 w 399271"/>
              <a:gd name="connsiteY14" fmla="*/ 487292 h 535930"/>
              <a:gd name="connsiteX15" fmla="*/ 370088 w 399271"/>
              <a:gd name="connsiteY15" fmla="*/ 409470 h 535930"/>
              <a:gd name="connsiteX16" fmla="*/ 379816 w 399271"/>
              <a:gd name="connsiteY16" fmla="*/ 370560 h 535930"/>
              <a:gd name="connsiteX17" fmla="*/ 399271 w 399271"/>
              <a:gd name="connsiteY17" fmla="*/ 312194 h 535930"/>
              <a:gd name="connsiteX18" fmla="*/ 379816 w 399271"/>
              <a:gd name="connsiteY18" fmla="*/ 107913 h 535930"/>
              <a:gd name="connsiteX19" fmla="*/ 350633 w 399271"/>
              <a:gd name="connsiteY19" fmla="*/ 49547 h 535930"/>
              <a:gd name="connsiteX20" fmla="*/ 321450 w 399271"/>
              <a:gd name="connsiteY20" fmla="*/ 20364 h 535930"/>
              <a:gd name="connsiteX21" fmla="*/ 272812 w 399271"/>
              <a:gd name="connsiteY21" fmla="*/ 10636 h 535930"/>
              <a:gd name="connsiteX22" fmla="*/ 243629 w 399271"/>
              <a:gd name="connsiteY22" fmla="*/ 909 h 535930"/>
              <a:gd name="connsiteX23" fmla="*/ 87986 w 399271"/>
              <a:gd name="connsiteY23" fmla="*/ 30092 h 535930"/>
              <a:gd name="connsiteX24" fmla="*/ 68531 w 399271"/>
              <a:gd name="connsiteY24" fmla="*/ 20364 h 53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271" h="535930">
                <a:moveTo>
                  <a:pt x="68531" y="20364"/>
                </a:moveTo>
                <a:lnTo>
                  <a:pt x="68531" y="20364"/>
                </a:lnTo>
                <a:cubicBezTo>
                  <a:pt x="65288" y="49547"/>
                  <a:pt x="65924" y="79427"/>
                  <a:pt x="58803" y="107913"/>
                </a:cubicBezTo>
                <a:cubicBezTo>
                  <a:pt x="55967" y="119255"/>
                  <a:pt x="44576" y="126639"/>
                  <a:pt x="39348" y="137096"/>
                </a:cubicBezTo>
                <a:cubicBezTo>
                  <a:pt x="34762" y="146267"/>
                  <a:pt x="32863" y="156551"/>
                  <a:pt x="29620" y="166279"/>
                </a:cubicBezTo>
                <a:cubicBezTo>
                  <a:pt x="26378" y="188977"/>
                  <a:pt x="24390" y="211889"/>
                  <a:pt x="19893" y="234372"/>
                </a:cubicBezTo>
                <a:cubicBezTo>
                  <a:pt x="17882" y="244427"/>
                  <a:pt x="12652" y="253607"/>
                  <a:pt x="10165" y="263555"/>
                </a:cubicBezTo>
                <a:cubicBezTo>
                  <a:pt x="6155" y="279595"/>
                  <a:pt x="3680" y="295981"/>
                  <a:pt x="437" y="312194"/>
                </a:cubicBezTo>
                <a:cubicBezTo>
                  <a:pt x="4305" y="366341"/>
                  <a:pt x="-13360" y="434584"/>
                  <a:pt x="29620" y="477564"/>
                </a:cubicBezTo>
                <a:cubicBezTo>
                  <a:pt x="37887" y="485831"/>
                  <a:pt x="49674" y="489716"/>
                  <a:pt x="58803" y="497019"/>
                </a:cubicBezTo>
                <a:cubicBezTo>
                  <a:pt x="65965" y="502748"/>
                  <a:pt x="70055" y="512373"/>
                  <a:pt x="78258" y="516475"/>
                </a:cubicBezTo>
                <a:cubicBezTo>
                  <a:pt x="96601" y="525646"/>
                  <a:pt x="136624" y="535930"/>
                  <a:pt x="136624" y="535930"/>
                </a:cubicBezTo>
                <a:cubicBezTo>
                  <a:pt x="169050" y="532687"/>
                  <a:pt x="202148" y="533530"/>
                  <a:pt x="233901" y="526202"/>
                </a:cubicBezTo>
                <a:cubicBezTo>
                  <a:pt x="245293" y="523573"/>
                  <a:pt x="252933" y="512547"/>
                  <a:pt x="263084" y="506747"/>
                </a:cubicBezTo>
                <a:cubicBezTo>
                  <a:pt x="275675" y="499553"/>
                  <a:pt x="289025" y="493777"/>
                  <a:pt x="301995" y="487292"/>
                </a:cubicBezTo>
                <a:cubicBezTo>
                  <a:pt x="358900" y="430386"/>
                  <a:pt x="337915" y="457731"/>
                  <a:pt x="370088" y="409470"/>
                </a:cubicBezTo>
                <a:cubicBezTo>
                  <a:pt x="373331" y="396500"/>
                  <a:pt x="375974" y="383365"/>
                  <a:pt x="379816" y="370560"/>
                </a:cubicBezTo>
                <a:cubicBezTo>
                  <a:pt x="385709" y="350917"/>
                  <a:pt x="399271" y="312194"/>
                  <a:pt x="399271" y="312194"/>
                </a:cubicBezTo>
                <a:cubicBezTo>
                  <a:pt x="392295" y="193597"/>
                  <a:pt x="402081" y="185837"/>
                  <a:pt x="379816" y="107913"/>
                </a:cubicBezTo>
                <a:cubicBezTo>
                  <a:pt x="372186" y="81209"/>
                  <a:pt x="369168" y="71790"/>
                  <a:pt x="350633" y="49547"/>
                </a:cubicBezTo>
                <a:cubicBezTo>
                  <a:pt x="341826" y="38979"/>
                  <a:pt x="333755" y="26516"/>
                  <a:pt x="321450" y="20364"/>
                </a:cubicBezTo>
                <a:cubicBezTo>
                  <a:pt x="306662" y="12970"/>
                  <a:pt x="288852" y="14646"/>
                  <a:pt x="272812" y="10636"/>
                </a:cubicBezTo>
                <a:cubicBezTo>
                  <a:pt x="262864" y="8149"/>
                  <a:pt x="253357" y="4151"/>
                  <a:pt x="243629" y="909"/>
                </a:cubicBezTo>
                <a:cubicBezTo>
                  <a:pt x="98279" y="11290"/>
                  <a:pt x="139625" y="-21547"/>
                  <a:pt x="87986" y="30092"/>
                </a:cubicBezTo>
                <a:lnTo>
                  <a:pt x="68531" y="20364"/>
                </a:lnTo>
                <a:close/>
              </a:path>
            </a:pathLst>
          </a:custGeom>
          <a:solidFill>
            <a:srgbClr val="8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085699" y="5593504"/>
            <a:ext cx="3945119" cy="830997"/>
          </a:xfrm>
          <a:prstGeom prst="rect">
            <a:avLst/>
          </a:prstGeom>
          <a:noFill/>
        </p:spPr>
        <p:txBody>
          <a:bodyPr wrap="none" rtlCol="0">
            <a:spAutoFit/>
          </a:bodyPr>
          <a:lstStyle/>
          <a:p>
            <a:r>
              <a:rPr lang="en-US" altLang="zh-CN" sz="2400" dirty="0">
                <a:solidFill>
                  <a:schemeClr val="tx1">
                    <a:lumMod val="50000"/>
                    <a:lumOff val="50000"/>
                  </a:schemeClr>
                </a:solidFill>
                <a:cs typeface="+mn-ea"/>
                <a:sym typeface="+mn-lt"/>
              </a:rPr>
              <a:t>Speaker</a:t>
            </a:r>
            <a:r>
              <a:rPr lang="zh-CN" altLang="en-US" sz="2400" dirty="0">
                <a:solidFill>
                  <a:schemeClr val="tx1">
                    <a:lumMod val="50000"/>
                    <a:lumOff val="50000"/>
                  </a:schemeClr>
                </a:solidFill>
                <a:cs typeface="+mn-ea"/>
                <a:sym typeface="+mn-lt"/>
              </a:rPr>
              <a:t>：</a:t>
            </a:r>
            <a:r>
              <a:rPr lang="en-US" altLang="zh-CN" sz="2400" dirty="0" err="1">
                <a:solidFill>
                  <a:schemeClr val="tx1">
                    <a:lumMod val="50000"/>
                    <a:lumOff val="50000"/>
                  </a:schemeClr>
                </a:solidFill>
                <a:cs typeface="+mn-ea"/>
                <a:sym typeface="+mn-lt"/>
              </a:rPr>
              <a:t>Xie</a:t>
            </a:r>
            <a:r>
              <a:rPr lang="en-US" altLang="zh-CN" sz="2400" dirty="0">
                <a:solidFill>
                  <a:schemeClr val="tx1">
                    <a:lumMod val="50000"/>
                    <a:lumOff val="50000"/>
                  </a:schemeClr>
                </a:solidFill>
                <a:cs typeface="+mn-ea"/>
                <a:sym typeface="+mn-lt"/>
              </a:rPr>
              <a:t> </a:t>
            </a:r>
            <a:r>
              <a:rPr lang="en-US" altLang="zh-CN" sz="2400" dirty="0" err="1">
                <a:solidFill>
                  <a:schemeClr val="tx1">
                    <a:lumMod val="50000"/>
                    <a:lumOff val="50000"/>
                  </a:schemeClr>
                </a:solidFill>
                <a:cs typeface="+mn-ea"/>
                <a:sym typeface="+mn-lt"/>
              </a:rPr>
              <a:t>Jiafen</a:t>
            </a:r>
            <a:r>
              <a:rPr lang="zh-CN" altLang="en-US" sz="2400" dirty="0">
                <a:solidFill>
                  <a:schemeClr val="tx1">
                    <a:lumMod val="50000"/>
                    <a:lumOff val="50000"/>
                  </a:schemeClr>
                </a:solidFill>
                <a:cs typeface="+mn-ea"/>
                <a:sym typeface="+mn-lt"/>
              </a:rPr>
              <a:t>谢佳芬</a:t>
            </a:r>
            <a:endParaRPr lang="en-US" altLang="zh-CN" sz="2400" dirty="0">
              <a:solidFill>
                <a:schemeClr val="tx1">
                  <a:lumMod val="50000"/>
                  <a:lumOff val="50000"/>
                </a:schemeClr>
              </a:solidFill>
              <a:cs typeface="+mn-ea"/>
              <a:sym typeface="+mn-lt"/>
            </a:endParaRPr>
          </a:p>
          <a:p>
            <a:r>
              <a:rPr lang="en-US" altLang="zh-CN" sz="2400" dirty="0">
                <a:solidFill>
                  <a:schemeClr val="tx1">
                    <a:lumMod val="50000"/>
                    <a:lumOff val="50000"/>
                  </a:schemeClr>
                </a:solidFill>
                <a:cs typeface="+mn-ea"/>
                <a:sym typeface="+mn-lt"/>
              </a:rPr>
              <a:t>Handout</a:t>
            </a:r>
            <a:r>
              <a:rPr lang="zh-CN" altLang="en-US" sz="2400" dirty="0">
                <a:solidFill>
                  <a:schemeClr val="tx1">
                    <a:lumMod val="50000"/>
                    <a:lumOff val="50000"/>
                  </a:schemeClr>
                </a:solidFill>
                <a:cs typeface="+mn-ea"/>
                <a:sym typeface="+mn-lt"/>
              </a:rPr>
              <a:t>：</a:t>
            </a:r>
            <a:r>
              <a:rPr lang="en-US" altLang="zh-CN" sz="2400" dirty="0">
                <a:solidFill>
                  <a:schemeClr val="tx1">
                    <a:lumMod val="50000"/>
                    <a:lumOff val="50000"/>
                  </a:schemeClr>
                </a:solidFill>
                <a:cs typeface="+mn-ea"/>
                <a:sym typeface="+mn-lt"/>
              </a:rPr>
              <a:t>Yan Lili</a:t>
            </a:r>
            <a:r>
              <a:rPr lang="zh-CN" altLang="en-US" sz="2400" dirty="0">
                <a:solidFill>
                  <a:schemeClr val="tx1">
                    <a:lumMod val="50000"/>
                    <a:lumOff val="50000"/>
                  </a:schemeClr>
                </a:solidFill>
                <a:cs typeface="+mn-ea"/>
                <a:sym typeface="+mn-lt"/>
              </a:rPr>
              <a:t>颜莉莉</a:t>
            </a:r>
          </a:p>
        </p:txBody>
      </p:sp>
    </p:spTree>
    <p:extLst>
      <p:ext uri="{BB962C8B-B14F-4D97-AF65-F5344CB8AC3E}">
        <p14:creationId xmlns:p14="http://schemas.microsoft.com/office/powerpoint/2010/main" val="227261859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í$líḓê">
            <a:extLst>
              <a:ext uri="{FF2B5EF4-FFF2-40B4-BE49-F238E27FC236}">
                <a16:creationId xmlns:a16="http://schemas.microsoft.com/office/drawing/2014/main" id="{A536DC16-32AE-44D5-9326-082A5DD1720F}"/>
              </a:ext>
            </a:extLst>
          </p:cNvPr>
          <p:cNvSpPr/>
          <p:nvPr/>
        </p:nvSpPr>
        <p:spPr bwMode="auto">
          <a:xfrm>
            <a:off x="10105516" y="13153"/>
            <a:ext cx="2082479" cy="2083155"/>
          </a:xfrm>
          <a:custGeom>
            <a:avLst/>
            <a:gdLst>
              <a:gd name="T0" fmla="*/ 1287 w 1289"/>
              <a:gd name="T1" fmla="*/ 626 h 1289"/>
              <a:gd name="T2" fmla="*/ 1273 w 1289"/>
              <a:gd name="T3" fmla="*/ 520 h 1289"/>
              <a:gd name="T4" fmla="*/ 1236 w 1289"/>
              <a:gd name="T5" fmla="*/ 421 h 1289"/>
              <a:gd name="T6" fmla="*/ 1184 w 1289"/>
              <a:gd name="T7" fmla="*/ 327 h 1289"/>
              <a:gd name="T8" fmla="*/ 1163 w 1289"/>
              <a:gd name="T9" fmla="*/ 324 h 1289"/>
              <a:gd name="T10" fmla="*/ 1140 w 1289"/>
              <a:gd name="T11" fmla="*/ 289 h 1289"/>
              <a:gd name="T12" fmla="*/ 1150 w 1289"/>
              <a:gd name="T13" fmla="*/ 279 h 1289"/>
              <a:gd name="T14" fmla="*/ 1134 w 1289"/>
              <a:gd name="T15" fmla="*/ 283 h 1289"/>
              <a:gd name="T16" fmla="*/ 1129 w 1289"/>
              <a:gd name="T17" fmla="*/ 301 h 1289"/>
              <a:gd name="T18" fmla="*/ 1192 w 1289"/>
              <a:gd name="T19" fmla="*/ 408 h 1289"/>
              <a:gd name="T20" fmla="*/ 1228 w 1289"/>
              <a:gd name="T21" fmla="*/ 566 h 1289"/>
              <a:gd name="T22" fmla="*/ 1203 w 1289"/>
              <a:gd name="T23" fmla="*/ 769 h 1289"/>
              <a:gd name="T24" fmla="*/ 1134 w 1289"/>
              <a:gd name="T25" fmla="*/ 831 h 1289"/>
              <a:gd name="T26" fmla="*/ 1037 w 1289"/>
              <a:gd name="T27" fmla="*/ 886 h 1289"/>
              <a:gd name="T28" fmla="*/ 1003 w 1289"/>
              <a:gd name="T29" fmla="*/ 924 h 1289"/>
              <a:gd name="T30" fmla="*/ 981 w 1289"/>
              <a:gd name="T31" fmla="*/ 976 h 1289"/>
              <a:gd name="T32" fmla="*/ 956 w 1289"/>
              <a:gd name="T33" fmla="*/ 1089 h 1289"/>
              <a:gd name="T34" fmla="*/ 932 w 1289"/>
              <a:gd name="T35" fmla="*/ 1125 h 1289"/>
              <a:gd name="T36" fmla="*/ 802 w 1289"/>
              <a:gd name="T37" fmla="*/ 1216 h 1289"/>
              <a:gd name="T38" fmla="*/ 722 w 1289"/>
              <a:gd name="T39" fmla="*/ 1245 h 1289"/>
              <a:gd name="T40" fmla="*/ 633 w 1289"/>
              <a:gd name="T41" fmla="*/ 1248 h 1289"/>
              <a:gd name="T42" fmla="*/ 500 w 1289"/>
              <a:gd name="T43" fmla="*/ 1235 h 1289"/>
              <a:gd name="T44" fmla="*/ 350 w 1289"/>
              <a:gd name="T45" fmla="*/ 1181 h 1289"/>
              <a:gd name="T46" fmla="*/ 254 w 1289"/>
              <a:gd name="T47" fmla="*/ 1111 h 1289"/>
              <a:gd name="T48" fmla="*/ 250 w 1289"/>
              <a:gd name="T49" fmla="*/ 1103 h 1289"/>
              <a:gd name="T50" fmla="*/ 198 w 1289"/>
              <a:gd name="T51" fmla="*/ 1068 h 1289"/>
              <a:gd name="T52" fmla="*/ 67 w 1289"/>
              <a:gd name="T53" fmla="*/ 858 h 1289"/>
              <a:gd name="T54" fmla="*/ 33 w 1289"/>
              <a:gd name="T55" fmla="*/ 684 h 1289"/>
              <a:gd name="T56" fmla="*/ 50 w 1289"/>
              <a:gd name="T57" fmla="*/ 522 h 1289"/>
              <a:gd name="T58" fmla="*/ 122 w 1289"/>
              <a:gd name="T59" fmla="*/ 347 h 1289"/>
              <a:gd name="T60" fmla="*/ 257 w 1289"/>
              <a:gd name="T61" fmla="*/ 198 h 1289"/>
              <a:gd name="T62" fmla="*/ 466 w 1289"/>
              <a:gd name="T63" fmla="*/ 78 h 1289"/>
              <a:gd name="T64" fmla="*/ 711 w 1289"/>
              <a:gd name="T65" fmla="*/ 61 h 1289"/>
              <a:gd name="T66" fmla="*/ 890 w 1289"/>
              <a:gd name="T67" fmla="*/ 107 h 1289"/>
              <a:gd name="T68" fmla="*/ 1083 w 1289"/>
              <a:gd name="T69" fmla="*/ 245 h 1289"/>
              <a:gd name="T70" fmla="*/ 1118 w 1289"/>
              <a:gd name="T71" fmla="*/ 283 h 1289"/>
              <a:gd name="T72" fmla="*/ 1104 w 1289"/>
              <a:gd name="T73" fmla="*/ 250 h 1289"/>
              <a:gd name="T74" fmla="*/ 1077 w 1289"/>
              <a:gd name="T75" fmla="*/ 206 h 1289"/>
              <a:gd name="T76" fmla="*/ 1017 w 1289"/>
              <a:gd name="T77" fmla="*/ 152 h 1289"/>
              <a:gd name="T78" fmla="*/ 790 w 1289"/>
              <a:gd name="T79" fmla="*/ 43 h 1289"/>
              <a:gd name="T80" fmla="*/ 593 w 1289"/>
              <a:gd name="T81" fmla="*/ 11 h 1289"/>
              <a:gd name="T82" fmla="*/ 283 w 1289"/>
              <a:gd name="T83" fmla="*/ 126 h 1289"/>
              <a:gd name="T84" fmla="*/ 160 w 1289"/>
              <a:gd name="T85" fmla="*/ 228 h 1289"/>
              <a:gd name="T86" fmla="*/ 135 w 1289"/>
              <a:gd name="T87" fmla="*/ 264 h 1289"/>
              <a:gd name="T88" fmla="*/ 1 w 1289"/>
              <a:gd name="T89" fmla="*/ 654 h 1289"/>
              <a:gd name="T90" fmla="*/ 70 w 1289"/>
              <a:gd name="T91" fmla="*/ 936 h 1289"/>
              <a:gd name="T92" fmla="*/ 196 w 1289"/>
              <a:gd name="T93" fmla="*/ 1104 h 1289"/>
              <a:gd name="T94" fmla="*/ 283 w 1289"/>
              <a:gd name="T95" fmla="*/ 1163 h 1289"/>
              <a:gd name="T96" fmla="*/ 388 w 1289"/>
              <a:gd name="T97" fmla="*/ 1225 h 1289"/>
              <a:gd name="T98" fmla="*/ 395 w 1289"/>
              <a:gd name="T99" fmla="*/ 1219 h 1289"/>
              <a:gd name="T100" fmla="*/ 410 w 1289"/>
              <a:gd name="T101" fmla="*/ 1233 h 1289"/>
              <a:gd name="T102" fmla="*/ 575 w 1289"/>
              <a:gd name="T103" fmla="*/ 1280 h 1289"/>
              <a:gd name="T104" fmla="*/ 731 w 1289"/>
              <a:gd name="T105" fmla="*/ 1279 h 1289"/>
              <a:gd name="T106" fmla="*/ 830 w 1289"/>
              <a:gd name="T107" fmla="*/ 1252 h 1289"/>
              <a:gd name="T108" fmla="*/ 1003 w 1289"/>
              <a:gd name="T109" fmla="*/ 1175 h 1289"/>
              <a:gd name="T110" fmla="*/ 1176 w 1289"/>
              <a:gd name="T111" fmla="*/ 1013 h 1289"/>
              <a:gd name="T112" fmla="*/ 1273 w 1289"/>
              <a:gd name="T113" fmla="*/ 858 h 1289"/>
              <a:gd name="T114" fmla="*/ 1270 w 1289"/>
              <a:gd name="T115" fmla="*/ 826 h 1289"/>
              <a:gd name="T116" fmla="*/ 449 w 1289"/>
              <a:gd name="T117" fmla="*/ 1235 h 1289"/>
              <a:gd name="T118" fmla="*/ 449 w 1289"/>
              <a:gd name="T119" fmla="*/ 1235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9" h="1289">
                <a:moveTo>
                  <a:pt x="1280" y="766"/>
                </a:moveTo>
                <a:cubicBezTo>
                  <a:pt x="1289" y="720"/>
                  <a:pt x="1286" y="673"/>
                  <a:pt x="1287" y="626"/>
                </a:cubicBezTo>
                <a:cubicBezTo>
                  <a:pt x="1288" y="611"/>
                  <a:pt x="1281" y="598"/>
                  <a:pt x="1281" y="583"/>
                </a:cubicBezTo>
                <a:cubicBezTo>
                  <a:pt x="1281" y="562"/>
                  <a:pt x="1283" y="540"/>
                  <a:pt x="1273" y="520"/>
                </a:cubicBezTo>
                <a:cubicBezTo>
                  <a:pt x="1271" y="514"/>
                  <a:pt x="1270" y="508"/>
                  <a:pt x="1270" y="502"/>
                </a:cubicBezTo>
                <a:cubicBezTo>
                  <a:pt x="1269" y="470"/>
                  <a:pt x="1259" y="443"/>
                  <a:pt x="1236" y="421"/>
                </a:cubicBezTo>
                <a:cubicBezTo>
                  <a:pt x="1227" y="413"/>
                  <a:pt x="1221" y="402"/>
                  <a:pt x="1216" y="391"/>
                </a:cubicBezTo>
                <a:cubicBezTo>
                  <a:pt x="1205" y="370"/>
                  <a:pt x="1195" y="348"/>
                  <a:pt x="1184" y="327"/>
                </a:cubicBezTo>
                <a:cubicBezTo>
                  <a:pt x="1181" y="322"/>
                  <a:pt x="1180" y="314"/>
                  <a:pt x="1173" y="312"/>
                </a:cubicBezTo>
                <a:cubicBezTo>
                  <a:pt x="1168" y="315"/>
                  <a:pt x="1172" y="324"/>
                  <a:pt x="1163" y="324"/>
                </a:cubicBezTo>
                <a:cubicBezTo>
                  <a:pt x="1162" y="320"/>
                  <a:pt x="1163" y="317"/>
                  <a:pt x="1157" y="313"/>
                </a:cubicBezTo>
                <a:cubicBezTo>
                  <a:pt x="1149" y="309"/>
                  <a:pt x="1135" y="305"/>
                  <a:pt x="1140" y="289"/>
                </a:cubicBezTo>
                <a:cubicBezTo>
                  <a:pt x="1141" y="285"/>
                  <a:pt x="1139" y="280"/>
                  <a:pt x="1138" y="275"/>
                </a:cubicBezTo>
                <a:cubicBezTo>
                  <a:pt x="1142" y="277"/>
                  <a:pt x="1146" y="278"/>
                  <a:pt x="1150" y="279"/>
                </a:cubicBezTo>
                <a:cubicBezTo>
                  <a:pt x="1146" y="268"/>
                  <a:pt x="1146" y="268"/>
                  <a:pt x="1136" y="267"/>
                </a:cubicBezTo>
                <a:cubicBezTo>
                  <a:pt x="1133" y="272"/>
                  <a:pt x="1135" y="277"/>
                  <a:pt x="1134" y="283"/>
                </a:cubicBezTo>
                <a:cubicBezTo>
                  <a:pt x="1133" y="291"/>
                  <a:pt x="1129" y="294"/>
                  <a:pt x="1122" y="287"/>
                </a:cubicBezTo>
                <a:cubicBezTo>
                  <a:pt x="1123" y="292"/>
                  <a:pt x="1126" y="297"/>
                  <a:pt x="1129" y="301"/>
                </a:cubicBezTo>
                <a:cubicBezTo>
                  <a:pt x="1147" y="323"/>
                  <a:pt x="1162" y="347"/>
                  <a:pt x="1176" y="372"/>
                </a:cubicBezTo>
                <a:cubicBezTo>
                  <a:pt x="1182" y="384"/>
                  <a:pt x="1185" y="397"/>
                  <a:pt x="1192" y="408"/>
                </a:cubicBezTo>
                <a:cubicBezTo>
                  <a:pt x="1201" y="423"/>
                  <a:pt x="1206" y="440"/>
                  <a:pt x="1210" y="456"/>
                </a:cubicBezTo>
                <a:cubicBezTo>
                  <a:pt x="1217" y="493"/>
                  <a:pt x="1221" y="529"/>
                  <a:pt x="1228" y="566"/>
                </a:cubicBezTo>
                <a:cubicBezTo>
                  <a:pt x="1237" y="614"/>
                  <a:pt x="1245" y="663"/>
                  <a:pt x="1240" y="713"/>
                </a:cubicBezTo>
                <a:cubicBezTo>
                  <a:pt x="1237" y="740"/>
                  <a:pt x="1223" y="756"/>
                  <a:pt x="1203" y="769"/>
                </a:cubicBezTo>
                <a:cubicBezTo>
                  <a:pt x="1190" y="777"/>
                  <a:pt x="1177" y="785"/>
                  <a:pt x="1169" y="798"/>
                </a:cubicBezTo>
                <a:cubicBezTo>
                  <a:pt x="1160" y="812"/>
                  <a:pt x="1146" y="821"/>
                  <a:pt x="1134" y="831"/>
                </a:cubicBezTo>
                <a:cubicBezTo>
                  <a:pt x="1119" y="845"/>
                  <a:pt x="1097" y="851"/>
                  <a:pt x="1080" y="865"/>
                </a:cubicBezTo>
                <a:cubicBezTo>
                  <a:pt x="1069" y="874"/>
                  <a:pt x="1052" y="880"/>
                  <a:pt x="1037" y="886"/>
                </a:cubicBezTo>
                <a:cubicBezTo>
                  <a:pt x="1023" y="891"/>
                  <a:pt x="1018" y="900"/>
                  <a:pt x="1012" y="911"/>
                </a:cubicBezTo>
                <a:cubicBezTo>
                  <a:pt x="1010" y="916"/>
                  <a:pt x="1007" y="920"/>
                  <a:pt x="1003" y="924"/>
                </a:cubicBezTo>
                <a:cubicBezTo>
                  <a:pt x="989" y="935"/>
                  <a:pt x="972" y="944"/>
                  <a:pt x="982" y="966"/>
                </a:cubicBezTo>
                <a:cubicBezTo>
                  <a:pt x="983" y="969"/>
                  <a:pt x="983" y="973"/>
                  <a:pt x="981" y="976"/>
                </a:cubicBezTo>
                <a:cubicBezTo>
                  <a:pt x="968" y="996"/>
                  <a:pt x="970" y="1018"/>
                  <a:pt x="971" y="1041"/>
                </a:cubicBezTo>
                <a:cubicBezTo>
                  <a:pt x="972" y="1059"/>
                  <a:pt x="972" y="1077"/>
                  <a:pt x="956" y="1089"/>
                </a:cubicBezTo>
                <a:cubicBezTo>
                  <a:pt x="946" y="1096"/>
                  <a:pt x="938" y="1103"/>
                  <a:pt x="939" y="1117"/>
                </a:cubicBezTo>
                <a:cubicBezTo>
                  <a:pt x="939" y="1121"/>
                  <a:pt x="935" y="1123"/>
                  <a:pt x="932" y="1125"/>
                </a:cubicBezTo>
                <a:cubicBezTo>
                  <a:pt x="910" y="1140"/>
                  <a:pt x="888" y="1155"/>
                  <a:pt x="866" y="1170"/>
                </a:cubicBezTo>
                <a:cubicBezTo>
                  <a:pt x="844" y="1184"/>
                  <a:pt x="818" y="1194"/>
                  <a:pt x="802" y="1216"/>
                </a:cubicBezTo>
                <a:cubicBezTo>
                  <a:pt x="792" y="1229"/>
                  <a:pt x="780" y="1235"/>
                  <a:pt x="764" y="1236"/>
                </a:cubicBezTo>
                <a:cubicBezTo>
                  <a:pt x="750" y="1237"/>
                  <a:pt x="736" y="1240"/>
                  <a:pt x="722" y="1245"/>
                </a:cubicBezTo>
                <a:cubicBezTo>
                  <a:pt x="717" y="1246"/>
                  <a:pt x="713" y="1246"/>
                  <a:pt x="708" y="1246"/>
                </a:cubicBezTo>
                <a:cubicBezTo>
                  <a:pt x="683" y="1247"/>
                  <a:pt x="658" y="1248"/>
                  <a:pt x="633" y="1248"/>
                </a:cubicBezTo>
                <a:cubicBezTo>
                  <a:pt x="621" y="1248"/>
                  <a:pt x="611" y="1255"/>
                  <a:pt x="600" y="1253"/>
                </a:cubicBezTo>
                <a:cubicBezTo>
                  <a:pt x="567" y="1245"/>
                  <a:pt x="534" y="1240"/>
                  <a:pt x="500" y="1235"/>
                </a:cubicBezTo>
                <a:cubicBezTo>
                  <a:pt x="466" y="1229"/>
                  <a:pt x="435" y="1212"/>
                  <a:pt x="400" y="1211"/>
                </a:cubicBezTo>
                <a:cubicBezTo>
                  <a:pt x="386" y="1196"/>
                  <a:pt x="368" y="1188"/>
                  <a:pt x="350" y="1181"/>
                </a:cubicBezTo>
                <a:cubicBezTo>
                  <a:pt x="314" y="1167"/>
                  <a:pt x="285" y="1144"/>
                  <a:pt x="256" y="1121"/>
                </a:cubicBezTo>
                <a:cubicBezTo>
                  <a:pt x="252" y="1118"/>
                  <a:pt x="248" y="1115"/>
                  <a:pt x="254" y="1111"/>
                </a:cubicBezTo>
                <a:cubicBezTo>
                  <a:pt x="256" y="1110"/>
                  <a:pt x="260" y="1109"/>
                  <a:pt x="259" y="1105"/>
                </a:cubicBezTo>
                <a:cubicBezTo>
                  <a:pt x="257" y="1102"/>
                  <a:pt x="253" y="1102"/>
                  <a:pt x="250" y="1103"/>
                </a:cubicBezTo>
                <a:cubicBezTo>
                  <a:pt x="243" y="1106"/>
                  <a:pt x="238" y="1104"/>
                  <a:pt x="233" y="1100"/>
                </a:cubicBezTo>
                <a:cubicBezTo>
                  <a:pt x="221" y="1089"/>
                  <a:pt x="207" y="1080"/>
                  <a:pt x="198" y="1068"/>
                </a:cubicBezTo>
                <a:cubicBezTo>
                  <a:pt x="169" y="1028"/>
                  <a:pt x="131" y="995"/>
                  <a:pt x="109" y="949"/>
                </a:cubicBezTo>
                <a:cubicBezTo>
                  <a:pt x="94" y="919"/>
                  <a:pt x="80" y="889"/>
                  <a:pt x="67" y="858"/>
                </a:cubicBezTo>
                <a:cubicBezTo>
                  <a:pt x="56" y="831"/>
                  <a:pt x="51" y="802"/>
                  <a:pt x="43" y="775"/>
                </a:cubicBezTo>
                <a:cubicBezTo>
                  <a:pt x="35" y="745"/>
                  <a:pt x="35" y="714"/>
                  <a:pt x="33" y="684"/>
                </a:cubicBezTo>
                <a:cubicBezTo>
                  <a:pt x="32" y="659"/>
                  <a:pt x="35" y="633"/>
                  <a:pt x="35" y="608"/>
                </a:cubicBezTo>
                <a:cubicBezTo>
                  <a:pt x="35" y="578"/>
                  <a:pt x="43" y="550"/>
                  <a:pt x="50" y="522"/>
                </a:cubicBezTo>
                <a:cubicBezTo>
                  <a:pt x="56" y="498"/>
                  <a:pt x="63" y="473"/>
                  <a:pt x="72" y="449"/>
                </a:cubicBezTo>
                <a:cubicBezTo>
                  <a:pt x="86" y="413"/>
                  <a:pt x="104" y="380"/>
                  <a:pt x="122" y="347"/>
                </a:cubicBezTo>
                <a:cubicBezTo>
                  <a:pt x="133" y="325"/>
                  <a:pt x="150" y="308"/>
                  <a:pt x="164" y="289"/>
                </a:cubicBezTo>
                <a:cubicBezTo>
                  <a:pt x="191" y="255"/>
                  <a:pt x="224" y="226"/>
                  <a:pt x="257" y="198"/>
                </a:cubicBezTo>
                <a:cubicBezTo>
                  <a:pt x="287" y="172"/>
                  <a:pt x="320" y="152"/>
                  <a:pt x="353" y="133"/>
                </a:cubicBezTo>
                <a:cubicBezTo>
                  <a:pt x="390" y="111"/>
                  <a:pt x="425" y="88"/>
                  <a:pt x="466" y="78"/>
                </a:cubicBezTo>
                <a:cubicBezTo>
                  <a:pt x="509" y="67"/>
                  <a:pt x="552" y="62"/>
                  <a:pt x="595" y="58"/>
                </a:cubicBezTo>
                <a:cubicBezTo>
                  <a:pt x="633" y="54"/>
                  <a:pt x="672" y="57"/>
                  <a:pt x="711" y="61"/>
                </a:cubicBezTo>
                <a:cubicBezTo>
                  <a:pt x="736" y="63"/>
                  <a:pt x="761" y="70"/>
                  <a:pt x="785" y="75"/>
                </a:cubicBezTo>
                <a:cubicBezTo>
                  <a:pt x="821" y="83"/>
                  <a:pt x="856" y="93"/>
                  <a:pt x="890" y="107"/>
                </a:cubicBezTo>
                <a:cubicBezTo>
                  <a:pt x="918" y="120"/>
                  <a:pt x="946" y="134"/>
                  <a:pt x="973" y="152"/>
                </a:cubicBezTo>
                <a:cubicBezTo>
                  <a:pt x="1013" y="179"/>
                  <a:pt x="1050" y="210"/>
                  <a:pt x="1083" y="245"/>
                </a:cubicBezTo>
                <a:cubicBezTo>
                  <a:pt x="1087" y="250"/>
                  <a:pt x="1091" y="253"/>
                  <a:pt x="1097" y="255"/>
                </a:cubicBezTo>
                <a:cubicBezTo>
                  <a:pt x="1099" y="268"/>
                  <a:pt x="1111" y="273"/>
                  <a:pt x="1118" y="283"/>
                </a:cubicBezTo>
                <a:cubicBezTo>
                  <a:pt x="1120" y="279"/>
                  <a:pt x="1126" y="279"/>
                  <a:pt x="1127" y="273"/>
                </a:cubicBezTo>
                <a:cubicBezTo>
                  <a:pt x="1111" y="273"/>
                  <a:pt x="1108" y="261"/>
                  <a:pt x="1104" y="250"/>
                </a:cubicBezTo>
                <a:cubicBezTo>
                  <a:pt x="1115" y="243"/>
                  <a:pt x="1114" y="234"/>
                  <a:pt x="1106" y="227"/>
                </a:cubicBezTo>
                <a:cubicBezTo>
                  <a:pt x="1097" y="219"/>
                  <a:pt x="1088" y="210"/>
                  <a:pt x="1077" y="206"/>
                </a:cubicBezTo>
                <a:cubicBezTo>
                  <a:pt x="1069" y="204"/>
                  <a:pt x="1062" y="199"/>
                  <a:pt x="1058" y="192"/>
                </a:cubicBezTo>
                <a:cubicBezTo>
                  <a:pt x="1047" y="176"/>
                  <a:pt x="1031" y="165"/>
                  <a:pt x="1017" y="152"/>
                </a:cubicBezTo>
                <a:cubicBezTo>
                  <a:pt x="991" y="128"/>
                  <a:pt x="960" y="113"/>
                  <a:pt x="928" y="97"/>
                </a:cubicBezTo>
                <a:cubicBezTo>
                  <a:pt x="884" y="74"/>
                  <a:pt x="837" y="58"/>
                  <a:pt x="790" y="43"/>
                </a:cubicBezTo>
                <a:cubicBezTo>
                  <a:pt x="770" y="37"/>
                  <a:pt x="749" y="36"/>
                  <a:pt x="730" y="27"/>
                </a:cubicBezTo>
                <a:cubicBezTo>
                  <a:pt x="686" y="9"/>
                  <a:pt x="640" y="0"/>
                  <a:pt x="593" y="11"/>
                </a:cubicBezTo>
                <a:cubicBezTo>
                  <a:pt x="544" y="23"/>
                  <a:pt x="494" y="32"/>
                  <a:pt x="446" y="48"/>
                </a:cubicBezTo>
                <a:cubicBezTo>
                  <a:pt x="389" y="68"/>
                  <a:pt x="334" y="92"/>
                  <a:pt x="283" y="126"/>
                </a:cubicBezTo>
                <a:cubicBezTo>
                  <a:pt x="245" y="151"/>
                  <a:pt x="208" y="180"/>
                  <a:pt x="178" y="215"/>
                </a:cubicBezTo>
                <a:cubicBezTo>
                  <a:pt x="173" y="221"/>
                  <a:pt x="168" y="226"/>
                  <a:pt x="160" y="228"/>
                </a:cubicBezTo>
                <a:cubicBezTo>
                  <a:pt x="156" y="229"/>
                  <a:pt x="153" y="232"/>
                  <a:pt x="152" y="236"/>
                </a:cubicBezTo>
                <a:cubicBezTo>
                  <a:pt x="149" y="247"/>
                  <a:pt x="141" y="255"/>
                  <a:pt x="135" y="264"/>
                </a:cubicBezTo>
                <a:cubicBezTo>
                  <a:pt x="81" y="340"/>
                  <a:pt x="37" y="420"/>
                  <a:pt x="17" y="512"/>
                </a:cubicBezTo>
                <a:cubicBezTo>
                  <a:pt x="8" y="559"/>
                  <a:pt x="0" y="607"/>
                  <a:pt x="1" y="654"/>
                </a:cubicBezTo>
                <a:cubicBezTo>
                  <a:pt x="2" y="722"/>
                  <a:pt x="15" y="788"/>
                  <a:pt x="36" y="851"/>
                </a:cubicBezTo>
                <a:cubicBezTo>
                  <a:pt x="45" y="880"/>
                  <a:pt x="61" y="907"/>
                  <a:pt x="70" y="936"/>
                </a:cubicBezTo>
                <a:cubicBezTo>
                  <a:pt x="82" y="981"/>
                  <a:pt x="106" y="1019"/>
                  <a:pt x="139" y="1051"/>
                </a:cubicBezTo>
                <a:cubicBezTo>
                  <a:pt x="157" y="1070"/>
                  <a:pt x="176" y="1088"/>
                  <a:pt x="196" y="1104"/>
                </a:cubicBezTo>
                <a:cubicBezTo>
                  <a:pt x="216" y="1120"/>
                  <a:pt x="234" y="1138"/>
                  <a:pt x="258" y="1148"/>
                </a:cubicBezTo>
                <a:cubicBezTo>
                  <a:pt x="266" y="1152"/>
                  <a:pt x="277" y="1156"/>
                  <a:pt x="283" y="1163"/>
                </a:cubicBezTo>
                <a:cubicBezTo>
                  <a:pt x="300" y="1181"/>
                  <a:pt x="321" y="1192"/>
                  <a:pt x="342" y="1202"/>
                </a:cubicBezTo>
                <a:cubicBezTo>
                  <a:pt x="358" y="1209"/>
                  <a:pt x="371" y="1220"/>
                  <a:pt x="388" y="1225"/>
                </a:cubicBezTo>
                <a:cubicBezTo>
                  <a:pt x="391" y="1226"/>
                  <a:pt x="394" y="1229"/>
                  <a:pt x="397" y="1226"/>
                </a:cubicBezTo>
                <a:cubicBezTo>
                  <a:pt x="402" y="1223"/>
                  <a:pt x="396" y="1221"/>
                  <a:pt x="395" y="1219"/>
                </a:cubicBezTo>
                <a:cubicBezTo>
                  <a:pt x="392" y="1213"/>
                  <a:pt x="397" y="1213"/>
                  <a:pt x="400" y="1211"/>
                </a:cubicBezTo>
                <a:cubicBezTo>
                  <a:pt x="406" y="1217"/>
                  <a:pt x="402" y="1229"/>
                  <a:pt x="410" y="1233"/>
                </a:cubicBezTo>
                <a:cubicBezTo>
                  <a:pt x="437" y="1244"/>
                  <a:pt x="463" y="1255"/>
                  <a:pt x="490" y="1263"/>
                </a:cubicBezTo>
                <a:cubicBezTo>
                  <a:pt x="518" y="1271"/>
                  <a:pt x="546" y="1278"/>
                  <a:pt x="575" y="1280"/>
                </a:cubicBezTo>
                <a:cubicBezTo>
                  <a:pt x="597" y="1280"/>
                  <a:pt x="619" y="1284"/>
                  <a:pt x="642" y="1286"/>
                </a:cubicBezTo>
                <a:cubicBezTo>
                  <a:pt x="672" y="1289"/>
                  <a:pt x="702" y="1283"/>
                  <a:pt x="731" y="1279"/>
                </a:cubicBezTo>
                <a:cubicBezTo>
                  <a:pt x="757" y="1275"/>
                  <a:pt x="784" y="1276"/>
                  <a:pt x="808" y="1263"/>
                </a:cubicBezTo>
                <a:cubicBezTo>
                  <a:pt x="815" y="1259"/>
                  <a:pt x="822" y="1254"/>
                  <a:pt x="830" y="1252"/>
                </a:cubicBezTo>
                <a:cubicBezTo>
                  <a:pt x="858" y="1249"/>
                  <a:pt x="883" y="1237"/>
                  <a:pt x="907" y="1226"/>
                </a:cubicBezTo>
                <a:cubicBezTo>
                  <a:pt x="940" y="1212"/>
                  <a:pt x="973" y="1196"/>
                  <a:pt x="1003" y="1175"/>
                </a:cubicBezTo>
                <a:cubicBezTo>
                  <a:pt x="1030" y="1156"/>
                  <a:pt x="1062" y="1144"/>
                  <a:pt x="1084" y="1116"/>
                </a:cubicBezTo>
                <a:cubicBezTo>
                  <a:pt x="1113" y="1080"/>
                  <a:pt x="1147" y="1049"/>
                  <a:pt x="1176" y="1013"/>
                </a:cubicBezTo>
                <a:cubicBezTo>
                  <a:pt x="1209" y="972"/>
                  <a:pt x="1234" y="929"/>
                  <a:pt x="1253" y="881"/>
                </a:cubicBezTo>
                <a:cubicBezTo>
                  <a:pt x="1257" y="871"/>
                  <a:pt x="1262" y="862"/>
                  <a:pt x="1273" y="858"/>
                </a:cubicBezTo>
                <a:cubicBezTo>
                  <a:pt x="1281" y="856"/>
                  <a:pt x="1282" y="850"/>
                  <a:pt x="1276" y="845"/>
                </a:cubicBezTo>
                <a:cubicBezTo>
                  <a:pt x="1270" y="840"/>
                  <a:pt x="1270" y="833"/>
                  <a:pt x="1270" y="826"/>
                </a:cubicBezTo>
                <a:cubicBezTo>
                  <a:pt x="1271" y="806"/>
                  <a:pt x="1276" y="786"/>
                  <a:pt x="1280" y="766"/>
                </a:cubicBezTo>
                <a:close/>
                <a:moveTo>
                  <a:pt x="449" y="1235"/>
                </a:moveTo>
                <a:cubicBezTo>
                  <a:pt x="459" y="1232"/>
                  <a:pt x="464" y="1236"/>
                  <a:pt x="469" y="1242"/>
                </a:cubicBezTo>
                <a:cubicBezTo>
                  <a:pt x="463" y="1241"/>
                  <a:pt x="456" y="1242"/>
                  <a:pt x="449" y="1235"/>
                </a:cubicBezTo>
                <a:close/>
              </a:path>
            </a:pathLst>
          </a:custGeom>
          <a:solidFill>
            <a:srgbClr val="8C2C2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矩形 9"/>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266939" y="2742992"/>
            <a:ext cx="7781236" cy="961289"/>
          </a:xfrm>
          <a:prstGeom prst="rect">
            <a:avLst/>
          </a:prstGeom>
          <a:noFill/>
        </p:spPr>
        <p:txBody>
          <a:bodyPr wrap="square" rtlCol="0">
            <a:spAutoFit/>
          </a:bodyPr>
          <a:lstStyle/>
          <a:p>
            <a:pPr>
              <a:lnSpc>
                <a:spcPct val="150000"/>
              </a:lnSpc>
            </a:pPr>
            <a:r>
              <a:rPr lang="en-US" altLang="zh-CN" sz="2000" dirty="0">
                <a:solidFill>
                  <a:schemeClr val="tx1">
                    <a:lumMod val="50000"/>
                    <a:lumOff val="50000"/>
                  </a:schemeClr>
                </a:solidFill>
                <a:cs typeface="+mn-ea"/>
                <a:sym typeface="+mn-lt"/>
              </a:rPr>
              <a:t>1. From the pronunciation of Chinese, readers can infer the original words</a:t>
            </a:r>
            <a:r>
              <a:rPr lang="zh-CN" altLang="en-US" sz="2000" dirty="0">
                <a:solidFill>
                  <a:schemeClr val="tx1">
                    <a:lumMod val="50000"/>
                    <a:lumOff val="50000"/>
                  </a:schemeClr>
                </a:solidFill>
                <a:cs typeface="+mn-ea"/>
                <a:sym typeface="+mn-lt"/>
              </a:rPr>
              <a:t>’</a:t>
            </a:r>
            <a:r>
              <a:rPr lang="en-US" altLang="zh-CN" sz="2000" dirty="0">
                <a:solidFill>
                  <a:schemeClr val="tx1">
                    <a:lumMod val="50000"/>
                    <a:lumOff val="50000"/>
                  </a:schemeClr>
                </a:solidFill>
                <a:cs typeface="+mn-ea"/>
                <a:sym typeface="+mn-lt"/>
              </a:rPr>
              <a:t> spelling</a:t>
            </a:r>
            <a:endParaRPr lang="zh-CN" altLang="en-US" sz="2000" dirty="0">
              <a:solidFill>
                <a:schemeClr val="tx1">
                  <a:lumMod val="50000"/>
                  <a:lumOff val="50000"/>
                </a:schemeClr>
              </a:solidFill>
              <a:cs typeface="+mn-ea"/>
              <a:sym typeface="+mn-lt"/>
            </a:endParaRPr>
          </a:p>
        </p:txBody>
      </p:sp>
      <p:sp>
        <p:nvSpPr>
          <p:cNvPr id="15" name="矩形 14"/>
          <p:cNvSpPr/>
          <p:nvPr/>
        </p:nvSpPr>
        <p:spPr>
          <a:xfrm>
            <a:off x="6010684" y="5560979"/>
            <a:ext cx="195563" cy="1297021"/>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266939" y="408400"/>
            <a:ext cx="5640262" cy="646331"/>
          </a:xfrm>
          <a:prstGeom prst="rect">
            <a:avLst/>
          </a:prstGeom>
          <a:noFill/>
        </p:spPr>
        <p:txBody>
          <a:bodyPr wrap="none" rtlCol="0">
            <a:spAutoFit/>
          </a:bodyPr>
          <a:lstStyle/>
          <a:p>
            <a:r>
              <a:rPr lang="en-US" altLang="zh-CN" sz="3600" b="1" dirty="0">
                <a:solidFill>
                  <a:schemeClr val="tx1">
                    <a:lumMod val="50000"/>
                    <a:lumOff val="50000"/>
                  </a:schemeClr>
                </a:solidFill>
                <a:cs typeface="+mn-ea"/>
              </a:rPr>
              <a:t>Early translation theory</a:t>
            </a:r>
            <a:endParaRPr lang="zh-CN" altLang="zh-CN" sz="3600" b="1" dirty="0">
              <a:solidFill>
                <a:schemeClr val="tx1">
                  <a:lumMod val="50000"/>
                  <a:lumOff val="50000"/>
                </a:schemeClr>
              </a:solidFill>
              <a:cs typeface="+mn-ea"/>
            </a:endParaRPr>
          </a:p>
        </p:txBody>
      </p:sp>
      <p:sp>
        <p:nvSpPr>
          <p:cNvPr id="18" name="文本框 17">
            <a:extLst>
              <a:ext uri="{FF2B5EF4-FFF2-40B4-BE49-F238E27FC236}">
                <a16:creationId xmlns:a16="http://schemas.microsoft.com/office/drawing/2014/main" id="{3484AE42-81EF-45B5-8C4E-BAF16C8BB147}"/>
              </a:ext>
            </a:extLst>
          </p:cNvPr>
          <p:cNvSpPr txBox="1"/>
          <p:nvPr/>
        </p:nvSpPr>
        <p:spPr>
          <a:xfrm>
            <a:off x="266939" y="1331906"/>
            <a:ext cx="11370742" cy="1227387"/>
          </a:xfrm>
          <a:prstGeom prst="rect">
            <a:avLst/>
          </a:prstGeom>
          <a:noFill/>
        </p:spPr>
        <p:txBody>
          <a:bodyPr wrap="square">
            <a:spAutoFit/>
          </a:bodyPr>
          <a:lstStyle/>
          <a:p>
            <a:pPr>
              <a:lnSpc>
                <a:spcPct val="150000"/>
              </a:lnSpc>
            </a:pPr>
            <a:r>
              <a:rPr lang="en-US" altLang="zh-CN" sz="2800" b="1" dirty="0"/>
              <a:t>《</a:t>
            </a:r>
            <a:r>
              <a:rPr lang="zh-CN" altLang="en-US" sz="2800" b="1" dirty="0"/>
              <a:t>对于译名划一的一个紧要提议</a:t>
            </a:r>
            <a:r>
              <a:rPr lang="en-US" altLang="zh-CN" sz="2800" b="1" dirty="0"/>
              <a:t>》</a:t>
            </a:r>
          </a:p>
          <a:p>
            <a:pPr>
              <a:lnSpc>
                <a:spcPct val="150000"/>
              </a:lnSpc>
            </a:pPr>
            <a:r>
              <a:rPr lang="en-US" altLang="zh-CN" sz="2400" b="1" i="1" dirty="0">
                <a:solidFill>
                  <a:schemeClr val="tx1">
                    <a:lumMod val="50000"/>
                    <a:lumOff val="50000"/>
                  </a:schemeClr>
                </a:solidFill>
                <a:cs typeface="+mn-ea"/>
              </a:rPr>
              <a:t>An urgent suggestion for the uniformity of translation</a:t>
            </a:r>
            <a:endParaRPr lang="zh-CN" altLang="en-US" sz="2400" b="1" i="1" dirty="0">
              <a:solidFill>
                <a:schemeClr val="tx1">
                  <a:lumMod val="50000"/>
                  <a:lumOff val="50000"/>
                </a:schemeClr>
              </a:solidFill>
              <a:cs typeface="+mn-ea"/>
            </a:endParaRPr>
          </a:p>
        </p:txBody>
      </p:sp>
      <p:sp>
        <p:nvSpPr>
          <p:cNvPr id="4" name="文本框 3">
            <a:extLst>
              <a:ext uri="{FF2B5EF4-FFF2-40B4-BE49-F238E27FC236}">
                <a16:creationId xmlns:a16="http://schemas.microsoft.com/office/drawing/2014/main" id="{E215E1AF-0DFB-41A8-AAF8-861DA971A096}"/>
              </a:ext>
            </a:extLst>
          </p:cNvPr>
          <p:cNvSpPr txBox="1"/>
          <p:nvPr/>
        </p:nvSpPr>
        <p:spPr>
          <a:xfrm>
            <a:off x="266939" y="4059452"/>
            <a:ext cx="8001572" cy="1422954"/>
          </a:xfrm>
          <a:prstGeom prst="rect">
            <a:avLst/>
          </a:prstGeom>
          <a:noFill/>
        </p:spPr>
        <p:txBody>
          <a:bodyPr wrap="square" rtlCol="0">
            <a:spAutoFit/>
          </a:bodyPr>
          <a:lstStyle/>
          <a:p>
            <a:pPr>
              <a:lnSpc>
                <a:spcPct val="150000"/>
              </a:lnSpc>
            </a:pPr>
            <a:r>
              <a:rPr lang="en-US" altLang="zh-CN" sz="2000" dirty="0">
                <a:solidFill>
                  <a:schemeClr val="tx1">
                    <a:lumMod val="50000"/>
                    <a:lumOff val="50000"/>
                  </a:schemeClr>
                </a:solidFill>
                <a:cs typeface="+mn-ea"/>
              </a:rPr>
              <a:t>2. Form the standard of Chinese pronunciation compared with western pronunciation, and hope the translator to follow this standard</a:t>
            </a:r>
            <a:endParaRPr lang="zh-CN" altLang="en-US" sz="2000" dirty="0">
              <a:solidFill>
                <a:schemeClr val="tx1">
                  <a:lumMod val="50000"/>
                  <a:lumOff val="50000"/>
                </a:schemeClr>
              </a:solidFill>
              <a:cs typeface="+mn-ea"/>
            </a:endParaRPr>
          </a:p>
        </p:txBody>
      </p:sp>
    </p:spTree>
    <p:extLst>
      <p:ext uri="{BB962C8B-B14F-4D97-AF65-F5344CB8AC3E}">
        <p14:creationId xmlns:p14="http://schemas.microsoft.com/office/powerpoint/2010/main" val="1382093473"/>
      </p:ext>
    </p:extLst>
  </p:cSld>
  <p:clrMapOvr>
    <a:masterClrMapping/>
  </p:clrMapOvr>
  <p:transition spd="slow" advTm="0">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p:nvSpPr>
        <p:spPr>
          <a:xfrm rot="8617721">
            <a:off x="-532945" y="3346312"/>
            <a:ext cx="5204298" cy="3511685"/>
          </a:xfrm>
          <a:prstGeom prst="rect">
            <a:avLst/>
          </a:prstGeom>
          <a:blipFill dpi="0" rotWithShape="1">
            <a:blip r:embed="rId2" cstate="screen">
              <a:alphaModFix amt="7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2921663" y="363865"/>
            <a:ext cx="6989157" cy="646331"/>
          </a:xfrm>
          <a:prstGeom prst="rect">
            <a:avLst/>
          </a:prstGeom>
          <a:noFill/>
        </p:spPr>
        <p:txBody>
          <a:bodyPr wrap="none" rtlCol="0">
            <a:spAutoFit/>
          </a:bodyPr>
          <a:lstStyle/>
          <a:p>
            <a:r>
              <a:rPr lang="en-US" altLang="zh-CN" sz="3600" b="1" i="1" dirty="0">
                <a:solidFill>
                  <a:schemeClr val="tx1">
                    <a:lumMod val="50000"/>
                    <a:lumOff val="50000"/>
                  </a:schemeClr>
                </a:solidFill>
                <a:cs typeface="+mn-ea"/>
              </a:rPr>
              <a:t>The Argument on Translation</a:t>
            </a:r>
            <a:endParaRPr lang="zh-CN" altLang="en-US" sz="3600" b="1" i="1" dirty="0">
              <a:solidFill>
                <a:schemeClr val="tx1">
                  <a:lumMod val="50000"/>
                  <a:lumOff val="50000"/>
                </a:schemeClr>
              </a:solidFill>
              <a:cs typeface="+mn-ea"/>
              <a:sym typeface="+mn-lt"/>
            </a:endParaRPr>
          </a:p>
        </p:txBody>
      </p:sp>
      <p:sp>
        <p:nvSpPr>
          <p:cNvPr id="5" name="矩形 4"/>
          <p:cNvSpPr/>
          <p:nvPr/>
        </p:nvSpPr>
        <p:spPr>
          <a:xfrm>
            <a:off x="381127" y="1159332"/>
            <a:ext cx="9649091" cy="581057"/>
          </a:xfrm>
          <a:prstGeom prst="rect">
            <a:avLst/>
          </a:prstGeom>
        </p:spPr>
        <p:txBody>
          <a:bodyPr wrap="square">
            <a:spAutoFit/>
          </a:bodyPr>
          <a:lstStyle/>
          <a:p>
            <a:pPr>
              <a:lnSpc>
                <a:spcPct val="150000"/>
              </a:lnSpc>
            </a:pPr>
            <a:r>
              <a:rPr lang="en-US" altLang="zh-CN" sz="2400" b="1" dirty="0">
                <a:solidFill>
                  <a:schemeClr val="bg1">
                    <a:lumMod val="50000"/>
                  </a:schemeClr>
                </a:solidFill>
                <a:cs typeface="+mn-ea"/>
              </a:rPr>
              <a:t>The requirements for the translator's basic qualities</a:t>
            </a:r>
            <a:endParaRPr lang="zh-CN" altLang="en-US" sz="2400" b="1" dirty="0">
              <a:solidFill>
                <a:schemeClr val="bg1">
                  <a:lumMod val="50000"/>
                </a:schemeClr>
              </a:solidFill>
              <a:cs typeface="+mn-ea"/>
              <a:sym typeface="+mn-lt"/>
            </a:endParaRPr>
          </a:p>
        </p:txBody>
      </p:sp>
      <p:sp>
        <p:nvSpPr>
          <p:cNvPr id="6" name="矩形 5"/>
          <p:cNvSpPr/>
          <p:nvPr/>
        </p:nvSpPr>
        <p:spPr>
          <a:xfrm>
            <a:off x="4082090" y="2294386"/>
            <a:ext cx="7728783" cy="449819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165119" y="2563216"/>
            <a:ext cx="7545237" cy="1135054"/>
          </a:xfrm>
          <a:prstGeom prst="rect">
            <a:avLst/>
          </a:prstGeom>
          <a:noFill/>
        </p:spPr>
        <p:txBody>
          <a:bodyPr wrap="square" rtlCol="0">
            <a:spAutoFit/>
          </a:bodyPr>
          <a:lstStyle/>
          <a:p>
            <a:pPr>
              <a:lnSpc>
                <a:spcPct val="150000"/>
              </a:lnSpc>
            </a:pPr>
            <a:r>
              <a:rPr lang="en-US" altLang="zh-CN" sz="2400" dirty="0">
                <a:solidFill>
                  <a:schemeClr val="bg1">
                    <a:lumMod val="95000"/>
                  </a:schemeClr>
                </a:solidFill>
                <a:cs typeface="+mn-ea"/>
              </a:rPr>
              <a:t>1.</a:t>
            </a:r>
            <a:r>
              <a:rPr lang="en-US" altLang="zh-CN" sz="2400" dirty="0"/>
              <a:t> </a:t>
            </a:r>
            <a:r>
              <a:rPr lang="en-US" altLang="zh-CN" sz="2400" dirty="0">
                <a:solidFill>
                  <a:schemeClr val="bg1">
                    <a:lumMod val="95000"/>
                  </a:schemeClr>
                </a:solidFill>
                <a:cs typeface="+mn-ea"/>
              </a:rPr>
              <a:t>A thorough understanding of the content of the source text;</a:t>
            </a:r>
            <a:endParaRPr lang="zh-CN" altLang="en-US" sz="2400" dirty="0">
              <a:solidFill>
                <a:schemeClr val="bg1">
                  <a:lumMod val="95000"/>
                </a:schemeClr>
              </a:solidFill>
              <a:cs typeface="+mn-ea"/>
              <a:sym typeface="+mn-lt"/>
            </a:endParaRPr>
          </a:p>
        </p:txBody>
      </p:sp>
      <p:sp>
        <p:nvSpPr>
          <p:cNvPr id="10" name="文本框 9">
            <a:extLst>
              <a:ext uri="{FF2B5EF4-FFF2-40B4-BE49-F238E27FC236}">
                <a16:creationId xmlns:a16="http://schemas.microsoft.com/office/drawing/2014/main" id="{82696D17-69D9-4369-A88D-5FABBB641305}"/>
              </a:ext>
            </a:extLst>
          </p:cNvPr>
          <p:cNvSpPr txBox="1"/>
          <p:nvPr/>
        </p:nvSpPr>
        <p:spPr>
          <a:xfrm>
            <a:off x="4173639" y="4964748"/>
            <a:ext cx="7330195" cy="1135054"/>
          </a:xfrm>
          <a:prstGeom prst="rect">
            <a:avLst/>
          </a:prstGeom>
          <a:noFill/>
        </p:spPr>
        <p:txBody>
          <a:bodyPr wrap="square">
            <a:spAutoFit/>
          </a:bodyPr>
          <a:lstStyle/>
          <a:p>
            <a:pPr>
              <a:lnSpc>
                <a:spcPct val="150000"/>
              </a:lnSpc>
            </a:pPr>
            <a:r>
              <a:rPr lang="en-US" altLang="zh-CN" sz="2400" dirty="0">
                <a:solidFill>
                  <a:schemeClr val="bg1">
                    <a:lumMod val="95000"/>
                  </a:schemeClr>
                </a:solidFill>
                <a:cs typeface="+mn-ea"/>
              </a:rPr>
              <a:t>3.</a:t>
            </a:r>
            <a:r>
              <a:rPr lang="en-US" altLang="zh-CN" sz="2400" dirty="0"/>
              <a:t> </a:t>
            </a:r>
            <a:r>
              <a:rPr lang="en-US" altLang="zh-CN" sz="2400" dirty="0">
                <a:solidFill>
                  <a:schemeClr val="bg1">
                    <a:lumMod val="95000"/>
                  </a:schemeClr>
                </a:solidFill>
                <a:cs typeface="+mn-ea"/>
              </a:rPr>
              <a:t>Translator should have correct opinions on translation standards.</a:t>
            </a:r>
            <a:endParaRPr lang="zh-CN" altLang="en-US" sz="2400" dirty="0">
              <a:solidFill>
                <a:schemeClr val="bg1">
                  <a:lumMod val="95000"/>
                </a:schemeClr>
              </a:solidFill>
              <a:cs typeface="+mn-ea"/>
            </a:endParaRPr>
          </a:p>
        </p:txBody>
      </p:sp>
      <p:sp>
        <p:nvSpPr>
          <p:cNvPr id="12" name="文本框 11">
            <a:extLst>
              <a:ext uri="{FF2B5EF4-FFF2-40B4-BE49-F238E27FC236}">
                <a16:creationId xmlns:a16="http://schemas.microsoft.com/office/drawing/2014/main" id="{2241F6C2-1F6F-41EA-AC7A-8CAE8BBD34E3}"/>
              </a:ext>
            </a:extLst>
          </p:cNvPr>
          <p:cNvSpPr txBox="1"/>
          <p:nvPr/>
        </p:nvSpPr>
        <p:spPr>
          <a:xfrm>
            <a:off x="4165118" y="3763982"/>
            <a:ext cx="7545237" cy="1135054"/>
          </a:xfrm>
          <a:prstGeom prst="rect">
            <a:avLst/>
          </a:prstGeom>
          <a:noFill/>
        </p:spPr>
        <p:txBody>
          <a:bodyPr wrap="square">
            <a:spAutoFit/>
          </a:bodyPr>
          <a:lstStyle/>
          <a:p>
            <a:pPr>
              <a:lnSpc>
                <a:spcPct val="150000"/>
              </a:lnSpc>
            </a:pPr>
            <a:r>
              <a:rPr lang="en-US" altLang="zh-CN" sz="2400" dirty="0">
                <a:solidFill>
                  <a:schemeClr val="bg1">
                    <a:lumMod val="95000"/>
                  </a:schemeClr>
                </a:solidFill>
                <a:cs typeface="+mn-ea"/>
              </a:rPr>
              <a:t>2.</a:t>
            </a:r>
            <a:r>
              <a:rPr lang="en-US" altLang="zh-CN" sz="2400" dirty="0"/>
              <a:t> </a:t>
            </a:r>
            <a:r>
              <a:rPr lang="en-US" altLang="zh-CN" sz="2400" dirty="0">
                <a:solidFill>
                  <a:schemeClr val="bg1">
                    <a:lumMod val="95000"/>
                  </a:schemeClr>
                </a:solidFill>
                <a:cs typeface="+mn-ea"/>
              </a:rPr>
              <a:t>Translator should be familiar with Chinese and can write Chinese clearly and smoothly</a:t>
            </a:r>
            <a:endParaRPr lang="zh-CN" altLang="en-US" sz="2400" dirty="0">
              <a:solidFill>
                <a:schemeClr val="bg1">
                  <a:lumMod val="95000"/>
                </a:schemeClr>
              </a:solidFill>
              <a:cs typeface="+mn-ea"/>
            </a:endParaRPr>
          </a:p>
        </p:txBody>
      </p:sp>
    </p:spTree>
    <p:extLst>
      <p:ext uri="{BB962C8B-B14F-4D97-AF65-F5344CB8AC3E}">
        <p14:creationId xmlns:p14="http://schemas.microsoft.com/office/powerpoint/2010/main" val="2957946704"/>
      </p:ext>
    </p:extLst>
  </p:cSld>
  <p:clrMapOvr>
    <a:masterClrMapping/>
  </p:clrMapOvr>
  <p:transition spd="slow" advTm="0">
    <p:push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7">
            <a:extLst>
              <a:ext uri="{28A0092B-C50C-407E-A947-70E740481C1C}">
                <a14:useLocalDpi xmlns:a14="http://schemas.microsoft.com/office/drawing/2010/main"/>
              </a:ext>
            </a:extLst>
          </a:blip>
          <a:stretch>
            <a:fillRect/>
          </a:stretch>
        </p:blipFill>
        <p:spPr>
          <a:xfrm rot="5400000">
            <a:off x="5784819" y="2612916"/>
            <a:ext cx="252709" cy="6858000"/>
          </a:xfrm>
          <a:prstGeom prst="rect">
            <a:avLst/>
          </a:prstGeom>
        </p:spPr>
      </p:pic>
      <p:sp>
        <p:nvSpPr>
          <p:cNvPr id="6" name="文本框 5"/>
          <p:cNvSpPr txBox="1"/>
          <p:nvPr/>
        </p:nvSpPr>
        <p:spPr>
          <a:xfrm>
            <a:off x="500274" y="816084"/>
            <a:ext cx="11383736" cy="584775"/>
          </a:xfrm>
          <a:prstGeom prst="rect">
            <a:avLst/>
          </a:prstGeom>
          <a:noFill/>
          <a:effectLst>
            <a:reflection blurRad="6350" stA="50000" endA="300" endPos="55000" dir="5400000" sy="-100000" algn="bl" rotWithShape="0"/>
          </a:effectLst>
        </p:spPr>
        <p:txBody>
          <a:bodyPr wrap="square" rtlCol="0">
            <a:spAutoFit/>
          </a:bodyPr>
          <a:lstStyle/>
          <a:p>
            <a:r>
              <a:rPr lang="en-US" altLang="zh-CN" sz="3200" b="1" dirty="0">
                <a:solidFill>
                  <a:schemeClr val="tx1">
                    <a:lumMod val="50000"/>
                    <a:lumOff val="50000"/>
                  </a:schemeClr>
                </a:solidFill>
                <a:cs typeface="+mn-ea"/>
              </a:rPr>
              <a:t>Lin </a:t>
            </a:r>
            <a:r>
              <a:rPr lang="en-US" altLang="zh-CN" sz="3200" b="1" dirty="0" err="1">
                <a:solidFill>
                  <a:schemeClr val="tx1">
                    <a:lumMod val="50000"/>
                    <a:lumOff val="50000"/>
                  </a:schemeClr>
                </a:solidFill>
                <a:cs typeface="+mn-ea"/>
              </a:rPr>
              <a:t>Yutang’s</a:t>
            </a:r>
            <a:r>
              <a:rPr lang="en-US" altLang="zh-CN" sz="3200" b="1" dirty="0">
                <a:solidFill>
                  <a:schemeClr val="tx1">
                    <a:lumMod val="50000"/>
                    <a:lumOff val="50000"/>
                  </a:schemeClr>
                </a:solidFill>
                <a:cs typeface="+mn-ea"/>
              </a:rPr>
              <a:t> Translation Views</a:t>
            </a:r>
            <a:endParaRPr lang="zh-CN" altLang="en-US" sz="3200" b="1" dirty="0">
              <a:solidFill>
                <a:schemeClr val="tx1">
                  <a:lumMod val="50000"/>
                  <a:lumOff val="50000"/>
                </a:schemeClr>
              </a:solidFill>
              <a:cs typeface="+mn-ea"/>
              <a:sym typeface="+mn-lt"/>
            </a:endParaRPr>
          </a:p>
        </p:txBody>
      </p:sp>
      <p:sp>
        <p:nvSpPr>
          <p:cNvPr id="7" name="矩形 6"/>
          <p:cNvSpPr/>
          <p:nvPr/>
        </p:nvSpPr>
        <p:spPr>
          <a:xfrm>
            <a:off x="5911174" y="1"/>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212432" y="2452669"/>
            <a:ext cx="5359942" cy="819455"/>
          </a:xfrm>
          <a:prstGeom prst="rect">
            <a:avLst/>
          </a:prstGeom>
          <a:noFill/>
        </p:spPr>
        <p:txBody>
          <a:bodyPr wrap="square" rtlCol="0">
            <a:spAutoFit/>
          </a:bodyPr>
          <a:lstStyle/>
          <a:p>
            <a:pPr>
              <a:lnSpc>
                <a:spcPct val="150000"/>
              </a:lnSpc>
            </a:pPr>
            <a:r>
              <a:rPr lang="zh-CN" altLang="en-US" sz="3600" dirty="0">
                <a:solidFill>
                  <a:schemeClr val="tx1">
                    <a:lumMod val="50000"/>
                    <a:lumOff val="50000"/>
                  </a:schemeClr>
                </a:solidFill>
                <a:cs typeface="+mn-ea"/>
                <a:sym typeface="+mn-lt"/>
              </a:rPr>
              <a:t>    </a:t>
            </a:r>
            <a:r>
              <a:rPr lang="en-US" altLang="zh-CN" sz="3600" dirty="0">
                <a:solidFill>
                  <a:schemeClr val="tx1">
                    <a:lumMod val="50000"/>
                    <a:lumOff val="50000"/>
                  </a:schemeClr>
                </a:solidFill>
                <a:cs typeface="+mn-ea"/>
                <a:sym typeface="+mn-lt"/>
              </a:rPr>
              <a:t>Faithfulness </a:t>
            </a:r>
            <a:r>
              <a:rPr lang="zh-CN" altLang="en-US" sz="3600" dirty="0">
                <a:solidFill>
                  <a:schemeClr val="tx1">
                    <a:lumMod val="50000"/>
                    <a:lumOff val="50000"/>
                  </a:schemeClr>
                </a:solidFill>
                <a:cs typeface="+mn-ea"/>
                <a:sym typeface="+mn-lt"/>
              </a:rPr>
              <a:t>忠实</a:t>
            </a:r>
          </a:p>
        </p:txBody>
      </p:sp>
      <p:grpSp>
        <p:nvGrpSpPr>
          <p:cNvPr id="10" name="aee46af3-c357-4e8c-9ad4-5243925fac5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793663" y="2677859"/>
            <a:ext cx="879859" cy="603704"/>
            <a:chOff x="951358" y="964779"/>
            <a:chExt cx="5728476" cy="3930528"/>
          </a:xfrm>
        </p:grpSpPr>
        <p:sp>
          <p:nvSpPr>
            <p:cNvPr id="11" name="í$líḓê">
              <a:extLst>
                <a:ext uri="{FF2B5EF4-FFF2-40B4-BE49-F238E27FC236}">
                  <a16:creationId xmlns:a16="http://schemas.microsoft.com/office/drawing/2014/main" id="{A536DC16-32AE-44D5-9326-082A5DD1720F}"/>
                </a:ext>
              </a:extLst>
            </p:cNvPr>
            <p:cNvSpPr/>
            <p:nvPr/>
          </p:nvSpPr>
          <p:spPr bwMode="auto">
            <a:xfrm>
              <a:off x="951358" y="964779"/>
              <a:ext cx="3431281" cy="3432402"/>
            </a:xfrm>
            <a:custGeom>
              <a:avLst/>
              <a:gdLst>
                <a:gd name="T0" fmla="*/ 1287 w 1289"/>
                <a:gd name="T1" fmla="*/ 626 h 1289"/>
                <a:gd name="T2" fmla="*/ 1273 w 1289"/>
                <a:gd name="T3" fmla="*/ 520 h 1289"/>
                <a:gd name="T4" fmla="*/ 1236 w 1289"/>
                <a:gd name="T5" fmla="*/ 421 h 1289"/>
                <a:gd name="T6" fmla="*/ 1184 w 1289"/>
                <a:gd name="T7" fmla="*/ 327 h 1289"/>
                <a:gd name="T8" fmla="*/ 1163 w 1289"/>
                <a:gd name="T9" fmla="*/ 324 h 1289"/>
                <a:gd name="T10" fmla="*/ 1140 w 1289"/>
                <a:gd name="T11" fmla="*/ 289 h 1289"/>
                <a:gd name="T12" fmla="*/ 1150 w 1289"/>
                <a:gd name="T13" fmla="*/ 279 h 1289"/>
                <a:gd name="T14" fmla="*/ 1134 w 1289"/>
                <a:gd name="T15" fmla="*/ 283 h 1289"/>
                <a:gd name="T16" fmla="*/ 1129 w 1289"/>
                <a:gd name="T17" fmla="*/ 301 h 1289"/>
                <a:gd name="T18" fmla="*/ 1192 w 1289"/>
                <a:gd name="T19" fmla="*/ 408 h 1289"/>
                <a:gd name="T20" fmla="*/ 1228 w 1289"/>
                <a:gd name="T21" fmla="*/ 566 h 1289"/>
                <a:gd name="T22" fmla="*/ 1203 w 1289"/>
                <a:gd name="T23" fmla="*/ 769 h 1289"/>
                <a:gd name="T24" fmla="*/ 1134 w 1289"/>
                <a:gd name="T25" fmla="*/ 831 h 1289"/>
                <a:gd name="T26" fmla="*/ 1037 w 1289"/>
                <a:gd name="T27" fmla="*/ 886 h 1289"/>
                <a:gd name="T28" fmla="*/ 1003 w 1289"/>
                <a:gd name="T29" fmla="*/ 924 h 1289"/>
                <a:gd name="T30" fmla="*/ 981 w 1289"/>
                <a:gd name="T31" fmla="*/ 976 h 1289"/>
                <a:gd name="T32" fmla="*/ 956 w 1289"/>
                <a:gd name="T33" fmla="*/ 1089 h 1289"/>
                <a:gd name="T34" fmla="*/ 932 w 1289"/>
                <a:gd name="T35" fmla="*/ 1125 h 1289"/>
                <a:gd name="T36" fmla="*/ 802 w 1289"/>
                <a:gd name="T37" fmla="*/ 1216 h 1289"/>
                <a:gd name="T38" fmla="*/ 722 w 1289"/>
                <a:gd name="T39" fmla="*/ 1245 h 1289"/>
                <a:gd name="T40" fmla="*/ 633 w 1289"/>
                <a:gd name="T41" fmla="*/ 1248 h 1289"/>
                <a:gd name="T42" fmla="*/ 500 w 1289"/>
                <a:gd name="T43" fmla="*/ 1235 h 1289"/>
                <a:gd name="T44" fmla="*/ 350 w 1289"/>
                <a:gd name="T45" fmla="*/ 1181 h 1289"/>
                <a:gd name="T46" fmla="*/ 254 w 1289"/>
                <a:gd name="T47" fmla="*/ 1111 h 1289"/>
                <a:gd name="T48" fmla="*/ 250 w 1289"/>
                <a:gd name="T49" fmla="*/ 1103 h 1289"/>
                <a:gd name="T50" fmla="*/ 198 w 1289"/>
                <a:gd name="T51" fmla="*/ 1068 h 1289"/>
                <a:gd name="T52" fmla="*/ 67 w 1289"/>
                <a:gd name="T53" fmla="*/ 858 h 1289"/>
                <a:gd name="T54" fmla="*/ 33 w 1289"/>
                <a:gd name="T55" fmla="*/ 684 h 1289"/>
                <a:gd name="T56" fmla="*/ 50 w 1289"/>
                <a:gd name="T57" fmla="*/ 522 h 1289"/>
                <a:gd name="T58" fmla="*/ 122 w 1289"/>
                <a:gd name="T59" fmla="*/ 347 h 1289"/>
                <a:gd name="T60" fmla="*/ 257 w 1289"/>
                <a:gd name="T61" fmla="*/ 198 h 1289"/>
                <a:gd name="T62" fmla="*/ 466 w 1289"/>
                <a:gd name="T63" fmla="*/ 78 h 1289"/>
                <a:gd name="T64" fmla="*/ 711 w 1289"/>
                <a:gd name="T65" fmla="*/ 61 h 1289"/>
                <a:gd name="T66" fmla="*/ 890 w 1289"/>
                <a:gd name="T67" fmla="*/ 107 h 1289"/>
                <a:gd name="T68" fmla="*/ 1083 w 1289"/>
                <a:gd name="T69" fmla="*/ 245 h 1289"/>
                <a:gd name="T70" fmla="*/ 1118 w 1289"/>
                <a:gd name="T71" fmla="*/ 283 h 1289"/>
                <a:gd name="T72" fmla="*/ 1104 w 1289"/>
                <a:gd name="T73" fmla="*/ 250 h 1289"/>
                <a:gd name="T74" fmla="*/ 1077 w 1289"/>
                <a:gd name="T75" fmla="*/ 206 h 1289"/>
                <a:gd name="T76" fmla="*/ 1017 w 1289"/>
                <a:gd name="T77" fmla="*/ 152 h 1289"/>
                <a:gd name="T78" fmla="*/ 790 w 1289"/>
                <a:gd name="T79" fmla="*/ 43 h 1289"/>
                <a:gd name="T80" fmla="*/ 593 w 1289"/>
                <a:gd name="T81" fmla="*/ 11 h 1289"/>
                <a:gd name="T82" fmla="*/ 283 w 1289"/>
                <a:gd name="T83" fmla="*/ 126 h 1289"/>
                <a:gd name="T84" fmla="*/ 160 w 1289"/>
                <a:gd name="T85" fmla="*/ 228 h 1289"/>
                <a:gd name="T86" fmla="*/ 135 w 1289"/>
                <a:gd name="T87" fmla="*/ 264 h 1289"/>
                <a:gd name="T88" fmla="*/ 1 w 1289"/>
                <a:gd name="T89" fmla="*/ 654 h 1289"/>
                <a:gd name="T90" fmla="*/ 70 w 1289"/>
                <a:gd name="T91" fmla="*/ 936 h 1289"/>
                <a:gd name="T92" fmla="*/ 196 w 1289"/>
                <a:gd name="T93" fmla="*/ 1104 h 1289"/>
                <a:gd name="T94" fmla="*/ 283 w 1289"/>
                <a:gd name="T95" fmla="*/ 1163 h 1289"/>
                <a:gd name="T96" fmla="*/ 388 w 1289"/>
                <a:gd name="T97" fmla="*/ 1225 h 1289"/>
                <a:gd name="T98" fmla="*/ 395 w 1289"/>
                <a:gd name="T99" fmla="*/ 1219 h 1289"/>
                <a:gd name="T100" fmla="*/ 410 w 1289"/>
                <a:gd name="T101" fmla="*/ 1233 h 1289"/>
                <a:gd name="T102" fmla="*/ 575 w 1289"/>
                <a:gd name="T103" fmla="*/ 1280 h 1289"/>
                <a:gd name="T104" fmla="*/ 731 w 1289"/>
                <a:gd name="T105" fmla="*/ 1279 h 1289"/>
                <a:gd name="T106" fmla="*/ 830 w 1289"/>
                <a:gd name="T107" fmla="*/ 1252 h 1289"/>
                <a:gd name="T108" fmla="*/ 1003 w 1289"/>
                <a:gd name="T109" fmla="*/ 1175 h 1289"/>
                <a:gd name="T110" fmla="*/ 1176 w 1289"/>
                <a:gd name="T111" fmla="*/ 1013 h 1289"/>
                <a:gd name="T112" fmla="*/ 1273 w 1289"/>
                <a:gd name="T113" fmla="*/ 858 h 1289"/>
                <a:gd name="T114" fmla="*/ 1270 w 1289"/>
                <a:gd name="T115" fmla="*/ 826 h 1289"/>
                <a:gd name="T116" fmla="*/ 449 w 1289"/>
                <a:gd name="T117" fmla="*/ 1235 h 1289"/>
                <a:gd name="T118" fmla="*/ 449 w 1289"/>
                <a:gd name="T119" fmla="*/ 1235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9" h="1289">
                  <a:moveTo>
                    <a:pt x="1280" y="766"/>
                  </a:moveTo>
                  <a:cubicBezTo>
                    <a:pt x="1289" y="720"/>
                    <a:pt x="1286" y="673"/>
                    <a:pt x="1287" y="626"/>
                  </a:cubicBezTo>
                  <a:cubicBezTo>
                    <a:pt x="1288" y="611"/>
                    <a:pt x="1281" y="598"/>
                    <a:pt x="1281" y="583"/>
                  </a:cubicBezTo>
                  <a:cubicBezTo>
                    <a:pt x="1281" y="562"/>
                    <a:pt x="1283" y="540"/>
                    <a:pt x="1273" y="520"/>
                  </a:cubicBezTo>
                  <a:cubicBezTo>
                    <a:pt x="1271" y="514"/>
                    <a:pt x="1270" y="508"/>
                    <a:pt x="1270" y="502"/>
                  </a:cubicBezTo>
                  <a:cubicBezTo>
                    <a:pt x="1269" y="470"/>
                    <a:pt x="1259" y="443"/>
                    <a:pt x="1236" y="421"/>
                  </a:cubicBezTo>
                  <a:cubicBezTo>
                    <a:pt x="1227" y="413"/>
                    <a:pt x="1221" y="402"/>
                    <a:pt x="1216" y="391"/>
                  </a:cubicBezTo>
                  <a:cubicBezTo>
                    <a:pt x="1205" y="370"/>
                    <a:pt x="1195" y="348"/>
                    <a:pt x="1184" y="327"/>
                  </a:cubicBezTo>
                  <a:cubicBezTo>
                    <a:pt x="1181" y="322"/>
                    <a:pt x="1180" y="314"/>
                    <a:pt x="1173" y="312"/>
                  </a:cubicBezTo>
                  <a:cubicBezTo>
                    <a:pt x="1168" y="315"/>
                    <a:pt x="1172" y="324"/>
                    <a:pt x="1163" y="324"/>
                  </a:cubicBezTo>
                  <a:cubicBezTo>
                    <a:pt x="1162" y="320"/>
                    <a:pt x="1163" y="317"/>
                    <a:pt x="1157" y="313"/>
                  </a:cubicBezTo>
                  <a:cubicBezTo>
                    <a:pt x="1149" y="309"/>
                    <a:pt x="1135" y="305"/>
                    <a:pt x="1140" y="289"/>
                  </a:cubicBezTo>
                  <a:cubicBezTo>
                    <a:pt x="1141" y="285"/>
                    <a:pt x="1139" y="280"/>
                    <a:pt x="1138" y="275"/>
                  </a:cubicBezTo>
                  <a:cubicBezTo>
                    <a:pt x="1142" y="277"/>
                    <a:pt x="1146" y="278"/>
                    <a:pt x="1150" y="279"/>
                  </a:cubicBezTo>
                  <a:cubicBezTo>
                    <a:pt x="1146" y="268"/>
                    <a:pt x="1146" y="268"/>
                    <a:pt x="1136" y="267"/>
                  </a:cubicBezTo>
                  <a:cubicBezTo>
                    <a:pt x="1133" y="272"/>
                    <a:pt x="1135" y="277"/>
                    <a:pt x="1134" y="283"/>
                  </a:cubicBezTo>
                  <a:cubicBezTo>
                    <a:pt x="1133" y="291"/>
                    <a:pt x="1129" y="294"/>
                    <a:pt x="1122" y="287"/>
                  </a:cubicBezTo>
                  <a:cubicBezTo>
                    <a:pt x="1123" y="292"/>
                    <a:pt x="1126" y="297"/>
                    <a:pt x="1129" y="301"/>
                  </a:cubicBezTo>
                  <a:cubicBezTo>
                    <a:pt x="1147" y="323"/>
                    <a:pt x="1162" y="347"/>
                    <a:pt x="1176" y="372"/>
                  </a:cubicBezTo>
                  <a:cubicBezTo>
                    <a:pt x="1182" y="384"/>
                    <a:pt x="1185" y="397"/>
                    <a:pt x="1192" y="408"/>
                  </a:cubicBezTo>
                  <a:cubicBezTo>
                    <a:pt x="1201" y="423"/>
                    <a:pt x="1206" y="440"/>
                    <a:pt x="1210" y="456"/>
                  </a:cubicBezTo>
                  <a:cubicBezTo>
                    <a:pt x="1217" y="493"/>
                    <a:pt x="1221" y="529"/>
                    <a:pt x="1228" y="566"/>
                  </a:cubicBezTo>
                  <a:cubicBezTo>
                    <a:pt x="1237" y="614"/>
                    <a:pt x="1245" y="663"/>
                    <a:pt x="1240" y="713"/>
                  </a:cubicBezTo>
                  <a:cubicBezTo>
                    <a:pt x="1237" y="740"/>
                    <a:pt x="1223" y="756"/>
                    <a:pt x="1203" y="769"/>
                  </a:cubicBezTo>
                  <a:cubicBezTo>
                    <a:pt x="1190" y="777"/>
                    <a:pt x="1177" y="785"/>
                    <a:pt x="1169" y="798"/>
                  </a:cubicBezTo>
                  <a:cubicBezTo>
                    <a:pt x="1160" y="812"/>
                    <a:pt x="1146" y="821"/>
                    <a:pt x="1134" y="831"/>
                  </a:cubicBezTo>
                  <a:cubicBezTo>
                    <a:pt x="1119" y="845"/>
                    <a:pt x="1097" y="851"/>
                    <a:pt x="1080" y="865"/>
                  </a:cubicBezTo>
                  <a:cubicBezTo>
                    <a:pt x="1069" y="874"/>
                    <a:pt x="1052" y="880"/>
                    <a:pt x="1037" y="886"/>
                  </a:cubicBezTo>
                  <a:cubicBezTo>
                    <a:pt x="1023" y="891"/>
                    <a:pt x="1018" y="900"/>
                    <a:pt x="1012" y="911"/>
                  </a:cubicBezTo>
                  <a:cubicBezTo>
                    <a:pt x="1010" y="916"/>
                    <a:pt x="1007" y="920"/>
                    <a:pt x="1003" y="924"/>
                  </a:cubicBezTo>
                  <a:cubicBezTo>
                    <a:pt x="989" y="935"/>
                    <a:pt x="972" y="944"/>
                    <a:pt x="982" y="966"/>
                  </a:cubicBezTo>
                  <a:cubicBezTo>
                    <a:pt x="983" y="969"/>
                    <a:pt x="983" y="973"/>
                    <a:pt x="981" y="976"/>
                  </a:cubicBezTo>
                  <a:cubicBezTo>
                    <a:pt x="968" y="996"/>
                    <a:pt x="970" y="1018"/>
                    <a:pt x="971" y="1041"/>
                  </a:cubicBezTo>
                  <a:cubicBezTo>
                    <a:pt x="972" y="1059"/>
                    <a:pt x="972" y="1077"/>
                    <a:pt x="956" y="1089"/>
                  </a:cubicBezTo>
                  <a:cubicBezTo>
                    <a:pt x="946" y="1096"/>
                    <a:pt x="938" y="1103"/>
                    <a:pt x="939" y="1117"/>
                  </a:cubicBezTo>
                  <a:cubicBezTo>
                    <a:pt x="939" y="1121"/>
                    <a:pt x="935" y="1123"/>
                    <a:pt x="932" y="1125"/>
                  </a:cubicBezTo>
                  <a:cubicBezTo>
                    <a:pt x="910" y="1140"/>
                    <a:pt x="888" y="1155"/>
                    <a:pt x="866" y="1170"/>
                  </a:cubicBezTo>
                  <a:cubicBezTo>
                    <a:pt x="844" y="1184"/>
                    <a:pt x="818" y="1194"/>
                    <a:pt x="802" y="1216"/>
                  </a:cubicBezTo>
                  <a:cubicBezTo>
                    <a:pt x="792" y="1229"/>
                    <a:pt x="780" y="1235"/>
                    <a:pt x="764" y="1236"/>
                  </a:cubicBezTo>
                  <a:cubicBezTo>
                    <a:pt x="750" y="1237"/>
                    <a:pt x="736" y="1240"/>
                    <a:pt x="722" y="1245"/>
                  </a:cubicBezTo>
                  <a:cubicBezTo>
                    <a:pt x="717" y="1246"/>
                    <a:pt x="713" y="1246"/>
                    <a:pt x="708" y="1246"/>
                  </a:cubicBezTo>
                  <a:cubicBezTo>
                    <a:pt x="683" y="1247"/>
                    <a:pt x="658" y="1248"/>
                    <a:pt x="633" y="1248"/>
                  </a:cubicBezTo>
                  <a:cubicBezTo>
                    <a:pt x="621" y="1248"/>
                    <a:pt x="611" y="1255"/>
                    <a:pt x="600" y="1253"/>
                  </a:cubicBezTo>
                  <a:cubicBezTo>
                    <a:pt x="567" y="1245"/>
                    <a:pt x="534" y="1240"/>
                    <a:pt x="500" y="1235"/>
                  </a:cubicBezTo>
                  <a:cubicBezTo>
                    <a:pt x="466" y="1229"/>
                    <a:pt x="435" y="1212"/>
                    <a:pt x="400" y="1211"/>
                  </a:cubicBezTo>
                  <a:cubicBezTo>
                    <a:pt x="386" y="1196"/>
                    <a:pt x="368" y="1188"/>
                    <a:pt x="350" y="1181"/>
                  </a:cubicBezTo>
                  <a:cubicBezTo>
                    <a:pt x="314" y="1167"/>
                    <a:pt x="285" y="1144"/>
                    <a:pt x="256" y="1121"/>
                  </a:cubicBezTo>
                  <a:cubicBezTo>
                    <a:pt x="252" y="1118"/>
                    <a:pt x="248" y="1115"/>
                    <a:pt x="254" y="1111"/>
                  </a:cubicBezTo>
                  <a:cubicBezTo>
                    <a:pt x="256" y="1110"/>
                    <a:pt x="260" y="1109"/>
                    <a:pt x="259" y="1105"/>
                  </a:cubicBezTo>
                  <a:cubicBezTo>
                    <a:pt x="257" y="1102"/>
                    <a:pt x="253" y="1102"/>
                    <a:pt x="250" y="1103"/>
                  </a:cubicBezTo>
                  <a:cubicBezTo>
                    <a:pt x="243" y="1106"/>
                    <a:pt x="238" y="1104"/>
                    <a:pt x="233" y="1100"/>
                  </a:cubicBezTo>
                  <a:cubicBezTo>
                    <a:pt x="221" y="1089"/>
                    <a:pt x="207" y="1080"/>
                    <a:pt x="198" y="1068"/>
                  </a:cubicBezTo>
                  <a:cubicBezTo>
                    <a:pt x="169" y="1028"/>
                    <a:pt x="131" y="995"/>
                    <a:pt x="109" y="949"/>
                  </a:cubicBezTo>
                  <a:cubicBezTo>
                    <a:pt x="94" y="919"/>
                    <a:pt x="80" y="889"/>
                    <a:pt x="67" y="858"/>
                  </a:cubicBezTo>
                  <a:cubicBezTo>
                    <a:pt x="56" y="831"/>
                    <a:pt x="51" y="802"/>
                    <a:pt x="43" y="775"/>
                  </a:cubicBezTo>
                  <a:cubicBezTo>
                    <a:pt x="35" y="745"/>
                    <a:pt x="35" y="714"/>
                    <a:pt x="33" y="684"/>
                  </a:cubicBezTo>
                  <a:cubicBezTo>
                    <a:pt x="32" y="659"/>
                    <a:pt x="35" y="633"/>
                    <a:pt x="35" y="608"/>
                  </a:cubicBezTo>
                  <a:cubicBezTo>
                    <a:pt x="35" y="578"/>
                    <a:pt x="43" y="550"/>
                    <a:pt x="50" y="522"/>
                  </a:cubicBezTo>
                  <a:cubicBezTo>
                    <a:pt x="56" y="498"/>
                    <a:pt x="63" y="473"/>
                    <a:pt x="72" y="449"/>
                  </a:cubicBezTo>
                  <a:cubicBezTo>
                    <a:pt x="86" y="413"/>
                    <a:pt x="104" y="380"/>
                    <a:pt x="122" y="347"/>
                  </a:cubicBezTo>
                  <a:cubicBezTo>
                    <a:pt x="133" y="325"/>
                    <a:pt x="150" y="308"/>
                    <a:pt x="164" y="289"/>
                  </a:cubicBezTo>
                  <a:cubicBezTo>
                    <a:pt x="191" y="255"/>
                    <a:pt x="224" y="226"/>
                    <a:pt x="257" y="198"/>
                  </a:cubicBezTo>
                  <a:cubicBezTo>
                    <a:pt x="287" y="172"/>
                    <a:pt x="320" y="152"/>
                    <a:pt x="353" y="133"/>
                  </a:cubicBezTo>
                  <a:cubicBezTo>
                    <a:pt x="390" y="111"/>
                    <a:pt x="425" y="88"/>
                    <a:pt x="466" y="78"/>
                  </a:cubicBezTo>
                  <a:cubicBezTo>
                    <a:pt x="509" y="67"/>
                    <a:pt x="552" y="62"/>
                    <a:pt x="595" y="58"/>
                  </a:cubicBezTo>
                  <a:cubicBezTo>
                    <a:pt x="633" y="54"/>
                    <a:pt x="672" y="57"/>
                    <a:pt x="711" y="61"/>
                  </a:cubicBezTo>
                  <a:cubicBezTo>
                    <a:pt x="736" y="63"/>
                    <a:pt x="761" y="70"/>
                    <a:pt x="785" y="75"/>
                  </a:cubicBezTo>
                  <a:cubicBezTo>
                    <a:pt x="821" y="83"/>
                    <a:pt x="856" y="93"/>
                    <a:pt x="890" y="107"/>
                  </a:cubicBezTo>
                  <a:cubicBezTo>
                    <a:pt x="918" y="120"/>
                    <a:pt x="946" y="134"/>
                    <a:pt x="973" y="152"/>
                  </a:cubicBezTo>
                  <a:cubicBezTo>
                    <a:pt x="1013" y="179"/>
                    <a:pt x="1050" y="210"/>
                    <a:pt x="1083" y="245"/>
                  </a:cubicBezTo>
                  <a:cubicBezTo>
                    <a:pt x="1087" y="250"/>
                    <a:pt x="1091" y="253"/>
                    <a:pt x="1097" y="255"/>
                  </a:cubicBezTo>
                  <a:cubicBezTo>
                    <a:pt x="1099" y="268"/>
                    <a:pt x="1111" y="273"/>
                    <a:pt x="1118" y="283"/>
                  </a:cubicBezTo>
                  <a:cubicBezTo>
                    <a:pt x="1120" y="279"/>
                    <a:pt x="1126" y="279"/>
                    <a:pt x="1127" y="273"/>
                  </a:cubicBezTo>
                  <a:cubicBezTo>
                    <a:pt x="1111" y="273"/>
                    <a:pt x="1108" y="261"/>
                    <a:pt x="1104" y="250"/>
                  </a:cubicBezTo>
                  <a:cubicBezTo>
                    <a:pt x="1115" y="243"/>
                    <a:pt x="1114" y="234"/>
                    <a:pt x="1106" y="227"/>
                  </a:cubicBezTo>
                  <a:cubicBezTo>
                    <a:pt x="1097" y="219"/>
                    <a:pt x="1088" y="210"/>
                    <a:pt x="1077" y="206"/>
                  </a:cubicBezTo>
                  <a:cubicBezTo>
                    <a:pt x="1069" y="204"/>
                    <a:pt x="1062" y="199"/>
                    <a:pt x="1058" y="192"/>
                  </a:cubicBezTo>
                  <a:cubicBezTo>
                    <a:pt x="1047" y="176"/>
                    <a:pt x="1031" y="165"/>
                    <a:pt x="1017" y="152"/>
                  </a:cubicBezTo>
                  <a:cubicBezTo>
                    <a:pt x="991" y="128"/>
                    <a:pt x="960" y="113"/>
                    <a:pt x="928" y="97"/>
                  </a:cubicBezTo>
                  <a:cubicBezTo>
                    <a:pt x="884" y="74"/>
                    <a:pt x="837" y="58"/>
                    <a:pt x="790" y="43"/>
                  </a:cubicBezTo>
                  <a:cubicBezTo>
                    <a:pt x="770" y="37"/>
                    <a:pt x="749" y="36"/>
                    <a:pt x="730" y="27"/>
                  </a:cubicBezTo>
                  <a:cubicBezTo>
                    <a:pt x="686" y="9"/>
                    <a:pt x="640" y="0"/>
                    <a:pt x="593" y="11"/>
                  </a:cubicBezTo>
                  <a:cubicBezTo>
                    <a:pt x="544" y="23"/>
                    <a:pt x="494" y="32"/>
                    <a:pt x="446" y="48"/>
                  </a:cubicBezTo>
                  <a:cubicBezTo>
                    <a:pt x="389" y="68"/>
                    <a:pt x="334" y="92"/>
                    <a:pt x="283" y="126"/>
                  </a:cubicBezTo>
                  <a:cubicBezTo>
                    <a:pt x="245" y="151"/>
                    <a:pt x="208" y="180"/>
                    <a:pt x="178" y="215"/>
                  </a:cubicBezTo>
                  <a:cubicBezTo>
                    <a:pt x="173" y="221"/>
                    <a:pt x="168" y="226"/>
                    <a:pt x="160" y="228"/>
                  </a:cubicBezTo>
                  <a:cubicBezTo>
                    <a:pt x="156" y="229"/>
                    <a:pt x="153" y="232"/>
                    <a:pt x="152" y="236"/>
                  </a:cubicBezTo>
                  <a:cubicBezTo>
                    <a:pt x="149" y="247"/>
                    <a:pt x="141" y="255"/>
                    <a:pt x="135" y="264"/>
                  </a:cubicBezTo>
                  <a:cubicBezTo>
                    <a:pt x="81" y="340"/>
                    <a:pt x="37" y="420"/>
                    <a:pt x="17" y="512"/>
                  </a:cubicBezTo>
                  <a:cubicBezTo>
                    <a:pt x="8" y="559"/>
                    <a:pt x="0" y="607"/>
                    <a:pt x="1" y="654"/>
                  </a:cubicBezTo>
                  <a:cubicBezTo>
                    <a:pt x="2" y="722"/>
                    <a:pt x="15" y="788"/>
                    <a:pt x="36" y="851"/>
                  </a:cubicBezTo>
                  <a:cubicBezTo>
                    <a:pt x="45" y="880"/>
                    <a:pt x="61" y="907"/>
                    <a:pt x="70" y="936"/>
                  </a:cubicBezTo>
                  <a:cubicBezTo>
                    <a:pt x="82" y="981"/>
                    <a:pt x="106" y="1019"/>
                    <a:pt x="139" y="1051"/>
                  </a:cubicBezTo>
                  <a:cubicBezTo>
                    <a:pt x="157" y="1070"/>
                    <a:pt x="176" y="1088"/>
                    <a:pt x="196" y="1104"/>
                  </a:cubicBezTo>
                  <a:cubicBezTo>
                    <a:pt x="216" y="1120"/>
                    <a:pt x="234" y="1138"/>
                    <a:pt x="258" y="1148"/>
                  </a:cubicBezTo>
                  <a:cubicBezTo>
                    <a:pt x="266" y="1152"/>
                    <a:pt x="277" y="1156"/>
                    <a:pt x="283" y="1163"/>
                  </a:cubicBezTo>
                  <a:cubicBezTo>
                    <a:pt x="300" y="1181"/>
                    <a:pt x="321" y="1192"/>
                    <a:pt x="342" y="1202"/>
                  </a:cubicBezTo>
                  <a:cubicBezTo>
                    <a:pt x="358" y="1209"/>
                    <a:pt x="371" y="1220"/>
                    <a:pt x="388" y="1225"/>
                  </a:cubicBezTo>
                  <a:cubicBezTo>
                    <a:pt x="391" y="1226"/>
                    <a:pt x="394" y="1229"/>
                    <a:pt x="397" y="1226"/>
                  </a:cubicBezTo>
                  <a:cubicBezTo>
                    <a:pt x="402" y="1223"/>
                    <a:pt x="396" y="1221"/>
                    <a:pt x="395" y="1219"/>
                  </a:cubicBezTo>
                  <a:cubicBezTo>
                    <a:pt x="392" y="1213"/>
                    <a:pt x="397" y="1213"/>
                    <a:pt x="400" y="1211"/>
                  </a:cubicBezTo>
                  <a:cubicBezTo>
                    <a:pt x="406" y="1217"/>
                    <a:pt x="402" y="1229"/>
                    <a:pt x="410" y="1233"/>
                  </a:cubicBezTo>
                  <a:cubicBezTo>
                    <a:pt x="437" y="1244"/>
                    <a:pt x="463" y="1255"/>
                    <a:pt x="490" y="1263"/>
                  </a:cubicBezTo>
                  <a:cubicBezTo>
                    <a:pt x="518" y="1271"/>
                    <a:pt x="546" y="1278"/>
                    <a:pt x="575" y="1280"/>
                  </a:cubicBezTo>
                  <a:cubicBezTo>
                    <a:pt x="597" y="1280"/>
                    <a:pt x="619" y="1284"/>
                    <a:pt x="642" y="1286"/>
                  </a:cubicBezTo>
                  <a:cubicBezTo>
                    <a:pt x="672" y="1289"/>
                    <a:pt x="702" y="1283"/>
                    <a:pt x="731" y="1279"/>
                  </a:cubicBezTo>
                  <a:cubicBezTo>
                    <a:pt x="757" y="1275"/>
                    <a:pt x="784" y="1276"/>
                    <a:pt x="808" y="1263"/>
                  </a:cubicBezTo>
                  <a:cubicBezTo>
                    <a:pt x="815" y="1259"/>
                    <a:pt x="822" y="1254"/>
                    <a:pt x="830" y="1252"/>
                  </a:cubicBezTo>
                  <a:cubicBezTo>
                    <a:pt x="858" y="1249"/>
                    <a:pt x="883" y="1237"/>
                    <a:pt x="907" y="1226"/>
                  </a:cubicBezTo>
                  <a:cubicBezTo>
                    <a:pt x="940" y="1212"/>
                    <a:pt x="973" y="1196"/>
                    <a:pt x="1003" y="1175"/>
                  </a:cubicBezTo>
                  <a:cubicBezTo>
                    <a:pt x="1030" y="1156"/>
                    <a:pt x="1062" y="1144"/>
                    <a:pt x="1084" y="1116"/>
                  </a:cubicBezTo>
                  <a:cubicBezTo>
                    <a:pt x="1113" y="1080"/>
                    <a:pt x="1147" y="1049"/>
                    <a:pt x="1176" y="1013"/>
                  </a:cubicBezTo>
                  <a:cubicBezTo>
                    <a:pt x="1209" y="972"/>
                    <a:pt x="1234" y="929"/>
                    <a:pt x="1253" y="881"/>
                  </a:cubicBezTo>
                  <a:cubicBezTo>
                    <a:pt x="1257" y="871"/>
                    <a:pt x="1262" y="862"/>
                    <a:pt x="1273" y="858"/>
                  </a:cubicBezTo>
                  <a:cubicBezTo>
                    <a:pt x="1281" y="856"/>
                    <a:pt x="1282" y="850"/>
                    <a:pt x="1276" y="845"/>
                  </a:cubicBezTo>
                  <a:cubicBezTo>
                    <a:pt x="1270" y="840"/>
                    <a:pt x="1270" y="833"/>
                    <a:pt x="1270" y="826"/>
                  </a:cubicBezTo>
                  <a:cubicBezTo>
                    <a:pt x="1271" y="806"/>
                    <a:pt x="1276" y="786"/>
                    <a:pt x="1280" y="766"/>
                  </a:cubicBezTo>
                  <a:close/>
                  <a:moveTo>
                    <a:pt x="449" y="1235"/>
                  </a:moveTo>
                  <a:cubicBezTo>
                    <a:pt x="459" y="1232"/>
                    <a:pt x="464" y="1236"/>
                    <a:pt x="469" y="1242"/>
                  </a:cubicBezTo>
                  <a:cubicBezTo>
                    <a:pt x="463" y="1241"/>
                    <a:pt x="456" y="1242"/>
                    <a:pt x="449" y="1235"/>
                  </a:cubicBezTo>
                  <a:close/>
                </a:path>
              </a:pathLst>
            </a:custGeom>
            <a:solidFill>
              <a:srgbClr val="8C2C2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ïṡlïḓe">
              <a:extLst>
                <a:ext uri="{FF2B5EF4-FFF2-40B4-BE49-F238E27FC236}">
                  <a16:creationId xmlns:a16="http://schemas.microsoft.com/office/drawing/2014/main" id="{E023B0F7-118B-430E-9304-465C282F9555}"/>
                </a:ext>
              </a:extLst>
            </p:cNvPr>
            <p:cNvSpPr/>
            <p:nvPr/>
          </p:nvSpPr>
          <p:spPr bwMode="auto">
            <a:xfrm>
              <a:off x="5793439" y="4874015"/>
              <a:ext cx="34739" cy="21292"/>
            </a:xfrm>
            <a:custGeom>
              <a:avLst/>
              <a:gdLst>
                <a:gd name="T0" fmla="*/ 0 w 13"/>
                <a:gd name="T1" fmla="*/ 4 h 8"/>
                <a:gd name="T2" fmla="*/ 6 w 13"/>
                <a:gd name="T3" fmla="*/ 8 h 8"/>
                <a:gd name="T4" fmla="*/ 13 w 13"/>
                <a:gd name="T5" fmla="*/ 3 h 8"/>
                <a:gd name="T6" fmla="*/ 8 w 13"/>
                <a:gd name="T7" fmla="*/ 0 h 8"/>
                <a:gd name="T8" fmla="*/ 0 w 13"/>
                <a:gd name="T9" fmla="*/ 4 h 8"/>
              </a:gdLst>
              <a:ahLst/>
              <a:cxnLst>
                <a:cxn ang="0">
                  <a:pos x="T0" y="T1"/>
                </a:cxn>
                <a:cxn ang="0">
                  <a:pos x="T2" y="T3"/>
                </a:cxn>
                <a:cxn ang="0">
                  <a:pos x="T4" y="T5"/>
                </a:cxn>
                <a:cxn ang="0">
                  <a:pos x="T6" y="T7"/>
                </a:cxn>
                <a:cxn ang="0">
                  <a:pos x="T8" y="T9"/>
                </a:cxn>
              </a:cxnLst>
              <a:rect l="0" t="0" r="r" b="b"/>
              <a:pathLst>
                <a:path w="13" h="8">
                  <a:moveTo>
                    <a:pt x="0" y="4"/>
                  </a:moveTo>
                  <a:cubicBezTo>
                    <a:pt x="0" y="8"/>
                    <a:pt x="3" y="8"/>
                    <a:pt x="6" y="8"/>
                  </a:cubicBezTo>
                  <a:cubicBezTo>
                    <a:pt x="9" y="8"/>
                    <a:pt x="13" y="7"/>
                    <a:pt x="13" y="3"/>
                  </a:cubicBezTo>
                  <a:cubicBezTo>
                    <a:pt x="13" y="0"/>
                    <a:pt x="10" y="0"/>
                    <a:pt x="8" y="0"/>
                  </a:cubicBezTo>
                  <a:cubicBezTo>
                    <a:pt x="5" y="0"/>
                    <a:pt x="1" y="0"/>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íṥľîḓe">
              <a:extLst>
                <a:ext uri="{FF2B5EF4-FFF2-40B4-BE49-F238E27FC236}">
                  <a16:creationId xmlns:a16="http://schemas.microsoft.com/office/drawing/2014/main" id="{DA960E8B-44B5-44AC-89DE-E55F1EB41233}"/>
                </a:ext>
              </a:extLst>
            </p:cNvPr>
            <p:cNvSpPr/>
            <p:nvPr/>
          </p:nvSpPr>
          <p:spPr bwMode="auto">
            <a:xfrm>
              <a:off x="6650698" y="4649895"/>
              <a:ext cx="29136" cy="24653"/>
            </a:xfrm>
            <a:custGeom>
              <a:avLst/>
              <a:gdLst>
                <a:gd name="T0" fmla="*/ 0 w 11"/>
                <a:gd name="T1" fmla="*/ 4 h 9"/>
                <a:gd name="T2" fmla="*/ 5 w 11"/>
                <a:gd name="T3" fmla="*/ 9 h 9"/>
                <a:gd name="T4" fmla="*/ 11 w 11"/>
                <a:gd name="T5" fmla="*/ 4 h 9"/>
                <a:gd name="T6" fmla="*/ 6 w 11"/>
                <a:gd name="T7" fmla="*/ 0 h 9"/>
                <a:gd name="T8" fmla="*/ 0 w 11"/>
                <a:gd name="T9" fmla="*/ 4 h 9"/>
              </a:gdLst>
              <a:ahLst/>
              <a:cxnLst>
                <a:cxn ang="0">
                  <a:pos x="T0" y="T1"/>
                </a:cxn>
                <a:cxn ang="0">
                  <a:pos x="T2" y="T3"/>
                </a:cxn>
                <a:cxn ang="0">
                  <a:pos x="T4" y="T5"/>
                </a:cxn>
                <a:cxn ang="0">
                  <a:pos x="T6" y="T7"/>
                </a:cxn>
                <a:cxn ang="0">
                  <a:pos x="T8" y="T9"/>
                </a:cxn>
              </a:cxnLst>
              <a:rect l="0" t="0" r="r" b="b"/>
              <a:pathLst>
                <a:path w="11" h="9">
                  <a:moveTo>
                    <a:pt x="0" y="4"/>
                  </a:moveTo>
                  <a:cubicBezTo>
                    <a:pt x="0" y="7"/>
                    <a:pt x="2" y="9"/>
                    <a:pt x="5" y="9"/>
                  </a:cubicBezTo>
                  <a:cubicBezTo>
                    <a:pt x="8" y="9"/>
                    <a:pt x="10" y="8"/>
                    <a:pt x="11" y="4"/>
                  </a:cubicBezTo>
                  <a:cubicBezTo>
                    <a:pt x="11" y="1"/>
                    <a:pt x="9" y="0"/>
                    <a:pt x="6" y="0"/>
                  </a:cubicBezTo>
                  <a:cubicBezTo>
                    <a:pt x="3" y="0"/>
                    <a:pt x="1" y="1"/>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2" name="文本框 21">
            <a:extLst>
              <a:ext uri="{FF2B5EF4-FFF2-40B4-BE49-F238E27FC236}">
                <a16:creationId xmlns:a16="http://schemas.microsoft.com/office/drawing/2014/main" id="{8F012E9F-F6FE-4AFC-BCD1-76EFA28662AA}"/>
              </a:ext>
            </a:extLst>
          </p:cNvPr>
          <p:cNvSpPr txBox="1"/>
          <p:nvPr/>
        </p:nvSpPr>
        <p:spPr>
          <a:xfrm>
            <a:off x="1212432" y="3571570"/>
            <a:ext cx="5359942" cy="819455"/>
          </a:xfrm>
          <a:prstGeom prst="rect">
            <a:avLst/>
          </a:prstGeom>
          <a:noFill/>
        </p:spPr>
        <p:txBody>
          <a:bodyPr wrap="square" rtlCol="0">
            <a:spAutoFit/>
          </a:bodyPr>
          <a:lstStyle/>
          <a:p>
            <a:pPr>
              <a:lnSpc>
                <a:spcPct val="150000"/>
              </a:lnSpc>
            </a:pPr>
            <a:r>
              <a:rPr lang="zh-CN" altLang="en-US" sz="3600" dirty="0">
                <a:solidFill>
                  <a:schemeClr val="tx1">
                    <a:lumMod val="50000"/>
                    <a:lumOff val="50000"/>
                  </a:schemeClr>
                </a:solidFill>
                <a:cs typeface="+mn-ea"/>
                <a:sym typeface="+mn-lt"/>
              </a:rPr>
              <a:t>    </a:t>
            </a:r>
            <a:r>
              <a:rPr lang="en-US" altLang="zh-CN" sz="3600" dirty="0">
                <a:solidFill>
                  <a:schemeClr val="tx1">
                    <a:lumMod val="50000"/>
                    <a:lumOff val="50000"/>
                  </a:schemeClr>
                </a:solidFill>
                <a:cs typeface="+mn-ea"/>
                <a:sym typeface="+mn-lt"/>
              </a:rPr>
              <a:t>Smoothness </a:t>
            </a:r>
            <a:r>
              <a:rPr lang="zh-CN" altLang="en-US" sz="3600" dirty="0">
                <a:solidFill>
                  <a:schemeClr val="tx1">
                    <a:lumMod val="50000"/>
                    <a:lumOff val="50000"/>
                  </a:schemeClr>
                </a:solidFill>
                <a:cs typeface="+mn-ea"/>
                <a:sym typeface="+mn-lt"/>
              </a:rPr>
              <a:t>通顺</a:t>
            </a:r>
          </a:p>
        </p:txBody>
      </p:sp>
      <p:sp>
        <p:nvSpPr>
          <p:cNvPr id="23" name="文本框 22">
            <a:extLst>
              <a:ext uri="{FF2B5EF4-FFF2-40B4-BE49-F238E27FC236}">
                <a16:creationId xmlns:a16="http://schemas.microsoft.com/office/drawing/2014/main" id="{FABAF840-4CE5-40D1-905F-54AF2205747B}"/>
              </a:ext>
            </a:extLst>
          </p:cNvPr>
          <p:cNvSpPr txBox="1"/>
          <p:nvPr/>
        </p:nvSpPr>
        <p:spPr>
          <a:xfrm>
            <a:off x="1324310" y="4628513"/>
            <a:ext cx="5359942" cy="819455"/>
          </a:xfrm>
          <a:prstGeom prst="rect">
            <a:avLst/>
          </a:prstGeom>
          <a:noFill/>
        </p:spPr>
        <p:txBody>
          <a:bodyPr wrap="square" rtlCol="0">
            <a:spAutoFit/>
          </a:bodyPr>
          <a:lstStyle/>
          <a:p>
            <a:pPr>
              <a:lnSpc>
                <a:spcPct val="150000"/>
              </a:lnSpc>
            </a:pPr>
            <a:r>
              <a:rPr lang="zh-CN" altLang="en-US" sz="3600" dirty="0">
                <a:solidFill>
                  <a:schemeClr val="tx1">
                    <a:lumMod val="50000"/>
                    <a:lumOff val="50000"/>
                  </a:schemeClr>
                </a:solidFill>
                <a:cs typeface="+mn-ea"/>
                <a:sym typeface="+mn-lt"/>
              </a:rPr>
              <a:t>   </a:t>
            </a:r>
            <a:r>
              <a:rPr lang="en-US" altLang="zh-CN" sz="3600" dirty="0">
                <a:solidFill>
                  <a:schemeClr val="tx1">
                    <a:lumMod val="50000"/>
                    <a:lumOff val="50000"/>
                  </a:schemeClr>
                </a:solidFill>
                <a:cs typeface="+mn-ea"/>
                <a:sym typeface="+mn-lt"/>
              </a:rPr>
              <a:t>Beautifulness</a:t>
            </a:r>
            <a:r>
              <a:rPr lang="zh-CN" altLang="en-US" sz="3600" dirty="0">
                <a:solidFill>
                  <a:schemeClr val="tx1">
                    <a:lumMod val="50000"/>
                    <a:lumOff val="50000"/>
                  </a:schemeClr>
                </a:solidFill>
                <a:cs typeface="+mn-ea"/>
                <a:sym typeface="+mn-lt"/>
              </a:rPr>
              <a:t>美</a:t>
            </a:r>
          </a:p>
        </p:txBody>
      </p:sp>
      <p:grpSp>
        <p:nvGrpSpPr>
          <p:cNvPr id="24" name="aee46af3-c357-4e8c-9ad4-5243925fac5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3A6157F2-6092-4301-8DE9-E0B7D5396E25}"/>
              </a:ext>
            </a:extLst>
          </p:cNvPr>
          <p:cNvGrpSpPr>
            <a:grpSpLocks noChangeAspect="1"/>
          </p:cNvGrpSpPr>
          <p:nvPr>
            <p:custDataLst>
              <p:tags r:id="rId3"/>
            </p:custDataLst>
          </p:nvPr>
        </p:nvGrpSpPr>
        <p:grpSpPr>
          <a:xfrm>
            <a:off x="789188" y="3723501"/>
            <a:ext cx="879859" cy="603704"/>
            <a:chOff x="951358" y="964779"/>
            <a:chExt cx="5728476" cy="3930528"/>
          </a:xfrm>
        </p:grpSpPr>
        <p:sp>
          <p:nvSpPr>
            <p:cNvPr id="25" name="í$líḓê">
              <a:extLst>
                <a:ext uri="{FF2B5EF4-FFF2-40B4-BE49-F238E27FC236}">
                  <a16:creationId xmlns:a16="http://schemas.microsoft.com/office/drawing/2014/main" id="{E81CCC9D-CD38-4CF4-AA5D-54718B363792}"/>
                </a:ext>
              </a:extLst>
            </p:cNvPr>
            <p:cNvSpPr/>
            <p:nvPr/>
          </p:nvSpPr>
          <p:spPr bwMode="auto">
            <a:xfrm>
              <a:off x="951358" y="964779"/>
              <a:ext cx="3431281" cy="3432402"/>
            </a:xfrm>
            <a:custGeom>
              <a:avLst/>
              <a:gdLst>
                <a:gd name="T0" fmla="*/ 1287 w 1289"/>
                <a:gd name="T1" fmla="*/ 626 h 1289"/>
                <a:gd name="T2" fmla="*/ 1273 w 1289"/>
                <a:gd name="T3" fmla="*/ 520 h 1289"/>
                <a:gd name="T4" fmla="*/ 1236 w 1289"/>
                <a:gd name="T5" fmla="*/ 421 h 1289"/>
                <a:gd name="T6" fmla="*/ 1184 w 1289"/>
                <a:gd name="T7" fmla="*/ 327 h 1289"/>
                <a:gd name="T8" fmla="*/ 1163 w 1289"/>
                <a:gd name="T9" fmla="*/ 324 h 1289"/>
                <a:gd name="T10" fmla="*/ 1140 w 1289"/>
                <a:gd name="T11" fmla="*/ 289 h 1289"/>
                <a:gd name="T12" fmla="*/ 1150 w 1289"/>
                <a:gd name="T13" fmla="*/ 279 h 1289"/>
                <a:gd name="T14" fmla="*/ 1134 w 1289"/>
                <a:gd name="T15" fmla="*/ 283 h 1289"/>
                <a:gd name="T16" fmla="*/ 1129 w 1289"/>
                <a:gd name="T17" fmla="*/ 301 h 1289"/>
                <a:gd name="T18" fmla="*/ 1192 w 1289"/>
                <a:gd name="T19" fmla="*/ 408 h 1289"/>
                <a:gd name="T20" fmla="*/ 1228 w 1289"/>
                <a:gd name="T21" fmla="*/ 566 h 1289"/>
                <a:gd name="T22" fmla="*/ 1203 w 1289"/>
                <a:gd name="T23" fmla="*/ 769 h 1289"/>
                <a:gd name="T24" fmla="*/ 1134 w 1289"/>
                <a:gd name="T25" fmla="*/ 831 h 1289"/>
                <a:gd name="T26" fmla="*/ 1037 w 1289"/>
                <a:gd name="T27" fmla="*/ 886 h 1289"/>
                <a:gd name="T28" fmla="*/ 1003 w 1289"/>
                <a:gd name="T29" fmla="*/ 924 h 1289"/>
                <a:gd name="T30" fmla="*/ 981 w 1289"/>
                <a:gd name="T31" fmla="*/ 976 h 1289"/>
                <a:gd name="T32" fmla="*/ 956 w 1289"/>
                <a:gd name="T33" fmla="*/ 1089 h 1289"/>
                <a:gd name="T34" fmla="*/ 932 w 1289"/>
                <a:gd name="T35" fmla="*/ 1125 h 1289"/>
                <a:gd name="T36" fmla="*/ 802 w 1289"/>
                <a:gd name="T37" fmla="*/ 1216 h 1289"/>
                <a:gd name="T38" fmla="*/ 722 w 1289"/>
                <a:gd name="T39" fmla="*/ 1245 h 1289"/>
                <a:gd name="T40" fmla="*/ 633 w 1289"/>
                <a:gd name="T41" fmla="*/ 1248 h 1289"/>
                <a:gd name="T42" fmla="*/ 500 w 1289"/>
                <a:gd name="T43" fmla="*/ 1235 h 1289"/>
                <a:gd name="T44" fmla="*/ 350 w 1289"/>
                <a:gd name="T45" fmla="*/ 1181 h 1289"/>
                <a:gd name="T46" fmla="*/ 254 w 1289"/>
                <a:gd name="T47" fmla="*/ 1111 h 1289"/>
                <a:gd name="T48" fmla="*/ 250 w 1289"/>
                <a:gd name="T49" fmla="*/ 1103 h 1289"/>
                <a:gd name="T50" fmla="*/ 198 w 1289"/>
                <a:gd name="T51" fmla="*/ 1068 h 1289"/>
                <a:gd name="T52" fmla="*/ 67 w 1289"/>
                <a:gd name="T53" fmla="*/ 858 h 1289"/>
                <a:gd name="T54" fmla="*/ 33 w 1289"/>
                <a:gd name="T55" fmla="*/ 684 h 1289"/>
                <a:gd name="T56" fmla="*/ 50 w 1289"/>
                <a:gd name="T57" fmla="*/ 522 h 1289"/>
                <a:gd name="T58" fmla="*/ 122 w 1289"/>
                <a:gd name="T59" fmla="*/ 347 h 1289"/>
                <a:gd name="T60" fmla="*/ 257 w 1289"/>
                <a:gd name="T61" fmla="*/ 198 h 1289"/>
                <a:gd name="T62" fmla="*/ 466 w 1289"/>
                <a:gd name="T63" fmla="*/ 78 h 1289"/>
                <a:gd name="T64" fmla="*/ 711 w 1289"/>
                <a:gd name="T65" fmla="*/ 61 h 1289"/>
                <a:gd name="T66" fmla="*/ 890 w 1289"/>
                <a:gd name="T67" fmla="*/ 107 h 1289"/>
                <a:gd name="T68" fmla="*/ 1083 w 1289"/>
                <a:gd name="T69" fmla="*/ 245 h 1289"/>
                <a:gd name="T70" fmla="*/ 1118 w 1289"/>
                <a:gd name="T71" fmla="*/ 283 h 1289"/>
                <a:gd name="T72" fmla="*/ 1104 w 1289"/>
                <a:gd name="T73" fmla="*/ 250 h 1289"/>
                <a:gd name="T74" fmla="*/ 1077 w 1289"/>
                <a:gd name="T75" fmla="*/ 206 h 1289"/>
                <a:gd name="T76" fmla="*/ 1017 w 1289"/>
                <a:gd name="T77" fmla="*/ 152 h 1289"/>
                <a:gd name="T78" fmla="*/ 790 w 1289"/>
                <a:gd name="T79" fmla="*/ 43 h 1289"/>
                <a:gd name="T80" fmla="*/ 593 w 1289"/>
                <a:gd name="T81" fmla="*/ 11 h 1289"/>
                <a:gd name="T82" fmla="*/ 283 w 1289"/>
                <a:gd name="T83" fmla="*/ 126 h 1289"/>
                <a:gd name="T84" fmla="*/ 160 w 1289"/>
                <a:gd name="T85" fmla="*/ 228 h 1289"/>
                <a:gd name="T86" fmla="*/ 135 w 1289"/>
                <a:gd name="T87" fmla="*/ 264 h 1289"/>
                <a:gd name="T88" fmla="*/ 1 w 1289"/>
                <a:gd name="T89" fmla="*/ 654 h 1289"/>
                <a:gd name="T90" fmla="*/ 70 w 1289"/>
                <a:gd name="T91" fmla="*/ 936 h 1289"/>
                <a:gd name="T92" fmla="*/ 196 w 1289"/>
                <a:gd name="T93" fmla="*/ 1104 h 1289"/>
                <a:gd name="T94" fmla="*/ 283 w 1289"/>
                <a:gd name="T95" fmla="*/ 1163 h 1289"/>
                <a:gd name="T96" fmla="*/ 388 w 1289"/>
                <a:gd name="T97" fmla="*/ 1225 h 1289"/>
                <a:gd name="T98" fmla="*/ 395 w 1289"/>
                <a:gd name="T99" fmla="*/ 1219 h 1289"/>
                <a:gd name="T100" fmla="*/ 410 w 1289"/>
                <a:gd name="T101" fmla="*/ 1233 h 1289"/>
                <a:gd name="T102" fmla="*/ 575 w 1289"/>
                <a:gd name="T103" fmla="*/ 1280 h 1289"/>
                <a:gd name="T104" fmla="*/ 731 w 1289"/>
                <a:gd name="T105" fmla="*/ 1279 h 1289"/>
                <a:gd name="T106" fmla="*/ 830 w 1289"/>
                <a:gd name="T107" fmla="*/ 1252 h 1289"/>
                <a:gd name="T108" fmla="*/ 1003 w 1289"/>
                <a:gd name="T109" fmla="*/ 1175 h 1289"/>
                <a:gd name="T110" fmla="*/ 1176 w 1289"/>
                <a:gd name="T111" fmla="*/ 1013 h 1289"/>
                <a:gd name="T112" fmla="*/ 1273 w 1289"/>
                <a:gd name="T113" fmla="*/ 858 h 1289"/>
                <a:gd name="T114" fmla="*/ 1270 w 1289"/>
                <a:gd name="T115" fmla="*/ 826 h 1289"/>
                <a:gd name="T116" fmla="*/ 449 w 1289"/>
                <a:gd name="T117" fmla="*/ 1235 h 1289"/>
                <a:gd name="T118" fmla="*/ 449 w 1289"/>
                <a:gd name="T119" fmla="*/ 1235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9" h="1289">
                  <a:moveTo>
                    <a:pt x="1280" y="766"/>
                  </a:moveTo>
                  <a:cubicBezTo>
                    <a:pt x="1289" y="720"/>
                    <a:pt x="1286" y="673"/>
                    <a:pt x="1287" y="626"/>
                  </a:cubicBezTo>
                  <a:cubicBezTo>
                    <a:pt x="1288" y="611"/>
                    <a:pt x="1281" y="598"/>
                    <a:pt x="1281" y="583"/>
                  </a:cubicBezTo>
                  <a:cubicBezTo>
                    <a:pt x="1281" y="562"/>
                    <a:pt x="1283" y="540"/>
                    <a:pt x="1273" y="520"/>
                  </a:cubicBezTo>
                  <a:cubicBezTo>
                    <a:pt x="1271" y="514"/>
                    <a:pt x="1270" y="508"/>
                    <a:pt x="1270" y="502"/>
                  </a:cubicBezTo>
                  <a:cubicBezTo>
                    <a:pt x="1269" y="470"/>
                    <a:pt x="1259" y="443"/>
                    <a:pt x="1236" y="421"/>
                  </a:cubicBezTo>
                  <a:cubicBezTo>
                    <a:pt x="1227" y="413"/>
                    <a:pt x="1221" y="402"/>
                    <a:pt x="1216" y="391"/>
                  </a:cubicBezTo>
                  <a:cubicBezTo>
                    <a:pt x="1205" y="370"/>
                    <a:pt x="1195" y="348"/>
                    <a:pt x="1184" y="327"/>
                  </a:cubicBezTo>
                  <a:cubicBezTo>
                    <a:pt x="1181" y="322"/>
                    <a:pt x="1180" y="314"/>
                    <a:pt x="1173" y="312"/>
                  </a:cubicBezTo>
                  <a:cubicBezTo>
                    <a:pt x="1168" y="315"/>
                    <a:pt x="1172" y="324"/>
                    <a:pt x="1163" y="324"/>
                  </a:cubicBezTo>
                  <a:cubicBezTo>
                    <a:pt x="1162" y="320"/>
                    <a:pt x="1163" y="317"/>
                    <a:pt x="1157" y="313"/>
                  </a:cubicBezTo>
                  <a:cubicBezTo>
                    <a:pt x="1149" y="309"/>
                    <a:pt x="1135" y="305"/>
                    <a:pt x="1140" y="289"/>
                  </a:cubicBezTo>
                  <a:cubicBezTo>
                    <a:pt x="1141" y="285"/>
                    <a:pt x="1139" y="280"/>
                    <a:pt x="1138" y="275"/>
                  </a:cubicBezTo>
                  <a:cubicBezTo>
                    <a:pt x="1142" y="277"/>
                    <a:pt x="1146" y="278"/>
                    <a:pt x="1150" y="279"/>
                  </a:cubicBezTo>
                  <a:cubicBezTo>
                    <a:pt x="1146" y="268"/>
                    <a:pt x="1146" y="268"/>
                    <a:pt x="1136" y="267"/>
                  </a:cubicBezTo>
                  <a:cubicBezTo>
                    <a:pt x="1133" y="272"/>
                    <a:pt x="1135" y="277"/>
                    <a:pt x="1134" y="283"/>
                  </a:cubicBezTo>
                  <a:cubicBezTo>
                    <a:pt x="1133" y="291"/>
                    <a:pt x="1129" y="294"/>
                    <a:pt x="1122" y="287"/>
                  </a:cubicBezTo>
                  <a:cubicBezTo>
                    <a:pt x="1123" y="292"/>
                    <a:pt x="1126" y="297"/>
                    <a:pt x="1129" y="301"/>
                  </a:cubicBezTo>
                  <a:cubicBezTo>
                    <a:pt x="1147" y="323"/>
                    <a:pt x="1162" y="347"/>
                    <a:pt x="1176" y="372"/>
                  </a:cubicBezTo>
                  <a:cubicBezTo>
                    <a:pt x="1182" y="384"/>
                    <a:pt x="1185" y="397"/>
                    <a:pt x="1192" y="408"/>
                  </a:cubicBezTo>
                  <a:cubicBezTo>
                    <a:pt x="1201" y="423"/>
                    <a:pt x="1206" y="440"/>
                    <a:pt x="1210" y="456"/>
                  </a:cubicBezTo>
                  <a:cubicBezTo>
                    <a:pt x="1217" y="493"/>
                    <a:pt x="1221" y="529"/>
                    <a:pt x="1228" y="566"/>
                  </a:cubicBezTo>
                  <a:cubicBezTo>
                    <a:pt x="1237" y="614"/>
                    <a:pt x="1245" y="663"/>
                    <a:pt x="1240" y="713"/>
                  </a:cubicBezTo>
                  <a:cubicBezTo>
                    <a:pt x="1237" y="740"/>
                    <a:pt x="1223" y="756"/>
                    <a:pt x="1203" y="769"/>
                  </a:cubicBezTo>
                  <a:cubicBezTo>
                    <a:pt x="1190" y="777"/>
                    <a:pt x="1177" y="785"/>
                    <a:pt x="1169" y="798"/>
                  </a:cubicBezTo>
                  <a:cubicBezTo>
                    <a:pt x="1160" y="812"/>
                    <a:pt x="1146" y="821"/>
                    <a:pt x="1134" y="831"/>
                  </a:cubicBezTo>
                  <a:cubicBezTo>
                    <a:pt x="1119" y="845"/>
                    <a:pt x="1097" y="851"/>
                    <a:pt x="1080" y="865"/>
                  </a:cubicBezTo>
                  <a:cubicBezTo>
                    <a:pt x="1069" y="874"/>
                    <a:pt x="1052" y="880"/>
                    <a:pt x="1037" y="886"/>
                  </a:cubicBezTo>
                  <a:cubicBezTo>
                    <a:pt x="1023" y="891"/>
                    <a:pt x="1018" y="900"/>
                    <a:pt x="1012" y="911"/>
                  </a:cubicBezTo>
                  <a:cubicBezTo>
                    <a:pt x="1010" y="916"/>
                    <a:pt x="1007" y="920"/>
                    <a:pt x="1003" y="924"/>
                  </a:cubicBezTo>
                  <a:cubicBezTo>
                    <a:pt x="989" y="935"/>
                    <a:pt x="972" y="944"/>
                    <a:pt x="982" y="966"/>
                  </a:cubicBezTo>
                  <a:cubicBezTo>
                    <a:pt x="983" y="969"/>
                    <a:pt x="983" y="973"/>
                    <a:pt x="981" y="976"/>
                  </a:cubicBezTo>
                  <a:cubicBezTo>
                    <a:pt x="968" y="996"/>
                    <a:pt x="970" y="1018"/>
                    <a:pt x="971" y="1041"/>
                  </a:cubicBezTo>
                  <a:cubicBezTo>
                    <a:pt x="972" y="1059"/>
                    <a:pt x="972" y="1077"/>
                    <a:pt x="956" y="1089"/>
                  </a:cubicBezTo>
                  <a:cubicBezTo>
                    <a:pt x="946" y="1096"/>
                    <a:pt x="938" y="1103"/>
                    <a:pt x="939" y="1117"/>
                  </a:cubicBezTo>
                  <a:cubicBezTo>
                    <a:pt x="939" y="1121"/>
                    <a:pt x="935" y="1123"/>
                    <a:pt x="932" y="1125"/>
                  </a:cubicBezTo>
                  <a:cubicBezTo>
                    <a:pt x="910" y="1140"/>
                    <a:pt x="888" y="1155"/>
                    <a:pt x="866" y="1170"/>
                  </a:cubicBezTo>
                  <a:cubicBezTo>
                    <a:pt x="844" y="1184"/>
                    <a:pt x="818" y="1194"/>
                    <a:pt x="802" y="1216"/>
                  </a:cubicBezTo>
                  <a:cubicBezTo>
                    <a:pt x="792" y="1229"/>
                    <a:pt x="780" y="1235"/>
                    <a:pt x="764" y="1236"/>
                  </a:cubicBezTo>
                  <a:cubicBezTo>
                    <a:pt x="750" y="1237"/>
                    <a:pt x="736" y="1240"/>
                    <a:pt x="722" y="1245"/>
                  </a:cubicBezTo>
                  <a:cubicBezTo>
                    <a:pt x="717" y="1246"/>
                    <a:pt x="713" y="1246"/>
                    <a:pt x="708" y="1246"/>
                  </a:cubicBezTo>
                  <a:cubicBezTo>
                    <a:pt x="683" y="1247"/>
                    <a:pt x="658" y="1248"/>
                    <a:pt x="633" y="1248"/>
                  </a:cubicBezTo>
                  <a:cubicBezTo>
                    <a:pt x="621" y="1248"/>
                    <a:pt x="611" y="1255"/>
                    <a:pt x="600" y="1253"/>
                  </a:cubicBezTo>
                  <a:cubicBezTo>
                    <a:pt x="567" y="1245"/>
                    <a:pt x="534" y="1240"/>
                    <a:pt x="500" y="1235"/>
                  </a:cubicBezTo>
                  <a:cubicBezTo>
                    <a:pt x="466" y="1229"/>
                    <a:pt x="435" y="1212"/>
                    <a:pt x="400" y="1211"/>
                  </a:cubicBezTo>
                  <a:cubicBezTo>
                    <a:pt x="386" y="1196"/>
                    <a:pt x="368" y="1188"/>
                    <a:pt x="350" y="1181"/>
                  </a:cubicBezTo>
                  <a:cubicBezTo>
                    <a:pt x="314" y="1167"/>
                    <a:pt x="285" y="1144"/>
                    <a:pt x="256" y="1121"/>
                  </a:cubicBezTo>
                  <a:cubicBezTo>
                    <a:pt x="252" y="1118"/>
                    <a:pt x="248" y="1115"/>
                    <a:pt x="254" y="1111"/>
                  </a:cubicBezTo>
                  <a:cubicBezTo>
                    <a:pt x="256" y="1110"/>
                    <a:pt x="260" y="1109"/>
                    <a:pt x="259" y="1105"/>
                  </a:cubicBezTo>
                  <a:cubicBezTo>
                    <a:pt x="257" y="1102"/>
                    <a:pt x="253" y="1102"/>
                    <a:pt x="250" y="1103"/>
                  </a:cubicBezTo>
                  <a:cubicBezTo>
                    <a:pt x="243" y="1106"/>
                    <a:pt x="238" y="1104"/>
                    <a:pt x="233" y="1100"/>
                  </a:cubicBezTo>
                  <a:cubicBezTo>
                    <a:pt x="221" y="1089"/>
                    <a:pt x="207" y="1080"/>
                    <a:pt x="198" y="1068"/>
                  </a:cubicBezTo>
                  <a:cubicBezTo>
                    <a:pt x="169" y="1028"/>
                    <a:pt x="131" y="995"/>
                    <a:pt x="109" y="949"/>
                  </a:cubicBezTo>
                  <a:cubicBezTo>
                    <a:pt x="94" y="919"/>
                    <a:pt x="80" y="889"/>
                    <a:pt x="67" y="858"/>
                  </a:cubicBezTo>
                  <a:cubicBezTo>
                    <a:pt x="56" y="831"/>
                    <a:pt x="51" y="802"/>
                    <a:pt x="43" y="775"/>
                  </a:cubicBezTo>
                  <a:cubicBezTo>
                    <a:pt x="35" y="745"/>
                    <a:pt x="35" y="714"/>
                    <a:pt x="33" y="684"/>
                  </a:cubicBezTo>
                  <a:cubicBezTo>
                    <a:pt x="32" y="659"/>
                    <a:pt x="35" y="633"/>
                    <a:pt x="35" y="608"/>
                  </a:cubicBezTo>
                  <a:cubicBezTo>
                    <a:pt x="35" y="578"/>
                    <a:pt x="43" y="550"/>
                    <a:pt x="50" y="522"/>
                  </a:cubicBezTo>
                  <a:cubicBezTo>
                    <a:pt x="56" y="498"/>
                    <a:pt x="63" y="473"/>
                    <a:pt x="72" y="449"/>
                  </a:cubicBezTo>
                  <a:cubicBezTo>
                    <a:pt x="86" y="413"/>
                    <a:pt x="104" y="380"/>
                    <a:pt x="122" y="347"/>
                  </a:cubicBezTo>
                  <a:cubicBezTo>
                    <a:pt x="133" y="325"/>
                    <a:pt x="150" y="308"/>
                    <a:pt x="164" y="289"/>
                  </a:cubicBezTo>
                  <a:cubicBezTo>
                    <a:pt x="191" y="255"/>
                    <a:pt x="224" y="226"/>
                    <a:pt x="257" y="198"/>
                  </a:cubicBezTo>
                  <a:cubicBezTo>
                    <a:pt x="287" y="172"/>
                    <a:pt x="320" y="152"/>
                    <a:pt x="353" y="133"/>
                  </a:cubicBezTo>
                  <a:cubicBezTo>
                    <a:pt x="390" y="111"/>
                    <a:pt x="425" y="88"/>
                    <a:pt x="466" y="78"/>
                  </a:cubicBezTo>
                  <a:cubicBezTo>
                    <a:pt x="509" y="67"/>
                    <a:pt x="552" y="62"/>
                    <a:pt x="595" y="58"/>
                  </a:cubicBezTo>
                  <a:cubicBezTo>
                    <a:pt x="633" y="54"/>
                    <a:pt x="672" y="57"/>
                    <a:pt x="711" y="61"/>
                  </a:cubicBezTo>
                  <a:cubicBezTo>
                    <a:pt x="736" y="63"/>
                    <a:pt x="761" y="70"/>
                    <a:pt x="785" y="75"/>
                  </a:cubicBezTo>
                  <a:cubicBezTo>
                    <a:pt x="821" y="83"/>
                    <a:pt x="856" y="93"/>
                    <a:pt x="890" y="107"/>
                  </a:cubicBezTo>
                  <a:cubicBezTo>
                    <a:pt x="918" y="120"/>
                    <a:pt x="946" y="134"/>
                    <a:pt x="973" y="152"/>
                  </a:cubicBezTo>
                  <a:cubicBezTo>
                    <a:pt x="1013" y="179"/>
                    <a:pt x="1050" y="210"/>
                    <a:pt x="1083" y="245"/>
                  </a:cubicBezTo>
                  <a:cubicBezTo>
                    <a:pt x="1087" y="250"/>
                    <a:pt x="1091" y="253"/>
                    <a:pt x="1097" y="255"/>
                  </a:cubicBezTo>
                  <a:cubicBezTo>
                    <a:pt x="1099" y="268"/>
                    <a:pt x="1111" y="273"/>
                    <a:pt x="1118" y="283"/>
                  </a:cubicBezTo>
                  <a:cubicBezTo>
                    <a:pt x="1120" y="279"/>
                    <a:pt x="1126" y="279"/>
                    <a:pt x="1127" y="273"/>
                  </a:cubicBezTo>
                  <a:cubicBezTo>
                    <a:pt x="1111" y="273"/>
                    <a:pt x="1108" y="261"/>
                    <a:pt x="1104" y="250"/>
                  </a:cubicBezTo>
                  <a:cubicBezTo>
                    <a:pt x="1115" y="243"/>
                    <a:pt x="1114" y="234"/>
                    <a:pt x="1106" y="227"/>
                  </a:cubicBezTo>
                  <a:cubicBezTo>
                    <a:pt x="1097" y="219"/>
                    <a:pt x="1088" y="210"/>
                    <a:pt x="1077" y="206"/>
                  </a:cubicBezTo>
                  <a:cubicBezTo>
                    <a:pt x="1069" y="204"/>
                    <a:pt x="1062" y="199"/>
                    <a:pt x="1058" y="192"/>
                  </a:cubicBezTo>
                  <a:cubicBezTo>
                    <a:pt x="1047" y="176"/>
                    <a:pt x="1031" y="165"/>
                    <a:pt x="1017" y="152"/>
                  </a:cubicBezTo>
                  <a:cubicBezTo>
                    <a:pt x="991" y="128"/>
                    <a:pt x="960" y="113"/>
                    <a:pt x="928" y="97"/>
                  </a:cubicBezTo>
                  <a:cubicBezTo>
                    <a:pt x="884" y="74"/>
                    <a:pt x="837" y="58"/>
                    <a:pt x="790" y="43"/>
                  </a:cubicBezTo>
                  <a:cubicBezTo>
                    <a:pt x="770" y="37"/>
                    <a:pt x="749" y="36"/>
                    <a:pt x="730" y="27"/>
                  </a:cubicBezTo>
                  <a:cubicBezTo>
                    <a:pt x="686" y="9"/>
                    <a:pt x="640" y="0"/>
                    <a:pt x="593" y="11"/>
                  </a:cubicBezTo>
                  <a:cubicBezTo>
                    <a:pt x="544" y="23"/>
                    <a:pt x="494" y="32"/>
                    <a:pt x="446" y="48"/>
                  </a:cubicBezTo>
                  <a:cubicBezTo>
                    <a:pt x="389" y="68"/>
                    <a:pt x="334" y="92"/>
                    <a:pt x="283" y="126"/>
                  </a:cubicBezTo>
                  <a:cubicBezTo>
                    <a:pt x="245" y="151"/>
                    <a:pt x="208" y="180"/>
                    <a:pt x="178" y="215"/>
                  </a:cubicBezTo>
                  <a:cubicBezTo>
                    <a:pt x="173" y="221"/>
                    <a:pt x="168" y="226"/>
                    <a:pt x="160" y="228"/>
                  </a:cubicBezTo>
                  <a:cubicBezTo>
                    <a:pt x="156" y="229"/>
                    <a:pt x="153" y="232"/>
                    <a:pt x="152" y="236"/>
                  </a:cubicBezTo>
                  <a:cubicBezTo>
                    <a:pt x="149" y="247"/>
                    <a:pt x="141" y="255"/>
                    <a:pt x="135" y="264"/>
                  </a:cubicBezTo>
                  <a:cubicBezTo>
                    <a:pt x="81" y="340"/>
                    <a:pt x="37" y="420"/>
                    <a:pt x="17" y="512"/>
                  </a:cubicBezTo>
                  <a:cubicBezTo>
                    <a:pt x="8" y="559"/>
                    <a:pt x="0" y="607"/>
                    <a:pt x="1" y="654"/>
                  </a:cubicBezTo>
                  <a:cubicBezTo>
                    <a:pt x="2" y="722"/>
                    <a:pt x="15" y="788"/>
                    <a:pt x="36" y="851"/>
                  </a:cubicBezTo>
                  <a:cubicBezTo>
                    <a:pt x="45" y="880"/>
                    <a:pt x="61" y="907"/>
                    <a:pt x="70" y="936"/>
                  </a:cubicBezTo>
                  <a:cubicBezTo>
                    <a:pt x="82" y="981"/>
                    <a:pt x="106" y="1019"/>
                    <a:pt x="139" y="1051"/>
                  </a:cubicBezTo>
                  <a:cubicBezTo>
                    <a:pt x="157" y="1070"/>
                    <a:pt x="176" y="1088"/>
                    <a:pt x="196" y="1104"/>
                  </a:cubicBezTo>
                  <a:cubicBezTo>
                    <a:pt x="216" y="1120"/>
                    <a:pt x="234" y="1138"/>
                    <a:pt x="258" y="1148"/>
                  </a:cubicBezTo>
                  <a:cubicBezTo>
                    <a:pt x="266" y="1152"/>
                    <a:pt x="277" y="1156"/>
                    <a:pt x="283" y="1163"/>
                  </a:cubicBezTo>
                  <a:cubicBezTo>
                    <a:pt x="300" y="1181"/>
                    <a:pt x="321" y="1192"/>
                    <a:pt x="342" y="1202"/>
                  </a:cubicBezTo>
                  <a:cubicBezTo>
                    <a:pt x="358" y="1209"/>
                    <a:pt x="371" y="1220"/>
                    <a:pt x="388" y="1225"/>
                  </a:cubicBezTo>
                  <a:cubicBezTo>
                    <a:pt x="391" y="1226"/>
                    <a:pt x="394" y="1229"/>
                    <a:pt x="397" y="1226"/>
                  </a:cubicBezTo>
                  <a:cubicBezTo>
                    <a:pt x="402" y="1223"/>
                    <a:pt x="396" y="1221"/>
                    <a:pt x="395" y="1219"/>
                  </a:cubicBezTo>
                  <a:cubicBezTo>
                    <a:pt x="392" y="1213"/>
                    <a:pt x="397" y="1213"/>
                    <a:pt x="400" y="1211"/>
                  </a:cubicBezTo>
                  <a:cubicBezTo>
                    <a:pt x="406" y="1217"/>
                    <a:pt x="402" y="1229"/>
                    <a:pt x="410" y="1233"/>
                  </a:cubicBezTo>
                  <a:cubicBezTo>
                    <a:pt x="437" y="1244"/>
                    <a:pt x="463" y="1255"/>
                    <a:pt x="490" y="1263"/>
                  </a:cubicBezTo>
                  <a:cubicBezTo>
                    <a:pt x="518" y="1271"/>
                    <a:pt x="546" y="1278"/>
                    <a:pt x="575" y="1280"/>
                  </a:cubicBezTo>
                  <a:cubicBezTo>
                    <a:pt x="597" y="1280"/>
                    <a:pt x="619" y="1284"/>
                    <a:pt x="642" y="1286"/>
                  </a:cubicBezTo>
                  <a:cubicBezTo>
                    <a:pt x="672" y="1289"/>
                    <a:pt x="702" y="1283"/>
                    <a:pt x="731" y="1279"/>
                  </a:cubicBezTo>
                  <a:cubicBezTo>
                    <a:pt x="757" y="1275"/>
                    <a:pt x="784" y="1276"/>
                    <a:pt x="808" y="1263"/>
                  </a:cubicBezTo>
                  <a:cubicBezTo>
                    <a:pt x="815" y="1259"/>
                    <a:pt x="822" y="1254"/>
                    <a:pt x="830" y="1252"/>
                  </a:cubicBezTo>
                  <a:cubicBezTo>
                    <a:pt x="858" y="1249"/>
                    <a:pt x="883" y="1237"/>
                    <a:pt x="907" y="1226"/>
                  </a:cubicBezTo>
                  <a:cubicBezTo>
                    <a:pt x="940" y="1212"/>
                    <a:pt x="973" y="1196"/>
                    <a:pt x="1003" y="1175"/>
                  </a:cubicBezTo>
                  <a:cubicBezTo>
                    <a:pt x="1030" y="1156"/>
                    <a:pt x="1062" y="1144"/>
                    <a:pt x="1084" y="1116"/>
                  </a:cubicBezTo>
                  <a:cubicBezTo>
                    <a:pt x="1113" y="1080"/>
                    <a:pt x="1147" y="1049"/>
                    <a:pt x="1176" y="1013"/>
                  </a:cubicBezTo>
                  <a:cubicBezTo>
                    <a:pt x="1209" y="972"/>
                    <a:pt x="1234" y="929"/>
                    <a:pt x="1253" y="881"/>
                  </a:cubicBezTo>
                  <a:cubicBezTo>
                    <a:pt x="1257" y="871"/>
                    <a:pt x="1262" y="862"/>
                    <a:pt x="1273" y="858"/>
                  </a:cubicBezTo>
                  <a:cubicBezTo>
                    <a:pt x="1281" y="856"/>
                    <a:pt x="1282" y="850"/>
                    <a:pt x="1276" y="845"/>
                  </a:cubicBezTo>
                  <a:cubicBezTo>
                    <a:pt x="1270" y="840"/>
                    <a:pt x="1270" y="833"/>
                    <a:pt x="1270" y="826"/>
                  </a:cubicBezTo>
                  <a:cubicBezTo>
                    <a:pt x="1271" y="806"/>
                    <a:pt x="1276" y="786"/>
                    <a:pt x="1280" y="766"/>
                  </a:cubicBezTo>
                  <a:close/>
                  <a:moveTo>
                    <a:pt x="449" y="1235"/>
                  </a:moveTo>
                  <a:cubicBezTo>
                    <a:pt x="459" y="1232"/>
                    <a:pt x="464" y="1236"/>
                    <a:pt x="469" y="1242"/>
                  </a:cubicBezTo>
                  <a:cubicBezTo>
                    <a:pt x="463" y="1241"/>
                    <a:pt x="456" y="1242"/>
                    <a:pt x="449" y="1235"/>
                  </a:cubicBezTo>
                  <a:close/>
                </a:path>
              </a:pathLst>
            </a:custGeom>
            <a:solidFill>
              <a:srgbClr val="8C2C2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ïṡlïḓe">
              <a:extLst>
                <a:ext uri="{FF2B5EF4-FFF2-40B4-BE49-F238E27FC236}">
                  <a16:creationId xmlns:a16="http://schemas.microsoft.com/office/drawing/2014/main" id="{4C52ADA1-991C-4F35-B97B-C3AB2FDAC446}"/>
                </a:ext>
              </a:extLst>
            </p:cNvPr>
            <p:cNvSpPr/>
            <p:nvPr/>
          </p:nvSpPr>
          <p:spPr bwMode="auto">
            <a:xfrm>
              <a:off x="5793439" y="4874015"/>
              <a:ext cx="34739" cy="21292"/>
            </a:xfrm>
            <a:custGeom>
              <a:avLst/>
              <a:gdLst>
                <a:gd name="T0" fmla="*/ 0 w 13"/>
                <a:gd name="T1" fmla="*/ 4 h 8"/>
                <a:gd name="T2" fmla="*/ 6 w 13"/>
                <a:gd name="T3" fmla="*/ 8 h 8"/>
                <a:gd name="T4" fmla="*/ 13 w 13"/>
                <a:gd name="T5" fmla="*/ 3 h 8"/>
                <a:gd name="T6" fmla="*/ 8 w 13"/>
                <a:gd name="T7" fmla="*/ 0 h 8"/>
                <a:gd name="T8" fmla="*/ 0 w 13"/>
                <a:gd name="T9" fmla="*/ 4 h 8"/>
              </a:gdLst>
              <a:ahLst/>
              <a:cxnLst>
                <a:cxn ang="0">
                  <a:pos x="T0" y="T1"/>
                </a:cxn>
                <a:cxn ang="0">
                  <a:pos x="T2" y="T3"/>
                </a:cxn>
                <a:cxn ang="0">
                  <a:pos x="T4" y="T5"/>
                </a:cxn>
                <a:cxn ang="0">
                  <a:pos x="T6" y="T7"/>
                </a:cxn>
                <a:cxn ang="0">
                  <a:pos x="T8" y="T9"/>
                </a:cxn>
              </a:cxnLst>
              <a:rect l="0" t="0" r="r" b="b"/>
              <a:pathLst>
                <a:path w="13" h="8">
                  <a:moveTo>
                    <a:pt x="0" y="4"/>
                  </a:moveTo>
                  <a:cubicBezTo>
                    <a:pt x="0" y="8"/>
                    <a:pt x="3" y="8"/>
                    <a:pt x="6" y="8"/>
                  </a:cubicBezTo>
                  <a:cubicBezTo>
                    <a:pt x="9" y="8"/>
                    <a:pt x="13" y="7"/>
                    <a:pt x="13" y="3"/>
                  </a:cubicBezTo>
                  <a:cubicBezTo>
                    <a:pt x="13" y="0"/>
                    <a:pt x="10" y="0"/>
                    <a:pt x="8" y="0"/>
                  </a:cubicBezTo>
                  <a:cubicBezTo>
                    <a:pt x="5" y="0"/>
                    <a:pt x="1" y="0"/>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íṥľîḓe">
              <a:extLst>
                <a:ext uri="{FF2B5EF4-FFF2-40B4-BE49-F238E27FC236}">
                  <a16:creationId xmlns:a16="http://schemas.microsoft.com/office/drawing/2014/main" id="{AB432E29-5A6D-456A-8209-26B4472CE760}"/>
                </a:ext>
              </a:extLst>
            </p:cNvPr>
            <p:cNvSpPr/>
            <p:nvPr/>
          </p:nvSpPr>
          <p:spPr bwMode="auto">
            <a:xfrm>
              <a:off x="6650698" y="4649895"/>
              <a:ext cx="29136" cy="24653"/>
            </a:xfrm>
            <a:custGeom>
              <a:avLst/>
              <a:gdLst>
                <a:gd name="T0" fmla="*/ 0 w 11"/>
                <a:gd name="T1" fmla="*/ 4 h 9"/>
                <a:gd name="T2" fmla="*/ 5 w 11"/>
                <a:gd name="T3" fmla="*/ 9 h 9"/>
                <a:gd name="T4" fmla="*/ 11 w 11"/>
                <a:gd name="T5" fmla="*/ 4 h 9"/>
                <a:gd name="T6" fmla="*/ 6 w 11"/>
                <a:gd name="T7" fmla="*/ 0 h 9"/>
                <a:gd name="T8" fmla="*/ 0 w 11"/>
                <a:gd name="T9" fmla="*/ 4 h 9"/>
              </a:gdLst>
              <a:ahLst/>
              <a:cxnLst>
                <a:cxn ang="0">
                  <a:pos x="T0" y="T1"/>
                </a:cxn>
                <a:cxn ang="0">
                  <a:pos x="T2" y="T3"/>
                </a:cxn>
                <a:cxn ang="0">
                  <a:pos x="T4" y="T5"/>
                </a:cxn>
                <a:cxn ang="0">
                  <a:pos x="T6" y="T7"/>
                </a:cxn>
                <a:cxn ang="0">
                  <a:pos x="T8" y="T9"/>
                </a:cxn>
              </a:cxnLst>
              <a:rect l="0" t="0" r="r" b="b"/>
              <a:pathLst>
                <a:path w="11" h="9">
                  <a:moveTo>
                    <a:pt x="0" y="4"/>
                  </a:moveTo>
                  <a:cubicBezTo>
                    <a:pt x="0" y="7"/>
                    <a:pt x="2" y="9"/>
                    <a:pt x="5" y="9"/>
                  </a:cubicBezTo>
                  <a:cubicBezTo>
                    <a:pt x="8" y="9"/>
                    <a:pt x="10" y="8"/>
                    <a:pt x="11" y="4"/>
                  </a:cubicBezTo>
                  <a:cubicBezTo>
                    <a:pt x="11" y="1"/>
                    <a:pt x="9" y="0"/>
                    <a:pt x="6" y="0"/>
                  </a:cubicBezTo>
                  <a:cubicBezTo>
                    <a:pt x="3" y="0"/>
                    <a:pt x="1" y="1"/>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8" name="aee46af3-c357-4e8c-9ad4-5243925fac5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C3926F3-F8D6-4C84-BD69-2AF5E3090BDD}"/>
              </a:ext>
            </a:extLst>
          </p:cNvPr>
          <p:cNvGrpSpPr>
            <a:grpSpLocks noChangeAspect="1"/>
          </p:cNvGrpSpPr>
          <p:nvPr>
            <p:custDataLst>
              <p:tags r:id="rId4"/>
            </p:custDataLst>
          </p:nvPr>
        </p:nvGrpSpPr>
        <p:grpSpPr>
          <a:xfrm>
            <a:off x="784713" y="4865344"/>
            <a:ext cx="879859" cy="603704"/>
            <a:chOff x="951358" y="964779"/>
            <a:chExt cx="5728476" cy="3930528"/>
          </a:xfrm>
        </p:grpSpPr>
        <p:sp>
          <p:nvSpPr>
            <p:cNvPr id="29" name="í$líḓê">
              <a:extLst>
                <a:ext uri="{FF2B5EF4-FFF2-40B4-BE49-F238E27FC236}">
                  <a16:creationId xmlns:a16="http://schemas.microsoft.com/office/drawing/2014/main" id="{735A3784-E911-407F-9293-7F8F2A67F82E}"/>
                </a:ext>
              </a:extLst>
            </p:cNvPr>
            <p:cNvSpPr/>
            <p:nvPr/>
          </p:nvSpPr>
          <p:spPr bwMode="auto">
            <a:xfrm>
              <a:off x="951358" y="964779"/>
              <a:ext cx="3431281" cy="3432402"/>
            </a:xfrm>
            <a:custGeom>
              <a:avLst/>
              <a:gdLst>
                <a:gd name="T0" fmla="*/ 1287 w 1289"/>
                <a:gd name="T1" fmla="*/ 626 h 1289"/>
                <a:gd name="T2" fmla="*/ 1273 w 1289"/>
                <a:gd name="T3" fmla="*/ 520 h 1289"/>
                <a:gd name="T4" fmla="*/ 1236 w 1289"/>
                <a:gd name="T5" fmla="*/ 421 h 1289"/>
                <a:gd name="T6" fmla="*/ 1184 w 1289"/>
                <a:gd name="T7" fmla="*/ 327 h 1289"/>
                <a:gd name="T8" fmla="*/ 1163 w 1289"/>
                <a:gd name="T9" fmla="*/ 324 h 1289"/>
                <a:gd name="T10" fmla="*/ 1140 w 1289"/>
                <a:gd name="T11" fmla="*/ 289 h 1289"/>
                <a:gd name="T12" fmla="*/ 1150 w 1289"/>
                <a:gd name="T13" fmla="*/ 279 h 1289"/>
                <a:gd name="T14" fmla="*/ 1134 w 1289"/>
                <a:gd name="T15" fmla="*/ 283 h 1289"/>
                <a:gd name="T16" fmla="*/ 1129 w 1289"/>
                <a:gd name="T17" fmla="*/ 301 h 1289"/>
                <a:gd name="T18" fmla="*/ 1192 w 1289"/>
                <a:gd name="T19" fmla="*/ 408 h 1289"/>
                <a:gd name="T20" fmla="*/ 1228 w 1289"/>
                <a:gd name="T21" fmla="*/ 566 h 1289"/>
                <a:gd name="T22" fmla="*/ 1203 w 1289"/>
                <a:gd name="T23" fmla="*/ 769 h 1289"/>
                <a:gd name="T24" fmla="*/ 1134 w 1289"/>
                <a:gd name="T25" fmla="*/ 831 h 1289"/>
                <a:gd name="T26" fmla="*/ 1037 w 1289"/>
                <a:gd name="T27" fmla="*/ 886 h 1289"/>
                <a:gd name="T28" fmla="*/ 1003 w 1289"/>
                <a:gd name="T29" fmla="*/ 924 h 1289"/>
                <a:gd name="T30" fmla="*/ 981 w 1289"/>
                <a:gd name="T31" fmla="*/ 976 h 1289"/>
                <a:gd name="T32" fmla="*/ 956 w 1289"/>
                <a:gd name="T33" fmla="*/ 1089 h 1289"/>
                <a:gd name="T34" fmla="*/ 932 w 1289"/>
                <a:gd name="T35" fmla="*/ 1125 h 1289"/>
                <a:gd name="T36" fmla="*/ 802 w 1289"/>
                <a:gd name="T37" fmla="*/ 1216 h 1289"/>
                <a:gd name="T38" fmla="*/ 722 w 1289"/>
                <a:gd name="T39" fmla="*/ 1245 h 1289"/>
                <a:gd name="T40" fmla="*/ 633 w 1289"/>
                <a:gd name="T41" fmla="*/ 1248 h 1289"/>
                <a:gd name="T42" fmla="*/ 500 w 1289"/>
                <a:gd name="T43" fmla="*/ 1235 h 1289"/>
                <a:gd name="T44" fmla="*/ 350 w 1289"/>
                <a:gd name="T45" fmla="*/ 1181 h 1289"/>
                <a:gd name="T46" fmla="*/ 254 w 1289"/>
                <a:gd name="T47" fmla="*/ 1111 h 1289"/>
                <a:gd name="T48" fmla="*/ 250 w 1289"/>
                <a:gd name="T49" fmla="*/ 1103 h 1289"/>
                <a:gd name="T50" fmla="*/ 198 w 1289"/>
                <a:gd name="T51" fmla="*/ 1068 h 1289"/>
                <a:gd name="T52" fmla="*/ 67 w 1289"/>
                <a:gd name="T53" fmla="*/ 858 h 1289"/>
                <a:gd name="T54" fmla="*/ 33 w 1289"/>
                <a:gd name="T55" fmla="*/ 684 h 1289"/>
                <a:gd name="T56" fmla="*/ 50 w 1289"/>
                <a:gd name="T57" fmla="*/ 522 h 1289"/>
                <a:gd name="T58" fmla="*/ 122 w 1289"/>
                <a:gd name="T59" fmla="*/ 347 h 1289"/>
                <a:gd name="T60" fmla="*/ 257 w 1289"/>
                <a:gd name="T61" fmla="*/ 198 h 1289"/>
                <a:gd name="T62" fmla="*/ 466 w 1289"/>
                <a:gd name="T63" fmla="*/ 78 h 1289"/>
                <a:gd name="T64" fmla="*/ 711 w 1289"/>
                <a:gd name="T65" fmla="*/ 61 h 1289"/>
                <a:gd name="T66" fmla="*/ 890 w 1289"/>
                <a:gd name="T67" fmla="*/ 107 h 1289"/>
                <a:gd name="T68" fmla="*/ 1083 w 1289"/>
                <a:gd name="T69" fmla="*/ 245 h 1289"/>
                <a:gd name="T70" fmla="*/ 1118 w 1289"/>
                <a:gd name="T71" fmla="*/ 283 h 1289"/>
                <a:gd name="T72" fmla="*/ 1104 w 1289"/>
                <a:gd name="T73" fmla="*/ 250 h 1289"/>
                <a:gd name="T74" fmla="*/ 1077 w 1289"/>
                <a:gd name="T75" fmla="*/ 206 h 1289"/>
                <a:gd name="T76" fmla="*/ 1017 w 1289"/>
                <a:gd name="T77" fmla="*/ 152 h 1289"/>
                <a:gd name="T78" fmla="*/ 790 w 1289"/>
                <a:gd name="T79" fmla="*/ 43 h 1289"/>
                <a:gd name="T80" fmla="*/ 593 w 1289"/>
                <a:gd name="T81" fmla="*/ 11 h 1289"/>
                <a:gd name="T82" fmla="*/ 283 w 1289"/>
                <a:gd name="T83" fmla="*/ 126 h 1289"/>
                <a:gd name="T84" fmla="*/ 160 w 1289"/>
                <a:gd name="T85" fmla="*/ 228 h 1289"/>
                <a:gd name="T86" fmla="*/ 135 w 1289"/>
                <a:gd name="T87" fmla="*/ 264 h 1289"/>
                <a:gd name="T88" fmla="*/ 1 w 1289"/>
                <a:gd name="T89" fmla="*/ 654 h 1289"/>
                <a:gd name="T90" fmla="*/ 70 w 1289"/>
                <a:gd name="T91" fmla="*/ 936 h 1289"/>
                <a:gd name="T92" fmla="*/ 196 w 1289"/>
                <a:gd name="T93" fmla="*/ 1104 h 1289"/>
                <a:gd name="T94" fmla="*/ 283 w 1289"/>
                <a:gd name="T95" fmla="*/ 1163 h 1289"/>
                <a:gd name="T96" fmla="*/ 388 w 1289"/>
                <a:gd name="T97" fmla="*/ 1225 h 1289"/>
                <a:gd name="T98" fmla="*/ 395 w 1289"/>
                <a:gd name="T99" fmla="*/ 1219 h 1289"/>
                <a:gd name="T100" fmla="*/ 410 w 1289"/>
                <a:gd name="T101" fmla="*/ 1233 h 1289"/>
                <a:gd name="T102" fmla="*/ 575 w 1289"/>
                <a:gd name="T103" fmla="*/ 1280 h 1289"/>
                <a:gd name="T104" fmla="*/ 731 w 1289"/>
                <a:gd name="T105" fmla="*/ 1279 h 1289"/>
                <a:gd name="T106" fmla="*/ 830 w 1289"/>
                <a:gd name="T107" fmla="*/ 1252 h 1289"/>
                <a:gd name="T108" fmla="*/ 1003 w 1289"/>
                <a:gd name="T109" fmla="*/ 1175 h 1289"/>
                <a:gd name="T110" fmla="*/ 1176 w 1289"/>
                <a:gd name="T111" fmla="*/ 1013 h 1289"/>
                <a:gd name="T112" fmla="*/ 1273 w 1289"/>
                <a:gd name="T113" fmla="*/ 858 h 1289"/>
                <a:gd name="T114" fmla="*/ 1270 w 1289"/>
                <a:gd name="T115" fmla="*/ 826 h 1289"/>
                <a:gd name="T116" fmla="*/ 449 w 1289"/>
                <a:gd name="T117" fmla="*/ 1235 h 1289"/>
                <a:gd name="T118" fmla="*/ 449 w 1289"/>
                <a:gd name="T119" fmla="*/ 1235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9" h="1289">
                  <a:moveTo>
                    <a:pt x="1280" y="766"/>
                  </a:moveTo>
                  <a:cubicBezTo>
                    <a:pt x="1289" y="720"/>
                    <a:pt x="1286" y="673"/>
                    <a:pt x="1287" y="626"/>
                  </a:cubicBezTo>
                  <a:cubicBezTo>
                    <a:pt x="1288" y="611"/>
                    <a:pt x="1281" y="598"/>
                    <a:pt x="1281" y="583"/>
                  </a:cubicBezTo>
                  <a:cubicBezTo>
                    <a:pt x="1281" y="562"/>
                    <a:pt x="1283" y="540"/>
                    <a:pt x="1273" y="520"/>
                  </a:cubicBezTo>
                  <a:cubicBezTo>
                    <a:pt x="1271" y="514"/>
                    <a:pt x="1270" y="508"/>
                    <a:pt x="1270" y="502"/>
                  </a:cubicBezTo>
                  <a:cubicBezTo>
                    <a:pt x="1269" y="470"/>
                    <a:pt x="1259" y="443"/>
                    <a:pt x="1236" y="421"/>
                  </a:cubicBezTo>
                  <a:cubicBezTo>
                    <a:pt x="1227" y="413"/>
                    <a:pt x="1221" y="402"/>
                    <a:pt x="1216" y="391"/>
                  </a:cubicBezTo>
                  <a:cubicBezTo>
                    <a:pt x="1205" y="370"/>
                    <a:pt x="1195" y="348"/>
                    <a:pt x="1184" y="327"/>
                  </a:cubicBezTo>
                  <a:cubicBezTo>
                    <a:pt x="1181" y="322"/>
                    <a:pt x="1180" y="314"/>
                    <a:pt x="1173" y="312"/>
                  </a:cubicBezTo>
                  <a:cubicBezTo>
                    <a:pt x="1168" y="315"/>
                    <a:pt x="1172" y="324"/>
                    <a:pt x="1163" y="324"/>
                  </a:cubicBezTo>
                  <a:cubicBezTo>
                    <a:pt x="1162" y="320"/>
                    <a:pt x="1163" y="317"/>
                    <a:pt x="1157" y="313"/>
                  </a:cubicBezTo>
                  <a:cubicBezTo>
                    <a:pt x="1149" y="309"/>
                    <a:pt x="1135" y="305"/>
                    <a:pt x="1140" y="289"/>
                  </a:cubicBezTo>
                  <a:cubicBezTo>
                    <a:pt x="1141" y="285"/>
                    <a:pt x="1139" y="280"/>
                    <a:pt x="1138" y="275"/>
                  </a:cubicBezTo>
                  <a:cubicBezTo>
                    <a:pt x="1142" y="277"/>
                    <a:pt x="1146" y="278"/>
                    <a:pt x="1150" y="279"/>
                  </a:cubicBezTo>
                  <a:cubicBezTo>
                    <a:pt x="1146" y="268"/>
                    <a:pt x="1146" y="268"/>
                    <a:pt x="1136" y="267"/>
                  </a:cubicBezTo>
                  <a:cubicBezTo>
                    <a:pt x="1133" y="272"/>
                    <a:pt x="1135" y="277"/>
                    <a:pt x="1134" y="283"/>
                  </a:cubicBezTo>
                  <a:cubicBezTo>
                    <a:pt x="1133" y="291"/>
                    <a:pt x="1129" y="294"/>
                    <a:pt x="1122" y="287"/>
                  </a:cubicBezTo>
                  <a:cubicBezTo>
                    <a:pt x="1123" y="292"/>
                    <a:pt x="1126" y="297"/>
                    <a:pt x="1129" y="301"/>
                  </a:cubicBezTo>
                  <a:cubicBezTo>
                    <a:pt x="1147" y="323"/>
                    <a:pt x="1162" y="347"/>
                    <a:pt x="1176" y="372"/>
                  </a:cubicBezTo>
                  <a:cubicBezTo>
                    <a:pt x="1182" y="384"/>
                    <a:pt x="1185" y="397"/>
                    <a:pt x="1192" y="408"/>
                  </a:cubicBezTo>
                  <a:cubicBezTo>
                    <a:pt x="1201" y="423"/>
                    <a:pt x="1206" y="440"/>
                    <a:pt x="1210" y="456"/>
                  </a:cubicBezTo>
                  <a:cubicBezTo>
                    <a:pt x="1217" y="493"/>
                    <a:pt x="1221" y="529"/>
                    <a:pt x="1228" y="566"/>
                  </a:cubicBezTo>
                  <a:cubicBezTo>
                    <a:pt x="1237" y="614"/>
                    <a:pt x="1245" y="663"/>
                    <a:pt x="1240" y="713"/>
                  </a:cubicBezTo>
                  <a:cubicBezTo>
                    <a:pt x="1237" y="740"/>
                    <a:pt x="1223" y="756"/>
                    <a:pt x="1203" y="769"/>
                  </a:cubicBezTo>
                  <a:cubicBezTo>
                    <a:pt x="1190" y="777"/>
                    <a:pt x="1177" y="785"/>
                    <a:pt x="1169" y="798"/>
                  </a:cubicBezTo>
                  <a:cubicBezTo>
                    <a:pt x="1160" y="812"/>
                    <a:pt x="1146" y="821"/>
                    <a:pt x="1134" y="831"/>
                  </a:cubicBezTo>
                  <a:cubicBezTo>
                    <a:pt x="1119" y="845"/>
                    <a:pt x="1097" y="851"/>
                    <a:pt x="1080" y="865"/>
                  </a:cubicBezTo>
                  <a:cubicBezTo>
                    <a:pt x="1069" y="874"/>
                    <a:pt x="1052" y="880"/>
                    <a:pt x="1037" y="886"/>
                  </a:cubicBezTo>
                  <a:cubicBezTo>
                    <a:pt x="1023" y="891"/>
                    <a:pt x="1018" y="900"/>
                    <a:pt x="1012" y="911"/>
                  </a:cubicBezTo>
                  <a:cubicBezTo>
                    <a:pt x="1010" y="916"/>
                    <a:pt x="1007" y="920"/>
                    <a:pt x="1003" y="924"/>
                  </a:cubicBezTo>
                  <a:cubicBezTo>
                    <a:pt x="989" y="935"/>
                    <a:pt x="972" y="944"/>
                    <a:pt x="982" y="966"/>
                  </a:cubicBezTo>
                  <a:cubicBezTo>
                    <a:pt x="983" y="969"/>
                    <a:pt x="983" y="973"/>
                    <a:pt x="981" y="976"/>
                  </a:cubicBezTo>
                  <a:cubicBezTo>
                    <a:pt x="968" y="996"/>
                    <a:pt x="970" y="1018"/>
                    <a:pt x="971" y="1041"/>
                  </a:cubicBezTo>
                  <a:cubicBezTo>
                    <a:pt x="972" y="1059"/>
                    <a:pt x="972" y="1077"/>
                    <a:pt x="956" y="1089"/>
                  </a:cubicBezTo>
                  <a:cubicBezTo>
                    <a:pt x="946" y="1096"/>
                    <a:pt x="938" y="1103"/>
                    <a:pt x="939" y="1117"/>
                  </a:cubicBezTo>
                  <a:cubicBezTo>
                    <a:pt x="939" y="1121"/>
                    <a:pt x="935" y="1123"/>
                    <a:pt x="932" y="1125"/>
                  </a:cubicBezTo>
                  <a:cubicBezTo>
                    <a:pt x="910" y="1140"/>
                    <a:pt x="888" y="1155"/>
                    <a:pt x="866" y="1170"/>
                  </a:cubicBezTo>
                  <a:cubicBezTo>
                    <a:pt x="844" y="1184"/>
                    <a:pt x="818" y="1194"/>
                    <a:pt x="802" y="1216"/>
                  </a:cubicBezTo>
                  <a:cubicBezTo>
                    <a:pt x="792" y="1229"/>
                    <a:pt x="780" y="1235"/>
                    <a:pt x="764" y="1236"/>
                  </a:cubicBezTo>
                  <a:cubicBezTo>
                    <a:pt x="750" y="1237"/>
                    <a:pt x="736" y="1240"/>
                    <a:pt x="722" y="1245"/>
                  </a:cubicBezTo>
                  <a:cubicBezTo>
                    <a:pt x="717" y="1246"/>
                    <a:pt x="713" y="1246"/>
                    <a:pt x="708" y="1246"/>
                  </a:cubicBezTo>
                  <a:cubicBezTo>
                    <a:pt x="683" y="1247"/>
                    <a:pt x="658" y="1248"/>
                    <a:pt x="633" y="1248"/>
                  </a:cubicBezTo>
                  <a:cubicBezTo>
                    <a:pt x="621" y="1248"/>
                    <a:pt x="611" y="1255"/>
                    <a:pt x="600" y="1253"/>
                  </a:cubicBezTo>
                  <a:cubicBezTo>
                    <a:pt x="567" y="1245"/>
                    <a:pt x="534" y="1240"/>
                    <a:pt x="500" y="1235"/>
                  </a:cubicBezTo>
                  <a:cubicBezTo>
                    <a:pt x="466" y="1229"/>
                    <a:pt x="435" y="1212"/>
                    <a:pt x="400" y="1211"/>
                  </a:cubicBezTo>
                  <a:cubicBezTo>
                    <a:pt x="386" y="1196"/>
                    <a:pt x="368" y="1188"/>
                    <a:pt x="350" y="1181"/>
                  </a:cubicBezTo>
                  <a:cubicBezTo>
                    <a:pt x="314" y="1167"/>
                    <a:pt x="285" y="1144"/>
                    <a:pt x="256" y="1121"/>
                  </a:cubicBezTo>
                  <a:cubicBezTo>
                    <a:pt x="252" y="1118"/>
                    <a:pt x="248" y="1115"/>
                    <a:pt x="254" y="1111"/>
                  </a:cubicBezTo>
                  <a:cubicBezTo>
                    <a:pt x="256" y="1110"/>
                    <a:pt x="260" y="1109"/>
                    <a:pt x="259" y="1105"/>
                  </a:cubicBezTo>
                  <a:cubicBezTo>
                    <a:pt x="257" y="1102"/>
                    <a:pt x="253" y="1102"/>
                    <a:pt x="250" y="1103"/>
                  </a:cubicBezTo>
                  <a:cubicBezTo>
                    <a:pt x="243" y="1106"/>
                    <a:pt x="238" y="1104"/>
                    <a:pt x="233" y="1100"/>
                  </a:cubicBezTo>
                  <a:cubicBezTo>
                    <a:pt x="221" y="1089"/>
                    <a:pt x="207" y="1080"/>
                    <a:pt x="198" y="1068"/>
                  </a:cubicBezTo>
                  <a:cubicBezTo>
                    <a:pt x="169" y="1028"/>
                    <a:pt x="131" y="995"/>
                    <a:pt x="109" y="949"/>
                  </a:cubicBezTo>
                  <a:cubicBezTo>
                    <a:pt x="94" y="919"/>
                    <a:pt x="80" y="889"/>
                    <a:pt x="67" y="858"/>
                  </a:cubicBezTo>
                  <a:cubicBezTo>
                    <a:pt x="56" y="831"/>
                    <a:pt x="51" y="802"/>
                    <a:pt x="43" y="775"/>
                  </a:cubicBezTo>
                  <a:cubicBezTo>
                    <a:pt x="35" y="745"/>
                    <a:pt x="35" y="714"/>
                    <a:pt x="33" y="684"/>
                  </a:cubicBezTo>
                  <a:cubicBezTo>
                    <a:pt x="32" y="659"/>
                    <a:pt x="35" y="633"/>
                    <a:pt x="35" y="608"/>
                  </a:cubicBezTo>
                  <a:cubicBezTo>
                    <a:pt x="35" y="578"/>
                    <a:pt x="43" y="550"/>
                    <a:pt x="50" y="522"/>
                  </a:cubicBezTo>
                  <a:cubicBezTo>
                    <a:pt x="56" y="498"/>
                    <a:pt x="63" y="473"/>
                    <a:pt x="72" y="449"/>
                  </a:cubicBezTo>
                  <a:cubicBezTo>
                    <a:pt x="86" y="413"/>
                    <a:pt x="104" y="380"/>
                    <a:pt x="122" y="347"/>
                  </a:cubicBezTo>
                  <a:cubicBezTo>
                    <a:pt x="133" y="325"/>
                    <a:pt x="150" y="308"/>
                    <a:pt x="164" y="289"/>
                  </a:cubicBezTo>
                  <a:cubicBezTo>
                    <a:pt x="191" y="255"/>
                    <a:pt x="224" y="226"/>
                    <a:pt x="257" y="198"/>
                  </a:cubicBezTo>
                  <a:cubicBezTo>
                    <a:pt x="287" y="172"/>
                    <a:pt x="320" y="152"/>
                    <a:pt x="353" y="133"/>
                  </a:cubicBezTo>
                  <a:cubicBezTo>
                    <a:pt x="390" y="111"/>
                    <a:pt x="425" y="88"/>
                    <a:pt x="466" y="78"/>
                  </a:cubicBezTo>
                  <a:cubicBezTo>
                    <a:pt x="509" y="67"/>
                    <a:pt x="552" y="62"/>
                    <a:pt x="595" y="58"/>
                  </a:cubicBezTo>
                  <a:cubicBezTo>
                    <a:pt x="633" y="54"/>
                    <a:pt x="672" y="57"/>
                    <a:pt x="711" y="61"/>
                  </a:cubicBezTo>
                  <a:cubicBezTo>
                    <a:pt x="736" y="63"/>
                    <a:pt x="761" y="70"/>
                    <a:pt x="785" y="75"/>
                  </a:cubicBezTo>
                  <a:cubicBezTo>
                    <a:pt x="821" y="83"/>
                    <a:pt x="856" y="93"/>
                    <a:pt x="890" y="107"/>
                  </a:cubicBezTo>
                  <a:cubicBezTo>
                    <a:pt x="918" y="120"/>
                    <a:pt x="946" y="134"/>
                    <a:pt x="973" y="152"/>
                  </a:cubicBezTo>
                  <a:cubicBezTo>
                    <a:pt x="1013" y="179"/>
                    <a:pt x="1050" y="210"/>
                    <a:pt x="1083" y="245"/>
                  </a:cubicBezTo>
                  <a:cubicBezTo>
                    <a:pt x="1087" y="250"/>
                    <a:pt x="1091" y="253"/>
                    <a:pt x="1097" y="255"/>
                  </a:cubicBezTo>
                  <a:cubicBezTo>
                    <a:pt x="1099" y="268"/>
                    <a:pt x="1111" y="273"/>
                    <a:pt x="1118" y="283"/>
                  </a:cubicBezTo>
                  <a:cubicBezTo>
                    <a:pt x="1120" y="279"/>
                    <a:pt x="1126" y="279"/>
                    <a:pt x="1127" y="273"/>
                  </a:cubicBezTo>
                  <a:cubicBezTo>
                    <a:pt x="1111" y="273"/>
                    <a:pt x="1108" y="261"/>
                    <a:pt x="1104" y="250"/>
                  </a:cubicBezTo>
                  <a:cubicBezTo>
                    <a:pt x="1115" y="243"/>
                    <a:pt x="1114" y="234"/>
                    <a:pt x="1106" y="227"/>
                  </a:cubicBezTo>
                  <a:cubicBezTo>
                    <a:pt x="1097" y="219"/>
                    <a:pt x="1088" y="210"/>
                    <a:pt x="1077" y="206"/>
                  </a:cubicBezTo>
                  <a:cubicBezTo>
                    <a:pt x="1069" y="204"/>
                    <a:pt x="1062" y="199"/>
                    <a:pt x="1058" y="192"/>
                  </a:cubicBezTo>
                  <a:cubicBezTo>
                    <a:pt x="1047" y="176"/>
                    <a:pt x="1031" y="165"/>
                    <a:pt x="1017" y="152"/>
                  </a:cubicBezTo>
                  <a:cubicBezTo>
                    <a:pt x="991" y="128"/>
                    <a:pt x="960" y="113"/>
                    <a:pt x="928" y="97"/>
                  </a:cubicBezTo>
                  <a:cubicBezTo>
                    <a:pt x="884" y="74"/>
                    <a:pt x="837" y="58"/>
                    <a:pt x="790" y="43"/>
                  </a:cubicBezTo>
                  <a:cubicBezTo>
                    <a:pt x="770" y="37"/>
                    <a:pt x="749" y="36"/>
                    <a:pt x="730" y="27"/>
                  </a:cubicBezTo>
                  <a:cubicBezTo>
                    <a:pt x="686" y="9"/>
                    <a:pt x="640" y="0"/>
                    <a:pt x="593" y="11"/>
                  </a:cubicBezTo>
                  <a:cubicBezTo>
                    <a:pt x="544" y="23"/>
                    <a:pt x="494" y="32"/>
                    <a:pt x="446" y="48"/>
                  </a:cubicBezTo>
                  <a:cubicBezTo>
                    <a:pt x="389" y="68"/>
                    <a:pt x="334" y="92"/>
                    <a:pt x="283" y="126"/>
                  </a:cubicBezTo>
                  <a:cubicBezTo>
                    <a:pt x="245" y="151"/>
                    <a:pt x="208" y="180"/>
                    <a:pt x="178" y="215"/>
                  </a:cubicBezTo>
                  <a:cubicBezTo>
                    <a:pt x="173" y="221"/>
                    <a:pt x="168" y="226"/>
                    <a:pt x="160" y="228"/>
                  </a:cubicBezTo>
                  <a:cubicBezTo>
                    <a:pt x="156" y="229"/>
                    <a:pt x="153" y="232"/>
                    <a:pt x="152" y="236"/>
                  </a:cubicBezTo>
                  <a:cubicBezTo>
                    <a:pt x="149" y="247"/>
                    <a:pt x="141" y="255"/>
                    <a:pt x="135" y="264"/>
                  </a:cubicBezTo>
                  <a:cubicBezTo>
                    <a:pt x="81" y="340"/>
                    <a:pt x="37" y="420"/>
                    <a:pt x="17" y="512"/>
                  </a:cubicBezTo>
                  <a:cubicBezTo>
                    <a:pt x="8" y="559"/>
                    <a:pt x="0" y="607"/>
                    <a:pt x="1" y="654"/>
                  </a:cubicBezTo>
                  <a:cubicBezTo>
                    <a:pt x="2" y="722"/>
                    <a:pt x="15" y="788"/>
                    <a:pt x="36" y="851"/>
                  </a:cubicBezTo>
                  <a:cubicBezTo>
                    <a:pt x="45" y="880"/>
                    <a:pt x="61" y="907"/>
                    <a:pt x="70" y="936"/>
                  </a:cubicBezTo>
                  <a:cubicBezTo>
                    <a:pt x="82" y="981"/>
                    <a:pt x="106" y="1019"/>
                    <a:pt x="139" y="1051"/>
                  </a:cubicBezTo>
                  <a:cubicBezTo>
                    <a:pt x="157" y="1070"/>
                    <a:pt x="176" y="1088"/>
                    <a:pt x="196" y="1104"/>
                  </a:cubicBezTo>
                  <a:cubicBezTo>
                    <a:pt x="216" y="1120"/>
                    <a:pt x="234" y="1138"/>
                    <a:pt x="258" y="1148"/>
                  </a:cubicBezTo>
                  <a:cubicBezTo>
                    <a:pt x="266" y="1152"/>
                    <a:pt x="277" y="1156"/>
                    <a:pt x="283" y="1163"/>
                  </a:cubicBezTo>
                  <a:cubicBezTo>
                    <a:pt x="300" y="1181"/>
                    <a:pt x="321" y="1192"/>
                    <a:pt x="342" y="1202"/>
                  </a:cubicBezTo>
                  <a:cubicBezTo>
                    <a:pt x="358" y="1209"/>
                    <a:pt x="371" y="1220"/>
                    <a:pt x="388" y="1225"/>
                  </a:cubicBezTo>
                  <a:cubicBezTo>
                    <a:pt x="391" y="1226"/>
                    <a:pt x="394" y="1229"/>
                    <a:pt x="397" y="1226"/>
                  </a:cubicBezTo>
                  <a:cubicBezTo>
                    <a:pt x="402" y="1223"/>
                    <a:pt x="396" y="1221"/>
                    <a:pt x="395" y="1219"/>
                  </a:cubicBezTo>
                  <a:cubicBezTo>
                    <a:pt x="392" y="1213"/>
                    <a:pt x="397" y="1213"/>
                    <a:pt x="400" y="1211"/>
                  </a:cubicBezTo>
                  <a:cubicBezTo>
                    <a:pt x="406" y="1217"/>
                    <a:pt x="402" y="1229"/>
                    <a:pt x="410" y="1233"/>
                  </a:cubicBezTo>
                  <a:cubicBezTo>
                    <a:pt x="437" y="1244"/>
                    <a:pt x="463" y="1255"/>
                    <a:pt x="490" y="1263"/>
                  </a:cubicBezTo>
                  <a:cubicBezTo>
                    <a:pt x="518" y="1271"/>
                    <a:pt x="546" y="1278"/>
                    <a:pt x="575" y="1280"/>
                  </a:cubicBezTo>
                  <a:cubicBezTo>
                    <a:pt x="597" y="1280"/>
                    <a:pt x="619" y="1284"/>
                    <a:pt x="642" y="1286"/>
                  </a:cubicBezTo>
                  <a:cubicBezTo>
                    <a:pt x="672" y="1289"/>
                    <a:pt x="702" y="1283"/>
                    <a:pt x="731" y="1279"/>
                  </a:cubicBezTo>
                  <a:cubicBezTo>
                    <a:pt x="757" y="1275"/>
                    <a:pt x="784" y="1276"/>
                    <a:pt x="808" y="1263"/>
                  </a:cubicBezTo>
                  <a:cubicBezTo>
                    <a:pt x="815" y="1259"/>
                    <a:pt x="822" y="1254"/>
                    <a:pt x="830" y="1252"/>
                  </a:cubicBezTo>
                  <a:cubicBezTo>
                    <a:pt x="858" y="1249"/>
                    <a:pt x="883" y="1237"/>
                    <a:pt x="907" y="1226"/>
                  </a:cubicBezTo>
                  <a:cubicBezTo>
                    <a:pt x="940" y="1212"/>
                    <a:pt x="973" y="1196"/>
                    <a:pt x="1003" y="1175"/>
                  </a:cubicBezTo>
                  <a:cubicBezTo>
                    <a:pt x="1030" y="1156"/>
                    <a:pt x="1062" y="1144"/>
                    <a:pt x="1084" y="1116"/>
                  </a:cubicBezTo>
                  <a:cubicBezTo>
                    <a:pt x="1113" y="1080"/>
                    <a:pt x="1147" y="1049"/>
                    <a:pt x="1176" y="1013"/>
                  </a:cubicBezTo>
                  <a:cubicBezTo>
                    <a:pt x="1209" y="972"/>
                    <a:pt x="1234" y="929"/>
                    <a:pt x="1253" y="881"/>
                  </a:cubicBezTo>
                  <a:cubicBezTo>
                    <a:pt x="1257" y="871"/>
                    <a:pt x="1262" y="862"/>
                    <a:pt x="1273" y="858"/>
                  </a:cubicBezTo>
                  <a:cubicBezTo>
                    <a:pt x="1281" y="856"/>
                    <a:pt x="1282" y="850"/>
                    <a:pt x="1276" y="845"/>
                  </a:cubicBezTo>
                  <a:cubicBezTo>
                    <a:pt x="1270" y="840"/>
                    <a:pt x="1270" y="833"/>
                    <a:pt x="1270" y="826"/>
                  </a:cubicBezTo>
                  <a:cubicBezTo>
                    <a:pt x="1271" y="806"/>
                    <a:pt x="1276" y="786"/>
                    <a:pt x="1280" y="766"/>
                  </a:cubicBezTo>
                  <a:close/>
                  <a:moveTo>
                    <a:pt x="449" y="1235"/>
                  </a:moveTo>
                  <a:cubicBezTo>
                    <a:pt x="459" y="1232"/>
                    <a:pt x="464" y="1236"/>
                    <a:pt x="469" y="1242"/>
                  </a:cubicBezTo>
                  <a:cubicBezTo>
                    <a:pt x="463" y="1241"/>
                    <a:pt x="456" y="1242"/>
                    <a:pt x="449" y="1235"/>
                  </a:cubicBezTo>
                  <a:close/>
                </a:path>
              </a:pathLst>
            </a:custGeom>
            <a:solidFill>
              <a:srgbClr val="8C2C2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ïṡlïḓe">
              <a:extLst>
                <a:ext uri="{FF2B5EF4-FFF2-40B4-BE49-F238E27FC236}">
                  <a16:creationId xmlns:a16="http://schemas.microsoft.com/office/drawing/2014/main" id="{3199E5F0-7B55-446A-921C-DDF949A49B19}"/>
                </a:ext>
              </a:extLst>
            </p:cNvPr>
            <p:cNvSpPr/>
            <p:nvPr/>
          </p:nvSpPr>
          <p:spPr bwMode="auto">
            <a:xfrm>
              <a:off x="5793439" y="4874015"/>
              <a:ext cx="34739" cy="21292"/>
            </a:xfrm>
            <a:custGeom>
              <a:avLst/>
              <a:gdLst>
                <a:gd name="T0" fmla="*/ 0 w 13"/>
                <a:gd name="T1" fmla="*/ 4 h 8"/>
                <a:gd name="T2" fmla="*/ 6 w 13"/>
                <a:gd name="T3" fmla="*/ 8 h 8"/>
                <a:gd name="T4" fmla="*/ 13 w 13"/>
                <a:gd name="T5" fmla="*/ 3 h 8"/>
                <a:gd name="T6" fmla="*/ 8 w 13"/>
                <a:gd name="T7" fmla="*/ 0 h 8"/>
                <a:gd name="T8" fmla="*/ 0 w 13"/>
                <a:gd name="T9" fmla="*/ 4 h 8"/>
              </a:gdLst>
              <a:ahLst/>
              <a:cxnLst>
                <a:cxn ang="0">
                  <a:pos x="T0" y="T1"/>
                </a:cxn>
                <a:cxn ang="0">
                  <a:pos x="T2" y="T3"/>
                </a:cxn>
                <a:cxn ang="0">
                  <a:pos x="T4" y="T5"/>
                </a:cxn>
                <a:cxn ang="0">
                  <a:pos x="T6" y="T7"/>
                </a:cxn>
                <a:cxn ang="0">
                  <a:pos x="T8" y="T9"/>
                </a:cxn>
              </a:cxnLst>
              <a:rect l="0" t="0" r="r" b="b"/>
              <a:pathLst>
                <a:path w="13" h="8">
                  <a:moveTo>
                    <a:pt x="0" y="4"/>
                  </a:moveTo>
                  <a:cubicBezTo>
                    <a:pt x="0" y="8"/>
                    <a:pt x="3" y="8"/>
                    <a:pt x="6" y="8"/>
                  </a:cubicBezTo>
                  <a:cubicBezTo>
                    <a:pt x="9" y="8"/>
                    <a:pt x="13" y="7"/>
                    <a:pt x="13" y="3"/>
                  </a:cubicBezTo>
                  <a:cubicBezTo>
                    <a:pt x="13" y="0"/>
                    <a:pt x="10" y="0"/>
                    <a:pt x="8" y="0"/>
                  </a:cubicBezTo>
                  <a:cubicBezTo>
                    <a:pt x="5" y="0"/>
                    <a:pt x="1" y="0"/>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íṥľîḓe">
              <a:extLst>
                <a:ext uri="{FF2B5EF4-FFF2-40B4-BE49-F238E27FC236}">
                  <a16:creationId xmlns:a16="http://schemas.microsoft.com/office/drawing/2014/main" id="{C884D668-414E-4247-BCA4-4FF74D129062}"/>
                </a:ext>
              </a:extLst>
            </p:cNvPr>
            <p:cNvSpPr/>
            <p:nvPr/>
          </p:nvSpPr>
          <p:spPr bwMode="auto">
            <a:xfrm>
              <a:off x="6650698" y="4649895"/>
              <a:ext cx="29136" cy="24653"/>
            </a:xfrm>
            <a:custGeom>
              <a:avLst/>
              <a:gdLst>
                <a:gd name="T0" fmla="*/ 0 w 11"/>
                <a:gd name="T1" fmla="*/ 4 h 9"/>
                <a:gd name="T2" fmla="*/ 5 w 11"/>
                <a:gd name="T3" fmla="*/ 9 h 9"/>
                <a:gd name="T4" fmla="*/ 11 w 11"/>
                <a:gd name="T5" fmla="*/ 4 h 9"/>
                <a:gd name="T6" fmla="*/ 6 w 11"/>
                <a:gd name="T7" fmla="*/ 0 h 9"/>
                <a:gd name="T8" fmla="*/ 0 w 11"/>
                <a:gd name="T9" fmla="*/ 4 h 9"/>
              </a:gdLst>
              <a:ahLst/>
              <a:cxnLst>
                <a:cxn ang="0">
                  <a:pos x="T0" y="T1"/>
                </a:cxn>
                <a:cxn ang="0">
                  <a:pos x="T2" y="T3"/>
                </a:cxn>
                <a:cxn ang="0">
                  <a:pos x="T4" y="T5"/>
                </a:cxn>
                <a:cxn ang="0">
                  <a:pos x="T6" y="T7"/>
                </a:cxn>
                <a:cxn ang="0">
                  <a:pos x="T8" y="T9"/>
                </a:cxn>
              </a:cxnLst>
              <a:rect l="0" t="0" r="r" b="b"/>
              <a:pathLst>
                <a:path w="11" h="9">
                  <a:moveTo>
                    <a:pt x="0" y="4"/>
                  </a:moveTo>
                  <a:cubicBezTo>
                    <a:pt x="0" y="7"/>
                    <a:pt x="2" y="9"/>
                    <a:pt x="5" y="9"/>
                  </a:cubicBezTo>
                  <a:cubicBezTo>
                    <a:pt x="8" y="9"/>
                    <a:pt x="10" y="8"/>
                    <a:pt x="11" y="4"/>
                  </a:cubicBezTo>
                  <a:cubicBezTo>
                    <a:pt x="11" y="1"/>
                    <a:pt x="9" y="0"/>
                    <a:pt x="6" y="0"/>
                  </a:cubicBezTo>
                  <a:cubicBezTo>
                    <a:pt x="3" y="0"/>
                    <a:pt x="1" y="1"/>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1" name="文本框 20">
            <a:extLst>
              <a:ext uri="{FF2B5EF4-FFF2-40B4-BE49-F238E27FC236}">
                <a16:creationId xmlns:a16="http://schemas.microsoft.com/office/drawing/2014/main" id="{A3598778-8F77-467B-9F83-37BE4FC4E5A0}"/>
              </a:ext>
            </a:extLst>
          </p:cNvPr>
          <p:cNvSpPr txBox="1"/>
          <p:nvPr/>
        </p:nvSpPr>
        <p:spPr>
          <a:xfrm>
            <a:off x="5908605" y="2710623"/>
            <a:ext cx="6097554" cy="461665"/>
          </a:xfrm>
          <a:prstGeom prst="rect">
            <a:avLst/>
          </a:prstGeom>
          <a:noFill/>
        </p:spPr>
        <p:txBody>
          <a:bodyPr wrap="square">
            <a:spAutoFit/>
          </a:bodyPr>
          <a:lstStyle/>
          <a:p>
            <a:r>
              <a:rPr lang="en-US" altLang="zh-CN" sz="2400" dirty="0">
                <a:solidFill>
                  <a:schemeClr val="accent3">
                    <a:lumMod val="50000"/>
                  </a:schemeClr>
                </a:solidFill>
              </a:rPr>
              <a:t>The </a:t>
            </a:r>
            <a:r>
              <a:rPr lang="zh-CN" altLang="en-US" sz="2400" dirty="0">
                <a:solidFill>
                  <a:schemeClr val="accent3">
                    <a:lumMod val="50000"/>
                  </a:schemeClr>
                </a:solidFill>
              </a:rPr>
              <a:t>responsibility to the original </a:t>
            </a:r>
            <a:r>
              <a:rPr lang="en-US" altLang="zh-CN" sz="2400" dirty="0">
                <a:solidFill>
                  <a:schemeClr val="accent3">
                    <a:lumMod val="50000"/>
                  </a:schemeClr>
                </a:solidFill>
              </a:rPr>
              <a:t>author.</a:t>
            </a:r>
            <a:endParaRPr lang="zh-CN" altLang="en-US" sz="2400" dirty="0">
              <a:solidFill>
                <a:schemeClr val="accent3">
                  <a:lumMod val="50000"/>
                </a:schemeClr>
              </a:solidFill>
            </a:endParaRPr>
          </a:p>
        </p:txBody>
      </p:sp>
      <p:sp>
        <p:nvSpPr>
          <p:cNvPr id="32" name="文本框 31">
            <a:extLst>
              <a:ext uri="{FF2B5EF4-FFF2-40B4-BE49-F238E27FC236}">
                <a16:creationId xmlns:a16="http://schemas.microsoft.com/office/drawing/2014/main" id="{373A62BC-2634-47C7-A4E9-C5BF57476FDB}"/>
              </a:ext>
            </a:extLst>
          </p:cNvPr>
          <p:cNvSpPr txBox="1"/>
          <p:nvPr/>
        </p:nvSpPr>
        <p:spPr>
          <a:xfrm>
            <a:off x="5924752" y="3795289"/>
            <a:ext cx="6097554" cy="461665"/>
          </a:xfrm>
          <a:prstGeom prst="rect">
            <a:avLst/>
          </a:prstGeom>
          <a:noFill/>
        </p:spPr>
        <p:txBody>
          <a:bodyPr wrap="square">
            <a:spAutoFit/>
          </a:bodyPr>
          <a:lstStyle/>
          <a:p>
            <a:r>
              <a:rPr lang="en-US" altLang="zh-CN" sz="2400" dirty="0">
                <a:solidFill>
                  <a:schemeClr val="accent3">
                    <a:lumMod val="50000"/>
                  </a:schemeClr>
                </a:solidFill>
              </a:rPr>
              <a:t>The </a:t>
            </a:r>
            <a:r>
              <a:rPr lang="zh-CN" altLang="en-US" sz="2400" dirty="0">
                <a:solidFill>
                  <a:schemeClr val="accent3">
                    <a:lumMod val="50000"/>
                  </a:schemeClr>
                </a:solidFill>
              </a:rPr>
              <a:t>responsibility to readers</a:t>
            </a:r>
          </a:p>
        </p:txBody>
      </p:sp>
      <p:sp>
        <p:nvSpPr>
          <p:cNvPr id="33" name="文本框 32">
            <a:extLst>
              <a:ext uri="{FF2B5EF4-FFF2-40B4-BE49-F238E27FC236}">
                <a16:creationId xmlns:a16="http://schemas.microsoft.com/office/drawing/2014/main" id="{5D03A73B-704F-4EA1-9775-6D4D5C53E9F2}"/>
              </a:ext>
            </a:extLst>
          </p:cNvPr>
          <p:cNvSpPr txBox="1"/>
          <p:nvPr/>
        </p:nvSpPr>
        <p:spPr>
          <a:xfrm>
            <a:off x="5924752" y="4849438"/>
            <a:ext cx="6097554" cy="461665"/>
          </a:xfrm>
          <a:prstGeom prst="rect">
            <a:avLst/>
          </a:prstGeom>
          <a:noFill/>
        </p:spPr>
        <p:txBody>
          <a:bodyPr wrap="square">
            <a:spAutoFit/>
          </a:bodyPr>
          <a:lstStyle/>
          <a:p>
            <a:r>
              <a:rPr lang="en-US" altLang="zh-CN" sz="2400" dirty="0">
                <a:solidFill>
                  <a:schemeClr val="accent3">
                    <a:lumMod val="50000"/>
                  </a:schemeClr>
                </a:solidFill>
              </a:rPr>
              <a:t>The </a:t>
            </a:r>
            <a:r>
              <a:rPr lang="zh-CN" altLang="en-US" sz="2400" dirty="0">
                <a:solidFill>
                  <a:schemeClr val="accent3">
                    <a:lumMod val="50000"/>
                  </a:schemeClr>
                </a:solidFill>
              </a:rPr>
              <a:t>responsibility to the art</a:t>
            </a:r>
          </a:p>
        </p:txBody>
      </p:sp>
    </p:spTree>
    <p:custDataLst>
      <p:tags r:id="rId1"/>
    </p:custDataLst>
    <p:extLst>
      <p:ext uri="{BB962C8B-B14F-4D97-AF65-F5344CB8AC3E}">
        <p14:creationId xmlns:p14="http://schemas.microsoft.com/office/powerpoint/2010/main" val="416844337"/>
      </p:ext>
    </p:extLst>
  </p:cSld>
  <p:clrMapOvr>
    <a:masterClrMapping/>
  </p:clrMapOvr>
  <p:transition spd="slow" advTm="0">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08172" y="223735"/>
            <a:ext cx="3603038" cy="738664"/>
          </a:xfrm>
          <a:prstGeom prst="rect">
            <a:avLst/>
          </a:prstGeom>
          <a:noFill/>
        </p:spPr>
        <p:txBody>
          <a:bodyPr wrap="none" rtlCol="0">
            <a:spAutoFit/>
          </a:bodyPr>
          <a:lstStyle/>
          <a:p>
            <a:pPr>
              <a:lnSpc>
                <a:spcPct val="150000"/>
              </a:lnSpc>
            </a:pPr>
            <a:r>
              <a:rPr lang="en-US" altLang="zh-CN" sz="3200" b="1" dirty="0">
                <a:solidFill>
                  <a:schemeClr val="tx1">
                    <a:lumMod val="50000"/>
                    <a:lumOff val="50000"/>
                  </a:schemeClr>
                </a:solidFill>
                <a:cs typeface="+mn-ea"/>
                <a:sym typeface="+mn-lt"/>
              </a:rPr>
              <a:t>Faithfulness </a:t>
            </a:r>
            <a:r>
              <a:rPr lang="zh-CN" altLang="en-US" sz="3200" b="1" dirty="0">
                <a:solidFill>
                  <a:schemeClr val="tx1">
                    <a:lumMod val="50000"/>
                    <a:lumOff val="50000"/>
                  </a:schemeClr>
                </a:solidFill>
                <a:cs typeface="+mn-ea"/>
                <a:sym typeface="+mn-lt"/>
              </a:rPr>
              <a:t>忠实</a:t>
            </a:r>
            <a:endParaRPr lang="zh-CN" altLang="en-US" sz="3200" b="1" dirty="0">
              <a:solidFill>
                <a:schemeClr val="bg1">
                  <a:lumMod val="50000"/>
                </a:schemeClr>
              </a:solidFill>
              <a:cs typeface="+mn-ea"/>
              <a:sym typeface="+mn-lt"/>
            </a:endParaRPr>
          </a:p>
        </p:txBody>
      </p:sp>
      <p:pic>
        <p:nvPicPr>
          <p:cNvPr id="9" name="图片 8">
            <a:extLst>
              <a:ext uri="{FF2B5EF4-FFF2-40B4-BE49-F238E27FC236}">
                <a16:creationId xmlns:a16="http://schemas.microsoft.com/office/drawing/2014/main" id="{F5AF6215-EAE3-4C34-8DF1-8D53DEF8F7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218" r="26866" b="936"/>
          <a:stretch/>
        </p:blipFill>
        <p:spPr>
          <a:xfrm>
            <a:off x="9494365" y="0"/>
            <a:ext cx="2697635" cy="2589477"/>
          </a:xfrm>
          <a:prstGeom prst="rect">
            <a:avLst/>
          </a:prstGeom>
        </p:spPr>
      </p:pic>
      <p:sp>
        <p:nvSpPr>
          <p:cNvPr id="13" name="文本框 12">
            <a:extLst>
              <a:ext uri="{FF2B5EF4-FFF2-40B4-BE49-F238E27FC236}">
                <a16:creationId xmlns:a16="http://schemas.microsoft.com/office/drawing/2014/main" id="{357B91D4-3C5A-4C96-A7E3-C3AABDC3A87B}"/>
              </a:ext>
            </a:extLst>
          </p:cNvPr>
          <p:cNvSpPr txBox="1"/>
          <p:nvPr/>
        </p:nvSpPr>
        <p:spPr>
          <a:xfrm>
            <a:off x="933765" y="4121497"/>
            <a:ext cx="3377445" cy="461665"/>
          </a:xfrm>
          <a:prstGeom prst="rect">
            <a:avLst/>
          </a:prstGeom>
          <a:noFill/>
        </p:spPr>
        <p:txBody>
          <a:bodyPr wrap="square">
            <a:spAutoFit/>
          </a:bodyPr>
          <a:lstStyle/>
          <a:p>
            <a:r>
              <a:rPr lang="zh-CN" altLang="en-US" sz="2400" dirty="0"/>
              <a:t>忠实非字字对译之谓</a:t>
            </a:r>
          </a:p>
        </p:txBody>
      </p:sp>
      <p:sp>
        <p:nvSpPr>
          <p:cNvPr id="15" name="文本框 14">
            <a:extLst>
              <a:ext uri="{FF2B5EF4-FFF2-40B4-BE49-F238E27FC236}">
                <a16:creationId xmlns:a16="http://schemas.microsoft.com/office/drawing/2014/main" id="{325D9739-5B3C-430D-BF71-DFE6CA3322E3}"/>
              </a:ext>
            </a:extLst>
          </p:cNvPr>
          <p:cNvSpPr txBox="1"/>
          <p:nvPr/>
        </p:nvSpPr>
        <p:spPr>
          <a:xfrm>
            <a:off x="863814" y="4893899"/>
            <a:ext cx="7630175" cy="461665"/>
          </a:xfrm>
          <a:prstGeom prst="rect">
            <a:avLst/>
          </a:prstGeom>
          <a:noFill/>
        </p:spPr>
        <p:txBody>
          <a:bodyPr wrap="square">
            <a:spAutoFit/>
          </a:bodyPr>
          <a:lstStyle/>
          <a:p>
            <a:r>
              <a:rPr lang="zh-CN" altLang="en-US" sz="2400" dirty="0"/>
              <a:t>不但须求达意 </a:t>
            </a:r>
            <a:r>
              <a:rPr lang="en-US" altLang="zh-CN" sz="2400" dirty="0"/>
              <a:t>,</a:t>
            </a:r>
            <a:r>
              <a:rPr lang="zh-CN" altLang="en-US" sz="2400" dirty="0"/>
              <a:t>还须以传神为目的</a:t>
            </a:r>
          </a:p>
        </p:txBody>
      </p:sp>
      <p:sp>
        <p:nvSpPr>
          <p:cNvPr id="17" name="文本框 16">
            <a:extLst>
              <a:ext uri="{FF2B5EF4-FFF2-40B4-BE49-F238E27FC236}">
                <a16:creationId xmlns:a16="http://schemas.microsoft.com/office/drawing/2014/main" id="{92033596-8A44-4840-8CFD-6ECD9FFC1FC9}"/>
              </a:ext>
            </a:extLst>
          </p:cNvPr>
          <p:cNvSpPr txBox="1"/>
          <p:nvPr/>
        </p:nvSpPr>
        <p:spPr>
          <a:xfrm>
            <a:off x="863814" y="1502436"/>
            <a:ext cx="7929990" cy="2308324"/>
          </a:xfrm>
          <a:prstGeom prst="rect">
            <a:avLst/>
          </a:prstGeom>
          <a:noFill/>
        </p:spPr>
        <p:txBody>
          <a:bodyPr wrap="square">
            <a:spAutoFit/>
          </a:bodyPr>
          <a:lstStyle/>
          <a:p>
            <a:pPr marL="36000" indent="457200" algn="just" fontAlgn="t">
              <a:lnSpc>
                <a:spcPct val="150000"/>
              </a:lnSpc>
            </a:pPr>
            <a:r>
              <a:rPr lang="en-US" altLang="zh-CN" sz="2400" dirty="0">
                <a:solidFill>
                  <a:schemeClr val="tx1">
                    <a:lumMod val="65000"/>
                    <a:lumOff val="35000"/>
                  </a:schemeClr>
                </a:solidFill>
              </a:rPr>
              <a:t>Faithfulness means that the translator should first consider accurately restoring the content and meaning that the author wants to express in the process of translation.</a:t>
            </a:r>
            <a:endParaRPr lang="zh-CN" altLang="en-US" sz="2400" dirty="0">
              <a:solidFill>
                <a:schemeClr val="tx1">
                  <a:lumMod val="65000"/>
                  <a:lumOff val="35000"/>
                </a:schemeClr>
              </a:solidFill>
            </a:endParaRPr>
          </a:p>
        </p:txBody>
      </p:sp>
    </p:spTree>
    <p:extLst>
      <p:ext uri="{BB962C8B-B14F-4D97-AF65-F5344CB8AC3E}">
        <p14:creationId xmlns:p14="http://schemas.microsoft.com/office/powerpoint/2010/main" val="2790280676"/>
      </p:ext>
    </p:extLst>
  </p:cSld>
  <p:clrMapOvr>
    <a:masterClrMapping/>
  </p:clrMapOvr>
  <p:transition spd="slow" advTm="0">
    <p:push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l="36144" t="22979" r="35612" b="27092"/>
          <a:stretch/>
        </p:blipFill>
        <p:spPr>
          <a:xfrm>
            <a:off x="623159" y="1437612"/>
            <a:ext cx="522276" cy="519325"/>
          </a:xfrm>
          <a:prstGeom prst="rect">
            <a:avLst/>
          </a:prstGeom>
        </p:spPr>
      </p:pic>
      <p:sp>
        <p:nvSpPr>
          <p:cNvPr id="3" name="矩形 2"/>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462972" y="1459542"/>
            <a:ext cx="10025393" cy="523220"/>
          </a:xfrm>
          <a:prstGeom prst="rect">
            <a:avLst/>
          </a:prstGeom>
          <a:noFill/>
        </p:spPr>
        <p:txBody>
          <a:bodyPr vert="horz" wrap="square" rtlCol="0">
            <a:spAutoFit/>
          </a:bodyPr>
          <a:lstStyle/>
          <a:p>
            <a:r>
              <a:rPr lang="en-US" altLang="zh-CN" sz="2800" dirty="0">
                <a:solidFill>
                  <a:schemeClr val="bg1">
                    <a:lumMod val="50000"/>
                  </a:schemeClr>
                </a:solidFill>
                <a:cs typeface="+mn-ea"/>
              </a:rPr>
              <a:t>Source text: </a:t>
            </a:r>
            <a:r>
              <a:rPr lang="zh-CN" altLang="en-US" sz="2400" dirty="0">
                <a:solidFill>
                  <a:schemeClr val="tx1">
                    <a:lumMod val="50000"/>
                    <a:lumOff val="50000"/>
                  </a:schemeClr>
                </a:solidFill>
                <a:cs typeface="+mn-ea"/>
                <a:sym typeface="+mn-lt"/>
              </a:rPr>
              <a:t>“闺房记乐”“闲情记趣”“坎坷记愁”“浪游记快”</a:t>
            </a: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l="36144" t="22979" r="35612" b="27092"/>
          <a:stretch/>
        </p:blipFill>
        <p:spPr>
          <a:xfrm>
            <a:off x="623159" y="4248421"/>
            <a:ext cx="541180" cy="538122"/>
          </a:xfrm>
          <a:prstGeom prst="rect">
            <a:avLst/>
          </a:prstGeom>
        </p:spPr>
      </p:pic>
      <p:sp>
        <p:nvSpPr>
          <p:cNvPr id="11" name="文本框 10"/>
          <p:cNvSpPr txBox="1"/>
          <p:nvPr/>
        </p:nvSpPr>
        <p:spPr>
          <a:xfrm>
            <a:off x="1462973" y="2352094"/>
            <a:ext cx="8663146" cy="1227387"/>
          </a:xfrm>
          <a:prstGeom prst="rect">
            <a:avLst/>
          </a:prstGeom>
          <a:noFill/>
        </p:spPr>
        <p:txBody>
          <a:bodyPr wrap="square" rtlCol="0">
            <a:spAutoFit/>
          </a:bodyPr>
          <a:lstStyle/>
          <a:p>
            <a:pPr>
              <a:lnSpc>
                <a:spcPct val="150000"/>
              </a:lnSpc>
            </a:pPr>
            <a:r>
              <a:rPr lang="en-US" altLang="zh-CN" sz="2800" dirty="0">
                <a:solidFill>
                  <a:schemeClr val="bg1">
                    <a:lumMod val="50000"/>
                  </a:schemeClr>
                </a:solidFill>
                <a:cs typeface="+mn-ea"/>
              </a:rPr>
              <a:t>Translation: </a:t>
            </a:r>
            <a:r>
              <a:rPr lang="en-US" altLang="zh-CN" sz="2400" dirty="0">
                <a:solidFill>
                  <a:schemeClr val="bg1">
                    <a:lumMod val="50000"/>
                  </a:schemeClr>
                </a:solidFill>
                <a:cs typeface="+mn-ea"/>
                <a:sym typeface="+mn-lt"/>
              </a:rPr>
              <a:t>Wedded Bliss, The Little Pleasure of Life, Sorrow,</a:t>
            </a:r>
            <a:r>
              <a:rPr lang="zh-CN" altLang="en-US" sz="2400" dirty="0">
                <a:solidFill>
                  <a:schemeClr val="bg1">
                    <a:lumMod val="50000"/>
                  </a:schemeClr>
                </a:solidFill>
                <a:cs typeface="+mn-ea"/>
                <a:sym typeface="+mn-lt"/>
              </a:rPr>
              <a:t> </a:t>
            </a:r>
            <a:r>
              <a:rPr lang="en-US" altLang="zh-CN" sz="2400" dirty="0">
                <a:solidFill>
                  <a:schemeClr val="bg1">
                    <a:lumMod val="50000"/>
                  </a:schemeClr>
                </a:solidFill>
                <a:cs typeface="+mn-ea"/>
                <a:sym typeface="+mn-lt"/>
              </a:rPr>
              <a:t>The Joys of Travel</a:t>
            </a:r>
            <a:endParaRPr lang="zh-CN" altLang="en-US" sz="2400" dirty="0">
              <a:solidFill>
                <a:schemeClr val="bg1">
                  <a:lumMod val="50000"/>
                </a:schemeClr>
              </a:solidFill>
              <a:cs typeface="+mn-ea"/>
              <a:sym typeface="+mn-lt"/>
            </a:endParaRPr>
          </a:p>
        </p:txBody>
      </p:sp>
      <p:sp>
        <p:nvSpPr>
          <p:cNvPr id="16" name="文本框 15">
            <a:extLst>
              <a:ext uri="{FF2B5EF4-FFF2-40B4-BE49-F238E27FC236}">
                <a16:creationId xmlns:a16="http://schemas.microsoft.com/office/drawing/2014/main" id="{44176F14-A224-4ADD-9CC0-7608E2DB7C94}"/>
              </a:ext>
            </a:extLst>
          </p:cNvPr>
          <p:cNvSpPr txBox="1"/>
          <p:nvPr/>
        </p:nvSpPr>
        <p:spPr>
          <a:xfrm>
            <a:off x="2586637" y="72955"/>
            <a:ext cx="8347252" cy="819455"/>
          </a:xfrm>
          <a:prstGeom prst="rect">
            <a:avLst/>
          </a:prstGeom>
          <a:noFill/>
        </p:spPr>
        <p:txBody>
          <a:bodyPr wrap="square">
            <a:spAutoFit/>
          </a:bodyPr>
          <a:lstStyle/>
          <a:p>
            <a:pPr>
              <a:lnSpc>
                <a:spcPct val="200000"/>
              </a:lnSpc>
            </a:pPr>
            <a:r>
              <a:rPr lang="en-US" altLang="zh-CN" sz="2800" i="1" dirty="0"/>
              <a:t>Six Chapters of a Floating Life《</a:t>
            </a:r>
            <a:r>
              <a:rPr lang="zh-CN" altLang="en-US" sz="2800" i="1" dirty="0"/>
              <a:t>浮生六记</a:t>
            </a:r>
            <a:r>
              <a:rPr lang="en-US" altLang="zh-CN" sz="2800" i="1" dirty="0"/>
              <a:t>》</a:t>
            </a:r>
          </a:p>
        </p:txBody>
      </p:sp>
      <p:sp>
        <p:nvSpPr>
          <p:cNvPr id="18" name="文本框 17">
            <a:extLst>
              <a:ext uri="{FF2B5EF4-FFF2-40B4-BE49-F238E27FC236}">
                <a16:creationId xmlns:a16="http://schemas.microsoft.com/office/drawing/2014/main" id="{1A8BA775-4D28-4100-B6D2-7EC7B3863476}"/>
              </a:ext>
            </a:extLst>
          </p:cNvPr>
          <p:cNvSpPr txBox="1"/>
          <p:nvPr/>
        </p:nvSpPr>
        <p:spPr>
          <a:xfrm>
            <a:off x="1388623" y="4252244"/>
            <a:ext cx="6546800" cy="523220"/>
          </a:xfrm>
          <a:prstGeom prst="rect">
            <a:avLst/>
          </a:prstGeom>
          <a:noFill/>
        </p:spPr>
        <p:txBody>
          <a:bodyPr wrap="square">
            <a:spAutoFit/>
          </a:bodyPr>
          <a:lstStyle/>
          <a:p>
            <a:r>
              <a:rPr lang="en-US" altLang="zh-CN" sz="2800" dirty="0">
                <a:solidFill>
                  <a:schemeClr val="bg1">
                    <a:lumMod val="50000"/>
                  </a:schemeClr>
                </a:solidFill>
                <a:cs typeface="+mn-ea"/>
              </a:rPr>
              <a:t>Source text: </a:t>
            </a:r>
            <a:r>
              <a:rPr lang="zh-CN" altLang="en-US" sz="2400" dirty="0">
                <a:solidFill>
                  <a:schemeClr val="tx1">
                    <a:lumMod val="50000"/>
                    <a:lumOff val="50000"/>
                  </a:schemeClr>
                </a:solidFill>
                <a:cs typeface="+mn-ea"/>
              </a:rPr>
              <a:t>芸始放声痛哭。</a:t>
            </a:r>
          </a:p>
        </p:txBody>
      </p:sp>
      <p:sp>
        <p:nvSpPr>
          <p:cNvPr id="20" name="文本框 19">
            <a:extLst>
              <a:ext uri="{FF2B5EF4-FFF2-40B4-BE49-F238E27FC236}">
                <a16:creationId xmlns:a16="http://schemas.microsoft.com/office/drawing/2014/main" id="{4D0F64E7-64C4-4A3E-A153-1EEE05377A1E}"/>
              </a:ext>
            </a:extLst>
          </p:cNvPr>
          <p:cNvSpPr txBox="1"/>
          <p:nvPr/>
        </p:nvSpPr>
        <p:spPr>
          <a:xfrm>
            <a:off x="1388623" y="5270396"/>
            <a:ext cx="10025393" cy="523220"/>
          </a:xfrm>
          <a:prstGeom prst="rect">
            <a:avLst/>
          </a:prstGeom>
          <a:noFill/>
        </p:spPr>
        <p:txBody>
          <a:bodyPr wrap="square">
            <a:spAutoFit/>
          </a:bodyPr>
          <a:lstStyle/>
          <a:p>
            <a:r>
              <a:rPr lang="en-US" altLang="zh-CN" sz="2800" dirty="0">
                <a:solidFill>
                  <a:schemeClr val="bg1">
                    <a:lumMod val="50000"/>
                  </a:schemeClr>
                </a:solidFill>
                <a:cs typeface="+mn-ea"/>
              </a:rPr>
              <a:t>Translation: </a:t>
            </a:r>
            <a:r>
              <a:rPr lang="en-US" altLang="zh-CN" sz="2400" dirty="0">
                <a:solidFill>
                  <a:schemeClr val="bg1">
                    <a:lumMod val="50000"/>
                  </a:schemeClr>
                </a:solidFill>
                <a:cs typeface="+mn-ea"/>
              </a:rPr>
              <a:t>Yun broke down completely and wept bitterly aloud.</a:t>
            </a:r>
            <a:endParaRPr lang="zh-CN" altLang="en-US" sz="2400" dirty="0">
              <a:solidFill>
                <a:schemeClr val="bg1">
                  <a:lumMod val="50000"/>
                </a:schemeClr>
              </a:solidFill>
              <a:cs typeface="+mn-ea"/>
            </a:endParaRPr>
          </a:p>
        </p:txBody>
      </p:sp>
    </p:spTree>
    <p:extLst>
      <p:ext uri="{BB962C8B-B14F-4D97-AF65-F5344CB8AC3E}">
        <p14:creationId xmlns:p14="http://schemas.microsoft.com/office/powerpoint/2010/main" val="225388454"/>
      </p:ext>
    </p:extLst>
  </p:cSld>
  <p:clrMapOvr>
    <a:masterClrMapping/>
  </p:clrMapOvr>
  <p:transition spd="slow" advTm="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5911174" y="-3615"/>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5438" y="146089"/>
            <a:ext cx="6040562" cy="830997"/>
          </a:xfrm>
          <a:prstGeom prst="rect">
            <a:avLst/>
          </a:prstGeom>
          <a:noFill/>
        </p:spPr>
        <p:txBody>
          <a:bodyPr vert="horz" wrap="square" rtlCol="0">
            <a:spAutoFit/>
          </a:bodyPr>
          <a:lstStyle/>
          <a:p>
            <a:r>
              <a:rPr lang="en-US" altLang="zh-CN" sz="4800" b="1" dirty="0">
                <a:solidFill>
                  <a:schemeClr val="tx1">
                    <a:lumMod val="50000"/>
                    <a:lumOff val="50000"/>
                  </a:schemeClr>
                </a:solidFill>
                <a:cs typeface="+mn-ea"/>
                <a:sym typeface="+mn-lt"/>
              </a:rPr>
              <a:t>Smoothness</a:t>
            </a:r>
            <a:r>
              <a:rPr lang="zh-CN" altLang="en-US" sz="4800" b="1" dirty="0">
                <a:solidFill>
                  <a:schemeClr val="tx1">
                    <a:lumMod val="50000"/>
                    <a:lumOff val="50000"/>
                  </a:schemeClr>
                </a:solidFill>
                <a:cs typeface="+mn-ea"/>
                <a:sym typeface="+mn-lt"/>
              </a:rPr>
              <a:t>通顺</a:t>
            </a: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22955" t="14950" r="10454" b="31043"/>
          <a:stretch/>
        </p:blipFill>
        <p:spPr>
          <a:xfrm rot="5106185">
            <a:off x="-884459" y="2921890"/>
            <a:ext cx="5450388" cy="2012049"/>
          </a:xfrm>
          <a:prstGeom prst="rect">
            <a:avLst/>
          </a:prstGeom>
        </p:spPr>
      </p:pic>
      <p:sp>
        <p:nvSpPr>
          <p:cNvPr id="7" name="文本框 6"/>
          <p:cNvSpPr txBox="1"/>
          <p:nvPr/>
        </p:nvSpPr>
        <p:spPr>
          <a:xfrm>
            <a:off x="2914663" y="3927914"/>
            <a:ext cx="7610665" cy="2246769"/>
          </a:xfrm>
          <a:prstGeom prst="rect">
            <a:avLst/>
          </a:prstGeom>
          <a:noFill/>
        </p:spPr>
        <p:txBody>
          <a:bodyPr vert="horz" wrap="square" rtlCol="0">
            <a:spAutoFit/>
          </a:bodyPr>
          <a:lstStyle/>
          <a:p>
            <a:pPr algn="just"/>
            <a:r>
              <a:rPr lang="en-US" altLang="zh-CN" sz="2800" dirty="0">
                <a:solidFill>
                  <a:schemeClr val="tx1">
                    <a:lumMod val="50000"/>
                    <a:lumOff val="50000"/>
                  </a:schemeClr>
                </a:solidFill>
                <a:cs typeface="+mn-ea"/>
                <a:sym typeface="+mn-lt"/>
              </a:rPr>
              <a:t>Translators need to consider how sentence structure should be transformed and how each content should be expressed so that target readers can better understand and accept it</a:t>
            </a:r>
            <a:endParaRPr lang="zh-CN" altLang="en-US" sz="2800" dirty="0">
              <a:solidFill>
                <a:schemeClr val="tx1">
                  <a:lumMod val="50000"/>
                  <a:lumOff val="50000"/>
                </a:schemeClr>
              </a:solidFill>
              <a:cs typeface="+mn-ea"/>
              <a:sym typeface="+mn-lt"/>
            </a:endParaRPr>
          </a:p>
        </p:txBody>
      </p:sp>
      <p:sp>
        <p:nvSpPr>
          <p:cNvPr id="18" name="文本框 17">
            <a:extLst>
              <a:ext uri="{FF2B5EF4-FFF2-40B4-BE49-F238E27FC236}">
                <a16:creationId xmlns:a16="http://schemas.microsoft.com/office/drawing/2014/main" id="{A235CAA6-8890-461D-916D-1409A78EED41}"/>
              </a:ext>
            </a:extLst>
          </p:cNvPr>
          <p:cNvSpPr txBox="1"/>
          <p:nvPr/>
        </p:nvSpPr>
        <p:spPr>
          <a:xfrm>
            <a:off x="2914663" y="1764979"/>
            <a:ext cx="5635950" cy="523220"/>
          </a:xfrm>
          <a:prstGeom prst="rect">
            <a:avLst/>
          </a:prstGeom>
          <a:noFill/>
        </p:spPr>
        <p:txBody>
          <a:bodyPr wrap="square">
            <a:spAutoFit/>
          </a:bodyPr>
          <a:lstStyle/>
          <a:p>
            <a:r>
              <a:rPr lang="en-US" altLang="zh-CN" sz="2800" dirty="0">
                <a:solidFill>
                  <a:schemeClr val="tx1">
                    <a:lumMod val="50000"/>
                    <a:lumOff val="50000"/>
                  </a:schemeClr>
                </a:solidFill>
                <a:cs typeface="+mn-ea"/>
              </a:rPr>
              <a:t>Must be based on sentence</a:t>
            </a:r>
            <a:endParaRPr lang="zh-CN" altLang="en-US" sz="2800" dirty="0">
              <a:solidFill>
                <a:schemeClr val="tx1">
                  <a:lumMod val="50000"/>
                  <a:lumOff val="50000"/>
                </a:schemeClr>
              </a:solidFill>
              <a:cs typeface="+mn-ea"/>
            </a:endParaRPr>
          </a:p>
        </p:txBody>
      </p:sp>
      <p:sp>
        <p:nvSpPr>
          <p:cNvPr id="20" name="文本框 19">
            <a:extLst>
              <a:ext uri="{FF2B5EF4-FFF2-40B4-BE49-F238E27FC236}">
                <a16:creationId xmlns:a16="http://schemas.microsoft.com/office/drawing/2014/main" id="{732EAAB7-D393-4F09-BDF3-6D68B3348A9E}"/>
              </a:ext>
            </a:extLst>
          </p:cNvPr>
          <p:cNvSpPr txBox="1"/>
          <p:nvPr/>
        </p:nvSpPr>
        <p:spPr>
          <a:xfrm>
            <a:off x="2914663" y="2890089"/>
            <a:ext cx="8586587" cy="523220"/>
          </a:xfrm>
          <a:prstGeom prst="rect">
            <a:avLst/>
          </a:prstGeom>
          <a:noFill/>
        </p:spPr>
        <p:txBody>
          <a:bodyPr wrap="square">
            <a:spAutoFit/>
          </a:bodyPr>
          <a:lstStyle/>
          <a:p>
            <a:r>
              <a:rPr lang="en-US" altLang="zh-CN" sz="2800" dirty="0">
                <a:solidFill>
                  <a:schemeClr val="tx1">
                    <a:lumMod val="50000"/>
                    <a:lumOff val="50000"/>
                  </a:schemeClr>
                </a:solidFill>
                <a:cs typeface="+mn-ea"/>
              </a:rPr>
              <a:t>Must be completely based on Chinese mindset.</a:t>
            </a:r>
            <a:endParaRPr lang="zh-CN" altLang="en-US" sz="2800" dirty="0">
              <a:solidFill>
                <a:schemeClr val="tx1">
                  <a:lumMod val="50000"/>
                  <a:lumOff val="50000"/>
                </a:schemeClr>
              </a:solidFill>
              <a:cs typeface="+mn-ea"/>
            </a:endParaRPr>
          </a:p>
        </p:txBody>
      </p:sp>
    </p:spTree>
    <p:extLst>
      <p:ext uri="{BB962C8B-B14F-4D97-AF65-F5344CB8AC3E}">
        <p14:creationId xmlns:p14="http://schemas.microsoft.com/office/powerpoint/2010/main" val="403580745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50222" y="2164954"/>
            <a:ext cx="4341778" cy="899260"/>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780644" y="1140084"/>
            <a:ext cx="5795176" cy="1950534"/>
          </a:xfrm>
          <a:prstGeom prst="rect">
            <a:avLst/>
          </a:prstGeom>
          <a:noFill/>
        </p:spPr>
        <p:txBody>
          <a:bodyPr wrap="none" rtlCol="0">
            <a:spAutoFit/>
          </a:bodyPr>
          <a:lstStyle/>
          <a:p>
            <a:pPr>
              <a:lnSpc>
                <a:spcPct val="150000"/>
              </a:lnSpc>
            </a:pPr>
            <a:r>
              <a:rPr lang="en-US" altLang="zh-CN" sz="2800" dirty="0">
                <a:solidFill>
                  <a:schemeClr val="bg1">
                    <a:lumMod val="50000"/>
                  </a:schemeClr>
                </a:solidFill>
                <a:cs typeface="+mn-ea"/>
              </a:rPr>
              <a:t>Source text:</a:t>
            </a:r>
          </a:p>
          <a:p>
            <a:pPr>
              <a:lnSpc>
                <a:spcPct val="150000"/>
              </a:lnSpc>
            </a:pPr>
            <a:r>
              <a:rPr lang="zh-CN" altLang="en-US" sz="2800" dirty="0">
                <a:solidFill>
                  <a:schemeClr val="bg1">
                    <a:lumMod val="50000"/>
                  </a:schemeClr>
                </a:solidFill>
                <a:cs typeface="+mn-ea"/>
                <a:sym typeface="+mn-lt"/>
              </a:rPr>
              <a:t>余如其言。</a:t>
            </a:r>
          </a:p>
          <a:p>
            <a:pPr>
              <a:lnSpc>
                <a:spcPct val="150000"/>
              </a:lnSpc>
            </a:pPr>
            <a:r>
              <a:rPr lang="zh-CN" altLang="en-US" sz="2800" dirty="0">
                <a:solidFill>
                  <a:schemeClr val="bg1">
                    <a:lumMod val="50000"/>
                  </a:schemeClr>
                </a:solidFill>
                <a:cs typeface="+mn-ea"/>
                <a:sym typeface="+mn-lt"/>
              </a:rPr>
              <a:t>时天颇暖</a:t>
            </a:r>
            <a:r>
              <a:rPr lang="en-US" altLang="zh-CN" sz="2800" dirty="0">
                <a:solidFill>
                  <a:schemeClr val="bg1">
                    <a:lumMod val="50000"/>
                  </a:schemeClr>
                </a:solidFill>
                <a:cs typeface="+mn-ea"/>
                <a:sym typeface="+mn-lt"/>
              </a:rPr>
              <a:t>……</a:t>
            </a:r>
            <a:r>
              <a:rPr lang="zh-CN" altLang="en-US" sz="2800" dirty="0">
                <a:solidFill>
                  <a:schemeClr val="bg1">
                    <a:lumMod val="50000"/>
                  </a:schemeClr>
                </a:solidFill>
                <a:cs typeface="+mn-ea"/>
                <a:sym typeface="+mn-lt"/>
              </a:rPr>
              <a:t>此辛酉正月十六日也。</a:t>
            </a:r>
          </a:p>
        </p:txBody>
      </p:sp>
      <p:sp>
        <p:nvSpPr>
          <p:cNvPr id="9" name="文本框 8">
            <a:extLst>
              <a:ext uri="{FF2B5EF4-FFF2-40B4-BE49-F238E27FC236}">
                <a16:creationId xmlns:a16="http://schemas.microsoft.com/office/drawing/2014/main" id="{5FDCE2E7-A04B-4973-BF94-3D494E2E64A5}"/>
              </a:ext>
            </a:extLst>
          </p:cNvPr>
          <p:cNvSpPr txBox="1"/>
          <p:nvPr/>
        </p:nvSpPr>
        <p:spPr>
          <a:xfrm>
            <a:off x="780644" y="3717746"/>
            <a:ext cx="8859467" cy="1781385"/>
          </a:xfrm>
          <a:prstGeom prst="rect">
            <a:avLst/>
          </a:prstGeom>
          <a:noFill/>
        </p:spPr>
        <p:txBody>
          <a:bodyPr wrap="square">
            <a:spAutoFit/>
          </a:bodyPr>
          <a:lstStyle/>
          <a:p>
            <a:pPr>
              <a:lnSpc>
                <a:spcPct val="150000"/>
              </a:lnSpc>
            </a:pPr>
            <a:r>
              <a:rPr lang="en-US" altLang="zh-CN" sz="2800" dirty="0">
                <a:solidFill>
                  <a:schemeClr val="bg1">
                    <a:lumMod val="50000"/>
                  </a:schemeClr>
                </a:solidFill>
                <a:cs typeface="+mn-ea"/>
              </a:rPr>
              <a:t>Translation:</a:t>
            </a:r>
          </a:p>
          <a:p>
            <a:pPr>
              <a:lnSpc>
                <a:spcPct val="150000"/>
              </a:lnSpc>
            </a:pPr>
            <a:r>
              <a:rPr lang="en-US" altLang="zh-CN" sz="2400" dirty="0">
                <a:solidFill>
                  <a:schemeClr val="bg1">
                    <a:lumMod val="50000"/>
                  </a:schemeClr>
                </a:solidFill>
                <a:cs typeface="+mn-ea"/>
                <a:sym typeface="+mn-lt"/>
              </a:rPr>
              <a:t>I took her advice and started off on the sixteenth of the</a:t>
            </a:r>
          </a:p>
          <a:p>
            <a:pPr>
              <a:lnSpc>
                <a:spcPct val="150000"/>
              </a:lnSpc>
            </a:pPr>
            <a:r>
              <a:rPr lang="en-US" altLang="zh-CN" sz="2400" dirty="0">
                <a:solidFill>
                  <a:schemeClr val="bg1">
                    <a:lumMod val="50000"/>
                  </a:schemeClr>
                </a:solidFill>
                <a:cs typeface="+mn-ea"/>
                <a:sym typeface="+mn-lt"/>
              </a:rPr>
              <a:t>first moon in 1801. The weather was quite mild……</a:t>
            </a:r>
            <a:endParaRPr lang="zh-CN" altLang="en-US" sz="2400" dirty="0">
              <a:solidFill>
                <a:schemeClr val="bg1">
                  <a:lumMod val="50000"/>
                </a:schemeClr>
              </a:solidFill>
              <a:cs typeface="+mn-ea"/>
              <a:sym typeface="+mn-lt"/>
            </a:endParaRPr>
          </a:p>
        </p:txBody>
      </p:sp>
      <p:sp>
        <p:nvSpPr>
          <p:cNvPr id="12" name="文本框 11">
            <a:extLst>
              <a:ext uri="{FF2B5EF4-FFF2-40B4-BE49-F238E27FC236}">
                <a16:creationId xmlns:a16="http://schemas.microsoft.com/office/drawing/2014/main" id="{4D6E1110-1EAC-42A7-B248-1411C79731FB}"/>
              </a:ext>
            </a:extLst>
          </p:cNvPr>
          <p:cNvSpPr txBox="1"/>
          <p:nvPr/>
        </p:nvSpPr>
        <p:spPr>
          <a:xfrm>
            <a:off x="2461495" y="0"/>
            <a:ext cx="8347252" cy="819455"/>
          </a:xfrm>
          <a:prstGeom prst="rect">
            <a:avLst/>
          </a:prstGeom>
          <a:noFill/>
        </p:spPr>
        <p:txBody>
          <a:bodyPr wrap="square">
            <a:spAutoFit/>
          </a:bodyPr>
          <a:lstStyle/>
          <a:p>
            <a:pPr>
              <a:lnSpc>
                <a:spcPct val="200000"/>
              </a:lnSpc>
            </a:pPr>
            <a:r>
              <a:rPr lang="en-US" altLang="zh-CN" sz="2800" i="1" dirty="0"/>
              <a:t>Six Chapters of a Floating Life《</a:t>
            </a:r>
            <a:r>
              <a:rPr lang="zh-CN" altLang="en-US" sz="2800" i="1" dirty="0"/>
              <a:t>浮生六记</a:t>
            </a:r>
            <a:r>
              <a:rPr lang="en-US" altLang="zh-CN" sz="2800" i="1" dirty="0"/>
              <a:t>》</a:t>
            </a:r>
          </a:p>
        </p:txBody>
      </p:sp>
      <p:pic>
        <p:nvPicPr>
          <p:cNvPr id="7" name="图片 6">
            <a:extLst>
              <a:ext uri="{FF2B5EF4-FFF2-40B4-BE49-F238E27FC236}">
                <a16:creationId xmlns:a16="http://schemas.microsoft.com/office/drawing/2014/main" id="{CD0B47BC-E922-40D6-A25E-D7D0A511EE52}"/>
              </a:ext>
            </a:extLst>
          </p:cNvPr>
          <p:cNvPicPr>
            <a:picLocks noChangeAspect="1"/>
          </p:cNvPicPr>
          <p:nvPr/>
        </p:nvPicPr>
        <p:blipFill rotWithShape="1">
          <a:blip r:embed="rId2">
            <a:extLst>
              <a:ext uri="{28A0092B-C50C-407E-A947-70E740481C1C}">
                <a14:useLocalDpi xmlns:a14="http://schemas.microsoft.com/office/drawing/2010/main" val="0"/>
              </a:ext>
            </a:extLst>
          </a:blip>
          <a:srcRect l="14758" t="530" r="14324" b="-1"/>
          <a:stretch/>
        </p:blipFill>
        <p:spPr>
          <a:xfrm>
            <a:off x="9199909" y="1082707"/>
            <a:ext cx="2863112" cy="4015822"/>
          </a:xfrm>
          <a:prstGeom prst="rect">
            <a:avLst/>
          </a:prstGeom>
        </p:spPr>
      </p:pic>
    </p:spTree>
    <p:extLst>
      <p:ext uri="{BB962C8B-B14F-4D97-AF65-F5344CB8AC3E}">
        <p14:creationId xmlns:p14="http://schemas.microsoft.com/office/powerpoint/2010/main" val="2612477445"/>
      </p:ext>
    </p:extLst>
  </p:cSld>
  <p:clrMapOvr>
    <a:masterClrMapping/>
  </p:clrMapOvr>
  <p:transition spd="slow" advTm="0">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p:cNvSpPr txBox="1"/>
          <p:nvPr/>
        </p:nvSpPr>
        <p:spPr>
          <a:xfrm>
            <a:off x="4223853" y="395895"/>
            <a:ext cx="3496470" cy="584775"/>
          </a:xfrm>
          <a:prstGeom prst="rect">
            <a:avLst/>
          </a:prstGeom>
          <a:noFill/>
        </p:spPr>
        <p:txBody>
          <a:bodyPr vert="horz" wrap="none" rtlCol="0">
            <a:spAutoFit/>
          </a:bodyPr>
          <a:lstStyle/>
          <a:p>
            <a:r>
              <a:rPr lang="en-US" altLang="zh-CN" sz="3200" b="1" dirty="0">
                <a:solidFill>
                  <a:schemeClr val="tx1">
                    <a:lumMod val="50000"/>
                    <a:lumOff val="50000"/>
                  </a:schemeClr>
                </a:solidFill>
                <a:cs typeface="+mn-ea"/>
                <a:sym typeface="+mn-lt"/>
              </a:rPr>
              <a:t>Beautifulness </a:t>
            </a:r>
            <a:r>
              <a:rPr lang="zh-CN" altLang="en-US" sz="3200" b="1" dirty="0">
                <a:solidFill>
                  <a:schemeClr val="tx1">
                    <a:lumMod val="50000"/>
                    <a:lumOff val="50000"/>
                  </a:schemeClr>
                </a:solidFill>
                <a:cs typeface="+mn-ea"/>
                <a:sym typeface="+mn-lt"/>
              </a:rPr>
              <a:t>美</a:t>
            </a:r>
          </a:p>
        </p:txBody>
      </p:sp>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l="1709" t="33616" r="1397" b="8085"/>
          <a:stretch/>
        </p:blipFill>
        <p:spPr>
          <a:xfrm rot="16200000">
            <a:off x="9754236" y="5139125"/>
            <a:ext cx="2297382" cy="1140367"/>
          </a:xfrm>
          <a:prstGeom prst="rect">
            <a:avLst/>
          </a:prstGeom>
        </p:spPr>
      </p:pic>
      <p:sp>
        <p:nvSpPr>
          <p:cNvPr id="12" name="文本框 11">
            <a:extLst>
              <a:ext uri="{FF2B5EF4-FFF2-40B4-BE49-F238E27FC236}">
                <a16:creationId xmlns:a16="http://schemas.microsoft.com/office/drawing/2014/main" id="{81F211FA-1042-4723-B3E7-83C8708C9D02}"/>
              </a:ext>
            </a:extLst>
          </p:cNvPr>
          <p:cNvSpPr txBox="1"/>
          <p:nvPr/>
        </p:nvSpPr>
        <p:spPr>
          <a:xfrm>
            <a:off x="4303299" y="3591121"/>
            <a:ext cx="6094378" cy="1938992"/>
          </a:xfrm>
          <a:prstGeom prst="rect">
            <a:avLst/>
          </a:prstGeom>
          <a:noFill/>
        </p:spPr>
        <p:txBody>
          <a:bodyPr wrap="square">
            <a:spAutoFit/>
          </a:bodyPr>
          <a:lstStyle/>
          <a:p>
            <a:pPr indent="457200" algn="just"/>
            <a:r>
              <a:rPr lang="en-US" altLang="zh-CN" sz="2400" dirty="0">
                <a:solidFill>
                  <a:schemeClr val="tx1">
                    <a:lumMod val="65000"/>
                    <a:lumOff val="35000"/>
                  </a:schemeClr>
                </a:solidFill>
              </a:rPr>
              <a:t>It is advocated that the translation should not only translate the quality of the source text, but also the style, including the external genre and the internal genre.</a:t>
            </a:r>
            <a:endParaRPr lang="zh-CN" altLang="en-US" sz="2400" dirty="0">
              <a:solidFill>
                <a:schemeClr val="tx1">
                  <a:lumMod val="65000"/>
                  <a:lumOff val="35000"/>
                </a:schemeClr>
              </a:solidFill>
            </a:endParaRPr>
          </a:p>
        </p:txBody>
      </p:sp>
      <p:sp>
        <p:nvSpPr>
          <p:cNvPr id="14" name="文本框 13">
            <a:extLst>
              <a:ext uri="{FF2B5EF4-FFF2-40B4-BE49-F238E27FC236}">
                <a16:creationId xmlns:a16="http://schemas.microsoft.com/office/drawing/2014/main" id="{1A7E64B9-6AF0-44A9-BF9C-D20275C09AB7}"/>
              </a:ext>
            </a:extLst>
          </p:cNvPr>
          <p:cNvSpPr txBox="1"/>
          <p:nvPr/>
        </p:nvSpPr>
        <p:spPr>
          <a:xfrm>
            <a:off x="4303299" y="1412187"/>
            <a:ext cx="7723763" cy="1569660"/>
          </a:xfrm>
          <a:prstGeom prst="rect">
            <a:avLst/>
          </a:prstGeom>
          <a:noFill/>
        </p:spPr>
        <p:txBody>
          <a:bodyPr wrap="square">
            <a:spAutoFit/>
          </a:bodyPr>
          <a:lstStyle/>
          <a:p>
            <a:pPr indent="457200" algn="just"/>
            <a:r>
              <a:rPr lang="en-US" altLang="zh-CN" sz="2400" dirty="0">
                <a:solidFill>
                  <a:schemeClr val="tx1">
                    <a:lumMod val="65000"/>
                    <a:lumOff val="35000"/>
                  </a:schemeClr>
                </a:solidFill>
              </a:rPr>
              <a:t>An ideal translator should regard his work as an art, love it as much as art and treat it with prudence and meticulousness, so that translation can be called a kind of art</a:t>
            </a:r>
          </a:p>
        </p:txBody>
      </p:sp>
      <p:pic>
        <p:nvPicPr>
          <p:cNvPr id="15" name="图片 14">
            <a:extLst>
              <a:ext uri="{FF2B5EF4-FFF2-40B4-BE49-F238E27FC236}">
                <a16:creationId xmlns:a16="http://schemas.microsoft.com/office/drawing/2014/main" id="{37C1516A-549B-4C5B-9A22-E0F72FDD43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144" t="22979" r="35612" b="27092"/>
          <a:stretch/>
        </p:blipFill>
        <p:spPr>
          <a:xfrm>
            <a:off x="3701577" y="1412187"/>
            <a:ext cx="522276" cy="519325"/>
          </a:xfrm>
          <a:prstGeom prst="rect">
            <a:avLst/>
          </a:prstGeom>
        </p:spPr>
      </p:pic>
      <p:pic>
        <p:nvPicPr>
          <p:cNvPr id="16" name="图片 15">
            <a:extLst>
              <a:ext uri="{FF2B5EF4-FFF2-40B4-BE49-F238E27FC236}">
                <a16:creationId xmlns:a16="http://schemas.microsoft.com/office/drawing/2014/main" id="{26DCD3D5-ACAD-4F19-B74B-0647B9A7C4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144" t="22979" r="35612" b="27092"/>
          <a:stretch/>
        </p:blipFill>
        <p:spPr>
          <a:xfrm>
            <a:off x="3701577" y="3685216"/>
            <a:ext cx="522276" cy="519325"/>
          </a:xfrm>
          <a:prstGeom prst="rect">
            <a:avLst/>
          </a:prstGeom>
        </p:spPr>
      </p:pic>
      <p:pic>
        <p:nvPicPr>
          <p:cNvPr id="17" name="图片 16">
            <a:extLst>
              <a:ext uri="{FF2B5EF4-FFF2-40B4-BE49-F238E27FC236}">
                <a16:creationId xmlns:a16="http://schemas.microsoft.com/office/drawing/2014/main" id="{B9F8CF64-CB3E-4FA6-950A-602667AA54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4218" r="26866" b="936"/>
          <a:stretch/>
        </p:blipFill>
        <p:spPr>
          <a:xfrm>
            <a:off x="164938" y="175808"/>
            <a:ext cx="2697635" cy="2589477"/>
          </a:xfrm>
          <a:prstGeom prst="rect">
            <a:avLst/>
          </a:prstGeom>
        </p:spPr>
      </p:pic>
    </p:spTree>
    <p:extLst>
      <p:ext uri="{BB962C8B-B14F-4D97-AF65-F5344CB8AC3E}">
        <p14:creationId xmlns:p14="http://schemas.microsoft.com/office/powerpoint/2010/main" val="1535216332"/>
      </p:ext>
    </p:extLst>
  </p:cSld>
  <p:clrMapOvr>
    <a:masterClrMapping/>
  </p:clrMapOvr>
  <p:transition spd="slow" advTm="0">
    <p:comb/>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文本框 5"/>
          <p:cNvSpPr txBox="1"/>
          <p:nvPr/>
        </p:nvSpPr>
        <p:spPr>
          <a:xfrm>
            <a:off x="509139" y="3103962"/>
            <a:ext cx="7856006" cy="2243050"/>
          </a:xfrm>
          <a:prstGeom prst="rect">
            <a:avLst/>
          </a:prstGeom>
          <a:noFill/>
        </p:spPr>
        <p:txBody>
          <a:bodyPr wrap="square" rtlCol="0">
            <a:spAutoFit/>
          </a:bodyPr>
          <a:lstStyle/>
          <a:p>
            <a:pPr>
              <a:lnSpc>
                <a:spcPct val="150000"/>
              </a:lnSpc>
            </a:pPr>
            <a:r>
              <a:rPr lang="en-US" altLang="zh-CN" sz="3200" dirty="0">
                <a:solidFill>
                  <a:schemeClr val="bg1">
                    <a:lumMod val="50000"/>
                  </a:schemeClr>
                </a:solidFill>
                <a:cs typeface="+mn-ea"/>
              </a:rPr>
              <a:t>Translation:</a:t>
            </a:r>
          </a:p>
          <a:p>
            <a:pPr>
              <a:lnSpc>
                <a:spcPct val="150000"/>
              </a:lnSpc>
            </a:pPr>
            <a:r>
              <a:rPr lang="zh-CN" altLang="en-US" sz="2000" dirty="0">
                <a:solidFill>
                  <a:schemeClr val="tx1">
                    <a:lumMod val="50000"/>
                    <a:lumOff val="50000"/>
                  </a:schemeClr>
                </a:solidFill>
                <a:cs typeface="+mn-ea"/>
                <a:sym typeface="+mn-lt"/>
              </a:rPr>
              <a:t>“</a:t>
            </a:r>
            <a:r>
              <a:rPr lang="en-US" altLang="zh-CN" sz="2000" dirty="0">
                <a:solidFill>
                  <a:schemeClr val="tx1">
                    <a:lumMod val="50000"/>
                    <a:lumOff val="50000"/>
                  </a:schemeClr>
                </a:solidFill>
                <a:cs typeface="+mn-ea"/>
                <a:sym typeface="+mn-lt"/>
              </a:rPr>
              <a:t>Touched by autumn, one’s figure grows slender,</a:t>
            </a:r>
          </a:p>
          <a:p>
            <a:pPr>
              <a:lnSpc>
                <a:spcPct val="150000"/>
              </a:lnSpc>
            </a:pPr>
            <a:r>
              <a:rPr lang="en-US" altLang="zh-CN" sz="2000" dirty="0">
                <a:solidFill>
                  <a:schemeClr val="tx1">
                    <a:lumMod val="50000"/>
                    <a:lumOff val="50000"/>
                  </a:schemeClr>
                </a:solidFill>
                <a:cs typeface="+mn-ea"/>
                <a:sym typeface="+mn-lt"/>
              </a:rPr>
              <a:t>Soaked in frost, the chrysanthemum blooms full.”</a:t>
            </a:r>
            <a:endParaRPr lang="zh-CN" altLang="en-US" sz="2000" dirty="0">
              <a:solidFill>
                <a:schemeClr val="tx1">
                  <a:lumMod val="50000"/>
                  <a:lumOff val="50000"/>
                </a:schemeClr>
              </a:solidFill>
              <a:cs typeface="+mn-ea"/>
              <a:sym typeface="+mn-lt"/>
            </a:endParaRPr>
          </a:p>
          <a:p>
            <a:pPr>
              <a:lnSpc>
                <a:spcPct val="150000"/>
              </a:lnSpc>
            </a:pPr>
            <a:endParaRPr lang="zh-CN" altLang="en-US" sz="2400" dirty="0">
              <a:solidFill>
                <a:schemeClr val="tx1">
                  <a:lumMod val="50000"/>
                  <a:lumOff val="50000"/>
                </a:schemeClr>
              </a:solidFill>
              <a:cs typeface="+mn-ea"/>
              <a:sym typeface="+mn-lt"/>
            </a:endParaRPr>
          </a:p>
        </p:txBody>
      </p:sp>
      <p:sp>
        <p:nvSpPr>
          <p:cNvPr id="7" name="矩形 6"/>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CB045E9B-780F-4B7A-9323-784CA3B03DC6}"/>
              </a:ext>
            </a:extLst>
          </p:cNvPr>
          <p:cNvSpPr txBox="1"/>
          <p:nvPr/>
        </p:nvSpPr>
        <p:spPr>
          <a:xfrm>
            <a:off x="2586637" y="72955"/>
            <a:ext cx="8347252" cy="819455"/>
          </a:xfrm>
          <a:prstGeom prst="rect">
            <a:avLst/>
          </a:prstGeom>
          <a:noFill/>
        </p:spPr>
        <p:txBody>
          <a:bodyPr wrap="square">
            <a:spAutoFit/>
          </a:bodyPr>
          <a:lstStyle/>
          <a:p>
            <a:pPr>
              <a:lnSpc>
                <a:spcPct val="200000"/>
              </a:lnSpc>
            </a:pPr>
            <a:r>
              <a:rPr lang="en-US" altLang="zh-CN" sz="2800" i="1" dirty="0"/>
              <a:t>Six Chapters of a Floating Life《</a:t>
            </a:r>
            <a:r>
              <a:rPr lang="zh-CN" altLang="en-US" sz="2800" i="1" dirty="0"/>
              <a:t>浮生六记</a:t>
            </a:r>
            <a:r>
              <a:rPr lang="en-US" altLang="zh-CN" sz="2800" i="1" dirty="0"/>
              <a:t>》</a:t>
            </a:r>
          </a:p>
        </p:txBody>
      </p:sp>
      <p:sp>
        <p:nvSpPr>
          <p:cNvPr id="10" name="文本框 9">
            <a:extLst>
              <a:ext uri="{FF2B5EF4-FFF2-40B4-BE49-F238E27FC236}">
                <a16:creationId xmlns:a16="http://schemas.microsoft.com/office/drawing/2014/main" id="{700F8EF9-4191-4950-BBA3-C4D12BEA450F}"/>
              </a:ext>
            </a:extLst>
          </p:cNvPr>
          <p:cNvSpPr txBox="1"/>
          <p:nvPr/>
        </p:nvSpPr>
        <p:spPr>
          <a:xfrm>
            <a:off x="509139" y="1299918"/>
            <a:ext cx="7137218" cy="1396536"/>
          </a:xfrm>
          <a:prstGeom prst="rect">
            <a:avLst/>
          </a:prstGeom>
          <a:noFill/>
        </p:spPr>
        <p:txBody>
          <a:bodyPr wrap="square">
            <a:spAutoFit/>
          </a:bodyPr>
          <a:lstStyle/>
          <a:p>
            <a:pPr>
              <a:lnSpc>
                <a:spcPct val="150000"/>
              </a:lnSpc>
            </a:pPr>
            <a:r>
              <a:rPr lang="en-US" altLang="zh-CN" sz="3200" dirty="0">
                <a:solidFill>
                  <a:schemeClr val="bg1">
                    <a:lumMod val="50000"/>
                  </a:schemeClr>
                </a:solidFill>
                <a:cs typeface="+mn-ea"/>
              </a:rPr>
              <a:t>Source text:</a:t>
            </a:r>
          </a:p>
          <a:p>
            <a:pPr>
              <a:lnSpc>
                <a:spcPct val="150000"/>
              </a:lnSpc>
            </a:pPr>
            <a:r>
              <a:rPr lang="zh-CN" altLang="en-US" sz="2800" dirty="0">
                <a:solidFill>
                  <a:schemeClr val="bg1">
                    <a:lumMod val="50000"/>
                  </a:schemeClr>
                </a:solidFill>
                <a:cs typeface="+mn-ea"/>
                <a:sym typeface="+mn-lt"/>
              </a:rPr>
              <a:t>“秋侵人影瘦，霜染菊花肥。”</a:t>
            </a:r>
          </a:p>
        </p:txBody>
      </p:sp>
      <p:sp>
        <p:nvSpPr>
          <p:cNvPr id="11" name="矩形 10">
            <a:extLst>
              <a:ext uri="{FF2B5EF4-FFF2-40B4-BE49-F238E27FC236}">
                <a16:creationId xmlns:a16="http://schemas.microsoft.com/office/drawing/2014/main" id="{495CAD8C-7E32-4B35-B9AB-2795DCB85D1D}"/>
              </a:ext>
            </a:extLst>
          </p:cNvPr>
          <p:cNvSpPr/>
          <p:nvPr/>
        </p:nvSpPr>
        <p:spPr>
          <a:xfrm>
            <a:off x="8278239" y="2898843"/>
            <a:ext cx="3645496" cy="3754166"/>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id="{5A4BDDE1-B305-40B7-A8D3-EBB601BE2BA2}"/>
              </a:ext>
            </a:extLst>
          </p:cNvPr>
          <p:cNvSpPr/>
          <p:nvPr/>
        </p:nvSpPr>
        <p:spPr>
          <a:xfrm>
            <a:off x="9130938" y="2996644"/>
            <a:ext cx="2030162" cy="4192096"/>
          </a:xfrm>
          <a:prstGeom prst="rect">
            <a:avLst/>
          </a:prstGeom>
          <a:blipFill dpi="0" rotWithShape="1">
            <a:blip r:embed="rId2" cstate="screen">
              <a:alphaModFix amt="7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38973406"/>
      </p:ext>
    </p:extLst>
  </p:cSld>
  <p:clrMapOvr>
    <a:masterClrMapping/>
  </p:clrMapOvr>
  <p:transition spd="slow" advTm="0">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screen">
            <a:extLst>
              <a:ext uri="{28A0092B-C50C-407E-A947-70E740481C1C}">
                <a14:useLocalDpi xmlns:a14="http://schemas.microsoft.com/office/drawing/2010/main"/>
              </a:ext>
            </a:extLst>
          </a:blip>
          <a:srcRect l="36622" t="27234" r="41356" b="38865"/>
          <a:stretch/>
        </p:blipFill>
        <p:spPr>
          <a:xfrm>
            <a:off x="2839840" y="2743598"/>
            <a:ext cx="1531757" cy="1326412"/>
          </a:xfrm>
          <a:prstGeom prst="rect">
            <a:avLst/>
          </a:prstGeom>
        </p:spPr>
      </p:pic>
      <p:sp>
        <p:nvSpPr>
          <p:cNvPr id="4" name="文本框 3"/>
          <p:cNvSpPr txBox="1"/>
          <p:nvPr/>
        </p:nvSpPr>
        <p:spPr>
          <a:xfrm>
            <a:off x="1575539" y="1173938"/>
            <a:ext cx="1627369"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black">
                    <a:lumMod val="50000"/>
                    <a:lumOff val="50000"/>
                  </a:prstClr>
                </a:solidFill>
                <a:effectLst/>
                <a:uLnTx/>
                <a:uFillTx/>
                <a:cs typeface="+mn-ea"/>
                <a:sym typeface="+mn-lt"/>
              </a:rPr>
              <a:t>04</a:t>
            </a:r>
            <a:endParaRPr kumimoji="0" lang="zh-CN" altLang="en-US" sz="9600" b="0" i="0" u="none" strike="noStrike" kern="1200" cap="none" spc="0" normalizeH="0" baseline="0" noProof="0" dirty="0">
              <a:ln>
                <a:noFill/>
              </a:ln>
              <a:solidFill>
                <a:prstClr val="black">
                  <a:lumMod val="50000"/>
                  <a:lumOff val="50000"/>
                </a:prstClr>
              </a:solidFill>
              <a:effectLst/>
              <a:uLnTx/>
              <a:uFillTx/>
              <a:cs typeface="+mn-ea"/>
              <a:sym typeface="+mn-lt"/>
            </a:endParaRPr>
          </a:p>
        </p:txBody>
      </p:sp>
      <p:sp>
        <p:nvSpPr>
          <p:cNvPr id="5" name="文本框 4"/>
          <p:cNvSpPr txBox="1"/>
          <p:nvPr/>
        </p:nvSpPr>
        <p:spPr>
          <a:xfrm>
            <a:off x="4624553" y="2743598"/>
            <a:ext cx="3353419" cy="923330"/>
          </a:xfrm>
          <a:prstGeom prst="rect">
            <a:avLst/>
          </a:prstGeom>
          <a:noFill/>
        </p:spPr>
        <p:txBody>
          <a:bodyPr wrap="none" rtlCol="0">
            <a:spAutoFit/>
          </a:bodyPr>
          <a:lstStyle/>
          <a:p>
            <a:pPr marR="0" lvl="0" indent="0" algn="just" fontAlgn="auto">
              <a:lnSpc>
                <a:spcPct val="100000"/>
              </a:lnSpc>
              <a:spcBef>
                <a:spcPts val="0"/>
              </a:spcBef>
              <a:spcAft>
                <a:spcPts val="0"/>
              </a:spcAft>
              <a:buClrTx/>
              <a:buSzTx/>
              <a:buFontTx/>
              <a:buNone/>
              <a:tabLst/>
              <a:defRPr/>
            </a:pPr>
            <a:r>
              <a:rPr lang="en-US" altLang="zh-CN" sz="5400" dirty="0">
                <a:solidFill>
                  <a:schemeClr val="tx1">
                    <a:lumMod val="50000"/>
                    <a:lumOff val="50000"/>
                  </a:schemeClr>
                </a:solidFill>
                <a:cs typeface="+mn-ea"/>
                <a:sym typeface="+mn-lt"/>
              </a:rPr>
              <a:t>Summary</a:t>
            </a:r>
            <a:endParaRPr lang="zh-CN" altLang="en-US" sz="54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48571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l="40851" t="28085" r="42235" b="39574"/>
          <a:stretch/>
        </p:blipFill>
        <p:spPr>
          <a:xfrm>
            <a:off x="5502611" y="1691076"/>
            <a:ext cx="1147865" cy="1234495"/>
          </a:xfrm>
          <a:prstGeom prst="rect">
            <a:avLst/>
          </a:prstGeom>
        </p:spPr>
      </p:pic>
      <p:sp>
        <p:nvSpPr>
          <p:cNvPr id="2" name="文本框 1"/>
          <p:cNvSpPr txBox="1"/>
          <p:nvPr/>
        </p:nvSpPr>
        <p:spPr>
          <a:xfrm>
            <a:off x="4272247" y="1088539"/>
            <a:ext cx="4122723" cy="1234495"/>
          </a:xfrm>
          <a:prstGeom prst="rect">
            <a:avLst/>
          </a:prstGeom>
          <a:noFill/>
        </p:spPr>
        <p:txBody>
          <a:bodyPr wrap="square" rtlCol="0">
            <a:spAutoFit/>
          </a:bodyPr>
          <a:lstStyle/>
          <a:p>
            <a:r>
              <a:rPr lang="en-US" altLang="zh-CN" sz="7200" dirty="0">
                <a:solidFill>
                  <a:schemeClr val="tx1">
                    <a:lumMod val="50000"/>
                    <a:lumOff val="50000"/>
                  </a:schemeClr>
                </a:solidFill>
                <a:cs typeface="+mn-ea"/>
                <a:sym typeface="+mn-lt"/>
              </a:rPr>
              <a:t>contents</a:t>
            </a:r>
            <a:endParaRPr lang="zh-CN" altLang="en-US" sz="7200" dirty="0">
              <a:solidFill>
                <a:schemeClr val="tx1">
                  <a:lumMod val="50000"/>
                  <a:lumOff val="50000"/>
                </a:schemeClr>
              </a:solidFill>
              <a:cs typeface="+mn-ea"/>
              <a:sym typeface="+mn-lt"/>
            </a:endParaRPr>
          </a:p>
        </p:txBody>
      </p:sp>
      <p:sp>
        <p:nvSpPr>
          <p:cNvPr id="8" name="文本框 7"/>
          <p:cNvSpPr txBox="1"/>
          <p:nvPr/>
        </p:nvSpPr>
        <p:spPr>
          <a:xfrm>
            <a:off x="1687915" y="3265306"/>
            <a:ext cx="394660" cy="523220"/>
          </a:xfrm>
          <a:prstGeom prst="rect">
            <a:avLst/>
          </a:prstGeom>
          <a:noFill/>
        </p:spPr>
        <p:txBody>
          <a:bodyPr wrap="none" rtlCol="0">
            <a:spAutoFit/>
          </a:bodyPr>
          <a:lstStyle/>
          <a:p>
            <a:r>
              <a:rPr lang="en-US" altLang="zh-CN" sz="2800" dirty="0">
                <a:solidFill>
                  <a:schemeClr val="tx1">
                    <a:lumMod val="50000"/>
                    <a:lumOff val="50000"/>
                  </a:schemeClr>
                </a:solidFill>
                <a:cs typeface="+mn-ea"/>
                <a:sym typeface="+mn-lt"/>
              </a:rPr>
              <a:t>1</a:t>
            </a:r>
            <a:endParaRPr lang="zh-CN" altLang="en-US" sz="2800" dirty="0">
              <a:solidFill>
                <a:schemeClr val="tx1">
                  <a:lumMod val="50000"/>
                  <a:lumOff val="50000"/>
                </a:schemeClr>
              </a:solidFill>
              <a:cs typeface="+mn-ea"/>
              <a:sym typeface="+mn-lt"/>
            </a:endParaRPr>
          </a:p>
        </p:txBody>
      </p:sp>
      <p:sp>
        <p:nvSpPr>
          <p:cNvPr id="9" name="文本框 8"/>
          <p:cNvSpPr txBox="1"/>
          <p:nvPr/>
        </p:nvSpPr>
        <p:spPr>
          <a:xfrm>
            <a:off x="6977086" y="3260840"/>
            <a:ext cx="394660" cy="523220"/>
          </a:xfrm>
          <a:prstGeom prst="rect">
            <a:avLst/>
          </a:prstGeom>
          <a:noFill/>
        </p:spPr>
        <p:txBody>
          <a:bodyPr wrap="none" rtlCol="0">
            <a:spAutoFit/>
          </a:bodyPr>
          <a:lstStyle/>
          <a:p>
            <a:r>
              <a:rPr lang="en-US" altLang="zh-CN" sz="2800" dirty="0">
                <a:solidFill>
                  <a:schemeClr val="tx1">
                    <a:lumMod val="50000"/>
                    <a:lumOff val="50000"/>
                  </a:schemeClr>
                </a:solidFill>
                <a:cs typeface="+mn-ea"/>
                <a:sym typeface="+mn-lt"/>
              </a:rPr>
              <a:t>2</a:t>
            </a:r>
            <a:endParaRPr lang="zh-CN" altLang="en-US" sz="2800" dirty="0">
              <a:solidFill>
                <a:schemeClr val="tx1">
                  <a:lumMod val="50000"/>
                  <a:lumOff val="50000"/>
                </a:schemeClr>
              </a:solidFill>
              <a:cs typeface="+mn-ea"/>
              <a:sym typeface="+mn-lt"/>
            </a:endParaRPr>
          </a:p>
        </p:txBody>
      </p:sp>
      <p:sp>
        <p:nvSpPr>
          <p:cNvPr id="10" name="文本框 9"/>
          <p:cNvSpPr txBox="1"/>
          <p:nvPr/>
        </p:nvSpPr>
        <p:spPr>
          <a:xfrm>
            <a:off x="1687915" y="4802275"/>
            <a:ext cx="314161" cy="523220"/>
          </a:xfrm>
          <a:prstGeom prst="rect">
            <a:avLst/>
          </a:prstGeom>
          <a:noFill/>
        </p:spPr>
        <p:txBody>
          <a:bodyPr wrap="square" rtlCol="0">
            <a:spAutoFit/>
          </a:bodyPr>
          <a:lstStyle/>
          <a:p>
            <a:r>
              <a:rPr lang="en-US" altLang="zh-CN" sz="2800" dirty="0">
                <a:solidFill>
                  <a:schemeClr val="tx1">
                    <a:lumMod val="50000"/>
                    <a:lumOff val="50000"/>
                  </a:schemeClr>
                </a:solidFill>
                <a:cs typeface="+mn-ea"/>
                <a:sym typeface="+mn-lt"/>
              </a:rPr>
              <a:t>3</a:t>
            </a:r>
            <a:endParaRPr lang="zh-CN" altLang="en-US" sz="2800" dirty="0">
              <a:solidFill>
                <a:schemeClr val="tx1">
                  <a:lumMod val="50000"/>
                  <a:lumOff val="50000"/>
                </a:schemeClr>
              </a:solidFill>
              <a:cs typeface="+mn-ea"/>
              <a:sym typeface="+mn-lt"/>
            </a:endParaRPr>
          </a:p>
        </p:txBody>
      </p:sp>
      <p:sp>
        <p:nvSpPr>
          <p:cNvPr id="11" name="文本框 10"/>
          <p:cNvSpPr txBox="1"/>
          <p:nvPr/>
        </p:nvSpPr>
        <p:spPr>
          <a:xfrm>
            <a:off x="6977086" y="4818541"/>
            <a:ext cx="314161" cy="523220"/>
          </a:xfrm>
          <a:prstGeom prst="rect">
            <a:avLst/>
          </a:prstGeom>
          <a:noFill/>
        </p:spPr>
        <p:txBody>
          <a:bodyPr wrap="square" rtlCol="0">
            <a:spAutoFit/>
          </a:bodyPr>
          <a:lstStyle/>
          <a:p>
            <a:r>
              <a:rPr lang="en-US" altLang="zh-CN" sz="2800" dirty="0">
                <a:solidFill>
                  <a:schemeClr val="tx1">
                    <a:lumMod val="50000"/>
                    <a:lumOff val="50000"/>
                  </a:schemeClr>
                </a:solidFill>
                <a:cs typeface="+mn-ea"/>
                <a:sym typeface="+mn-lt"/>
              </a:rPr>
              <a:t>4</a:t>
            </a:r>
            <a:endParaRPr lang="zh-CN" altLang="en-US" sz="2800" dirty="0">
              <a:solidFill>
                <a:schemeClr val="tx1">
                  <a:lumMod val="50000"/>
                  <a:lumOff val="50000"/>
                </a:schemeClr>
              </a:solidFill>
              <a:cs typeface="+mn-ea"/>
              <a:sym typeface="+mn-lt"/>
            </a:endParaRPr>
          </a:p>
        </p:txBody>
      </p:sp>
      <p:sp>
        <p:nvSpPr>
          <p:cNvPr id="12" name="文本框 11">
            <a:extLst>
              <a:ext uri="{FF2B5EF4-FFF2-40B4-BE49-F238E27FC236}">
                <a16:creationId xmlns:a16="http://schemas.microsoft.com/office/drawing/2014/main" id="{AFF01598-B3A0-441D-B592-DA6BB6B19450}"/>
              </a:ext>
            </a:extLst>
          </p:cNvPr>
          <p:cNvSpPr txBox="1"/>
          <p:nvPr/>
        </p:nvSpPr>
        <p:spPr>
          <a:xfrm>
            <a:off x="2187212" y="3275530"/>
            <a:ext cx="2313197" cy="523220"/>
          </a:xfrm>
          <a:prstGeom prst="rect">
            <a:avLst/>
          </a:prstGeom>
          <a:noFill/>
        </p:spPr>
        <p:txBody>
          <a:bodyPr wrap="none" rtlCol="0">
            <a:spAutoFit/>
          </a:bodyPr>
          <a:lstStyle/>
          <a:p>
            <a:r>
              <a:rPr lang="en-US" altLang="zh-CN" sz="2800" dirty="0">
                <a:solidFill>
                  <a:schemeClr val="tx1">
                    <a:lumMod val="50000"/>
                    <a:lumOff val="50000"/>
                  </a:schemeClr>
                </a:solidFill>
                <a:cs typeface="+mn-ea"/>
              </a:rPr>
              <a:t>Introduction</a:t>
            </a:r>
            <a:endParaRPr lang="zh-CN" altLang="en-US" sz="2800" dirty="0">
              <a:solidFill>
                <a:schemeClr val="tx1">
                  <a:lumMod val="50000"/>
                  <a:lumOff val="50000"/>
                </a:schemeClr>
              </a:solidFill>
              <a:cs typeface="+mn-ea"/>
            </a:endParaRPr>
          </a:p>
        </p:txBody>
      </p:sp>
      <p:sp>
        <p:nvSpPr>
          <p:cNvPr id="13" name="文本框 12">
            <a:extLst>
              <a:ext uri="{FF2B5EF4-FFF2-40B4-BE49-F238E27FC236}">
                <a16:creationId xmlns:a16="http://schemas.microsoft.com/office/drawing/2014/main" id="{3C3FA481-E20F-4D8C-AAE0-6C550952B120}"/>
              </a:ext>
            </a:extLst>
          </p:cNvPr>
          <p:cNvSpPr txBox="1"/>
          <p:nvPr/>
        </p:nvSpPr>
        <p:spPr>
          <a:xfrm>
            <a:off x="7476798" y="3260840"/>
            <a:ext cx="3836243" cy="523220"/>
          </a:xfrm>
          <a:prstGeom prst="rect">
            <a:avLst/>
          </a:prstGeom>
          <a:noFill/>
        </p:spPr>
        <p:txBody>
          <a:bodyPr wrap="none" rtlCol="0">
            <a:spAutoFit/>
          </a:bodyPr>
          <a:lstStyle/>
          <a:p>
            <a:pPr algn="just"/>
            <a:r>
              <a:rPr lang="en-US" altLang="zh-CN" sz="2800" dirty="0">
                <a:solidFill>
                  <a:schemeClr val="tx1">
                    <a:lumMod val="50000"/>
                    <a:lumOff val="50000"/>
                  </a:schemeClr>
                </a:solidFill>
                <a:cs typeface="+mn-ea"/>
              </a:rPr>
              <a:t>Representative works</a:t>
            </a:r>
            <a:endParaRPr lang="zh-CN" altLang="zh-CN" sz="2800" dirty="0">
              <a:solidFill>
                <a:schemeClr val="tx1">
                  <a:lumMod val="50000"/>
                  <a:lumOff val="50000"/>
                </a:schemeClr>
              </a:solidFill>
              <a:cs typeface="+mn-ea"/>
            </a:endParaRPr>
          </a:p>
        </p:txBody>
      </p:sp>
      <p:sp>
        <p:nvSpPr>
          <p:cNvPr id="14" name="文本框 13">
            <a:extLst>
              <a:ext uri="{FF2B5EF4-FFF2-40B4-BE49-F238E27FC236}">
                <a16:creationId xmlns:a16="http://schemas.microsoft.com/office/drawing/2014/main" id="{3C0334E1-FAD6-42FD-8AB8-5656BC87F2C4}"/>
              </a:ext>
            </a:extLst>
          </p:cNvPr>
          <p:cNvSpPr txBox="1"/>
          <p:nvPr/>
        </p:nvSpPr>
        <p:spPr>
          <a:xfrm>
            <a:off x="2187212" y="4810691"/>
            <a:ext cx="2159566" cy="523220"/>
          </a:xfrm>
          <a:prstGeom prst="rect">
            <a:avLst/>
          </a:prstGeom>
          <a:noFill/>
        </p:spPr>
        <p:txBody>
          <a:bodyPr wrap="none" rtlCol="0">
            <a:spAutoFit/>
          </a:bodyPr>
          <a:lstStyle/>
          <a:p>
            <a:pPr algn="just"/>
            <a:r>
              <a:rPr lang="en-US" altLang="zh-CN" sz="2800" dirty="0">
                <a:solidFill>
                  <a:schemeClr val="tx1">
                    <a:lumMod val="50000"/>
                    <a:lumOff val="50000"/>
                  </a:schemeClr>
                </a:solidFill>
                <a:cs typeface="+mn-ea"/>
              </a:rPr>
              <a:t>Translation </a:t>
            </a:r>
            <a:endParaRPr lang="zh-CN" altLang="zh-CN" sz="2800" dirty="0">
              <a:solidFill>
                <a:schemeClr val="tx1">
                  <a:lumMod val="50000"/>
                  <a:lumOff val="50000"/>
                </a:schemeClr>
              </a:solidFill>
              <a:cs typeface="+mn-ea"/>
            </a:endParaRPr>
          </a:p>
        </p:txBody>
      </p:sp>
      <p:sp>
        <p:nvSpPr>
          <p:cNvPr id="15" name="文本框 14">
            <a:extLst>
              <a:ext uri="{FF2B5EF4-FFF2-40B4-BE49-F238E27FC236}">
                <a16:creationId xmlns:a16="http://schemas.microsoft.com/office/drawing/2014/main" id="{2ED8C133-D2BE-4B82-A4BC-9BD06216C112}"/>
              </a:ext>
            </a:extLst>
          </p:cNvPr>
          <p:cNvSpPr txBox="1"/>
          <p:nvPr/>
        </p:nvSpPr>
        <p:spPr>
          <a:xfrm>
            <a:off x="7476798" y="4802275"/>
            <a:ext cx="2082621" cy="523220"/>
          </a:xfrm>
          <a:prstGeom prst="rect">
            <a:avLst/>
          </a:prstGeom>
          <a:noFill/>
        </p:spPr>
        <p:txBody>
          <a:bodyPr wrap="none" rtlCol="0">
            <a:spAutoFit/>
          </a:bodyPr>
          <a:lstStyle/>
          <a:p>
            <a:pPr algn="just"/>
            <a:r>
              <a:rPr lang="en-US" altLang="zh-CN" sz="2800" dirty="0">
                <a:solidFill>
                  <a:schemeClr val="tx1">
                    <a:lumMod val="50000"/>
                    <a:lumOff val="50000"/>
                  </a:schemeClr>
                </a:solidFill>
                <a:cs typeface="+mn-ea"/>
              </a:rPr>
              <a:t>Conclusion</a:t>
            </a:r>
            <a:endParaRPr lang="zh-CN" altLang="zh-CN" sz="2800" dirty="0">
              <a:solidFill>
                <a:schemeClr val="tx1">
                  <a:lumMod val="50000"/>
                  <a:lumOff val="50000"/>
                </a:schemeClr>
              </a:solidFill>
              <a:cs typeface="+mn-ea"/>
            </a:endParaRPr>
          </a:p>
        </p:txBody>
      </p:sp>
    </p:spTree>
    <p:extLst>
      <p:ext uri="{BB962C8B-B14F-4D97-AF65-F5344CB8AC3E}">
        <p14:creationId xmlns:p14="http://schemas.microsoft.com/office/powerpoint/2010/main" val="314338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矩形 5"/>
          <p:cNvSpPr/>
          <p:nvPr/>
        </p:nvSpPr>
        <p:spPr>
          <a:xfrm>
            <a:off x="742907" y="2906831"/>
            <a:ext cx="2974109" cy="4107168"/>
          </a:xfrm>
          <a:prstGeom prst="rect">
            <a:avLst/>
          </a:prstGeom>
          <a:blipFill dpi="0" rotWithShape="1">
            <a:blip r:embed="rId2" cstate="screen">
              <a:alphaModFix amt="1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343547" y="2408382"/>
            <a:ext cx="2974109" cy="4107168"/>
          </a:xfrm>
          <a:prstGeom prst="rect">
            <a:avLst/>
          </a:prstGeom>
          <a:blipFill dpi="0" rotWithShape="1">
            <a:blip r:embed="rId2" cstate="screen">
              <a:alphaModFix amt="1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187610" y="1484406"/>
            <a:ext cx="9470164" cy="581057"/>
          </a:xfrm>
          <a:prstGeom prst="rect">
            <a:avLst/>
          </a:prstGeom>
          <a:noFill/>
        </p:spPr>
        <p:txBody>
          <a:bodyPr vert="horz" wrap="square" rtlCol="0">
            <a:spAutoFit/>
          </a:bodyPr>
          <a:lstStyle/>
          <a:p>
            <a:pPr>
              <a:lnSpc>
                <a:spcPct val="150000"/>
              </a:lnSpc>
            </a:pPr>
            <a:endParaRPr lang="zh-CN" altLang="en-US" sz="2400" dirty="0">
              <a:solidFill>
                <a:schemeClr val="bg1">
                  <a:lumMod val="50000"/>
                </a:schemeClr>
              </a:solidFill>
              <a:cs typeface="+mn-ea"/>
              <a:sym typeface="+mn-lt"/>
            </a:endParaRPr>
          </a:p>
        </p:txBody>
      </p:sp>
      <p:sp>
        <p:nvSpPr>
          <p:cNvPr id="11" name="矩形 10"/>
          <p:cNvSpPr/>
          <p:nvPr/>
        </p:nvSpPr>
        <p:spPr>
          <a:xfrm>
            <a:off x="8030281" y="2906831"/>
            <a:ext cx="2974109" cy="4107168"/>
          </a:xfrm>
          <a:prstGeom prst="rect">
            <a:avLst/>
          </a:prstGeom>
          <a:blipFill dpi="0" rotWithShape="1">
            <a:blip r:embed="rId2" cstate="screen">
              <a:alphaModFix amt="1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816990BB-2167-4F1A-9BDC-2F1856844FBA}"/>
              </a:ext>
            </a:extLst>
          </p:cNvPr>
          <p:cNvSpPr txBox="1"/>
          <p:nvPr/>
        </p:nvSpPr>
        <p:spPr>
          <a:xfrm>
            <a:off x="651345" y="69555"/>
            <a:ext cx="9637679" cy="1685077"/>
          </a:xfrm>
          <a:prstGeom prst="rect">
            <a:avLst/>
          </a:prstGeom>
          <a:noFill/>
        </p:spPr>
        <p:txBody>
          <a:bodyPr wrap="square">
            <a:spAutoFit/>
          </a:bodyPr>
          <a:lstStyle/>
          <a:p>
            <a:pPr algn="ctr">
              <a:lnSpc>
                <a:spcPct val="150000"/>
              </a:lnSpc>
            </a:pPr>
            <a:r>
              <a:rPr lang="en-US" altLang="zh-CN" sz="2400" dirty="0"/>
              <a:t>“</a:t>
            </a:r>
            <a:r>
              <a:rPr lang="en" altLang="zh-CN" dirty="0"/>
              <a:t>The Bridge Between Chinese Culture and Western Culture,</a:t>
            </a:r>
            <a:br>
              <a:rPr lang="en" altLang="zh-CN" sz="2400" dirty="0"/>
            </a:br>
            <a:r>
              <a:rPr lang="en" altLang="zh-CN" dirty="0"/>
              <a:t>Fascinated By The Comments On The Articles of Whole World</a:t>
            </a:r>
            <a:r>
              <a:rPr lang="en-US" altLang="zh-CN" sz="2400" dirty="0"/>
              <a:t>”</a:t>
            </a:r>
          </a:p>
          <a:p>
            <a:pPr algn="ctr">
              <a:lnSpc>
                <a:spcPct val="150000"/>
              </a:lnSpc>
            </a:pPr>
            <a:r>
              <a:rPr lang="zh-CN" altLang="en-US" sz="2400" dirty="0"/>
              <a:t>  两脚踏东西文化 </a:t>
            </a:r>
            <a:r>
              <a:rPr lang="en-US" altLang="zh-CN" sz="2400" dirty="0"/>
              <a:t>, </a:t>
            </a:r>
            <a:r>
              <a:rPr lang="zh-CN" altLang="en-US" sz="2400" dirty="0"/>
              <a:t>一心评宇宙文章</a:t>
            </a:r>
          </a:p>
        </p:txBody>
      </p:sp>
      <p:sp>
        <p:nvSpPr>
          <p:cNvPr id="17" name="文本框 16">
            <a:extLst>
              <a:ext uri="{FF2B5EF4-FFF2-40B4-BE49-F238E27FC236}">
                <a16:creationId xmlns:a16="http://schemas.microsoft.com/office/drawing/2014/main" id="{A3C3A68C-C0F0-4E53-B512-6504672E8717}"/>
              </a:ext>
            </a:extLst>
          </p:cNvPr>
          <p:cNvSpPr txBox="1"/>
          <p:nvPr/>
        </p:nvSpPr>
        <p:spPr>
          <a:xfrm>
            <a:off x="802804" y="2131052"/>
            <a:ext cx="10836250" cy="2246769"/>
          </a:xfrm>
          <a:prstGeom prst="rect">
            <a:avLst/>
          </a:prstGeom>
          <a:noFill/>
        </p:spPr>
        <p:txBody>
          <a:bodyPr wrap="square">
            <a:spAutoFit/>
          </a:bodyPr>
          <a:lstStyle/>
          <a:p>
            <a:pPr indent="457200" algn="just"/>
            <a:r>
              <a:rPr lang="en-US" altLang="zh-CN" sz="2800" dirty="0">
                <a:solidFill>
                  <a:schemeClr val="tx1">
                    <a:lumMod val="50000"/>
                    <a:lumOff val="50000"/>
                  </a:schemeClr>
                </a:solidFill>
                <a:cs typeface="+mn-ea"/>
              </a:rPr>
              <a:t>Lin </a:t>
            </a:r>
            <a:r>
              <a:rPr lang="en-US" altLang="zh-CN" sz="2800" dirty="0" err="1">
                <a:solidFill>
                  <a:schemeClr val="tx1">
                    <a:lumMod val="50000"/>
                    <a:lumOff val="50000"/>
                  </a:schemeClr>
                </a:solidFill>
                <a:cs typeface="+mn-ea"/>
              </a:rPr>
              <a:t>Yutang</a:t>
            </a:r>
            <a:r>
              <a:rPr lang="en-US" altLang="zh-CN" sz="2800" dirty="0">
                <a:solidFill>
                  <a:schemeClr val="tx1">
                    <a:lumMod val="50000"/>
                    <a:lumOff val="50000"/>
                  </a:schemeClr>
                </a:solidFill>
                <a:cs typeface="+mn-ea"/>
              </a:rPr>
              <a:t> has made great contributions to the Chinese translation community, and proposed three criteria for translation: faithfulness, smoothness, and beautifulness. At the same time, he translated a large number of Chinese classical books. </a:t>
            </a:r>
            <a:endParaRPr lang="zh-CN" altLang="en-US" sz="2800" dirty="0">
              <a:solidFill>
                <a:schemeClr val="tx1">
                  <a:lumMod val="50000"/>
                  <a:lumOff val="50000"/>
                </a:schemeClr>
              </a:solidFill>
              <a:cs typeface="+mn-ea"/>
            </a:endParaRPr>
          </a:p>
        </p:txBody>
      </p:sp>
      <p:sp>
        <p:nvSpPr>
          <p:cNvPr id="19" name="文本框 18">
            <a:extLst>
              <a:ext uri="{FF2B5EF4-FFF2-40B4-BE49-F238E27FC236}">
                <a16:creationId xmlns:a16="http://schemas.microsoft.com/office/drawing/2014/main" id="{1337769A-39BF-4520-8339-0750D123F201}"/>
              </a:ext>
            </a:extLst>
          </p:cNvPr>
          <p:cNvSpPr txBox="1"/>
          <p:nvPr/>
        </p:nvSpPr>
        <p:spPr>
          <a:xfrm>
            <a:off x="802804" y="4290449"/>
            <a:ext cx="10586392" cy="2246769"/>
          </a:xfrm>
          <a:prstGeom prst="rect">
            <a:avLst/>
          </a:prstGeom>
          <a:noFill/>
        </p:spPr>
        <p:txBody>
          <a:bodyPr wrap="square">
            <a:spAutoFit/>
          </a:bodyPr>
          <a:lstStyle/>
          <a:p>
            <a:pPr indent="457200" algn="just"/>
            <a:r>
              <a:rPr lang="en-US" altLang="zh-CN" sz="2800" dirty="0">
                <a:solidFill>
                  <a:schemeClr val="tx1">
                    <a:lumMod val="50000"/>
                    <a:lumOff val="50000"/>
                  </a:schemeClr>
                </a:solidFill>
                <a:cs typeface="+mn-ea"/>
              </a:rPr>
              <a:t>As his motto said, he was one of the pioneers who promoted Chinese culture to the world. With his knowledge and wisdom, he successfully introduced the essence of Chinese culture to the West, promoted the exchange of Chinese and foreign cultures.</a:t>
            </a:r>
            <a:endParaRPr lang="zh-CN" altLang="en-US" sz="2800" dirty="0">
              <a:solidFill>
                <a:schemeClr val="tx1">
                  <a:lumMod val="50000"/>
                  <a:lumOff val="50000"/>
                </a:schemeClr>
              </a:solidFill>
              <a:cs typeface="+mn-ea"/>
            </a:endParaRPr>
          </a:p>
        </p:txBody>
      </p:sp>
    </p:spTree>
    <p:extLst>
      <p:ext uri="{BB962C8B-B14F-4D97-AF65-F5344CB8AC3E}">
        <p14:creationId xmlns:p14="http://schemas.microsoft.com/office/powerpoint/2010/main" val="198053715"/>
      </p:ext>
    </p:extLst>
  </p:cSld>
  <p:clrMapOvr>
    <a:masterClrMapping/>
  </p:clrMapOvr>
  <p:transition spd="slow" advTm="0">
    <p:comb/>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l="10212" t="37660" r="12872" b="44468"/>
          <a:stretch/>
        </p:blipFill>
        <p:spPr>
          <a:xfrm>
            <a:off x="1845012" y="2816157"/>
            <a:ext cx="9377464" cy="1225685"/>
          </a:xfrm>
          <a:prstGeom prst="rect">
            <a:avLst/>
          </a:prstGeom>
        </p:spPr>
      </p:pic>
      <p:sp>
        <p:nvSpPr>
          <p:cNvPr id="8" name="文本框 7"/>
          <p:cNvSpPr txBox="1"/>
          <p:nvPr/>
        </p:nvSpPr>
        <p:spPr>
          <a:xfrm>
            <a:off x="450168" y="1728436"/>
            <a:ext cx="10772308" cy="1015663"/>
          </a:xfrm>
          <a:prstGeom prst="rect">
            <a:avLst/>
          </a:prstGeom>
          <a:noFill/>
        </p:spPr>
        <p:txBody>
          <a:bodyPr wrap="none" rtlCol="0">
            <a:spAutoFit/>
          </a:bodyPr>
          <a:lstStyle/>
          <a:p>
            <a:pPr algn="ctr"/>
            <a:r>
              <a:rPr lang="en-US" altLang="zh-CN" sz="6000" dirty="0">
                <a:solidFill>
                  <a:schemeClr val="tx1">
                    <a:lumMod val="50000"/>
                    <a:lumOff val="50000"/>
                  </a:schemeClr>
                </a:solidFill>
                <a:cs typeface="+mn-ea"/>
              </a:rPr>
              <a:t>Thank you for </a:t>
            </a:r>
            <a:r>
              <a:rPr lang="fr-FR" altLang="zh-CN" sz="6000" dirty="0">
                <a:solidFill>
                  <a:schemeClr val="tx1">
                    <a:lumMod val="50000"/>
                    <a:lumOff val="50000"/>
                  </a:schemeClr>
                </a:solidFill>
                <a:cs typeface="+mn-ea"/>
              </a:rPr>
              <a:t>your</a:t>
            </a:r>
            <a:r>
              <a:rPr lang="en-US" altLang="zh-CN" sz="6000" dirty="0">
                <a:solidFill>
                  <a:schemeClr val="tx1">
                    <a:lumMod val="50000"/>
                    <a:lumOff val="50000"/>
                  </a:schemeClr>
                </a:solidFill>
                <a:cs typeface="+mn-ea"/>
              </a:rPr>
              <a:t> listening!</a:t>
            </a:r>
            <a:endParaRPr lang="zh-CN" altLang="fr-FR" sz="6000" dirty="0">
              <a:solidFill>
                <a:schemeClr val="tx1">
                  <a:lumMod val="50000"/>
                  <a:lumOff val="50000"/>
                </a:schemeClr>
              </a:solidFill>
              <a:cs typeface="+mn-ea"/>
            </a:endParaRPr>
          </a:p>
        </p:txBody>
      </p:sp>
      <p:sp>
        <p:nvSpPr>
          <p:cNvPr id="11" name="任意多边形 10"/>
          <p:cNvSpPr/>
          <p:nvPr/>
        </p:nvSpPr>
        <p:spPr>
          <a:xfrm>
            <a:off x="8526984" y="3872963"/>
            <a:ext cx="171109" cy="168879"/>
          </a:xfrm>
          <a:custGeom>
            <a:avLst/>
            <a:gdLst>
              <a:gd name="connsiteX0" fmla="*/ 68531 w 399271"/>
              <a:gd name="connsiteY0" fmla="*/ 20364 h 535930"/>
              <a:gd name="connsiteX1" fmla="*/ 68531 w 399271"/>
              <a:gd name="connsiteY1" fmla="*/ 20364 h 535930"/>
              <a:gd name="connsiteX2" fmla="*/ 58803 w 399271"/>
              <a:gd name="connsiteY2" fmla="*/ 107913 h 535930"/>
              <a:gd name="connsiteX3" fmla="*/ 39348 w 399271"/>
              <a:gd name="connsiteY3" fmla="*/ 137096 h 535930"/>
              <a:gd name="connsiteX4" fmla="*/ 29620 w 399271"/>
              <a:gd name="connsiteY4" fmla="*/ 166279 h 535930"/>
              <a:gd name="connsiteX5" fmla="*/ 19893 w 399271"/>
              <a:gd name="connsiteY5" fmla="*/ 234372 h 535930"/>
              <a:gd name="connsiteX6" fmla="*/ 10165 w 399271"/>
              <a:gd name="connsiteY6" fmla="*/ 263555 h 535930"/>
              <a:gd name="connsiteX7" fmla="*/ 437 w 399271"/>
              <a:gd name="connsiteY7" fmla="*/ 312194 h 535930"/>
              <a:gd name="connsiteX8" fmla="*/ 29620 w 399271"/>
              <a:gd name="connsiteY8" fmla="*/ 477564 h 535930"/>
              <a:gd name="connsiteX9" fmla="*/ 58803 w 399271"/>
              <a:gd name="connsiteY9" fmla="*/ 497019 h 535930"/>
              <a:gd name="connsiteX10" fmla="*/ 78258 w 399271"/>
              <a:gd name="connsiteY10" fmla="*/ 516475 h 535930"/>
              <a:gd name="connsiteX11" fmla="*/ 136624 w 399271"/>
              <a:gd name="connsiteY11" fmla="*/ 535930 h 535930"/>
              <a:gd name="connsiteX12" fmla="*/ 233901 w 399271"/>
              <a:gd name="connsiteY12" fmla="*/ 526202 h 535930"/>
              <a:gd name="connsiteX13" fmla="*/ 263084 w 399271"/>
              <a:gd name="connsiteY13" fmla="*/ 506747 h 535930"/>
              <a:gd name="connsiteX14" fmla="*/ 301995 w 399271"/>
              <a:gd name="connsiteY14" fmla="*/ 487292 h 535930"/>
              <a:gd name="connsiteX15" fmla="*/ 370088 w 399271"/>
              <a:gd name="connsiteY15" fmla="*/ 409470 h 535930"/>
              <a:gd name="connsiteX16" fmla="*/ 379816 w 399271"/>
              <a:gd name="connsiteY16" fmla="*/ 370560 h 535930"/>
              <a:gd name="connsiteX17" fmla="*/ 399271 w 399271"/>
              <a:gd name="connsiteY17" fmla="*/ 312194 h 535930"/>
              <a:gd name="connsiteX18" fmla="*/ 379816 w 399271"/>
              <a:gd name="connsiteY18" fmla="*/ 107913 h 535930"/>
              <a:gd name="connsiteX19" fmla="*/ 350633 w 399271"/>
              <a:gd name="connsiteY19" fmla="*/ 49547 h 535930"/>
              <a:gd name="connsiteX20" fmla="*/ 321450 w 399271"/>
              <a:gd name="connsiteY20" fmla="*/ 20364 h 535930"/>
              <a:gd name="connsiteX21" fmla="*/ 272812 w 399271"/>
              <a:gd name="connsiteY21" fmla="*/ 10636 h 535930"/>
              <a:gd name="connsiteX22" fmla="*/ 243629 w 399271"/>
              <a:gd name="connsiteY22" fmla="*/ 909 h 535930"/>
              <a:gd name="connsiteX23" fmla="*/ 87986 w 399271"/>
              <a:gd name="connsiteY23" fmla="*/ 30092 h 535930"/>
              <a:gd name="connsiteX24" fmla="*/ 68531 w 399271"/>
              <a:gd name="connsiteY24" fmla="*/ 20364 h 53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271" h="535930">
                <a:moveTo>
                  <a:pt x="68531" y="20364"/>
                </a:moveTo>
                <a:lnTo>
                  <a:pt x="68531" y="20364"/>
                </a:lnTo>
                <a:cubicBezTo>
                  <a:pt x="65288" y="49547"/>
                  <a:pt x="65924" y="79427"/>
                  <a:pt x="58803" y="107913"/>
                </a:cubicBezTo>
                <a:cubicBezTo>
                  <a:pt x="55967" y="119255"/>
                  <a:pt x="44576" y="126639"/>
                  <a:pt x="39348" y="137096"/>
                </a:cubicBezTo>
                <a:cubicBezTo>
                  <a:pt x="34762" y="146267"/>
                  <a:pt x="32863" y="156551"/>
                  <a:pt x="29620" y="166279"/>
                </a:cubicBezTo>
                <a:cubicBezTo>
                  <a:pt x="26378" y="188977"/>
                  <a:pt x="24390" y="211889"/>
                  <a:pt x="19893" y="234372"/>
                </a:cubicBezTo>
                <a:cubicBezTo>
                  <a:pt x="17882" y="244427"/>
                  <a:pt x="12652" y="253607"/>
                  <a:pt x="10165" y="263555"/>
                </a:cubicBezTo>
                <a:cubicBezTo>
                  <a:pt x="6155" y="279595"/>
                  <a:pt x="3680" y="295981"/>
                  <a:pt x="437" y="312194"/>
                </a:cubicBezTo>
                <a:cubicBezTo>
                  <a:pt x="4305" y="366341"/>
                  <a:pt x="-13360" y="434584"/>
                  <a:pt x="29620" y="477564"/>
                </a:cubicBezTo>
                <a:cubicBezTo>
                  <a:pt x="37887" y="485831"/>
                  <a:pt x="49674" y="489716"/>
                  <a:pt x="58803" y="497019"/>
                </a:cubicBezTo>
                <a:cubicBezTo>
                  <a:pt x="65965" y="502748"/>
                  <a:pt x="70055" y="512373"/>
                  <a:pt x="78258" y="516475"/>
                </a:cubicBezTo>
                <a:cubicBezTo>
                  <a:pt x="96601" y="525646"/>
                  <a:pt x="136624" y="535930"/>
                  <a:pt x="136624" y="535930"/>
                </a:cubicBezTo>
                <a:cubicBezTo>
                  <a:pt x="169050" y="532687"/>
                  <a:pt x="202148" y="533530"/>
                  <a:pt x="233901" y="526202"/>
                </a:cubicBezTo>
                <a:cubicBezTo>
                  <a:pt x="245293" y="523573"/>
                  <a:pt x="252933" y="512547"/>
                  <a:pt x="263084" y="506747"/>
                </a:cubicBezTo>
                <a:cubicBezTo>
                  <a:pt x="275675" y="499553"/>
                  <a:pt x="289025" y="493777"/>
                  <a:pt x="301995" y="487292"/>
                </a:cubicBezTo>
                <a:cubicBezTo>
                  <a:pt x="358900" y="430386"/>
                  <a:pt x="337915" y="457731"/>
                  <a:pt x="370088" y="409470"/>
                </a:cubicBezTo>
                <a:cubicBezTo>
                  <a:pt x="373331" y="396500"/>
                  <a:pt x="375974" y="383365"/>
                  <a:pt x="379816" y="370560"/>
                </a:cubicBezTo>
                <a:cubicBezTo>
                  <a:pt x="385709" y="350917"/>
                  <a:pt x="399271" y="312194"/>
                  <a:pt x="399271" y="312194"/>
                </a:cubicBezTo>
                <a:cubicBezTo>
                  <a:pt x="392295" y="193597"/>
                  <a:pt x="402081" y="185837"/>
                  <a:pt x="379816" y="107913"/>
                </a:cubicBezTo>
                <a:cubicBezTo>
                  <a:pt x="372186" y="81209"/>
                  <a:pt x="369168" y="71790"/>
                  <a:pt x="350633" y="49547"/>
                </a:cubicBezTo>
                <a:cubicBezTo>
                  <a:pt x="341826" y="38979"/>
                  <a:pt x="333755" y="26516"/>
                  <a:pt x="321450" y="20364"/>
                </a:cubicBezTo>
                <a:cubicBezTo>
                  <a:pt x="306662" y="12970"/>
                  <a:pt x="288852" y="14646"/>
                  <a:pt x="272812" y="10636"/>
                </a:cubicBezTo>
                <a:cubicBezTo>
                  <a:pt x="262864" y="8149"/>
                  <a:pt x="253357" y="4151"/>
                  <a:pt x="243629" y="909"/>
                </a:cubicBezTo>
                <a:cubicBezTo>
                  <a:pt x="98279" y="11290"/>
                  <a:pt x="139625" y="-21547"/>
                  <a:pt x="87986" y="30092"/>
                </a:cubicBezTo>
                <a:lnTo>
                  <a:pt x="68531" y="20364"/>
                </a:lnTo>
                <a:close/>
              </a:path>
            </a:pathLst>
          </a:custGeom>
          <a:solidFill>
            <a:srgbClr val="8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a:extLst>
              <a:ext uri="{FF2B5EF4-FFF2-40B4-BE49-F238E27FC236}">
                <a16:creationId xmlns:a16="http://schemas.microsoft.com/office/drawing/2014/main" id="{59A88AC9-8726-4D7B-A3EF-9D674796DC54}"/>
              </a:ext>
            </a:extLst>
          </p:cNvPr>
          <p:cNvSpPr txBox="1"/>
          <p:nvPr/>
        </p:nvSpPr>
        <p:spPr>
          <a:xfrm>
            <a:off x="8829713" y="3698401"/>
            <a:ext cx="3034549" cy="830997"/>
          </a:xfrm>
          <a:prstGeom prst="rect">
            <a:avLst/>
          </a:prstGeom>
          <a:noFill/>
        </p:spPr>
        <p:txBody>
          <a:bodyPr wrap="none" rtlCol="0">
            <a:spAutoFit/>
          </a:bodyPr>
          <a:lstStyle/>
          <a:p>
            <a:r>
              <a:rPr lang="en-US" altLang="zh-CN" sz="2400" dirty="0" err="1">
                <a:solidFill>
                  <a:schemeClr val="tx1">
                    <a:lumMod val="50000"/>
                    <a:lumOff val="50000"/>
                  </a:schemeClr>
                </a:solidFill>
                <a:cs typeface="+mn-ea"/>
                <a:sym typeface="+mn-lt"/>
              </a:rPr>
              <a:t>Xie</a:t>
            </a:r>
            <a:r>
              <a:rPr lang="en-US" altLang="zh-CN" sz="2400" dirty="0">
                <a:solidFill>
                  <a:schemeClr val="tx1">
                    <a:lumMod val="50000"/>
                    <a:lumOff val="50000"/>
                  </a:schemeClr>
                </a:solidFill>
                <a:cs typeface="+mn-ea"/>
                <a:sym typeface="+mn-lt"/>
              </a:rPr>
              <a:t> </a:t>
            </a:r>
            <a:r>
              <a:rPr lang="en-US" altLang="zh-CN" sz="2400" dirty="0" err="1">
                <a:solidFill>
                  <a:schemeClr val="tx1">
                    <a:lumMod val="50000"/>
                    <a:lumOff val="50000"/>
                  </a:schemeClr>
                </a:solidFill>
                <a:cs typeface="+mn-ea"/>
                <a:sym typeface="+mn-lt"/>
              </a:rPr>
              <a:t>Jiafen</a:t>
            </a:r>
            <a:r>
              <a:rPr lang="zh-CN" altLang="en-US" sz="2400" dirty="0">
                <a:solidFill>
                  <a:schemeClr val="tx1">
                    <a:lumMod val="50000"/>
                    <a:lumOff val="50000"/>
                  </a:schemeClr>
                </a:solidFill>
                <a:cs typeface="+mn-ea"/>
                <a:sym typeface="+mn-lt"/>
              </a:rPr>
              <a:t> </a:t>
            </a:r>
            <a:r>
              <a:rPr lang="en-US" altLang="zh-CN" sz="2400" dirty="0">
                <a:solidFill>
                  <a:schemeClr val="tx1">
                    <a:lumMod val="50000"/>
                    <a:lumOff val="50000"/>
                  </a:schemeClr>
                </a:solidFill>
                <a:cs typeface="+mn-ea"/>
                <a:sym typeface="+mn-lt"/>
              </a:rPr>
              <a:t>&amp;</a:t>
            </a:r>
            <a:r>
              <a:rPr lang="zh-CN" altLang="en-US" sz="2400" dirty="0">
                <a:solidFill>
                  <a:schemeClr val="tx1">
                    <a:lumMod val="50000"/>
                    <a:lumOff val="50000"/>
                  </a:schemeClr>
                </a:solidFill>
                <a:cs typeface="+mn-ea"/>
                <a:sym typeface="+mn-lt"/>
              </a:rPr>
              <a:t> </a:t>
            </a:r>
            <a:r>
              <a:rPr lang="en-US" altLang="zh-CN" sz="2400" dirty="0">
                <a:solidFill>
                  <a:schemeClr val="tx1">
                    <a:lumMod val="50000"/>
                    <a:lumOff val="50000"/>
                  </a:schemeClr>
                </a:solidFill>
                <a:cs typeface="+mn-ea"/>
                <a:sym typeface="+mn-lt"/>
              </a:rPr>
              <a:t>Yan Lili</a:t>
            </a:r>
          </a:p>
          <a:p>
            <a:r>
              <a:rPr lang="zh-CN" altLang="en-US" sz="2400" dirty="0">
                <a:solidFill>
                  <a:schemeClr val="tx1">
                    <a:lumMod val="50000"/>
                    <a:lumOff val="50000"/>
                  </a:schemeClr>
                </a:solidFill>
                <a:cs typeface="+mn-ea"/>
                <a:sym typeface="+mn-lt"/>
              </a:rPr>
              <a:t>谢佳芬、颜莉莉</a:t>
            </a:r>
          </a:p>
        </p:txBody>
      </p:sp>
    </p:spTree>
    <p:extLst>
      <p:ext uri="{BB962C8B-B14F-4D97-AF65-F5344CB8AC3E}">
        <p14:creationId xmlns:p14="http://schemas.microsoft.com/office/powerpoint/2010/main" val="3997277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000">
        <p15:prstTrans prst="airplane"/>
      </p:transition>
    </mc:Choice>
    <mc:Fallback xmlns="">
      <p:transition spd="slow" advTm="9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screen">
            <a:extLst>
              <a:ext uri="{28A0092B-C50C-407E-A947-70E740481C1C}">
                <a14:useLocalDpi xmlns:a14="http://schemas.microsoft.com/office/drawing/2010/main"/>
              </a:ext>
            </a:extLst>
          </a:blip>
          <a:srcRect l="36622" t="27234" r="41356" b="38865"/>
          <a:stretch/>
        </p:blipFill>
        <p:spPr>
          <a:xfrm>
            <a:off x="4026615" y="2644539"/>
            <a:ext cx="1531757" cy="1326412"/>
          </a:xfrm>
          <a:prstGeom prst="rect">
            <a:avLst/>
          </a:prstGeom>
        </p:spPr>
      </p:pic>
      <p:sp>
        <p:nvSpPr>
          <p:cNvPr id="4" name="文本框 3"/>
          <p:cNvSpPr txBox="1"/>
          <p:nvPr/>
        </p:nvSpPr>
        <p:spPr>
          <a:xfrm>
            <a:off x="2586192" y="1276420"/>
            <a:ext cx="1627369" cy="1569660"/>
          </a:xfrm>
          <a:prstGeom prst="rect">
            <a:avLst/>
          </a:prstGeom>
          <a:noFill/>
        </p:spPr>
        <p:txBody>
          <a:bodyPr wrap="none" rtlCol="0">
            <a:spAutoFit/>
          </a:bodyPr>
          <a:lstStyle/>
          <a:p>
            <a:r>
              <a:rPr lang="en-US" altLang="zh-CN" sz="9600" dirty="0">
                <a:solidFill>
                  <a:schemeClr val="tx1">
                    <a:lumMod val="50000"/>
                    <a:lumOff val="50000"/>
                  </a:schemeClr>
                </a:solidFill>
                <a:cs typeface="+mn-ea"/>
                <a:sym typeface="+mn-lt"/>
              </a:rPr>
              <a:t>01</a:t>
            </a:r>
            <a:endParaRPr lang="zh-CN" altLang="en-US" sz="9600" dirty="0">
              <a:solidFill>
                <a:schemeClr val="tx1">
                  <a:lumMod val="50000"/>
                  <a:lumOff val="50000"/>
                </a:schemeClr>
              </a:solidFill>
              <a:cs typeface="+mn-ea"/>
              <a:sym typeface="+mn-lt"/>
            </a:endParaRPr>
          </a:p>
        </p:txBody>
      </p:sp>
      <p:sp>
        <p:nvSpPr>
          <p:cNvPr id="5" name="文本框 4"/>
          <p:cNvSpPr txBox="1"/>
          <p:nvPr/>
        </p:nvSpPr>
        <p:spPr>
          <a:xfrm>
            <a:off x="5472682" y="2846080"/>
            <a:ext cx="4294574" cy="923330"/>
          </a:xfrm>
          <a:prstGeom prst="rect">
            <a:avLst/>
          </a:prstGeom>
          <a:noFill/>
        </p:spPr>
        <p:txBody>
          <a:bodyPr wrap="none" rtlCol="0">
            <a:spAutoFit/>
          </a:bodyPr>
          <a:lstStyle/>
          <a:p>
            <a:r>
              <a:rPr lang="en-US" altLang="zh-CN" sz="5400" dirty="0">
                <a:solidFill>
                  <a:schemeClr val="tx1">
                    <a:lumMod val="50000"/>
                    <a:lumOff val="50000"/>
                  </a:schemeClr>
                </a:solidFill>
                <a:cs typeface="+mn-ea"/>
              </a:rPr>
              <a:t>Introduction</a:t>
            </a:r>
            <a:endParaRPr lang="zh-CN" altLang="en-US" sz="5400" dirty="0">
              <a:solidFill>
                <a:schemeClr val="tx1">
                  <a:lumMod val="50000"/>
                  <a:lumOff val="50000"/>
                </a:schemeClr>
              </a:solidFill>
              <a:cs typeface="+mn-ea"/>
            </a:endParaRPr>
          </a:p>
        </p:txBody>
      </p:sp>
    </p:spTree>
    <p:extLst>
      <p:ext uri="{BB962C8B-B14F-4D97-AF65-F5344CB8AC3E}">
        <p14:creationId xmlns:p14="http://schemas.microsoft.com/office/powerpoint/2010/main" val="2467079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l="1709" t="33616" r="1397" b="8085"/>
          <a:stretch/>
        </p:blipFill>
        <p:spPr>
          <a:xfrm rot="19574234">
            <a:off x="52667" y="231888"/>
            <a:ext cx="982494" cy="487687"/>
          </a:xfrm>
          <a:prstGeom prst="rect">
            <a:avLst/>
          </a:prstGeom>
        </p:spPr>
      </p:pic>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l="15579" t="24255" r="15343" b="18724"/>
          <a:stretch/>
        </p:blipFill>
        <p:spPr>
          <a:xfrm>
            <a:off x="62147" y="6184280"/>
            <a:ext cx="680652" cy="561852"/>
          </a:xfrm>
          <a:prstGeom prst="rect">
            <a:avLst/>
          </a:prstGeom>
        </p:spPr>
      </p:pic>
      <p:sp>
        <p:nvSpPr>
          <p:cNvPr id="9" name="矩形 8"/>
          <p:cNvSpPr/>
          <p:nvPr/>
        </p:nvSpPr>
        <p:spPr>
          <a:xfrm>
            <a:off x="5911174" y="1"/>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50" name="Picture 2">
            <a:extLst>
              <a:ext uri="{FF2B5EF4-FFF2-40B4-BE49-F238E27FC236}">
                <a16:creationId xmlns:a16="http://schemas.microsoft.com/office/drawing/2014/main" id="{5B5311B8-CA93-4689-9C8B-473D82047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20" y="3839232"/>
            <a:ext cx="3833284" cy="2284637"/>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0DFBD2E9-E31B-4B5B-BDB4-D4AB0EB8B41D}"/>
              </a:ext>
            </a:extLst>
          </p:cNvPr>
          <p:cNvSpPr txBox="1"/>
          <p:nvPr/>
        </p:nvSpPr>
        <p:spPr>
          <a:xfrm>
            <a:off x="517269" y="734131"/>
            <a:ext cx="7257669" cy="2954655"/>
          </a:xfrm>
          <a:prstGeom prst="rect">
            <a:avLst/>
          </a:prstGeom>
          <a:noFill/>
        </p:spPr>
        <p:txBody>
          <a:bodyPr wrap="square">
            <a:spAutoFit/>
          </a:bodyPr>
          <a:lstStyle/>
          <a:p>
            <a:pPr>
              <a:lnSpc>
                <a:spcPct val="150000"/>
              </a:lnSpc>
            </a:pPr>
            <a:r>
              <a:rPr lang="en-US" altLang="zh-CN" sz="3200" dirty="0">
                <a:solidFill>
                  <a:schemeClr val="tx1">
                    <a:lumMod val="50000"/>
                    <a:lumOff val="50000"/>
                  </a:schemeClr>
                </a:solidFill>
                <a:cs typeface="+mn-ea"/>
              </a:rPr>
              <a:t>Lin </a:t>
            </a:r>
            <a:r>
              <a:rPr lang="en-US" altLang="zh-CN" sz="3200" dirty="0" err="1">
                <a:solidFill>
                  <a:schemeClr val="tx1">
                    <a:lumMod val="50000"/>
                    <a:lumOff val="50000"/>
                  </a:schemeClr>
                </a:solidFill>
                <a:cs typeface="+mn-ea"/>
              </a:rPr>
              <a:t>Yutang</a:t>
            </a:r>
            <a:r>
              <a:rPr lang="en-US" altLang="zh-CN" sz="3200" dirty="0">
                <a:solidFill>
                  <a:schemeClr val="tx1">
                    <a:lumMod val="50000"/>
                    <a:lumOff val="50000"/>
                  </a:schemeClr>
                </a:solidFill>
                <a:cs typeface="+mn-ea"/>
              </a:rPr>
              <a:t> was a Chinese writer, translator, essayist , and inventor,</a:t>
            </a:r>
            <a:r>
              <a:rPr lang="zh-CN" altLang="en-US" sz="3200" dirty="0">
                <a:solidFill>
                  <a:schemeClr val="tx1">
                    <a:lumMod val="50000"/>
                    <a:lumOff val="50000"/>
                  </a:schemeClr>
                </a:solidFill>
                <a:cs typeface="+mn-ea"/>
              </a:rPr>
              <a:t> </a:t>
            </a:r>
            <a:r>
              <a:rPr lang="en-US" altLang="zh-CN" sz="3200" dirty="0">
                <a:solidFill>
                  <a:schemeClr val="tx1">
                    <a:lumMod val="50000"/>
                    <a:lumOff val="50000"/>
                  </a:schemeClr>
                </a:solidFill>
                <a:cs typeface="+mn-ea"/>
              </a:rPr>
              <a:t>who</a:t>
            </a:r>
            <a:r>
              <a:rPr lang="zh-CN" altLang="en-US" sz="3200" dirty="0">
                <a:solidFill>
                  <a:schemeClr val="tx1">
                    <a:lumMod val="50000"/>
                    <a:lumOff val="50000"/>
                  </a:schemeClr>
                </a:solidFill>
                <a:cs typeface="+mn-ea"/>
              </a:rPr>
              <a:t> </a:t>
            </a:r>
            <a:r>
              <a:rPr lang="en-US" altLang="zh-CN" sz="3200" dirty="0">
                <a:solidFill>
                  <a:schemeClr val="tx1">
                    <a:lumMod val="50000"/>
                    <a:lumOff val="50000"/>
                  </a:schemeClr>
                </a:solidFill>
                <a:cs typeface="+mn-ea"/>
              </a:rPr>
              <a:t>was</a:t>
            </a:r>
            <a:r>
              <a:rPr lang="zh-CN" altLang="en-US" sz="3200" dirty="0">
                <a:solidFill>
                  <a:schemeClr val="tx1">
                    <a:lumMod val="50000"/>
                    <a:lumOff val="50000"/>
                  </a:schemeClr>
                </a:solidFill>
                <a:cs typeface="+mn-ea"/>
              </a:rPr>
              <a:t> </a:t>
            </a:r>
            <a:r>
              <a:rPr lang="en-US" altLang="zh-CN" sz="3200" dirty="0">
                <a:solidFill>
                  <a:schemeClr val="tx1">
                    <a:lumMod val="50000"/>
                    <a:lumOff val="50000"/>
                  </a:schemeClr>
                </a:solidFill>
                <a:cs typeface="+mn-ea"/>
              </a:rPr>
              <a:t>the first person that translated </a:t>
            </a:r>
            <a:r>
              <a:rPr lang="en-US" altLang="zh-CN" sz="3200" dirty="0" err="1">
                <a:solidFill>
                  <a:schemeClr val="tx1">
                    <a:lumMod val="50000"/>
                    <a:lumOff val="50000"/>
                  </a:schemeClr>
                </a:solidFill>
                <a:cs typeface="+mn-ea"/>
              </a:rPr>
              <a:t>humour</a:t>
            </a:r>
            <a:r>
              <a:rPr lang="en-US" altLang="zh-CN" sz="3200" dirty="0">
                <a:solidFill>
                  <a:schemeClr val="tx1">
                    <a:lumMod val="50000"/>
                    <a:lumOff val="50000"/>
                  </a:schemeClr>
                </a:solidFill>
                <a:cs typeface="+mn-ea"/>
              </a:rPr>
              <a:t> into </a:t>
            </a:r>
            <a:r>
              <a:rPr lang="zh-CN" altLang="en-US" sz="3200" dirty="0">
                <a:solidFill>
                  <a:schemeClr val="tx1">
                    <a:lumMod val="50000"/>
                    <a:lumOff val="50000"/>
                  </a:schemeClr>
                </a:solidFill>
                <a:cs typeface="+mn-ea"/>
              </a:rPr>
              <a:t>幽默</a:t>
            </a:r>
            <a:r>
              <a:rPr lang="en-US" altLang="zh-CN" sz="3200" dirty="0">
                <a:solidFill>
                  <a:schemeClr val="tx1">
                    <a:lumMod val="50000"/>
                    <a:lumOff val="50000"/>
                  </a:schemeClr>
                </a:solidFill>
                <a:cs typeface="+mn-ea"/>
              </a:rPr>
              <a:t>. </a:t>
            </a:r>
            <a:endParaRPr lang="zh-CN" altLang="en-US" sz="3200" dirty="0">
              <a:solidFill>
                <a:schemeClr val="tx1">
                  <a:lumMod val="50000"/>
                  <a:lumOff val="50000"/>
                </a:schemeClr>
              </a:solidFill>
              <a:cs typeface="+mn-ea"/>
            </a:endParaRPr>
          </a:p>
        </p:txBody>
      </p:sp>
      <p:sp>
        <p:nvSpPr>
          <p:cNvPr id="10" name="文本框 9">
            <a:extLst>
              <a:ext uri="{FF2B5EF4-FFF2-40B4-BE49-F238E27FC236}">
                <a16:creationId xmlns:a16="http://schemas.microsoft.com/office/drawing/2014/main" id="{A8878607-341B-4D0F-8A66-8206692471C8}"/>
              </a:ext>
            </a:extLst>
          </p:cNvPr>
          <p:cNvSpPr txBox="1"/>
          <p:nvPr/>
        </p:nvSpPr>
        <p:spPr>
          <a:xfrm>
            <a:off x="4248308" y="4981550"/>
            <a:ext cx="6143016" cy="707886"/>
          </a:xfrm>
          <a:prstGeom prst="rect">
            <a:avLst/>
          </a:prstGeom>
          <a:noFill/>
        </p:spPr>
        <p:txBody>
          <a:bodyPr wrap="square">
            <a:spAutoFit/>
          </a:bodyPr>
          <a:lstStyle/>
          <a:p>
            <a:r>
              <a:rPr lang="en-US" altLang="zh-CN" sz="2000" dirty="0">
                <a:solidFill>
                  <a:schemeClr val="tx1">
                    <a:lumMod val="50000"/>
                    <a:lumOff val="50000"/>
                  </a:schemeClr>
                </a:solidFill>
                <a:cs typeface="+mn-ea"/>
              </a:rPr>
              <a:t>He successfully built a Chinese typewriter, overcoming few initial hurdles and failures </a:t>
            </a:r>
            <a:endParaRPr lang="zh-CN" altLang="en-US" sz="2000" dirty="0">
              <a:solidFill>
                <a:schemeClr val="tx1">
                  <a:lumMod val="50000"/>
                  <a:lumOff val="50000"/>
                </a:schemeClr>
              </a:solidFill>
              <a:cs typeface="+mn-ea"/>
            </a:endParaRPr>
          </a:p>
        </p:txBody>
      </p:sp>
      <p:pic>
        <p:nvPicPr>
          <p:cNvPr id="14" name="图片 13">
            <a:extLst>
              <a:ext uri="{FF2B5EF4-FFF2-40B4-BE49-F238E27FC236}">
                <a16:creationId xmlns:a16="http://schemas.microsoft.com/office/drawing/2014/main" id="{4868930A-17AF-42C7-B8DD-CC51F233A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9733" y="475731"/>
            <a:ext cx="4099447" cy="4126960"/>
          </a:xfrm>
          <a:prstGeom prst="rect">
            <a:avLst/>
          </a:prstGeom>
        </p:spPr>
      </p:pic>
    </p:spTree>
    <p:extLst>
      <p:ext uri="{BB962C8B-B14F-4D97-AF65-F5344CB8AC3E}">
        <p14:creationId xmlns:p14="http://schemas.microsoft.com/office/powerpoint/2010/main" val="352310708"/>
      </p:ext>
    </p:extLst>
  </p:cSld>
  <p:clrMapOvr>
    <a:masterClrMapping/>
  </p:clrMapOvr>
  <p:transition spd="slow" advTm="0">
    <p:cover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7582988" y="2330654"/>
            <a:ext cx="2597284" cy="4844375"/>
          </a:xfrm>
          <a:prstGeom prst="rect">
            <a:avLst/>
          </a:prstGeom>
          <a:blipFill dpi="0" rotWithShape="1">
            <a:blip r:embed="rId2" cstate="screen">
              <a:alphaModFix amt="7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03179" y="494350"/>
            <a:ext cx="4776564" cy="1200329"/>
          </a:xfrm>
          <a:prstGeom prst="rect">
            <a:avLst/>
          </a:prstGeom>
          <a:noFill/>
        </p:spPr>
        <p:txBody>
          <a:bodyPr wrap="none" rtlCol="0">
            <a:spAutoFit/>
          </a:bodyPr>
          <a:lstStyle/>
          <a:p>
            <a:r>
              <a:rPr lang="en-US" altLang="zh-CN" sz="3600" b="1" dirty="0">
                <a:solidFill>
                  <a:schemeClr val="tx1">
                    <a:lumMod val="50000"/>
                    <a:lumOff val="50000"/>
                  </a:schemeClr>
                </a:solidFill>
                <a:cs typeface="+mn-ea"/>
                <a:sym typeface="+mn-lt"/>
              </a:rPr>
              <a:t>Lin </a:t>
            </a:r>
            <a:r>
              <a:rPr lang="en-US" altLang="zh-CN" sz="3600" b="1" dirty="0" err="1">
                <a:solidFill>
                  <a:schemeClr val="tx1">
                    <a:lumMod val="50000"/>
                    <a:lumOff val="50000"/>
                  </a:schemeClr>
                </a:solidFill>
                <a:cs typeface="+mn-ea"/>
                <a:sym typeface="+mn-lt"/>
              </a:rPr>
              <a:t>Yutang’s</a:t>
            </a:r>
            <a:r>
              <a:rPr lang="en-US" altLang="zh-CN" sz="3600" b="1" dirty="0">
                <a:solidFill>
                  <a:schemeClr val="tx1">
                    <a:lumMod val="50000"/>
                    <a:lumOff val="50000"/>
                  </a:schemeClr>
                </a:solidFill>
                <a:cs typeface="+mn-ea"/>
                <a:sym typeface="+mn-lt"/>
              </a:rPr>
              <a:t> </a:t>
            </a:r>
            <a:r>
              <a:rPr lang="en-US" altLang="zh-CN" sz="3600" b="1" dirty="0">
                <a:solidFill>
                  <a:schemeClr val="tx1">
                    <a:lumMod val="50000"/>
                    <a:lumOff val="50000"/>
                  </a:schemeClr>
                </a:solidFill>
                <a:cs typeface="+mn-ea"/>
              </a:rPr>
              <a:t>Youth</a:t>
            </a:r>
          </a:p>
          <a:p>
            <a:endParaRPr lang="zh-CN" altLang="en-US" sz="3600" b="1" dirty="0">
              <a:solidFill>
                <a:schemeClr val="tx1">
                  <a:lumMod val="50000"/>
                  <a:lumOff val="50000"/>
                </a:schemeClr>
              </a:solidFill>
              <a:cs typeface="+mn-ea"/>
              <a:sym typeface="+mn-lt"/>
            </a:endParaRPr>
          </a:p>
        </p:txBody>
      </p:sp>
      <p:sp>
        <p:nvSpPr>
          <p:cNvPr id="2" name="矩形 1"/>
          <p:cNvSpPr/>
          <p:nvPr/>
        </p:nvSpPr>
        <p:spPr>
          <a:xfrm>
            <a:off x="5911174" y="1"/>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303179" y="2064196"/>
            <a:ext cx="7569739" cy="961289"/>
          </a:xfrm>
          <a:prstGeom prst="rect">
            <a:avLst/>
          </a:prstGeom>
          <a:noFill/>
        </p:spPr>
        <p:txBody>
          <a:bodyPr wrap="square" rtlCol="0">
            <a:spAutoFit/>
          </a:bodyPr>
          <a:lstStyle/>
          <a:p>
            <a:pPr indent="457200" algn="just">
              <a:lnSpc>
                <a:spcPct val="150000"/>
              </a:lnSpc>
            </a:pPr>
            <a:r>
              <a:rPr lang="en-US" altLang="zh-CN" sz="2000" dirty="0">
                <a:solidFill>
                  <a:schemeClr val="tx1">
                    <a:lumMod val="50000"/>
                    <a:lumOff val="50000"/>
                  </a:schemeClr>
                </a:solidFill>
                <a:cs typeface="+mn-ea"/>
              </a:rPr>
              <a:t>Lin was born on October 10, 1895 in the town of Banzai in Zhangzhou, in southeastern China's Fujian province.</a:t>
            </a:r>
            <a:endParaRPr lang="zh-CN" altLang="en-US" sz="2000" dirty="0">
              <a:solidFill>
                <a:schemeClr val="tx1">
                  <a:lumMod val="50000"/>
                  <a:lumOff val="50000"/>
                </a:schemeClr>
              </a:solidFill>
              <a:cs typeface="+mn-ea"/>
              <a:sym typeface="+mn-lt"/>
            </a:endParaRPr>
          </a:p>
        </p:txBody>
      </p:sp>
      <p:sp>
        <p:nvSpPr>
          <p:cNvPr id="12" name="文本框 11">
            <a:extLst>
              <a:ext uri="{FF2B5EF4-FFF2-40B4-BE49-F238E27FC236}">
                <a16:creationId xmlns:a16="http://schemas.microsoft.com/office/drawing/2014/main" id="{D4874298-E5E0-4689-9CFC-3D8B73B3A4A2}"/>
              </a:ext>
            </a:extLst>
          </p:cNvPr>
          <p:cNvSpPr txBox="1"/>
          <p:nvPr/>
        </p:nvSpPr>
        <p:spPr>
          <a:xfrm>
            <a:off x="303179" y="3692803"/>
            <a:ext cx="6094378" cy="2807948"/>
          </a:xfrm>
          <a:prstGeom prst="rect">
            <a:avLst/>
          </a:prstGeom>
          <a:noFill/>
        </p:spPr>
        <p:txBody>
          <a:bodyPr wrap="square">
            <a:spAutoFit/>
          </a:bodyPr>
          <a:lstStyle/>
          <a:p>
            <a:pPr indent="457200" algn="just">
              <a:lnSpc>
                <a:spcPct val="150000"/>
              </a:lnSpc>
            </a:pPr>
            <a:r>
              <a:rPr lang="en-US" altLang="zh-CN" sz="2000" dirty="0">
                <a:solidFill>
                  <a:schemeClr val="tx1">
                    <a:lumMod val="50000"/>
                    <a:lumOff val="50000"/>
                  </a:schemeClr>
                </a:solidFill>
                <a:cs typeface="+mn-ea"/>
              </a:rPr>
              <a:t>His father Lin </a:t>
            </a:r>
            <a:r>
              <a:rPr lang="en-US" altLang="zh-CN" sz="2000" dirty="0" err="1">
                <a:solidFill>
                  <a:schemeClr val="tx1">
                    <a:lumMod val="50000"/>
                    <a:lumOff val="50000"/>
                  </a:schemeClr>
                </a:solidFill>
                <a:cs typeface="+mn-ea"/>
              </a:rPr>
              <a:t>ZhiCheng</a:t>
            </a:r>
            <a:r>
              <a:rPr lang="en-US" altLang="zh-CN" sz="2000" dirty="0">
                <a:solidFill>
                  <a:schemeClr val="tx1">
                    <a:lumMod val="50000"/>
                    <a:lumOff val="50000"/>
                  </a:schemeClr>
                </a:solidFill>
                <a:cs typeface="+mn-ea"/>
              </a:rPr>
              <a:t> (</a:t>
            </a:r>
            <a:r>
              <a:rPr lang="zh-CN" altLang="en-US" sz="2000" dirty="0">
                <a:solidFill>
                  <a:schemeClr val="tx1">
                    <a:lumMod val="50000"/>
                    <a:lumOff val="50000"/>
                  </a:schemeClr>
                </a:solidFill>
                <a:cs typeface="+mn-ea"/>
              </a:rPr>
              <a:t>林至诚</a:t>
            </a:r>
            <a:r>
              <a:rPr lang="en-US" altLang="zh-CN" sz="2000" dirty="0">
                <a:solidFill>
                  <a:schemeClr val="tx1">
                    <a:lumMod val="50000"/>
                    <a:lumOff val="50000"/>
                  </a:schemeClr>
                </a:solidFill>
                <a:cs typeface="+mn-ea"/>
              </a:rPr>
              <a:t>) was a Christian minister. His mother was Yang </a:t>
            </a:r>
            <a:r>
              <a:rPr lang="en-US" altLang="zh-CN" sz="2000" dirty="0" err="1">
                <a:solidFill>
                  <a:schemeClr val="tx1">
                    <a:lumMod val="50000"/>
                    <a:lumOff val="50000"/>
                  </a:schemeClr>
                </a:solidFill>
                <a:cs typeface="+mn-ea"/>
              </a:rPr>
              <a:t>ShunMing</a:t>
            </a:r>
            <a:r>
              <a:rPr lang="en-US" altLang="zh-CN" sz="2000" dirty="0">
                <a:solidFill>
                  <a:schemeClr val="tx1">
                    <a:lumMod val="50000"/>
                    <a:lumOff val="50000"/>
                  </a:schemeClr>
                </a:solidFill>
                <a:cs typeface="+mn-ea"/>
              </a:rPr>
              <a:t> (</a:t>
            </a:r>
            <a:r>
              <a:rPr lang="zh-CN" altLang="en-US" sz="2000" dirty="0">
                <a:solidFill>
                  <a:schemeClr val="tx1">
                    <a:lumMod val="50000"/>
                    <a:lumOff val="50000"/>
                  </a:schemeClr>
                </a:solidFill>
                <a:cs typeface="+mn-ea"/>
              </a:rPr>
              <a:t>杨顺命</a:t>
            </a:r>
            <a:r>
              <a:rPr lang="en-US" altLang="zh-CN" sz="2000" dirty="0">
                <a:solidFill>
                  <a:schemeClr val="tx1">
                    <a:lumMod val="50000"/>
                    <a:lumOff val="50000"/>
                  </a:schemeClr>
                </a:solidFill>
                <a:cs typeface="+mn-ea"/>
              </a:rPr>
              <a:t>) and Lin </a:t>
            </a:r>
            <a:r>
              <a:rPr lang="en-US" altLang="zh-CN" sz="2000" dirty="0" err="1">
                <a:solidFill>
                  <a:schemeClr val="tx1">
                    <a:lumMod val="50000"/>
                    <a:lumOff val="50000"/>
                  </a:schemeClr>
                </a:solidFill>
                <a:cs typeface="+mn-ea"/>
              </a:rPr>
              <a:t>Yutang</a:t>
            </a:r>
            <a:r>
              <a:rPr lang="en-US" altLang="zh-CN" sz="2000" dirty="0">
                <a:solidFill>
                  <a:schemeClr val="tx1">
                    <a:lumMod val="50000"/>
                    <a:lumOff val="50000"/>
                  </a:schemeClr>
                </a:solidFill>
                <a:cs typeface="+mn-ea"/>
              </a:rPr>
              <a:t> was the fifth son of eight children. His father, </a:t>
            </a:r>
            <a:r>
              <a:rPr lang="en-US" altLang="zh-CN" sz="2000" dirty="0" err="1">
                <a:solidFill>
                  <a:schemeClr val="tx1">
                    <a:lumMod val="50000"/>
                    <a:lumOff val="50000"/>
                  </a:schemeClr>
                </a:solidFill>
                <a:cs typeface="+mn-ea"/>
              </a:rPr>
              <a:t>ZhiCheng</a:t>
            </a:r>
            <a:r>
              <a:rPr lang="en-US" altLang="zh-CN" sz="2000" dirty="0">
                <a:solidFill>
                  <a:schemeClr val="tx1">
                    <a:lumMod val="50000"/>
                    <a:lumOff val="50000"/>
                  </a:schemeClr>
                </a:solidFill>
                <a:cs typeface="+mn-ea"/>
              </a:rPr>
              <a:t> worked as a farmer while serving as a local minister.	</a:t>
            </a:r>
            <a:endParaRPr lang="zh-CN" altLang="en-US" sz="2000" dirty="0">
              <a:solidFill>
                <a:schemeClr val="tx1">
                  <a:lumMod val="50000"/>
                  <a:lumOff val="50000"/>
                </a:schemeClr>
              </a:solidFill>
              <a:cs typeface="+mn-ea"/>
            </a:endParaRPr>
          </a:p>
        </p:txBody>
      </p:sp>
      <p:pic>
        <p:nvPicPr>
          <p:cNvPr id="13" name="图片 12">
            <a:extLst>
              <a:ext uri="{FF2B5EF4-FFF2-40B4-BE49-F238E27FC236}">
                <a16:creationId xmlns:a16="http://schemas.microsoft.com/office/drawing/2014/main" id="{6214676F-D875-464B-A0F5-E7DFE4437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386" y="135161"/>
            <a:ext cx="3273435" cy="4124528"/>
          </a:xfrm>
          <a:prstGeom prst="rect">
            <a:avLst/>
          </a:prstGeom>
        </p:spPr>
      </p:pic>
    </p:spTree>
    <p:extLst>
      <p:ext uri="{BB962C8B-B14F-4D97-AF65-F5344CB8AC3E}">
        <p14:creationId xmlns:p14="http://schemas.microsoft.com/office/powerpoint/2010/main" val="2048861570"/>
      </p:ext>
    </p:extLst>
  </p:cSld>
  <p:clrMapOvr>
    <a:masterClrMapping/>
  </p:clrMapOvr>
  <p:transition spd="slow" advTm="0">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rotWithShape="1">
          <a:blip r:embed="rId2" cstate="screen">
            <a:extLst>
              <a:ext uri="{28A0092B-C50C-407E-A947-70E740481C1C}">
                <a14:useLocalDpi xmlns:a14="http://schemas.microsoft.com/office/drawing/2010/main"/>
              </a:ext>
            </a:extLst>
          </a:blip>
          <a:srcRect l="36288" t="24377" r="39924" b="27408"/>
          <a:stretch/>
        </p:blipFill>
        <p:spPr>
          <a:xfrm>
            <a:off x="10741891" y="1775691"/>
            <a:ext cx="2900218" cy="3306618"/>
          </a:xfrm>
          <a:prstGeom prst="rect">
            <a:avLst/>
          </a:prstGeom>
        </p:spPr>
      </p:pic>
      <p:sp>
        <p:nvSpPr>
          <p:cNvPr id="8" name="文本框 7"/>
          <p:cNvSpPr txBox="1"/>
          <p:nvPr/>
        </p:nvSpPr>
        <p:spPr>
          <a:xfrm>
            <a:off x="165130" y="608123"/>
            <a:ext cx="11492087" cy="646331"/>
          </a:xfrm>
          <a:prstGeom prst="rect">
            <a:avLst/>
          </a:prstGeom>
          <a:noFill/>
        </p:spPr>
        <p:txBody>
          <a:bodyPr vert="horz" wrap="square" rtlCol="0">
            <a:spAutoFit/>
          </a:bodyPr>
          <a:lstStyle/>
          <a:p>
            <a:r>
              <a:rPr lang="en-US" altLang="zh-CN" sz="3600" b="1" dirty="0">
                <a:solidFill>
                  <a:schemeClr val="tx1">
                    <a:lumMod val="50000"/>
                    <a:lumOff val="50000"/>
                  </a:schemeClr>
                </a:solidFill>
                <a:cs typeface="+mn-ea"/>
              </a:rPr>
              <a:t>Education background</a:t>
            </a:r>
          </a:p>
        </p:txBody>
      </p:sp>
      <p:sp>
        <p:nvSpPr>
          <p:cNvPr id="9" name="文本框 8">
            <a:extLst>
              <a:ext uri="{FF2B5EF4-FFF2-40B4-BE49-F238E27FC236}">
                <a16:creationId xmlns:a16="http://schemas.microsoft.com/office/drawing/2014/main" id="{F7CA7EDF-A437-4108-BD80-994DA2ECE76B}"/>
              </a:ext>
            </a:extLst>
          </p:cNvPr>
          <p:cNvSpPr txBox="1"/>
          <p:nvPr/>
        </p:nvSpPr>
        <p:spPr>
          <a:xfrm>
            <a:off x="165130" y="1638842"/>
            <a:ext cx="10720121" cy="4154984"/>
          </a:xfrm>
          <a:prstGeom prst="rect">
            <a:avLst/>
          </a:prstGeom>
          <a:noFill/>
        </p:spPr>
        <p:txBody>
          <a:bodyPr wrap="square">
            <a:spAutoFit/>
          </a:bodyPr>
          <a:lstStyle/>
          <a:p>
            <a:r>
              <a:rPr lang="en-US" altLang="zh-CN" sz="2400" dirty="0">
                <a:solidFill>
                  <a:schemeClr val="tx1">
                    <a:lumMod val="50000"/>
                    <a:lumOff val="50000"/>
                  </a:schemeClr>
                </a:solidFill>
                <a:cs typeface="+mn-ea"/>
              </a:rPr>
              <a:t>In 1912. Lin studied for his bachelor‘s degree at Saint John’s University in Shanghai,</a:t>
            </a:r>
            <a:r>
              <a:rPr lang="zh-CN" altLang="en-US" sz="2400" dirty="0">
                <a:solidFill>
                  <a:schemeClr val="tx1">
                    <a:lumMod val="50000"/>
                    <a:lumOff val="50000"/>
                  </a:schemeClr>
                </a:solidFill>
                <a:cs typeface="+mn-ea"/>
              </a:rPr>
              <a:t> </a:t>
            </a:r>
            <a:r>
              <a:rPr lang="en-US" altLang="zh-CN" sz="2400" dirty="0">
                <a:solidFill>
                  <a:schemeClr val="tx1">
                    <a:lumMod val="50000"/>
                    <a:lumOff val="50000"/>
                  </a:schemeClr>
                </a:solidFill>
                <a:cs typeface="+mn-ea"/>
              </a:rPr>
              <a:t>After graduation, he taught at Tsinghua University</a:t>
            </a:r>
          </a:p>
          <a:p>
            <a:endParaRPr lang="en-US" altLang="zh-CN" sz="2400" dirty="0">
              <a:solidFill>
                <a:schemeClr val="tx1">
                  <a:lumMod val="50000"/>
                  <a:lumOff val="50000"/>
                </a:schemeClr>
              </a:solidFill>
              <a:cs typeface="+mn-ea"/>
            </a:endParaRPr>
          </a:p>
          <a:p>
            <a:r>
              <a:rPr lang="en-US" altLang="zh-CN" sz="2400" dirty="0">
                <a:solidFill>
                  <a:schemeClr val="tx1">
                    <a:lumMod val="50000"/>
                    <a:lumOff val="50000"/>
                  </a:schemeClr>
                </a:solidFill>
                <a:cs typeface="+mn-ea"/>
              </a:rPr>
              <a:t>In 1919. Lin received a half-scholarship to continue study for a doctoral degree at Harvard University. </a:t>
            </a:r>
          </a:p>
          <a:p>
            <a:endParaRPr lang="en-US" altLang="zh-CN" sz="2400" dirty="0">
              <a:solidFill>
                <a:schemeClr val="tx1">
                  <a:lumMod val="50000"/>
                  <a:lumOff val="50000"/>
                </a:schemeClr>
              </a:solidFill>
              <a:cs typeface="+mn-ea"/>
            </a:endParaRPr>
          </a:p>
          <a:p>
            <a:r>
              <a:rPr lang="en-US" altLang="zh-CN" sz="2400" dirty="0">
                <a:solidFill>
                  <a:schemeClr val="tx1">
                    <a:lumMod val="50000"/>
                    <a:lumOff val="50000"/>
                  </a:schemeClr>
                </a:solidFill>
                <a:cs typeface="+mn-ea"/>
              </a:rPr>
              <a:t>In 1920. Facing financial difficulties, Lin left Harvard early and moved to work in France and eventually to Germany, where he completed his requirements for a doctoral degree in Chinese philology at the University of Leipzig.</a:t>
            </a:r>
          </a:p>
        </p:txBody>
      </p:sp>
    </p:spTree>
    <p:extLst>
      <p:ext uri="{BB962C8B-B14F-4D97-AF65-F5344CB8AC3E}">
        <p14:creationId xmlns:p14="http://schemas.microsoft.com/office/powerpoint/2010/main" val="2349418015"/>
      </p:ext>
    </p:extLst>
  </p:cSld>
  <p:clrMapOvr>
    <a:masterClrMapping/>
  </p:clrMapOvr>
  <p:transition spd="slow" advTm="0">
    <p:cover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screen">
            <a:extLst>
              <a:ext uri="{28A0092B-C50C-407E-A947-70E740481C1C}">
                <a14:useLocalDpi xmlns:a14="http://schemas.microsoft.com/office/drawing/2010/main"/>
              </a:ext>
            </a:extLst>
          </a:blip>
          <a:srcRect l="36622" t="27234" r="41356" b="38865"/>
          <a:stretch/>
        </p:blipFill>
        <p:spPr>
          <a:xfrm>
            <a:off x="2482862" y="2743598"/>
            <a:ext cx="1531757" cy="1326412"/>
          </a:xfrm>
          <a:prstGeom prst="rect">
            <a:avLst/>
          </a:prstGeom>
        </p:spPr>
      </p:pic>
      <p:sp>
        <p:nvSpPr>
          <p:cNvPr id="4" name="文本框 3"/>
          <p:cNvSpPr txBox="1"/>
          <p:nvPr/>
        </p:nvSpPr>
        <p:spPr>
          <a:xfrm>
            <a:off x="1411042" y="1173938"/>
            <a:ext cx="1627369"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black">
                    <a:lumMod val="50000"/>
                    <a:lumOff val="50000"/>
                  </a:prstClr>
                </a:solidFill>
                <a:effectLst/>
                <a:uLnTx/>
                <a:uFillTx/>
                <a:cs typeface="+mn-ea"/>
                <a:sym typeface="+mn-lt"/>
              </a:rPr>
              <a:t>02</a:t>
            </a:r>
            <a:endParaRPr kumimoji="0" lang="zh-CN" altLang="en-US" sz="9600" b="0" i="0" u="none" strike="noStrike" kern="1200" cap="none" spc="0" normalizeH="0" baseline="0" noProof="0" dirty="0">
              <a:ln>
                <a:noFill/>
              </a:ln>
              <a:solidFill>
                <a:prstClr val="black">
                  <a:lumMod val="50000"/>
                  <a:lumOff val="50000"/>
                </a:prstClr>
              </a:solidFill>
              <a:effectLst/>
              <a:uLnTx/>
              <a:uFillTx/>
              <a:cs typeface="+mn-ea"/>
              <a:sym typeface="+mn-lt"/>
            </a:endParaRPr>
          </a:p>
        </p:txBody>
      </p:sp>
      <p:sp>
        <p:nvSpPr>
          <p:cNvPr id="5" name="文本框 4"/>
          <p:cNvSpPr txBox="1"/>
          <p:nvPr/>
        </p:nvSpPr>
        <p:spPr>
          <a:xfrm>
            <a:off x="4272754" y="2870398"/>
            <a:ext cx="7226274" cy="923330"/>
          </a:xfrm>
          <a:prstGeom prst="rect">
            <a:avLst/>
          </a:prstGeom>
          <a:noFill/>
        </p:spPr>
        <p:txBody>
          <a:bodyPr wrap="none" rtlCol="0">
            <a:spAutoFit/>
          </a:bodyPr>
          <a:lstStyle/>
          <a:p>
            <a:pPr algn="just"/>
            <a:r>
              <a:rPr lang="en-US" altLang="zh-CN" sz="5400" dirty="0">
                <a:solidFill>
                  <a:schemeClr val="tx1">
                    <a:lumMod val="50000"/>
                    <a:lumOff val="50000"/>
                  </a:schemeClr>
                </a:solidFill>
                <a:cs typeface="+mn-ea"/>
              </a:rPr>
              <a:t>Representative works</a:t>
            </a:r>
            <a:endParaRPr lang="zh-CN" altLang="zh-CN" sz="5400" dirty="0">
              <a:solidFill>
                <a:schemeClr val="tx1">
                  <a:lumMod val="50000"/>
                  <a:lumOff val="50000"/>
                </a:schemeClr>
              </a:solidFill>
              <a:cs typeface="+mn-ea"/>
            </a:endParaRPr>
          </a:p>
        </p:txBody>
      </p:sp>
    </p:spTree>
    <p:extLst>
      <p:ext uri="{BB962C8B-B14F-4D97-AF65-F5344CB8AC3E}">
        <p14:creationId xmlns:p14="http://schemas.microsoft.com/office/powerpoint/2010/main" val="211427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矩形 9"/>
          <p:cNvSpPr/>
          <p:nvPr/>
        </p:nvSpPr>
        <p:spPr>
          <a:xfrm>
            <a:off x="710033" y="1794513"/>
            <a:ext cx="5002565" cy="4440767"/>
          </a:xfrm>
          <a:prstGeom prst="rect">
            <a:avLst/>
          </a:prstGeom>
        </p:spPr>
        <p:txBody>
          <a:bodyPr wrap="square">
            <a:spAutoFit/>
          </a:bodyPr>
          <a:lstStyle/>
          <a:p>
            <a:pPr>
              <a:lnSpc>
                <a:spcPct val="200000"/>
              </a:lnSpc>
            </a:pPr>
            <a:r>
              <a:rPr lang="en-US" altLang="zh-CN" i="1" dirty="0"/>
              <a:t>My Country and My People</a:t>
            </a:r>
          </a:p>
          <a:p>
            <a:pPr>
              <a:lnSpc>
                <a:spcPct val="200000"/>
              </a:lnSpc>
            </a:pPr>
            <a:r>
              <a:rPr lang="en-US" altLang="zh-CN" i="1" dirty="0"/>
              <a:t>Moment in Peking</a:t>
            </a:r>
          </a:p>
          <a:p>
            <a:pPr>
              <a:lnSpc>
                <a:spcPct val="200000"/>
              </a:lnSpc>
            </a:pPr>
            <a:r>
              <a:rPr lang="en-US" altLang="zh-CN" i="1" dirty="0"/>
              <a:t>A Leaf in the Storm</a:t>
            </a:r>
          </a:p>
          <a:p>
            <a:pPr>
              <a:lnSpc>
                <a:spcPct val="200000"/>
              </a:lnSpc>
            </a:pPr>
            <a:r>
              <a:rPr lang="en-US" altLang="zh-CN" i="1" dirty="0"/>
              <a:t>The Importance of Living</a:t>
            </a:r>
          </a:p>
          <a:p>
            <a:pPr>
              <a:lnSpc>
                <a:spcPct val="200000"/>
              </a:lnSpc>
            </a:pPr>
            <a:r>
              <a:rPr lang="en-US" altLang="zh-CN" i="1" dirty="0"/>
              <a:t>The Gay Genius: The Life and Times of </a:t>
            </a:r>
            <a:r>
              <a:rPr lang="en-US" altLang="zh-CN" i="1" dirty="0" err="1"/>
              <a:t>Su</a:t>
            </a:r>
            <a:r>
              <a:rPr lang="en-US" altLang="zh-CN" i="1" dirty="0"/>
              <a:t> </a:t>
            </a:r>
            <a:r>
              <a:rPr lang="en-US" altLang="zh-CN" i="1" dirty="0" err="1"/>
              <a:t>Tungpo</a:t>
            </a:r>
            <a:endParaRPr lang="zh-CN" altLang="en-US" sz="1400" dirty="0">
              <a:solidFill>
                <a:schemeClr val="bg1">
                  <a:lumMod val="65000"/>
                </a:schemeClr>
              </a:solidFill>
              <a:cs typeface="+mn-ea"/>
              <a:sym typeface="+mn-lt"/>
            </a:endParaRPr>
          </a:p>
          <a:p>
            <a:pPr>
              <a:lnSpc>
                <a:spcPct val="200000"/>
              </a:lnSpc>
            </a:pPr>
            <a:r>
              <a:rPr lang="en-US" altLang="zh-CN" i="1" dirty="0" err="1"/>
              <a:t>Kaiming</a:t>
            </a:r>
            <a:r>
              <a:rPr lang="en-US" altLang="zh-CN" i="1" dirty="0"/>
              <a:t> English Books</a:t>
            </a:r>
            <a:r>
              <a:rPr lang="en-US" altLang="zh-CN" dirty="0"/>
              <a:t> </a:t>
            </a:r>
          </a:p>
          <a:p>
            <a:pPr>
              <a:lnSpc>
                <a:spcPct val="200000"/>
              </a:lnSpc>
            </a:pPr>
            <a:r>
              <a:rPr lang="en-US" altLang="zh-CN" i="1" dirty="0" err="1"/>
              <a:t>Kaiming</a:t>
            </a:r>
            <a:r>
              <a:rPr lang="en-US" altLang="zh-CN" i="1" dirty="0"/>
              <a:t> English Grammar</a:t>
            </a:r>
          </a:p>
        </p:txBody>
      </p:sp>
      <p:sp>
        <p:nvSpPr>
          <p:cNvPr id="14" name="矩形 13"/>
          <p:cNvSpPr/>
          <p:nvPr/>
        </p:nvSpPr>
        <p:spPr>
          <a:xfrm>
            <a:off x="6405259" y="1924374"/>
            <a:ext cx="4603707" cy="3883755"/>
          </a:xfrm>
          <a:prstGeom prst="rect">
            <a:avLst/>
          </a:prstGeom>
        </p:spPr>
        <p:txBody>
          <a:bodyPr wrap="square">
            <a:spAutoFit/>
          </a:bodyPr>
          <a:lstStyle/>
          <a:p>
            <a:pPr>
              <a:lnSpc>
                <a:spcPct val="200000"/>
              </a:lnSpc>
            </a:pPr>
            <a:r>
              <a:rPr lang="en-US" altLang="zh-CN" i="1" dirty="0"/>
              <a:t>Six Chapters of a Floating Life《</a:t>
            </a:r>
            <a:r>
              <a:rPr lang="zh-CN" altLang="en-US" i="1" dirty="0"/>
              <a:t>浮生六记</a:t>
            </a:r>
            <a:r>
              <a:rPr lang="en-US" altLang="zh-CN" i="1" dirty="0"/>
              <a:t>》</a:t>
            </a:r>
          </a:p>
          <a:p>
            <a:pPr>
              <a:lnSpc>
                <a:spcPct val="200000"/>
              </a:lnSpc>
            </a:pPr>
            <a:r>
              <a:rPr lang="en-US" altLang="zh-CN" i="1" dirty="0"/>
              <a:t>Pygmalion 《</a:t>
            </a:r>
            <a:r>
              <a:rPr lang="zh-CN" altLang="en-US" i="1" dirty="0"/>
              <a:t>卖花女</a:t>
            </a:r>
            <a:r>
              <a:rPr lang="en-US" altLang="zh-CN" i="1" dirty="0"/>
              <a:t>》</a:t>
            </a:r>
          </a:p>
          <a:p>
            <a:pPr>
              <a:lnSpc>
                <a:spcPct val="200000"/>
              </a:lnSpc>
            </a:pPr>
            <a:r>
              <a:rPr lang="en-US" altLang="zh-CN" i="1" dirty="0">
                <a:sym typeface="+mn-lt"/>
              </a:rPr>
              <a:t>Mozi 《</a:t>
            </a:r>
            <a:r>
              <a:rPr lang="zh-CN" altLang="en-US" i="1" dirty="0">
                <a:sym typeface="+mn-lt"/>
              </a:rPr>
              <a:t>墨子</a:t>
            </a:r>
            <a:r>
              <a:rPr lang="en-US" altLang="zh-CN" i="1" dirty="0">
                <a:sym typeface="+mn-lt"/>
              </a:rPr>
              <a:t>》</a:t>
            </a:r>
          </a:p>
          <a:p>
            <a:pPr>
              <a:lnSpc>
                <a:spcPct val="200000"/>
              </a:lnSpc>
            </a:pPr>
            <a:r>
              <a:rPr lang="en-US" altLang="zh-CN" i="1" dirty="0"/>
              <a:t>Peach Blossom Spring 《</a:t>
            </a:r>
            <a:r>
              <a:rPr lang="zh-CN" altLang="en-US" i="1" dirty="0"/>
              <a:t>桃花源记</a:t>
            </a:r>
            <a:r>
              <a:rPr lang="en-US" altLang="zh-CN" i="1" dirty="0"/>
              <a:t>》</a:t>
            </a:r>
          </a:p>
          <a:p>
            <a:pPr>
              <a:lnSpc>
                <a:spcPct val="200000"/>
              </a:lnSpc>
            </a:pPr>
            <a:r>
              <a:rPr lang="en-US" altLang="zh-CN" i="1" dirty="0">
                <a:sym typeface="+mn-lt"/>
              </a:rPr>
              <a:t>Preface of the Orchid Pavilion《</a:t>
            </a:r>
            <a:r>
              <a:rPr lang="zh-CN" altLang="en-US" i="1" dirty="0">
                <a:sym typeface="+mn-lt"/>
              </a:rPr>
              <a:t>兰亭集序</a:t>
            </a:r>
            <a:r>
              <a:rPr lang="en-US" altLang="zh-CN" i="1" dirty="0">
                <a:sym typeface="+mn-lt"/>
              </a:rPr>
              <a:t>》</a:t>
            </a:r>
          </a:p>
          <a:p>
            <a:pPr>
              <a:lnSpc>
                <a:spcPct val="200000"/>
              </a:lnSpc>
            </a:pPr>
            <a:r>
              <a:rPr lang="en-US" altLang="zh-CN" i="1" dirty="0">
                <a:sym typeface="+mn-lt"/>
              </a:rPr>
              <a:t> Selections from works of </a:t>
            </a:r>
            <a:r>
              <a:rPr lang="en-US" altLang="zh-CN" i="1" dirty="0" err="1">
                <a:sym typeface="+mn-lt"/>
              </a:rPr>
              <a:t>Su</a:t>
            </a:r>
            <a:r>
              <a:rPr lang="en-US" altLang="zh-CN" i="1" dirty="0">
                <a:sym typeface="+mn-lt"/>
              </a:rPr>
              <a:t> </a:t>
            </a:r>
            <a:r>
              <a:rPr lang="en-US" altLang="zh-CN" i="1" dirty="0" err="1">
                <a:sym typeface="+mn-lt"/>
              </a:rPr>
              <a:t>Tungpo</a:t>
            </a:r>
            <a:r>
              <a:rPr lang="en-US" altLang="zh-CN" i="1" dirty="0">
                <a:sym typeface="+mn-lt"/>
              </a:rPr>
              <a:t>《</a:t>
            </a:r>
            <a:r>
              <a:rPr lang="zh-CN" altLang="en-US" i="1" dirty="0">
                <a:sym typeface="+mn-lt"/>
              </a:rPr>
              <a:t>东坡诗文选</a:t>
            </a:r>
            <a:r>
              <a:rPr lang="en-US" altLang="zh-CN" i="1" dirty="0">
                <a:sym typeface="+mn-lt"/>
              </a:rPr>
              <a:t>》</a:t>
            </a:r>
            <a:endParaRPr lang="zh-CN" altLang="en-US" i="1" dirty="0">
              <a:sym typeface="+mn-lt"/>
            </a:endParaRPr>
          </a:p>
        </p:txBody>
      </p:sp>
      <p:sp>
        <p:nvSpPr>
          <p:cNvPr id="15" name="矩形 14"/>
          <p:cNvSpPr/>
          <p:nvPr/>
        </p:nvSpPr>
        <p:spPr>
          <a:xfrm>
            <a:off x="5911174" y="0"/>
            <a:ext cx="369652" cy="223735"/>
          </a:xfrm>
          <a:prstGeom prst="rect">
            <a:avLst/>
          </a:prstGeom>
          <a:solidFill>
            <a:srgbClr val="B3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98820949-F19F-4D3E-9525-A0FA8E140C08}"/>
              </a:ext>
            </a:extLst>
          </p:cNvPr>
          <p:cNvSpPr txBox="1"/>
          <p:nvPr/>
        </p:nvSpPr>
        <p:spPr>
          <a:xfrm>
            <a:off x="898160" y="1049871"/>
            <a:ext cx="1556452" cy="662554"/>
          </a:xfrm>
          <a:prstGeom prst="rect">
            <a:avLst/>
          </a:prstGeom>
          <a:noFill/>
        </p:spPr>
        <p:txBody>
          <a:bodyPr wrap="none" rtlCol="0">
            <a:spAutoFit/>
          </a:bodyPr>
          <a:lstStyle/>
          <a:p>
            <a:pPr>
              <a:lnSpc>
                <a:spcPct val="150000"/>
              </a:lnSpc>
            </a:pPr>
            <a:r>
              <a:rPr lang="en-US" altLang="zh-CN" sz="2800" b="1" dirty="0">
                <a:solidFill>
                  <a:schemeClr val="bg1">
                    <a:lumMod val="50000"/>
                  </a:schemeClr>
                </a:solidFill>
                <a:cs typeface="+mn-ea"/>
                <a:sym typeface="+mn-lt"/>
              </a:rPr>
              <a:t>Writing</a:t>
            </a:r>
            <a:endParaRPr lang="zh-CN" altLang="en-US" sz="2800" b="1" dirty="0">
              <a:solidFill>
                <a:schemeClr val="bg1">
                  <a:lumMod val="50000"/>
                </a:schemeClr>
              </a:solidFill>
              <a:cs typeface="+mn-ea"/>
              <a:sym typeface="+mn-lt"/>
            </a:endParaRPr>
          </a:p>
        </p:txBody>
      </p:sp>
      <p:sp>
        <p:nvSpPr>
          <p:cNvPr id="17" name="文本框 16">
            <a:extLst>
              <a:ext uri="{FF2B5EF4-FFF2-40B4-BE49-F238E27FC236}">
                <a16:creationId xmlns:a16="http://schemas.microsoft.com/office/drawing/2014/main" id="{C1BF5486-388D-493F-94EA-8D636C82C991}"/>
              </a:ext>
            </a:extLst>
          </p:cNvPr>
          <p:cNvSpPr txBox="1"/>
          <p:nvPr/>
        </p:nvSpPr>
        <p:spPr>
          <a:xfrm>
            <a:off x="6405259" y="1049871"/>
            <a:ext cx="2184444" cy="662554"/>
          </a:xfrm>
          <a:prstGeom prst="rect">
            <a:avLst/>
          </a:prstGeom>
          <a:noFill/>
        </p:spPr>
        <p:txBody>
          <a:bodyPr wrap="none" rtlCol="0">
            <a:spAutoFit/>
          </a:bodyPr>
          <a:lstStyle/>
          <a:p>
            <a:pPr>
              <a:lnSpc>
                <a:spcPct val="150000"/>
              </a:lnSpc>
            </a:pPr>
            <a:r>
              <a:rPr lang="en-US" altLang="zh-CN" sz="2800" b="1" dirty="0">
                <a:solidFill>
                  <a:schemeClr val="bg1">
                    <a:lumMod val="50000"/>
                  </a:schemeClr>
                </a:solidFill>
                <a:cs typeface="+mn-ea"/>
                <a:sym typeface="+mn-lt"/>
              </a:rPr>
              <a:t>Translation</a:t>
            </a:r>
            <a:endParaRPr lang="zh-CN" altLang="en-US" sz="2800" b="1" dirty="0">
              <a:solidFill>
                <a:schemeClr val="bg1">
                  <a:lumMod val="50000"/>
                </a:schemeClr>
              </a:solidFill>
              <a:cs typeface="+mn-ea"/>
              <a:sym typeface="+mn-lt"/>
            </a:endParaRPr>
          </a:p>
        </p:txBody>
      </p:sp>
    </p:spTree>
    <p:extLst>
      <p:ext uri="{BB962C8B-B14F-4D97-AF65-F5344CB8AC3E}">
        <p14:creationId xmlns:p14="http://schemas.microsoft.com/office/powerpoint/2010/main" val="3598160414"/>
      </p:ext>
    </p:extLst>
  </p:cSld>
  <p:clrMapOvr>
    <a:masterClrMapping/>
  </p:clrMapOvr>
  <p:transition spd="slow" advTm="0">
    <p:cover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screen">
            <a:extLst>
              <a:ext uri="{28A0092B-C50C-407E-A947-70E740481C1C}">
                <a14:useLocalDpi xmlns:a14="http://schemas.microsoft.com/office/drawing/2010/main"/>
              </a:ext>
            </a:extLst>
          </a:blip>
          <a:srcRect l="36622" t="27234" r="41356" b="38865"/>
          <a:stretch/>
        </p:blipFill>
        <p:spPr>
          <a:xfrm>
            <a:off x="2437029" y="2616311"/>
            <a:ext cx="1531757" cy="1326412"/>
          </a:xfrm>
          <a:prstGeom prst="rect">
            <a:avLst/>
          </a:prstGeom>
        </p:spPr>
      </p:pic>
      <p:sp>
        <p:nvSpPr>
          <p:cNvPr id="4" name="文本框 3"/>
          <p:cNvSpPr txBox="1"/>
          <p:nvPr/>
        </p:nvSpPr>
        <p:spPr>
          <a:xfrm>
            <a:off x="1575539" y="1173938"/>
            <a:ext cx="1627369"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black">
                    <a:lumMod val="50000"/>
                    <a:lumOff val="50000"/>
                  </a:prstClr>
                </a:solidFill>
                <a:effectLst/>
                <a:uLnTx/>
                <a:uFillTx/>
                <a:cs typeface="+mn-ea"/>
                <a:sym typeface="+mn-lt"/>
              </a:rPr>
              <a:t>03</a:t>
            </a:r>
            <a:endParaRPr kumimoji="0" lang="zh-CN" altLang="en-US" sz="9600" b="0" i="0" u="none" strike="noStrike" kern="1200" cap="none" spc="0" normalizeH="0" baseline="0" noProof="0" dirty="0">
              <a:ln>
                <a:noFill/>
              </a:ln>
              <a:solidFill>
                <a:prstClr val="black">
                  <a:lumMod val="50000"/>
                  <a:lumOff val="50000"/>
                </a:prstClr>
              </a:solidFill>
              <a:effectLst/>
              <a:uLnTx/>
              <a:uFillTx/>
              <a:cs typeface="+mn-ea"/>
              <a:sym typeface="+mn-lt"/>
            </a:endParaRPr>
          </a:p>
        </p:txBody>
      </p:sp>
      <p:sp>
        <p:nvSpPr>
          <p:cNvPr id="5" name="文本框 4"/>
          <p:cNvSpPr txBox="1"/>
          <p:nvPr/>
        </p:nvSpPr>
        <p:spPr>
          <a:xfrm>
            <a:off x="4064398" y="2817852"/>
            <a:ext cx="3788986" cy="923330"/>
          </a:xfrm>
          <a:prstGeom prst="rect">
            <a:avLst/>
          </a:prstGeom>
          <a:noFill/>
        </p:spPr>
        <p:txBody>
          <a:bodyPr wrap="none" rtlCol="0">
            <a:spAutoFit/>
          </a:bodyPr>
          <a:lstStyle/>
          <a:p>
            <a:pPr algn="just"/>
            <a:r>
              <a:rPr lang="en-US" altLang="zh-CN" sz="5400" dirty="0">
                <a:solidFill>
                  <a:schemeClr val="tx1">
                    <a:lumMod val="50000"/>
                    <a:lumOff val="50000"/>
                  </a:schemeClr>
                </a:solidFill>
                <a:cs typeface="+mn-ea"/>
              </a:rPr>
              <a:t>Translation</a:t>
            </a:r>
            <a:endParaRPr lang="zh-CN" altLang="zh-CN" sz="5400" dirty="0">
              <a:solidFill>
                <a:schemeClr val="tx1">
                  <a:lumMod val="50000"/>
                  <a:lumOff val="50000"/>
                </a:schemeClr>
              </a:solidFill>
              <a:cs typeface="+mn-ea"/>
            </a:endParaRPr>
          </a:p>
        </p:txBody>
      </p:sp>
    </p:spTree>
    <p:extLst>
      <p:ext uri="{BB962C8B-B14F-4D97-AF65-F5344CB8AC3E}">
        <p14:creationId xmlns:p14="http://schemas.microsoft.com/office/powerpoint/2010/main" val="2886706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VECTOR" val="#431632;"/>
</p:tagLst>
</file>

<file path=ppt/tags/tag2.xml><?xml version="1.0" encoding="utf-8"?>
<p:tagLst xmlns:a="http://schemas.openxmlformats.org/drawingml/2006/main" xmlns:r="http://schemas.openxmlformats.org/officeDocument/2006/relationships" xmlns:p="http://schemas.openxmlformats.org/presentationml/2006/main">
  <p:tag name="ISLIDE.VECTOR" val="aee46af3-c357-4e8c-9ad4-5243925fac5b"/>
</p:tagLst>
</file>

<file path=ppt/tags/tag3.xml><?xml version="1.0" encoding="utf-8"?>
<p:tagLst xmlns:a="http://schemas.openxmlformats.org/drawingml/2006/main" xmlns:r="http://schemas.openxmlformats.org/officeDocument/2006/relationships" xmlns:p="http://schemas.openxmlformats.org/presentationml/2006/main">
  <p:tag name="ISLIDE.VECTOR" val="aee46af3-c357-4e8c-9ad4-5243925fac5b"/>
</p:tagLst>
</file>

<file path=ppt/tags/tag4.xml><?xml version="1.0" encoding="utf-8"?>
<p:tagLst xmlns:a="http://schemas.openxmlformats.org/drawingml/2006/main" xmlns:r="http://schemas.openxmlformats.org/officeDocument/2006/relationships" xmlns:p="http://schemas.openxmlformats.org/presentationml/2006/main">
  <p:tag name="ISLIDE.VECTOR" val="aee46af3-c357-4e8c-9ad4-5243925fac5b"/>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o3qbo51">
      <a:majorFont>
        <a:latin typeface="微软雅黑" panose="020F0302020204030204"/>
        <a:ea typeface="仿宋"/>
        <a:cs typeface=""/>
      </a:majorFont>
      <a:minorFont>
        <a:latin typeface="微软雅黑" panose="020F0502020204030204"/>
        <a:ea typeface="仿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2182</TotalTime>
  <Words>891</Words>
  <Application>Microsoft Office PowerPoint</Application>
  <PresentationFormat>宽屏</PresentationFormat>
  <Paragraphs>103</Paragraphs>
  <Slides>21</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等线</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第一PPT，www.1ppt.com</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极简</dc:title>
  <dc:creator>第一PPT</dc:creator>
  <cp:keywords>www.1ppt.com</cp:keywords>
  <dc:description>www.1ppt.com</dc:description>
  <cp:lastModifiedBy>L Double</cp:lastModifiedBy>
  <cp:revision>87</cp:revision>
  <dcterms:created xsi:type="dcterms:W3CDTF">2020-06-27T07:35:23Z</dcterms:created>
  <dcterms:modified xsi:type="dcterms:W3CDTF">2021-10-27T11:26:46Z</dcterms:modified>
</cp:coreProperties>
</file>