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5" r:id="rId11"/>
    <p:sldId id="266" r:id="rId12"/>
    <p:sldId id="267" r:id="rId13"/>
    <p:sldId id="268" r:id="rId14"/>
    <p:sldId id="269" r:id="rId15"/>
    <p:sldId id="270" r:id="rId16"/>
    <p:sldId id="271" r:id="rId17"/>
    <p:sldId id="273" r:id="rId18"/>
    <p:sldId id="272" r:id="rId19"/>
    <p:sldId id="275" r:id="rId20"/>
    <p:sldId id="276" r:id="rId21"/>
    <p:sldId id="279"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17" autoAdjust="0"/>
  </p:normalViewPr>
  <p:slideViewPr>
    <p:cSldViewPr snapToGrid="0">
      <p:cViewPr varScale="1">
        <p:scale>
          <a:sx n="84" d="100"/>
          <a:sy n="84" d="100"/>
        </p:scale>
        <p:origin x="40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6800C-6DA0-43D0-90D4-152D1B3950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8EB6F-31B9-40B4-8CE8-E215F28208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68EB6F-31B9-40B4-8CE8-E215F28208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01D8311-8710-4819-B862-2081C775A1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AA19DE-AD3E-4CC2-87FB-42CE12F77D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D8311-8710-4819-B862-2081C775A17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9DE-AD3E-4CC2-87FB-42CE12F77D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tags" Target="../tags/tag6.xml"/><Relationship Id="rId2" Type="http://schemas.openxmlformats.org/officeDocument/2006/relationships/image" Target="../media/image12.jpeg"/><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12854" y="588349"/>
            <a:ext cx="7178845" cy="6269651"/>
          </a:xfrm>
          <a:prstGeom prst="rect">
            <a:avLst/>
          </a:prstGeom>
        </p:spPr>
      </p:pic>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l="1193" t="66083" r="43990" b="15831"/>
          <a:stretch>
            <a:fillRect/>
          </a:stretch>
        </p:blipFill>
        <p:spPr>
          <a:xfrm>
            <a:off x="3710755" y="5617663"/>
            <a:ext cx="4819650" cy="1240337"/>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82870" r="24064"/>
          <a:stretch>
            <a:fillRect/>
          </a:stretch>
        </p:blipFill>
        <p:spPr>
          <a:xfrm>
            <a:off x="0" y="5943600"/>
            <a:ext cx="12241161" cy="2153879"/>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938" y="2548858"/>
            <a:ext cx="2359157" cy="106985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458" y="2602601"/>
            <a:ext cx="2359157" cy="1069850"/>
          </a:xfrm>
          <a:prstGeom prst="rect">
            <a:avLst/>
          </a:prstGeom>
        </p:spPr>
      </p:pic>
      <p:sp>
        <p:nvSpPr>
          <p:cNvPr id="2" name="文本框 1"/>
          <p:cNvSpPr txBox="1"/>
          <p:nvPr/>
        </p:nvSpPr>
        <p:spPr>
          <a:xfrm>
            <a:off x="4490085" y="1746250"/>
            <a:ext cx="3211830" cy="856615"/>
          </a:xfrm>
          <a:prstGeom prst="rect">
            <a:avLst/>
          </a:prstGeom>
          <a:noFill/>
        </p:spPr>
        <p:txBody>
          <a:bodyPr wrap="square" rtlCol="0">
            <a:noAutofit/>
            <a:scene3d>
              <a:camera prst="orthographicFront"/>
              <a:lightRig rig="harsh" dir="t"/>
            </a:scene3d>
            <a:sp3d extrusionH="57150" prstMaterial="matte">
              <a:bevelT w="63500" h="12700" prst="angle"/>
              <a:contourClr>
                <a:schemeClr val="bg1">
                  <a:lumMod val="65000"/>
                </a:schemeClr>
              </a:contourClr>
            </a:sp3d>
          </a:bodyPr>
          <a:p>
            <a:r>
              <a:rPr lang="en-US" altLang="zh-CN" sz="4400">
                <a:solidFill>
                  <a:schemeClr val="accent3">
                    <a:lumMod val="50000"/>
                  </a:schemeClr>
                </a:solidFill>
                <a:effectLst/>
                <a:latin typeface="Times New Roman" panose="02020603050405020304" charset="0"/>
                <a:cs typeface="Times New Roman" panose="02020603050405020304" charset="0"/>
              </a:rPr>
              <a:t>Architecture</a:t>
            </a:r>
            <a:endParaRPr lang="en-US" altLang="zh-CN" sz="4400">
              <a:solidFill>
                <a:schemeClr val="accent3">
                  <a:lumMod val="50000"/>
                </a:schemeClr>
              </a:solidFill>
              <a:effectLst/>
              <a:latin typeface="Times New Roman" panose="02020603050405020304" charset="0"/>
              <a:cs typeface="Times New Roman" panose="02020603050405020304" charset="0"/>
            </a:endParaRPr>
          </a:p>
        </p:txBody>
      </p:sp>
      <p:sp>
        <p:nvSpPr>
          <p:cNvPr id="3" name="文本框 2"/>
          <p:cNvSpPr txBox="1"/>
          <p:nvPr/>
        </p:nvSpPr>
        <p:spPr>
          <a:xfrm>
            <a:off x="3820160" y="2829560"/>
            <a:ext cx="5204460" cy="1445260"/>
          </a:xfrm>
          <a:prstGeom prst="rect">
            <a:avLst/>
          </a:prstGeom>
          <a:noFill/>
        </p:spPr>
        <p:txBody>
          <a:bodyPr wrap="square" rtlCol="0">
            <a:spAutoFit/>
          </a:bodyPr>
          <a:p>
            <a:r>
              <a:rPr lang="en-US" altLang="zh-CN" sz="4400">
                <a:latin typeface="Times New Roman" panose="02020603050405020304" charset="0"/>
                <a:cs typeface="Times New Roman" panose="02020603050405020304" charset="0"/>
              </a:rPr>
              <a:t>Fengshui</a:t>
            </a:r>
            <a:r>
              <a:rPr lang="en-US" altLang="zh-CN" sz="4400">
                <a:latin typeface="Times New Roman" panose="02020603050405020304" charset="0"/>
                <a:cs typeface="Times New Roman" panose="02020603050405020304" charset="0"/>
              </a:rPr>
              <a:t> in Chinese Architecture</a:t>
            </a:r>
            <a:endParaRPr lang="en-US" altLang="zh-CN" sz="4400">
              <a:latin typeface="Times New Roman" panose="02020603050405020304" charset="0"/>
              <a:cs typeface="Times New Roman" panose="02020603050405020304" charset="0"/>
            </a:endParaRPr>
          </a:p>
        </p:txBody>
      </p:sp>
      <p:sp>
        <p:nvSpPr>
          <p:cNvPr id="4" name="文本框 3"/>
          <p:cNvSpPr txBox="1"/>
          <p:nvPr/>
        </p:nvSpPr>
        <p:spPr>
          <a:xfrm>
            <a:off x="10154920" y="5472430"/>
            <a:ext cx="1520825" cy="368300"/>
          </a:xfrm>
          <a:prstGeom prst="rect">
            <a:avLst/>
          </a:prstGeom>
          <a:noFill/>
        </p:spPr>
        <p:txBody>
          <a:bodyPr wrap="square" rtlCol="0">
            <a:spAutoFit/>
          </a:bodyPr>
          <a:p>
            <a:r>
              <a:rPr lang="zh-CN" altLang="en-US" b="1">
                <a:latin typeface="微软雅黑" panose="020B0503020204020204" charset="-122"/>
                <a:ea typeface="微软雅黑" panose="020B0503020204020204" charset="-122"/>
              </a:rPr>
              <a:t>吴倩</a:t>
            </a:r>
            <a:endParaRPr lang="zh-CN" altLang="en-US"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rot="16200000">
            <a:off x="1911985" y="-1416050"/>
            <a:ext cx="922020" cy="418782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16890" y="347345"/>
            <a:ext cx="3700780" cy="680720"/>
          </a:xfrm>
          <a:prstGeom prst="rect">
            <a:avLst/>
          </a:prstGeom>
          <a:noFill/>
          <a:ln>
            <a:solidFill>
              <a:schemeClr val="accent4"/>
            </a:solidFill>
          </a:ln>
        </p:spPr>
        <p:txBody>
          <a:bodyPr wrap="square" rtlCol="0">
            <a:noAutofit/>
          </a:bodyPr>
          <a:p>
            <a:r>
              <a:rPr lang="en-US" altLang="zh-CN" sz="2000">
                <a:solidFill>
                  <a:schemeClr val="bg2"/>
                </a:solidFill>
                <a:latin typeface="Segoe Print" panose="02000600000000000000" charset="0"/>
                <a:cs typeface="Segoe Print" panose="02000600000000000000" charset="0"/>
              </a:rPr>
              <a:t>In accordance with local conditions</a:t>
            </a:r>
            <a:r>
              <a:rPr lang="zh-CN" altLang="en-US" sz="2000">
                <a:solidFill>
                  <a:schemeClr val="bg2"/>
                </a:solidFill>
                <a:latin typeface="Segoe Print" panose="02000600000000000000" charset="0"/>
                <a:cs typeface="Segoe Print" panose="02000600000000000000" charset="0"/>
              </a:rPr>
              <a:t>（因地制宜）</a:t>
            </a:r>
            <a:endParaRPr lang="zh-CN" altLang="en-US" sz="2000">
              <a:solidFill>
                <a:schemeClr val="bg2"/>
              </a:solidFill>
              <a:latin typeface="Segoe Print" panose="02000600000000000000" charset="0"/>
              <a:cs typeface="Segoe Print" panose="02000600000000000000" charset="0"/>
            </a:endParaRPr>
          </a:p>
        </p:txBody>
      </p:sp>
      <p:sp>
        <p:nvSpPr>
          <p:cNvPr id="6" name="文本框 5"/>
          <p:cNvSpPr txBox="1"/>
          <p:nvPr/>
        </p:nvSpPr>
        <p:spPr>
          <a:xfrm>
            <a:off x="372110" y="1420495"/>
            <a:ext cx="1779270" cy="706755"/>
          </a:xfrm>
          <a:prstGeom prst="rect">
            <a:avLst/>
          </a:prstGeom>
          <a:noFill/>
          <a:ln>
            <a:solidFill>
              <a:schemeClr val="accent4"/>
            </a:solidFill>
          </a:ln>
        </p:spPr>
        <p:txBody>
          <a:bodyPr wrap="square" rtlCol="0">
            <a:spAutoFit/>
          </a:bodyPr>
          <a:p>
            <a:pPr algn="l">
              <a:buClrTx/>
              <a:buSzTx/>
              <a:buFontTx/>
            </a:pPr>
            <a:r>
              <a:rPr lang="en-US" altLang="zh-CN" sz="2000">
                <a:solidFill>
                  <a:schemeClr val="accent1">
                    <a:lumMod val="50000"/>
                  </a:schemeClr>
                </a:solidFill>
                <a:latin typeface="Segoe UI Emoji" panose="020B0502040204020203" charset="0"/>
                <a:cs typeface="Segoe UI Emoji" panose="020B0502040204020203" charset="0"/>
                <a:sym typeface="+mn-ea"/>
              </a:rPr>
              <a:t>In the Inner Mongolia</a:t>
            </a:r>
            <a:endParaRPr lang="en-US" altLang="zh-CN" sz="2000">
              <a:solidFill>
                <a:schemeClr val="accent1">
                  <a:lumMod val="50000"/>
                </a:schemeClr>
              </a:solidFill>
              <a:latin typeface="Segoe UI Emoji" panose="020B0502040204020203" charset="0"/>
              <a:cs typeface="Segoe UI Emoji" panose="020B0502040204020203" charset="0"/>
              <a:sym typeface="+mn-ea"/>
            </a:endParaRPr>
          </a:p>
        </p:txBody>
      </p:sp>
      <p:sp>
        <p:nvSpPr>
          <p:cNvPr id="7" name="文本框 6"/>
          <p:cNvSpPr txBox="1"/>
          <p:nvPr/>
        </p:nvSpPr>
        <p:spPr>
          <a:xfrm>
            <a:off x="2839720" y="1266190"/>
            <a:ext cx="4698365" cy="1015365"/>
          </a:xfrm>
          <a:prstGeom prst="rect">
            <a:avLst/>
          </a:prstGeom>
          <a:noFill/>
          <a:ln>
            <a:solidFill>
              <a:schemeClr val="accent4"/>
            </a:solidFill>
          </a:ln>
        </p:spPr>
        <p:txBody>
          <a:bodyPr wrap="square" rtlCol="0">
            <a:noAutofit/>
          </a:bodyPr>
          <a:p>
            <a:r>
              <a:rPr lang="en-US" altLang="zh-CN" sz="2000">
                <a:solidFill>
                  <a:schemeClr val="accent1">
                    <a:lumMod val="50000"/>
                  </a:schemeClr>
                </a:solidFill>
                <a:latin typeface="Segoe UI Emoji" panose="020B0502040204020203" charset="0"/>
                <a:cs typeface="Segoe UI Emoji" panose="020B0502040204020203" charset="0"/>
                <a:sym typeface="+mn-ea"/>
              </a:rPr>
              <a:t>The nomads</a:t>
            </a:r>
            <a:r>
              <a:rPr lang="zh-CN" altLang="en-US" sz="2000">
                <a:solidFill>
                  <a:schemeClr val="accent1">
                    <a:lumMod val="50000"/>
                  </a:schemeClr>
                </a:solidFill>
                <a:latin typeface="Segoe UI Emoji" panose="020B0502040204020203" charset="0"/>
                <a:cs typeface="Segoe UI Emoji" panose="020B0502040204020203" charset="0"/>
                <a:sym typeface="+mn-ea"/>
              </a:rPr>
              <a:t>（游牧民）</a:t>
            </a:r>
            <a:r>
              <a:rPr lang="en-US" altLang="zh-CN" sz="2000">
                <a:solidFill>
                  <a:schemeClr val="accent1">
                    <a:lumMod val="50000"/>
                  </a:schemeClr>
                </a:solidFill>
                <a:latin typeface="Segoe UI Emoji" panose="020B0502040204020203" charset="0"/>
                <a:cs typeface="Segoe UI Emoji" panose="020B0502040204020203" charset="0"/>
                <a:sym typeface="+mn-ea"/>
              </a:rPr>
              <a:t> use the </a:t>
            </a:r>
            <a:r>
              <a:rPr lang="en-US" altLang="zh-CN" sz="2000" u="sng">
                <a:solidFill>
                  <a:schemeClr val="accent1">
                    <a:lumMod val="50000"/>
                  </a:schemeClr>
                </a:solidFill>
                <a:latin typeface="Segoe UI Emoji" panose="020B0502040204020203" charset="0"/>
                <a:cs typeface="Segoe UI Emoji" panose="020B0502040204020203" charset="0"/>
                <a:sym typeface="+mn-ea"/>
              </a:rPr>
              <a:t>yurt</a:t>
            </a:r>
            <a:r>
              <a:rPr lang="zh-CN" altLang="en-US" sz="2000" u="sng">
                <a:solidFill>
                  <a:schemeClr val="accent1">
                    <a:lumMod val="50000"/>
                  </a:schemeClr>
                </a:solidFill>
                <a:latin typeface="Segoe UI Emoji" panose="020B0502040204020203" charset="0"/>
                <a:cs typeface="Segoe UI Emoji" panose="020B0502040204020203" charset="0"/>
                <a:sym typeface="+mn-ea"/>
              </a:rPr>
              <a:t>（圆顶帐篷）</a:t>
            </a:r>
            <a:r>
              <a:rPr lang="en-US" altLang="zh-CN" sz="2000">
                <a:solidFill>
                  <a:schemeClr val="accent1">
                    <a:lumMod val="50000"/>
                  </a:schemeClr>
                </a:solidFill>
                <a:latin typeface="Segoe UI Emoji" panose="020B0502040204020203" charset="0"/>
                <a:cs typeface="Segoe UI Emoji" panose="020B0502040204020203" charset="0"/>
                <a:sym typeface="+mn-ea"/>
              </a:rPr>
              <a:t> as a house as it is easi</a:t>
            </a:r>
            <a:r>
              <a:rPr lang="en-US" altLang="zh-CN" sz="2000">
                <a:solidFill>
                  <a:schemeClr val="accent1">
                    <a:lumMod val="50000"/>
                  </a:schemeClr>
                </a:solidFill>
                <a:latin typeface="Segoe UI Emoji" panose="020B0502040204020203" charset="0"/>
                <a:cs typeface="Segoe UI Emoji" panose="020B0502040204020203" charset="0"/>
                <a:sym typeface="+mn-ea"/>
              </a:rPr>
              <a:t>ly moved.</a:t>
            </a:r>
            <a:endParaRPr lang="en-US" altLang="zh-CN" sz="2000">
              <a:solidFill>
                <a:schemeClr val="accent1">
                  <a:lumMod val="50000"/>
                </a:schemeClr>
              </a:solidFill>
              <a:latin typeface="Segoe UI Emoji" panose="020B0502040204020203" charset="0"/>
              <a:cs typeface="Segoe UI Emoji" panose="020B0502040204020203" charset="0"/>
              <a:sym typeface="+mn-ea"/>
            </a:endParaRPr>
          </a:p>
        </p:txBody>
      </p:sp>
      <p:pic>
        <p:nvPicPr>
          <p:cNvPr id="102" name="图片 101"/>
          <p:cNvPicPr/>
          <p:nvPr/>
        </p:nvPicPr>
        <p:blipFill>
          <a:blip r:embed="rId2"/>
          <a:stretch>
            <a:fillRect/>
          </a:stretch>
        </p:blipFill>
        <p:spPr>
          <a:xfrm>
            <a:off x="7846695" y="217170"/>
            <a:ext cx="3808730" cy="2694305"/>
          </a:xfrm>
          <a:prstGeom prst="rect">
            <a:avLst/>
          </a:prstGeom>
          <a:noFill/>
          <a:ln w="9525">
            <a:noFill/>
          </a:ln>
        </p:spPr>
      </p:pic>
      <p:sp>
        <p:nvSpPr>
          <p:cNvPr id="8" name="文本框 7"/>
          <p:cNvSpPr txBox="1"/>
          <p:nvPr/>
        </p:nvSpPr>
        <p:spPr>
          <a:xfrm>
            <a:off x="188595" y="3995420"/>
            <a:ext cx="2312035" cy="1322070"/>
          </a:xfrm>
          <a:prstGeom prst="rect">
            <a:avLst/>
          </a:prstGeom>
          <a:noFill/>
          <a:ln>
            <a:solidFill>
              <a:schemeClr val="accent4"/>
            </a:solidFill>
          </a:ln>
        </p:spPr>
        <p:txBody>
          <a:bodyPr wrap="square" rtlCol="0">
            <a:spAutoFit/>
          </a:bodyPr>
          <a:p>
            <a:pPr algn="l">
              <a:buClrTx/>
              <a:buSzTx/>
              <a:buFontTx/>
            </a:pPr>
            <a:r>
              <a:rPr lang="en-US" altLang="zh-CN" sz="2000">
                <a:solidFill>
                  <a:schemeClr val="accent1">
                    <a:lumMod val="50000"/>
                  </a:schemeClr>
                </a:solidFill>
                <a:latin typeface="Segoe UI Emoji" panose="020B0502040204020203" charset="0"/>
                <a:cs typeface="Segoe UI Emoji" panose="020B0502040204020203" charset="0"/>
                <a:sym typeface="+mn-ea"/>
              </a:rPr>
              <a:t>In the mountainous areas of Guizhou construct</a:t>
            </a:r>
            <a:endParaRPr lang="en-US" altLang="zh-CN" sz="2000">
              <a:solidFill>
                <a:schemeClr val="accent1">
                  <a:lumMod val="50000"/>
                </a:schemeClr>
              </a:solidFill>
              <a:latin typeface="Segoe UI Emoji" panose="020B0502040204020203" charset="0"/>
              <a:cs typeface="Segoe UI Emoji" panose="020B0502040204020203" charset="0"/>
            </a:endParaRPr>
          </a:p>
        </p:txBody>
      </p:sp>
      <p:sp>
        <p:nvSpPr>
          <p:cNvPr id="9" name="文本框 8"/>
          <p:cNvSpPr txBox="1"/>
          <p:nvPr/>
        </p:nvSpPr>
        <p:spPr>
          <a:xfrm>
            <a:off x="3055620" y="4089400"/>
            <a:ext cx="3040380" cy="1014730"/>
          </a:xfrm>
          <a:prstGeom prst="rect">
            <a:avLst/>
          </a:prstGeom>
          <a:noFill/>
          <a:ln>
            <a:solidFill>
              <a:schemeClr val="accent4"/>
            </a:solidFill>
          </a:ln>
        </p:spPr>
        <p:txBody>
          <a:bodyPr wrap="square" rtlCol="0">
            <a:spAutoFit/>
          </a:bodyPr>
          <a:p>
            <a:r>
              <a:rPr lang="en-US" altLang="zh-CN" sz="2000">
                <a:solidFill>
                  <a:schemeClr val="accent1">
                    <a:lumMod val="50000"/>
                  </a:schemeClr>
                </a:solidFill>
                <a:latin typeface="Segoe UI Emoji" panose="020B0502040204020203" charset="0"/>
                <a:cs typeface="Segoe UI Emoji" panose="020B0502040204020203" charset="0"/>
                <a:sym typeface="+mn-ea"/>
              </a:rPr>
              <a:t>They lived the houses  with mountains and stones.</a:t>
            </a:r>
            <a:endParaRPr lang="en-US" altLang="zh-CN" sz="2000">
              <a:solidFill>
                <a:schemeClr val="accent1">
                  <a:lumMod val="50000"/>
                </a:schemeClr>
              </a:solidFill>
              <a:latin typeface="Segoe UI Emoji" panose="020B0502040204020203" charset="0"/>
              <a:cs typeface="Segoe UI Emoji" panose="020B0502040204020203" charset="0"/>
              <a:sym typeface="+mn-ea"/>
            </a:endParaRPr>
          </a:p>
        </p:txBody>
      </p:sp>
      <p:pic>
        <p:nvPicPr>
          <p:cNvPr id="103" name="图片 102"/>
          <p:cNvPicPr/>
          <p:nvPr/>
        </p:nvPicPr>
        <p:blipFill>
          <a:blip r:embed="rId3"/>
          <a:stretch>
            <a:fillRect/>
          </a:stretch>
        </p:blipFill>
        <p:spPr>
          <a:xfrm>
            <a:off x="6948805" y="3429000"/>
            <a:ext cx="4435475" cy="29311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500" fill="hold"/>
                                        <p:tgtEl>
                                          <p:spTgt spid="102"/>
                                        </p:tgtEl>
                                        <p:attrNameLst>
                                          <p:attrName>ppt_x</p:attrName>
                                        </p:attrNameLst>
                                      </p:cBhvr>
                                      <p:tavLst>
                                        <p:tav tm="0">
                                          <p:val>
                                            <p:strVal val="#ppt_x"/>
                                          </p:val>
                                        </p:tav>
                                        <p:tav tm="100000">
                                          <p:val>
                                            <p:strVal val="#ppt_x"/>
                                          </p:val>
                                        </p:tav>
                                      </p:tavLst>
                                    </p:anim>
                                    <p:anim calcmode="lin" valueType="num">
                                      <p:cBhvr additive="base">
                                        <p:cTn id="25"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additive="base">
                                        <p:cTn id="40" dur="500" fill="hold"/>
                                        <p:tgtEl>
                                          <p:spTgt spid="103"/>
                                        </p:tgtEl>
                                        <p:attrNameLst>
                                          <p:attrName>ppt_x</p:attrName>
                                        </p:attrNameLst>
                                      </p:cBhvr>
                                      <p:tavLst>
                                        <p:tav tm="0">
                                          <p:val>
                                            <p:strVal val="#ppt_x"/>
                                          </p:val>
                                        </p:tav>
                                        <p:tav tm="100000">
                                          <p:val>
                                            <p:strVal val="#ppt_x"/>
                                          </p:val>
                                        </p:tav>
                                      </p:tavLst>
                                    </p:anim>
                                    <p:anim calcmode="lin" valueType="num">
                                      <p:cBhvr additive="base">
                                        <p:cTn id="41"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6200000">
            <a:off x="1911985" y="-1416050"/>
            <a:ext cx="922020" cy="418782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16890" y="347345"/>
            <a:ext cx="3700780" cy="680720"/>
          </a:xfrm>
          <a:prstGeom prst="rect">
            <a:avLst/>
          </a:prstGeom>
          <a:noFill/>
          <a:ln>
            <a:solidFill>
              <a:schemeClr val="accent4"/>
            </a:solidFill>
          </a:ln>
        </p:spPr>
        <p:txBody>
          <a:bodyPr wrap="square" rtlCol="0">
            <a:noAutofit/>
          </a:bodyPr>
          <a:p>
            <a:r>
              <a:rPr lang="en-US" altLang="zh-CN" sz="2000">
                <a:solidFill>
                  <a:schemeClr val="bg2"/>
                </a:solidFill>
                <a:latin typeface="Segoe Print" panose="02000600000000000000" charset="0"/>
                <a:cs typeface="Segoe Print" panose="02000600000000000000" charset="0"/>
              </a:rPr>
              <a:t>Leaning against mountains and facing rivers</a:t>
            </a:r>
            <a:r>
              <a:rPr lang="zh-CN" altLang="en-US" sz="2000">
                <a:solidFill>
                  <a:schemeClr val="bg2"/>
                </a:solidFill>
                <a:latin typeface="Segoe Print" panose="02000600000000000000" charset="0"/>
                <a:cs typeface="Segoe Print" panose="02000600000000000000" charset="0"/>
              </a:rPr>
              <a:t>（依山傍水）</a:t>
            </a:r>
            <a:endParaRPr lang="zh-CN" altLang="en-US" sz="2000">
              <a:solidFill>
                <a:schemeClr val="bg2"/>
              </a:solidFill>
              <a:latin typeface="Segoe Print" panose="02000600000000000000" charset="0"/>
              <a:cs typeface="Segoe Print" panose="02000600000000000000" charset="0"/>
            </a:endParaRPr>
          </a:p>
        </p:txBody>
      </p:sp>
      <p:sp>
        <p:nvSpPr>
          <p:cNvPr id="6" name="文本框 5"/>
          <p:cNvSpPr txBox="1"/>
          <p:nvPr/>
        </p:nvSpPr>
        <p:spPr>
          <a:xfrm>
            <a:off x="279400" y="1391920"/>
            <a:ext cx="4382770" cy="2954655"/>
          </a:xfrm>
          <a:prstGeom prst="rect">
            <a:avLst/>
          </a:prstGeom>
          <a:noFill/>
        </p:spPr>
        <p:txBody>
          <a:bodyPr wrap="square" rtlCol="0">
            <a:noAutofit/>
          </a:bodyPr>
          <a:p>
            <a:r>
              <a:rPr lang="en-US" altLang="zh-CN" sz="2000">
                <a:solidFill>
                  <a:schemeClr val="accent1">
                    <a:lumMod val="50000"/>
                  </a:schemeClr>
                </a:solidFill>
                <a:latin typeface="Segoe UI Emoji" panose="020B0502040204020203" charset="0"/>
                <a:cs typeface="Segoe UI Emoji" panose="020B0502040204020203" charset="0"/>
              </a:rPr>
              <a:t>Mountains are the skeletons of the earth and water is the source of all living things. People could not survive without mountains and water. That is why some Fengshui masters think a house </a:t>
            </a:r>
            <a:r>
              <a:rPr lang="en-US" altLang="zh-CN" sz="2000">
                <a:solidFill>
                  <a:srgbClr val="FF0000"/>
                </a:solidFill>
                <a:latin typeface="Segoe UI Emoji" panose="020B0502040204020203" charset="0"/>
                <a:cs typeface="Segoe UI Emoji" panose="020B0502040204020203" charset="0"/>
              </a:rPr>
              <a:t>leaning against mountains and facing rivers</a:t>
            </a:r>
            <a:r>
              <a:rPr lang="en-US" altLang="zh-CN" sz="2000">
                <a:solidFill>
                  <a:schemeClr val="accent1">
                    <a:lumMod val="50000"/>
                  </a:schemeClr>
                </a:solidFill>
                <a:latin typeface="Segoe UI Emoji" panose="020B0502040204020203" charset="0"/>
                <a:cs typeface="Segoe UI Emoji" panose="020B0502040204020203" charset="0"/>
              </a:rPr>
              <a:t> is </a:t>
            </a:r>
            <a:r>
              <a:rPr lang="en-US" altLang="zh-CN" sz="2000" u="sng">
                <a:solidFill>
                  <a:schemeClr val="accent1">
                    <a:lumMod val="50000"/>
                  </a:schemeClr>
                </a:solidFill>
                <a:latin typeface="Segoe UI Emoji" panose="020B0502040204020203" charset="0"/>
                <a:cs typeface="Segoe UI Emoji" panose="020B0502040204020203" charset="0"/>
              </a:rPr>
              <a:t>auspicious </a:t>
            </a:r>
            <a:r>
              <a:rPr lang="en-US" altLang="zh-CN" sz="2000">
                <a:solidFill>
                  <a:schemeClr val="accent1">
                    <a:lumMod val="50000"/>
                  </a:schemeClr>
                </a:solidFill>
                <a:latin typeface="Segoe UI Emoji" panose="020B0502040204020203" charset="0"/>
                <a:cs typeface="Segoe UI Emoji" panose="020B0502040204020203" charset="0"/>
              </a:rPr>
              <a:t>and can bring good luck to people who live in it. </a:t>
            </a:r>
            <a:endParaRPr lang="en-US" altLang="zh-CN" sz="2000">
              <a:solidFill>
                <a:schemeClr val="accent1">
                  <a:lumMod val="50000"/>
                </a:schemeClr>
              </a:solidFill>
              <a:latin typeface="Segoe UI Emoji" panose="020B0502040204020203" charset="0"/>
              <a:cs typeface="Segoe UI Emoji" panose="020B0502040204020203" charset="0"/>
            </a:endParaRPr>
          </a:p>
        </p:txBody>
      </p:sp>
      <p:sp>
        <p:nvSpPr>
          <p:cNvPr id="7" name="文本框 6"/>
          <p:cNvSpPr txBox="1"/>
          <p:nvPr/>
        </p:nvSpPr>
        <p:spPr>
          <a:xfrm>
            <a:off x="5660390" y="488315"/>
            <a:ext cx="5460365" cy="398780"/>
          </a:xfrm>
          <a:prstGeom prst="rect">
            <a:avLst/>
          </a:prstGeom>
          <a:noFill/>
          <a:ln>
            <a:solidFill>
              <a:srgbClr val="FF0000"/>
            </a:solidFill>
          </a:ln>
        </p:spPr>
        <p:txBody>
          <a:bodyPr wrap="square" rtlCol="0">
            <a:spAutoFit/>
          </a:bodyPr>
          <a:p>
            <a:r>
              <a:rPr lang="en-US" altLang="zh-CN" sz="2000">
                <a:solidFill>
                  <a:schemeClr val="accent6"/>
                </a:solidFill>
                <a:latin typeface="Segoe Print" panose="02000600000000000000" charset="0"/>
                <a:cs typeface="Segoe Print" panose="02000600000000000000" charset="0"/>
                <a:sym typeface="+mn-ea"/>
              </a:rPr>
              <a:t>Two types of ‘leaning against mountains’. </a:t>
            </a:r>
            <a:endParaRPr lang="en-US" altLang="zh-CN" sz="2000">
              <a:solidFill>
                <a:schemeClr val="accent6"/>
              </a:solidFill>
              <a:latin typeface="Segoe Print" panose="02000600000000000000" charset="0"/>
              <a:cs typeface="Segoe Print" panose="02000600000000000000" charset="0"/>
              <a:sym typeface="+mn-ea"/>
            </a:endParaRPr>
          </a:p>
        </p:txBody>
      </p:sp>
      <p:sp>
        <p:nvSpPr>
          <p:cNvPr id="8" name="文本框 7"/>
          <p:cNvSpPr txBox="1"/>
          <p:nvPr/>
        </p:nvSpPr>
        <p:spPr>
          <a:xfrm>
            <a:off x="8880475" y="1139190"/>
            <a:ext cx="3011805" cy="3415030"/>
          </a:xfrm>
          <a:prstGeom prst="rect">
            <a:avLst/>
          </a:prstGeom>
          <a:noFill/>
          <a:ln>
            <a:solidFill>
              <a:schemeClr val="accent6">
                <a:lumMod val="50000"/>
              </a:schemeClr>
            </a:solidFill>
          </a:ln>
        </p:spPr>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”Houses covering the mountain”--- vast stretches of houses cover the mountain slope, from mountain foot all the way up the mountainside.</a:t>
            </a:r>
            <a:endParaRPr lang="en-US" altLang="zh-CN">
              <a:solidFill>
                <a:schemeClr val="accent1">
                  <a:lumMod val="50000"/>
                </a:schemeClr>
              </a:solidFill>
              <a:latin typeface="Segoe UI Emoji" panose="020B0502040204020203" charset="0"/>
              <a:cs typeface="Segoe UI Emoji" panose="020B0502040204020203" charset="0"/>
              <a:sym typeface="+mn-ea"/>
            </a:endParaRPr>
          </a:p>
          <a:p>
            <a:r>
              <a:rPr lang="en-US" altLang="zh-CN">
                <a:solidFill>
                  <a:schemeClr val="accent1">
                    <a:lumMod val="50000"/>
                  </a:schemeClr>
                </a:solidFill>
                <a:latin typeface="Segoe UI Emoji" panose="020B0502040204020203" charset="0"/>
                <a:cs typeface="Segoe UI Emoji" panose="020B0502040204020203" charset="0"/>
                <a:sym typeface="+mn-ea"/>
              </a:rPr>
              <a:t>Many villages along the middle and lower reach of the Yangtze River are built in the way of “houses covering the mountain”.</a:t>
            </a:r>
            <a:endParaRPr lang="en-US" altLang="zh-CN">
              <a:solidFill>
                <a:schemeClr val="accent1">
                  <a:lumMod val="50000"/>
                </a:schemeClr>
              </a:solidFill>
              <a:latin typeface="Segoe UI Emoji" panose="020B0502040204020203" charset="0"/>
              <a:cs typeface="Segoe UI Emoji" panose="020B0502040204020203" charset="0"/>
            </a:endParaRPr>
          </a:p>
          <a:p>
            <a:endParaRPr lang="zh-CN" altLang="en-US"/>
          </a:p>
        </p:txBody>
      </p:sp>
      <p:sp>
        <p:nvSpPr>
          <p:cNvPr id="13" name="文本框 12"/>
          <p:cNvSpPr txBox="1"/>
          <p:nvPr/>
        </p:nvSpPr>
        <p:spPr>
          <a:xfrm>
            <a:off x="5565140" y="1139190"/>
            <a:ext cx="2413000" cy="2584450"/>
          </a:xfrm>
          <a:prstGeom prst="rect">
            <a:avLst/>
          </a:prstGeom>
          <a:noFill/>
          <a:ln>
            <a:solidFill>
              <a:schemeClr val="accent6">
                <a:lumMod val="50000"/>
              </a:schemeClr>
            </a:solidFill>
          </a:ln>
        </p:spPr>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“Mountains encircling the house”--- The house is surrounded by mountains on the northern, western and eastern sides while its southern side is open and flat with water flowing by. </a:t>
            </a:r>
            <a:endParaRPr lang="zh-CN" altLang="en-US"/>
          </a:p>
        </p:txBody>
      </p:sp>
      <p:cxnSp>
        <p:nvCxnSpPr>
          <p:cNvPr id="17" name="直接连接符 16"/>
          <p:cNvCxnSpPr/>
          <p:nvPr>
            <p:custDataLst>
              <p:tags r:id="rId1"/>
            </p:custDataLst>
          </p:nvPr>
        </p:nvCxnSpPr>
        <p:spPr>
          <a:xfrm>
            <a:off x="8540333" y="1139107"/>
            <a:ext cx="0" cy="35764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图片 103"/>
          <p:cNvPicPr/>
          <p:nvPr/>
        </p:nvPicPr>
        <p:blipFill>
          <a:blip r:embed="rId2"/>
          <a:stretch>
            <a:fillRect/>
          </a:stretch>
        </p:blipFill>
        <p:spPr>
          <a:xfrm>
            <a:off x="3823970" y="3343910"/>
            <a:ext cx="3882390" cy="2998470"/>
          </a:xfrm>
          <a:prstGeom prst="rect">
            <a:avLst/>
          </a:prstGeom>
          <a:noFill/>
          <a:ln w="9525">
            <a:noFill/>
          </a:ln>
        </p:spPr>
      </p:pic>
      <p:pic>
        <p:nvPicPr>
          <p:cNvPr id="105" name="图片 104"/>
          <p:cNvPicPr/>
          <p:nvPr/>
        </p:nvPicPr>
        <p:blipFill>
          <a:blip r:embed="rId3"/>
          <a:stretch>
            <a:fillRect/>
          </a:stretch>
        </p:blipFill>
        <p:spPr>
          <a:xfrm>
            <a:off x="8110855" y="3343910"/>
            <a:ext cx="3934460" cy="29978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360"/>
                                          </p:val>
                                        </p:tav>
                                        <p:tav tm="100000">
                                          <p:val>
                                            <p:fltVal val="0"/>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style.rotation</p:attrName>
                                        </p:attrNameLst>
                                      </p:cBhvr>
                                      <p:tavLst>
                                        <p:tav tm="0">
                                          <p:val>
                                            <p:fltVal val="360"/>
                                          </p:val>
                                        </p:tav>
                                        <p:tav tm="100000">
                                          <p:val>
                                            <p:fltVal val="0"/>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ppt_x"/>
                                          </p:val>
                                        </p:tav>
                                        <p:tav tm="100000">
                                          <p:val>
                                            <p:strVal val="#ppt_x"/>
                                          </p:val>
                                        </p:tav>
                                      </p:tavLst>
                                    </p:anim>
                                    <p:anim calcmode="lin" valueType="num">
                                      <p:cBhvr additive="base">
                                        <p:cTn id="4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 calcmode="lin" valueType="num">
                                      <p:cBhvr additive="base">
                                        <p:cTn id="51" dur="500" fill="hold"/>
                                        <p:tgtEl>
                                          <p:spTgt spid="105"/>
                                        </p:tgtEl>
                                        <p:attrNameLst>
                                          <p:attrName>ppt_x</p:attrName>
                                        </p:attrNameLst>
                                      </p:cBhvr>
                                      <p:tavLst>
                                        <p:tav tm="0">
                                          <p:val>
                                            <p:strVal val="#ppt_x"/>
                                          </p:val>
                                        </p:tav>
                                        <p:tav tm="100000">
                                          <p:val>
                                            <p:strVal val="#ppt_x"/>
                                          </p:val>
                                        </p:tav>
                                      </p:tavLst>
                                    </p:anim>
                                    <p:anim calcmode="lin" valueType="num">
                                      <p:cBhvr additive="base">
                                        <p:cTn id="5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 grpId="1" animBg="1"/>
      <p:bldP spid="2" grpId="1" animBg="1"/>
      <p:bldP spid="6" grpId="0"/>
      <p:bldP spid="6" grpId="1"/>
      <p:bldP spid="7" grpId="0" animBg="1"/>
      <p:bldP spid="7" grpId="1" animBg="1"/>
      <p:bldP spid="13" grpId="0" animBg="1"/>
      <p:bldP spid="13"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6200000">
            <a:off x="1621155" y="-1124585"/>
            <a:ext cx="734060" cy="34175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98780" y="347345"/>
            <a:ext cx="3179445" cy="481330"/>
          </a:xfrm>
          <a:prstGeom prst="rect">
            <a:avLst/>
          </a:prstGeom>
          <a:noFill/>
          <a:ln>
            <a:solidFill>
              <a:schemeClr val="accent4"/>
            </a:solidFill>
          </a:ln>
        </p:spPr>
        <p:txBody>
          <a:bodyPr wrap="square" rtlCol="0">
            <a:noAutofit/>
          </a:bodyPr>
          <a:p>
            <a:r>
              <a:rPr lang="en-US" altLang="zh-CN" sz="2400">
                <a:solidFill>
                  <a:schemeClr val="bg2"/>
                </a:solidFill>
                <a:latin typeface="Segoe Print" panose="02000600000000000000" charset="0"/>
                <a:cs typeface="Segoe Print" panose="02000600000000000000" charset="0"/>
              </a:rPr>
              <a:t>Facing south</a:t>
            </a:r>
            <a:r>
              <a:rPr lang="zh-CN" altLang="en-US" sz="2400">
                <a:solidFill>
                  <a:schemeClr val="bg2"/>
                </a:solidFill>
                <a:latin typeface="Segoe Print" panose="02000600000000000000" charset="0"/>
                <a:cs typeface="Segoe Print" panose="02000600000000000000" charset="0"/>
              </a:rPr>
              <a:t>（朝南）</a:t>
            </a:r>
            <a:endParaRPr lang="zh-CN" altLang="en-US" sz="2400">
              <a:solidFill>
                <a:schemeClr val="bg2"/>
              </a:solidFill>
              <a:latin typeface="Segoe Print" panose="02000600000000000000" charset="0"/>
              <a:cs typeface="Segoe Print" panose="02000600000000000000" charset="0"/>
            </a:endParaRPr>
          </a:p>
        </p:txBody>
      </p:sp>
      <p:sp>
        <p:nvSpPr>
          <p:cNvPr id="6" name="文本框 5"/>
          <p:cNvSpPr txBox="1"/>
          <p:nvPr/>
        </p:nvSpPr>
        <p:spPr>
          <a:xfrm>
            <a:off x="279400" y="1490980"/>
            <a:ext cx="4916805" cy="267652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Locating in the northern hemisphere, east of Eurasia, Most of China’s territory is located to the north of the Tropic of Cancer, so the </a:t>
            </a:r>
            <a:r>
              <a:rPr lang="en-US" altLang="zh-CN" sz="2400">
                <a:solidFill>
                  <a:srgbClr val="FF0000"/>
                </a:solidFill>
                <a:latin typeface="Times New Roman" panose="02020603050405020304" charset="0"/>
                <a:cs typeface="Times New Roman" panose="02020603050405020304" charset="0"/>
              </a:rPr>
              <a:t>sun shines </a:t>
            </a:r>
            <a:r>
              <a:rPr lang="en-US" altLang="zh-CN" sz="2400">
                <a:latin typeface="Times New Roman" panose="02020603050405020304" charset="0"/>
                <a:cs typeface="Times New Roman" panose="02020603050405020304" charset="0"/>
              </a:rPr>
              <a:t>from the south all year around. </a:t>
            </a:r>
            <a:r>
              <a:rPr lang="en-US" altLang="zh-CN" sz="2400">
                <a:latin typeface="Times New Roman" panose="02020603050405020304" charset="0"/>
                <a:cs typeface="Times New Roman" panose="02020603050405020304" charset="0"/>
                <a:sym typeface="+mn-ea"/>
              </a:rPr>
              <a:t>The houses facing south can easily absorb sunshine.</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334010" y="4639310"/>
            <a:ext cx="4916805" cy="82994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sym typeface="+mn-ea"/>
              </a:rPr>
              <a:t>It is not only for the </a:t>
            </a:r>
            <a:r>
              <a:rPr lang="en-US" altLang="zh-CN" sz="2400">
                <a:solidFill>
                  <a:srgbClr val="FF0000"/>
                </a:solidFill>
                <a:latin typeface="Times New Roman" panose="02020603050405020304" charset="0"/>
                <a:cs typeface="Times New Roman" panose="02020603050405020304" charset="0"/>
                <a:sym typeface="+mn-ea"/>
              </a:rPr>
              <a:t>light</a:t>
            </a:r>
            <a:r>
              <a:rPr lang="en-US" altLang="zh-CN" sz="2400">
                <a:latin typeface="Times New Roman" panose="02020603050405020304" charset="0"/>
                <a:cs typeface="Times New Roman" panose="02020603050405020304" charset="0"/>
                <a:sym typeface="+mn-ea"/>
              </a:rPr>
              <a:t>, but also for </a:t>
            </a:r>
            <a:r>
              <a:rPr lang="en-US" altLang="zh-CN" sz="2400" u="sng">
                <a:latin typeface="Times New Roman" panose="02020603050405020304" charset="0"/>
                <a:cs typeface="Times New Roman" panose="02020603050405020304" charset="0"/>
                <a:sym typeface="+mn-ea"/>
              </a:rPr>
              <a:t>avoiding </a:t>
            </a:r>
            <a:r>
              <a:rPr lang="en-US" altLang="zh-CN" sz="2400" u="sng">
                <a:solidFill>
                  <a:srgbClr val="FF0000"/>
                </a:solidFill>
                <a:latin typeface="Times New Roman" panose="02020603050405020304" charset="0"/>
                <a:cs typeface="Times New Roman" panose="02020603050405020304" charset="0"/>
                <a:sym typeface="+mn-ea"/>
              </a:rPr>
              <a:t>the north wind</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endParaRPr>
          </a:p>
        </p:txBody>
      </p:sp>
      <p:pic>
        <p:nvPicPr>
          <p:cNvPr id="107" name="图片 106"/>
          <p:cNvPicPr/>
          <p:nvPr>
            <p:custDataLst>
              <p:tags r:id="rId1"/>
            </p:custDataLst>
          </p:nvPr>
        </p:nvPicPr>
        <p:blipFill>
          <a:blip r:embed="rId2"/>
          <a:stretch>
            <a:fillRect/>
          </a:stretch>
        </p:blipFill>
        <p:spPr>
          <a:xfrm>
            <a:off x="6428105" y="0"/>
            <a:ext cx="4251960" cy="3012440"/>
          </a:xfrm>
          <a:prstGeom prst="rect">
            <a:avLst/>
          </a:prstGeom>
          <a:noFill/>
          <a:ln w="9525">
            <a:noFill/>
          </a:ln>
        </p:spPr>
      </p:pic>
      <p:sp>
        <p:nvSpPr>
          <p:cNvPr id="8" name="云形标注 7"/>
          <p:cNvSpPr/>
          <p:nvPr/>
        </p:nvSpPr>
        <p:spPr>
          <a:xfrm>
            <a:off x="3282950" y="4984115"/>
            <a:ext cx="2085975" cy="13423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latin typeface="Segoe Print" panose="02000600000000000000" charset="0"/>
                <a:cs typeface="Segoe Print" panose="02000600000000000000" charset="0"/>
                <a:sym typeface="+mn-ea"/>
              </a:rPr>
              <a:t>bleak and cold</a:t>
            </a:r>
            <a:endParaRPr lang="en-US" altLang="zh-CN" sz="2000">
              <a:latin typeface="Segoe Print" panose="02000600000000000000" charset="0"/>
              <a:cs typeface="Segoe Print" panose="02000600000000000000" charset="0"/>
              <a:sym typeface="+mn-ea"/>
            </a:endParaRPr>
          </a:p>
        </p:txBody>
      </p:sp>
      <p:pic>
        <p:nvPicPr>
          <p:cNvPr id="108" name="图片 107"/>
          <p:cNvPicPr/>
          <p:nvPr>
            <p:custDataLst>
              <p:tags r:id="rId3"/>
            </p:custDataLst>
          </p:nvPr>
        </p:nvPicPr>
        <p:blipFill>
          <a:blip r:embed="rId4"/>
          <a:stretch>
            <a:fillRect/>
          </a:stretch>
        </p:blipFill>
        <p:spPr>
          <a:xfrm>
            <a:off x="5903595" y="3165475"/>
            <a:ext cx="5718810" cy="33381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p:bldP spid="3" grpId="1" animBg="1"/>
      <p:bldP spid="2" grpId="1" animBg="1"/>
      <p:bldP spid="6" grpId="1"/>
      <p:bldP spid="7" grpId="0"/>
      <p:bldP spid="7" grpId="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6200000">
            <a:off x="1574800" y="-1492885"/>
            <a:ext cx="1035685" cy="402526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53695" y="127000"/>
            <a:ext cx="3451225" cy="753110"/>
          </a:xfrm>
          <a:prstGeom prst="rect">
            <a:avLst/>
          </a:prstGeom>
          <a:noFill/>
          <a:ln>
            <a:solidFill>
              <a:schemeClr val="accent4"/>
            </a:solidFill>
          </a:ln>
        </p:spPr>
        <p:txBody>
          <a:bodyPr wrap="square" rtlCol="0">
            <a:noAutofit/>
          </a:bodyPr>
          <a:p>
            <a:r>
              <a:rPr sz="2000">
                <a:solidFill>
                  <a:schemeClr val="bg2"/>
                </a:solidFill>
                <a:latin typeface="Segoe Print" panose="02000600000000000000" charset="0"/>
                <a:cs typeface="Segoe Print" panose="02000600000000000000" charset="0"/>
              </a:rPr>
              <a:t>Moderate size and middle situation</a:t>
            </a:r>
            <a:r>
              <a:rPr lang="en-US" altLang="zh-CN" sz="2000">
                <a:solidFill>
                  <a:schemeClr val="bg2"/>
                </a:solidFill>
                <a:latin typeface="Segoe Print" panose="02000600000000000000" charset="0"/>
                <a:cs typeface="Segoe Print" panose="02000600000000000000" charset="0"/>
              </a:rPr>
              <a:t>(</a:t>
            </a:r>
            <a:r>
              <a:rPr lang="zh-CN" altLang="en-US" sz="2000">
                <a:solidFill>
                  <a:schemeClr val="bg2"/>
                </a:solidFill>
                <a:latin typeface="Segoe Print" panose="02000600000000000000" charset="0"/>
                <a:cs typeface="Segoe Print" panose="02000600000000000000" charset="0"/>
              </a:rPr>
              <a:t>适中居中）</a:t>
            </a:r>
            <a:endParaRPr lang="zh-CN" altLang="en-US" sz="2000">
              <a:solidFill>
                <a:schemeClr val="bg2"/>
              </a:solidFill>
              <a:latin typeface="Segoe Print" panose="02000600000000000000" charset="0"/>
              <a:cs typeface="Segoe Print" panose="02000600000000000000" charset="0"/>
            </a:endParaRPr>
          </a:p>
        </p:txBody>
      </p:sp>
      <p:sp>
        <p:nvSpPr>
          <p:cNvPr id="6" name="文本框 5"/>
          <p:cNvSpPr txBox="1"/>
          <p:nvPr/>
        </p:nvSpPr>
        <p:spPr>
          <a:xfrm>
            <a:off x="326390" y="1301115"/>
            <a:ext cx="3810000" cy="829945"/>
          </a:xfrm>
          <a:prstGeom prst="rect">
            <a:avLst/>
          </a:prstGeom>
          <a:noFill/>
          <a:ln>
            <a:solidFill>
              <a:schemeClr val="accent6">
                <a:lumMod val="50000"/>
              </a:schemeClr>
            </a:solidFill>
          </a:ln>
        </p:spPr>
        <p:txBody>
          <a:bodyPr wrap="square" rtlCol="0">
            <a:spAutoFit/>
          </a:bodyPr>
          <a:p>
            <a:r>
              <a:rPr lang="en-US" altLang="zh-CN" sz="2400">
                <a:latin typeface="Times New Roman" panose="02020603050405020304" charset="0"/>
                <a:cs typeface="Times New Roman" panose="02020603050405020304" charset="0"/>
              </a:rPr>
              <a:t>This principle was produced in the Qin Dynasty.</a:t>
            </a:r>
            <a:endParaRPr lang="en-US" altLang="zh-CN" sz="2400">
              <a:latin typeface="Times New Roman" panose="02020603050405020304" charset="0"/>
              <a:cs typeface="Times New Roman" panose="02020603050405020304" charset="0"/>
            </a:endParaRPr>
          </a:p>
        </p:txBody>
      </p:sp>
      <p:sp>
        <p:nvSpPr>
          <p:cNvPr id="7" name="圆角矩形 6"/>
          <p:cNvSpPr/>
          <p:nvPr/>
        </p:nvSpPr>
        <p:spPr>
          <a:xfrm>
            <a:off x="4852670" y="1905"/>
            <a:ext cx="5025390" cy="20046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ltLang="zh-CN" sz="2000">
                <a:latin typeface="Segoe Print" panose="02000600000000000000" charset="0"/>
                <a:cs typeface="Segoe Print" panose="02000600000000000000" charset="0"/>
                <a:sym typeface="+mn-ea"/>
              </a:rPr>
              <a:t>The golden mean</a:t>
            </a:r>
            <a:r>
              <a:rPr lang="zh-CN" altLang="en-US" sz="2000">
                <a:latin typeface="Segoe Print" panose="02000600000000000000" charset="0"/>
                <a:cs typeface="Segoe Print" panose="02000600000000000000" charset="0"/>
                <a:sym typeface="+mn-ea"/>
              </a:rPr>
              <a:t>（中庸）</a:t>
            </a:r>
            <a:endParaRPr lang="zh-CN" altLang="en-US" sz="2000">
              <a:latin typeface="Segoe Print" panose="02000600000000000000" charset="0"/>
              <a:cs typeface="Segoe Print" panose="02000600000000000000" charset="0"/>
            </a:endParaRPr>
          </a:p>
          <a:p>
            <a:pPr algn="ctr"/>
            <a:r>
              <a:rPr lang="en-US" altLang="zh-CN" sz="2000"/>
              <a:t>It is just </a:t>
            </a:r>
            <a:r>
              <a:rPr lang="en-US" altLang="zh-CN" sz="2000">
                <a:solidFill>
                  <a:srgbClr val="FF0000"/>
                </a:solidFill>
              </a:rPr>
              <a:t>right</a:t>
            </a:r>
            <a:r>
              <a:rPr lang="en-US" altLang="zh-CN" sz="2000"/>
              <a:t>, n</a:t>
            </a:r>
            <a:r>
              <a:rPr lang="zh-CN" altLang="en-US" sz="2000"/>
              <a:t>ot biased, not too big, not too small, not too high, not too low, as much as possible to </a:t>
            </a:r>
            <a:r>
              <a:rPr lang="zh-CN" altLang="en-US" sz="2000">
                <a:solidFill>
                  <a:srgbClr val="FF0000"/>
                </a:solidFill>
              </a:rPr>
              <a:t>optimize</a:t>
            </a:r>
            <a:r>
              <a:rPr lang="zh-CN" altLang="en-US" sz="2000"/>
              <a:t>, close to the </a:t>
            </a:r>
            <a:r>
              <a:rPr lang="zh-CN" altLang="en-US" sz="2000">
                <a:solidFill>
                  <a:srgbClr val="FF0000"/>
                </a:solidFill>
              </a:rPr>
              <a:t>best and most beautiful</a:t>
            </a:r>
            <a:r>
              <a:rPr lang="zh-CN" altLang="en-US" sz="2000"/>
              <a:t>.</a:t>
            </a:r>
            <a:endParaRPr lang="zh-CN" altLang="en-US" sz="2000"/>
          </a:p>
        </p:txBody>
      </p:sp>
      <p:sp>
        <p:nvSpPr>
          <p:cNvPr id="9" name="文本框 8"/>
          <p:cNvSpPr txBox="1"/>
          <p:nvPr/>
        </p:nvSpPr>
        <p:spPr>
          <a:xfrm>
            <a:off x="298450" y="2367280"/>
            <a:ext cx="7084695" cy="341503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First, the size of a house must be moderate, neither too big or too small.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A big house with few people is not auspicious, neither a small house with many people.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Then, the situation of the house must be middle, neither too high nor too low.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And this principle also calls for stressing the center. The layout must be neat and other facilities should surround the central house.</a:t>
            </a:r>
            <a:endParaRPr lang="en-US" altLang="zh-CN" sz="2400">
              <a:latin typeface="Times New Roman" panose="02020603050405020304" charset="0"/>
              <a:cs typeface="Times New Roman" panose="02020603050405020304" charset="0"/>
            </a:endParaRPr>
          </a:p>
        </p:txBody>
      </p:sp>
      <p:pic>
        <p:nvPicPr>
          <p:cNvPr id="109" name="图片 108"/>
          <p:cNvPicPr/>
          <p:nvPr/>
        </p:nvPicPr>
        <p:blipFill>
          <a:blip r:embed="rId1"/>
          <a:stretch>
            <a:fillRect/>
          </a:stretch>
        </p:blipFill>
        <p:spPr>
          <a:xfrm>
            <a:off x="7510145" y="2006600"/>
            <a:ext cx="4292600" cy="44100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 grpId="1" animBg="1"/>
      <p:bldP spid="2" grpId="1" animBg="1"/>
      <p:bldP spid="7" grpId="0" animBg="1"/>
      <p:bldP spid="7" grpId="1" animBg="1"/>
      <p:bldP spid="6" grpId="0" animBg="1"/>
      <p:bldP spid="6" grpId="1"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39395" y="1115060"/>
            <a:ext cx="5965190" cy="1437005"/>
          </a:xfrm>
          <a:prstGeom prst="rect">
            <a:avLst/>
          </a:prstGeom>
        </p:spPr>
        <p:txBody>
          <a:bodyPr vert="horz" wrap="square">
            <a:noAutofit/>
          </a:bodyPr>
          <a:lstStyle/>
          <a:p>
            <a:pPr algn="l">
              <a:lnSpc>
                <a:spcPct val="150000"/>
              </a:lnSpc>
            </a:pPr>
            <a:r>
              <a:rPr lang="en-US" altLang="zh-CN" sz="2000">
                <a:solidFill>
                  <a:schemeClr val="accent1">
                    <a:lumMod val="50000"/>
                  </a:schemeClr>
                </a:solidFill>
                <a:latin typeface="Segoe UI Emoji" panose="020B0502040204020203" charset="0"/>
                <a:cs typeface="Segoe UI Emoji" panose="020B0502040204020203" charset="0"/>
              </a:rPr>
              <a:t>The term "Fengshui" comes from Guo Pu's </a:t>
            </a:r>
            <a:r>
              <a:rPr lang="en-US" altLang="zh-CN" sz="2000" i="1">
                <a:solidFill>
                  <a:schemeClr val="accent1">
                    <a:lumMod val="50000"/>
                  </a:schemeClr>
                </a:solidFill>
                <a:latin typeface="Segoe UI Emoji" panose="020B0502040204020203" charset="0"/>
                <a:cs typeface="Segoe UI Emoji" panose="020B0502040204020203" charset="0"/>
              </a:rPr>
              <a:t>Book of Burial</a:t>
            </a:r>
            <a:r>
              <a:rPr lang="zh-CN" altLang="en-US" sz="2000">
                <a:solidFill>
                  <a:schemeClr val="accent1">
                    <a:lumMod val="50000"/>
                  </a:schemeClr>
                </a:solidFill>
                <a:latin typeface="Segoe UI Emoji" panose="020B0502040204020203" charset="0"/>
                <a:cs typeface="Segoe UI Emoji" panose="020B0502040204020203" charset="0"/>
              </a:rPr>
              <a:t>《藏经》；</a:t>
            </a:r>
            <a:r>
              <a:rPr lang="en-US" altLang="zh-CN" sz="2000">
                <a:solidFill>
                  <a:schemeClr val="accent1">
                    <a:lumMod val="50000"/>
                  </a:schemeClr>
                </a:solidFill>
                <a:latin typeface="Segoe UI Emoji" panose="020B0502040204020203" charset="0"/>
                <a:cs typeface="Segoe UI Emoji" panose="020B0502040204020203" charset="0"/>
              </a:rPr>
              <a:t>“</a:t>
            </a:r>
            <a:r>
              <a:rPr lang="zh-CN" altLang="en-US" sz="2000">
                <a:solidFill>
                  <a:schemeClr val="accent1">
                    <a:lumMod val="50000"/>
                  </a:schemeClr>
                </a:solidFill>
                <a:latin typeface="Segoe UI Emoji" panose="020B0502040204020203" charset="0"/>
                <a:cs typeface="Segoe UI Emoji" panose="020B0502040204020203" charset="0"/>
              </a:rPr>
              <a:t>气乘风则散，界水则止，古人聚之使不散，行之使有止，故谓之风水</a:t>
            </a:r>
            <a:r>
              <a:rPr lang="en-US" altLang="zh-CN" sz="2000">
                <a:solidFill>
                  <a:schemeClr val="accent1">
                    <a:lumMod val="50000"/>
                  </a:schemeClr>
                </a:solidFill>
                <a:latin typeface="Segoe UI Emoji" panose="020B0502040204020203" charset="0"/>
                <a:cs typeface="Segoe UI Emoji" panose="020B0502040204020203" charset="0"/>
              </a:rPr>
              <a:t>”</a:t>
            </a:r>
            <a:endParaRPr lang="en-US" altLang="zh-CN" sz="2000">
              <a:solidFill>
                <a:schemeClr val="accent1">
                  <a:lumMod val="50000"/>
                </a:schemeClr>
              </a:solidFill>
              <a:latin typeface="Segoe UI Emoji" panose="020B0502040204020203" charset="0"/>
              <a:cs typeface="Segoe UI Emoji" panose="020B0502040204020203" charset="0"/>
            </a:endParaRPr>
          </a:p>
        </p:txBody>
      </p:sp>
      <p:sp>
        <p:nvSpPr>
          <p:cNvPr id="3" name="矩形 2"/>
          <p:cNvSpPr/>
          <p:nvPr/>
        </p:nvSpPr>
        <p:spPr>
          <a:xfrm rot="16200000">
            <a:off x="1368425" y="-1205230"/>
            <a:ext cx="1041400" cy="35985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80975" y="157480"/>
            <a:ext cx="3397250" cy="900430"/>
          </a:xfrm>
          <a:prstGeom prst="rect">
            <a:avLst/>
          </a:prstGeom>
          <a:noFill/>
          <a:ln>
            <a:solidFill>
              <a:schemeClr val="accent4"/>
            </a:solidFill>
          </a:ln>
        </p:spPr>
        <p:txBody>
          <a:bodyPr wrap="square" rtlCol="0">
            <a:noAutofit/>
          </a:bodyPr>
          <a:p>
            <a:r>
              <a:rPr lang="en-US" altLang="zh-CN" sz="2400">
                <a:solidFill>
                  <a:schemeClr val="bg2"/>
                </a:solidFill>
                <a:latin typeface="Segoe Print" panose="02000600000000000000" charset="0"/>
                <a:cs typeface="Segoe Print" panose="02000600000000000000" charset="0"/>
              </a:rPr>
              <a:t>Taking advantage of qi</a:t>
            </a:r>
            <a:r>
              <a:rPr lang="zh-CN" altLang="en-US" sz="2400">
                <a:solidFill>
                  <a:schemeClr val="bg2"/>
                </a:solidFill>
                <a:latin typeface="Segoe Print" panose="02000600000000000000" charset="0"/>
                <a:cs typeface="Segoe Print" panose="02000600000000000000" charset="0"/>
              </a:rPr>
              <a:t>（气）</a:t>
            </a:r>
            <a:endParaRPr lang="zh-CN" altLang="en-US" sz="2400">
              <a:solidFill>
                <a:schemeClr val="bg2"/>
              </a:solidFill>
              <a:latin typeface="Segoe Print" panose="02000600000000000000" charset="0"/>
              <a:cs typeface="Segoe Print" panose="02000600000000000000" charset="0"/>
            </a:endParaRPr>
          </a:p>
        </p:txBody>
      </p:sp>
      <p:sp>
        <p:nvSpPr>
          <p:cNvPr id="7" name="文本框 6"/>
          <p:cNvSpPr txBox="1"/>
          <p:nvPr/>
        </p:nvSpPr>
        <p:spPr>
          <a:xfrm>
            <a:off x="239395" y="2790825"/>
            <a:ext cx="5887085" cy="3784600"/>
          </a:xfrm>
          <a:prstGeom prst="rect">
            <a:avLst/>
          </a:prstGeom>
          <a:noFill/>
        </p:spPr>
        <p:txBody>
          <a:bodyPr wrap="square" rtlCol="0">
            <a:spAutoFit/>
          </a:bodyPr>
          <a:p>
            <a:pPr marL="342900" indent="-342900">
              <a:buFont typeface="Arial" panose="020B0604020202020204" pitchFamily="34" charset="0"/>
              <a:buChar char="•"/>
            </a:pPr>
            <a:r>
              <a:rPr lang="en-US" altLang="zh-CN" sz="2400" u="sng">
                <a:latin typeface="Times New Roman" panose="02020603050405020304" charset="0"/>
                <a:cs typeface="Times New Roman" panose="02020603050405020304" charset="0"/>
              </a:rPr>
              <a:t>Qi is the origin of all things</a:t>
            </a:r>
            <a:r>
              <a:rPr lang="en-US" altLang="zh-CN" sz="2400">
                <a:latin typeface="Times New Roman" panose="02020603050405020304" charset="0"/>
                <a:cs typeface="Times New Roman" panose="02020603050405020304" charset="0"/>
              </a:rPr>
              <a:t>. And Fengshui requires people build architecture in which is full of qi. In this way, people can live </a:t>
            </a:r>
            <a:r>
              <a:rPr lang="en-US" altLang="zh-CN" sz="2400" u="sng">
                <a:latin typeface="Times New Roman" panose="02020603050405020304" charset="0"/>
                <a:cs typeface="Times New Roman" panose="02020603050405020304" charset="0"/>
              </a:rPr>
              <a:t>longer and heathier</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2400">
                <a:latin typeface="Times New Roman" panose="02020603050405020304" charset="0"/>
                <a:cs typeface="Times New Roman" panose="02020603050405020304" charset="0"/>
              </a:rPr>
              <a:t>If there is a road or a river loop in front of the house, the house has the qi. People who live in it will gain more</a:t>
            </a:r>
            <a:r>
              <a:rPr lang="en-US" altLang="zh-CN" sz="2400" u="sng">
                <a:latin typeface="Times New Roman" panose="02020603050405020304" charset="0"/>
                <a:cs typeface="Times New Roman" panose="02020603050405020304" charset="0"/>
              </a:rPr>
              <a:t> energy.</a:t>
            </a:r>
            <a:r>
              <a:rPr lang="en-US" altLang="zh-CN" sz="2400">
                <a:latin typeface="Times New Roman" panose="02020603050405020304" charset="0"/>
                <a:cs typeface="Times New Roman" panose="02020603050405020304" charset="0"/>
              </a:rPr>
              <a:t> It is also convenient for them to communicate. If there is no road or river, there is no qi, which represents the ominous.</a:t>
            </a:r>
            <a:endParaRPr lang="en-US" altLang="zh-CN" sz="2400">
              <a:latin typeface="Times New Roman" panose="02020603050405020304" charset="0"/>
              <a:cs typeface="Times New Roman" panose="02020603050405020304" charset="0"/>
            </a:endParaRPr>
          </a:p>
        </p:txBody>
      </p:sp>
      <p:pic>
        <p:nvPicPr>
          <p:cNvPr id="110" name="图片 109"/>
          <p:cNvPicPr/>
          <p:nvPr/>
        </p:nvPicPr>
        <p:blipFill>
          <a:blip r:embed="rId1"/>
          <a:stretch>
            <a:fillRect/>
          </a:stretch>
        </p:blipFill>
        <p:spPr>
          <a:xfrm>
            <a:off x="6718300" y="512445"/>
            <a:ext cx="1625600" cy="1714500"/>
          </a:xfrm>
          <a:prstGeom prst="rect">
            <a:avLst/>
          </a:prstGeom>
          <a:noFill/>
          <a:ln w="9525">
            <a:noFill/>
          </a:ln>
        </p:spPr>
      </p:pic>
      <p:pic>
        <p:nvPicPr>
          <p:cNvPr id="111" name="图片 110"/>
          <p:cNvPicPr/>
          <p:nvPr/>
        </p:nvPicPr>
        <p:blipFill>
          <a:blip r:embed="rId2"/>
          <a:stretch>
            <a:fillRect/>
          </a:stretch>
        </p:blipFill>
        <p:spPr>
          <a:xfrm>
            <a:off x="6204585" y="2884805"/>
            <a:ext cx="5111115" cy="3293745"/>
          </a:xfrm>
          <a:prstGeom prst="rect">
            <a:avLst/>
          </a:prstGeom>
          <a:noFill/>
          <a:ln w="9525">
            <a:noFill/>
          </a:ln>
        </p:spPr>
      </p:pic>
      <p:sp>
        <p:nvSpPr>
          <p:cNvPr id="9" name="文本框 8"/>
          <p:cNvSpPr txBox="1"/>
          <p:nvPr/>
        </p:nvSpPr>
        <p:spPr>
          <a:xfrm>
            <a:off x="8762365" y="257175"/>
            <a:ext cx="3030220" cy="2070100"/>
          </a:xfrm>
          <a:prstGeom prst="rect">
            <a:avLst/>
          </a:prstGeom>
          <a:noFill/>
        </p:spPr>
        <p:txBody>
          <a:bodyPr wrap="square" rtlCol="0">
            <a:noAutofit/>
          </a:bodyPr>
          <a:p>
            <a:r>
              <a:rPr lang="en-US" altLang="zh-CN" sz="2000">
                <a:latin typeface="Segoe Print" panose="02000600000000000000" charset="0"/>
                <a:cs typeface="Segoe Print" panose="02000600000000000000" charset="0"/>
                <a:sym typeface="+mn-ea"/>
              </a:rPr>
              <a:t>G</a:t>
            </a:r>
            <a:r>
              <a:rPr lang="zh-CN" altLang="en-US" sz="2000">
                <a:latin typeface="Segoe Print" panose="02000600000000000000" charset="0"/>
                <a:cs typeface="Segoe Print" panose="02000600000000000000" charset="0"/>
                <a:sym typeface="+mn-ea"/>
              </a:rPr>
              <a:t>ather</a:t>
            </a:r>
            <a:r>
              <a:rPr lang="en-US" altLang="zh-CN" sz="2000">
                <a:latin typeface="Segoe Print" panose="02000600000000000000" charset="0"/>
                <a:cs typeface="Segoe Print" panose="02000600000000000000" charset="0"/>
                <a:sym typeface="+mn-ea"/>
              </a:rPr>
              <a:t>ing</a:t>
            </a:r>
            <a:r>
              <a:rPr lang="zh-CN" altLang="en-US" sz="2000">
                <a:latin typeface="Segoe Print" panose="02000600000000000000" charset="0"/>
                <a:cs typeface="Segoe Print" panose="02000600000000000000" charset="0"/>
                <a:sym typeface="+mn-ea"/>
              </a:rPr>
              <a:t> "qi" into a region or house, making a household, a </a:t>
            </a:r>
            <a:r>
              <a:rPr lang="en-US" altLang="zh-CN" sz="2000">
                <a:latin typeface="Segoe Print" panose="02000600000000000000" charset="0"/>
                <a:cs typeface="Segoe Print" panose="02000600000000000000" charset="0"/>
                <a:sym typeface="+mn-ea"/>
              </a:rPr>
              <a:t>village</a:t>
            </a:r>
            <a:r>
              <a:rPr lang="zh-CN" altLang="en-US" sz="2000">
                <a:latin typeface="Segoe Print" panose="02000600000000000000" charset="0"/>
                <a:cs typeface="Segoe Print" panose="02000600000000000000" charset="0"/>
                <a:sym typeface="+mn-ea"/>
              </a:rPr>
              <a:t>, or even a country more vibrant and dynamic.</a:t>
            </a:r>
            <a:endParaRPr lang="zh-CN" altLang="en-US" sz="2000">
              <a:latin typeface="Segoe Print" panose="02000600000000000000" charset="0"/>
              <a:cs typeface="Segoe Print" panose="02000600000000000000" charset="0"/>
            </a:endParaRPr>
          </a:p>
          <a:p>
            <a:endParaRPr lang="zh-CN" altLang="en-US" sz="2000">
              <a:latin typeface="Segoe Print" panose="02000600000000000000" charset="0"/>
              <a:cs typeface="Segoe Print" panose="020006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0"/>
                                        </p:tgtEl>
                                        <p:attrNameLst>
                                          <p:attrName>style.visibility</p:attrName>
                                        </p:attrNameLst>
                                      </p:cBhvr>
                                      <p:to>
                                        <p:strVal val="visible"/>
                                      </p:to>
                                    </p:set>
                                    <p:anim calcmode="lin" valueType="num">
                                      <p:cBhvr additive="base">
                                        <p:cTn id="30" dur="500" fill="hold"/>
                                        <p:tgtEl>
                                          <p:spTgt spid="110"/>
                                        </p:tgtEl>
                                        <p:attrNameLst>
                                          <p:attrName>ppt_x</p:attrName>
                                        </p:attrNameLst>
                                      </p:cBhvr>
                                      <p:tavLst>
                                        <p:tav tm="0">
                                          <p:val>
                                            <p:strVal val="#ppt_x"/>
                                          </p:val>
                                        </p:tav>
                                        <p:tav tm="100000">
                                          <p:val>
                                            <p:strVal val="#ppt_x"/>
                                          </p:val>
                                        </p:tav>
                                      </p:tavLst>
                                    </p:anim>
                                    <p:anim calcmode="lin" valueType="num">
                                      <p:cBhvr additive="base">
                                        <p:cTn id="31"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6" grpId="1" animBg="1"/>
      <p:bldP spid="3" grpId="1" animBg="1"/>
      <p:bldP spid="12" grpId="0"/>
      <p:bldP spid="12" grpId="1"/>
      <p:bldP spid="7" grpId="0"/>
      <p:bldP spid="7"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441180" y="0"/>
            <a:ext cx="1162050" cy="279781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65027" y="2214019"/>
            <a:ext cx="792480" cy="583565"/>
          </a:xfrm>
          <a:prstGeom prst="rect">
            <a:avLst/>
          </a:prstGeom>
        </p:spPr>
        <p:txBody>
          <a:bodyPr vert="horz" wrap="none">
            <a:spAutoFit/>
          </a:bodyPr>
          <a:lstStyle/>
          <a:p>
            <a:r>
              <a:rPr lang="en-US" altLang="zh-CN" sz="3200" dirty="0" smtClean="0">
                <a:solidFill>
                  <a:srgbClr val="000000"/>
                </a:solidFill>
                <a:latin typeface="方正清刻本悦宋简体" panose="02000000000000000000" pitchFamily="2" charset="-122"/>
                <a:ea typeface="方正清刻本悦宋简体" panose="02000000000000000000" pitchFamily="2" charset="-122"/>
              </a:rPr>
              <a:t>III</a:t>
            </a:r>
            <a:endParaRPr lang="en-US" altLang="zh-CN" sz="3200" dirty="0" smtClean="0">
              <a:solidFill>
                <a:srgbClr val="000000"/>
              </a:solidFill>
              <a:latin typeface="方正清刻本悦宋简体" panose="02000000000000000000" pitchFamily="2" charset="-122"/>
              <a:ea typeface="方正清刻本悦宋简体" panose="02000000000000000000" pitchFamily="2" charset="-122"/>
            </a:endParaRPr>
          </a:p>
        </p:txBody>
      </p:sp>
      <p:sp>
        <p:nvSpPr>
          <p:cNvPr id="25" name="矩形 24"/>
          <p:cNvSpPr/>
          <p:nvPr/>
        </p:nvSpPr>
        <p:spPr>
          <a:xfrm>
            <a:off x="3067685" y="2914650"/>
            <a:ext cx="5913755" cy="1445260"/>
          </a:xfrm>
          <a:prstGeom prst="rect">
            <a:avLst/>
          </a:prstGeom>
        </p:spPr>
        <p:txBody>
          <a:bodyPr wrap="square">
            <a:spAutoFit/>
          </a:bodyPr>
          <a:p>
            <a:r>
              <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rPr>
              <a:t>Representative</a:t>
            </a:r>
            <a:endPar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endParaRPr>
          </a:p>
          <a:p>
            <a:r>
              <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rPr>
              <a:t>---The Imperial Palace</a:t>
            </a:r>
            <a:endPar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13" grpId="1"/>
      <p:bldP spid="2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16200000">
            <a:off x="1166495" y="-1025525"/>
            <a:ext cx="1316355" cy="3492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44170" y="294005"/>
            <a:ext cx="2454275" cy="829945"/>
          </a:xfrm>
          <a:prstGeom prst="rect">
            <a:avLst/>
          </a:prstGeom>
          <a:noFill/>
        </p:spPr>
        <p:txBody>
          <a:bodyPr wrap="square" rtlCol="0">
            <a:spAutoFit/>
          </a:bodyPr>
          <a:p>
            <a:r>
              <a:rPr lang="en-US" altLang="zh-CN" sz="2400">
                <a:solidFill>
                  <a:schemeClr val="bg2"/>
                </a:solidFill>
                <a:latin typeface="Segoe Print" panose="02000600000000000000" charset="0"/>
                <a:cs typeface="Segoe Print" panose="02000600000000000000" charset="0"/>
                <a:sym typeface="+mn-ea"/>
              </a:rPr>
              <a:t>The Imperial Palace</a:t>
            </a:r>
            <a:endParaRPr lang="en-US" altLang="zh-CN" sz="2400">
              <a:solidFill>
                <a:schemeClr val="bg2"/>
              </a:solidFill>
              <a:latin typeface="Segoe Print" panose="02000600000000000000" charset="0"/>
              <a:cs typeface="Segoe Print" panose="02000600000000000000" charset="0"/>
            </a:endParaRPr>
          </a:p>
        </p:txBody>
      </p:sp>
      <p:sp>
        <p:nvSpPr>
          <p:cNvPr id="3" name="文本框 2"/>
          <p:cNvSpPr txBox="1"/>
          <p:nvPr/>
        </p:nvSpPr>
        <p:spPr>
          <a:xfrm>
            <a:off x="226695" y="1727200"/>
            <a:ext cx="5461000" cy="267652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The Imperial Palace, also known as the Forbidden City, is the royal palace of China in the Ming and Qing Dynasties. It is located</a:t>
            </a:r>
            <a:r>
              <a:rPr lang="en-US" altLang="zh-CN" sz="2400" u="sng">
                <a:latin typeface="Times New Roman" panose="02020603050405020304" charset="0"/>
                <a:cs typeface="Times New Roman" panose="02020603050405020304" charset="0"/>
              </a:rPr>
              <a:t> in the center of the Peking axis</a:t>
            </a:r>
            <a:r>
              <a:rPr lang="en-US" altLang="zh-CN" sz="2400">
                <a:latin typeface="Times New Roman" panose="02020603050405020304" charset="0"/>
                <a:cs typeface="Times New Roman" panose="02020603050405020304" charset="0"/>
              </a:rPr>
              <a:t> and takes the </a:t>
            </a:r>
            <a:r>
              <a:rPr lang="en-US" altLang="zh-CN" sz="2400" u="sng">
                <a:latin typeface="Times New Roman" panose="02020603050405020304" charset="0"/>
                <a:cs typeface="Times New Roman" panose="02020603050405020304" charset="0"/>
              </a:rPr>
              <a:t>three main halls</a:t>
            </a:r>
            <a:r>
              <a:rPr lang="zh-CN" altLang="en-US" sz="2400" u="sng">
                <a:latin typeface="Times New Roman" panose="02020603050405020304" charset="0"/>
                <a:cs typeface="Times New Roman" panose="02020603050405020304" charset="0"/>
              </a:rPr>
              <a:t>（太和殿、中和殿、保和殿）</a:t>
            </a:r>
            <a:r>
              <a:rPr lang="en-US" altLang="zh-CN" sz="2400">
                <a:latin typeface="Times New Roman" panose="02020603050405020304" charset="0"/>
                <a:cs typeface="Times New Roman" panose="02020603050405020304" charset="0"/>
              </a:rPr>
              <a:t>as the core, occupying 72hm2.</a:t>
            </a:r>
            <a:endParaRPr lang="en-US" altLang="zh-CN" sz="2400">
              <a:latin typeface="Times New Roman" panose="02020603050405020304" charset="0"/>
              <a:cs typeface="Times New Roman" panose="02020603050405020304" charset="0"/>
            </a:endParaRPr>
          </a:p>
        </p:txBody>
      </p:sp>
      <p:pic>
        <p:nvPicPr>
          <p:cNvPr id="113" name="图片 112"/>
          <p:cNvPicPr/>
          <p:nvPr>
            <p:custDataLst>
              <p:tags r:id="rId1"/>
            </p:custDataLst>
          </p:nvPr>
        </p:nvPicPr>
        <p:blipFill>
          <a:blip r:embed="rId2"/>
          <a:stretch>
            <a:fillRect/>
          </a:stretch>
        </p:blipFill>
        <p:spPr>
          <a:xfrm>
            <a:off x="5596890" y="1123950"/>
            <a:ext cx="6069330" cy="40925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2" grpId="1"/>
      <p:bldP spid="6" grpId="1" animBg="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16200000">
            <a:off x="1166495" y="-1025525"/>
            <a:ext cx="1316355" cy="3492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80060" y="294005"/>
            <a:ext cx="2454275" cy="829945"/>
          </a:xfrm>
          <a:prstGeom prst="rect">
            <a:avLst/>
          </a:prstGeom>
          <a:noFill/>
        </p:spPr>
        <p:txBody>
          <a:bodyPr wrap="square" rtlCol="0">
            <a:spAutoFit/>
          </a:bodyPr>
          <a:p>
            <a:r>
              <a:rPr lang="en-US" altLang="zh-CN" sz="2400">
                <a:solidFill>
                  <a:schemeClr val="bg2"/>
                </a:solidFill>
                <a:latin typeface="Segoe Print" panose="02000600000000000000" charset="0"/>
                <a:cs typeface="Segoe Print" panose="02000600000000000000" charset="0"/>
                <a:sym typeface="+mn-ea"/>
              </a:rPr>
              <a:t>The Imperial Palace</a:t>
            </a:r>
            <a:endParaRPr lang="en-US" altLang="zh-CN" sz="2400">
              <a:solidFill>
                <a:schemeClr val="bg2"/>
              </a:solidFill>
              <a:latin typeface="Segoe Print" panose="02000600000000000000" charset="0"/>
              <a:cs typeface="Segoe Print" panose="02000600000000000000" charset="0"/>
            </a:endParaRPr>
          </a:p>
        </p:txBody>
      </p:sp>
      <p:sp>
        <p:nvSpPr>
          <p:cNvPr id="3" name="文本框 2"/>
          <p:cNvSpPr txBox="1"/>
          <p:nvPr/>
        </p:nvSpPr>
        <p:spPr>
          <a:xfrm>
            <a:off x="198755" y="1798955"/>
            <a:ext cx="6375400" cy="470789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There are more than 70 palaces which contain nearly 10000 houses.  The Imperial Palace is the representative of Fengshui-architecture in ancient China.  The core of the Imperial Palace was an axis line, which traveled through the palace in a south-north direction.  It is used to divide the Imperial Palace into two parts: the East and the West.  The East belongs to Yang（军机要务处） while the west belongs to Yin（后宫）.  The main halls on the central axis all face south.  The left is Yang, from which the sun rises;  the right is Yin, where the sun falls down.  The Imperial Palace is backed by Jingshan Mountain and Longevity Hill and surrounded by the moat, the Golden Stream.  Here just some of the principles of Fengshui the Imperial Palace embodies: leaning against mountains and facing rivers, facing south, taking advantage of qi.  </a:t>
            </a:r>
            <a:endParaRPr lang="en-US" altLang="zh-CN" sz="2000">
              <a:latin typeface="Times New Roman" panose="02020603050405020304" charset="0"/>
              <a:cs typeface="Times New Roman" panose="02020603050405020304" charset="0"/>
            </a:endParaRPr>
          </a:p>
        </p:txBody>
      </p:sp>
      <p:pic>
        <p:nvPicPr>
          <p:cNvPr id="114" name="图片 113"/>
          <p:cNvPicPr/>
          <p:nvPr/>
        </p:nvPicPr>
        <p:blipFill>
          <a:blip r:embed="rId1"/>
          <a:stretch>
            <a:fillRect/>
          </a:stretch>
        </p:blipFill>
        <p:spPr>
          <a:xfrm>
            <a:off x="7141210" y="556895"/>
            <a:ext cx="3813810" cy="2577465"/>
          </a:xfrm>
          <a:prstGeom prst="rect">
            <a:avLst/>
          </a:prstGeom>
          <a:noFill/>
          <a:ln w="9525">
            <a:noFill/>
          </a:ln>
        </p:spPr>
      </p:pic>
      <p:pic>
        <p:nvPicPr>
          <p:cNvPr id="115" name="图片 114"/>
          <p:cNvPicPr/>
          <p:nvPr/>
        </p:nvPicPr>
        <p:blipFill>
          <a:blip r:embed="rId2"/>
          <a:stretch>
            <a:fillRect/>
          </a:stretch>
        </p:blipFill>
        <p:spPr>
          <a:xfrm>
            <a:off x="7075805" y="3601720"/>
            <a:ext cx="4028440" cy="29051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6" grpId="1" animBg="1"/>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3255" y="1905635"/>
            <a:ext cx="8645525" cy="3538220"/>
          </a:xfrm>
          <a:prstGeom prst="rect">
            <a:avLst/>
          </a:prstGeom>
          <a:noFill/>
        </p:spPr>
        <p:txBody>
          <a:bodyPr wrap="square" rtlCol="0">
            <a:spAutoFit/>
          </a:bodyPr>
          <a:p>
            <a:r>
              <a:rPr lang="zh-CN" altLang="en-US" sz="2800">
                <a:solidFill>
                  <a:schemeClr val="accent5">
                    <a:lumMod val="50000"/>
                  </a:schemeClr>
                </a:solidFill>
                <a:latin typeface="Times New Roman" panose="02020603050405020304" charset="0"/>
                <a:cs typeface="Times New Roman" panose="02020603050405020304" charset="0"/>
              </a:rPr>
              <a:t>I believe that "</a:t>
            </a:r>
            <a:r>
              <a:rPr lang="zh-CN" altLang="en-US" sz="2800" u="sng">
                <a:solidFill>
                  <a:schemeClr val="accent5">
                    <a:lumMod val="50000"/>
                  </a:schemeClr>
                </a:solidFill>
                <a:latin typeface="Times New Roman" panose="02020603050405020304" charset="0"/>
                <a:cs typeface="Times New Roman" panose="02020603050405020304" charset="0"/>
              </a:rPr>
              <a:t>dissolution</a:t>
            </a:r>
            <a:r>
              <a:rPr lang="zh-CN" altLang="en-US" sz="2800">
                <a:solidFill>
                  <a:schemeClr val="accent5">
                    <a:lumMod val="50000"/>
                  </a:schemeClr>
                </a:solidFill>
                <a:latin typeface="Times New Roman" panose="02020603050405020304" charset="0"/>
                <a:cs typeface="Times New Roman" panose="02020603050405020304" charset="0"/>
              </a:rPr>
              <a:t>"（化解） is the main outline of </a:t>
            </a:r>
            <a:r>
              <a:rPr lang="en-US" altLang="zh-CN" sz="2800">
                <a:solidFill>
                  <a:schemeClr val="accent5">
                    <a:lumMod val="50000"/>
                  </a:schemeClr>
                </a:solidFill>
                <a:latin typeface="Times New Roman" panose="02020603050405020304" charset="0"/>
                <a:cs typeface="Times New Roman" panose="02020603050405020304" charset="0"/>
              </a:rPr>
              <a:t>F</a:t>
            </a:r>
            <a:r>
              <a:rPr lang="zh-CN" altLang="en-US" sz="2800">
                <a:solidFill>
                  <a:schemeClr val="accent5">
                    <a:lumMod val="50000"/>
                  </a:schemeClr>
                </a:solidFill>
                <a:latin typeface="Times New Roman" panose="02020603050405020304" charset="0"/>
                <a:cs typeface="Times New Roman" panose="02020603050405020304" charset="0"/>
              </a:rPr>
              <a:t>engshui in the Forbidden City, because </a:t>
            </a:r>
            <a:r>
              <a:rPr lang="en-US" altLang="zh-CN" sz="2800">
                <a:solidFill>
                  <a:schemeClr val="accent5">
                    <a:lumMod val="50000"/>
                  </a:schemeClr>
                </a:solidFill>
                <a:latin typeface="Times New Roman" panose="02020603050405020304" charset="0"/>
                <a:cs typeface="Times New Roman" panose="02020603050405020304" charset="0"/>
              </a:rPr>
              <a:t>the</a:t>
            </a:r>
            <a:r>
              <a:rPr lang="zh-CN" altLang="en-US" sz="2800">
                <a:solidFill>
                  <a:schemeClr val="accent5">
                    <a:lumMod val="50000"/>
                  </a:schemeClr>
                </a:solidFill>
                <a:latin typeface="Times New Roman" panose="02020603050405020304" charset="0"/>
                <a:cs typeface="Times New Roman" panose="02020603050405020304" charset="0"/>
              </a:rPr>
              <a:t> fate and qi </a:t>
            </a:r>
            <a:r>
              <a:rPr lang="en-US" altLang="zh-CN" sz="2800">
                <a:solidFill>
                  <a:schemeClr val="accent5">
                    <a:lumMod val="50000"/>
                  </a:schemeClr>
                </a:solidFill>
                <a:latin typeface="Times New Roman" panose="02020603050405020304" charset="0"/>
                <a:cs typeface="Times New Roman" panose="02020603050405020304" charset="0"/>
              </a:rPr>
              <a:t>that people used to lived there were</a:t>
            </a:r>
            <a:r>
              <a:rPr lang="zh-CN" altLang="en-US" sz="2800">
                <a:solidFill>
                  <a:schemeClr val="accent5">
                    <a:lumMod val="50000"/>
                  </a:schemeClr>
                </a:solidFill>
                <a:latin typeface="Times New Roman" panose="02020603050405020304" charset="0"/>
                <a:cs typeface="Times New Roman" panose="02020603050405020304" charset="0"/>
              </a:rPr>
              <a:t> different. It is because of the method of </a:t>
            </a:r>
            <a:r>
              <a:rPr lang="en-US" altLang="zh-CN" sz="2800">
                <a:solidFill>
                  <a:schemeClr val="accent5">
                    <a:lumMod val="50000"/>
                  </a:schemeClr>
                </a:solidFill>
                <a:latin typeface="Times New Roman" panose="02020603050405020304" charset="0"/>
                <a:cs typeface="Times New Roman" panose="02020603050405020304" charset="0"/>
              </a:rPr>
              <a:t>“dissolution” </a:t>
            </a:r>
            <a:r>
              <a:rPr lang="zh-CN" altLang="en-US" sz="2800">
                <a:solidFill>
                  <a:schemeClr val="accent5">
                    <a:lumMod val="50000"/>
                  </a:schemeClr>
                </a:solidFill>
                <a:latin typeface="Times New Roman" panose="02020603050405020304" charset="0"/>
                <a:cs typeface="Times New Roman" panose="02020603050405020304" charset="0"/>
              </a:rPr>
              <a:t>that the Forbidden City has sufficient qi and is a representative of an excellent </a:t>
            </a:r>
            <a:r>
              <a:rPr lang="en-US" altLang="zh-CN" sz="2800">
                <a:solidFill>
                  <a:schemeClr val="accent5">
                    <a:lumMod val="50000"/>
                  </a:schemeClr>
                </a:solidFill>
                <a:latin typeface="Times New Roman" panose="02020603050405020304" charset="0"/>
                <a:cs typeface="Times New Roman" panose="02020603050405020304" charset="0"/>
              </a:rPr>
              <a:t>F</a:t>
            </a:r>
            <a:r>
              <a:rPr lang="zh-CN" altLang="en-US" sz="2800">
                <a:solidFill>
                  <a:schemeClr val="accent5">
                    <a:lumMod val="50000"/>
                  </a:schemeClr>
                </a:solidFill>
                <a:latin typeface="Times New Roman" panose="02020603050405020304" charset="0"/>
                <a:cs typeface="Times New Roman" panose="02020603050405020304" charset="0"/>
              </a:rPr>
              <a:t>engshui place.</a:t>
            </a:r>
            <a:endParaRPr lang="zh-CN" altLang="en-US" sz="2800">
              <a:solidFill>
                <a:schemeClr val="accent5">
                  <a:lumMod val="50000"/>
                </a:schemeClr>
              </a:solidFill>
              <a:latin typeface="Times New Roman" panose="02020603050405020304" charset="0"/>
              <a:cs typeface="Times New Roman" panose="02020603050405020304" charset="0"/>
            </a:endParaRPr>
          </a:p>
          <a:p>
            <a:r>
              <a:rPr lang="zh-CN" altLang="en-US" sz="2800">
                <a:solidFill>
                  <a:schemeClr val="accent5">
                    <a:lumMod val="50000"/>
                  </a:schemeClr>
                </a:solidFill>
                <a:latin typeface="Times New Roman" panose="02020603050405020304" charset="0"/>
                <a:cs typeface="Times New Roman" panose="02020603050405020304" charset="0"/>
              </a:rPr>
              <a:t>And there are still lots of mysteries of Fengshui waiting to be explored.</a:t>
            </a:r>
            <a:endParaRPr lang="zh-CN" altLang="en-US" sz="2800">
              <a:solidFill>
                <a:schemeClr val="accent5">
                  <a:lumMod val="50000"/>
                </a:schemeClr>
              </a:solidFill>
              <a:latin typeface="Times New Roman" panose="02020603050405020304" charset="0"/>
              <a:cs typeface="Times New Roman" panose="02020603050405020304" charset="0"/>
            </a:endParaRPr>
          </a:p>
        </p:txBody>
      </p:sp>
      <p:sp>
        <p:nvSpPr>
          <p:cNvPr id="3" name="文本框 2"/>
          <p:cNvSpPr txBox="1"/>
          <p:nvPr/>
        </p:nvSpPr>
        <p:spPr>
          <a:xfrm>
            <a:off x="516890" y="693420"/>
            <a:ext cx="4671695" cy="768350"/>
          </a:xfrm>
          <a:prstGeom prst="rect">
            <a:avLst/>
          </a:prstGeom>
          <a:noFill/>
        </p:spPr>
        <p:txBody>
          <a:bodyPr wrap="square" rtlCol="0">
            <a:spAutoFit/>
          </a:bodyPr>
          <a:p>
            <a:r>
              <a:rPr lang="en-US" altLang="zh-CN" sz="4400" dirty="0" smtClean="0">
                <a:solidFill>
                  <a:srgbClr val="C00000"/>
                </a:solidFill>
                <a:effectLst/>
                <a:latin typeface="Segoe Print" panose="02000600000000000000" charset="0"/>
                <a:ea typeface="方正清刻本悦宋简体" panose="02000000000000000000" pitchFamily="2" charset="-122"/>
                <a:cs typeface="Segoe Print" panose="02000600000000000000" charset="0"/>
              </a:rPr>
              <a:t>Conclusion</a:t>
            </a:r>
            <a:endParaRPr lang="en-US" altLang="zh-CN" sz="4400" dirty="0" smtClean="0">
              <a:solidFill>
                <a:srgbClr val="C00000"/>
              </a:solidFill>
              <a:effectLst/>
              <a:latin typeface="Segoe Print" panose="02000600000000000000" charset="0"/>
              <a:ea typeface="方正清刻本悦宋简体" panose="02000000000000000000" pitchFamily="2" charset="-122"/>
              <a:cs typeface="Segoe Print" panose="020006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12854" y="588349"/>
            <a:ext cx="7178845" cy="6269651"/>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193" t="66083" r="43990" b="15831"/>
          <a:stretch>
            <a:fillRect/>
          </a:stretch>
        </p:blipFill>
        <p:spPr>
          <a:xfrm>
            <a:off x="3710755" y="5617663"/>
            <a:ext cx="4819650" cy="1240337"/>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82870" r="24064"/>
          <a:stretch>
            <a:fillRect/>
          </a:stretch>
        </p:blipFill>
        <p:spPr>
          <a:xfrm>
            <a:off x="0" y="5943600"/>
            <a:ext cx="12241161" cy="2153879"/>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938" y="2548858"/>
            <a:ext cx="2359157" cy="1069850"/>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458" y="2602601"/>
            <a:ext cx="2359157" cy="1069850"/>
          </a:xfrm>
          <a:prstGeom prst="rect">
            <a:avLst/>
          </a:prstGeom>
        </p:spPr>
      </p:pic>
      <p:sp>
        <p:nvSpPr>
          <p:cNvPr id="2" name="文本框 1"/>
          <p:cNvSpPr txBox="1"/>
          <p:nvPr/>
        </p:nvSpPr>
        <p:spPr>
          <a:xfrm>
            <a:off x="4027170" y="2548890"/>
            <a:ext cx="5116195" cy="1445260"/>
          </a:xfrm>
          <a:prstGeom prst="rect">
            <a:avLst/>
          </a:prstGeom>
          <a:noFill/>
        </p:spPr>
        <p:txBody>
          <a:bodyPr wrap="square" rtlCol="0">
            <a:spAutoFit/>
          </a:bodyPr>
          <a:p>
            <a:r>
              <a:rPr lang="en-US" altLang="zh-CN" sz="4400">
                <a:latin typeface="Eras Medium ITC" panose="020B0602030504020804" charset="0"/>
                <a:cs typeface="Eras Medium ITC" panose="020B0602030504020804" charset="0"/>
              </a:rPr>
              <a:t>Thanks for your watching!</a:t>
            </a:r>
            <a:endParaRPr lang="en-US" altLang="zh-CN" sz="4400">
              <a:latin typeface="Eras Medium ITC" panose="020B0602030504020804" charset="0"/>
              <a:cs typeface="Eras Medium ITC" panose="020B060203050402080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5884684" y="-258326"/>
            <a:ext cx="1290320" cy="3749040"/>
          </a:xfrm>
          <a:prstGeom prst="rect">
            <a:avLst/>
          </a:prstGeom>
        </p:spPr>
        <p:txBody>
          <a:bodyPr vert="eaVert" wrap="none">
            <a:spAutoFit/>
          </a:bodyPr>
          <a:lstStyle/>
          <a:p>
            <a:r>
              <a:rPr lang="en-US" altLang="zh-CN" sz="7200" dirty="0" smtClean="0">
                <a:latin typeface="方正清刻本悦宋简体" panose="02000000000000000000" pitchFamily="2" charset="-122"/>
                <a:ea typeface="方正清刻本悦宋简体" panose="02000000000000000000" pitchFamily="2" charset="-122"/>
              </a:rPr>
              <a:t>Contents</a:t>
            </a:r>
            <a:endParaRPr lang="en-US" altLang="zh-CN" sz="7200" dirty="0" smtClean="0">
              <a:latin typeface="方正清刻本悦宋简体" panose="02000000000000000000" pitchFamily="2" charset="-122"/>
              <a:ea typeface="方正清刻本悦宋简体" panose="02000000000000000000" pitchFamily="2" charset="-122"/>
            </a:endParaRPr>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3361" r="82933" b="74444"/>
          <a:stretch>
            <a:fillRect/>
          </a:stretch>
        </p:blipFill>
        <p:spPr>
          <a:xfrm>
            <a:off x="1733550" y="1164137"/>
            <a:ext cx="1205076" cy="1752600"/>
          </a:xfrm>
          <a:prstGeom prst="rect">
            <a:avLst/>
          </a:prstGeom>
        </p:spPr>
      </p:pic>
      <p:grpSp>
        <p:nvGrpSpPr>
          <p:cNvPr id="13" name="组合 12"/>
          <p:cNvGrpSpPr/>
          <p:nvPr/>
        </p:nvGrpSpPr>
        <p:grpSpPr>
          <a:xfrm>
            <a:off x="3484305" y="3931467"/>
            <a:ext cx="5394027" cy="1076325"/>
            <a:chOff x="5456615" y="3991792"/>
            <a:chExt cx="5394027" cy="1076325"/>
          </a:xfrm>
        </p:grpSpPr>
        <p:sp>
          <p:nvSpPr>
            <p:cNvPr id="14" name="矩形 13"/>
            <p:cNvSpPr/>
            <p:nvPr/>
          </p:nvSpPr>
          <p:spPr>
            <a:xfrm>
              <a:off x="5456615" y="3991792"/>
              <a:ext cx="589280" cy="583565"/>
            </a:xfrm>
            <a:prstGeom prst="rect">
              <a:avLst/>
            </a:prstGeom>
          </p:spPr>
          <p:txBody>
            <a:bodyPr vert="horz" wrap="square">
              <a:spAutoFit/>
            </a:bodyPr>
            <a:p>
              <a:r>
                <a:rPr lang="en-US" altLang="zh-CN" sz="3200" dirty="0" smtClean="0">
                  <a:solidFill>
                    <a:srgbClr val="000000"/>
                  </a:solidFill>
                  <a:latin typeface="方正清刻本悦宋简体" panose="02000000000000000000" pitchFamily="2" charset="-122"/>
                  <a:ea typeface="方正清刻本悦宋简体" panose="02000000000000000000" pitchFamily="2" charset="-122"/>
                </a:rPr>
                <a:t>II</a:t>
              </a:r>
              <a:endParaRPr lang="en-US" altLang="zh-CN" sz="3200" dirty="0" smtClean="0">
                <a:solidFill>
                  <a:srgbClr val="0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197362" y="3991792"/>
              <a:ext cx="4653280" cy="1076325"/>
            </a:xfrm>
            <a:prstGeom prst="rect">
              <a:avLst/>
            </a:prstGeom>
          </p:spPr>
          <p:txBody>
            <a:bodyPr wrap="square">
              <a:spAutoFit/>
            </a:bodyPr>
            <a:p>
              <a:r>
                <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rPr>
                <a:t>Major Principles of Fengshui</a:t>
              </a:r>
              <a:endPar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endParaRPr>
            </a:p>
          </p:txBody>
        </p:sp>
      </p:grpSp>
      <p:grpSp>
        <p:nvGrpSpPr>
          <p:cNvPr id="23" name="组合 22"/>
          <p:cNvGrpSpPr/>
          <p:nvPr/>
        </p:nvGrpSpPr>
        <p:grpSpPr>
          <a:xfrm>
            <a:off x="3364290" y="5179501"/>
            <a:ext cx="8647430" cy="605155"/>
            <a:chOff x="5456615" y="4550216"/>
            <a:chExt cx="8647430" cy="605155"/>
          </a:xfrm>
        </p:grpSpPr>
        <p:sp>
          <p:nvSpPr>
            <p:cNvPr id="24" name="矩形 23"/>
            <p:cNvSpPr/>
            <p:nvPr/>
          </p:nvSpPr>
          <p:spPr>
            <a:xfrm>
              <a:off x="5456615" y="4550216"/>
              <a:ext cx="792480" cy="583565"/>
            </a:xfrm>
            <a:prstGeom prst="rect">
              <a:avLst/>
            </a:prstGeom>
          </p:spPr>
          <p:txBody>
            <a:bodyPr vert="horz" wrap="square">
              <a:spAutoFit/>
            </a:bodyPr>
            <a:p>
              <a:r>
                <a:rPr lang="en-US" altLang="zh-CN" sz="3200" dirty="0" smtClean="0">
                  <a:solidFill>
                    <a:srgbClr val="000000"/>
                  </a:solidFill>
                  <a:latin typeface="方正清刻本悦宋简体" panose="02000000000000000000" pitchFamily="2" charset="-122"/>
                  <a:ea typeface="方正清刻本悦宋简体" panose="02000000000000000000" pitchFamily="2" charset="-122"/>
                </a:rPr>
                <a:t>III</a:t>
              </a:r>
              <a:endParaRPr lang="en-US" altLang="zh-CN" sz="3200" dirty="0" smtClean="0">
                <a:solidFill>
                  <a:srgbClr val="000000"/>
                </a:solidFill>
                <a:latin typeface="方正清刻本悦宋简体" panose="02000000000000000000" pitchFamily="2" charset="-122"/>
                <a:ea typeface="方正清刻本悦宋简体" panose="02000000000000000000" pitchFamily="2" charset="-122"/>
              </a:endParaRPr>
            </a:p>
          </p:txBody>
        </p:sp>
        <p:sp>
          <p:nvSpPr>
            <p:cNvPr id="25" name="矩形 24"/>
            <p:cNvSpPr/>
            <p:nvPr/>
          </p:nvSpPr>
          <p:spPr>
            <a:xfrm>
              <a:off x="6249095" y="4571806"/>
              <a:ext cx="7854950" cy="583565"/>
            </a:xfrm>
            <a:prstGeom prst="rect">
              <a:avLst/>
            </a:prstGeom>
          </p:spPr>
          <p:txBody>
            <a:bodyPr wrap="square">
              <a:spAutoFit/>
            </a:bodyPr>
            <a:p>
              <a:r>
                <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rPr>
                <a:t>Representative---The Imperial Palace</a:t>
              </a:r>
              <a:endPar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endParaRPr>
            </a:p>
          </p:txBody>
        </p:sp>
      </p:grpSp>
      <p:grpSp>
        <p:nvGrpSpPr>
          <p:cNvPr id="26" name="组合 25"/>
          <p:cNvGrpSpPr/>
          <p:nvPr/>
        </p:nvGrpSpPr>
        <p:grpSpPr>
          <a:xfrm>
            <a:off x="3513515" y="2683284"/>
            <a:ext cx="5736927" cy="1076325"/>
            <a:chOff x="5456615" y="1375184"/>
            <a:chExt cx="5736927" cy="1076325"/>
          </a:xfrm>
        </p:grpSpPr>
        <p:sp>
          <p:nvSpPr>
            <p:cNvPr id="27" name="矩形 26"/>
            <p:cNvSpPr/>
            <p:nvPr/>
          </p:nvSpPr>
          <p:spPr>
            <a:xfrm>
              <a:off x="5456615" y="1375184"/>
              <a:ext cx="386080" cy="583565"/>
            </a:xfrm>
            <a:prstGeom prst="rect">
              <a:avLst/>
            </a:prstGeom>
          </p:spPr>
          <p:txBody>
            <a:bodyPr vert="horz" wrap="square">
              <a:spAutoFit/>
            </a:bodyPr>
            <a:p>
              <a:r>
                <a:rPr lang="en-US" altLang="zh-CN" sz="3200" dirty="0" smtClean="0">
                  <a:solidFill>
                    <a:srgbClr val="000000"/>
                  </a:solidFill>
                  <a:latin typeface="方正清刻本悦宋简体" panose="02000000000000000000" pitchFamily="2" charset="-122"/>
                  <a:ea typeface="方正清刻本悦宋简体" panose="02000000000000000000" pitchFamily="2" charset="-122"/>
                </a:rPr>
                <a:t>I</a:t>
              </a:r>
              <a:endParaRPr lang="en-US" altLang="zh-CN" sz="3200" dirty="0" smtClean="0">
                <a:solidFill>
                  <a:srgbClr val="000000"/>
                </a:solidFill>
                <a:latin typeface="方正清刻本悦宋简体" panose="02000000000000000000" pitchFamily="2" charset="-122"/>
                <a:ea typeface="方正清刻本悦宋简体" panose="02000000000000000000" pitchFamily="2" charset="-122"/>
              </a:endParaRPr>
            </a:p>
          </p:txBody>
        </p:sp>
        <p:sp>
          <p:nvSpPr>
            <p:cNvPr id="28" name="矩形 27"/>
            <p:cNvSpPr/>
            <p:nvPr/>
          </p:nvSpPr>
          <p:spPr>
            <a:xfrm>
              <a:off x="6133862" y="1375184"/>
              <a:ext cx="5059680" cy="1076325"/>
            </a:xfrm>
            <a:prstGeom prst="rect">
              <a:avLst/>
            </a:prstGeom>
          </p:spPr>
          <p:txBody>
            <a:bodyPr wrap="square">
              <a:spAutoFit/>
            </a:bodyPr>
            <a:p>
              <a:r>
                <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rPr>
                <a:t>The Introduction of Fengshui</a:t>
              </a:r>
              <a:endPar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endParaRPr>
            </a:p>
          </p:txBody>
        </p:sp>
      </p:grpSp>
      <p:sp>
        <p:nvSpPr>
          <p:cNvPr id="29" name="矩形 28"/>
          <p:cNvSpPr/>
          <p:nvPr/>
        </p:nvSpPr>
        <p:spPr>
          <a:xfrm>
            <a:off x="566103" y="2916555"/>
            <a:ext cx="2917825" cy="768350"/>
          </a:xfrm>
          <a:prstGeom prst="rect">
            <a:avLst/>
          </a:prstGeom>
          <a:noFill/>
          <a:ln>
            <a:noFill/>
          </a:ln>
        </p:spPr>
        <p:txBody>
          <a:bodyPr wrap="none" rtlCol="0" anchor="t">
            <a:spAutoFit/>
          </a:bodyPr>
          <a:p>
            <a:pPr lvl="1" algn="ctr"/>
            <a:r>
              <a:rPr lang="en-US" altLang="zh-CN" sz="4400" b="1">
                <a:solidFill>
                  <a:schemeClr val="tx1"/>
                </a:solidFill>
                <a:effectLst>
                  <a:outerShdw blurRad="38100" dist="19050" dir="2700000" algn="tl" rotWithShape="0">
                    <a:schemeClr val="dk1">
                      <a:alpha val="40000"/>
                    </a:schemeClr>
                  </a:outerShdw>
                </a:effectLst>
              </a:rPr>
              <a:t>Fengshui</a:t>
            </a:r>
            <a:endParaRPr lang="en-US" altLang="zh-CN" sz="4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blinds(horizontal)">
                                      <p:cBhvr>
                                        <p:cTn id="14" dur="500"/>
                                        <p:tgtEl>
                                          <p:spTgt spid="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509165" y="0"/>
            <a:ext cx="1162050" cy="371328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279937" y="1953669"/>
            <a:ext cx="411480" cy="645160"/>
          </a:xfrm>
          <a:prstGeom prst="rect">
            <a:avLst/>
          </a:prstGeom>
        </p:spPr>
        <p:txBody>
          <a:bodyPr vert="horz" wrap="none">
            <a:spAutoFit/>
          </a:bodyPr>
          <a:lstStyle/>
          <a:p>
            <a:r>
              <a:rPr lang="en-US" altLang="zh-CN" sz="3600" dirty="0" smtClean="0">
                <a:solidFill>
                  <a:srgbClr val="000000"/>
                </a:solidFill>
                <a:latin typeface="方正清刻本悦宋简体" panose="02000000000000000000" pitchFamily="2" charset="-122"/>
                <a:ea typeface="方正清刻本悦宋简体" panose="02000000000000000000" pitchFamily="2" charset="-122"/>
              </a:rPr>
              <a:t>I</a:t>
            </a:r>
            <a:endParaRPr lang="en-US" altLang="zh-CN" sz="3600" dirty="0" smtClean="0">
              <a:solidFill>
                <a:srgbClr val="0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2455159" y="2741704"/>
            <a:ext cx="6235700" cy="768350"/>
          </a:xfrm>
          <a:prstGeom prst="rect">
            <a:avLst/>
          </a:prstGeom>
        </p:spPr>
        <p:txBody>
          <a:bodyPr wrap="none">
            <a:spAutoFit/>
          </a:bodyPr>
          <a:lstStyle/>
          <a:p>
            <a:pPr algn="l"/>
            <a:r>
              <a:rPr lang="en-US" altLang="zh-CN" sz="440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sym typeface="+mn-ea"/>
              </a:rPr>
              <a:t>Introduction of Fengshui</a:t>
            </a:r>
            <a:endPar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590550" y="-640080"/>
            <a:ext cx="735330" cy="191579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6365" y="105410"/>
            <a:ext cx="1696085" cy="460375"/>
          </a:xfrm>
          <a:prstGeom prst="rect">
            <a:avLst/>
          </a:prstGeom>
          <a:noFill/>
        </p:spPr>
        <p:txBody>
          <a:bodyPr wrap="square" rtlCol="0">
            <a:spAutoFit/>
          </a:bodyPr>
          <a:p>
            <a:r>
              <a:rPr lang="en-US" altLang="zh-CN" sz="2400">
                <a:solidFill>
                  <a:schemeClr val="bg2"/>
                </a:solidFill>
                <a:latin typeface="Segoe Print" panose="02000600000000000000" charset="0"/>
                <a:cs typeface="Segoe Print" panose="02000600000000000000" charset="0"/>
              </a:rPr>
              <a:t>Fengshui</a:t>
            </a:r>
            <a:endParaRPr lang="en-US" altLang="zh-CN" sz="2400">
              <a:solidFill>
                <a:schemeClr val="bg2"/>
              </a:solidFill>
              <a:latin typeface="Segoe Print" panose="02000600000000000000" charset="0"/>
              <a:cs typeface="Segoe Print" panose="02000600000000000000" charset="0"/>
            </a:endParaRPr>
          </a:p>
        </p:txBody>
      </p:sp>
      <p:sp>
        <p:nvSpPr>
          <p:cNvPr id="3" name="文本框 2"/>
          <p:cNvSpPr txBox="1"/>
          <p:nvPr/>
        </p:nvSpPr>
        <p:spPr>
          <a:xfrm>
            <a:off x="175895" y="5802630"/>
            <a:ext cx="2085975" cy="386715"/>
          </a:xfrm>
          <a:prstGeom prst="rect">
            <a:avLst/>
          </a:prstGeom>
          <a:noFill/>
          <a:ln>
            <a:solidFill>
              <a:schemeClr val="accent4"/>
            </a:solidFill>
          </a:ln>
        </p:spPr>
        <p:txBody>
          <a:bodyPr wrap="square" rtlCol="0">
            <a:noAutofit/>
          </a:bodyPr>
          <a:p>
            <a:r>
              <a:rPr lang="zh-CN" altLang="en-US">
                <a:solidFill>
                  <a:schemeClr val="accent6">
                    <a:lumMod val="50000"/>
                  </a:schemeClr>
                </a:solidFill>
                <a:latin typeface="Eras Medium ITC" panose="020B0602030504020804" charset="0"/>
                <a:cs typeface="Eras Medium ITC" panose="020B0602030504020804" charset="0"/>
              </a:rPr>
              <a:t>The core concept</a:t>
            </a:r>
            <a:endParaRPr lang="zh-CN" altLang="en-US">
              <a:solidFill>
                <a:schemeClr val="accent6">
                  <a:lumMod val="50000"/>
                </a:schemeClr>
              </a:solidFill>
              <a:latin typeface="Eras Medium ITC" panose="020B0602030504020804" charset="0"/>
              <a:cs typeface="Eras Medium ITC" panose="020B0602030504020804" charset="0"/>
            </a:endParaRPr>
          </a:p>
        </p:txBody>
      </p:sp>
      <p:pic>
        <p:nvPicPr>
          <p:cNvPr id="100" name="图片 99"/>
          <p:cNvPicPr/>
          <p:nvPr>
            <p:custDataLst>
              <p:tags r:id="rId1"/>
            </p:custDataLst>
          </p:nvPr>
        </p:nvPicPr>
        <p:blipFill>
          <a:blip r:embed="rId2"/>
          <a:stretch>
            <a:fillRect/>
          </a:stretch>
        </p:blipFill>
        <p:spPr>
          <a:xfrm>
            <a:off x="7038340" y="689610"/>
            <a:ext cx="4752975" cy="5601970"/>
          </a:xfrm>
          <a:prstGeom prst="rect">
            <a:avLst/>
          </a:prstGeom>
          <a:noFill/>
          <a:ln w="9525">
            <a:noFill/>
          </a:ln>
        </p:spPr>
      </p:pic>
      <p:sp>
        <p:nvSpPr>
          <p:cNvPr id="7" name="文本框 6"/>
          <p:cNvSpPr txBox="1"/>
          <p:nvPr/>
        </p:nvSpPr>
        <p:spPr>
          <a:xfrm>
            <a:off x="126365" y="1164590"/>
            <a:ext cx="2521585" cy="645160"/>
          </a:xfrm>
          <a:prstGeom prst="rect">
            <a:avLst/>
          </a:prstGeom>
          <a:noFill/>
          <a:ln>
            <a:solidFill>
              <a:schemeClr val="accent1"/>
            </a:solidFill>
          </a:ln>
        </p:spPr>
        <p:txBody>
          <a:bodyPr wrap="square" rtlCol="0">
            <a:spAutoFit/>
          </a:bodyPr>
          <a:p>
            <a:r>
              <a:rPr lang="en-US" altLang="zh-CN">
                <a:solidFill>
                  <a:schemeClr val="accent6">
                    <a:lumMod val="50000"/>
                  </a:schemeClr>
                </a:solidFill>
                <a:latin typeface="Eras Medium ITC" panose="020B0602030504020804" charset="0"/>
                <a:cs typeface="Eras Medium ITC" panose="020B0602030504020804" charset="0"/>
                <a:sym typeface="+mn-ea"/>
              </a:rPr>
              <a:t>A</a:t>
            </a:r>
            <a:r>
              <a:rPr lang="zh-CN" altLang="en-US">
                <a:solidFill>
                  <a:schemeClr val="accent6">
                    <a:lumMod val="50000"/>
                  </a:schemeClr>
                </a:solidFill>
                <a:latin typeface="Eras Medium ITC" panose="020B0602030504020804" charset="0"/>
                <a:cs typeface="Eras Medium ITC" panose="020B0602030504020804" charset="0"/>
                <a:sym typeface="+mn-ea"/>
              </a:rPr>
              <a:t> system of landscape assessment </a:t>
            </a:r>
            <a:endParaRPr lang="zh-CN" altLang="en-US">
              <a:solidFill>
                <a:schemeClr val="accent6">
                  <a:lumMod val="50000"/>
                </a:schemeClr>
              </a:solidFill>
              <a:latin typeface="Eras Medium ITC" panose="020B0602030504020804" charset="0"/>
              <a:cs typeface="Eras Medium ITC" panose="020B0602030504020804" charset="0"/>
              <a:sym typeface="+mn-ea"/>
            </a:endParaRPr>
          </a:p>
        </p:txBody>
      </p:sp>
      <p:sp>
        <p:nvSpPr>
          <p:cNvPr id="11" name="文本框 10"/>
          <p:cNvSpPr txBox="1"/>
          <p:nvPr/>
        </p:nvSpPr>
        <p:spPr>
          <a:xfrm>
            <a:off x="3061335" y="1163955"/>
            <a:ext cx="3668395" cy="708025"/>
          </a:xfrm>
          <a:prstGeom prst="rect">
            <a:avLst/>
          </a:prstGeom>
          <a:noFill/>
          <a:ln>
            <a:solidFill>
              <a:schemeClr val="accent1"/>
            </a:solidFill>
          </a:ln>
        </p:spPr>
        <p:txBody>
          <a:bodyPr wrap="square" rtlCol="0">
            <a:noAutofit/>
          </a:bodyPr>
          <a:p>
            <a:r>
              <a:rPr lang="zh-CN" altLang="en-US">
                <a:solidFill>
                  <a:schemeClr val="tx2">
                    <a:lumMod val="75000"/>
                  </a:schemeClr>
                </a:solidFill>
                <a:latin typeface="Eras Medium ITC" panose="020B0602030504020804" charset="0"/>
                <a:cs typeface="Eras Medium ITC" panose="020B0602030504020804" charset="0"/>
                <a:sym typeface="+mn-ea"/>
              </a:rPr>
              <a:t>finding propitious places for architectures</a:t>
            </a:r>
            <a:endParaRPr lang="zh-CN" altLang="en-US">
              <a:solidFill>
                <a:schemeClr val="tx2">
                  <a:lumMod val="75000"/>
                </a:schemeClr>
              </a:solidFill>
              <a:latin typeface="Eras Medium ITC" panose="020B0602030504020804" charset="0"/>
              <a:cs typeface="Eras Medium ITC" panose="020B0602030504020804" charset="0"/>
            </a:endParaRPr>
          </a:p>
          <a:p>
            <a:endParaRPr lang="zh-CN" altLang="en-US">
              <a:solidFill>
                <a:schemeClr val="tx2">
                  <a:lumMod val="75000"/>
                </a:schemeClr>
              </a:solidFill>
              <a:latin typeface="Eras Medium ITC" panose="020B0602030504020804" charset="0"/>
              <a:cs typeface="Eras Medium ITC" panose="020B0602030504020804" charset="0"/>
            </a:endParaRPr>
          </a:p>
        </p:txBody>
      </p:sp>
      <p:sp>
        <p:nvSpPr>
          <p:cNvPr id="12" name="文本框 11"/>
          <p:cNvSpPr txBox="1"/>
          <p:nvPr/>
        </p:nvSpPr>
        <p:spPr>
          <a:xfrm>
            <a:off x="175895" y="2874645"/>
            <a:ext cx="1379220" cy="368300"/>
          </a:xfrm>
          <a:prstGeom prst="rect">
            <a:avLst/>
          </a:prstGeom>
          <a:noFill/>
          <a:ln>
            <a:solidFill>
              <a:schemeClr val="bg2">
                <a:lumMod val="25000"/>
              </a:schemeClr>
            </a:solidFill>
          </a:ln>
        </p:spPr>
        <p:txBody>
          <a:bodyPr wrap="square" rtlCol="0">
            <a:spAutoFit/>
          </a:bodyPr>
          <a:p>
            <a:r>
              <a:rPr lang="zh-CN" altLang="en-US">
                <a:solidFill>
                  <a:schemeClr val="accent6">
                    <a:lumMod val="50000"/>
                  </a:schemeClr>
                </a:solidFill>
                <a:latin typeface="Eras Medium ITC" panose="020B0602030504020804" charset="0"/>
                <a:cs typeface="Eras Medium ITC" panose="020B0602030504020804" charset="0"/>
                <a:sym typeface="+mn-ea"/>
              </a:rPr>
              <a:t>An art</a:t>
            </a:r>
            <a:endParaRPr lang="zh-CN" altLang="en-US">
              <a:solidFill>
                <a:schemeClr val="accent6">
                  <a:lumMod val="50000"/>
                </a:schemeClr>
              </a:solidFill>
              <a:latin typeface="Eras Medium ITC" panose="020B0602030504020804" charset="0"/>
              <a:cs typeface="Eras Medium ITC" panose="020B0602030504020804" charset="0"/>
            </a:endParaRPr>
          </a:p>
        </p:txBody>
      </p:sp>
      <p:sp>
        <p:nvSpPr>
          <p:cNvPr id="13" name="文本框 12"/>
          <p:cNvSpPr txBox="1"/>
          <p:nvPr/>
        </p:nvSpPr>
        <p:spPr>
          <a:xfrm>
            <a:off x="2902585" y="2271395"/>
            <a:ext cx="3782695" cy="836930"/>
          </a:xfrm>
          <a:prstGeom prst="rect">
            <a:avLst/>
          </a:prstGeom>
          <a:noFill/>
          <a:ln>
            <a:solidFill>
              <a:schemeClr val="bg2">
                <a:lumMod val="25000"/>
              </a:schemeClr>
            </a:solidFill>
          </a:ln>
        </p:spPr>
        <p:txBody>
          <a:bodyPr wrap="square" rtlCol="0">
            <a:noAutofit/>
          </a:bodyPr>
          <a:p>
            <a:pPr algn="l">
              <a:buClrTx/>
              <a:buSzTx/>
              <a:buFontTx/>
            </a:pPr>
            <a:r>
              <a:rPr lang="zh-CN" altLang="en-US">
                <a:solidFill>
                  <a:schemeClr val="tx2">
                    <a:lumMod val="75000"/>
                  </a:schemeClr>
                </a:solidFill>
                <a:latin typeface="Eras Medium ITC" panose="020B0602030504020804" charset="0"/>
                <a:cs typeface="Eras Medium ITC" panose="020B0602030504020804" charset="0"/>
                <a:sym typeface="+mn-ea"/>
              </a:rPr>
              <a:t>in regard to location selection and layout of ancient Chinese architectures </a:t>
            </a:r>
            <a:endParaRPr lang="zh-CN" altLang="en-US">
              <a:solidFill>
                <a:schemeClr val="tx2">
                  <a:lumMod val="75000"/>
                </a:schemeClr>
              </a:solidFill>
              <a:latin typeface="Eras Medium ITC" panose="020B0602030504020804" charset="0"/>
              <a:cs typeface="Eras Medium ITC" panose="020B0602030504020804" charset="0"/>
            </a:endParaRPr>
          </a:p>
          <a:p>
            <a:endParaRPr lang="zh-CN" altLang="en-US"/>
          </a:p>
        </p:txBody>
      </p:sp>
      <p:sp>
        <p:nvSpPr>
          <p:cNvPr id="14" name="文本框 13"/>
          <p:cNvSpPr txBox="1"/>
          <p:nvPr/>
        </p:nvSpPr>
        <p:spPr>
          <a:xfrm>
            <a:off x="2807335" y="3429000"/>
            <a:ext cx="4315460" cy="368300"/>
          </a:xfrm>
          <a:prstGeom prst="rect">
            <a:avLst/>
          </a:prstGeom>
          <a:noFill/>
          <a:ln>
            <a:solidFill>
              <a:schemeClr val="bg2">
                <a:lumMod val="25000"/>
              </a:schemeClr>
            </a:solidFill>
          </a:ln>
        </p:spPr>
        <p:txBody>
          <a:bodyPr wrap="square" rtlCol="0">
            <a:spAutoFit/>
          </a:bodyPr>
          <a:p>
            <a:pPr algn="l">
              <a:buClrTx/>
              <a:buSzTx/>
              <a:buFontTx/>
            </a:pPr>
            <a:r>
              <a:rPr lang="zh-CN" altLang="en-US">
                <a:solidFill>
                  <a:schemeClr val="tx2">
                    <a:lumMod val="75000"/>
                  </a:schemeClr>
                </a:solidFill>
                <a:latin typeface="Eras Medium ITC" panose="020B0602030504020804" charset="0"/>
                <a:cs typeface="Eras Medium ITC" panose="020B0602030504020804" charset="0"/>
                <a:sym typeface="+mn-ea"/>
              </a:rPr>
              <a:t>covering both science and superstition </a:t>
            </a:r>
            <a:endParaRPr lang="zh-CN" altLang="en-US">
              <a:solidFill>
                <a:schemeClr val="tx2">
                  <a:lumMod val="75000"/>
                </a:schemeClr>
              </a:solidFill>
              <a:latin typeface="Eras Medium ITC" panose="020B0602030504020804" charset="0"/>
              <a:cs typeface="Eras Medium ITC" panose="020B0602030504020804" charset="0"/>
            </a:endParaRPr>
          </a:p>
        </p:txBody>
      </p:sp>
      <p:sp>
        <p:nvSpPr>
          <p:cNvPr id="5" name="文本框 4"/>
          <p:cNvSpPr txBox="1"/>
          <p:nvPr/>
        </p:nvSpPr>
        <p:spPr>
          <a:xfrm>
            <a:off x="2947035" y="4367530"/>
            <a:ext cx="3947795" cy="645160"/>
          </a:xfrm>
          <a:prstGeom prst="rect">
            <a:avLst/>
          </a:prstGeom>
          <a:noFill/>
          <a:ln>
            <a:solidFill>
              <a:schemeClr val="accent2"/>
            </a:solidFill>
          </a:ln>
        </p:spPr>
        <p:txBody>
          <a:bodyPr wrap="square" rtlCol="0">
            <a:spAutoFit/>
          </a:bodyPr>
          <a:p>
            <a:pPr algn="l">
              <a:buClrTx/>
              <a:buSzTx/>
              <a:buFontTx/>
            </a:pPr>
            <a:r>
              <a:rPr lang="zh-CN" altLang="en-US">
                <a:solidFill>
                  <a:schemeClr val="tx2">
                    <a:lumMod val="75000"/>
                  </a:schemeClr>
                </a:solidFill>
                <a:latin typeface="Eras Medium ITC" panose="020B0602030504020804" charset="0"/>
                <a:cs typeface="Eras Medium ITC" panose="020B0602030504020804" charset="0"/>
                <a:sym typeface="+mn-ea"/>
              </a:rPr>
              <a:t>together with gardening theory and construction theory</a:t>
            </a:r>
            <a:endParaRPr lang="zh-CN" altLang="en-US">
              <a:solidFill>
                <a:schemeClr val="tx2">
                  <a:lumMod val="75000"/>
                </a:schemeClr>
              </a:solidFill>
              <a:latin typeface="Eras Medium ITC" panose="020B0602030504020804" charset="0"/>
              <a:cs typeface="Eras Medium ITC" panose="020B0602030504020804" charset="0"/>
            </a:endParaRPr>
          </a:p>
        </p:txBody>
      </p:sp>
      <p:sp>
        <p:nvSpPr>
          <p:cNvPr id="8" name="文本框 7"/>
          <p:cNvSpPr txBox="1"/>
          <p:nvPr/>
        </p:nvSpPr>
        <p:spPr>
          <a:xfrm>
            <a:off x="175895" y="4307840"/>
            <a:ext cx="2125345" cy="922020"/>
          </a:xfrm>
          <a:prstGeom prst="rect">
            <a:avLst/>
          </a:prstGeom>
          <a:noFill/>
          <a:ln>
            <a:solidFill>
              <a:schemeClr val="accent2"/>
            </a:solidFill>
          </a:ln>
        </p:spPr>
        <p:txBody>
          <a:bodyPr wrap="square" rtlCol="0">
            <a:spAutoFit/>
          </a:bodyPr>
          <a:p>
            <a:r>
              <a:rPr lang="zh-CN" altLang="en-US">
                <a:solidFill>
                  <a:schemeClr val="accent6">
                    <a:lumMod val="50000"/>
                  </a:schemeClr>
                </a:solidFill>
                <a:latin typeface="Eras Medium ITC" panose="020B0602030504020804" charset="0"/>
                <a:cs typeface="Eras Medium ITC" panose="020B0602030504020804" charset="0"/>
                <a:sym typeface="+mn-ea"/>
              </a:rPr>
              <a:t>One of three old architecture theories</a:t>
            </a:r>
            <a:endParaRPr lang="zh-CN" altLang="en-US">
              <a:solidFill>
                <a:schemeClr val="accent6">
                  <a:lumMod val="50000"/>
                </a:schemeClr>
              </a:solidFill>
              <a:latin typeface="Eras Medium ITC" panose="020B0602030504020804" charset="0"/>
              <a:cs typeface="Eras Medium ITC" panose="020B0602030504020804" charset="0"/>
            </a:endParaRPr>
          </a:p>
        </p:txBody>
      </p:sp>
      <p:sp>
        <p:nvSpPr>
          <p:cNvPr id="10" name="文本框 9"/>
          <p:cNvSpPr txBox="1"/>
          <p:nvPr/>
        </p:nvSpPr>
        <p:spPr>
          <a:xfrm>
            <a:off x="2902585" y="5750560"/>
            <a:ext cx="3921760" cy="654050"/>
          </a:xfrm>
          <a:prstGeom prst="rect">
            <a:avLst/>
          </a:prstGeom>
          <a:noFill/>
          <a:ln>
            <a:solidFill>
              <a:schemeClr val="accent4"/>
            </a:solidFill>
          </a:ln>
        </p:spPr>
        <p:txBody>
          <a:bodyPr wrap="square" rtlCol="0">
            <a:noAutofit/>
          </a:bodyPr>
          <a:p>
            <a:r>
              <a:rPr lang="zh-CN" altLang="en-US">
                <a:solidFill>
                  <a:schemeClr val="tx2">
                    <a:lumMod val="75000"/>
                  </a:schemeClr>
                </a:solidFill>
                <a:latin typeface="Eras Medium ITC" panose="020B0602030504020804" charset="0"/>
                <a:cs typeface="Eras Medium ITC" panose="020B0602030504020804" charset="0"/>
                <a:sym typeface="+mn-ea"/>
              </a:rPr>
              <a:t>The harmonious coexistence between human beings and nature.</a:t>
            </a:r>
            <a:endParaRPr lang="zh-CN" altLang="en-US">
              <a:solidFill>
                <a:schemeClr val="tx2">
                  <a:lumMod val="75000"/>
                </a:schemeClr>
              </a:solidFill>
              <a:latin typeface="Eras Medium ITC" panose="020B0602030504020804" charset="0"/>
              <a:cs typeface="Eras Medium ITC" panose="020B0602030504020804" charset="0"/>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 grpId="1"/>
      <p:bldP spid="4" grpId="1" animBg="1"/>
      <p:bldP spid="7" grpId="0" animBg="1"/>
      <p:bldP spid="7" grpId="1" animBg="1"/>
      <p:bldP spid="11" grpId="0" animBg="1"/>
      <p:bldP spid="11" grpId="1" animBg="1"/>
      <p:bldP spid="12" grpId="0" animBg="1"/>
      <p:bldP spid="12" grpId="1" animBg="1"/>
      <p:bldP spid="13" grpId="0" animBg="1"/>
      <p:bldP spid="13" grpId="1" animBg="1"/>
      <p:bldP spid="14" grpId="0" animBg="1"/>
      <p:bldP spid="14" grpId="1" animBg="1"/>
      <p:bldP spid="8" grpId="0" animBg="1"/>
      <p:bldP spid="8" grpId="1" animBg="1"/>
      <p:bldP spid="5" grpId="0" animBg="1"/>
      <p:bldP spid="5" grpId="1" animBg="1"/>
      <p:bldP spid="3" grpId="0" animBg="1"/>
      <p:bldP spid="3"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907415" y="-897889"/>
            <a:ext cx="904875" cy="27001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91490" y="212090"/>
            <a:ext cx="1770380" cy="460375"/>
          </a:xfrm>
          <a:prstGeom prst="rect">
            <a:avLst/>
          </a:prstGeom>
          <a:noFill/>
        </p:spPr>
        <p:txBody>
          <a:bodyPr wrap="square" rtlCol="0">
            <a:spAutoFit/>
          </a:bodyPr>
          <a:p>
            <a:pPr algn="l">
              <a:buClrTx/>
              <a:buSzTx/>
              <a:buFontTx/>
            </a:pPr>
            <a:r>
              <a:rPr lang="en-US" altLang="zh-CN" sz="2400">
                <a:solidFill>
                  <a:schemeClr val="bg2"/>
                </a:solidFill>
                <a:latin typeface="Segoe Print" panose="02000600000000000000" charset="0"/>
                <a:cs typeface="Segoe Print" panose="02000600000000000000" charset="0"/>
              </a:rPr>
              <a:t>History</a:t>
            </a:r>
            <a:endParaRPr lang="en-US" altLang="zh-CN" sz="2400">
              <a:solidFill>
                <a:schemeClr val="bg2"/>
              </a:solidFill>
              <a:latin typeface="Segoe Print" panose="02000600000000000000" charset="0"/>
              <a:cs typeface="Segoe Print" panose="02000600000000000000" charset="0"/>
            </a:endParaRPr>
          </a:p>
        </p:txBody>
      </p:sp>
      <p:sp>
        <p:nvSpPr>
          <p:cNvPr id="6" name="云形标注 5"/>
          <p:cNvSpPr/>
          <p:nvPr/>
        </p:nvSpPr>
        <p:spPr>
          <a:xfrm>
            <a:off x="2980055" y="134620"/>
            <a:ext cx="1135380" cy="615315"/>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ltLang="zh-CN"/>
              <a:t>long</a:t>
            </a:r>
            <a:endParaRPr lang="en-US" altLang="zh-CN"/>
          </a:p>
        </p:txBody>
      </p:sp>
      <p:sp>
        <p:nvSpPr>
          <p:cNvPr id="7" name="文本框 6"/>
          <p:cNvSpPr txBox="1"/>
          <p:nvPr/>
        </p:nvSpPr>
        <p:spPr>
          <a:xfrm>
            <a:off x="4773295" y="134620"/>
            <a:ext cx="3481070" cy="829945"/>
          </a:xfrm>
          <a:prstGeom prst="rect">
            <a:avLst/>
          </a:prstGeom>
          <a:noFill/>
        </p:spPr>
        <p:txBody>
          <a:bodyPr wrap="square" rtlCol="0">
            <a:spAutoFit/>
          </a:bodyPr>
          <a:p>
            <a:r>
              <a:rPr lang="zh-CN" altLang="en-US" sz="2400">
                <a:solidFill>
                  <a:schemeClr val="accent3">
                    <a:lumMod val="50000"/>
                  </a:schemeClr>
                </a:solidFill>
                <a:latin typeface="Eras Medium ITC" panose="020B0602030504020804" charset="0"/>
                <a:cs typeface="Eras Medium ITC" panose="020B0602030504020804" charset="0"/>
              </a:rPr>
              <a:t>It originated in early human settlement</a:t>
            </a:r>
            <a:endParaRPr lang="zh-CN" altLang="en-US" sz="2400">
              <a:solidFill>
                <a:schemeClr val="accent3">
                  <a:lumMod val="50000"/>
                </a:schemeClr>
              </a:solidFill>
              <a:latin typeface="Eras Medium ITC" panose="020B0602030504020804" charset="0"/>
              <a:cs typeface="Eras Medium ITC" panose="020B0602030504020804" charset="0"/>
            </a:endParaRPr>
          </a:p>
        </p:txBody>
      </p:sp>
      <p:sp>
        <p:nvSpPr>
          <p:cNvPr id="18" name="文本框 17"/>
          <p:cNvSpPr txBox="1"/>
          <p:nvPr/>
        </p:nvSpPr>
        <p:spPr>
          <a:xfrm>
            <a:off x="59690" y="1548765"/>
            <a:ext cx="3255645" cy="953135"/>
          </a:xfrm>
          <a:prstGeom prst="rect">
            <a:avLst/>
          </a:prstGeom>
          <a:noFill/>
          <a:ln>
            <a:solidFill>
              <a:schemeClr val="accent4"/>
            </a:solidFill>
          </a:ln>
        </p:spPr>
        <p:txBody>
          <a:bodyPr wrap="square" rtlCol="0">
            <a:spAutoFit/>
          </a:bodyPr>
          <a:p>
            <a:r>
              <a:rPr lang="en-US" altLang="zh-CN" sz="2800"/>
              <a:t>In the Zhou Dynasty (1046-258BC)</a:t>
            </a:r>
            <a:endParaRPr lang="en-US" altLang="zh-CN" sz="2800"/>
          </a:p>
        </p:txBody>
      </p:sp>
      <p:sp>
        <p:nvSpPr>
          <p:cNvPr id="23" name="文本框 22"/>
          <p:cNvSpPr txBox="1"/>
          <p:nvPr/>
        </p:nvSpPr>
        <p:spPr>
          <a:xfrm>
            <a:off x="4250690" y="1026160"/>
            <a:ext cx="2239645" cy="460375"/>
          </a:xfrm>
          <a:prstGeom prst="rect">
            <a:avLst/>
          </a:prstGeom>
          <a:noFill/>
        </p:spPr>
        <p:txBody>
          <a:bodyPr wrap="square" rtlCol="0">
            <a:spAutoFit/>
          </a:bodyPr>
          <a:p>
            <a:r>
              <a:rPr lang="en-US" altLang="zh-CN" sz="2400">
                <a:solidFill>
                  <a:schemeClr val="accent1">
                    <a:lumMod val="50000"/>
                  </a:schemeClr>
                </a:solidFill>
                <a:latin typeface="Segoe UI Emoji" panose="020B0502040204020203" charset="0"/>
                <a:cs typeface="Segoe UI Emoji" panose="020B0502040204020203" charset="0"/>
              </a:rPr>
              <a:t>observing soil</a:t>
            </a:r>
            <a:r>
              <a:rPr lang="en-US" altLang="zh-CN"/>
              <a:t> </a:t>
            </a:r>
            <a:endParaRPr lang="en-US" altLang="zh-CN"/>
          </a:p>
        </p:txBody>
      </p:sp>
      <p:sp>
        <p:nvSpPr>
          <p:cNvPr id="24" name="文本框 23"/>
          <p:cNvSpPr txBox="1"/>
          <p:nvPr/>
        </p:nvSpPr>
        <p:spPr>
          <a:xfrm>
            <a:off x="4250690" y="1676400"/>
            <a:ext cx="2159635" cy="460375"/>
          </a:xfrm>
          <a:prstGeom prst="rect">
            <a:avLst/>
          </a:prstGeom>
          <a:noFill/>
        </p:spPr>
        <p:txBody>
          <a:bodyPr wrap="square" rtlCol="0">
            <a:spAutoFit/>
          </a:bodyPr>
          <a:p>
            <a:r>
              <a:rPr lang="en-US" altLang="zh-CN" sz="2400">
                <a:solidFill>
                  <a:schemeClr val="accent1">
                    <a:lumMod val="50000"/>
                  </a:schemeClr>
                </a:solidFill>
                <a:latin typeface="Segoe UI Emoji" panose="020B0502040204020203" charset="0"/>
                <a:cs typeface="Segoe UI Emoji" panose="020B0502040204020203" charset="0"/>
              </a:rPr>
              <a:t>tasting water</a:t>
            </a:r>
            <a:r>
              <a:rPr lang="en-US" altLang="zh-CN">
                <a:solidFill>
                  <a:schemeClr val="accent1">
                    <a:lumMod val="50000"/>
                  </a:schemeClr>
                </a:solidFill>
                <a:latin typeface="Segoe UI Emoji" panose="020B0502040204020203" charset="0"/>
                <a:cs typeface="Segoe UI Emoji" panose="020B0502040204020203" charset="0"/>
              </a:rPr>
              <a:t> </a:t>
            </a:r>
            <a:endParaRPr lang="en-US" altLang="zh-CN">
              <a:solidFill>
                <a:schemeClr val="accent1">
                  <a:lumMod val="50000"/>
                </a:schemeClr>
              </a:solidFill>
              <a:latin typeface="Segoe UI Emoji" panose="020B0502040204020203" charset="0"/>
              <a:cs typeface="Segoe UI Emoji" panose="020B0502040204020203" charset="0"/>
            </a:endParaRPr>
          </a:p>
        </p:txBody>
      </p:sp>
      <p:sp>
        <p:nvSpPr>
          <p:cNvPr id="27" name="文本框 26"/>
          <p:cNvSpPr txBox="1"/>
          <p:nvPr/>
        </p:nvSpPr>
        <p:spPr>
          <a:xfrm>
            <a:off x="4235450" y="2326640"/>
            <a:ext cx="2882265" cy="460375"/>
          </a:xfrm>
          <a:prstGeom prst="rect">
            <a:avLst/>
          </a:prstGeom>
          <a:noFill/>
        </p:spPr>
        <p:txBody>
          <a:bodyPr wrap="square" rtlCol="0">
            <a:spAutoFit/>
          </a:bodyPr>
          <a:p>
            <a:pPr algn="l">
              <a:buClrTx/>
              <a:buSzTx/>
              <a:buFontTx/>
            </a:pPr>
            <a:r>
              <a:rPr lang="en-US" altLang="zh-CN" sz="2400">
                <a:solidFill>
                  <a:schemeClr val="accent1">
                    <a:lumMod val="50000"/>
                  </a:schemeClr>
                </a:solidFill>
                <a:latin typeface="Segoe UI Emoji" panose="020B0502040204020203" charset="0"/>
                <a:cs typeface="Segoe UI Emoji" panose="020B0502040204020203" charset="0"/>
              </a:rPr>
              <a:t>investigating terrain</a:t>
            </a:r>
            <a:r>
              <a:rPr lang="en-US" altLang="zh-CN">
                <a:solidFill>
                  <a:schemeClr val="accent1">
                    <a:lumMod val="50000"/>
                  </a:schemeClr>
                </a:solidFill>
                <a:latin typeface="Segoe UI Emoji" panose="020B0502040204020203" charset="0"/>
                <a:cs typeface="Segoe UI Emoji" panose="020B0502040204020203" charset="0"/>
              </a:rPr>
              <a:t> </a:t>
            </a:r>
            <a:endParaRPr lang="en-US" altLang="zh-CN">
              <a:solidFill>
                <a:schemeClr val="accent1">
                  <a:lumMod val="50000"/>
                </a:schemeClr>
              </a:solidFill>
              <a:latin typeface="Segoe UI Emoji" panose="020B0502040204020203" charset="0"/>
              <a:cs typeface="Segoe UI Emoji" panose="020B0502040204020203" charset="0"/>
            </a:endParaRPr>
          </a:p>
        </p:txBody>
      </p:sp>
      <p:sp>
        <p:nvSpPr>
          <p:cNvPr id="28" name="流程图: 可选过程 27"/>
          <p:cNvSpPr/>
          <p:nvPr/>
        </p:nvSpPr>
        <p:spPr>
          <a:xfrm>
            <a:off x="8620760" y="1243330"/>
            <a:ext cx="2629535" cy="97917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sz="2800">
                <a:latin typeface="Eras Medium ITC" panose="020B0602030504020804" charset="0"/>
                <a:cs typeface="Eras Medium ITC" panose="020B0602030504020804" charset="0"/>
              </a:rPr>
              <a:t>The ideal base </a:t>
            </a:r>
            <a:endParaRPr lang="en-US" altLang="zh-CN" sz="2800">
              <a:latin typeface="Eras Medium ITC" panose="020B0602030504020804" charset="0"/>
              <a:cs typeface="Eras Medium ITC" panose="020B0602030504020804" charset="0"/>
            </a:endParaRPr>
          </a:p>
        </p:txBody>
      </p:sp>
      <p:sp>
        <p:nvSpPr>
          <p:cNvPr id="29" name="右箭头 28"/>
          <p:cNvSpPr/>
          <p:nvPr/>
        </p:nvSpPr>
        <p:spPr>
          <a:xfrm>
            <a:off x="7432675" y="1765935"/>
            <a:ext cx="687705" cy="9715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0" name="文本框 29"/>
          <p:cNvSpPr txBox="1"/>
          <p:nvPr/>
        </p:nvSpPr>
        <p:spPr>
          <a:xfrm>
            <a:off x="133985" y="3378200"/>
            <a:ext cx="3255645" cy="1383665"/>
          </a:xfrm>
          <a:prstGeom prst="rect">
            <a:avLst/>
          </a:prstGeom>
          <a:noFill/>
          <a:ln>
            <a:solidFill>
              <a:schemeClr val="accent4"/>
            </a:solidFill>
          </a:ln>
        </p:spPr>
        <p:txBody>
          <a:bodyPr wrap="square" rtlCol="0">
            <a:spAutoFit/>
          </a:bodyPr>
          <a:p>
            <a:r>
              <a:rPr lang="en-US" altLang="zh-CN" sz="2800"/>
              <a:t>In the Warring States period  (475-221BC)</a:t>
            </a:r>
            <a:endParaRPr lang="en-US" altLang="zh-CN" sz="2800"/>
          </a:p>
        </p:txBody>
      </p:sp>
      <p:sp>
        <p:nvSpPr>
          <p:cNvPr id="31" name="文本框 30"/>
          <p:cNvSpPr txBox="1"/>
          <p:nvPr/>
        </p:nvSpPr>
        <p:spPr>
          <a:xfrm>
            <a:off x="4445000" y="3424555"/>
            <a:ext cx="5796280" cy="1198880"/>
          </a:xfrm>
          <a:prstGeom prst="rect">
            <a:avLst/>
          </a:prstGeom>
          <a:noFill/>
        </p:spPr>
        <p:txBody>
          <a:bodyPr wrap="square" rtlCol="0">
            <a:spAutoFit/>
          </a:bodyPr>
          <a:p>
            <a:r>
              <a:rPr lang="en-US" altLang="zh-CN" sz="2400">
                <a:solidFill>
                  <a:schemeClr val="accent1">
                    <a:lumMod val="50000"/>
                  </a:schemeClr>
                </a:solidFill>
                <a:latin typeface="Segoe UI Emoji" panose="020B0502040204020203" charset="0"/>
                <a:cs typeface="Segoe UI Emoji" panose="020B0502040204020203" charset="0"/>
              </a:rPr>
              <a:t>The famous militarist and politician of the Qin State, Yan Junji predicted the future by observing the geographical features. </a:t>
            </a:r>
            <a:endParaRPr lang="en-US" altLang="zh-CN" sz="2400">
              <a:solidFill>
                <a:schemeClr val="accent1">
                  <a:lumMod val="50000"/>
                </a:schemeClr>
              </a:solidFill>
              <a:latin typeface="Segoe UI Emoji" panose="020B0502040204020203" charset="0"/>
              <a:cs typeface="Segoe UI Emoji" panose="020B0502040204020203" charset="0"/>
            </a:endParaRPr>
          </a:p>
        </p:txBody>
      </p:sp>
      <p:sp>
        <p:nvSpPr>
          <p:cNvPr id="32" name="文本框 31"/>
          <p:cNvSpPr txBox="1"/>
          <p:nvPr/>
        </p:nvSpPr>
        <p:spPr>
          <a:xfrm>
            <a:off x="133985" y="5515610"/>
            <a:ext cx="3255645" cy="953135"/>
          </a:xfrm>
          <a:prstGeom prst="rect">
            <a:avLst/>
          </a:prstGeom>
          <a:noFill/>
          <a:ln>
            <a:solidFill>
              <a:schemeClr val="accent4"/>
            </a:solidFill>
          </a:ln>
        </p:spPr>
        <p:txBody>
          <a:bodyPr wrap="square" rtlCol="0">
            <a:spAutoFit/>
          </a:bodyPr>
          <a:p>
            <a:r>
              <a:rPr lang="en-US" altLang="zh-CN" sz="2800"/>
              <a:t>In the Han Dynasty (202BC-220AD)</a:t>
            </a:r>
            <a:endParaRPr lang="en-US" altLang="zh-CN" sz="2800"/>
          </a:p>
        </p:txBody>
      </p:sp>
      <p:sp>
        <p:nvSpPr>
          <p:cNvPr id="33" name="文本框 32"/>
          <p:cNvSpPr txBox="1"/>
          <p:nvPr/>
        </p:nvSpPr>
        <p:spPr>
          <a:xfrm>
            <a:off x="4549140" y="5523865"/>
            <a:ext cx="5938520" cy="1198880"/>
          </a:xfrm>
          <a:prstGeom prst="rect">
            <a:avLst/>
          </a:prstGeom>
          <a:noFill/>
        </p:spPr>
        <p:txBody>
          <a:bodyPr wrap="square" rtlCol="0">
            <a:spAutoFit/>
          </a:bodyPr>
          <a:p>
            <a:r>
              <a:rPr lang="en-US" altLang="zh-CN" sz="2400">
                <a:solidFill>
                  <a:schemeClr val="accent1">
                    <a:lumMod val="50000"/>
                  </a:schemeClr>
                </a:solidFill>
                <a:latin typeface="Segoe UI Emoji" panose="020B0502040204020203" charset="0"/>
                <a:cs typeface="Segoe UI Emoji" panose="020B0502040204020203" charset="0"/>
              </a:rPr>
              <a:t>The basic theories of Fengshui formed, based on observing surrounding geographical characteristics.</a:t>
            </a:r>
            <a:endParaRPr lang="en-US" altLang="zh-CN" sz="2400">
              <a:solidFill>
                <a:schemeClr val="accent1">
                  <a:lumMod val="50000"/>
                </a:schemeClr>
              </a:solidFill>
              <a:latin typeface="Segoe UI Emoji" panose="020B0502040204020203" charset="0"/>
              <a:cs typeface="Segoe UI Emoji" panose="020B0502040204020203"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linds(horizontal)">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p:bldP spid="7" grpId="1"/>
      <p:bldP spid="18" grpId="0" animBg="1"/>
      <p:bldP spid="18" grpId="1" animBg="1"/>
      <p:bldP spid="23" grpId="0"/>
      <p:bldP spid="23" grpId="1"/>
      <p:bldP spid="24" grpId="0"/>
      <p:bldP spid="24" grpId="1"/>
      <p:bldP spid="27" grpId="0"/>
      <p:bldP spid="27" grpId="1"/>
      <p:bldP spid="29" grpId="0" animBg="1"/>
      <p:bldP spid="29" grpId="1" animBg="1"/>
      <p:bldP spid="28" grpId="0" animBg="1"/>
      <p:bldP spid="28" grpId="1" animBg="1"/>
      <p:bldP spid="30" grpId="0" animBg="1"/>
      <p:bldP spid="30" grpId="1" animBg="1"/>
      <p:bldP spid="31" grpId="0"/>
      <p:bldP spid="31" grpId="1"/>
      <p:bldP spid="32" grpId="0" animBg="1"/>
      <p:bldP spid="32" grpId="1" animBg="1"/>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4286250"/>
            <a:ext cx="12192000" cy="234315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16200000">
            <a:off x="897890" y="-897889"/>
            <a:ext cx="904875" cy="27001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55320" y="241935"/>
            <a:ext cx="1390650" cy="460375"/>
          </a:xfrm>
          <a:prstGeom prst="rect">
            <a:avLst/>
          </a:prstGeom>
          <a:noFill/>
        </p:spPr>
        <p:txBody>
          <a:bodyPr wrap="square" rtlCol="0">
            <a:spAutoFit/>
          </a:bodyPr>
          <a:p>
            <a:r>
              <a:rPr lang="en-US" altLang="zh-CN" sz="2400">
                <a:solidFill>
                  <a:schemeClr val="bg2"/>
                </a:solidFill>
                <a:latin typeface="Segoe Print" panose="02000600000000000000" charset="0"/>
                <a:cs typeface="Segoe Print" panose="02000600000000000000" charset="0"/>
              </a:rPr>
              <a:t>History</a:t>
            </a:r>
            <a:endParaRPr lang="en-US" altLang="zh-CN" sz="2400">
              <a:solidFill>
                <a:schemeClr val="bg2"/>
              </a:solidFill>
              <a:latin typeface="Segoe Print" panose="02000600000000000000" charset="0"/>
              <a:cs typeface="Segoe Print" panose="02000600000000000000" charset="0"/>
            </a:endParaRPr>
          </a:p>
        </p:txBody>
      </p:sp>
      <p:sp>
        <p:nvSpPr>
          <p:cNvPr id="3" name="文本框 2"/>
          <p:cNvSpPr txBox="1"/>
          <p:nvPr/>
        </p:nvSpPr>
        <p:spPr>
          <a:xfrm>
            <a:off x="59690" y="1414780"/>
            <a:ext cx="4518660" cy="953135"/>
          </a:xfrm>
          <a:prstGeom prst="rect">
            <a:avLst/>
          </a:prstGeom>
          <a:noFill/>
          <a:ln>
            <a:solidFill>
              <a:schemeClr val="accent4"/>
            </a:solidFill>
          </a:ln>
        </p:spPr>
        <p:txBody>
          <a:bodyPr wrap="square" rtlCol="0">
            <a:spAutoFit/>
          </a:bodyPr>
          <a:p>
            <a:r>
              <a:rPr lang="en-US" altLang="zh-CN" sz="2800"/>
              <a:t>In the Tang,Song, and Yuan Dynasties (618 – 1368 AD) </a:t>
            </a:r>
            <a:endParaRPr lang="en-US" altLang="zh-CN" sz="2800"/>
          </a:p>
        </p:txBody>
      </p:sp>
      <p:sp>
        <p:nvSpPr>
          <p:cNvPr id="13" name="文本框 12"/>
          <p:cNvSpPr txBox="1"/>
          <p:nvPr/>
        </p:nvSpPr>
        <p:spPr>
          <a:xfrm>
            <a:off x="5374640" y="1631315"/>
            <a:ext cx="4064000" cy="460375"/>
          </a:xfrm>
          <a:prstGeom prst="rect">
            <a:avLst/>
          </a:prstGeom>
          <a:noFill/>
        </p:spPr>
        <p:txBody>
          <a:bodyPr wrap="square" rtlCol="0">
            <a:spAutoFit/>
          </a:bodyPr>
          <a:p>
            <a:r>
              <a:rPr lang="zh-CN" altLang="en-US"/>
              <a:t> </a:t>
            </a:r>
            <a:r>
              <a:rPr lang="en-US" altLang="zh-CN" sz="2400">
                <a:solidFill>
                  <a:schemeClr val="accent1">
                    <a:lumMod val="50000"/>
                  </a:schemeClr>
                </a:solidFill>
                <a:latin typeface="Segoe UI Emoji" panose="020B0502040204020203" charset="0"/>
                <a:cs typeface="Segoe UI Emoji" panose="020B0502040204020203" charset="0"/>
              </a:rPr>
              <a:t>These theories matured. </a:t>
            </a:r>
            <a:endParaRPr lang="en-US" altLang="zh-CN" sz="2400">
              <a:solidFill>
                <a:schemeClr val="accent1">
                  <a:lumMod val="50000"/>
                </a:schemeClr>
              </a:solidFill>
              <a:latin typeface="Segoe UI Emoji" panose="020B0502040204020203" charset="0"/>
              <a:cs typeface="Segoe UI Emoji" panose="020B0502040204020203" charset="0"/>
            </a:endParaRPr>
          </a:p>
        </p:txBody>
      </p:sp>
      <p:sp>
        <p:nvSpPr>
          <p:cNvPr id="14" name="文本框 13"/>
          <p:cNvSpPr txBox="1"/>
          <p:nvPr/>
        </p:nvSpPr>
        <p:spPr>
          <a:xfrm>
            <a:off x="59690" y="2677795"/>
            <a:ext cx="4847590" cy="953135"/>
          </a:xfrm>
          <a:prstGeom prst="rect">
            <a:avLst/>
          </a:prstGeom>
          <a:noFill/>
          <a:ln>
            <a:solidFill>
              <a:schemeClr val="accent4"/>
            </a:solidFill>
          </a:ln>
        </p:spPr>
        <p:txBody>
          <a:bodyPr wrap="square" rtlCol="0">
            <a:spAutoFit/>
          </a:bodyPr>
          <a:p>
            <a:r>
              <a:rPr lang="en-US" altLang="zh-CN" sz="2800"/>
              <a:t>In the Ming and Qing Dynasties (1368 AD-1911AD) </a:t>
            </a:r>
            <a:endParaRPr lang="en-US" altLang="zh-CN" sz="2800"/>
          </a:p>
        </p:txBody>
      </p:sp>
      <p:sp>
        <p:nvSpPr>
          <p:cNvPr id="15" name="文本框 14"/>
          <p:cNvSpPr txBox="1"/>
          <p:nvPr/>
        </p:nvSpPr>
        <p:spPr>
          <a:xfrm>
            <a:off x="5579745" y="2912745"/>
            <a:ext cx="3518535" cy="460375"/>
          </a:xfrm>
          <a:prstGeom prst="rect">
            <a:avLst/>
          </a:prstGeom>
          <a:noFill/>
        </p:spPr>
        <p:txBody>
          <a:bodyPr wrap="square" rtlCol="0">
            <a:spAutoFit/>
          </a:bodyPr>
          <a:p>
            <a:r>
              <a:rPr lang="en-US" altLang="zh-CN" sz="2400">
                <a:solidFill>
                  <a:schemeClr val="accent1">
                    <a:lumMod val="50000"/>
                  </a:schemeClr>
                </a:solidFill>
                <a:latin typeface="Segoe UI Emoji" panose="020B0502040204020203" charset="0"/>
                <a:cs typeface="Segoe UI Emoji" panose="020B0502040204020203" charset="0"/>
                <a:sym typeface="+mn-ea"/>
              </a:rPr>
              <a:t>These theories </a:t>
            </a:r>
            <a:r>
              <a:rPr lang="en-US" altLang="zh-CN" sz="2400">
                <a:solidFill>
                  <a:schemeClr val="accent1">
                    <a:lumMod val="50000"/>
                  </a:schemeClr>
                </a:solidFill>
                <a:latin typeface="Segoe UI Emoji" panose="020B0502040204020203" charset="0"/>
                <a:cs typeface="Segoe UI Emoji" panose="020B0502040204020203" charset="0"/>
              </a:rPr>
              <a:t>perfected.</a:t>
            </a:r>
            <a:endParaRPr lang="en-US" altLang="zh-CN" sz="2400">
              <a:solidFill>
                <a:schemeClr val="accent1">
                  <a:lumMod val="50000"/>
                </a:schemeClr>
              </a:solidFill>
              <a:latin typeface="Segoe UI Emoji" panose="020B0502040204020203" charset="0"/>
              <a:cs typeface="Segoe UI Emoji" panose="020B0502040204020203"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 grpId="1"/>
      <p:bldP spid="4" grpId="1" animBg="1"/>
      <p:bldP spid="3" grpId="0" animBg="1"/>
      <p:bldP spid="3" grpId="1" animBg="1"/>
      <p:bldP spid="13" grpId="0"/>
      <p:bldP spid="13" grpId="1"/>
      <p:bldP spid="14" grpId="0" animBg="1"/>
      <p:bldP spid="14"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829945" y="-829945"/>
            <a:ext cx="796290" cy="245618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6096218" y="1541780"/>
            <a:ext cx="0" cy="35764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186055"/>
            <a:ext cx="2736215" cy="460375"/>
          </a:xfrm>
          <a:prstGeom prst="rect">
            <a:avLst/>
          </a:prstGeom>
          <a:noFill/>
        </p:spPr>
        <p:txBody>
          <a:bodyPr wrap="square" rtlCol="0">
            <a:spAutoFit/>
          </a:bodyPr>
          <a:p>
            <a:r>
              <a:rPr lang="en-US" altLang="zh-CN" sz="2400">
                <a:solidFill>
                  <a:schemeClr val="bg2"/>
                </a:solidFill>
                <a:latin typeface="Segoe Print" panose="02000600000000000000" charset="0"/>
                <a:cs typeface="Segoe Print" panose="02000600000000000000" charset="0"/>
              </a:rPr>
              <a:t>D</a:t>
            </a:r>
            <a:r>
              <a:rPr lang="en-US" altLang="zh-CN" sz="2000">
                <a:solidFill>
                  <a:schemeClr val="bg2"/>
                </a:solidFill>
                <a:latin typeface="Segoe Print" panose="02000600000000000000" charset="0"/>
                <a:cs typeface="Segoe Print" panose="02000600000000000000" charset="0"/>
              </a:rPr>
              <a:t>ifferent Schools</a:t>
            </a:r>
            <a:endParaRPr lang="en-US" altLang="zh-CN" sz="2000">
              <a:solidFill>
                <a:schemeClr val="bg2"/>
              </a:solidFill>
              <a:latin typeface="Segoe Print" panose="02000600000000000000" charset="0"/>
              <a:cs typeface="Segoe Print" panose="02000600000000000000" charset="0"/>
            </a:endParaRPr>
          </a:p>
        </p:txBody>
      </p:sp>
      <p:sp>
        <p:nvSpPr>
          <p:cNvPr id="8" name="矩形 7"/>
          <p:cNvSpPr/>
          <p:nvPr/>
        </p:nvSpPr>
        <p:spPr>
          <a:xfrm>
            <a:off x="108834" y="956719"/>
            <a:ext cx="5059680" cy="583565"/>
          </a:xfrm>
          <a:prstGeom prst="rect">
            <a:avLst/>
          </a:prstGeom>
        </p:spPr>
        <p:txBody>
          <a:bodyPr wrap="none">
            <a:spAutoFit/>
          </a:bodyPr>
          <a:p>
            <a:r>
              <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rPr>
              <a:t>Xingshi School</a:t>
            </a:r>
            <a:r>
              <a:rPr lang="zh-CN" altLang="en-US" sz="3200" b="0" i="0" dirty="0" smtClean="0">
                <a:solidFill>
                  <a:srgbClr val="C00000"/>
                </a:solidFill>
                <a:effectLst/>
                <a:latin typeface="方正清刻本悦宋简体" panose="02000000000000000000" pitchFamily="2" charset="-122"/>
                <a:ea typeface="方正清刻本悦宋简体" panose="02000000000000000000" pitchFamily="2" charset="-122"/>
              </a:rPr>
              <a:t>（</a:t>
            </a:r>
            <a:r>
              <a:rPr lang="zh-CN" altLang="en-US" sz="3200" b="0" i="0" dirty="0" smtClean="0">
                <a:solidFill>
                  <a:srgbClr val="C00000"/>
                </a:solidFill>
                <a:effectLst/>
                <a:latin typeface="方正清刻本悦宋简体" panose="02000000000000000000" pitchFamily="2" charset="-122"/>
                <a:ea typeface="方正清刻本悦宋简体" panose="02000000000000000000" pitchFamily="2" charset="-122"/>
              </a:rPr>
              <a:t>形势派）</a:t>
            </a:r>
            <a:endParaRPr lang="zh-CN" altLang="en-US" sz="3200" b="0" i="0" dirty="0" smtClean="0">
              <a:solidFill>
                <a:srgbClr val="C00000"/>
              </a:solidFill>
              <a:effectLst/>
              <a:latin typeface="方正清刻本悦宋简体" panose="02000000000000000000" pitchFamily="2" charset="-122"/>
              <a:ea typeface="方正清刻本悦宋简体" panose="02000000000000000000" pitchFamily="2" charset="-122"/>
            </a:endParaRPr>
          </a:p>
        </p:txBody>
      </p:sp>
      <p:sp>
        <p:nvSpPr>
          <p:cNvPr id="6" name="矩形 5"/>
          <p:cNvSpPr/>
          <p:nvPr/>
        </p:nvSpPr>
        <p:spPr>
          <a:xfrm>
            <a:off x="6567419" y="955449"/>
            <a:ext cx="4450080" cy="583565"/>
          </a:xfrm>
          <a:prstGeom prst="rect">
            <a:avLst/>
          </a:prstGeom>
        </p:spPr>
        <p:txBody>
          <a:bodyPr wrap="none">
            <a:spAutoFit/>
          </a:bodyPr>
          <a:lstStyle/>
          <a:p>
            <a:r>
              <a:rPr lang="en-US" altLang="zh-CN" sz="3200" b="0" i="0" dirty="0" smtClean="0">
                <a:solidFill>
                  <a:srgbClr val="C00000"/>
                </a:solidFill>
                <a:effectLst/>
                <a:latin typeface="方正清刻本悦宋简体" panose="02000000000000000000" pitchFamily="2" charset="-122"/>
                <a:ea typeface="方正清刻本悦宋简体" panose="02000000000000000000" pitchFamily="2" charset="-122"/>
              </a:rPr>
              <a:t>Liqi School</a:t>
            </a:r>
            <a:r>
              <a:rPr lang="zh-CN" altLang="en-US" sz="3200" b="0" i="0" dirty="0" smtClean="0">
                <a:solidFill>
                  <a:srgbClr val="C00000"/>
                </a:solidFill>
                <a:effectLst/>
                <a:latin typeface="方正清刻本悦宋简体" panose="02000000000000000000" pitchFamily="2" charset="-122"/>
                <a:ea typeface="方正清刻本悦宋简体" panose="02000000000000000000" pitchFamily="2" charset="-122"/>
              </a:rPr>
              <a:t>（理气派）</a:t>
            </a:r>
            <a:endParaRPr lang="zh-CN" altLang="en-US" sz="3200" b="0" i="0" dirty="0" smtClean="0">
              <a:solidFill>
                <a:srgbClr val="C00000"/>
              </a:solidFill>
              <a:effectLst/>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271780" y="1809115"/>
            <a:ext cx="5506085" cy="3415030"/>
          </a:xfrm>
          <a:prstGeom prst="rect">
            <a:avLst/>
          </a:prstGeom>
          <a:noFill/>
        </p:spPr>
        <p:txBody>
          <a:bodyPr wrap="square" rtlCol="0">
            <a:spAutoFit/>
          </a:bodyPr>
          <a:p>
            <a:pPr marL="342900" indent="-342900">
              <a:buFont typeface="Arial" panose="020B0604020202020204" pitchFamily="34" charset="0"/>
              <a:buChar char="•"/>
            </a:pPr>
            <a:r>
              <a:rPr lang="en-US" altLang="zh-CN" sz="2400">
                <a:solidFill>
                  <a:schemeClr val="accent6">
                    <a:lumMod val="75000"/>
                  </a:schemeClr>
                </a:solidFill>
                <a:latin typeface="Segoe UI Emoji" panose="020B0502040204020203" charset="0"/>
                <a:cs typeface="Segoe UI Emoji" panose="020B0502040204020203" charset="0"/>
              </a:rPr>
              <a:t>It focuses on the study of mountains and rivers as well as the site selection for architecture.</a:t>
            </a:r>
            <a:endParaRPr lang="en-US" altLang="zh-CN" sz="2400">
              <a:solidFill>
                <a:schemeClr val="accent6">
                  <a:lumMod val="75000"/>
                </a:schemeClr>
              </a:solidFill>
              <a:latin typeface="Segoe UI Emoji" panose="020B0502040204020203" charset="0"/>
              <a:cs typeface="Segoe UI Emoji" panose="020B0502040204020203" charset="0"/>
            </a:endParaRPr>
          </a:p>
          <a:p>
            <a:pPr marL="342900" indent="-342900">
              <a:buFont typeface="Arial" panose="020B0604020202020204" pitchFamily="34" charset="0"/>
              <a:buChar char="•"/>
            </a:pPr>
            <a:r>
              <a:rPr lang="en-US" altLang="zh-CN" sz="2400">
                <a:solidFill>
                  <a:schemeClr val="accent6">
                    <a:lumMod val="75000"/>
                  </a:schemeClr>
                </a:solidFill>
                <a:latin typeface="Segoe UI Emoji" panose="020B0502040204020203" charset="0"/>
                <a:cs typeface="Segoe UI Emoji" panose="020B0502040204020203" charset="0"/>
              </a:rPr>
              <a:t>The main method:examining soil and tasting water.</a:t>
            </a:r>
            <a:endParaRPr lang="en-US" altLang="zh-CN" sz="2400">
              <a:solidFill>
                <a:schemeClr val="accent6">
                  <a:lumMod val="75000"/>
                </a:schemeClr>
              </a:solidFill>
              <a:latin typeface="Segoe UI Emoji" panose="020B0502040204020203" charset="0"/>
              <a:cs typeface="Segoe UI Emoji" panose="020B0502040204020203" charset="0"/>
            </a:endParaRPr>
          </a:p>
          <a:p>
            <a:pPr marL="342900" indent="-342900">
              <a:buFont typeface="Arial" panose="020B0604020202020204" pitchFamily="34" charset="0"/>
              <a:buChar char="•"/>
            </a:pPr>
            <a:r>
              <a:rPr lang="en-US" altLang="zh-CN" sz="2400">
                <a:solidFill>
                  <a:schemeClr val="accent6">
                    <a:lumMod val="75000"/>
                  </a:schemeClr>
                </a:solidFill>
                <a:latin typeface="Segoe UI Emoji" panose="020B0502040204020203" charset="0"/>
                <a:cs typeface="Segoe UI Emoji" panose="020B0502040204020203" charset="0"/>
              </a:rPr>
              <a:t>Advocating the followers’houses should be built at the mountain foot, encircled by mountains, exposed to the sun, and facing water. </a:t>
            </a:r>
            <a:endParaRPr lang="en-US" altLang="zh-CN" sz="2400">
              <a:solidFill>
                <a:schemeClr val="accent6">
                  <a:lumMod val="75000"/>
                </a:schemeClr>
              </a:solidFill>
              <a:latin typeface="Segoe UI Emoji" panose="020B0502040204020203" charset="0"/>
              <a:cs typeface="Segoe UI Emoji" panose="020B0502040204020203" charset="0"/>
            </a:endParaRPr>
          </a:p>
        </p:txBody>
      </p:sp>
      <p:sp>
        <p:nvSpPr>
          <p:cNvPr id="9" name="文本框 8"/>
          <p:cNvSpPr txBox="1"/>
          <p:nvPr/>
        </p:nvSpPr>
        <p:spPr>
          <a:xfrm>
            <a:off x="6414135" y="1624330"/>
            <a:ext cx="5361305" cy="3784600"/>
          </a:xfrm>
          <a:prstGeom prst="rect">
            <a:avLst/>
          </a:prstGeom>
          <a:noFill/>
        </p:spPr>
        <p:txBody>
          <a:bodyPr wrap="square" rtlCol="0">
            <a:spAutoFit/>
          </a:bodyPr>
          <a:p>
            <a:pPr marL="342900" indent="-342900">
              <a:buClrTx/>
              <a:buSzTx/>
              <a:buFont typeface="Arial" panose="020B0604020202020204" pitchFamily="34" charset="0"/>
              <a:buChar char="•"/>
            </a:pPr>
            <a:r>
              <a:rPr lang="en-US" altLang="zh-CN" sz="2400">
                <a:solidFill>
                  <a:schemeClr val="accent4"/>
                </a:solidFill>
                <a:latin typeface="Segoe UI Emoji" panose="020B0502040204020203" charset="0"/>
                <a:cs typeface="Segoe UI Emoji" panose="020B0502040204020203" charset="0"/>
              </a:rPr>
              <a:t>It pays more attention to the position, orientation and layout of architecture .</a:t>
            </a:r>
            <a:endParaRPr lang="en-US" altLang="zh-CN" sz="2400">
              <a:solidFill>
                <a:schemeClr val="accent4"/>
              </a:solidFill>
              <a:latin typeface="Segoe UI Emoji" panose="020B0502040204020203" charset="0"/>
              <a:cs typeface="Segoe UI Emoji" panose="020B0502040204020203" charset="0"/>
            </a:endParaRPr>
          </a:p>
          <a:p>
            <a:pPr marL="342900" indent="-342900">
              <a:buClrTx/>
              <a:buSzTx/>
              <a:buFont typeface="Arial" panose="020B0604020202020204" pitchFamily="34" charset="0"/>
              <a:buChar char="•"/>
            </a:pPr>
            <a:r>
              <a:rPr lang="en-US" altLang="zh-CN" sz="2400">
                <a:solidFill>
                  <a:schemeClr val="accent4"/>
                </a:solidFill>
                <a:latin typeface="Segoe UI Emoji" panose="020B0502040204020203" charset="0"/>
                <a:cs typeface="Segoe UI Emoji" panose="020B0502040204020203" charset="0"/>
              </a:rPr>
              <a:t>The main method: eight diagrams and twelve earthly branches</a:t>
            </a:r>
            <a:r>
              <a:rPr lang="zh-CN" altLang="en-US" sz="2400">
                <a:solidFill>
                  <a:schemeClr val="accent4"/>
                </a:solidFill>
                <a:latin typeface="Segoe UI Emoji" panose="020B0502040204020203" charset="0"/>
                <a:cs typeface="Segoe UI Emoji" panose="020B0502040204020203" charset="0"/>
              </a:rPr>
              <a:t>（八卦十二地支）</a:t>
            </a:r>
            <a:r>
              <a:rPr lang="en-US" altLang="zh-CN" sz="2400">
                <a:solidFill>
                  <a:schemeClr val="accent4"/>
                </a:solidFill>
                <a:latin typeface="Segoe UI Emoji" panose="020B0502040204020203" charset="0"/>
                <a:cs typeface="Segoe UI Emoji" panose="020B0502040204020203" charset="0"/>
              </a:rPr>
              <a:t>, which mainly derive from</a:t>
            </a:r>
            <a:r>
              <a:rPr lang="en-US" altLang="zh-CN" sz="2400" u="sng">
                <a:solidFill>
                  <a:schemeClr val="accent4"/>
                </a:solidFill>
                <a:latin typeface="Segoe UI Emoji" panose="020B0502040204020203" charset="0"/>
                <a:cs typeface="Segoe UI Emoji" panose="020B0502040204020203" charset="0"/>
              </a:rPr>
              <a:t> The Book of Changes 《易经》</a:t>
            </a:r>
            <a:r>
              <a:rPr lang="en-US" altLang="zh-CN" sz="2400">
                <a:solidFill>
                  <a:schemeClr val="accent4"/>
                </a:solidFill>
                <a:latin typeface="Segoe UI Emoji" panose="020B0502040204020203" charset="0"/>
                <a:cs typeface="Segoe UI Emoji" panose="020B0502040204020203" charset="0"/>
              </a:rPr>
              <a:t>and </a:t>
            </a:r>
            <a:r>
              <a:rPr lang="en-US" altLang="zh-CN" sz="2400" u="sng">
                <a:solidFill>
                  <a:schemeClr val="accent4"/>
                </a:solidFill>
                <a:latin typeface="Segoe UI Emoji" panose="020B0502040204020203" charset="0"/>
                <a:cs typeface="Segoe UI Emoji" panose="020B0502040204020203" charset="0"/>
              </a:rPr>
              <a:t>astronomy（天文学）.</a:t>
            </a:r>
            <a:endParaRPr lang="en-US" altLang="zh-CN" sz="2400" u="sng">
              <a:solidFill>
                <a:schemeClr val="accent4"/>
              </a:solidFill>
              <a:latin typeface="Segoe UI Emoji" panose="020B0502040204020203" charset="0"/>
              <a:cs typeface="Segoe UI Emoji" panose="020B0502040204020203" charset="0"/>
            </a:endParaRPr>
          </a:p>
          <a:p>
            <a:pPr marL="342900" indent="-342900">
              <a:buClrTx/>
              <a:buSzTx/>
              <a:buFont typeface="Arial" panose="020B0604020202020204" pitchFamily="34" charset="0"/>
              <a:buChar char="•"/>
            </a:pPr>
            <a:r>
              <a:rPr lang="en-US" altLang="zh-CN" sz="2400">
                <a:solidFill>
                  <a:schemeClr val="accent4"/>
                </a:solidFill>
                <a:latin typeface="Segoe UI Emoji" panose="020B0502040204020203" charset="0"/>
                <a:cs typeface="Segoe UI Emoji" panose="020B0502040204020203" charset="0"/>
              </a:rPr>
              <a:t>The most famou tool: </a:t>
            </a:r>
            <a:r>
              <a:rPr lang="en-US" altLang="zh-CN" sz="2400" u="sng">
                <a:solidFill>
                  <a:schemeClr val="accent4"/>
                </a:solidFill>
                <a:latin typeface="Segoe UI Emoji" panose="020B0502040204020203" charset="0"/>
                <a:cs typeface="Segoe UI Emoji" panose="020B0502040204020203" charset="0"/>
              </a:rPr>
              <a:t>Fengshui compass</a:t>
            </a:r>
            <a:endParaRPr lang="en-US" altLang="zh-CN" sz="2400" u="sng">
              <a:solidFill>
                <a:schemeClr val="accent4"/>
              </a:solidFill>
              <a:latin typeface="Segoe UI Emoji" panose="020B0502040204020203" charset="0"/>
              <a:cs typeface="Segoe UI Emoji" panose="020B0502040204020203" charset="0"/>
            </a:endParaRPr>
          </a:p>
        </p:txBody>
      </p:sp>
      <p:pic>
        <p:nvPicPr>
          <p:cNvPr id="100" name="图片 99"/>
          <p:cNvPicPr/>
          <p:nvPr>
            <p:custDataLst>
              <p:tags r:id="rId1"/>
            </p:custDataLst>
          </p:nvPr>
        </p:nvPicPr>
        <p:blipFill>
          <a:blip r:embed="rId2"/>
          <a:stretch>
            <a:fillRect/>
          </a:stretch>
        </p:blipFill>
        <p:spPr>
          <a:xfrm>
            <a:off x="8189595" y="3429000"/>
            <a:ext cx="3512820" cy="33610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 grpId="1"/>
      <p:bldP spid="4" grpId="1" animBg="1"/>
      <p:bldP spid="8" grpId="0"/>
      <p:bldP spid="8" grpId="1"/>
      <p:bldP spid="6" grpId="0"/>
      <p:bldP spid="6" grpId="1"/>
      <p:bldP spid="7" grpId="0"/>
      <p:bldP spid="7"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83467" y="1866039"/>
            <a:ext cx="640080" cy="645160"/>
          </a:xfrm>
          <a:prstGeom prst="rect">
            <a:avLst/>
          </a:prstGeom>
        </p:spPr>
        <p:txBody>
          <a:bodyPr vert="horz" wrap="none">
            <a:spAutoFit/>
          </a:bodyPr>
          <a:lstStyle/>
          <a:p>
            <a:r>
              <a:rPr lang="en-US" altLang="zh-CN" sz="3600" dirty="0" smtClean="0">
                <a:solidFill>
                  <a:srgbClr val="000000"/>
                </a:solidFill>
                <a:latin typeface="方正清刻本悦宋简体" panose="02000000000000000000" pitchFamily="2" charset="-122"/>
                <a:ea typeface="方正清刻本悦宋简体" panose="02000000000000000000" pitchFamily="2" charset="-122"/>
              </a:rPr>
              <a:t>II</a:t>
            </a:r>
            <a:endParaRPr lang="en-US" altLang="zh-CN" sz="3600" dirty="0" smtClean="0">
              <a:solidFill>
                <a:srgbClr val="000000"/>
              </a:solidFill>
              <a:latin typeface="方正清刻本悦宋简体" panose="02000000000000000000" pitchFamily="2" charset="-122"/>
              <a:ea typeface="方正清刻本悦宋简体" panose="02000000000000000000" pitchFamily="2" charset="-122"/>
            </a:endParaRPr>
          </a:p>
        </p:txBody>
      </p:sp>
      <p:sp>
        <p:nvSpPr>
          <p:cNvPr id="8" name="矩形 7"/>
          <p:cNvSpPr/>
          <p:nvPr/>
        </p:nvSpPr>
        <p:spPr>
          <a:xfrm>
            <a:off x="4308724" y="2754404"/>
            <a:ext cx="4123690" cy="768350"/>
          </a:xfrm>
          <a:prstGeom prst="rect">
            <a:avLst/>
          </a:prstGeom>
        </p:spPr>
        <p:txBody>
          <a:bodyPr wrap="none">
            <a:spAutoFit/>
          </a:bodyPr>
          <a:lstStyle/>
          <a:p>
            <a:r>
              <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rPr>
              <a:t>Major Principles</a:t>
            </a:r>
            <a:endParaRPr lang="en-US" altLang="zh-CN" sz="4400" b="0" i="0" dirty="0" smtClean="0">
              <a:solidFill>
                <a:srgbClr val="C00000"/>
              </a:solidFill>
              <a:effectLst/>
              <a:latin typeface="Segoe UI Emoji" panose="020B0502040204020203" charset="0"/>
              <a:ea typeface="方正清刻本悦宋简体" panose="02000000000000000000" pitchFamily="2" charset="-122"/>
              <a:cs typeface="Segoe UI Emoji" panose="020B0502040204020203" charset="0"/>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7906" r="67669" b="66451"/>
          <a:stretch>
            <a:fillRect/>
          </a:stretch>
        </p:blipFill>
        <p:spPr>
          <a:xfrm>
            <a:off x="1875250" y="973394"/>
            <a:ext cx="2015353" cy="3655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1911985" y="-1416050"/>
            <a:ext cx="922020" cy="418782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848828" y="1600117"/>
            <a:ext cx="0" cy="35764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16890" y="347345"/>
            <a:ext cx="3700780" cy="680720"/>
          </a:xfrm>
          <a:prstGeom prst="rect">
            <a:avLst/>
          </a:prstGeom>
          <a:noFill/>
          <a:ln>
            <a:solidFill>
              <a:schemeClr val="accent4"/>
            </a:solidFill>
          </a:ln>
        </p:spPr>
        <p:txBody>
          <a:bodyPr wrap="square" rtlCol="0">
            <a:noAutofit/>
          </a:bodyPr>
          <a:p>
            <a:r>
              <a:rPr lang="en-US" altLang="zh-CN" sz="2000">
                <a:solidFill>
                  <a:schemeClr val="bg2"/>
                </a:solidFill>
                <a:latin typeface="Segoe Print" panose="02000600000000000000" charset="0"/>
                <a:cs typeface="Segoe Print" panose="02000600000000000000" charset="0"/>
              </a:rPr>
              <a:t>In accordance with local conditions</a:t>
            </a:r>
            <a:r>
              <a:rPr lang="zh-CN" altLang="en-US" sz="2000">
                <a:solidFill>
                  <a:schemeClr val="bg2"/>
                </a:solidFill>
                <a:latin typeface="Segoe Print" panose="02000600000000000000" charset="0"/>
                <a:cs typeface="Segoe Print" panose="02000600000000000000" charset="0"/>
              </a:rPr>
              <a:t>（因地制宜）</a:t>
            </a:r>
            <a:endParaRPr lang="zh-CN" altLang="en-US" sz="2000">
              <a:solidFill>
                <a:schemeClr val="bg2"/>
              </a:solidFill>
              <a:latin typeface="Segoe Print" panose="02000600000000000000" charset="0"/>
              <a:cs typeface="Segoe Print" panose="02000600000000000000" charset="0"/>
            </a:endParaRPr>
          </a:p>
        </p:txBody>
      </p:sp>
      <p:sp>
        <p:nvSpPr>
          <p:cNvPr id="3" name="文本框 2"/>
          <p:cNvSpPr txBox="1"/>
          <p:nvPr/>
        </p:nvSpPr>
        <p:spPr>
          <a:xfrm>
            <a:off x="144780" y="1500505"/>
            <a:ext cx="2467610" cy="3588385"/>
          </a:xfrm>
          <a:prstGeom prst="rect">
            <a:avLst/>
          </a:prstGeom>
          <a:noFill/>
        </p:spPr>
        <p:txBody>
          <a:bodyPr wrap="square" rtlCol="0">
            <a:noAutofit/>
          </a:bodyPr>
          <a:p>
            <a:r>
              <a:rPr lang="en-US" altLang="zh-CN" sz="2000">
                <a:solidFill>
                  <a:schemeClr val="accent1">
                    <a:lumMod val="50000"/>
                  </a:schemeClr>
                </a:solidFill>
                <a:latin typeface="Segoe UI Emoji" panose="020B0502040204020203" charset="0"/>
                <a:cs typeface="Segoe UI Emoji" panose="020B0502040204020203" charset="0"/>
              </a:rPr>
              <a:t>It is to adopt a lifestyle suitable to </a:t>
            </a:r>
            <a:r>
              <a:rPr lang="en-US" altLang="zh-CN" sz="2000" u="sng">
                <a:solidFill>
                  <a:schemeClr val="accent1">
                    <a:lumMod val="50000"/>
                  </a:schemeClr>
                </a:solidFill>
                <a:latin typeface="Segoe UI Emoji" panose="020B0502040204020203" charset="0"/>
                <a:cs typeface="Segoe UI Emoji" panose="020B0502040204020203" charset="0"/>
              </a:rPr>
              <a:t>nature</a:t>
            </a:r>
            <a:r>
              <a:rPr lang="en-US" altLang="zh-CN" sz="2000">
                <a:solidFill>
                  <a:schemeClr val="accent1">
                    <a:lumMod val="50000"/>
                  </a:schemeClr>
                </a:solidFill>
                <a:latin typeface="Segoe UI Emoji" panose="020B0502040204020203" charset="0"/>
                <a:cs typeface="Segoe UI Emoji" panose="020B0502040204020203" charset="0"/>
              </a:rPr>
              <a:t>, based on </a:t>
            </a:r>
            <a:r>
              <a:rPr lang="en-US" altLang="zh-CN" sz="2000" u="sng">
                <a:solidFill>
                  <a:schemeClr val="accent1">
                    <a:lumMod val="50000"/>
                  </a:schemeClr>
                </a:solidFill>
                <a:latin typeface="Segoe UI Emoji" panose="020B0502040204020203" charset="0"/>
                <a:cs typeface="Segoe UI Emoji" panose="020B0502040204020203" charset="0"/>
              </a:rPr>
              <a:t>the objectivity of the environment. </a:t>
            </a:r>
            <a:endParaRPr lang="en-US" altLang="zh-CN" sz="2000" u="sng">
              <a:solidFill>
                <a:schemeClr val="accent1">
                  <a:lumMod val="50000"/>
                </a:schemeClr>
              </a:solidFill>
              <a:latin typeface="Segoe UI Emoji" panose="020B0502040204020203" charset="0"/>
              <a:cs typeface="Segoe UI Emoji" panose="020B0502040204020203" charset="0"/>
            </a:endParaRPr>
          </a:p>
          <a:p>
            <a:r>
              <a:rPr lang="en-US" altLang="zh-CN" sz="2000">
                <a:solidFill>
                  <a:schemeClr val="accent1">
                    <a:lumMod val="50000"/>
                  </a:schemeClr>
                </a:solidFill>
                <a:latin typeface="Segoe UI Emoji" panose="020B0502040204020203" charset="0"/>
                <a:cs typeface="Segoe UI Emoji" panose="020B0502040204020203" charset="0"/>
              </a:rPr>
              <a:t>China is a vast country with a wide range of climates, different soils and various forms of architectures. </a:t>
            </a:r>
            <a:endParaRPr lang="en-US" altLang="zh-CN" sz="2000">
              <a:solidFill>
                <a:schemeClr val="accent1">
                  <a:lumMod val="50000"/>
                </a:schemeClr>
              </a:solidFill>
              <a:latin typeface="Segoe UI Emoji" panose="020B0502040204020203" charset="0"/>
              <a:cs typeface="Segoe UI Emoji" panose="020B0502040204020203" charset="0"/>
            </a:endParaRPr>
          </a:p>
        </p:txBody>
      </p:sp>
      <p:sp>
        <p:nvSpPr>
          <p:cNvPr id="13" name="文本框 12"/>
          <p:cNvSpPr txBox="1"/>
          <p:nvPr/>
        </p:nvSpPr>
        <p:spPr>
          <a:xfrm>
            <a:off x="3364865" y="1958340"/>
            <a:ext cx="2286000" cy="368300"/>
          </a:xfrm>
          <a:prstGeom prst="rect">
            <a:avLst/>
          </a:prstGeom>
          <a:noFill/>
          <a:ln>
            <a:solidFill>
              <a:schemeClr val="accent4"/>
            </a:solidFill>
          </a:ln>
        </p:spPr>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In Northwest China </a:t>
            </a:r>
            <a:endParaRPr lang="zh-CN" altLang="en-US"/>
          </a:p>
        </p:txBody>
      </p:sp>
      <p:sp>
        <p:nvSpPr>
          <p:cNvPr id="14" name="文本框 13"/>
          <p:cNvSpPr txBox="1"/>
          <p:nvPr/>
        </p:nvSpPr>
        <p:spPr>
          <a:xfrm>
            <a:off x="5731510" y="1958340"/>
            <a:ext cx="544195"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rPr>
              <a:t>dry</a:t>
            </a:r>
            <a:endParaRPr lang="en-US" altLang="zh-CN">
              <a:solidFill>
                <a:schemeClr val="accent1">
                  <a:lumMod val="50000"/>
                </a:schemeClr>
              </a:solidFill>
              <a:latin typeface="Segoe UI Emoji" panose="020B0502040204020203" charset="0"/>
              <a:cs typeface="Segoe UI Emoji" panose="020B0502040204020203" charset="0"/>
            </a:endParaRPr>
          </a:p>
        </p:txBody>
      </p:sp>
      <p:sp>
        <p:nvSpPr>
          <p:cNvPr id="15" name="文本框 14"/>
          <p:cNvSpPr txBox="1"/>
          <p:nvPr/>
        </p:nvSpPr>
        <p:spPr>
          <a:xfrm>
            <a:off x="6431915" y="1958340"/>
            <a:ext cx="1753870" cy="368300"/>
          </a:xfrm>
          <a:prstGeom prst="rect">
            <a:avLst/>
          </a:prstGeom>
          <a:noFill/>
          <a:ln>
            <a:solidFill>
              <a:schemeClr val="accent4"/>
            </a:solidFill>
          </a:ln>
        </p:spPr>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cave-dwellings</a:t>
            </a:r>
            <a:endParaRPr lang="zh-CN" altLang="en-US"/>
          </a:p>
        </p:txBody>
      </p:sp>
      <p:sp>
        <p:nvSpPr>
          <p:cNvPr id="16" name="文本框 15"/>
          <p:cNvSpPr txBox="1"/>
          <p:nvPr/>
        </p:nvSpPr>
        <p:spPr>
          <a:xfrm>
            <a:off x="3301365" y="3608070"/>
            <a:ext cx="1877695" cy="368300"/>
          </a:xfrm>
          <a:prstGeom prst="rect">
            <a:avLst/>
          </a:prstGeom>
          <a:noFill/>
          <a:ln>
            <a:solidFill>
              <a:schemeClr val="accent4"/>
            </a:solidFill>
          </a:ln>
        </p:spPr>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In the Southwest</a:t>
            </a:r>
            <a:endParaRPr lang="en-US" altLang="zh-CN">
              <a:solidFill>
                <a:schemeClr val="accent1">
                  <a:lumMod val="50000"/>
                </a:schemeClr>
              </a:solidFill>
              <a:latin typeface="Segoe UI Emoji" panose="020B0502040204020203" charset="0"/>
              <a:cs typeface="Segoe UI Emoji" panose="020B0502040204020203" charset="0"/>
            </a:endParaRPr>
          </a:p>
        </p:txBody>
      </p:sp>
      <p:sp>
        <p:nvSpPr>
          <p:cNvPr id="17" name="文本框 16"/>
          <p:cNvSpPr txBox="1"/>
          <p:nvPr/>
        </p:nvSpPr>
        <p:spPr>
          <a:xfrm>
            <a:off x="5302885" y="3608070"/>
            <a:ext cx="158623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wet and rainy</a:t>
            </a:r>
            <a:endParaRPr lang="zh-CN" altLang="en-US"/>
          </a:p>
        </p:txBody>
      </p:sp>
      <p:sp>
        <p:nvSpPr>
          <p:cNvPr id="18" name="文本框 17"/>
          <p:cNvSpPr txBox="1"/>
          <p:nvPr/>
        </p:nvSpPr>
        <p:spPr>
          <a:xfrm>
            <a:off x="7012940" y="3608070"/>
            <a:ext cx="1985645" cy="368300"/>
          </a:xfrm>
          <a:prstGeom prst="rect">
            <a:avLst/>
          </a:prstGeom>
          <a:noFill/>
          <a:ln>
            <a:solidFill>
              <a:schemeClr val="accent4"/>
            </a:solidFill>
          </a:ln>
        </p:spPr>
        <p:txBody>
          <a:bodyPr wrap="square" rtlCol="0">
            <a:spAutoFit/>
          </a:bodyPr>
          <a:p>
            <a:r>
              <a:rPr lang="en-US" altLang="zh-CN">
                <a:solidFill>
                  <a:schemeClr val="accent1">
                    <a:lumMod val="50000"/>
                  </a:schemeClr>
                </a:solidFill>
                <a:latin typeface="Segoe UI Emoji" panose="020B0502040204020203" charset="0"/>
                <a:cs typeface="Segoe UI Emoji" panose="020B0502040204020203" charset="0"/>
                <a:sym typeface="+mn-ea"/>
              </a:rPr>
              <a:t>bamboo-cottages</a:t>
            </a:r>
            <a:endParaRPr lang="zh-CN" altLang="en-US"/>
          </a:p>
        </p:txBody>
      </p:sp>
      <p:pic>
        <p:nvPicPr>
          <p:cNvPr id="100" name="图片 99"/>
          <p:cNvPicPr/>
          <p:nvPr/>
        </p:nvPicPr>
        <p:blipFill>
          <a:blip r:embed="rId1"/>
          <a:stretch>
            <a:fillRect/>
          </a:stretch>
        </p:blipFill>
        <p:spPr>
          <a:xfrm>
            <a:off x="8404860" y="668655"/>
            <a:ext cx="3787140" cy="2674620"/>
          </a:xfrm>
          <a:prstGeom prst="rect">
            <a:avLst/>
          </a:prstGeom>
          <a:noFill/>
          <a:ln w="9525">
            <a:noFill/>
          </a:ln>
        </p:spPr>
      </p:pic>
      <p:pic>
        <p:nvPicPr>
          <p:cNvPr id="101" name="图片 100"/>
          <p:cNvPicPr/>
          <p:nvPr/>
        </p:nvPicPr>
        <p:blipFill>
          <a:blip r:embed="rId2"/>
          <a:stretch>
            <a:fillRect/>
          </a:stretch>
        </p:blipFill>
        <p:spPr>
          <a:xfrm>
            <a:off x="3927475" y="4286885"/>
            <a:ext cx="4337050" cy="21818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additive="base">
                                        <p:cTn id="60" dur="500" fill="hold"/>
                                        <p:tgtEl>
                                          <p:spTgt spid="101"/>
                                        </p:tgtEl>
                                        <p:attrNameLst>
                                          <p:attrName>ppt_x</p:attrName>
                                        </p:attrNameLst>
                                      </p:cBhvr>
                                      <p:tavLst>
                                        <p:tav tm="0">
                                          <p:val>
                                            <p:strVal val="#ppt_x"/>
                                          </p:val>
                                        </p:tav>
                                        <p:tav tm="100000">
                                          <p:val>
                                            <p:strVal val="#ppt_x"/>
                                          </p:val>
                                        </p:tav>
                                      </p:tavLst>
                                    </p:anim>
                                    <p:anim calcmode="lin" valueType="num">
                                      <p:cBhvr additive="base">
                                        <p:cTn id="6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 grpId="1" animBg="1"/>
      <p:bldP spid="4" grpId="1" animBg="1"/>
      <p:bldP spid="3" grpId="0"/>
      <p:bldP spid="3" grpId="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tags/tag1.xml><?xml version="1.0" encoding="utf-8"?>
<p:tagLst xmlns:p="http://schemas.openxmlformats.org/presentationml/2006/main">
  <p:tag name="KSO_WM_UNIT_PLACING_PICTURE_USER_VIEWPORT" val="{&quot;height&quot;:8822,&quot;width&quot;:7485}"/>
</p:tagLst>
</file>

<file path=ppt/tags/tag2.xml><?xml version="1.0" encoding="utf-8"?>
<p:tagLst xmlns:p="http://schemas.openxmlformats.org/presentationml/2006/main">
  <p:tag name="KSO_WM_UNIT_PLACING_PICTURE_USER_VIEWPORT" val="{&quot;height&quot;:10800,&quot;width&quot;:108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2660,&quot;width&quot;:4030}"/>
</p:tagLst>
</file>

<file path=ppt/tags/tag8.xml><?xml version="1.0" encoding="utf-8"?>
<p:tagLst xmlns:p="http://schemas.openxmlformats.org/presentationml/2006/main">
  <p:tag name="ISPRING_PRESENTATION_TITLE" val="PowerPoint 演示文稿"/>
  <p:tag name="KSO_WPP_MARK_KEY" val="739ecaf2-7550-4415-bcda-7581af597c5f"/>
  <p:tag name="COMMONDATA" val="eyJoZGlkIjoiMzIzOTQ0NjMwZWE3M2U1MWVlNDA4NGQyMTVmMWVhNz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6283</Words>
  <Application>WPS 演示</Application>
  <PresentationFormat>宽屏</PresentationFormat>
  <Paragraphs>190</Paragraphs>
  <Slides>19</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Times New Roman</vt:lpstr>
      <vt:lpstr>微软雅黑</vt:lpstr>
      <vt:lpstr>方正清刻本悦宋简体</vt:lpstr>
      <vt:lpstr>Segoe UI Emoji</vt:lpstr>
      <vt:lpstr>Segoe Print</vt:lpstr>
      <vt:lpstr>Eras Medium ITC</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Natalie</cp:lastModifiedBy>
  <cp:revision>179</cp:revision>
  <dcterms:created xsi:type="dcterms:W3CDTF">2017-07-29T06:41:00Z</dcterms:created>
  <dcterms:modified xsi:type="dcterms:W3CDTF">2023-03-28T10:03:27Z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EC1C1939F4C944E68719451152D5026C</vt:lpwstr>
  </property>
  <property fmtid="{D5CDD505-2E9C-101B-9397-08002B2CF9AE}" pid="3" name="KSOProductBuildVer">
    <vt:lpwstr>2052-11.1.0.13703</vt:lpwstr>
  </property>
</Properties>
</file>