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62" r:id="rId6"/>
    <p:sldId id="288" r:id="rId7"/>
    <p:sldId id="289" r:id="rId8"/>
    <p:sldId id="290" r:id="rId9"/>
    <p:sldId id="275" r:id="rId10"/>
    <p:sldId id="264" r:id="rId11"/>
    <p:sldId id="267" r:id="rId12"/>
    <p:sldId id="291" r:id="rId13"/>
    <p:sldId id="278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2" userDrawn="1">
          <p15:clr>
            <a:srgbClr val="A4A3A4"/>
          </p15:clr>
        </p15:guide>
        <p15:guide id="2" pos="3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583"/>
    <a:srgbClr val="77C2E6"/>
    <a:srgbClr val="FFC957"/>
    <a:srgbClr val="9FD3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09"/>
  </p:normalViewPr>
  <p:slideViewPr>
    <p:cSldViewPr snapToGrid="0" snapToObjects="1" showGuides="1">
      <p:cViewPr varScale="1">
        <p:scale>
          <a:sx n="93" d="100"/>
          <a:sy n="93" d="100"/>
        </p:scale>
        <p:origin x="208" y="344"/>
      </p:cViewPr>
      <p:guideLst>
        <p:guide orient="horz" pos="2242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30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121"/>
          <a:stretch>
            <a:fillRect/>
          </a:stretch>
        </p:blipFill>
        <p:spPr>
          <a:xfrm rot="16200000">
            <a:off x="5156024" y="-177977"/>
            <a:ext cx="1879954" cy="12192001"/>
          </a:xfrm>
          <a:custGeom>
            <a:avLst/>
            <a:gdLst>
              <a:gd name="connsiteX0" fmla="*/ 1879954 w 1879954"/>
              <a:gd name="connsiteY0" fmla="*/ 0 h 12192001"/>
              <a:gd name="connsiteX1" fmla="*/ 1761177 w 1879954"/>
              <a:gd name="connsiteY1" fmla="*/ 3962402 h 12192001"/>
              <a:gd name="connsiteX2" fmla="*/ 1202897 w 1879954"/>
              <a:gd name="connsiteY2" fmla="*/ 3962402 h 12192001"/>
              <a:gd name="connsiteX3" fmla="*/ 1202897 w 1879954"/>
              <a:gd name="connsiteY3" fmla="*/ 10680702 h 12192001"/>
              <a:gd name="connsiteX4" fmla="*/ 1559789 w 1879954"/>
              <a:gd name="connsiteY4" fmla="*/ 10680702 h 12192001"/>
              <a:gd name="connsiteX5" fmla="*/ 1528762 w 1879954"/>
              <a:gd name="connsiteY5" fmla="*/ 11715750 h 12192001"/>
              <a:gd name="connsiteX6" fmla="*/ 1762219 w 1879954"/>
              <a:gd name="connsiteY6" fmla="*/ 12192001 h 12192001"/>
              <a:gd name="connsiteX7" fmla="*/ 0 w 1879954"/>
              <a:gd name="connsiteY7" fmla="*/ 12192001 h 12192001"/>
              <a:gd name="connsiteX8" fmla="*/ 0 w 1879954"/>
              <a:gd name="connsiteY8" fmla="*/ 0 h 1219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79954" h="12192001">
                <a:moveTo>
                  <a:pt x="1879954" y="0"/>
                </a:moveTo>
                <a:lnTo>
                  <a:pt x="1761177" y="3962402"/>
                </a:lnTo>
                <a:lnTo>
                  <a:pt x="1202897" y="3962402"/>
                </a:lnTo>
                <a:lnTo>
                  <a:pt x="1202897" y="10680702"/>
                </a:lnTo>
                <a:lnTo>
                  <a:pt x="1559789" y="10680702"/>
                </a:lnTo>
                <a:lnTo>
                  <a:pt x="1528762" y="11715750"/>
                </a:lnTo>
                <a:lnTo>
                  <a:pt x="1762219" y="12192001"/>
                </a:lnTo>
                <a:lnTo>
                  <a:pt x="0" y="12192001"/>
                </a:lnTo>
                <a:lnTo>
                  <a:pt x="0" y="0"/>
                </a:lnTo>
                <a:close/>
              </a:path>
            </a:pathLst>
          </a:cu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79C9A1A-D457-D64B-9EFF-943F01D056BA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A38942-F79C-5143-B1EE-2669B28AE90B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5"/>
          <a:stretch>
            <a:fillRect/>
          </a:stretch>
        </p:blipFill>
        <p:spPr>
          <a:xfrm rot="16200000">
            <a:off x="2667000" y="-2667000"/>
            <a:ext cx="6858000" cy="1219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6200000">
            <a:off x="2463799" y="-2667001"/>
            <a:ext cx="7264400" cy="12192002"/>
          </a:xfrm>
          <a:custGeom>
            <a:avLst/>
            <a:gdLst>
              <a:gd name="connsiteX0" fmla="*/ 4597399 w 7264400"/>
              <a:gd name="connsiteY0" fmla="*/ 3962402 h 12192002"/>
              <a:gd name="connsiteX1" fmla="*/ 2514600 w 7264400"/>
              <a:gd name="connsiteY1" fmla="*/ 3962402 h 12192002"/>
              <a:gd name="connsiteX2" fmla="*/ 2514600 w 7264400"/>
              <a:gd name="connsiteY2" fmla="*/ 10680702 h 12192002"/>
              <a:gd name="connsiteX3" fmla="*/ 4597399 w 7264400"/>
              <a:gd name="connsiteY3" fmla="*/ 10680702 h 12192002"/>
              <a:gd name="connsiteX4" fmla="*/ 7264400 w 7264400"/>
              <a:gd name="connsiteY4" fmla="*/ 0 h 12192002"/>
              <a:gd name="connsiteX5" fmla="*/ 7264400 w 7264400"/>
              <a:gd name="connsiteY5" fmla="*/ 12192002 h 12192002"/>
              <a:gd name="connsiteX6" fmla="*/ 0 w 7264400"/>
              <a:gd name="connsiteY6" fmla="*/ 12192001 h 12192002"/>
              <a:gd name="connsiteX7" fmla="*/ 0 w 7264400"/>
              <a:gd name="connsiteY7" fmla="*/ 0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64400" h="12192002">
                <a:moveTo>
                  <a:pt x="4597399" y="3962402"/>
                </a:moveTo>
                <a:lnTo>
                  <a:pt x="2514600" y="3962402"/>
                </a:lnTo>
                <a:lnTo>
                  <a:pt x="2514600" y="10680702"/>
                </a:lnTo>
                <a:lnTo>
                  <a:pt x="4597399" y="10680702"/>
                </a:lnTo>
                <a:close/>
                <a:moveTo>
                  <a:pt x="7264400" y="0"/>
                </a:moveTo>
                <a:lnTo>
                  <a:pt x="7264400" y="12192002"/>
                </a:lnTo>
                <a:lnTo>
                  <a:pt x="0" y="1219200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8" name="文本框 7"/>
          <p:cNvSpPr txBox="1"/>
          <p:nvPr/>
        </p:nvSpPr>
        <p:spPr>
          <a:xfrm>
            <a:off x="2269947" y="2229820"/>
            <a:ext cx="7496175" cy="1198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de-DE" altLang="zh-CN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Adjektivdeklination</a:t>
            </a:r>
            <a:endParaRPr kumimoji="1" lang="de-DE" altLang="zh-CN" sz="7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cxnSp>
        <p:nvCxnSpPr>
          <p:cNvPr id="10" name="直线连接符 9"/>
          <p:cNvCxnSpPr/>
          <p:nvPr/>
        </p:nvCxnSpPr>
        <p:spPr>
          <a:xfrm>
            <a:off x="2222500" y="3429000"/>
            <a:ext cx="75438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3962400" y="3671570"/>
            <a:ext cx="4064000" cy="7207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zh-CN" sz="4800">
                <a:latin typeface="宋体" panose="02010600030101010101" pitchFamily="2" charset="-122"/>
                <a:ea typeface="宋体" panose="02010600030101010101" pitchFamily="2" charset="-122"/>
              </a:rPr>
              <a:t>形容词变位</a:t>
            </a:r>
            <a:endParaRPr lang="zh-CN" altLang="zh-CN" sz="4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451090" y="5325110"/>
            <a:ext cx="4275455" cy="8045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Ke Yitong  Kathie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圆角矩形 60"/>
          <p:cNvSpPr/>
          <p:nvPr/>
        </p:nvSpPr>
        <p:spPr>
          <a:xfrm>
            <a:off x="699944" y="2431581"/>
            <a:ext cx="1357745" cy="6394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2" name="圆角矩形 61"/>
          <p:cNvSpPr/>
          <p:nvPr>
            <p:custDataLst>
              <p:tags r:id="rId1"/>
            </p:custDataLst>
          </p:nvPr>
        </p:nvSpPr>
        <p:spPr>
          <a:xfrm>
            <a:off x="3530753" y="942052"/>
            <a:ext cx="1831591" cy="54032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3" name="圆角矩形 62"/>
          <p:cNvSpPr/>
          <p:nvPr>
            <p:custDataLst>
              <p:tags r:id="rId2"/>
            </p:custDataLst>
          </p:nvPr>
        </p:nvSpPr>
        <p:spPr>
          <a:xfrm>
            <a:off x="3530753" y="2460792"/>
            <a:ext cx="1831591" cy="540327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4" name="圆角矩形 63"/>
          <p:cNvSpPr/>
          <p:nvPr>
            <p:custDataLst>
              <p:tags r:id="rId3"/>
            </p:custDataLst>
          </p:nvPr>
        </p:nvSpPr>
        <p:spPr>
          <a:xfrm>
            <a:off x="3530753" y="3979532"/>
            <a:ext cx="1831591" cy="540327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5" name="任意形状 64"/>
          <p:cNvSpPr/>
          <p:nvPr/>
        </p:nvSpPr>
        <p:spPr>
          <a:xfrm>
            <a:off x="2769870" y="1259840"/>
            <a:ext cx="471170" cy="4479925"/>
          </a:xfrm>
          <a:custGeom>
            <a:avLst/>
            <a:gdLst>
              <a:gd name="connsiteX0" fmla="*/ 471055 w 471055"/>
              <a:gd name="connsiteY0" fmla="*/ 0 h 3020290"/>
              <a:gd name="connsiteX1" fmla="*/ 0 w 471055"/>
              <a:gd name="connsiteY1" fmla="*/ 0 h 3020290"/>
              <a:gd name="connsiteX2" fmla="*/ 0 w 471055"/>
              <a:gd name="connsiteY2" fmla="*/ 3020290 h 3020290"/>
              <a:gd name="connsiteX3" fmla="*/ 471055 w 471055"/>
              <a:gd name="connsiteY3" fmla="*/ 3020290 h 3020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1055" h="3020290">
                <a:moveTo>
                  <a:pt x="471055" y="0"/>
                </a:moveTo>
                <a:lnTo>
                  <a:pt x="0" y="0"/>
                </a:lnTo>
                <a:lnTo>
                  <a:pt x="0" y="3020290"/>
                </a:lnTo>
                <a:lnTo>
                  <a:pt x="471055" y="3020290"/>
                </a:lnTo>
              </a:path>
            </a:pathLst>
          </a:cu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67" name="直线连接符 66"/>
          <p:cNvCxnSpPr/>
          <p:nvPr/>
        </p:nvCxnSpPr>
        <p:spPr>
          <a:xfrm>
            <a:off x="2352790" y="2696095"/>
            <a:ext cx="968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矩形 67"/>
          <p:cNvSpPr/>
          <p:nvPr>
            <p:custDataLst>
              <p:tags r:id="rId4"/>
            </p:custDataLst>
          </p:nvPr>
        </p:nvSpPr>
        <p:spPr>
          <a:xfrm>
            <a:off x="3698403" y="874106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hoch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69" name="矩形 68"/>
          <p:cNvSpPr/>
          <p:nvPr>
            <p:custDataLst>
              <p:tags r:id="rId5"/>
            </p:custDataLst>
          </p:nvPr>
        </p:nvSpPr>
        <p:spPr>
          <a:xfrm>
            <a:off x="3697933" y="2426970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dunkel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70" name="矩形 69"/>
          <p:cNvSpPr/>
          <p:nvPr>
            <p:custDataLst>
              <p:tags r:id="rId6"/>
            </p:custDataLst>
          </p:nvPr>
        </p:nvSpPr>
        <p:spPr>
          <a:xfrm>
            <a:off x="3697923" y="3966673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teuer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816895" y="2431334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800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注意！</a:t>
            </a:r>
            <a:endParaRPr lang="zh-CN" altLang="en-US" sz="28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2" name="矩形 71"/>
          <p:cNvSpPr/>
          <p:nvPr>
            <p:custDataLst>
              <p:tags r:id="rId7"/>
            </p:custDataLst>
          </p:nvPr>
        </p:nvSpPr>
        <p:spPr>
          <a:xfrm>
            <a:off x="5852553" y="874507"/>
            <a:ext cx="537991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der </a:t>
            </a:r>
            <a:r>
              <a:rPr lang="en-US" altLang="en-GB" sz="2400" dirty="0">
                <a:solidFill>
                  <a:srgbClr val="FF0000"/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hohe</a:t>
            </a: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 Wolkenkratzer</a:t>
            </a:r>
            <a:endParaRPr lang="en-US" altLang="en-GB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73" name="矩形 72"/>
          <p:cNvSpPr/>
          <p:nvPr>
            <p:custDataLst>
              <p:tags r:id="rId8"/>
            </p:custDataLst>
          </p:nvPr>
        </p:nvSpPr>
        <p:spPr>
          <a:xfrm>
            <a:off x="5852553" y="2394202"/>
            <a:ext cx="537991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die </a:t>
            </a:r>
            <a:r>
              <a:rPr lang="en-US" altLang="en-GB" sz="2400" dirty="0">
                <a:solidFill>
                  <a:srgbClr val="FF0000"/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dunkel</a:t>
            </a: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 Gewitterwolke</a:t>
            </a:r>
            <a:endParaRPr lang="en-US" altLang="en-GB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74" name="矩形 73"/>
          <p:cNvSpPr/>
          <p:nvPr>
            <p:custDataLst>
              <p:tags r:id="rId9"/>
            </p:custDataLst>
          </p:nvPr>
        </p:nvSpPr>
        <p:spPr>
          <a:xfrm>
            <a:off x="5852795" y="3925570"/>
            <a:ext cx="537972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das </a:t>
            </a:r>
            <a:r>
              <a:rPr lang="en-US" altLang="en-GB" sz="2400" dirty="0">
                <a:solidFill>
                  <a:srgbClr val="FF0000"/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teure</a:t>
            </a: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 Handy</a:t>
            </a:r>
            <a:endParaRPr lang="en-US" altLang="en-GB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2757170" y="4275455"/>
            <a:ext cx="483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圆角矩形 3"/>
          <p:cNvSpPr/>
          <p:nvPr/>
        </p:nvSpPr>
        <p:spPr>
          <a:xfrm>
            <a:off x="3530600" y="5419090"/>
            <a:ext cx="1757680" cy="56769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604895" y="5457825"/>
            <a:ext cx="15894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sauer</a:t>
            </a:r>
            <a:endParaRPr lang="en-US" altLang="zh-CN" sz="280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52795" y="542226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der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saure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Apfelsaft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圆角矩形 60"/>
          <p:cNvSpPr/>
          <p:nvPr/>
        </p:nvSpPr>
        <p:spPr>
          <a:xfrm>
            <a:off x="817419" y="2921166"/>
            <a:ext cx="1357745" cy="6394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2" name="圆角矩形 61"/>
          <p:cNvSpPr/>
          <p:nvPr>
            <p:custDataLst>
              <p:tags r:id="rId1"/>
            </p:custDataLst>
          </p:nvPr>
        </p:nvSpPr>
        <p:spPr>
          <a:xfrm>
            <a:off x="3577590" y="574040"/>
            <a:ext cx="1961515" cy="54038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3" name="圆角矩形 62"/>
          <p:cNvSpPr/>
          <p:nvPr>
            <p:custDataLst>
              <p:tags r:id="rId2"/>
            </p:custDataLst>
          </p:nvPr>
        </p:nvSpPr>
        <p:spPr>
          <a:xfrm>
            <a:off x="3530600" y="1802130"/>
            <a:ext cx="2066290" cy="540385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4" name="圆角矩形 63"/>
          <p:cNvSpPr/>
          <p:nvPr>
            <p:custDataLst>
              <p:tags r:id="rId3"/>
            </p:custDataLst>
          </p:nvPr>
        </p:nvSpPr>
        <p:spPr>
          <a:xfrm>
            <a:off x="3530600" y="2995930"/>
            <a:ext cx="2007870" cy="54038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65" name="任意形状 64"/>
          <p:cNvSpPr/>
          <p:nvPr/>
        </p:nvSpPr>
        <p:spPr>
          <a:xfrm>
            <a:off x="2769870" y="800735"/>
            <a:ext cx="471170" cy="5200015"/>
          </a:xfrm>
          <a:custGeom>
            <a:avLst/>
            <a:gdLst>
              <a:gd name="connsiteX0" fmla="*/ 471055 w 471055"/>
              <a:gd name="connsiteY0" fmla="*/ 0 h 3020290"/>
              <a:gd name="connsiteX1" fmla="*/ 0 w 471055"/>
              <a:gd name="connsiteY1" fmla="*/ 0 h 3020290"/>
              <a:gd name="connsiteX2" fmla="*/ 0 w 471055"/>
              <a:gd name="connsiteY2" fmla="*/ 3020290 h 3020290"/>
              <a:gd name="connsiteX3" fmla="*/ 471055 w 471055"/>
              <a:gd name="connsiteY3" fmla="*/ 3020290 h 3020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1055" h="3020290">
                <a:moveTo>
                  <a:pt x="471055" y="0"/>
                </a:moveTo>
                <a:lnTo>
                  <a:pt x="0" y="0"/>
                </a:lnTo>
                <a:lnTo>
                  <a:pt x="0" y="3020290"/>
                </a:lnTo>
                <a:lnTo>
                  <a:pt x="471055" y="3020290"/>
                </a:lnTo>
              </a:path>
            </a:pathLst>
          </a:custGeom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67" name="直线连接符 66"/>
          <p:cNvCxnSpPr/>
          <p:nvPr/>
        </p:nvCxnSpPr>
        <p:spPr>
          <a:xfrm>
            <a:off x="2329295" y="3256165"/>
            <a:ext cx="9684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矩形 67"/>
          <p:cNvSpPr/>
          <p:nvPr>
            <p:custDataLst>
              <p:tags r:id="rId4"/>
            </p:custDataLst>
          </p:nvPr>
        </p:nvSpPr>
        <p:spPr>
          <a:xfrm>
            <a:off x="3799368" y="573751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800" dirty="0">
                <a:solidFill>
                  <a:schemeClr val="bg1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数词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69" name="矩形 68"/>
          <p:cNvSpPr/>
          <p:nvPr>
            <p:custDataLst>
              <p:tags r:id="rId5"/>
            </p:custDataLst>
          </p:nvPr>
        </p:nvSpPr>
        <p:spPr>
          <a:xfrm>
            <a:off x="3699510" y="1734185"/>
            <a:ext cx="1955800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viele/einige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70" name="矩形 69"/>
          <p:cNvSpPr/>
          <p:nvPr>
            <p:custDataLst>
              <p:tags r:id="rId6"/>
            </p:custDataLst>
          </p:nvPr>
        </p:nvSpPr>
        <p:spPr>
          <a:xfrm>
            <a:off x="3697923" y="2981788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andere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71" name="矩形 70"/>
          <p:cNvSpPr/>
          <p:nvPr/>
        </p:nvSpPr>
        <p:spPr>
          <a:xfrm>
            <a:off x="983900" y="2952669"/>
            <a:ext cx="1496289" cy="60769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800" dirty="0">
                <a:solidFill>
                  <a:srgbClr val="FFF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注意！</a:t>
            </a:r>
            <a:endParaRPr lang="zh-CN" altLang="en-US" sz="2800" dirty="0">
              <a:solidFill>
                <a:srgbClr val="FFF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2" name="矩形 71"/>
          <p:cNvSpPr/>
          <p:nvPr>
            <p:custDataLst>
              <p:tags r:id="rId7"/>
            </p:custDataLst>
          </p:nvPr>
        </p:nvSpPr>
        <p:spPr>
          <a:xfrm>
            <a:off x="6017653" y="469377"/>
            <a:ext cx="537991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zwei deutsch</a:t>
            </a:r>
            <a:r>
              <a:rPr lang="en-US" altLang="en-GB" sz="2400" dirty="0">
                <a:solidFill>
                  <a:srgbClr val="FF0000"/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e</a:t>
            </a: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 Schriftsteller</a:t>
            </a:r>
            <a:endParaRPr lang="en-US" altLang="en-GB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73" name="矩形 72"/>
          <p:cNvSpPr/>
          <p:nvPr>
            <p:custDataLst>
              <p:tags r:id="rId8"/>
            </p:custDataLst>
          </p:nvPr>
        </p:nvSpPr>
        <p:spPr>
          <a:xfrm>
            <a:off x="6113538" y="1707767"/>
            <a:ext cx="537991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viele/einige deutsch</a:t>
            </a:r>
            <a:r>
              <a:rPr lang="en-US" altLang="en-GB" sz="2400" dirty="0">
                <a:solidFill>
                  <a:srgbClr val="FF0000"/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e</a:t>
            </a: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 Schriftsteller</a:t>
            </a:r>
            <a:endParaRPr lang="en-US" altLang="en-GB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74" name="矩形 73"/>
          <p:cNvSpPr/>
          <p:nvPr>
            <p:custDataLst>
              <p:tags r:id="rId9"/>
            </p:custDataLst>
          </p:nvPr>
        </p:nvSpPr>
        <p:spPr>
          <a:xfrm>
            <a:off x="6113780" y="2891155"/>
            <a:ext cx="537972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andere deutsch</a:t>
            </a:r>
            <a:r>
              <a:rPr lang="en-US" altLang="en-GB" sz="2400" dirty="0">
                <a:solidFill>
                  <a:srgbClr val="FF0000"/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e</a:t>
            </a: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 Schriftsteller</a:t>
            </a:r>
            <a:endParaRPr lang="en-US" altLang="en-GB" sz="2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3530600" y="4303395"/>
            <a:ext cx="2004695" cy="56769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899535" y="4326255"/>
            <a:ext cx="11785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80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</a:rPr>
              <a:t>alle</a:t>
            </a:r>
            <a:endParaRPr lang="en-US" altLang="zh-CN" sz="280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113780" y="432625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alle deutsch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Schriftsteller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  <p:cxnSp>
        <p:nvCxnSpPr>
          <p:cNvPr id="3" name="直接连接符 2"/>
          <p:cNvCxnSpPr/>
          <p:nvPr/>
        </p:nvCxnSpPr>
        <p:spPr>
          <a:xfrm>
            <a:off x="2769870" y="4653280"/>
            <a:ext cx="5302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V="1">
            <a:off x="2757170" y="2052320"/>
            <a:ext cx="424180" cy="209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圆角矩形 7"/>
          <p:cNvSpPr/>
          <p:nvPr/>
        </p:nvSpPr>
        <p:spPr>
          <a:xfrm>
            <a:off x="3554095" y="5638165"/>
            <a:ext cx="1988185" cy="596900"/>
          </a:xfrm>
          <a:prstGeom prst="round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beide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113780" y="5752465"/>
            <a:ext cx="4064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beide deutsch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en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 Schriftsteller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6200000">
            <a:off x="2463799" y="-2667001"/>
            <a:ext cx="7264400" cy="12192002"/>
          </a:xfrm>
          <a:custGeom>
            <a:avLst/>
            <a:gdLst>
              <a:gd name="connsiteX0" fmla="*/ 4597399 w 7264400"/>
              <a:gd name="connsiteY0" fmla="*/ 3962402 h 12192002"/>
              <a:gd name="connsiteX1" fmla="*/ 2514600 w 7264400"/>
              <a:gd name="connsiteY1" fmla="*/ 3962402 h 12192002"/>
              <a:gd name="connsiteX2" fmla="*/ 2514600 w 7264400"/>
              <a:gd name="connsiteY2" fmla="*/ 10680702 h 12192002"/>
              <a:gd name="connsiteX3" fmla="*/ 4597399 w 7264400"/>
              <a:gd name="connsiteY3" fmla="*/ 10680702 h 12192002"/>
              <a:gd name="connsiteX4" fmla="*/ 7264400 w 7264400"/>
              <a:gd name="connsiteY4" fmla="*/ 0 h 12192002"/>
              <a:gd name="connsiteX5" fmla="*/ 7264400 w 7264400"/>
              <a:gd name="connsiteY5" fmla="*/ 12192002 h 12192002"/>
              <a:gd name="connsiteX6" fmla="*/ 0 w 7264400"/>
              <a:gd name="connsiteY6" fmla="*/ 12192001 h 12192002"/>
              <a:gd name="connsiteX7" fmla="*/ 0 w 7264400"/>
              <a:gd name="connsiteY7" fmla="*/ 0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64400" h="12192002">
                <a:moveTo>
                  <a:pt x="4597399" y="3962402"/>
                </a:moveTo>
                <a:lnTo>
                  <a:pt x="2514600" y="3962402"/>
                </a:lnTo>
                <a:lnTo>
                  <a:pt x="2514600" y="10680702"/>
                </a:lnTo>
                <a:lnTo>
                  <a:pt x="4597399" y="10680702"/>
                </a:lnTo>
                <a:close/>
                <a:moveTo>
                  <a:pt x="7264400" y="0"/>
                </a:moveTo>
                <a:lnTo>
                  <a:pt x="7264400" y="12192002"/>
                </a:lnTo>
                <a:lnTo>
                  <a:pt x="0" y="1219200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8" name="文本框 7"/>
          <p:cNvSpPr txBox="1"/>
          <p:nvPr/>
        </p:nvSpPr>
        <p:spPr>
          <a:xfrm>
            <a:off x="1545590" y="2286635"/>
            <a:ext cx="9569450" cy="263969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de-DE" altLang="zh-CN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sucaijishikangkangti" panose="02010600010101010101" pitchFamily="2" charset="-122"/>
                <a:cs typeface="FZKaTong-M19S" charset="-122"/>
              </a:rPr>
              <a:t>Vielen Dank für Ihre </a:t>
            </a:r>
            <a:endParaRPr kumimoji="1" lang="de-DE" altLang="zh-CN" sz="6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sucaijishikangkangti" panose="02010600010101010101" pitchFamily="2" charset="-122"/>
              <a:cs typeface="FZKaTong-M19S" charset="-122"/>
            </a:endParaRPr>
          </a:p>
          <a:p>
            <a:pPr algn="ctr"/>
            <a:r>
              <a:rPr kumimoji="1" lang="de-DE" altLang="zh-CN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sucaijishikangkangti" panose="02010600010101010101" pitchFamily="2" charset="-122"/>
                <a:cs typeface="FZKaTong-M19S" charset="-122"/>
              </a:rPr>
              <a:t>Aufmerksamkeit!</a:t>
            </a:r>
            <a:endParaRPr kumimoji="1" lang="de-DE" altLang="zh-CN" sz="6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sucaijishikangkangti" panose="02010600010101010101" pitchFamily="2" charset="-122"/>
              <a:cs typeface="FZKaTong-M19S" charset="-122"/>
            </a:endParaRPr>
          </a:p>
        </p:txBody>
      </p:sp>
      <p:cxnSp>
        <p:nvCxnSpPr>
          <p:cNvPr id="10" name="直线连接符 9"/>
          <p:cNvCxnSpPr/>
          <p:nvPr/>
        </p:nvCxnSpPr>
        <p:spPr>
          <a:xfrm>
            <a:off x="2222500" y="4725035"/>
            <a:ext cx="7543800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6200000">
            <a:off x="2463799" y="-2667002"/>
            <a:ext cx="7264400" cy="12192002"/>
          </a:xfrm>
          <a:custGeom>
            <a:avLst/>
            <a:gdLst>
              <a:gd name="connsiteX0" fmla="*/ 4597399 w 7264400"/>
              <a:gd name="connsiteY0" fmla="*/ 3962402 h 12192002"/>
              <a:gd name="connsiteX1" fmla="*/ 2514600 w 7264400"/>
              <a:gd name="connsiteY1" fmla="*/ 3962402 h 12192002"/>
              <a:gd name="connsiteX2" fmla="*/ 2514600 w 7264400"/>
              <a:gd name="connsiteY2" fmla="*/ 10680702 h 12192002"/>
              <a:gd name="connsiteX3" fmla="*/ 4597399 w 7264400"/>
              <a:gd name="connsiteY3" fmla="*/ 10680702 h 12192002"/>
              <a:gd name="connsiteX4" fmla="*/ 7264400 w 7264400"/>
              <a:gd name="connsiteY4" fmla="*/ 0 h 12192002"/>
              <a:gd name="connsiteX5" fmla="*/ 7264400 w 7264400"/>
              <a:gd name="connsiteY5" fmla="*/ 12192002 h 12192002"/>
              <a:gd name="connsiteX6" fmla="*/ 0 w 7264400"/>
              <a:gd name="connsiteY6" fmla="*/ 12192001 h 12192002"/>
              <a:gd name="connsiteX7" fmla="*/ 0 w 7264400"/>
              <a:gd name="connsiteY7" fmla="*/ 0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64400" h="12192002">
                <a:moveTo>
                  <a:pt x="4597399" y="3962402"/>
                </a:moveTo>
                <a:lnTo>
                  <a:pt x="2514600" y="3962402"/>
                </a:lnTo>
                <a:lnTo>
                  <a:pt x="2514600" y="10680702"/>
                </a:lnTo>
                <a:lnTo>
                  <a:pt x="4597399" y="10680702"/>
                </a:lnTo>
                <a:close/>
                <a:moveTo>
                  <a:pt x="7264400" y="0"/>
                </a:moveTo>
                <a:lnTo>
                  <a:pt x="7264400" y="12192002"/>
                </a:lnTo>
                <a:lnTo>
                  <a:pt x="0" y="1219200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8" name="文本框 7"/>
          <p:cNvSpPr txBox="1"/>
          <p:nvPr/>
        </p:nvSpPr>
        <p:spPr>
          <a:xfrm>
            <a:off x="5388113" y="2208230"/>
            <a:ext cx="119888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sucaijishikangkangti" panose="02010600010101010101" pitchFamily="2" charset="-122"/>
                <a:ea typeface="sucaijishikangkangti" panose="02010600010101010101" pitchFamily="2" charset="-122"/>
                <a:cs typeface="FZKaTong-M19S" charset="-122"/>
              </a:rPr>
              <a:t>目录</a:t>
            </a:r>
            <a:endParaRPr kumimoji="1" lang="zh-CN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sucaijishikangkangti" panose="02010600010101010101" pitchFamily="2" charset="-122"/>
              <a:ea typeface="sucaijishikangkangti" panose="02010600010101010101" pitchFamily="2" charset="-122"/>
              <a:cs typeface="FZKaTong-M19S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558540" y="1255395"/>
            <a:ext cx="507492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en-US" altLang="zh-CN" sz="4800" dirty="0"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Inhalsverzeichnis</a:t>
            </a:r>
            <a:endParaRPr kumimoji="1" lang="zh-CN" altLang="en-US" sz="4800" dirty="0"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3" name="椭圆 2"/>
          <p:cNvSpPr/>
          <p:nvPr>
            <p:custDataLst>
              <p:tags r:id="rId2"/>
            </p:custDataLst>
          </p:nvPr>
        </p:nvSpPr>
        <p:spPr>
          <a:xfrm>
            <a:off x="2638423" y="3480289"/>
            <a:ext cx="504825" cy="504825"/>
          </a:xfrm>
          <a:prstGeom prst="ellipse">
            <a:avLst/>
          </a:prstGeom>
          <a:solidFill>
            <a:srgbClr val="FF9583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sucaijishikangkangti" panose="02010600010101010101" pitchFamily="2" charset="-122"/>
              <a:ea typeface="sucaijishikangkangti" panose="02010600010101010101" pitchFamily="2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2708275" y="3502025"/>
            <a:ext cx="387985" cy="406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en-US" altLang="zh-CN" sz="2000" dirty="0">
                <a:solidFill>
                  <a:schemeClr val="bg1"/>
                </a:solidFill>
                <a:latin typeface="sucaijishikangkangti" panose="02010600010101010101" pitchFamily="2" charset="-122"/>
                <a:ea typeface="sucaijishikangkangti" panose="02010600010101010101" pitchFamily="2" charset="-122"/>
                <a:cs typeface="Arial" panose="020B0604020202020204" pitchFamily="34" charset="0"/>
              </a:rPr>
              <a:t>1</a:t>
            </a:r>
            <a:endParaRPr kumimoji="1" lang="zh-CN" altLang="en-US" sz="2000" dirty="0">
              <a:solidFill>
                <a:schemeClr val="bg1"/>
              </a:solidFill>
              <a:latin typeface="sucaijishikangkangti" panose="02010600010101010101" pitchFamily="2" charset="-122"/>
              <a:ea typeface="sucaijishikangkangti" panose="02010600010101010101" pitchFamily="2" charset="-122"/>
              <a:cs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6874553" y="3501870"/>
            <a:ext cx="504825" cy="504825"/>
          </a:xfrm>
          <a:prstGeom prst="ellipse">
            <a:avLst/>
          </a:prstGeom>
          <a:solidFill>
            <a:srgbClr val="9FD358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sucaijishikangkangti" panose="02010600010101010101" pitchFamily="2" charset="-122"/>
              <a:ea typeface="sucaijishikangkangti" panose="02010600010101010101" pitchFamily="2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5"/>
            </p:custDataLst>
          </p:nvPr>
        </p:nvSpPr>
        <p:spPr>
          <a:xfrm>
            <a:off x="6931792" y="3518816"/>
            <a:ext cx="41710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dirty="0">
                <a:solidFill>
                  <a:schemeClr val="bg1"/>
                </a:solidFill>
                <a:latin typeface="sucaijishikangkangti" panose="02010600010101010101" pitchFamily="2" charset="-122"/>
                <a:ea typeface="sucaijishikangkangti" panose="02010600010101010101" pitchFamily="2" charset="-122"/>
                <a:cs typeface="Arial" panose="020B0604020202020204" pitchFamily="34" charset="0"/>
              </a:rPr>
              <a:t>2</a:t>
            </a:r>
            <a:endParaRPr kumimoji="1" lang="zh-CN" altLang="en-US" sz="2000" dirty="0">
              <a:solidFill>
                <a:schemeClr val="bg1"/>
              </a:solidFill>
              <a:latin typeface="sucaijishikangkangti" panose="02010600010101010101" pitchFamily="2" charset="-122"/>
              <a:ea typeface="sucaijishikangkangti" panose="02010600010101010101" pitchFamily="2" charset="-122"/>
              <a:cs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6"/>
            </p:custDataLst>
          </p:nvPr>
        </p:nvSpPr>
        <p:spPr>
          <a:xfrm>
            <a:off x="3286124" y="3523449"/>
            <a:ext cx="203132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zh-CN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Beispiele</a:t>
            </a:r>
            <a:endParaRPr kumimoji="1"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  <a:p>
            <a:pPr algn="l"/>
            <a:r>
              <a:rPr kumimoji="1"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事例</a:t>
            </a:r>
            <a:endParaRPr kumimoji="1"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7477760" y="3523615"/>
            <a:ext cx="340868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Zusammenfassung</a:t>
            </a:r>
            <a:endParaRPr kumimoji="1" lang="en-US" altLang="zh-CN" sz="3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  <a:p>
            <a:r>
              <a:rPr kumimoji="1"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总结</a:t>
            </a:r>
            <a:endParaRPr kumimoji="1"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6200000">
            <a:off x="2463799" y="-2667002"/>
            <a:ext cx="7264400" cy="12192002"/>
          </a:xfrm>
          <a:custGeom>
            <a:avLst/>
            <a:gdLst>
              <a:gd name="connsiteX0" fmla="*/ 4597399 w 7264400"/>
              <a:gd name="connsiteY0" fmla="*/ 3962402 h 12192002"/>
              <a:gd name="connsiteX1" fmla="*/ 2514600 w 7264400"/>
              <a:gd name="connsiteY1" fmla="*/ 3962402 h 12192002"/>
              <a:gd name="connsiteX2" fmla="*/ 2514600 w 7264400"/>
              <a:gd name="connsiteY2" fmla="*/ 10680702 h 12192002"/>
              <a:gd name="connsiteX3" fmla="*/ 4597399 w 7264400"/>
              <a:gd name="connsiteY3" fmla="*/ 10680702 h 12192002"/>
              <a:gd name="connsiteX4" fmla="*/ 7264400 w 7264400"/>
              <a:gd name="connsiteY4" fmla="*/ 0 h 12192002"/>
              <a:gd name="connsiteX5" fmla="*/ 7264400 w 7264400"/>
              <a:gd name="connsiteY5" fmla="*/ 12192002 h 12192002"/>
              <a:gd name="connsiteX6" fmla="*/ 0 w 7264400"/>
              <a:gd name="connsiteY6" fmla="*/ 12192001 h 12192002"/>
              <a:gd name="connsiteX7" fmla="*/ 0 w 7264400"/>
              <a:gd name="connsiteY7" fmla="*/ 0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64400" h="12192002">
                <a:moveTo>
                  <a:pt x="4597399" y="3962402"/>
                </a:moveTo>
                <a:lnTo>
                  <a:pt x="2514600" y="3962402"/>
                </a:lnTo>
                <a:lnTo>
                  <a:pt x="2514600" y="10680702"/>
                </a:lnTo>
                <a:lnTo>
                  <a:pt x="4597399" y="10680702"/>
                </a:lnTo>
                <a:close/>
                <a:moveTo>
                  <a:pt x="7264400" y="0"/>
                </a:moveTo>
                <a:lnTo>
                  <a:pt x="7264400" y="12192002"/>
                </a:lnTo>
                <a:lnTo>
                  <a:pt x="0" y="1219200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8" name="文本框 17"/>
          <p:cNvSpPr txBox="1"/>
          <p:nvPr/>
        </p:nvSpPr>
        <p:spPr>
          <a:xfrm>
            <a:off x="5059779" y="3076204"/>
            <a:ext cx="2072640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Beispiele</a:t>
            </a:r>
            <a:endParaRPr kumimoji="1" lang="en-US" altLang="zh-CN" sz="4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50763" y="2066636"/>
            <a:ext cx="49022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sz="4800" b="1" dirty="0">
                <a:solidFill>
                  <a:srgbClr val="FF958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1</a:t>
            </a:r>
            <a:endParaRPr kumimoji="1" lang="en-US" sz="4800" b="1" dirty="0">
              <a:solidFill>
                <a:srgbClr val="FF958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H_SubTitle_1"/>
          <p:cNvSpPr/>
          <p:nvPr>
            <p:custDataLst>
              <p:tags r:id="rId1"/>
            </p:custDataLst>
          </p:nvPr>
        </p:nvSpPr>
        <p:spPr bwMode="auto">
          <a:xfrm>
            <a:off x="662940" y="395605"/>
            <a:ext cx="2505710" cy="615315"/>
          </a:xfrm>
          <a:custGeom>
            <a:avLst/>
            <a:gdLst>
              <a:gd name="T0" fmla="*/ 669512 w 2343205"/>
              <a:gd name="T1" fmla="*/ 409 h 680845"/>
              <a:gd name="T2" fmla="*/ 591673 w 2343205"/>
              <a:gd name="T3" fmla="*/ 194873 h 680845"/>
              <a:gd name="T4" fmla="*/ 0 w 2343205"/>
              <a:gd name="T5" fmla="*/ 194464 h 680845"/>
              <a:gd name="T6" fmla="*/ 77839 w 2343205"/>
              <a:gd name="T7" fmla="*/ 0 h 680845"/>
              <a:gd name="T8" fmla="*/ 0 60000 65536"/>
              <a:gd name="T9" fmla="*/ 0 60000 65536"/>
              <a:gd name="T10" fmla="*/ 0 60000 65536"/>
              <a:gd name="T11" fmla="*/ 0 60000 65536"/>
              <a:gd name="T12" fmla="*/ 0 w 2343205"/>
              <a:gd name="T13" fmla="*/ 0 h 680845"/>
              <a:gd name="T14" fmla="*/ 2343205 w 2343205"/>
              <a:gd name="T15" fmla="*/ 680845 h 6808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3205" h="680845">
                <a:moveTo>
                  <a:pt x="2343205" y="1428"/>
                </a:moveTo>
                <a:lnTo>
                  <a:pt x="2070777" y="680845"/>
                </a:lnTo>
                <a:lnTo>
                  <a:pt x="0" y="679418"/>
                </a:lnTo>
                <a:lnTo>
                  <a:pt x="272428" y="0"/>
                </a:lnTo>
                <a:lnTo>
                  <a:pt x="2343205" y="14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3600" dirty="0">
                <a:solidFill>
                  <a:srgbClr val="FFFFFF"/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Nomitativ</a:t>
            </a:r>
            <a:endParaRPr lang="en-US" altLang="zh-CN" sz="3600" dirty="0">
              <a:solidFill>
                <a:srgbClr val="FFFFFF"/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408430" y="1092835"/>
            <a:ext cx="9187180" cy="39554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1.</a:t>
            </a:r>
            <a:r>
              <a:rPr lang="de-DE" altLang="en-GB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Dieser kurze</a:t>
            </a:r>
            <a:r>
              <a:rPr lang="de-DE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</a:t>
            </a:r>
            <a:r>
              <a:rPr lang="de-DE" altLang="en-GB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Rock</a:t>
            </a:r>
            <a:r>
              <a:rPr lang="de-DE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ist ganz hübsch,nicht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?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2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r>
              <a:rPr lang="de-DE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Ein alter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</a:t>
            </a:r>
            <a:r>
              <a:rPr lang="de-DE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Mann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möchte einen Pullover kaufen.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3.</a:t>
            </a:r>
            <a:r>
              <a:rPr lang="de-DE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Junger Mann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sucht eine Frau.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4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Große Werke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sind ja weltberühmt.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5.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Ihre großen Werke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sind ja weltberühmt. 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2" name="下箭头 1"/>
          <p:cNvSpPr/>
          <p:nvPr/>
        </p:nvSpPr>
        <p:spPr>
          <a:xfrm>
            <a:off x="1621155" y="3947160"/>
            <a:ext cx="333375" cy="43815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2311400" y="4124960"/>
          <a:ext cx="8533765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m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der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ein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n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das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f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die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eine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pl.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die 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H_SubTitle_1"/>
          <p:cNvSpPr/>
          <p:nvPr>
            <p:custDataLst>
              <p:tags r:id="rId1"/>
            </p:custDataLst>
          </p:nvPr>
        </p:nvSpPr>
        <p:spPr bwMode="auto">
          <a:xfrm>
            <a:off x="662940" y="395605"/>
            <a:ext cx="2505710" cy="615315"/>
          </a:xfrm>
          <a:custGeom>
            <a:avLst/>
            <a:gdLst>
              <a:gd name="T0" fmla="*/ 669512 w 2343205"/>
              <a:gd name="T1" fmla="*/ 409 h 680845"/>
              <a:gd name="T2" fmla="*/ 591673 w 2343205"/>
              <a:gd name="T3" fmla="*/ 194873 h 680845"/>
              <a:gd name="T4" fmla="*/ 0 w 2343205"/>
              <a:gd name="T5" fmla="*/ 194464 h 680845"/>
              <a:gd name="T6" fmla="*/ 77839 w 2343205"/>
              <a:gd name="T7" fmla="*/ 0 h 680845"/>
              <a:gd name="T8" fmla="*/ 0 60000 65536"/>
              <a:gd name="T9" fmla="*/ 0 60000 65536"/>
              <a:gd name="T10" fmla="*/ 0 60000 65536"/>
              <a:gd name="T11" fmla="*/ 0 60000 65536"/>
              <a:gd name="T12" fmla="*/ 0 w 2343205"/>
              <a:gd name="T13" fmla="*/ 0 h 680845"/>
              <a:gd name="T14" fmla="*/ 2343205 w 2343205"/>
              <a:gd name="T15" fmla="*/ 680845 h 6808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3205" h="680845">
                <a:moveTo>
                  <a:pt x="2343205" y="1428"/>
                </a:moveTo>
                <a:lnTo>
                  <a:pt x="2070777" y="680845"/>
                </a:lnTo>
                <a:lnTo>
                  <a:pt x="0" y="679418"/>
                </a:lnTo>
                <a:lnTo>
                  <a:pt x="272428" y="0"/>
                </a:lnTo>
                <a:lnTo>
                  <a:pt x="2343205" y="14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de-DE" altLang="en-US" sz="3600" dirty="0">
                <a:solidFill>
                  <a:srgbClr val="FFFFFF"/>
                </a:solidFill>
                <a:ea typeface="sucaijishikangkangti" panose="02010600010101010101" pitchFamily="2" charset="-122"/>
                <a:cs typeface="Times New Roman" panose="02020603050405020304" charset="0"/>
              </a:rPr>
              <a:t>Akkusativ</a:t>
            </a:r>
            <a:endParaRPr lang="de-DE" altLang="en-US" sz="3600" dirty="0">
              <a:solidFill>
                <a:srgbClr val="FFFFFF"/>
              </a:solidFill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408430" y="1092835"/>
            <a:ext cx="9187180" cy="39554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1.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Du hast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schöne Beine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2.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Ich suche ein Geschenk für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einen deutschen Freund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3.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Ich hätte gern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den trocken Weißwein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4.Da kennt ihr sicher </a:t>
            </a:r>
            <a:r>
              <a:rPr lang="de-DE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wichtigen deutschen Schriftsteller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2" name="下箭头 1"/>
          <p:cNvSpPr/>
          <p:nvPr/>
        </p:nvSpPr>
        <p:spPr>
          <a:xfrm>
            <a:off x="1738630" y="3429000"/>
            <a:ext cx="333375" cy="43815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2275840" y="3524250"/>
          <a:ext cx="8533765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m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den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ein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n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das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es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f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die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eine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pl.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die 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H_SubTitle_1"/>
          <p:cNvSpPr/>
          <p:nvPr>
            <p:custDataLst>
              <p:tags r:id="rId1"/>
            </p:custDataLst>
          </p:nvPr>
        </p:nvSpPr>
        <p:spPr bwMode="auto">
          <a:xfrm>
            <a:off x="662940" y="395605"/>
            <a:ext cx="2505710" cy="615315"/>
          </a:xfrm>
          <a:custGeom>
            <a:avLst/>
            <a:gdLst>
              <a:gd name="T0" fmla="*/ 669512 w 2343205"/>
              <a:gd name="T1" fmla="*/ 409 h 680845"/>
              <a:gd name="T2" fmla="*/ 591673 w 2343205"/>
              <a:gd name="T3" fmla="*/ 194873 h 680845"/>
              <a:gd name="T4" fmla="*/ 0 w 2343205"/>
              <a:gd name="T5" fmla="*/ 194464 h 680845"/>
              <a:gd name="T6" fmla="*/ 77839 w 2343205"/>
              <a:gd name="T7" fmla="*/ 0 h 680845"/>
              <a:gd name="T8" fmla="*/ 0 60000 65536"/>
              <a:gd name="T9" fmla="*/ 0 60000 65536"/>
              <a:gd name="T10" fmla="*/ 0 60000 65536"/>
              <a:gd name="T11" fmla="*/ 0 60000 65536"/>
              <a:gd name="T12" fmla="*/ 0 w 2343205"/>
              <a:gd name="T13" fmla="*/ 0 h 680845"/>
              <a:gd name="T14" fmla="*/ 2343205 w 2343205"/>
              <a:gd name="T15" fmla="*/ 680845 h 6808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3205" h="680845">
                <a:moveTo>
                  <a:pt x="2343205" y="1428"/>
                </a:moveTo>
                <a:lnTo>
                  <a:pt x="2070777" y="680845"/>
                </a:lnTo>
                <a:lnTo>
                  <a:pt x="0" y="679418"/>
                </a:lnTo>
                <a:lnTo>
                  <a:pt x="272428" y="0"/>
                </a:lnTo>
                <a:lnTo>
                  <a:pt x="2343205" y="14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de-DE" altLang="en-US" sz="3600" dirty="0">
                <a:solidFill>
                  <a:srgbClr val="FFFFFF"/>
                </a:solidFill>
                <a:ea typeface="sucaijishikangkangti" panose="02010600010101010101" pitchFamily="2" charset="-122"/>
                <a:cs typeface="Times New Roman" panose="02020603050405020304" charset="0"/>
              </a:rPr>
              <a:t>Dativ</a:t>
            </a:r>
            <a:endParaRPr lang="de-DE" altLang="en-US" sz="3600" dirty="0">
              <a:solidFill>
                <a:srgbClr val="FFFFFF"/>
              </a:solidFill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408430" y="1092835"/>
            <a:ext cx="9187180" cy="39554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1.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Das ist eine Anzeige von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einer tierlieben Dame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2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Er fährt gern mit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dem alten Fahrrad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3.Sie fährt mit </a:t>
            </a:r>
            <a:r>
              <a:rPr lang="de-DE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neuem Freund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in Urlaub.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4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Ich lade dich ein zum Essen von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typischen Gerichten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aus Hangzhou.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2" name="下箭头 1"/>
          <p:cNvSpPr/>
          <p:nvPr/>
        </p:nvSpPr>
        <p:spPr>
          <a:xfrm>
            <a:off x="1621155" y="3509010"/>
            <a:ext cx="333375" cy="43815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2146300" y="3524250"/>
          <a:ext cx="8533765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m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dem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einem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em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n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dem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einem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em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f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der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einer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pl.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den 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MH_SubTitle_1"/>
          <p:cNvSpPr/>
          <p:nvPr>
            <p:custDataLst>
              <p:tags r:id="rId1"/>
            </p:custDataLst>
          </p:nvPr>
        </p:nvSpPr>
        <p:spPr bwMode="auto">
          <a:xfrm>
            <a:off x="662940" y="395605"/>
            <a:ext cx="2505710" cy="615315"/>
          </a:xfrm>
          <a:custGeom>
            <a:avLst/>
            <a:gdLst>
              <a:gd name="T0" fmla="*/ 669512 w 2343205"/>
              <a:gd name="T1" fmla="*/ 409 h 680845"/>
              <a:gd name="T2" fmla="*/ 591673 w 2343205"/>
              <a:gd name="T3" fmla="*/ 194873 h 680845"/>
              <a:gd name="T4" fmla="*/ 0 w 2343205"/>
              <a:gd name="T5" fmla="*/ 194464 h 680845"/>
              <a:gd name="T6" fmla="*/ 77839 w 2343205"/>
              <a:gd name="T7" fmla="*/ 0 h 680845"/>
              <a:gd name="T8" fmla="*/ 0 60000 65536"/>
              <a:gd name="T9" fmla="*/ 0 60000 65536"/>
              <a:gd name="T10" fmla="*/ 0 60000 65536"/>
              <a:gd name="T11" fmla="*/ 0 60000 65536"/>
              <a:gd name="T12" fmla="*/ 0 w 2343205"/>
              <a:gd name="T13" fmla="*/ 0 h 680845"/>
              <a:gd name="T14" fmla="*/ 2343205 w 2343205"/>
              <a:gd name="T15" fmla="*/ 680845 h 68084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3205" h="680845">
                <a:moveTo>
                  <a:pt x="2343205" y="1428"/>
                </a:moveTo>
                <a:lnTo>
                  <a:pt x="2070777" y="680845"/>
                </a:lnTo>
                <a:lnTo>
                  <a:pt x="0" y="679418"/>
                </a:lnTo>
                <a:lnTo>
                  <a:pt x="272428" y="0"/>
                </a:lnTo>
                <a:lnTo>
                  <a:pt x="2343205" y="14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anchor="ctr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de-DE" altLang="en-US" sz="3600" dirty="0">
                <a:solidFill>
                  <a:srgbClr val="FFFFFF"/>
                </a:solidFill>
                <a:ea typeface="sucaijishikangkangti" panose="02010600010101010101" pitchFamily="2" charset="-122"/>
                <a:cs typeface="Times New Roman" panose="02020603050405020304" charset="0"/>
              </a:rPr>
              <a:t>Genitiv</a:t>
            </a:r>
            <a:endParaRPr lang="de-DE" altLang="en-US" sz="3600" dirty="0">
              <a:solidFill>
                <a:srgbClr val="FFFFFF"/>
              </a:solidFill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408430" y="1092835"/>
            <a:ext cx="9187180" cy="395541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Helvetica Neue" panose="02000503000000020004" pitchFamily="2" charset="0"/>
                <a:cs typeface="Times New Roman" panose="02020603050405020304" charset="0"/>
              </a:rPr>
              <a:t>1.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Ich habe sie an der Tür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des alten Ratskellers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getroffen.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2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Falscher Einbruch war Idee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alter Dame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3.Die Polizei hat ihn schnell gefunden wegen </a:t>
            </a:r>
            <a:r>
              <a:rPr lang="de-DE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eines kleines Barts</a:t>
            </a:r>
            <a:r>
              <a:rPr lang="de-DE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endParaRPr lang="de-DE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4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.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Andere Zeugen haben im Licht </a:t>
            </a:r>
            <a:r>
              <a:rPr lang="de-DE" altLang="en-US" sz="2400" dirty="0">
                <a:solidFill>
                  <a:srgbClr val="FF0000"/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heller Straßenlampen</a:t>
            </a:r>
            <a:r>
              <a:rPr lang="de-DE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Helvetica Neue" panose="02000503000000020004" pitchFamily="2" charset="0"/>
                <a:cs typeface="Times New Roman" panose="02020603050405020304" charset="0"/>
              </a:rPr>
              <a:t> den Täter gesehen.</a:t>
            </a: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endParaRPr lang="de-DE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Helvetica Neue" panose="02000503000000020004" pitchFamily="2" charset="0"/>
              <a:cs typeface="Times New Roman" panose="02020603050405020304" charset="0"/>
            </a:endParaRPr>
          </a:p>
        </p:txBody>
      </p:sp>
      <p:sp>
        <p:nvSpPr>
          <p:cNvPr id="2" name="下箭头 1"/>
          <p:cNvSpPr/>
          <p:nvPr/>
        </p:nvSpPr>
        <p:spPr>
          <a:xfrm>
            <a:off x="2835275" y="3511550"/>
            <a:ext cx="333375" cy="438150"/>
          </a:xfrm>
          <a:prstGeom prst="downArrow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aphicFrame>
        <p:nvGraphicFramePr>
          <p:cNvPr id="4" name="表格 3"/>
          <p:cNvGraphicFramePr/>
          <p:nvPr/>
        </p:nvGraphicFramePr>
        <p:xfrm>
          <a:off x="2311400" y="4077970"/>
          <a:ext cx="8533765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2965"/>
                <a:gridCol w="2132965"/>
                <a:gridCol w="2132965"/>
                <a:gridCol w="2132965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m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des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Mannes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eines 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 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Mannes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 b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 b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Mannes</a:t>
                      </a:r>
                      <a:endParaRPr lang="de-DE" altLang="zh-CN" b="0">
                        <a:solidFill>
                          <a:schemeClr val="dk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n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des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Kindes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eines 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Kindes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klein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Kindes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f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der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einer 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hübsch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Frau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 algn="l">
                        <a:buClrTx/>
                        <a:buSzTx/>
                        <a:buFontTx/>
                        <a:buNone/>
                      </a:pPr>
                      <a:r>
                        <a:rPr lang="de-DE" altLang="zh-CN" b="1">
                          <a:solidFill>
                            <a:schemeClr val="lt1"/>
                          </a:solidFill>
                          <a:latin typeface="Calibri" panose="020F0502020204030204" pitchFamily="34" charset="0"/>
                        </a:rPr>
                        <a:t>pl.</a:t>
                      </a:r>
                      <a:endParaRPr lang="de-DE" altLang="zh-CN" b="1">
                        <a:solidFill>
                          <a:schemeClr val="lt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der 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de-DE" altLang="zh-CN">
                          <a:latin typeface="Calibri" panose="020F0502020204030204" pitchFamily="34" charset="0"/>
                        </a:rPr>
                        <a:t>jung</a:t>
                      </a:r>
                      <a:r>
                        <a:rPr lang="de-DE" altLang="zh-CN">
                          <a:solidFill>
                            <a:srgbClr val="0070C0"/>
                          </a:solidFill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de-DE" altLang="zh-CN">
                          <a:latin typeface="Calibri" panose="020F0502020204030204" pitchFamily="34" charset="0"/>
                        </a:rPr>
                        <a:t> Leute</a:t>
                      </a: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6200000">
            <a:off x="2463799" y="-2667002"/>
            <a:ext cx="7264400" cy="12192002"/>
          </a:xfrm>
          <a:custGeom>
            <a:avLst/>
            <a:gdLst>
              <a:gd name="connsiteX0" fmla="*/ 4597399 w 7264400"/>
              <a:gd name="connsiteY0" fmla="*/ 3962402 h 12192002"/>
              <a:gd name="connsiteX1" fmla="*/ 2514600 w 7264400"/>
              <a:gd name="connsiteY1" fmla="*/ 3962402 h 12192002"/>
              <a:gd name="connsiteX2" fmla="*/ 2514600 w 7264400"/>
              <a:gd name="connsiteY2" fmla="*/ 10680702 h 12192002"/>
              <a:gd name="connsiteX3" fmla="*/ 4597399 w 7264400"/>
              <a:gd name="connsiteY3" fmla="*/ 10680702 h 12192002"/>
              <a:gd name="connsiteX4" fmla="*/ 7264400 w 7264400"/>
              <a:gd name="connsiteY4" fmla="*/ 0 h 12192002"/>
              <a:gd name="connsiteX5" fmla="*/ 7264400 w 7264400"/>
              <a:gd name="connsiteY5" fmla="*/ 12192002 h 12192002"/>
              <a:gd name="connsiteX6" fmla="*/ 0 w 7264400"/>
              <a:gd name="connsiteY6" fmla="*/ 12192001 h 12192002"/>
              <a:gd name="connsiteX7" fmla="*/ 0 w 7264400"/>
              <a:gd name="connsiteY7" fmla="*/ 0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64400" h="12192002">
                <a:moveTo>
                  <a:pt x="4597399" y="3962402"/>
                </a:moveTo>
                <a:lnTo>
                  <a:pt x="2514600" y="3962402"/>
                </a:lnTo>
                <a:lnTo>
                  <a:pt x="2514600" y="10680702"/>
                </a:lnTo>
                <a:lnTo>
                  <a:pt x="4597399" y="10680702"/>
                </a:lnTo>
                <a:close/>
                <a:moveTo>
                  <a:pt x="7264400" y="0"/>
                </a:moveTo>
                <a:lnTo>
                  <a:pt x="7264400" y="12192002"/>
                </a:lnTo>
                <a:lnTo>
                  <a:pt x="0" y="1219200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8" name="文本框 17"/>
          <p:cNvSpPr txBox="1"/>
          <p:nvPr/>
        </p:nvSpPr>
        <p:spPr>
          <a:xfrm>
            <a:off x="4100294" y="3076204"/>
            <a:ext cx="3990975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charset="0"/>
                <a:ea typeface="sucaijishikangkangti" panose="02010600010101010101" pitchFamily="2" charset="-122"/>
                <a:cs typeface="Times New Roman" panose="02020603050405020304" charset="0"/>
              </a:rPr>
              <a:t>Zusammenfassung</a:t>
            </a:r>
            <a:endParaRPr kumimoji="1" lang="en-US" altLang="zh-CN" sz="40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charset="0"/>
              <a:ea typeface="sucaijishikangkangti" panose="02010600010101010101" pitchFamily="2" charset="-122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799328" y="2337781"/>
            <a:ext cx="4876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sz="4800" dirty="0">
                <a:solidFill>
                  <a:schemeClr val="accent2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2</a:t>
            </a:r>
            <a:endParaRPr kumimoji="1" lang="en-US" sz="4800" dirty="0">
              <a:solidFill>
                <a:schemeClr val="accent2"/>
              </a:solidFill>
              <a:latin typeface="Helvetica Neue" panose="02000503000000020004" pitchFamily="2" charset="0"/>
              <a:ea typeface="FZKaTong-M19S" charset="-122"/>
              <a:cs typeface="Helvetica Neue" panose="02000503000000020004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13"/>
          <p:cNvGraphicFramePr/>
          <p:nvPr>
            <p:custDataLst>
              <p:tags r:id="rId1"/>
            </p:custDataLst>
          </p:nvPr>
        </p:nvGraphicFramePr>
        <p:xfrm>
          <a:off x="1003935" y="762000"/>
          <a:ext cx="10236200" cy="5542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7400"/>
                <a:gridCol w="787400"/>
                <a:gridCol w="787400"/>
                <a:gridCol w="787400"/>
                <a:gridCol w="787400"/>
                <a:gridCol w="787400"/>
                <a:gridCol w="787400"/>
                <a:gridCol w="787400"/>
                <a:gridCol w="787400"/>
                <a:gridCol w="787400"/>
                <a:gridCol w="775335"/>
                <a:gridCol w="799465"/>
                <a:gridCol w="787400"/>
              </a:tblGrid>
              <a:tr h="79184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de-DE" sz="28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弱变化</a:t>
                      </a:r>
                      <a:endParaRPr lang="zh-CN" altLang="de-DE" sz="28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强变化</a:t>
                      </a:r>
                      <a:endParaRPr lang="zh-CN" altLang="en-US" sz="28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8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混合变化</a:t>
                      </a:r>
                      <a:endParaRPr lang="zh-CN" altLang="en-US" sz="28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91845">
                <a:tc>
                  <a:txBody>
                    <a:bodyPr/>
                    <a:p>
                      <a:pPr>
                        <a:buNone/>
                      </a:pP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de-DE" sz="2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定冠词、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diese-</a:t>
                      </a:r>
                      <a:r>
                        <a:rPr lang="zh-CN" altLang="en-US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、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welch-</a:t>
                      </a:r>
                      <a:endParaRPr lang="en-US" altLang="zh-CN" sz="240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de-DE" sz="2400"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零冠词</a:t>
                      </a:r>
                      <a:endParaRPr lang="zh-CN" altLang="de-DE" sz="2400"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gridSpan="4">
                  <a:txBody>
                    <a:bodyPr/>
                    <a:p>
                      <a:pPr algn="ctr">
                        <a:buNone/>
                      </a:pPr>
                      <a:r>
                        <a:rPr lang="zh-CN" altLang="de-DE" sz="2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不定冠词、物主代词、</a:t>
                      </a:r>
                      <a:r>
                        <a:rPr lang="en-US" altLang="zh-CN" sz="2400">
                          <a:latin typeface="Times New Roman" panose="02020603050405020304" charset="0"/>
                          <a:ea typeface="宋体" panose="02010600030101010101" pitchFamily="2" charset="-122"/>
                          <a:cs typeface="Times New Roman" panose="02020603050405020304" charset="0"/>
                        </a:rPr>
                        <a:t>kein</a:t>
                      </a:r>
                      <a:endParaRPr lang="en-US" altLang="zh-CN" sz="2400">
                        <a:latin typeface="Times New Roman" panose="02020603050405020304" charset="0"/>
                        <a:ea typeface="宋体" panose="02010600030101010101" pitchFamily="2" charset="-122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791845">
                <a:tc>
                  <a:txBody>
                    <a:bodyPr/>
                    <a:p>
                      <a:pPr>
                        <a:buNone/>
                      </a:pPr>
                      <a:endParaRPr lang="de-DE" altLang="zh-CN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m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n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f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pl.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m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n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f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pl.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m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n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f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pl.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</a:tr>
              <a:tr h="79184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N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-er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-es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-er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-es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</a:tr>
              <a:tr h="79184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A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-es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-es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</a:tr>
              <a:tr h="79184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D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-em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-em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-er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</a:tr>
              <a:tr h="79184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de-DE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G</a:t>
                      </a:r>
                      <a:endParaRPr lang="de-DE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-er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-er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2800">
                          <a:latin typeface="Times New Roman" panose="02020603050405020304" charset="0"/>
                          <a:cs typeface="Times New Roman" panose="02020603050405020304" charset="0"/>
                        </a:rPr>
                        <a:t>-en</a:t>
                      </a:r>
                      <a:endParaRPr lang="en-US" altLang="zh-CN" sz="280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anchor="ctr" anchorCtr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146.54362204724413,&quot;left&quot;:207.74984251968505,&quot;top&quot;:274.0385039370079,&quot;width&quot;:649.4501574803149}"/>
</p:tagLst>
</file>

<file path=ppt/tags/tag10.xml><?xml version="1.0" encoding="utf-8"?>
<p:tagLst xmlns:p="http://schemas.openxmlformats.org/presentationml/2006/main">
  <p:tag name="MH" val="20170509122039"/>
  <p:tag name="MH_LIBRARY" val="GRAPHIC"/>
  <p:tag name="MH_TYPE" val="SubTitle"/>
  <p:tag name="MH_ORDER" val="1"/>
</p:tagLst>
</file>

<file path=ppt/tags/tag11.xml><?xml version="1.0" encoding="utf-8"?>
<p:tagLst xmlns:p="http://schemas.openxmlformats.org/presentationml/2006/main">
  <p:tag name="TABLE_ENDDRAG_ORIGIN_RECT" val="805*436"/>
  <p:tag name="TABLE_ENDDRAG_RECT" val="79*60*805*436"/>
</p:tagLst>
</file>

<file path=ppt/tags/tag12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3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4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5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6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7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8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19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2.xml><?xml version="1.0" encoding="utf-8"?>
<p:tagLst xmlns:p="http://schemas.openxmlformats.org/presentationml/2006/main">
  <p:tag name="KSO_WM_DIAGRAM_VIRTUALLY_FRAME" val="{&quot;height&quot;:146.54362204724413,&quot;left&quot;:207.74984251968505,&quot;top&quot;:274.0385039370079,&quot;width&quot;:649.4501574803149}"/>
</p:tagLst>
</file>

<file path=ppt/tags/tag20.xml><?xml version="1.0" encoding="utf-8"?>
<p:tagLst xmlns:p="http://schemas.openxmlformats.org/presentationml/2006/main">
  <p:tag name="KSO_WM_DIAGRAM_VIRTUALLY_FRAME" val="{&quot;height&quot;:317.0171653543307,&quot;left&quot;:277.9620472440945,&quot;top&quot;:68.8272440944882,&quot;width&quot;:606.4879527559054}"/>
</p:tagLst>
</file>

<file path=ppt/tags/tag21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2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3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4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5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6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7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8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29.xml><?xml version="1.0" encoding="utf-8"?>
<p:tagLst xmlns:p="http://schemas.openxmlformats.org/presentationml/2006/main">
  <p:tag name="KSO_WM_DIAGRAM_VIRTUALLY_FRAME" val="{&quot;height&quot;:371.0671653543307,&quot;left&quot;:277.9620472440945,&quot;top&quot;:45.17724409448819,&quot;width&quot;:606.4879527559054}"/>
</p:tagLst>
</file>

<file path=ppt/tags/tag3.xml><?xml version="1.0" encoding="utf-8"?>
<p:tagLst xmlns:p="http://schemas.openxmlformats.org/presentationml/2006/main">
  <p:tag name="KSO_WM_DIAGRAM_VIRTUALLY_FRAME" val="{&quot;height&quot;:146.54362204724413,&quot;left&quot;:207.74984251968505,&quot;top&quot;:274.0385039370079,&quot;width&quot;:649.4501574803149}"/>
</p:tagLst>
</file>

<file path=ppt/tags/tag30.xml><?xml version="1.0" encoding="utf-8"?>
<p:tagLst xmlns:p="http://schemas.openxmlformats.org/presentationml/2006/main">
  <p:tag name="commondata" val="eyJjb3VudCI6MSwiaGRpZCI6ImY1YTRiYjFlZmU4OGYxYWFmYWFhYjMwZDg5MGFkZGZlIiwidXNlckNvdW50IjoxfQ=="/>
</p:tagLst>
</file>

<file path=ppt/tags/tag4.xml><?xml version="1.0" encoding="utf-8"?>
<p:tagLst xmlns:p="http://schemas.openxmlformats.org/presentationml/2006/main">
  <p:tag name="KSO_WM_DIAGRAM_VIRTUALLY_FRAME" val="{&quot;height&quot;:146.54362204724413,&quot;left&quot;:207.74984251968505,&quot;top&quot;:274.0385039370079,&quot;width&quot;:649.4501574803149}"/>
</p:tagLst>
</file>

<file path=ppt/tags/tag5.xml><?xml version="1.0" encoding="utf-8"?>
<p:tagLst xmlns:p="http://schemas.openxmlformats.org/presentationml/2006/main">
  <p:tag name="KSO_WM_DIAGRAM_VIRTUALLY_FRAME" val="{&quot;height&quot;:146.54362204724413,&quot;left&quot;:207.74984251968505,&quot;top&quot;:274.0385039370079,&quot;width&quot;:649.4501574803149}"/>
</p:tagLst>
</file>

<file path=ppt/tags/tag6.xml><?xml version="1.0" encoding="utf-8"?>
<p:tagLst xmlns:p="http://schemas.openxmlformats.org/presentationml/2006/main">
  <p:tag name="KSO_WM_DIAGRAM_VIRTUALLY_FRAME" val="{&quot;height&quot;:146.54362204724413,&quot;left&quot;:207.74984251968505,&quot;top&quot;:274.0385039370079,&quot;width&quot;:649.4501574803149}"/>
</p:tagLst>
</file>

<file path=ppt/tags/tag7.xml><?xml version="1.0" encoding="utf-8"?>
<p:tagLst xmlns:p="http://schemas.openxmlformats.org/presentationml/2006/main">
  <p:tag name="MH" val="20170509122039"/>
  <p:tag name="MH_LIBRARY" val="GRAPHIC"/>
  <p:tag name="MH_TYPE" val="SubTitle"/>
  <p:tag name="MH_ORDER" val="1"/>
</p:tagLst>
</file>

<file path=ppt/tags/tag8.xml><?xml version="1.0" encoding="utf-8"?>
<p:tagLst xmlns:p="http://schemas.openxmlformats.org/presentationml/2006/main">
  <p:tag name="MH" val="20170509122039"/>
  <p:tag name="MH_LIBRARY" val="GRAPHIC"/>
  <p:tag name="MH_TYPE" val="SubTitle"/>
  <p:tag name="MH_ORDER" val="1"/>
</p:tagLst>
</file>

<file path=ppt/tags/tag9.xml><?xml version="1.0" encoding="utf-8"?>
<p:tagLst xmlns:p="http://schemas.openxmlformats.org/presentationml/2006/main">
  <p:tag name="MH" val="20170509122039"/>
  <p:tag name="MH_LIBRARY" val="GRAPHIC"/>
  <p:tag name="MH_TYPE" val="SubTitle"/>
  <p:tag name="MH_ORDER" val="1"/>
</p:tagLst>
</file>

<file path=ppt/theme/theme1.xml><?xml version="1.0" encoding="utf-8"?>
<a:theme xmlns:a="http://schemas.openxmlformats.org/drawingml/2006/main" name="Office 主题">
  <a:themeElements>
    <a:clrScheme name="自定义 517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E9583"/>
      </a:accent1>
      <a:accent2>
        <a:srgbClr val="9ED257"/>
      </a:accent2>
      <a:accent3>
        <a:srgbClr val="76C2E5"/>
      </a:accent3>
      <a:accent4>
        <a:srgbClr val="FEC957"/>
      </a:accent4>
      <a:accent5>
        <a:srgbClr val="FE9583"/>
      </a:accent5>
      <a:accent6>
        <a:srgbClr val="9ED257"/>
      </a:accent6>
      <a:hlink>
        <a:srgbClr val="76C2E5"/>
      </a:hlink>
      <a:folHlink>
        <a:srgbClr val="76C2E5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2270</Words>
  <Application>WPS 演示</Application>
  <PresentationFormat>宽屏</PresentationFormat>
  <Paragraphs>400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48" baseType="lpstr">
      <vt:lpstr>Arial</vt:lpstr>
      <vt:lpstr>宋体</vt:lpstr>
      <vt:lpstr>Wingdings</vt:lpstr>
      <vt:lpstr>Arial</vt:lpstr>
      <vt:lpstr>sucaijishikangkangti</vt:lpstr>
      <vt:lpstr>FZKaTong-M19S</vt:lpstr>
      <vt:lpstr>Helvetica Neue</vt:lpstr>
      <vt:lpstr>Calibri</vt:lpstr>
      <vt:lpstr>Arial Narrow</vt:lpstr>
      <vt:lpstr>微软雅黑</vt:lpstr>
      <vt:lpstr>Source Sans Pro</vt:lpstr>
      <vt:lpstr>linea-basic-10</vt:lpstr>
      <vt:lpstr>Source Han Sans CN</vt:lpstr>
      <vt:lpstr>FontAwesome</vt:lpstr>
      <vt:lpstr>Segoe Print</vt:lpstr>
      <vt:lpstr>Alibaba PuHuiTi</vt:lpstr>
      <vt:lpstr>Alibaba PuHuiTi Medium</vt:lpstr>
      <vt:lpstr>Arial Unicode MS</vt:lpstr>
      <vt:lpstr>等线 Light</vt:lpstr>
      <vt:lpstr>等线</vt:lpstr>
      <vt:lpstr>Times New Roman</vt:lpstr>
      <vt:lpstr>汉仪晓波折纸体简</vt:lpstr>
      <vt:lpstr>汉仪程行简</vt:lpstr>
      <vt:lpstr>华文宋体</vt:lpstr>
      <vt:lpstr>华文彩云</vt:lpstr>
      <vt:lpstr>Bookshelf Symbol 7</vt:lpstr>
      <vt:lpstr>Bookman Old Style</vt:lpstr>
      <vt:lpstr>Bodoni MT</vt:lpstr>
      <vt:lpstr>Bell MT</vt:lpstr>
      <vt:lpstr>Bahnschrift SemiLight</vt:lpstr>
      <vt:lpstr>Bahnschrift Light Condensed</vt:lpstr>
      <vt:lpstr>华文新魏</vt:lpstr>
      <vt:lpstr>Bradley Hand ITC</vt:lpstr>
      <vt:lpstr>Bodoni MT Black</vt:lpstr>
      <vt:lpstr>Monotype Corsiva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apperciate</cp:lastModifiedBy>
  <cp:revision>36</cp:revision>
  <dcterms:created xsi:type="dcterms:W3CDTF">2018-07-17T10:15:00Z</dcterms:created>
  <dcterms:modified xsi:type="dcterms:W3CDTF">2024-06-11T12:43:18Z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04F02416B96A4DB1A59663012902A3B4_11</vt:lpwstr>
  </property>
  <property fmtid="{D5CDD505-2E9C-101B-9397-08002B2CF9AE}" pid="3" name="KSOProductBuildVer">
    <vt:lpwstr>2052-12.1.0.16729</vt:lpwstr>
  </property>
  <property fmtid="{D5CDD505-2E9C-101B-9397-08002B2CF9AE}" pid="4" name="KSOTemplateUUID">
    <vt:lpwstr>v1.0_mb_GVU6eaFHK+W5HLzVJMfOOQ==</vt:lpwstr>
  </property>
</Properties>
</file>