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3" r:id="rId2"/>
    <p:sldId id="527" r:id="rId3"/>
    <p:sldId id="564" r:id="rId4"/>
    <p:sldId id="568" r:id="rId5"/>
    <p:sldId id="565" r:id="rId6"/>
    <p:sldId id="569" r:id="rId7"/>
    <p:sldId id="580" r:id="rId8"/>
    <p:sldId id="590" r:id="rId9"/>
    <p:sldId id="578" r:id="rId10"/>
    <p:sldId id="570" r:id="rId11"/>
    <p:sldId id="579" r:id="rId12"/>
    <p:sldId id="581" r:id="rId13"/>
    <p:sldId id="571" r:id="rId14"/>
    <p:sldId id="582" r:id="rId15"/>
    <p:sldId id="575" r:id="rId16"/>
    <p:sldId id="583" r:id="rId17"/>
    <p:sldId id="574" r:id="rId18"/>
    <p:sldId id="584" r:id="rId19"/>
    <p:sldId id="576" r:id="rId20"/>
    <p:sldId id="585" r:id="rId21"/>
    <p:sldId id="572" r:id="rId22"/>
    <p:sldId id="586" r:id="rId23"/>
    <p:sldId id="573" r:id="rId24"/>
    <p:sldId id="588" r:id="rId25"/>
    <p:sldId id="587" r:id="rId26"/>
    <p:sldId id="589" r:id="rId27"/>
    <p:sldId id="567" r:id="rId28"/>
    <p:sldId id="277"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FBAF-B91D-487F-BEB6-FA567764C3E5}" type="datetimeFigureOut">
              <a:rPr lang="de-DE" smtClean="0"/>
              <a:t>21.04.2022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6375-2EF4-40DE-B664-8D482C6011CE}" type="slidenum">
              <a:rPr lang="de-DE" smtClean="0"/>
              <a:t>‹Nr.›</a:t>
            </a:fld>
            <a:endParaRPr lang="de-DE"/>
          </a:p>
        </p:txBody>
      </p:sp>
    </p:spTree>
    <p:extLst>
      <p:ext uri="{BB962C8B-B14F-4D97-AF65-F5344CB8AC3E}">
        <p14:creationId xmlns:p14="http://schemas.microsoft.com/office/powerpoint/2010/main" val="159361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2022/4/21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‹Nr.›</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http://kns.cnki.net/kns/detail/detail.aspx?QueryID=31&amp;CurRec=10&amp;recid=&amp;FileName=DWDC201204019&amp;DbName=CJFD2012&amp;DbCode=CJFQ&amp;yx=&amp;pr=&amp;URLI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中华典籍外译</a:t>
            </a:r>
            <a:br>
              <a:rPr lang="de-DE" altLang="zh-CN" sz="59500" b="1" dirty="0">
                <a:latin typeface="KaiTi" panose="02010609060101010101" pitchFamily="49" charset="-122"/>
                <a:ea typeface="KaiTi" panose="02010609060101010101" pitchFamily="49" charset="-122"/>
              </a:rPr>
            </a:br>
            <a:r>
              <a:rPr lang="de-DE" altLang="zh-CN" sz="4800" b="1" i="1" dirty="0"/>
              <a:t>Chinese Classics Translation</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000" dirty="0">
                <a:solidFill>
                  <a:schemeClr val="tx1"/>
                </a:solidFill>
                <a:latin typeface="楷体" panose="02010609060101010101" pitchFamily="49" charset="-122"/>
                <a:ea typeface="楷体" panose="02010609060101010101" pitchFamily="49" charset="-122"/>
              </a:rPr>
              <a:t>湖南师范大学 </a:t>
            </a:r>
            <a:r>
              <a:rPr lang="de-DE" altLang="zh-CN" sz="2000" dirty="0">
                <a:solidFill>
                  <a:schemeClr val="tx1"/>
                </a:solidFill>
                <a:latin typeface="楷体" panose="02010609060101010101" pitchFamily="49" charset="-122"/>
                <a:ea typeface="楷体" panose="02010609060101010101" pitchFamily="49" charset="-122"/>
              </a:rPr>
              <a:t>2022</a:t>
            </a:r>
            <a:r>
              <a:rPr lang="zh-CN" altLang="de-DE" sz="2000" dirty="0">
                <a:solidFill>
                  <a:schemeClr val="tx1"/>
                </a:solidFill>
                <a:latin typeface="楷体" panose="02010609060101010101" pitchFamily="49" charset="-122"/>
                <a:ea typeface="楷体" panose="02010609060101010101" pitchFamily="49" charset="-122"/>
              </a:rPr>
              <a:t>年</a:t>
            </a:r>
            <a:r>
              <a:rPr lang="de-DE" altLang="zh-CN" sz="2000" dirty="0">
                <a:solidFill>
                  <a:schemeClr val="tx1"/>
                </a:solidFill>
                <a:latin typeface="楷体" panose="02010609060101010101" pitchFamily="49" charset="-122"/>
                <a:ea typeface="楷体" panose="02010609060101010101" pitchFamily="49" charset="-122"/>
              </a:rPr>
              <a:t>2</a:t>
            </a:r>
            <a:r>
              <a:rPr lang="zh-CN" altLang="de-DE" sz="2000" dirty="0">
                <a:solidFill>
                  <a:schemeClr val="tx1"/>
                </a:solidFill>
                <a:latin typeface="楷体" panose="02010609060101010101" pitchFamily="49" charset="-122"/>
                <a:ea typeface="楷体" panose="02010609060101010101" pitchFamily="49" charset="-122"/>
              </a:rPr>
              <a:t>月</a:t>
            </a:r>
            <a:r>
              <a:rPr lang="de-DE" altLang="zh-CN" sz="2000" dirty="0">
                <a:solidFill>
                  <a:schemeClr val="tx1"/>
                </a:solidFill>
                <a:latin typeface="楷体" panose="02010609060101010101" pitchFamily="49" charset="-122"/>
                <a:ea typeface="楷体" panose="02010609060101010101" pitchFamily="49" charset="-122"/>
              </a:rPr>
              <a:t>25</a:t>
            </a:r>
            <a:r>
              <a:rPr lang="zh-CN" altLang="de-DE" sz="2000" dirty="0">
                <a:solidFill>
                  <a:schemeClr val="tx1"/>
                </a:solidFill>
                <a:latin typeface="楷体" panose="02010609060101010101" pitchFamily="49" charset="-122"/>
                <a:ea typeface="楷体" panose="02010609060101010101" pitchFamily="49" charset="-122"/>
              </a:rPr>
              <a:t>日</a:t>
            </a:r>
            <a:r>
              <a:rPr lang="de-DE" altLang="zh-CN" sz="2000" dirty="0">
                <a:solidFill>
                  <a:schemeClr val="tx1"/>
                </a:solidFill>
                <a:latin typeface="楷体" panose="02010609060101010101" pitchFamily="49" charset="-122"/>
                <a:ea typeface="楷体" panose="02010609060101010101" pitchFamily="49" charset="-122"/>
              </a:rPr>
              <a:t>-2021</a:t>
            </a:r>
            <a:r>
              <a:rPr lang="zh-CN" altLang="de-DE" sz="2000" dirty="0">
                <a:solidFill>
                  <a:schemeClr val="tx1"/>
                </a:solidFill>
                <a:latin typeface="楷体" panose="02010609060101010101" pitchFamily="49" charset="-122"/>
                <a:ea typeface="楷体" panose="02010609060101010101" pitchFamily="49" charset="-122"/>
              </a:rPr>
              <a:t>年</a:t>
            </a:r>
            <a:r>
              <a:rPr lang="de-DE" altLang="zh-CN" sz="2000" dirty="0">
                <a:solidFill>
                  <a:schemeClr val="tx1"/>
                </a:solidFill>
                <a:latin typeface="楷体" panose="02010609060101010101" pitchFamily="49" charset="-122"/>
                <a:ea typeface="楷体" panose="02010609060101010101" pitchFamily="49" charset="-122"/>
              </a:rPr>
              <a:t>6</a:t>
            </a:r>
            <a:r>
              <a:rPr lang="zh-CN" altLang="de-DE" sz="2000" dirty="0">
                <a:solidFill>
                  <a:schemeClr val="tx1"/>
                </a:solidFill>
                <a:latin typeface="楷体" panose="02010609060101010101" pitchFamily="49" charset="-122"/>
                <a:ea typeface="楷体" panose="02010609060101010101" pitchFamily="49" charset="-122"/>
              </a:rPr>
              <a:t>月</a:t>
            </a:r>
            <a:r>
              <a:rPr lang="de-DE" altLang="zh-CN" sz="2000" dirty="0">
                <a:solidFill>
                  <a:schemeClr val="tx1"/>
                </a:solidFill>
                <a:latin typeface="楷体" panose="02010609060101010101" pitchFamily="49" charset="-122"/>
                <a:ea typeface="楷体" panose="02010609060101010101" pitchFamily="49" charset="-122"/>
              </a:rPr>
              <a:t>10</a:t>
            </a:r>
            <a:r>
              <a:rPr lang="zh-CN" altLang="de-DE" sz="2000" dirty="0">
                <a:solidFill>
                  <a:schemeClr val="tx1"/>
                </a:solidFill>
                <a:latin typeface="楷体" panose="02010609060101010101" pitchFamily="49" charset="-122"/>
                <a:ea typeface="楷体" panose="02010609060101010101" pitchFamily="49" charset="-122"/>
              </a:rPr>
              <a:t>日</a:t>
            </a:r>
            <a:br>
              <a:rPr lang="de-DE" altLang="zh-CN" sz="2000" dirty="0">
                <a:solidFill>
                  <a:schemeClr val="tx1"/>
                </a:solidFill>
                <a:latin typeface="楷体" panose="02010609060101010101" pitchFamily="49" charset="-122"/>
                <a:ea typeface="楷体" panose="02010609060101010101" pitchFamily="49" charset="-122"/>
              </a:rPr>
            </a:br>
            <a:r>
              <a:rPr lang="zh-CN" altLang="de-DE" sz="2000" b="1" dirty="0">
                <a:solidFill>
                  <a:schemeClr val="tx1"/>
                </a:solidFill>
                <a:latin typeface="Arial" panose="020B0604020202020204" pitchFamily="34" charset="0"/>
                <a:cs typeface="Arial" panose="020B0604020202020204" pitchFamily="34" charset="0"/>
              </a:rPr>
              <a:t>中国文化基础 周四第九和第十节课</a:t>
            </a:r>
            <a:r>
              <a:rPr lang="de-DE" altLang="zh-CN" sz="2000" b="1" dirty="0">
                <a:solidFill>
                  <a:schemeClr val="tx1"/>
                </a:solidFill>
                <a:latin typeface="Arial" panose="020B0604020202020204" pitchFamily="34" charset="0"/>
                <a:cs typeface="Arial" panose="020B0604020202020204" pitchFamily="34" charset="0"/>
              </a:rPr>
              <a:t>THU 14:30-16:10</a:t>
            </a:r>
            <a:r>
              <a:rPr lang="zh-CN" altLang="de-DE" sz="2000" b="1" dirty="0">
                <a:solidFill>
                  <a:schemeClr val="tx1"/>
                </a:solidFill>
                <a:latin typeface="Arial" panose="020B0604020202020204" pitchFamily="34" charset="0"/>
                <a:cs typeface="Arial" panose="020B0604020202020204" pitchFamily="34" charset="0"/>
              </a:rPr>
              <a:t>，</a:t>
            </a:r>
            <a:endParaRPr lang="de-DE" altLang="zh-CN" sz="2000" b="1" dirty="0">
              <a:solidFill>
                <a:schemeClr val="tx1"/>
              </a:solidFill>
              <a:latin typeface="Arial" panose="020B0604020202020204" pitchFamily="34" charset="0"/>
              <a:cs typeface="Arial" panose="020B0604020202020204" pitchFamily="34" charset="0"/>
            </a:endParaRPr>
          </a:p>
          <a:p>
            <a:r>
              <a:rPr lang="zh-CN" altLang="de-DE" sz="2000" b="1" dirty="0">
                <a:solidFill>
                  <a:schemeClr val="tx1"/>
                </a:solidFill>
                <a:latin typeface="Arial" panose="020B0604020202020204" pitchFamily="34" charset="0"/>
                <a:cs typeface="Arial" panose="020B0604020202020204" pitchFamily="34" charset="0"/>
              </a:rPr>
              <a:t>上课地点：</a:t>
            </a:r>
            <a:r>
              <a:rPr lang="de-DE" altLang="zh-CN" sz="2000" b="1" dirty="0">
                <a:solidFill>
                  <a:schemeClr val="tx1"/>
                </a:solidFill>
                <a:latin typeface="Arial" panose="020B0604020202020204" pitchFamily="34" charset="0"/>
                <a:cs typeface="Arial" panose="020B0604020202020204" pitchFamily="34" charset="0"/>
              </a:rPr>
              <a:t>613</a:t>
            </a:r>
            <a:r>
              <a:rPr lang="zh-CN" altLang="de-DE" sz="2000" b="1" dirty="0">
                <a:solidFill>
                  <a:schemeClr val="tx1"/>
                </a:solidFill>
                <a:latin typeface="Arial" panose="020B0604020202020204" pitchFamily="34" charset="0"/>
                <a:cs typeface="Arial" panose="020B0604020202020204" pitchFamily="34" charset="0"/>
              </a:rPr>
              <a:t>室</a:t>
            </a:r>
            <a:r>
              <a:rPr lang="de-DE" altLang="zh-CN" sz="2000" b="1" dirty="0">
                <a:solidFill>
                  <a:schemeClr val="tx1"/>
                </a:solidFill>
                <a:latin typeface="Arial" panose="020B0604020202020204" pitchFamily="34" charset="0"/>
                <a:cs typeface="Arial" panose="020B0604020202020204" pitchFamily="34" charset="0"/>
              </a:rPr>
              <a:t> </a:t>
            </a:r>
            <a:r>
              <a:rPr lang="zh-CN" altLang="de-DE" sz="2000" b="0" i="0" dirty="0">
                <a:solidFill>
                  <a:srgbClr val="000000"/>
                </a:solidFill>
                <a:effectLst/>
                <a:latin typeface="Arial" panose="020B0604020202020204" pitchFamily="34" charset="0"/>
              </a:rPr>
              <a:t>线上</a:t>
            </a:r>
            <a:r>
              <a:rPr lang="de-DE" altLang="zh-CN" sz="2000" b="0" i="0" dirty="0" err="1">
                <a:solidFill>
                  <a:srgbClr val="000000"/>
                </a:solidFill>
                <a:effectLst/>
                <a:latin typeface="Arial" panose="020B0604020202020204" pitchFamily="34" charset="0"/>
              </a:rPr>
              <a:t>VooV</a:t>
            </a:r>
            <a:r>
              <a:rPr lang="de-DE" altLang="zh-CN" sz="2000" b="0" i="0" dirty="0">
                <a:solidFill>
                  <a:srgbClr val="000000"/>
                </a:solidFill>
                <a:effectLst/>
                <a:latin typeface="Arial" panose="020B0604020202020204" pitchFamily="34" charset="0"/>
              </a:rPr>
              <a:t> #</a:t>
            </a:r>
            <a:r>
              <a:rPr lang="zh-CN" altLang="de-DE" sz="2000" b="0" i="0" dirty="0">
                <a:solidFill>
                  <a:srgbClr val="000000"/>
                </a:solidFill>
                <a:effectLst/>
                <a:latin typeface="Arial" panose="020B0604020202020204" pitchFamily="34" charset="0"/>
              </a:rPr>
              <a:t>腾讯会议：</a:t>
            </a:r>
            <a:r>
              <a:rPr lang="de-DE" altLang="zh-CN" sz="2000" b="0" i="0" dirty="0">
                <a:solidFill>
                  <a:srgbClr val="000000"/>
                </a:solidFill>
                <a:effectLst/>
                <a:latin typeface="Arial" panose="020B0604020202020204" pitchFamily="34" charset="0"/>
              </a:rPr>
              <a:t>421-6476-2525 https://meeting.tencent.com/dm/zV1sIQ2l4XiD</a:t>
            </a:r>
            <a:endParaRPr lang="de-DE" altLang="zh-CN" sz="2000" b="1" dirty="0">
              <a:solidFill>
                <a:schemeClr val="tx1"/>
              </a:solidFill>
              <a:latin typeface="Arial" panose="020B0604020202020204" pitchFamily="34" charset="0"/>
              <a:cs typeface="Arial" panose="020B0604020202020204" pitchFamily="34" charset="0"/>
            </a:endParaRPr>
          </a:p>
          <a:p>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助教：</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Li Xin </a:t>
            </a:r>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李欣 </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000" dirty="0">
                <a:solidFill>
                  <a:srgbClr val="FF0000"/>
                </a:solidFill>
                <a:latin typeface="Calibri" panose="020F0502020204030204" pitchFamily="34" charset="0"/>
                <a:ea typeface="楷体" panose="02010609060101010101" pitchFamily="49" charset="-122"/>
                <a:cs typeface="Calibri" panose="020F0502020204030204" pitchFamily="34" charset="0"/>
              </a:rPr>
              <a:t>Session </a:t>
            </a:r>
            <a:r>
              <a:rPr lang="de-DE" altLang="zh-CN" sz="2000" dirty="0" err="1">
                <a:solidFill>
                  <a:srgbClr val="FF0000"/>
                </a:solidFill>
                <a:latin typeface="Calibri" panose="020F0502020204030204" pitchFamily="34" charset="0"/>
                <a:ea typeface="楷体" panose="02010609060101010101" pitchFamily="49" charset="-122"/>
                <a:cs typeface="Calibri" panose="020F0502020204030204" pitchFamily="34" charset="0"/>
              </a:rPr>
              <a:t>no</a:t>
            </a:r>
            <a:r>
              <a:rPr lang="de-DE" altLang="zh-CN" sz="2000" dirty="0">
                <a:solidFill>
                  <a:srgbClr val="FF0000"/>
                </a:solidFill>
                <a:latin typeface="Calibri" panose="020F0502020204030204" pitchFamily="34" charset="0"/>
                <a:ea typeface="楷体" panose="02010609060101010101" pitchFamily="49" charset="-122"/>
                <a:cs typeface="Calibri" panose="020F0502020204030204" pitchFamily="34" charset="0"/>
              </a:rPr>
              <a:t>. 9</a:t>
            </a:r>
          </a:p>
          <a:p>
            <a:r>
              <a:rPr lang="zh-CN" altLang="en-US" sz="2000" dirty="0">
                <a:solidFill>
                  <a:schemeClr val="tx1"/>
                </a:solidFill>
                <a:latin typeface="楷体" panose="02010609060101010101" pitchFamily="49" charset="-122"/>
                <a:ea typeface="楷体" panose="02010609060101010101" pitchFamily="49" charset="-122"/>
              </a:rPr>
              <a:t>吴漠汀</a:t>
            </a:r>
            <a:r>
              <a:rPr lang="zh-CN" altLang="de-DE" sz="2000" dirty="0">
                <a:solidFill>
                  <a:schemeClr val="tx1"/>
                </a:solidFill>
                <a:latin typeface="楷体" panose="02010609060101010101" pitchFamily="49" charset="-122"/>
                <a:ea typeface="楷体" panose="02010609060101010101" pitchFamily="49" charset="-122"/>
              </a:rPr>
              <a:t>特聘</a:t>
            </a:r>
            <a:r>
              <a:rPr lang="zh-CN" altLang="en-US" sz="2000" dirty="0">
                <a:solidFill>
                  <a:schemeClr val="tx1"/>
                </a:solidFill>
                <a:latin typeface="楷体" panose="02010609060101010101" pitchFamily="49" charset="-122"/>
                <a:ea typeface="楷体" panose="02010609060101010101" pitchFamily="49" charset="-122"/>
              </a:rPr>
              <a:t>教授</a:t>
            </a:r>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0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Cord Eberspächer</a:t>
            </a:r>
          </a:p>
          <a:p>
            <a:r>
              <a:rPr lang="zh-CN" altLang="de-DE" sz="2000" dirty="0">
                <a:solidFill>
                  <a:schemeClr val="tx1"/>
                </a:solidFill>
                <a:latin typeface="楷体" panose="02010609060101010101" pitchFamily="49" charset="-122"/>
                <a:ea typeface="楷体" panose="02010609060101010101" pitchFamily="49" charset="-122"/>
              </a:rPr>
              <a:t>湖南师范大学外国学院 </a:t>
            </a:r>
            <a:r>
              <a:rPr lang="de-DE" altLang="zh-CN" sz="16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6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6D0C4-079E-4A91-9681-3F5DE3BD430B}"/>
              </a:ext>
            </a:extLst>
          </p:cNvPr>
          <p:cNvSpPr>
            <a:spLocks noGrp="1"/>
          </p:cNvSpPr>
          <p:nvPr>
            <p:ph type="title"/>
          </p:nvPr>
        </p:nvSpPr>
        <p:spPr/>
        <p:txBody>
          <a:bodyPr>
            <a:normAutofit/>
          </a:bodyPr>
          <a:lstStyle/>
          <a:p>
            <a:r>
              <a:rPr lang="zh-CN" altLang="de-DE" dirty="0"/>
              <a:t>中国文化传播的使命</a:t>
            </a:r>
            <a:endParaRPr lang="de-DE" dirty="0"/>
          </a:p>
        </p:txBody>
      </p:sp>
      <p:sp>
        <p:nvSpPr>
          <p:cNvPr id="3" name="Inhaltsplatzhalter 2">
            <a:extLst>
              <a:ext uri="{FF2B5EF4-FFF2-40B4-BE49-F238E27FC236}">
                <a16:creationId xmlns:a16="http://schemas.microsoft.com/office/drawing/2014/main" id="{202B1459-EF65-4028-ADC6-B114FDAAA8E7}"/>
              </a:ext>
            </a:extLst>
          </p:cNvPr>
          <p:cNvSpPr>
            <a:spLocks noGrp="1"/>
          </p:cNvSpPr>
          <p:nvPr>
            <p:ph idx="1"/>
          </p:nvPr>
        </p:nvSpPr>
        <p:spPr>
          <a:xfrm>
            <a:off x="457200" y="1600200"/>
            <a:ext cx="8229600" cy="5257800"/>
          </a:xfrm>
        </p:spPr>
        <p:txBody>
          <a:bodyPr>
            <a:normAutofit fontScale="55000" lnSpcReduction="20000"/>
          </a:bodyPr>
          <a:lstStyle/>
          <a:p>
            <a:pPr marL="0" indent="0" algn="just">
              <a:lnSpc>
                <a:spcPct val="150000"/>
              </a:lnSpc>
              <a:buNone/>
            </a:pPr>
            <a:r>
              <a:rPr lang="zh-CN" sz="2900" kern="100" dirty="0">
                <a:effectLst/>
                <a:latin typeface="Microsoft YaHei" panose="020B0503020204020204" pitchFamily="34" charset="-122"/>
                <a:ea typeface="SimSun" panose="02010600030101010101" pitchFamily="2" charset="-122"/>
                <a:cs typeface="Times New Roman" panose="02020603050405020304" pitchFamily="18" charset="0"/>
              </a:rPr>
              <a:t>第二，在和平、发展、合作成为时代主题的今天，中华文化走出去能够通过增强文化软实力，提升国家形象，抵消中国威胁论。第三，在国际舞台上，各民族国家的文化一旦落后，就意味着综合国力中无形的精神性要素等的缺失和不足。中华文化走出去有助于赢得国际话语权和提高中国参与国际体系的能力，以中华文化对世界的新贡献维护人类文明的多样性。第四，中华文化作为与西方文化不同的东方文化形态的代表，可以弥补西方文化思维之不足，提供一种观察世界的东方视角，贡献东方文化智慧，促进世界文化繁荣和人类文明进步。中华文化不仅源远流长，历史悠久，而且海纳百川，包容创新，对人类文明进步作出过巨大贡献。</a:t>
            </a:r>
            <a:endParaRPr lang="de-DE" altLang="zh-CN" sz="2900" kern="100" dirty="0">
              <a:effectLst/>
              <a:latin typeface="Microsoft YaHei" panose="020B0503020204020204" pitchFamily="34" charset="-122"/>
              <a:ea typeface="SimSun" panose="02010600030101010101" pitchFamily="2" charset="-122"/>
              <a:cs typeface="Times New Roman" panose="02020603050405020304" pitchFamily="18" charset="0"/>
            </a:endParaRPr>
          </a:p>
          <a:p>
            <a:pPr marL="0" indent="0" algn="just">
              <a:lnSpc>
                <a:spcPct val="120000"/>
              </a:lnSpc>
              <a:buNone/>
            </a:pPr>
            <a:r>
              <a:rPr lang="en-US" sz="2500" kern="100" dirty="0">
                <a:effectLst/>
                <a:latin typeface="Calibri" panose="020F0502020204030204" pitchFamily="34" charset="0"/>
                <a:ea typeface="SimSun" panose="02010600030101010101" pitchFamily="2" charset="-122"/>
                <a:cs typeface="Times New Roman" panose="02020603050405020304" pitchFamily="18" charset="0"/>
              </a:rPr>
              <a:t>Second, at a time when peace, development and cooperation have become the themes of the times, the going out of Chinese culture can enhance the national image and counteract the China threat theory by strengthening cultural soft power. Third, in the international arena, once the culture of each nation-state lags behind, it means the absence and deficiency of the intangible spiritual element, etc., in comprehensive national power. The outreach of Chinese culture can help win international discourse and improve China's ability to participate in the international system, and maintain the diversity of human civilization with new contributions of Chinese culture to the world. Fourth, Chinese culture, as a representative of Eastern cultural forms that are different from Western culture, can make up for the shortcomings of Western cultural thinking, provide an Eastern perspective on the world, contribute Eastern cultural wisdom, and promote the prosperity of world culture and the progress of human civilization. Chinese culture not only has a long history, but also is inclusive of all rivers and innovations, and has made great contributions to the progress of human civilization.</a:t>
            </a:r>
            <a:endParaRPr lang="de-DE" sz="20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6812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6D0C4-079E-4A91-9681-3F5DE3BD430B}"/>
              </a:ext>
            </a:extLst>
          </p:cNvPr>
          <p:cNvSpPr>
            <a:spLocks noGrp="1"/>
          </p:cNvSpPr>
          <p:nvPr>
            <p:ph type="title"/>
          </p:nvPr>
        </p:nvSpPr>
        <p:spPr/>
        <p:txBody>
          <a:bodyPr>
            <a:normAutofit/>
          </a:bodyPr>
          <a:lstStyle/>
          <a:p>
            <a:r>
              <a:rPr lang="zh-CN" altLang="de-DE" dirty="0"/>
              <a:t>中国文化传播的使命</a:t>
            </a:r>
            <a:endParaRPr lang="de-DE" dirty="0"/>
          </a:p>
        </p:txBody>
      </p:sp>
      <p:sp>
        <p:nvSpPr>
          <p:cNvPr id="3" name="Inhaltsplatzhalter 2">
            <a:extLst>
              <a:ext uri="{FF2B5EF4-FFF2-40B4-BE49-F238E27FC236}">
                <a16:creationId xmlns:a16="http://schemas.microsoft.com/office/drawing/2014/main" id="{202B1459-EF65-4028-ADC6-B114FDAAA8E7}"/>
              </a:ext>
            </a:extLst>
          </p:cNvPr>
          <p:cNvSpPr>
            <a:spLocks noGrp="1"/>
          </p:cNvSpPr>
          <p:nvPr>
            <p:ph idx="1"/>
          </p:nvPr>
        </p:nvSpPr>
        <p:spPr>
          <a:xfrm>
            <a:off x="457200" y="1600200"/>
            <a:ext cx="8229600" cy="4983162"/>
          </a:xfrm>
        </p:spPr>
        <p:txBody>
          <a:bodyPr>
            <a:normAutofit fontScale="92500" lnSpcReduction="20000"/>
          </a:bodyPr>
          <a:lstStyle/>
          <a:p>
            <a:pPr marL="0" indent="0" algn="just">
              <a:lnSpc>
                <a:spcPct val="150000"/>
              </a:lnSpc>
              <a:buNone/>
            </a:pPr>
            <a:r>
              <a:rPr lang="zh-CN" sz="1600" kern="100" dirty="0">
                <a:effectLst/>
                <a:latin typeface="Microsoft YaHei" panose="020B0503020204020204" pitchFamily="34" charset="-122"/>
                <a:ea typeface="SimSun" panose="02010600030101010101" pitchFamily="2" charset="-122"/>
                <a:cs typeface="Times New Roman" panose="02020603050405020304" pitchFamily="18" charset="0"/>
              </a:rPr>
              <a:t>仝品生：《从接受美学视角谈全球化背景下中国文化传播与对外翻译》</a:t>
            </a:r>
            <a:endParaRPr lang="de-DE" sz="1600" kern="1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lnSpc>
                <a:spcPct val="150000"/>
              </a:lnSpc>
              <a:buNone/>
            </a:pPr>
            <a:r>
              <a:rPr lang="zh-CN" sz="1600" kern="100" dirty="0">
                <a:effectLst/>
                <a:latin typeface="Calibri" panose="020F0502020204030204" pitchFamily="34" charset="0"/>
                <a:ea typeface="SimSun" panose="02010600030101010101" pitchFamily="2" charset="-122"/>
                <a:cs typeface="Times New Roman" panose="02020603050405020304" pitchFamily="18" charset="0"/>
              </a:rPr>
              <a:t>简言之，在对外翻译的实践中，要以中华文化对 外传播为目的，由归化翻译逐渐走向异化翻译，并把 中国文化的异域接受当作首要原则，改善汉译英“不 能卒读”的现状，然后逐步使中国文化的个性要素获 得目的语民族的认同和接受，使之融入到世界主流 文化之中，成为全球治理的参与方式。</a:t>
            </a:r>
            <a:endParaRPr lang="de-DE" sz="1600" kern="1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lnSpc>
                <a:spcPct val="150000"/>
              </a:lnSpc>
              <a:buNone/>
            </a:pPr>
            <a:r>
              <a:rPr lang="en-US" sz="1600" kern="100" dirty="0">
                <a:effectLst/>
                <a:latin typeface="Calibri" panose="020F0502020204030204" pitchFamily="34" charset="0"/>
                <a:ea typeface="SimSun" panose="02010600030101010101" pitchFamily="2" charset="-122"/>
                <a:cs typeface="Times New Roman" panose="02020603050405020304" pitchFamily="18" charset="0"/>
              </a:rPr>
              <a:t>Tong </a:t>
            </a:r>
            <a:r>
              <a:rPr lang="en-US" sz="1600" kern="100" dirty="0" err="1">
                <a:effectLst/>
                <a:latin typeface="Calibri" panose="020F0502020204030204" pitchFamily="34" charset="0"/>
                <a:ea typeface="SimSun" panose="02010600030101010101" pitchFamily="2" charset="-122"/>
                <a:cs typeface="Times New Roman" panose="02020603050405020304" pitchFamily="18" charset="0"/>
              </a:rPr>
              <a:t>Pinsheng</a:t>
            </a:r>
            <a:r>
              <a:rPr lang="en-US" sz="1600" kern="100" dirty="0">
                <a:effectLst/>
                <a:latin typeface="Calibri" panose="020F0502020204030204" pitchFamily="34" charset="0"/>
                <a:ea typeface="SimSun" panose="02010600030101010101" pitchFamily="2" charset="-122"/>
                <a:cs typeface="Times New Roman" panose="02020603050405020304" pitchFamily="18" charset="0"/>
              </a:rPr>
              <a:t>: "Chinese Cultural Communication and Foreign Translation in the Context of Globalization from the Perspective of Reception Aesthetics</a:t>
            </a:r>
          </a:p>
          <a:p>
            <a:pPr marL="0" indent="0" algn="just">
              <a:lnSpc>
                <a:spcPct val="150000"/>
              </a:lnSpc>
              <a:buNone/>
            </a:pPr>
            <a:r>
              <a:rPr lang="en-US" sz="1600" kern="100" dirty="0">
                <a:effectLst/>
                <a:latin typeface="Calibri" panose="020F0502020204030204" pitchFamily="34" charset="0"/>
                <a:ea typeface="SimSun" panose="02010600030101010101" pitchFamily="2" charset="-122"/>
                <a:cs typeface="Times New Roman" panose="02020603050405020304" pitchFamily="18" charset="0"/>
              </a:rPr>
              <a:t>In short, in the practice of foreign translation, we should aim at the foreign dissemination of Chinese culture, gradually move from naturalized translation to alienated translation, and take the foreign acceptance of Chinese culture as the primary principle to improve the status quo of "unreadable" Chinese to English translation, and then gradually make the individual elements of Chinese culture recognized and accepted by the target language people, so that it can be integrated into the mainstream world culture and become a way of participation in global governance. Then, gradually, the individual elements of Chinese culture will be recognized and accepted by the target language, so that they can be integrated into the mainstream culture of the world and become a way of participation in global governance. </a:t>
            </a:r>
            <a:endParaRPr lang="de-DE"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2106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6D0C4-079E-4A91-9681-3F5DE3BD430B}"/>
              </a:ext>
            </a:extLst>
          </p:cNvPr>
          <p:cNvSpPr>
            <a:spLocks noGrp="1"/>
          </p:cNvSpPr>
          <p:nvPr>
            <p:ph type="title"/>
          </p:nvPr>
        </p:nvSpPr>
        <p:spPr/>
        <p:txBody>
          <a:bodyPr>
            <a:normAutofit/>
          </a:bodyPr>
          <a:lstStyle/>
          <a:p>
            <a:r>
              <a:rPr lang="zh-CN" altLang="de-DE" dirty="0"/>
              <a:t>中国文化传播的使命</a:t>
            </a:r>
            <a:endParaRPr lang="de-DE" dirty="0"/>
          </a:p>
        </p:txBody>
      </p:sp>
      <p:sp>
        <p:nvSpPr>
          <p:cNvPr id="3" name="Inhaltsplatzhalter 2">
            <a:extLst>
              <a:ext uri="{FF2B5EF4-FFF2-40B4-BE49-F238E27FC236}">
                <a16:creationId xmlns:a16="http://schemas.microsoft.com/office/drawing/2014/main" id="{202B1459-EF65-4028-ADC6-B114FDAAA8E7}"/>
              </a:ext>
            </a:extLst>
          </p:cNvPr>
          <p:cNvSpPr>
            <a:spLocks noGrp="1"/>
          </p:cNvSpPr>
          <p:nvPr>
            <p:ph idx="1"/>
          </p:nvPr>
        </p:nvSpPr>
        <p:spPr>
          <a:xfrm>
            <a:off x="457200" y="1600200"/>
            <a:ext cx="8229600" cy="5357192"/>
          </a:xfrm>
        </p:spPr>
        <p:txBody>
          <a:bodyPr>
            <a:normAutofit fontScale="92500" lnSpcReduction="20000"/>
          </a:bodyPr>
          <a:lstStyle/>
          <a:p>
            <a:pPr marL="0" indent="0" algn="just">
              <a:lnSpc>
                <a:spcPct val="120000"/>
              </a:lnSpc>
              <a:buNone/>
            </a:pPr>
            <a:r>
              <a:rPr lang="zh-CN" sz="2400" kern="100" dirty="0">
                <a:effectLst/>
                <a:latin typeface="Calibri" panose="020F0502020204030204" pitchFamily="34" charset="0"/>
                <a:ea typeface="SimSun" panose="02010600030101010101" pitchFamily="2" charset="-122"/>
                <a:cs typeface="Times New Roman" panose="02020603050405020304" pitchFamily="18" charset="0"/>
              </a:rPr>
              <a:t>徐稳：《全球化背景下当代中国文化传播的困境与出路》</a:t>
            </a:r>
            <a:r>
              <a:rPr lang="en-US" sz="2400" kern="100" dirty="0">
                <a:effectLst/>
                <a:latin typeface="Calibri" panose="020F0502020204030204" pitchFamily="34" charset="0"/>
                <a:ea typeface="SimSun" panose="02010600030101010101" pitchFamily="2" charset="-122"/>
                <a:cs typeface="Times New Roman" panose="02020603050405020304" pitchFamily="18" charset="0"/>
              </a:rPr>
              <a:t>  </a:t>
            </a:r>
            <a:r>
              <a:rPr lang="zh-CN" sz="2400" kern="100" dirty="0">
                <a:effectLst/>
                <a:latin typeface="Calibri" panose="020F0502020204030204" pitchFamily="34" charset="0"/>
                <a:ea typeface="SimSun" panose="02010600030101010101" pitchFamily="2" charset="-122"/>
                <a:cs typeface="Times New Roman" panose="02020603050405020304" pitchFamily="18" charset="0"/>
              </a:rPr>
              <a:t>山东大学学报</a:t>
            </a:r>
            <a:r>
              <a:rPr lang="en-US" sz="2400" kern="100" dirty="0">
                <a:effectLst/>
                <a:latin typeface="Calibri" panose="020F0502020204030204" pitchFamily="34" charset="0"/>
                <a:ea typeface="SimSun" panose="02010600030101010101" pitchFamily="2" charset="-122"/>
                <a:cs typeface="Times New Roman" panose="02020603050405020304" pitchFamily="18" charset="0"/>
              </a:rPr>
              <a:t>2013</a:t>
            </a:r>
            <a:r>
              <a:rPr lang="zh-CN" sz="2400" kern="100" dirty="0">
                <a:effectLst/>
                <a:latin typeface="Calibri" panose="020F0502020204030204" pitchFamily="34" charset="0"/>
                <a:ea typeface="SimSun" panose="02010600030101010101" pitchFamily="2" charset="-122"/>
                <a:cs typeface="Times New Roman" panose="02020603050405020304" pitchFamily="18" charset="0"/>
              </a:rPr>
              <a:t>年第</a:t>
            </a:r>
            <a:r>
              <a:rPr lang="en-US" sz="2400" kern="100" dirty="0">
                <a:effectLst/>
                <a:latin typeface="Calibri" panose="020F0502020204030204" pitchFamily="34" charset="0"/>
                <a:ea typeface="SimSun" panose="02010600030101010101" pitchFamily="2" charset="-122"/>
                <a:cs typeface="Times New Roman" panose="02020603050405020304" pitchFamily="18" charset="0"/>
              </a:rPr>
              <a:t>4</a:t>
            </a:r>
            <a:r>
              <a:rPr lang="zh-CN" sz="2400" kern="100" dirty="0">
                <a:effectLst/>
                <a:latin typeface="Calibri" panose="020F0502020204030204" pitchFamily="34" charset="0"/>
                <a:ea typeface="SimSun" panose="02010600030101010101" pitchFamily="2" charset="-122"/>
                <a:cs typeface="Times New Roman" panose="02020603050405020304" pitchFamily="18" charset="0"/>
              </a:rPr>
              <a:t>期</a:t>
            </a:r>
            <a:r>
              <a:rPr lang="en-US" sz="2400" kern="100" dirty="0">
                <a:effectLst/>
                <a:latin typeface="Calibri" panose="020F0502020204030204" pitchFamily="34" charset="0"/>
                <a:ea typeface="SimSun" panose="02010600030101010101" pitchFamily="2" charset="-122"/>
                <a:cs typeface="Times New Roman" panose="02020603050405020304" pitchFamily="18" charset="0"/>
              </a:rPr>
              <a:t>96</a:t>
            </a:r>
            <a:r>
              <a:rPr lang="zh-CN" sz="2400" kern="100" dirty="0">
                <a:effectLst/>
                <a:latin typeface="Calibri" panose="020F0502020204030204" pitchFamily="34" charset="0"/>
                <a:ea typeface="SimSun" panose="02010600030101010101" pitchFamily="2" charset="-122"/>
                <a:cs typeface="Times New Roman" panose="02020603050405020304" pitchFamily="18" charset="0"/>
              </a:rPr>
              <a:t>页到</a:t>
            </a:r>
            <a:r>
              <a:rPr lang="en-US" sz="2400" kern="100" dirty="0">
                <a:effectLst/>
                <a:latin typeface="Calibri" panose="020F0502020204030204" pitchFamily="34" charset="0"/>
                <a:ea typeface="SimSun" panose="02010600030101010101" pitchFamily="2" charset="-122"/>
                <a:cs typeface="Times New Roman" panose="02020603050405020304" pitchFamily="18" charset="0"/>
              </a:rPr>
              <a:t>103</a:t>
            </a:r>
            <a:r>
              <a:rPr lang="zh-CN" sz="2400" kern="100" dirty="0">
                <a:effectLst/>
                <a:latin typeface="Calibri" panose="020F0502020204030204" pitchFamily="34" charset="0"/>
                <a:ea typeface="SimSun" panose="02010600030101010101" pitchFamily="2" charset="-122"/>
                <a:cs typeface="Times New Roman" panose="02020603050405020304" pitchFamily="18" charset="0"/>
              </a:rPr>
              <a:t>页</a:t>
            </a:r>
            <a:endParaRPr lang="de-DE" sz="2400" kern="1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lnSpc>
                <a:spcPct val="120000"/>
              </a:lnSpc>
              <a:buNone/>
            </a:pPr>
            <a:r>
              <a:rPr lang="zh-CN" sz="2400" kern="100" dirty="0">
                <a:effectLst/>
                <a:latin typeface="Calibri" panose="020F0502020204030204" pitchFamily="34" charset="0"/>
                <a:ea typeface="SimSun" panose="02010600030101010101" pitchFamily="2" charset="-122"/>
                <a:cs typeface="Times New Roman" panose="02020603050405020304" pitchFamily="18" charset="0"/>
              </a:rPr>
              <a:t>中国文化传播的目标是把代表人类共同利益的先进文化范式 和体系输出到接受国，使接受国了解中国，并培养它们对中国的友善态度，创造有利于中国的国际环 境，以取得国际支持和合作，目的在于宣传自己，消除误解。</a:t>
            </a:r>
            <a:endParaRPr lang="de-DE" altLang="zh-CN" sz="2400" kern="1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lgn="just">
              <a:buNone/>
            </a:pPr>
            <a:r>
              <a:rPr lang="en-US" sz="2400" kern="100" dirty="0">
                <a:effectLst/>
                <a:latin typeface="Calibri" panose="020F0502020204030204" pitchFamily="34" charset="0"/>
                <a:ea typeface="SimSun" panose="02010600030101010101" pitchFamily="2" charset="-122"/>
                <a:cs typeface="Times New Roman" panose="02020603050405020304" pitchFamily="18" charset="0"/>
              </a:rPr>
              <a:t>Xu Wen: "The Dilemma and Way Out of Contemporary Chinese Cultural Communication in the Context of Globalization" Journal of Shandong University, 2013, Vol. 4, pp. 96-103</a:t>
            </a:r>
          </a:p>
          <a:p>
            <a:pPr marL="0" indent="0" algn="just">
              <a:buNone/>
            </a:pPr>
            <a:r>
              <a:rPr lang="en-US" sz="2400" kern="100" dirty="0">
                <a:effectLst/>
                <a:latin typeface="Calibri" panose="020F0502020204030204" pitchFamily="34" charset="0"/>
                <a:ea typeface="SimSun" panose="02010600030101010101" pitchFamily="2" charset="-122"/>
                <a:cs typeface="Times New Roman" panose="02020603050405020304" pitchFamily="18" charset="0"/>
              </a:rPr>
              <a:t>The goal of Chinese cultural communication is to export advanced cultural paradigms and systems that represent the common interests of mankind to the receiving countries, to make them understand China, to cultivate their friendly attitudes toward China, and to create a favorable international environment for China in order to obtain international support and cooperation, with the aim of promoting itself and eliminating misunderstandings.</a:t>
            </a:r>
            <a:endParaRPr lang="de-DE" sz="24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2111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5141168"/>
          </a:xfrm>
        </p:spPr>
        <p:txBody>
          <a:bodyPr>
            <a:normAutofit/>
          </a:bodyPr>
          <a:lstStyle/>
          <a:p>
            <a:pPr marL="0" indent="0" algn="just">
              <a:lnSpc>
                <a:spcPct val="120000"/>
              </a:lnSpc>
              <a:buNone/>
            </a:pPr>
            <a:r>
              <a:rPr lang="zh-CN" sz="1400" kern="100" dirty="0">
                <a:effectLst/>
                <a:latin typeface="+mj-ea"/>
                <a:ea typeface="+mj-ea"/>
                <a:cs typeface="Times New Roman" panose="02020603050405020304" pitchFamily="18" charset="0"/>
              </a:rPr>
              <a:t>田静：《中国文学翻译海外出版的现状、问题与对策》</a:t>
            </a:r>
            <a:r>
              <a:rPr lang="en-US" sz="1400" kern="100" dirty="0">
                <a:effectLst/>
                <a:latin typeface="+mj-ea"/>
                <a:ea typeface="+mj-ea"/>
                <a:cs typeface="Times New Roman" panose="02020603050405020304" pitchFamily="18" charset="0"/>
              </a:rPr>
              <a:t>  </a:t>
            </a:r>
            <a:r>
              <a:rPr lang="zh-CN" sz="1400" kern="100" dirty="0">
                <a:effectLst/>
                <a:latin typeface="+mj-ea"/>
                <a:ea typeface="+mj-ea"/>
                <a:cs typeface="Times New Roman" panose="02020603050405020304" pitchFamily="18" charset="0"/>
              </a:rPr>
              <a:t>海外英语</a:t>
            </a:r>
            <a:r>
              <a:rPr lang="en-US" sz="1400" kern="100" dirty="0">
                <a:effectLst/>
                <a:latin typeface="+mj-ea"/>
                <a:ea typeface="+mj-ea"/>
                <a:cs typeface="Times New Roman" panose="02020603050405020304" pitchFamily="18" charset="0"/>
              </a:rPr>
              <a:t>2017</a:t>
            </a:r>
            <a:r>
              <a:rPr lang="zh-CN" sz="1400" kern="100" dirty="0">
                <a:effectLst/>
                <a:latin typeface="+mj-ea"/>
                <a:ea typeface="+mj-ea"/>
                <a:cs typeface="Times New Roman" panose="02020603050405020304" pitchFamily="18" charset="0"/>
              </a:rPr>
              <a:t>年</a:t>
            </a:r>
            <a:r>
              <a:rPr lang="en-US" sz="1400" kern="100" dirty="0">
                <a:effectLst/>
                <a:latin typeface="+mj-ea"/>
                <a:ea typeface="+mj-ea"/>
                <a:cs typeface="Times New Roman" panose="02020603050405020304" pitchFamily="18" charset="0"/>
              </a:rPr>
              <a:t>8</a:t>
            </a:r>
            <a:r>
              <a:rPr lang="zh-CN" sz="1400" kern="100" dirty="0">
                <a:effectLst/>
                <a:latin typeface="+mj-ea"/>
                <a:ea typeface="+mj-ea"/>
                <a:cs typeface="Times New Roman" panose="02020603050405020304" pitchFamily="18" charset="0"/>
              </a:rPr>
              <a:t>月</a:t>
            </a:r>
            <a:r>
              <a:rPr lang="en-US" sz="1400" kern="100" dirty="0">
                <a:effectLst/>
                <a:latin typeface="+mj-ea"/>
                <a:ea typeface="+mj-ea"/>
                <a:cs typeface="Times New Roman" panose="02020603050405020304" pitchFamily="18" charset="0"/>
              </a:rPr>
              <a:t>8</a:t>
            </a:r>
            <a:r>
              <a:rPr lang="zh-CN" sz="1400" kern="100" dirty="0">
                <a:effectLst/>
                <a:latin typeface="+mj-ea"/>
                <a:ea typeface="+mj-ea"/>
                <a:cs typeface="Times New Roman" panose="02020603050405020304" pitchFamily="18" charset="0"/>
              </a:rPr>
              <a:t>日</a:t>
            </a:r>
            <a:endParaRPr lang="de-DE" altLang="zh-CN" sz="1400" kern="100" dirty="0">
              <a:effectLst/>
              <a:latin typeface="+mj-ea"/>
              <a:ea typeface="+mj-ea"/>
              <a:cs typeface="Times New Roman" panose="02020603050405020304" pitchFamily="18" charset="0"/>
            </a:endParaRPr>
          </a:p>
          <a:p>
            <a:pPr marL="0" indent="0" algn="just">
              <a:lnSpc>
                <a:spcPct val="120000"/>
              </a:lnSpc>
              <a:buNone/>
            </a:pPr>
            <a:r>
              <a:rPr lang="zh-CN" sz="1400" kern="100" dirty="0">
                <a:effectLst/>
                <a:latin typeface="+mj-ea"/>
                <a:ea typeface="+mj-ea"/>
                <a:cs typeface="Times New Roman" panose="02020603050405020304" pitchFamily="18" charset="0"/>
              </a:rPr>
              <a:t>中国文学翻译在海外出版的数量少、销量小、受众少、影响小。其原因既有意识形态的影响，也有文化的差异，既有 阅读习惯的差异，又有期待视野的不同。除此之外，最大的原因是出版与传播问题。中国文学翻译“走出去”是中国出版 业“走出去”的重要内容和途径，在寻求政策支持的同时，建立出版机构的海外分销渠道，寻求与国外出版集团的有效合作 方式，塑造中国文学翻译的形象与内涵，打造核心竞争力，是中国文学翻译 “走出去”的必由之路。</a:t>
            </a:r>
            <a:endParaRPr lang="de-DE" altLang="zh-CN" sz="1400" kern="100" dirty="0">
              <a:effectLst/>
              <a:latin typeface="+mj-ea"/>
              <a:ea typeface="+mj-ea"/>
              <a:cs typeface="Times New Roman" panose="02020603050405020304" pitchFamily="18" charset="0"/>
            </a:endParaRPr>
          </a:p>
          <a:p>
            <a:pPr marL="0" indent="0" algn="just">
              <a:lnSpc>
                <a:spcPct val="120000"/>
              </a:lnSpc>
              <a:buNone/>
            </a:pPr>
            <a:r>
              <a:rPr lang="en-US" altLang="zh-CN" sz="1400" kern="100" dirty="0">
                <a:effectLst/>
                <a:latin typeface="Calibri" panose="020F0502020204030204" pitchFamily="34" charset="0"/>
                <a:ea typeface="+mj-ea"/>
                <a:cs typeface="Times New Roman" panose="02020603050405020304" pitchFamily="18" charset="0"/>
              </a:rPr>
              <a:t>Tian Jing, "The Current Situation, Problems and Countermeasures of Chinese Literary Translations Published Overseas" Overseas English, August 8, 2017</a:t>
            </a:r>
          </a:p>
          <a:p>
            <a:pPr marL="0" indent="0" algn="just">
              <a:lnSpc>
                <a:spcPct val="120000"/>
              </a:lnSpc>
              <a:buNone/>
            </a:pPr>
            <a:r>
              <a:rPr lang="en-US" altLang="zh-CN" sz="1400" kern="100" dirty="0">
                <a:effectLst/>
                <a:latin typeface="Calibri" panose="020F0502020204030204" pitchFamily="34" charset="0"/>
                <a:ea typeface="+mj-ea"/>
                <a:cs typeface="Times New Roman" panose="02020603050405020304" pitchFamily="18" charset="0"/>
              </a:rPr>
              <a:t>The number of Chinese literary translations published overseas is small, the sales are small, the audience is small, and the influence is small. The reasons for this are both ideological influence and cultural differences, differences in reading habits and differences in expectation horizons. Besides, the biggest reason is the problem of publication and dissemination. The "going out" of Chinese literary translation is an important content and way for the Chinese publishing industry to "go out". While seeking policy support, we should establish overseas distribution channels for publishing institutions, seek effective cooperation with foreign publishing groups, shape the image and connotation of Chinese literary translation, and create a core of Chinese literary translation. In addition to seeking policy support, establishing overseas distribution channels for publishers, seeking effective cooperation with foreign publishing groups, shaping the image and connotation of Chinese literary translations, and building core competitiveness is the only way for Chinese literary translations to "go global".</a:t>
            </a:r>
          </a:p>
          <a:p>
            <a:pPr marL="0" indent="0" algn="just">
              <a:lnSpc>
                <a:spcPct val="120000"/>
              </a:lnSpc>
              <a:buNone/>
            </a:pPr>
            <a:endParaRPr lang="de-DE" altLang="zh-CN" sz="14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66554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5141168"/>
          </a:xfrm>
        </p:spPr>
        <p:txBody>
          <a:bodyPr>
            <a:normAutofit fontScale="92500"/>
          </a:bodyPr>
          <a:lstStyle/>
          <a:p>
            <a:pPr marL="0" indent="0" algn="just">
              <a:lnSpc>
                <a:spcPct val="110000"/>
              </a:lnSpc>
              <a:buNone/>
            </a:pPr>
            <a:r>
              <a:rPr lang="zh-CN" sz="1600" kern="100" dirty="0">
                <a:effectLst/>
                <a:latin typeface="+mj-lt"/>
                <a:ea typeface="+mj-ea"/>
                <a:cs typeface="Times New Roman" panose="02020603050405020304" pitchFamily="18" charset="0"/>
              </a:rPr>
              <a:t>中国文学翻译“走出去”工程起始于</a:t>
            </a:r>
            <a:r>
              <a:rPr lang="en-US" sz="1600" kern="100" dirty="0">
                <a:effectLst/>
                <a:latin typeface="+mj-lt"/>
                <a:ea typeface="+mj-ea"/>
                <a:cs typeface="Times New Roman" panose="02020603050405020304" pitchFamily="18" charset="0"/>
              </a:rPr>
              <a:t>1951</a:t>
            </a:r>
            <a:r>
              <a:rPr lang="zh-CN" sz="1600" kern="100" dirty="0">
                <a:effectLst/>
                <a:latin typeface="+mj-lt"/>
                <a:ea typeface="+mj-ea"/>
                <a:cs typeface="Times New Roman" panose="02020603050405020304" pitchFamily="18" charset="0"/>
              </a:rPr>
              <a:t>年创刊的《中国文学》杂志以及其后的“熊猫丛书”，《中国文学》杂志的初衷是 向海外读者宣传中国优秀的文学作品，但是这些翻译作品在海 外发行遇冷，大多数作品并没有为西方读者所接受，以至于杂志在</a:t>
            </a:r>
            <a:r>
              <a:rPr lang="en-US" sz="1600" kern="100" dirty="0">
                <a:effectLst/>
                <a:latin typeface="+mj-lt"/>
                <a:ea typeface="+mj-ea"/>
                <a:cs typeface="Times New Roman" panose="02020603050405020304" pitchFamily="18" charset="0"/>
              </a:rPr>
              <a:t>2001</a:t>
            </a:r>
            <a:r>
              <a:rPr lang="zh-CN" sz="1600" kern="100" dirty="0">
                <a:effectLst/>
                <a:latin typeface="+mj-lt"/>
                <a:ea typeface="+mj-ea"/>
                <a:cs typeface="Times New Roman" panose="02020603050405020304" pitchFamily="18" charset="0"/>
              </a:rPr>
              <a:t>年停刊，这不能不说是对中国文化“走出去”工程的 巨大打击。新世纪以来，中国文化“走出去”被党和国家提高到 文化战略的高度，中国文学“走出去”启动了三大工程。</a:t>
            </a:r>
            <a:r>
              <a:rPr lang="en-US" sz="1600" kern="100" dirty="0">
                <a:effectLst/>
                <a:latin typeface="+mj-lt"/>
                <a:ea typeface="+mj-ea"/>
                <a:cs typeface="Times New Roman" panose="02020603050405020304" pitchFamily="18" charset="0"/>
              </a:rPr>
              <a:t>2012</a:t>
            </a:r>
            <a:r>
              <a:rPr lang="zh-CN" sz="1600" kern="100" dirty="0">
                <a:effectLst/>
                <a:latin typeface="+mj-lt"/>
                <a:ea typeface="+mj-ea"/>
                <a:cs typeface="Times New Roman" panose="02020603050405020304" pitchFamily="18" charset="0"/>
              </a:rPr>
              <a:t>年 中国作家莫言获得诺贝尔文学奖再次激发了中国文化界、学术界对中国文学翻译“走出去”的巨大热情，学术界进行了卓有成 效的讨论，对于中国文学翻译“走出去”的讨论主要集中于翻译 质量、翻译策略、翻译人才等方面。</a:t>
            </a:r>
            <a:endParaRPr lang="de-DE" altLang="zh-CN" sz="1600" kern="100" dirty="0">
              <a:effectLst/>
              <a:latin typeface="+mj-lt"/>
              <a:ea typeface="+mj-ea"/>
              <a:cs typeface="Times New Roman" panose="02020603050405020304" pitchFamily="18" charset="0"/>
            </a:endParaRPr>
          </a:p>
          <a:p>
            <a:pPr marL="0" indent="0" algn="just">
              <a:lnSpc>
                <a:spcPct val="110000"/>
              </a:lnSpc>
              <a:buNone/>
            </a:pPr>
            <a:r>
              <a:rPr lang="en-US" altLang="zh-CN" sz="1600" kern="100" dirty="0">
                <a:effectLst/>
                <a:latin typeface="+mj-lt"/>
                <a:ea typeface="+mj-ea"/>
                <a:cs typeface="Times New Roman" panose="02020603050405020304" pitchFamily="18" charset="0"/>
              </a:rPr>
              <a:t>The project of "going abroad" of Chinese literature translation began with the publication of "Chinese Literature" magazine in 1951 and the subsequent "Panda Series", which was originally intended to promote outstanding Chinese literature to overseas readers. The original purpose of the magazine was to promote outstanding Chinese literature to overseas readers, but these translated works were not well received by Western readers, and the magazine was discontinued in 2001, which was a great blow to the project of "going abroad" of Chinese culture. Since the new century, the "going out" of Chinese culture has been raised to the height of cultural strategy by the Party and the State, and three major projects have been launched for the "going out" of Chinese literature. In 2012, Chinese writer Mo Yan won the Nobel Prize for Literature, which once again stimulated great enthusiasm in Chinese cultural and academic circles for the "going out" of Chinese literary translation, and the academic circles have conducted fruitful discussions on the "going out" of Chinese literary translation, mainly focusing on translation quality, translation strategies and translation talents.</a:t>
            </a:r>
          </a:p>
        </p:txBody>
      </p:sp>
    </p:spTree>
    <p:extLst>
      <p:ext uri="{BB962C8B-B14F-4D97-AF65-F5344CB8AC3E}">
        <p14:creationId xmlns:p14="http://schemas.microsoft.com/office/powerpoint/2010/main" val="323366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5141168"/>
          </a:xfrm>
        </p:spPr>
        <p:txBody>
          <a:bodyPr>
            <a:normAutofit fontScale="92500"/>
          </a:bodyPr>
          <a:lstStyle/>
          <a:p>
            <a:pPr marL="0" indent="0" algn="just">
              <a:lnSpc>
                <a:spcPct val="150000"/>
              </a:lnSpc>
              <a:buNone/>
            </a:pPr>
            <a:r>
              <a:rPr lang="zh-CN" sz="1800" b="1" kern="100" dirty="0">
                <a:effectLst/>
                <a:latin typeface="+mj-ea"/>
                <a:ea typeface="+mj-ea"/>
                <a:cs typeface="Times New Roman" panose="02020603050405020304" pitchFamily="18" charset="0"/>
              </a:rPr>
              <a:t>中国文学翻译海外出版的现状：</a:t>
            </a:r>
            <a:r>
              <a:rPr lang="zh-CN" sz="1800" kern="100" dirty="0">
                <a:effectLst/>
                <a:latin typeface="+mj-ea"/>
                <a:ea typeface="+mj-ea"/>
                <a:cs typeface="Times New Roman" panose="02020603050405020304" pitchFamily="18" charset="0"/>
              </a:rPr>
              <a:t>与从国外引进的作品相比，中国文学翻译作品“走出去”的 数量屈指可数。中国作品的出口与海外作品进口极不平衡。 据统计，</a:t>
            </a:r>
            <a:r>
              <a:rPr lang="en-US" sz="1800" kern="100" dirty="0">
                <a:effectLst/>
                <a:latin typeface="+mj-ea"/>
                <a:ea typeface="+mj-ea"/>
                <a:cs typeface="Times New Roman" panose="02020603050405020304" pitchFamily="18" charset="0"/>
              </a:rPr>
              <a:t>2004</a:t>
            </a:r>
            <a:r>
              <a:rPr lang="zh-CN" sz="1800" kern="100" dirty="0">
                <a:effectLst/>
                <a:latin typeface="+mj-ea"/>
                <a:ea typeface="+mj-ea"/>
                <a:cs typeface="Times New Roman" panose="02020603050405020304" pitchFamily="18" charset="0"/>
              </a:rPr>
              <a:t>年，中国总共购买了美国出版的</a:t>
            </a:r>
            <a:r>
              <a:rPr lang="en-US" sz="1800" kern="100" dirty="0">
                <a:effectLst/>
                <a:latin typeface="+mj-ea"/>
                <a:ea typeface="+mj-ea"/>
                <a:cs typeface="Times New Roman" panose="02020603050405020304" pitchFamily="18" charset="0"/>
              </a:rPr>
              <a:t>3932</a:t>
            </a:r>
            <a:r>
              <a:rPr lang="zh-CN" sz="1800" kern="100" dirty="0">
                <a:effectLst/>
                <a:latin typeface="+mj-ea"/>
                <a:ea typeface="+mj-ea"/>
                <a:cs typeface="Times New Roman" panose="02020603050405020304" pitchFamily="18" charset="0"/>
              </a:rPr>
              <a:t>本书，但美 国出版机构只购买了</a:t>
            </a:r>
            <a:r>
              <a:rPr lang="en-US" sz="1800" kern="100" dirty="0">
                <a:effectLst/>
                <a:latin typeface="+mj-ea"/>
                <a:ea typeface="+mj-ea"/>
                <a:cs typeface="Times New Roman" panose="02020603050405020304" pitchFamily="18" charset="0"/>
              </a:rPr>
              <a:t>16</a:t>
            </a:r>
            <a:r>
              <a:rPr lang="zh-CN" sz="1800" kern="100" dirty="0">
                <a:effectLst/>
                <a:latin typeface="+mj-ea"/>
                <a:ea typeface="+mj-ea"/>
                <a:cs typeface="Times New Roman" panose="02020603050405020304" pitchFamily="18" charset="0"/>
              </a:rPr>
              <a:t>本中文书。</a:t>
            </a:r>
            <a:r>
              <a:rPr lang="en-US" sz="1800" kern="100" dirty="0">
                <a:effectLst/>
                <a:latin typeface="+mj-ea"/>
                <a:ea typeface="+mj-ea"/>
                <a:cs typeface="Times New Roman" panose="02020603050405020304" pitchFamily="18" charset="0"/>
              </a:rPr>
              <a:t>2009</a:t>
            </a:r>
            <a:r>
              <a:rPr lang="zh-CN" sz="1800" kern="100" dirty="0">
                <a:effectLst/>
                <a:latin typeface="+mj-ea"/>
                <a:ea typeface="+mj-ea"/>
                <a:cs typeface="Times New Roman" panose="02020603050405020304" pitchFamily="18" charset="0"/>
              </a:rPr>
              <a:t>年，美国共翻译出版 了</a:t>
            </a:r>
            <a:r>
              <a:rPr lang="en-US" sz="1800" kern="100" dirty="0">
                <a:effectLst/>
                <a:latin typeface="+mj-ea"/>
                <a:ea typeface="+mj-ea"/>
                <a:cs typeface="Times New Roman" panose="02020603050405020304" pitchFamily="18" charset="0"/>
              </a:rPr>
              <a:t>348</a:t>
            </a:r>
            <a:r>
              <a:rPr lang="zh-CN" sz="1800" kern="100" dirty="0">
                <a:effectLst/>
                <a:latin typeface="+mj-ea"/>
                <a:ea typeface="+mj-ea"/>
                <a:cs typeface="Times New Roman" panose="02020603050405020304" pitchFamily="18" charset="0"/>
              </a:rPr>
              <a:t>本文学新书，但其中只包括</a:t>
            </a:r>
            <a:r>
              <a:rPr lang="en-US" sz="1800" kern="100" dirty="0">
                <a:effectLst/>
                <a:latin typeface="+mj-ea"/>
                <a:ea typeface="+mj-ea"/>
                <a:cs typeface="Times New Roman" panose="02020603050405020304" pitchFamily="18" charset="0"/>
              </a:rPr>
              <a:t>8</a:t>
            </a:r>
            <a:r>
              <a:rPr lang="zh-CN" sz="1800" kern="100" dirty="0">
                <a:effectLst/>
                <a:latin typeface="+mj-ea"/>
                <a:ea typeface="+mj-ea"/>
                <a:cs typeface="Times New Roman" panose="02020603050405020304" pitchFamily="18" charset="0"/>
              </a:rPr>
              <a:t>本中国小说，仅占美国外国文学出版总数的</a:t>
            </a:r>
            <a:r>
              <a:rPr lang="en-US" sz="1800" kern="100" dirty="0">
                <a:effectLst/>
                <a:latin typeface="+mj-ea"/>
                <a:ea typeface="+mj-ea"/>
                <a:cs typeface="Times New Roman" panose="02020603050405020304" pitchFamily="18" charset="0"/>
              </a:rPr>
              <a:t>4%</a:t>
            </a:r>
            <a:r>
              <a:rPr lang="zh-CN" sz="1800" kern="100" dirty="0">
                <a:effectLst/>
                <a:latin typeface="+mj-ea"/>
                <a:ea typeface="+mj-ea"/>
                <a:cs typeface="Times New Roman" panose="02020603050405020304" pitchFamily="18" charset="0"/>
              </a:rPr>
              <a:t>。中国对国外作品的译介自晚清“西学东渐”以来就不曾停歇，每年出版的海外作品多不胜数。</a:t>
            </a:r>
            <a:endParaRPr lang="de-DE" altLang="zh-CN" sz="1800" kern="100" dirty="0">
              <a:effectLst/>
              <a:latin typeface="+mj-ea"/>
              <a:ea typeface="+mj-ea"/>
              <a:cs typeface="Times New Roman" panose="02020603050405020304" pitchFamily="18" charset="0"/>
            </a:endParaRPr>
          </a:p>
          <a:p>
            <a:pPr marL="0" indent="0" algn="just">
              <a:buNone/>
            </a:pPr>
            <a:r>
              <a:rPr lang="en-US" altLang="zh-CN" sz="1800" kern="100" dirty="0">
                <a:effectLst/>
                <a:latin typeface="+mj-lt"/>
                <a:ea typeface="+mj-ea"/>
                <a:cs typeface="Times New Roman" panose="02020603050405020304" pitchFamily="18" charset="0"/>
              </a:rPr>
              <a:t>The current situation of Chinese literary translations published overseas: Compared with the works imported from abroad, the number of Chinese literary translations "going abroad" is only a few. There is a great imbalance between the export of Chinese works and the import of overseas works. According to statistics, in 2004, China purchased a total of 3,932 books published in the United States, but U.S. publishers purchased only 16 Chinese books. 348 new literary books were translated and published in the United States in 2009, but only eight Chinese novels were included, accounting for only 4% of all foreign literature published in the United States. The translation of foreign works in China has been going on since the late Qing Dynasty, when "Western learning began in the East," and countless overseas works are published every year.</a:t>
            </a:r>
          </a:p>
          <a:p>
            <a:pPr marL="0" indent="0" algn="just">
              <a:lnSpc>
                <a:spcPct val="150000"/>
              </a:lnSpc>
              <a:buNone/>
            </a:pPr>
            <a:endParaRPr lang="de-DE" altLang="zh-CN" sz="18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158780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5141168"/>
          </a:xfrm>
        </p:spPr>
        <p:txBody>
          <a:bodyPr>
            <a:normAutofit lnSpcReduction="10000"/>
          </a:bodyPr>
          <a:lstStyle/>
          <a:p>
            <a:pPr marL="0" indent="0" algn="just">
              <a:lnSpc>
                <a:spcPct val="150000"/>
              </a:lnSpc>
              <a:buNone/>
            </a:pPr>
            <a:r>
              <a:rPr lang="zh-CN" sz="1600" kern="100" dirty="0">
                <a:effectLst/>
                <a:latin typeface="+mj-ea"/>
                <a:ea typeface="+mj-ea"/>
                <a:cs typeface="Times New Roman" panose="02020603050405020304" pitchFamily="18" charset="0"/>
              </a:rPr>
              <a:t>可以说 西方文化的强势影响有增无减，近年来我国经济实力虽然日益增强，但文化与文学走出去的少之又少。 中国文学“走出去”的数量非常有限，在这些走出去的作品中影响力如何呢？根据</a:t>
            </a:r>
            <a:r>
              <a:rPr lang="en-US" sz="1600" kern="100" dirty="0">
                <a:effectLst/>
                <a:latin typeface="+mj-ea"/>
                <a:ea typeface="+mj-ea"/>
                <a:cs typeface="Times New Roman" panose="02020603050405020304" pitchFamily="18" charset="0"/>
              </a:rPr>
              <a:t>2011</a:t>
            </a:r>
            <a:r>
              <a:rPr lang="zh-CN" sz="1600" kern="100" dirty="0">
                <a:effectLst/>
                <a:latin typeface="+mj-ea"/>
                <a:ea typeface="+mj-ea"/>
                <a:cs typeface="Times New Roman" panose="02020603050405020304" pitchFamily="18" charset="0"/>
              </a:rPr>
              <a:t>年《中华读书报》的分析，在美国市场，中国文学作品无人问津，完全处于边缘地位。</a:t>
            </a:r>
            <a:r>
              <a:rPr lang="en-US" sz="1600" kern="100" dirty="0">
                <a:effectLst/>
                <a:latin typeface="+mj-ea"/>
                <a:ea typeface="+mj-ea"/>
                <a:cs typeface="Times New Roman" panose="02020603050405020304" pitchFamily="18" charset="0"/>
              </a:rPr>
              <a:t>2008</a:t>
            </a:r>
            <a:r>
              <a:rPr lang="zh-CN" sz="1600" kern="100" dirty="0">
                <a:effectLst/>
                <a:latin typeface="+mj-ea"/>
                <a:ea typeface="+mj-ea"/>
                <a:cs typeface="Times New Roman" panose="02020603050405020304" pitchFamily="18" charset="0"/>
              </a:rPr>
              <a:t>年到</a:t>
            </a:r>
            <a:r>
              <a:rPr lang="en-US" sz="1600" kern="100" dirty="0">
                <a:effectLst/>
                <a:latin typeface="+mj-ea"/>
                <a:ea typeface="+mj-ea"/>
                <a:cs typeface="Times New Roman" panose="02020603050405020304" pitchFamily="18" charset="0"/>
              </a:rPr>
              <a:t> 2010</a:t>
            </a:r>
            <a:r>
              <a:rPr lang="zh-CN" sz="1600" kern="100" dirty="0">
                <a:effectLst/>
                <a:latin typeface="+mj-ea"/>
                <a:ea typeface="+mj-ea"/>
                <a:cs typeface="Times New Roman" panose="02020603050405020304" pitchFamily="18" charset="0"/>
              </a:rPr>
              <a:t>的三年间，美国出版英译汉语文学作品分别为</a:t>
            </a:r>
            <a:r>
              <a:rPr lang="en-US" sz="1600" kern="100" dirty="0">
                <a:effectLst/>
                <a:latin typeface="+mj-ea"/>
                <a:ea typeface="+mj-ea"/>
                <a:cs typeface="Times New Roman" panose="02020603050405020304" pitchFamily="18" charset="0"/>
              </a:rPr>
              <a:t>12</a:t>
            </a:r>
            <a:r>
              <a:rPr lang="zh-CN" sz="1600" kern="100" dirty="0">
                <a:effectLst/>
                <a:latin typeface="+mj-ea"/>
                <a:ea typeface="+mj-ea"/>
                <a:cs typeface="Times New Roman" panose="02020603050405020304" pitchFamily="18" charset="0"/>
              </a:rPr>
              <a:t>、</a:t>
            </a:r>
            <a:r>
              <a:rPr lang="en-US" sz="1600" kern="100" dirty="0">
                <a:effectLst/>
                <a:latin typeface="+mj-ea"/>
                <a:ea typeface="+mj-ea"/>
                <a:cs typeface="Times New Roman" panose="02020603050405020304" pitchFamily="18" charset="0"/>
              </a:rPr>
              <a:t> 8</a:t>
            </a:r>
            <a:r>
              <a:rPr lang="zh-CN" sz="1600" kern="100" dirty="0">
                <a:effectLst/>
                <a:latin typeface="+mj-ea"/>
                <a:ea typeface="+mj-ea"/>
                <a:cs typeface="Times New Roman" panose="02020603050405020304" pitchFamily="18" charset="0"/>
              </a:rPr>
              <a:t>和</a:t>
            </a:r>
            <a:r>
              <a:rPr lang="en-US" sz="1600" kern="100" dirty="0">
                <a:effectLst/>
                <a:latin typeface="+mj-ea"/>
                <a:ea typeface="+mj-ea"/>
                <a:cs typeface="Times New Roman" panose="02020603050405020304" pitchFamily="18" charset="0"/>
              </a:rPr>
              <a:t>9</a:t>
            </a:r>
            <a:r>
              <a:rPr lang="zh-CN" sz="1600" kern="100" dirty="0">
                <a:effectLst/>
                <a:latin typeface="+mj-ea"/>
                <a:ea typeface="+mj-ea"/>
                <a:cs typeface="Times New Roman" panose="02020603050405020304" pitchFamily="18" charset="0"/>
              </a:rPr>
              <a:t>种 ，共计</a:t>
            </a:r>
            <a:r>
              <a:rPr lang="en-US" sz="1600" kern="100" dirty="0">
                <a:effectLst/>
                <a:latin typeface="+mj-ea"/>
                <a:ea typeface="+mj-ea"/>
                <a:cs typeface="Times New Roman" panose="02020603050405020304" pitchFamily="18" charset="0"/>
              </a:rPr>
              <a:t>29</a:t>
            </a:r>
            <a:r>
              <a:rPr lang="zh-CN" sz="1600" kern="100" dirty="0">
                <a:effectLst/>
                <a:latin typeface="+mj-ea"/>
                <a:ea typeface="+mj-ea"/>
                <a:cs typeface="Times New Roman" panose="02020603050405020304" pitchFamily="18" charset="0"/>
              </a:rPr>
              <a:t>种，其中，当代中国内地作家的长短篇小说仅</a:t>
            </a:r>
            <a:r>
              <a:rPr lang="en-US" sz="1600" kern="100" dirty="0">
                <a:effectLst/>
                <a:latin typeface="+mj-ea"/>
                <a:ea typeface="+mj-ea"/>
                <a:cs typeface="Times New Roman" panose="02020603050405020304" pitchFamily="18" charset="0"/>
              </a:rPr>
              <a:t>19</a:t>
            </a:r>
            <a:r>
              <a:rPr lang="zh-CN" sz="1600" kern="100" dirty="0">
                <a:effectLst/>
                <a:latin typeface="+mj-ea"/>
                <a:ea typeface="+mj-ea"/>
                <a:cs typeface="Times New Roman" panose="02020603050405020304" pitchFamily="18" charset="0"/>
              </a:rPr>
              <a:t>种， 可谓一少二低三无名：品种少，销量低，且没有什么名气，几乎无一进入大众视野。</a:t>
            </a:r>
            <a:endParaRPr lang="de-DE" altLang="zh-CN" sz="1600" kern="100" dirty="0">
              <a:effectLst/>
              <a:latin typeface="+mj-ea"/>
              <a:ea typeface="+mj-ea"/>
              <a:cs typeface="Times New Roman" panose="02020603050405020304" pitchFamily="18" charset="0"/>
            </a:endParaRPr>
          </a:p>
          <a:p>
            <a:pPr marL="0" indent="0" algn="just">
              <a:lnSpc>
                <a:spcPct val="150000"/>
              </a:lnSpc>
              <a:buNone/>
            </a:pPr>
            <a:r>
              <a:rPr lang="en-US" altLang="zh-CN" sz="1600" kern="100" dirty="0">
                <a:effectLst/>
                <a:latin typeface="Calibri" panose="020F0502020204030204" pitchFamily="34" charset="0"/>
                <a:ea typeface="+mj-ea"/>
                <a:cs typeface="Times New Roman" panose="02020603050405020304" pitchFamily="18" charset="0"/>
              </a:rPr>
              <a:t>It can be said that the strong influence of Western culture continues to grow, and although China's economic strength has been increasing in recent years, very little culture and literature has gone out. The number of Chinese literature "going out" is very limited, and what is the influence of those works that have gone out? According to a 2011 analysis by China Reading News, Chinese literature is completely marginalized in the U.S. market, with 12, 8, and 9 titles published in the U.S. in English and Chinese from 2008 to 2010, for a total of 29 titles, of which only 19 are short and long stories by contemporary Chinese writers. Almost none of them have entered the public eye.</a:t>
            </a:r>
          </a:p>
          <a:p>
            <a:pPr marL="0" indent="0" algn="just">
              <a:lnSpc>
                <a:spcPct val="150000"/>
              </a:lnSpc>
              <a:buNone/>
            </a:pPr>
            <a:endParaRPr lang="de-DE" altLang="zh-CN" sz="16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24057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4983162"/>
          </a:xfrm>
        </p:spPr>
        <p:txBody>
          <a:bodyPr>
            <a:normAutofit fontScale="92500" lnSpcReduction="20000"/>
          </a:bodyPr>
          <a:lstStyle/>
          <a:p>
            <a:pPr marL="0" indent="0" algn="just">
              <a:lnSpc>
                <a:spcPct val="120000"/>
              </a:lnSpc>
              <a:buNone/>
            </a:pPr>
            <a:r>
              <a:rPr lang="zh-CN" sz="1800" b="1" kern="100" dirty="0">
                <a:effectLst/>
                <a:latin typeface="+mj-lt"/>
                <a:ea typeface="+mj-ea"/>
                <a:cs typeface="Times New Roman" panose="02020603050405020304" pitchFamily="18" charset="0"/>
              </a:rPr>
              <a:t>中国文学翻译海外出版的策略：</a:t>
            </a:r>
            <a:r>
              <a:rPr lang="zh-CN" sz="1800" kern="100" dirty="0">
                <a:effectLst/>
                <a:latin typeface="+mj-lt"/>
                <a:ea typeface="+mj-ea"/>
                <a:cs typeface="Times New Roman" panose="02020603050405020304" pitchFamily="18" charset="0"/>
              </a:rPr>
              <a:t>文化产业与文化“走出去”已经被提高到了文化战略的高度，所以中国文学翻译“走出去”应该与国家新闻传播战略相一致。早在</a:t>
            </a:r>
            <a:r>
              <a:rPr lang="en-US" sz="1800" kern="100" dirty="0">
                <a:effectLst/>
                <a:latin typeface="+mj-lt"/>
                <a:ea typeface="+mj-ea"/>
                <a:cs typeface="Times New Roman" panose="02020603050405020304" pitchFamily="18" charset="0"/>
              </a:rPr>
              <a:t>2003</a:t>
            </a:r>
            <a:r>
              <a:rPr lang="zh-CN" sz="1800" kern="100" dirty="0">
                <a:effectLst/>
                <a:latin typeface="+mj-lt"/>
                <a:ea typeface="+mj-ea"/>
                <a:cs typeface="Times New Roman" panose="02020603050405020304" pitchFamily="18" charset="0"/>
              </a:rPr>
              <a:t>年，国家新闻出版总署就提出发展我国新闻出版业的“走出去”战略；</a:t>
            </a:r>
            <a:r>
              <a:rPr lang="en-US" sz="1800" kern="100" dirty="0">
                <a:effectLst/>
                <a:latin typeface="+mj-lt"/>
                <a:ea typeface="+mj-ea"/>
                <a:cs typeface="Times New Roman" panose="02020603050405020304" pitchFamily="18" charset="0"/>
              </a:rPr>
              <a:t>2006</a:t>
            </a:r>
            <a:r>
              <a:rPr lang="zh-CN" sz="1800" kern="100" dirty="0">
                <a:effectLst/>
                <a:latin typeface="+mj-lt"/>
                <a:ea typeface="+mj-ea"/>
                <a:cs typeface="Times New Roman" panose="02020603050405020304" pitchFamily="18" charset="0"/>
              </a:rPr>
              <a:t>年，新闻出版总署提出《新闻出版业 “十一五”发展规划》，规划了新闻出版业“十一五”发展的八大重要战略。其中，第七项是积极实施中国出版业“走出去”战略，指明出版业“走出去”的目标和手段。</a:t>
            </a:r>
            <a:endParaRPr lang="de-DE" altLang="zh-CN" sz="1800" kern="100" dirty="0">
              <a:effectLst/>
              <a:latin typeface="+mj-lt"/>
              <a:ea typeface="+mj-ea"/>
              <a:cs typeface="Times New Roman" panose="02020603050405020304" pitchFamily="18" charset="0"/>
            </a:endParaRPr>
          </a:p>
          <a:p>
            <a:pPr marL="0" indent="0" algn="just">
              <a:lnSpc>
                <a:spcPct val="120000"/>
              </a:lnSpc>
              <a:buNone/>
            </a:pPr>
            <a:r>
              <a:rPr lang="en-US" sz="1800" dirty="0">
                <a:latin typeface="+mj-lt"/>
                <a:ea typeface="+mj-ea"/>
              </a:rPr>
              <a:t>Strategies for overseas publication of Chinese literary translation: Cultural industry and cultural "going out" have been raised to the height of cultural strategy, so the "going out" of Chinese literary translation should be consistent with the national news dissemination strategy. As early as 2003, the State General Administration of Press and Publication proposed to develop the "going out" strategy of China's press and publishing industry; in 2006, the General Administration of Press and Publication proposed the "Eleventh Five-Year Plan" for the development of the press and publishing industry, which planned In 2006, the General Administration of Press and Publication put forward the "Eleventh Five-Year Plan", planning eight important strategies for the development of the press and publishing industry. Among them, the seventh one is to actively implement the "going out" strategy of China's publishing industry, specifying the goals and means for the publishing industry to "go out".</a:t>
            </a:r>
          </a:p>
          <a:p>
            <a:pPr marL="0" indent="0" algn="just">
              <a:lnSpc>
                <a:spcPct val="150000"/>
              </a:lnSpc>
              <a:buNone/>
            </a:pPr>
            <a:endParaRPr lang="de-DE" sz="1800" dirty="0">
              <a:latin typeface="+mj-ea"/>
              <a:ea typeface="+mj-ea"/>
            </a:endParaRPr>
          </a:p>
        </p:txBody>
      </p:sp>
    </p:spTree>
    <p:extLst>
      <p:ext uri="{BB962C8B-B14F-4D97-AF65-F5344CB8AC3E}">
        <p14:creationId xmlns:p14="http://schemas.microsoft.com/office/powerpoint/2010/main" val="130523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4983162"/>
          </a:xfrm>
        </p:spPr>
        <p:txBody>
          <a:bodyPr>
            <a:normAutofit fontScale="92500" lnSpcReduction="10000"/>
          </a:bodyPr>
          <a:lstStyle/>
          <a:p>
            <a:pPr marL="0" indent="0" algn="just">
              <a:lnSpc>
                <a:spcPct val="120000"/>
              </a:lnSpc>
              <a:buNone/>
            </a:pPr>
            <a:r>
              <a:rPr lang="zh-CN" sz="1400" kern="100" dirty="0">
                <a:effectLst/>
                <a:latin typeface="+mj-lt"/>
                <a:ea typeface="+mj-ea"/>
                <a:cs typeface="Times New Roman" panose="02020603050405020304" pitchFamily="18" charset="0"/>
              </a:rPr>
              <a:t>中国文学翻译“走出去”是中国出版业“走出去”的重要内容和途径，积极地向西方推介中华民族的优秀文化成果，寻求政策支持的同时，建立出版机构的海外分销渠道，寻求与国外出版集团的有效合作方式，塑造中国文学翻译的形象与内涵，打造核心竞争力。 首先，整合国内具有对外传播与出版经验的机构，合理配置优质资源，避免单兵作战，形成合力。其目的一是可以出精品，二是可以增加与外资机构的谈判筹码。国内出版机构如外文出版社、中国对外翻译出版社、外语教学与研究出版社、上海译文出版社、译林出版社、外教社等都具有出版外文图书的经验与实力，应该群策群力，建立统一协调的机构或部门，整合这些出版社的人才、资本、渠道等资源，集中精力推出一系列精品。</a:t>
            </a:r>
            <a:endParaRPr lang="de-DE" altLang="zh-CN" kern="100" dirty="0">
              <a:effectLst/>
              <a:latin typeface="+mj-lt"/>
              <a:ea typeface="+mj-ea"/>
              <a:cs typeface="Times New Roman" panose="02020603050405020304" pitchFamily="18" charset="0"/>
            </a:endParaRPr>
          </a:p>
          <a:p>
            <a:pPr marL="0" indent="0" algn="just">
              <a:lnSpc>
                <a:spcPct val="120000"/>
              </a:lnSpc>
              <a:buNone/>
            </a:pPr>
            <a:r>
              <a:rPr lang="en-US" altLang="zh-CN" sz="1400" kern="100" dirty="0">
                <a:effectLst/>
                <a:latin typeface="+mj-lt"/>
                <a:ea typeface="+mj-ea"/>
                <a:cs typeface="Times New Roman" panose="02020603050405020304" pitchFamily="18" charset="0"/>
              </a:rPr>
              <a:t>The "going out" of Chinese literary translation is an important content and way for the Chinese publishing industry to "go out", actively promoting the excellent cultural achievements of the Chinese nation to the West, seeking policy support, establishing overseas distribution channels for publishing institutions, seeking effective cooperation with foreign publishing groups, and building core competitiveness. In addition, we should seek policy support, establish overseas distribution channels for publishing institutions, and seek effective cooperation with foreign publishing groups to shape the image and connotation of Chinese literature translation and build core competitiveness. First of all, we should integrate domestic institutions with experience in foreign communication and publishing, allocate quality resources reasonably, avoid single-armed combat, and form a joint force. The purpose of this is to produce high-quality products and to increase the bargaining chips with foreign institutions. Domestic publishing institutions such as Foreign Language Press, China Foreign Translation Press, Foreign Language Teaching and Research Press, Shanghai Translation Press, Yilin Press, and Foreign Education Agency have the experience and strength of publishing foreign language books, so they should make concerted efforts to establish a unified and coordinated institution or department, integrate the talents, capital, channels and other resources of these publishing houses, and focus on launching a series of high-quality products.</a:t>
            </a:r>
            <a:endParaRPr lang="de-DE" altLang="zh-CN" sz="11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4722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4983162"/>
          </a:xfrm>
        </p:spPr>
        <p:txBody>
          <a:bodyPr>
            <a:normAutofit lnSpcReduction="10000"/>
          </a:bodyPr>
          <a:lstStyle/>
          <a:p>
            <a:pPr marL="0" indent="0" algn="just">
              <a:buNone/>
            </a:pPr>
            <a:r>
              <a:rPr lang="zh-CN" sz="1400" kern="100" dirty="0">
                <a:effectLst/>
                <a:latin typeface="+mj-lt"/>
                <a:ea typeface="+mj-ea"/>
                <a:cs typeface="Times New Roman" panose="02020603050405020304" pitchFamily="18" charset="0"/>
              </a:rPr>
              <a:t>第二、与海外市场化的大型出版机构合作，建立合资公司或合作部门。海外出版机构熟悉海外市场，拥有销售渠道，与这些机构建立合作关系不失为一条捷径。通过与这些机构的合作，逐渐熟悉海外市场的营销与资本运营，把握海外市场的 消费习惯，最终建立自己的销售渠道和分支机构。 第三、推广中国文化与文学不能只依靠某几个部门或者出 版社，应该统合国家对外宣传机构、孔子学院、出版社、高等院校、社会组织以及民间机构的力量，全方位、多层次地介绍中国 文学精品，扩大中国文化的传播范围。首先，在华的海外留学生群体、驻华使馆以及外资公司驻华员工等是沟通中西文化的纽带，不应该忽视他们的影响，应该积极向他们推介中国文 学。其二、国内各个大学在海外的校友会与留学生群体，在西方大学任职的华人群体，西方大学的东亚系和亚洲研究系都熟悉中国文化与文学，这些群体也是传播中国文化的重要中介。 </a:t>
            </a:r>
            <a:r>
              <a:rPr lang="en-US" sz="1400" kern="100" dirty="0">
                <a:effectLst/>
                <a:latin typeface="+mj-lt"/>
                <a:ea typeface="+mj-ea"/>
                <a:cs typeface="Times New Roman" panose="02020603050405020304" pitchFamily="18" charset="0"/>
              </a:rPr>
              <a:t> </a:t>
            </a:r>
          </a:p>
          <a:p>
            <a:pPr marL="0" indent="0" algn="just">
              <a:buNone/>
            </a:pPr>
            <a:r>
              <a:rPr lang="en-US" sz="1400" dirty="0">
                <a:latin typeface="+mj-lt"/>
                <a:ea typeface="+mj-ea"/>
              </a:rPr>
              <a:t>Second, cooperate with large overseas market-oriented publishing institutions and establish joint ventures or cooperative departments. Overseas publishing institutions are familiar with overseas markets and have sales channels, so it is a shortcut to establish cooperation with these institutions. Through the cooperation with these institutions, we will gradually become familiar with the marketing and capital operation of overseas markets, grasp the consumption habits of overseas markets, and eventually establish our own sales channels and branches. Third, the promotion of Chinese culture and literature cannot rely on a few departments or publishing houses alone, but should combine the efforts of national foreign propaganda agencies, Confucius Institutes, publishing houses, colleges and universities, social organizations and private institutions to introduce Chinese literary masterpieces in a comprehensive and multi-level manner and expand the scope of Chinese culture. First of all, overseas students, embassies and employees of foreign companies in China are the links between Chinese and Western cultures, so we should not neglect their influence and actively promote Chinese literature to them. Secondly, the alumni associations and international student groups of domestic universities overseas, the Chinese groups working in western universities, and the departments of East Asian and Asian studies in western universities are familiar with Chinese culture and literature, and these groups are also important intermediaries in spreading Chinese culture. These groups are also important intermediaries for the dissemination of Chinese culture. </a:t>
            </a:r>
          </a:p>
        </p:txBody>
      </p:sp>
    </p:spTree>
    <p:extLst>
      <p:ext uri="{BB962C8B-B14F-4D97-AF65-F5344CB8AC3E}">
        <p14:creationId xmlns:p14="http://schemas.microsoft.com/office/powerpoint/2010/main" val="71458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Red</a:t>
            </a:r>
            <a:r>
              <a:rPr lang="de-DE" sz="1800" dirty="0">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9 4.21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Sinicization</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 Politics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for</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Example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of</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the</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Chinese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classics</a:t>
            </a:r>
            <a:endPar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10 4.28 Chinese Classics in World Lit. </a:t>
            </a:r>
            <a:r>
              <a:rPr lang="de-DE" sz="1800" dirty="0" err="1">
                <a:latin typeface="Calibri" panose="020F0502020204030204" pitchFamily="34" charset="0"/>
                <a:ea typeface="SimSun" panose="02010600030101010101" pitchFamily="2" charset="-122"/>
                <a:cs typeface="Calibri" panose="020F0502020204030204" pitchFamily="34" charset="0"/>
              </a:rPr>
              <a:t>Anthologies</a:t>
            </a:r>
            <a:r>
              <a:rPr lang="de-DE" sz="1800" dirty="0">
                <a:latin typeface="Calibri" panose="020F0502020204030204" pitchFamily="34" charset="0"/>
                <a:ea typeface="SimSun" panose="02010600030101010101" pitchFamily="2" charset="-122"/>
                <a:cs typeface="Calibri" panose="020F0502020204030204" pitchFamily="34" charset="0"/>
              </a:rPr>
              <a:t> and World </a:t>
            </a:r>
            <a:r>
              <a:rPr lang="de-DE" sz="1800" dirty="0" err="1">
                <a:latin typeface="Calibri" panose="020F0502020204030204" pitchFamily="34" charset="0"/>
                <a:ea typeface="SimSun" panose="02010600030101010101" pitchFamily="2" charset="-122"/>
                <a:cs typeface="Calibri" panose="020F0502020204030204" pitchFamily="34" charset="0"/>
              </a:rPr>
              <a:t>Literary</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History</a:t>
            </a:r>
            <a:r>
              <a:rPr lang="de-DE" sz="1800" dirty="0">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5.5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5.12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5.19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14 5.26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6.2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6.9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4983162"/>
          </a:xfrm>
        </p:spPr>
        <p:txBody>
          <a:bodyPr>
            <a:normAutofit fontScale="92500"/>
          </a:bodyPr>
          <a:lstStyle/>
          <a:p>
            <a:pPr marL="0" indent="0" algn="just">
              <a:buNone/>
            </a:pPr>
            <a:r>
              <a:rPr lang="zh-CN" sz="1600" kern="100" dirty="0">
                <a:effectLst/>
                <a:latin typeface="+mj-lt"/>
                <a:ea typeface="+mj-ea"/>
                <a:cs typeface="Times New Roman" panose="02020603050405020304" pitchFamily="18" charset="0"/>
              </a:rPr>
              <a:t>孔子学院应该成为传播中国文化的重镇。中国文学翻译“走出去”实质是中国文化的跨文化传播。 理想的跨文化传播是主体间的传播，也就是说，传受双方是平等自愿的，不能一方把意愿强加于另一方。跨文化传播理论提醒我们中国翻译文学“走出去”的过程中，要尽可能避免宣传的 口吻和措辞，以他者的智慧表现自我，注意传播技巧、传播渠道以及充分的受众研究。二十世纪二三十年代庞德对中国诗歌的译介就是出于对中国文化的需要，因此，我们应让西方读者了解到中国优秀文化的普世价值以及与西方文化的共性，克服交流的无奈，寻找中西文化的共通之道，才能实现中国文学从 “走出去”到西方自觉接受的转变。</a:t>
            </a:r>
            <a:r>
              <a:rPr lang="en-US" sz="1600" kern="100" dirty="0">
                <a:effectLst/>
                <a:latin typeface="+mj-lt"/>
                <a:ea typeface="+mj-ea"/>
                <a:cs typeface="Times New Roman" panose="02020603050405020304" pitchFamily="18" charset="0"/>
              </a:rPr>
              <a:t> </a:t>
            </a:r>
          </a:p>
          <a:p>
            <a:pPr marL="0" indent="0" algn="just">
              <a:buNone/>
            </a:pPr>
            <a:r>
              <a:rPr lang="en-US" sz="1600" dirty="0">
                <a:latin typeface="+mj-lt"/>
                <a:ea typeface="+mj-ea"/>
              </a:rPr>
              <a:t>Confucius Institutes should become important centers for the dissemination of Chinese culture. The essence of "going abroad" of Chinese literature translation is the cross-cultural communication of Chinese culture. The ideal intercultural communication is an inter-subjective communication, that is to say, both parties are equal and voluntary, and one party cannot impose its will on the other. The theory of intercultural communication reminds us that in the process of "going abroad" of Chinese translated literature, we should avoid as much as possible the tone and wording of propaganda, express ourselves with the wisdom of the other, and pay attention to communication techniques, communication channels and adequate audience research. The translation of Chinese poetry by Pound in the 1920s and 1930s was motivated by the need for Chinese culture. Therefore, we should let Western readers understand the universal value of China's excellent culture and the commonality with Western culture, overcome the helplessness of communication, and find the common way between Chinese and Western culture in order to realize the transformation of Chinese literature from "going out" to Western conscious acceptance. This is the only way to achieve the transformation of Chinese literature from "going out" to conscious acceptance by the West. </a:t>
            </a:r>
          </a:p>
        </p:txBody>
      </p:sp>
    </p:spTree>
    <p:extLst>
      <p:ext uri="{BB962C8B-B14F-4D97-AF65-F5344CB8AC3E}">
        <p14:creationId xmlns:p14="http://schemas.microsoft.com/office/powerpoint/2010/main" val="22168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5257800"/>
          </a:xfrm>
        </p:spPr>
        <p:txBody>
          <a:bodyPr>
            <a:normAutofit fontScale="92500"/>
          </a:bodyPr>
          <a:lstStyle/>
          <a:p>
            <a:pPr marL="0" indent="0" algn="just">
              <a:lnSpc>
                <a:spcPct val="120000"/>
              </a:lnSpc>
              <a:buNone/>
            </a:pPr>
            <a:r>
              <a:rPr lang="zh-CN" sz="1400" b="0" dirty="0">
                <a:effectLst/>
                <a:latin typeface="+mj-ea"/>
                <a:ea typeface="+mj-ea"/>
                <a:cs typeface="SimSun" panose="02010600030101010101" pitchFamily="2" charset="-122"/>
              </a:rPr>
              <a:t>腾梅：《中国翻译政策研究的定位与解读》</a:t>
            </a:r>
            <a:r>
              <a:rPr lang="en-US" sz="1400" b="0" dirty="0">
                <a:effectLst/>
                <a:latin typeface="+mj-ea"/>
                <a:ea typeface="+mj-ea"/>
                <a:cs typeface="SimSun" panose="02010600030101010101" pitchFamily="2" charset="-122"/>
              </a:rPr>
              <a:t>   </a:t>
            </a:r>
            <a:r>
              <a:rPr lang="zh-CN" sz="1400" b="0" dirty="0">
                <a:effectLst/>
                <a:latin typeface="+mj-ea"/>
                <a:ea typeface="+mj-ea"/>
                <a:cs typeface="SimSun" panose="02010600030101010101" pitchFamily="2" charset="-122"/>
              </a:rPr>
              <a:t>中国英汉语比较研究会第十次全国学术研讨会暨</a:t>
            </a:r>
            <a:r>
              <a:rPr lang="en-US" sz="1400" b="0" dirty="0">
                <a:effectLst/>
                <a:latin typeface="+mj-ea"/>
                <a:ea typeface="+mj-ea"/>
                <a:cs typeface="SimSun" panose="02010600030101010101" pitchFamily="2" charset="-122"/>
              </a:rPr>
              <a:t>2012</a:t>
            </a:r>
            <a:r>
              <a:rPr lang="zh-CN" sz="1400" b="0" dirty="0">
                <a:effectLst/>
                <a:latin typeface="+mj-ea"/>
                <a:ea typeface="+mj-ea"/>
                <a:cs typeface="SimSun" panose="02010600030101010101" pitchFamily="2" charset="-122"/>
              </a:rPr>
              <a:t>英汉语比较与翻译研究国际学术研讨会会议日程和摘要汇编</a:t>
            </a:r>
            <a:endParaRPr lang="de-DE" altLang="zh-CN" sz="1400" b="1" dirty="0">
              <a:latin typeface="+mj-ea"/>
              <a:ea typeface="+mj-ea"/>
              <a:cs typeface="SimSun" panose="02010600030101010101" pitchFamily="2" charset="-122"/>
            </a:endParaRPr>
          </a:p>
          <a:p>
            <a:pPr marL="0" indent="0" algn="just">
              <a:lnSpc>
                <a:spcPct val="120000"/>
              </a:lnSpc>
              <a:buNone/>
            </a:pPr>
            <a:r>
              <a:rPr lang="zh-CN" sz="1400" kern="100" dirty="0">
                <a:effectLst/>
                <a:latin typeface="+mj-ea"/>
                <a:ea typeface="+mj-ea"/>
                <a:cs typeface="Times New Roman" panose="02020603050405020304" pitchFamily="18" charset="0"/>
              </a:rPr>
              <a:t>在当前</a:t>
            </a:r>
            <a:r>
              <a:rPr lang="en-US" sz="1400" kern="100" dirty="0">
                <a:effectLst/>
                <a:latin typeface="+mj-ea"/>
                <a:ea typeface="+mj-ea"/>
                <a:cs typeface="Times New Roman" panose="02020603050405020304" pitchFamily="18" charset="0"/>
              </a:rPr>
              <a:t>21</a:t>
            </a:r>
            <a:r>
              <a:rPr lang="zh-CN" sz="1400" kern="100" dirty="0">
                <a:effectLst/>
                <a:latin typeface="+mj-ea"/>
                <a:ea typeface="+mj-ea"/>
                <a:cs typeface="Times New Roman" panose="02020603050405020304" pitchFamily="18" charset="0"/>
              </a:rPr>
              <a:t>世纪 ， 随着中国改革开放和全球化程度的日益增加 ，作为联系中国与世界 的重要手段，翻译活动日趋繁荣，其地位的重要性也日趋凸显，但同时也逐渐暴露出很多问题，比如，翻译市场混乱，缺乏有力的监管措施，导致无序竞争、鱼龙混杂，抢译乱译情况严重，部分出版商在出版翻译作品时，单纯追求经济利益，只选择利润高的畅销书等，不重视市场比较小的学术类书籍。另外，与写作等其他创作方式相比，翻译的学术地位低下，译者的稿酬太低，导致大量优秀译者流失，翻译质量得不到保障。</a:t>
            </a:r>
            <a:endParaRPr lang="de-DE" altLang="zh-CN" sz="1400" kern="100" dirty="0">
              <a:latin typeface="+mj-ea"/>
              <a:ea typeface="+mj-ea"/>
              <a:cs typeface="Times New Roman" panose="02020603050405020304" pitchFamily="18" charset="0"/>
            </a:endParaRPr>
          </a:p>
          <a:p>
            <a:pPr marL="0" indent="0" algn="just">
              <a:lnSpc>
                <a:spcPct val="120000"/>
              </a:lnSpc>
              <a:buNone/>
            </a:pPr>
            <a:r>
              <a:rPr lang="en-US" sz="1400" kern="100" dirty="0">
                <a:effectLst/>
                <a:latin typeface="+mj-ea"/>
                <a:ea typeface="+mj-ea"/>
                <a:cs typeface="Times New Roman" panose="02020603050405020304" pitchFamily="18" charset="0"/>
              </a:rPr>
              <a:t>Teng Mei: "The Positioning and Interpretation of Translation Policy Research in China" The Tenth National Symposium of the Chinese Society for Comparative English and Chinese Studies and the 2012 International Symposium on Comparative English and Chinese Studies in Translation Conference Program and Abstracts</a:t>
            </a:r>
          </a:p>
          <a:p>
            <a:pPr marL="0" indent="0" algn="just">
              <a:lnSpc>
                <a:spcPct val="120000"/>
              </a:lnSpc>
              <a:buNone/>
            </a:pPr>
            <a:r>
              <a:rPr lang="en-US" sz="1400" kern="100" dirty="0">
                <a:effectLst/>
                <a:latin typeface="+mj-ea"/>
                <a:ea typeface="+mj-ea"/>
                <a:cs typeface="Times New Roman" panose="02020603050405020304" pitchFamily="18" charset="0"/>
              </a:rPr>
              <a:t>In the current 21st century, with China's reform and opening up and the increasing degree of globalization, translation activities, as an important means to link China with the world, have become more and more prosperous and its importance has become more and more prominent, but at the same time, many problems have been gradually exposed, for example, the translation market is chaotic and lacks strong supervisory measures, leading to disorderly competition, mixed fish and dragons, and serious cases of robbed and disorderly translations, and some publishers, in publishing translated works, simply pursue economic interests. When publishing translations, some publishers simply pursue economic interests and choose only the best-selling books with high profits, without paying attention to the academic books with a relatively small market. In addition, compared with other creative methods such as writing, the academic status of translation is low, and the remuneration for translators is too low, resulting in the loss of a large number of excellent translators, and the quality of translation is not guaranteed.</a:t>
            </a:r>
          </a:p>
        </p:txBody>
      </p:sp>
    </p:spTree>
    <p:extLst>
      <p:ext uri="{BB962C8B-B14F-4D97-AF65-F5344CB8AC3E}">
        <p14:creationId xmlns:p14="http://schemas.microsoft.com/office/powerpoint/2010/main" val="4032361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a:xfrm>
            <a:off x="457200" y="1600200"/>
            <a:ext cx="8229600" cy="5257800"/>
          </a:xfrm>
        </p:spPr>
        <p:txBody>
          <a:bodyPr>
            <a:normAutofit lnSpcReduction="10000"/>
          </a:bodyPr>
          <a:lstStyle/>
          <a:p>
            <a:pPr marL="0" indent="0" algn="just">
              <a:buNone/>
            </a:pPr>
            <a:r>
              <a:rPr lang="zh-CN" sz="1400" kern="100" dirty="0">
                <a:effectLst/>
                <a:latin typeface="+mj-ea"/>
                <a:ea typeface="+mj-ea"/>
                <a:cs typeface="Times New Roman" panose="02020603050405020304" pitchFamily="18" charset="0"/>
              </a:rPr>
              <a:t>虽然我国政府近年来已意识到翻译市场存在问题的严重性，并出台了 一系列相关的政策法规，如《翻译服务规范》（</a:t>
            </a:r>
            <a:r>
              <a:rPr lang="en-US" sz="1400" kern="100" dirty="0">
                <a:effectLst/>
                <a:latin typeface="+mj-ea"/>
                <a:ea typeface="+mj-ea"/>
                <a:cs typeface="Times New Roman" panose="02020603050405020304" pitchFamily="18" charset="0"/>
              </a:rPr>
              <a:t>2003</a:t>
            </a:r>
            <a:r>
              <a:rPr lang="zh-CN" sz="1400" kern="100" dirty="0">
                <a:effectLst/>
                <a:latin typeface="+mj-ea"/>
                <a:ea typeface="+mj-ea"/>
                <a:cs typeface="Times New Roman" panose="02020603050405020304" pitchFamily="18" charset="0"/>
              </a:rPr>
              <a:t>）和《翻译服务译文质量要求》（</a:t>
            </a:r>
            <a:r>
              <a:rPr lang="en-US" sz="1400" kern="100" dirty="0">
                <a:effectLst/>
                <a:latin typeface="+mj-ea"/>
                <a:ea typeface="+mj-ea"/>
                <a:cs typeface="Times New Roman" panose="02020603050405020304" pitchFamily="18" charset="0"/>
              </a:rPr>
              <a:t>2003</a:t>
            </a:r>
            <a:r>
              <a:rPr lang="zh-CN" sz="1400" kern="100" dirty="0">
                <a:effectLst/>
                <a:latin typeface="+mj-ea"/>
                <a:ea typeface="+mj-ea"/>
                <a:cs typeface="Times New Roman" panose="02020603050405020304" pitchFamily="18" charset="0"/>
              </a:rPr>
              <a:t>）等，并为规范翻译市场的准入机制分别于</a:t>
            </a:r>
            <a:r>
              <a:rPr lang="en-US" sz="1400" kern="100" dirty="0">
                <a:effectLst/>
                <a:latin typeface="+mj-ea"/>
                <a:ea typeface="+mj-ea"/>
                <a:cs typeface="Times New Roman" panose="02020603050405020304" pitchFamily="18" charset="0"/>
              </a:rPr>
              <a:t>2003</a:t>
            </a:r>
            <a:r>
              <a:rPr lang="zh-CN" sz="1400" kern="100" dirty="0">
                <a:effectLst/>
                <a:latin typeface="+mj-ea"/>
                <a:ea typeface="+mj-ea"/>
                <a:cs typeface="Times New Roman" panose="02020603050405020304" pitchFamily="18" charset="0"/>
              </a:rPr>
              <a:t>年推出了全国翻译专业资格（水平）考试（ＣＡＴＴＩ），于</a:t>
            </a:r>
            <a:r>
              <a:rPr lang="en-US" sz="1400" kern="100" dirty="0">
                <a:effectLst/>
                <a:latin typeface="+mj-ea"/>
                <a:ea typeface="+mj-ea"/>
                <a:cs typeface="Times New Roman" panose="02020603050405020304" pitchFamily="18" charset="0"/>
              </a:rPr>
              <a:t>2008</a:t>
            </a:r>
            <a:r>
              <a:rPr lang="zh-CN" sz="1400" kern="100" dirty="0">
                <a:effectLst/>
                <a:latin typeface="+mj-ea"/>
                <a:ea typeface="+mj-ea"/>
                <a:cs typeface="Times New Roman" panose="02020603050405020304" pitchFamily="18" charset="0"/>
              </a:rPr>
              <a:t>年推出了全国外语翻译证书考试（ ＮＡＥＴＩ），但距离建设一个良性、有序发展的翻译市场仍有很长的路要走。</a:t>
            </a:r>
            <a:endParaRPr lang="de-DE" altLang="zh-CN" sz="1400" kern="100" dirty="0">
              <a:latin typeface="+mj-ea"/>
              <a:ea typeface="+mj-ea"/>
              <a:cs typeface="Times New Roman" panose="02020603050405020304" pitchFamily="18" charset="0"/>
            </a:endParaRPr>
          </a:p>
          <a:p>
            <a:pPr marL="0" indent="0" algn="just">
              <a:buNone/>
            </a:pPr>
            <a:r>
              <a:rPr lang="zh-CN" sz="1400" kern="100" dirty="0">
                <a:effectLst/>
                <a:latin typeface="+mj-ea"/>
                <a:ea typeface="+mj-ea"/>
                <a:cs typeface="Times New Roman" panose="02020603050405020304" pitchFamily="18" charset="0"/>
              </a:rPr>
              <a:t>造成目前问题的根源之一，就在于缺乏政府的有效监管，缺乏完善有效的相关政策和法规。因此，在这种历史情形下，一整套行之有效的为国家基本建设和文化建设服务的翻译政策十分必要。总体而言，我国目前需要两种前瞻性翻译政策：宏观政策和微观政策。宏观政策主要关注翻译的基础建设问题，比如翻译质量评估标准及流程、译名的统一、市场的规范、翻译学术研究等等；微观政策则着重解决与翻译相关的具体问题，如某些翻译项目、 翻译基金的设立、翻译奖项的评选等等。</a:t>
            </a:r>
            <a:endParaRPr lang="de-DE" altLang="zh-CN" sz="1400" kern="100" dirty="0">
              <a:effectLst/>
              <a:latin typeface="+mj-ea"/>
              <a:ea typeface="+mj-ea"/>
              <a:cs typeface="Times New Roman" panose="02020603050405020304" pitchFamily="18" charset="0"/>
            </a:endParaRPr>
          </a:p>
          <a:p>
            <a:pPr marL="0" indent="0" algn="just">
              <a:buNone/>
            </a:pPr>
            <a:r>
              <a:rPr lang="en-US" sz="1400" kern="100" dirty="0">
                <a:effectLst/>
                <a:latin typeface="+mj-ea"/>
                <a:ea typeface="+mj-ea"/>
                <a:cs typeface="Times New Roman" panose="02020603050405020304" pitchFamily="18" charset="0"/>
              </a:rPr>
              <a:t>Although our government has realized the seriousness of the problems in the translation market in recent years, and has issued a series of relevant policies and regulations, such as the Specification for Translation Services (2003) and the Quality Requirements for Translation Services (2003), and introduced the National Translation Professional Qualification (Level) Examination (CATTI) in 2003 and the National Foreign Language Translation Certificate Examination (NFLTC) in 2008 respectively to regulate the access mechanism of the translation market. However, there is still a long way to go before building a benign and orderly development of translation market.</a:t>
            </a:r>
          </a:p>
          <a:p>
            <a:pPr marL="0" indent="0" algn="just">
              <a:buNone/>
            </a:pPr>
            <a:r>
              <a:rPr lang="en-US" sz="1400" kern="100" dirty="0">
                <a:effectLst/>
                <a:latin typeface="+mj-ea"/>
                <a:ea typeface="+mj-ea"/>
                <a:cs typeface="Times New Roman" panose="02020603050405020304" pitchFamily="18" charset="0"/>
              </a:rPr>
              <a:t>One of the root causes of the current problems lies in the lack of effective supervision by the government and the lack of perfect and effective related policies and regulations. Therefore, under such historical circumstances, a set of effective translation policies serving national capital and cultural construction is necessary. In general, China needs two kinds of forward-looking translation policies at present: macro policies and micro policies. Macro policies mainly focus on translation infrastructure issues, such as translation quality assessment standards and processes, unification of translation names, market regulation, translation academic research, etc.; micro policies focus on specific translation-related issues, such as the establishment of certain translation projects, translation funds, translation award selection, etc.</a:t>
            </a:r>
          </a:p>
        </p:txBody>
      </p:sp>
    </p:spTree>
    <p:extLst>
      <p:ext uri="{BB962C8B-B14F-4D97-AF65-F5344CB8AC3E}">
        <p14:creationId xmlns:p14="http://schemas.microsoft.com/office/powerpoint/2010/main" val="130673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p:txBody>
          <a:bodyPr>
            <a:normAutofit fontScale="92500" lnSpcReduction="20000"/>
          </a:bodyPr>
          <a:lstStyle/>
          <a:p>
            <a:pPr marL="0" indent="0" algn="just">
              <a:lnSpc>
                <a:spcPct val="120000"/>
              </a:lnSpc>
              <a:buNone/>
            </a:pPr>
            <a:r>
              <a:rPr lang="zh-CN" sz="1800" kern="100" dirty="0">
                <a:effectLst/>
                <a:latin typeface="+mj-ea"/>
                <a:ea typeface="+mj-ea"/>
                <a:cs typeface="Times New Roman" panose="02020603050405020304" pitchFamily="18" charset="0"/>
              </a:rPr>
              <a:t>孟晓光：《理智看待中国文学走向世界》</a:t>
            </a:r>
            <a:r>
              <a:rPr lang="en-US" sz="1800" kern="100" dirty="0">
                <a:effectLst/>
                <a:latin typeface="+mj-ea"/>
                <a:ea typeface="+mj-ea"/>
                <a:cs typeface="Times New Roman" panose="02020603050405020304" pitchFamily="18" charset="0"/>
              </a:rPr>
              <a:t>  </a:t>
            </a:r>
            <a:r>
              <a:rPr lang="zh-CN" sz="1800" kern="100" dirty="0">
                <a:effectLst/>
                <a:latin typeface="+mj-ea"/>
                <a:ea typeface="+mj-ea"/>
                <a:cs typeface="Times New Roman" panose="02020603050405020304" pitchFamily="18" charset="0"/>
              </a:rPr>
              <a:t>人民日报海外版</a:t>
            </a:r>
            <a:r>
              <a:rPr lang="en-US" sz="1800" kern="100" dirty="0">
                <a:effectLst/>
                <a:latin typeface="+mj-ea"/>
                <a:ea typeface="+mj-ea"/>
                <a:cs typeface="Times New Roman" panose="02020603050405020304" pitchFamily="18" charset="0"/>
              </a:rPr>
              <a:t>2010 </a:t>
            </a:r>
            <a:r>
              <a:rPr lang="zh-CN" sz="1800" kern="100" dirty="0">
                <a:effectLst/>
                <a:latin typeface="+mj-ea"/>
                <a:ea typeface="+mj-ea"/>
                <a:cs typeface="Times New Roman" panose="02020603050405020304" pitchFamily="18" charset="0"/>
              </a:rPr>
              <a:t>年</a:t>
            </a:r>
            <a:r>
              <a:rPr lang="en-US" sz="1800" kern="100" dirty="0">
                <a:effectLst/>
                <a:latin typeface="+mj-ea"/>
                <a:ea typeface="+mj-ea"/>
                <a:cs typeface="Times New Roman" panose="02020603050405020304" pitchFamily="18" charset="0"/>
              </a:rPr>
              <a:t>9 </a:t>
            </a:r>
            <a:r>
              <a:rPr lang="zh-CN" sz="1800" kern="100" dirty="0">
                <a:effectLst/>
                <a:latin typeface="+mj-ea"/>
                <a:ea typeface="+mj-ea"/>
                <a:cs typeface="Times New Roman" panose="02020603050405020304" pitchFamily="18" charset="0"/>
              </a:rPr>
              <a:t>月</a:t>
            </a:r>
            <a:r>
              <a:rPr lang="en-US" sz="1800" kern="100" dirty="0">
                <a:effectLst/>
                <a:latin typeface="+mj-ea"/>
                <a:ea typeface="+mj-ea"/>
                <a:cs typeface="Times New Roman" panose="02020603050405020304" pitchFamily="18" charset="0"/>
              </a:rPr>
              <a:t>23 </a:t>
            </a:r>
            <a:r>
              <a:rPr lang="zh-CN" sz="1800" kern="100" dirty="0">
                <a:effectLst/>
                <a:latin typeface="+mj-ea"/>
                <a:ea typeface="+mj-ea"/>
                <a:cs typeface="Times New Roman" panose="02020603050405020304" pitchFamily="18" charset="0"/>
              </a:rPr>
              <a:t>日第</a:t>
            </a:r>
            <a:r>
              <a:rPr lang="en-US" sz="1800" kern="100" dirty="0">
                <a:effectLst/>
                <a:latin typeface="+mj-ea"/>
                <a:ea typeface="+mj-ea"/>
                <a:cs typeface="Times New Roman" panose="02020603050405020304" pitchFamily="18" charset="0"/>
              </a:rPr>
              <a:t> 007 </a:t>
            </a:r>
            <a:r>
              <a:rPr lang="zh-CN" sz="1800" kern="100" dirty="0">
                <a:effectLst/>
                <a:latin typeface="+mj-ea"/>
                <a:ea typeface="+mj-ea"/>
                <a:cs typeface="Times New Roman" panose="02020603050405020304" pitchFamily="18" charset="0"/>
              </a:rPr>
              <a:t>版</a:t>
            </a:r>
            <a:endParaRPr lang="de-DE" altLang="zh-CN" sz="1800" kern="100" dirty="0">
              <a:effectLst/>
              <a:latin typeface="+mj-ea"/>
              <a:ea typeface="+mj-ea"/>
              <a:cs typeface="Times New Roman" panose="02020603050405020304" pitchFamily="18" charset="0"/>
            </a:endParaRPr>
          </a:p>
          <a:p>
            <a:pPr marL="0" indent="0" algn="just">
              <a:lnSpc>
                <a:spcPct val="120000"/>
              </a:lnSpc>
              <a:buNone/>
            </a:pPr>
            <a:r>
              <a:rPr lang="zh-CN" sz="1800" kern="100" dirty="0">
                <a:effectLst/>
                <a:latin typeface="+mj-ea"/>
                <a:ea typeface="+mj-ea"/>
                <a:cs typeface="Times New Roman" panose="02020603050405020304" pitchFamily="18" charset="0"/>
              </a:rPr>
              <a:t>作家出版社</a:t>
            </a:r>
            <a:r>
              <a:rPr lang="en-US" sz="1800" kern="100" dirty="0">
                <a:effectLst/>
                <a:latin typeface="+mj-ea"/>
                <a:ea typeface="+mj-ea"/>
                <a:cs typeface="Times New Roman" panose="02020603050405020304" pitchFamily="18" charset="0"/>
              </a:rPr>
              <a:t> 5 </a:t>
            </a:r>
            <a:r>
              <a:rPr lang="zh-CN" sz="1800" kern="100" dirty="0">
                <a:effectLst/>
                <a:latin typeface="+mj-ea"/>
                <a:ea typeface="+mj-ea"/>
                <a:cs typeface="Times New Roman" panose="02020603050405020304" pitchFamily="18" charset="0"/>
              </a:rPr>
              <a:t>年出版了</a:t>
            </a:r>
            <a:r>
              <a:rPr lang="en-US" sz="1800" kern="100" dirty="0">
                <a:effectLst/>
                <a:latin typeface="+mj-ea"/>
                <a:ea typeface="+mj-ea"/>
                <a:cs typeface="Times New Roman" panose="02020603050405020304" pitchFamily="18" charset="0"/>
              </a:rPr>
              <a:t> 170 </a:t>
            </a:r>
            <a:r>
              <a:rPr lang="zh-CN" sz="1800" kern="100" dirty="0">
                <a:effectLst/>
                <a:latin typeface="+mj-ea"/>
                <a:ea typeface="+mj-ea"/>
                <a:cs typeface="Times New Roman" panose="02020603050405020304" pitchFamily="18" charset="0"/>
              </a:rPr>
              <a:t>部外国作品，却只成就了</a:t>
            </a:r>
            <a:r>
              <a:rPr lang="en-US" sz="1800" kern="100" dirty="0">
                <a:effectLst/>
                <a:latin typeface="+mj-ea"/>
                <a:ea typeface="+mj-ea"/>
                <a:cs typeface="Times New Roman" panose="02020603050405020304" pitchFamily="18" charset="0"/>
              </a:rPr>
              <a:t> 5 </a:t>
            </a:r>
            <a:r>
              <a:rPr lang="zh-CN" sz="1800" kern="100" dirty="0">
                <a:effectLst/>
                <a:latin typeface="+mj-ea"/>
                <a:ea typeface="+mj-ea"/>
                <a:cs typeface="Times New Roman" panose="02020603050405020304" pitchFamily="18" charset="0"/>
              </a:rPr>
              <a:t>部国内作品走向国际。相较于中国文学丰富多样的发展态势，这些成功显得远远不够。中国每年出版文学图书约</a:t>
            </a:r>
            <a:r>
              <a:rPr lang="en-US" sz="1800" kern="100" dirty="0">
                <a:effectLst/>
                <a:latin typeface="+mj-ea"/>
                <a:ea typeface="+mj-ea"/>
                <a:cs typeface="Times New Roman" panose="02020603050405020304" pitchFamily="18" charset="0"/>
              </a:rPr>
              <a:t> 1.5 </a:t>
            </a:r>
            <a:r>
              <a:rPr lang="zh-CN" sz="1800" kern="100" dirty="0">
                <a:effectLst/>
                <a:latin typeface="+mj-ea"/>
                <a:ea typeface="+mj-ea"/>
                <a:cs typeface="Times New Roman" panose="02020603050405020304" pitchFamily="18" charset="0"/>
              </a:rPr>
              <a:t>万种，仅长篇小说每年就多达</a:t>
            </a:r>
            <a:r>
              <a:rPr lang="en-US" sz="1800" kern="100" dirty="0">
                <a:effectLst/>
                <a:latin typeface="+mj-ea"/>
                <a:ea typeface="+mj-ea"/>
                <a:cs typeface="Times New Roman" panose="02020603050405020304" pitchFamily="18" charset="0"/>
              </a:rPr>
              <a:t> 1000 </a:t>
            </a:r>
            <a:r>
              <a:rPr lang="zh-CN" sz="1800" kern="100" dirty="0">
                <a:effectLst/>
                <a:latin typeface="+mj-ea"/>
                <a:ea typeface="+mj-ea"/>
                <a:cs typeface="Times New Roman" panose="02020603050405020304" pitchFamily="18" charset="0"/>
              </a:rPr>
              <a:t>多部，</a:t>
            </a:r>
            <a:r>
              <a:rPr lang="en-US" sz="1800" kern="100" dirty="0">
                <a:effectLst/>
                <a:latin typeface="+mj-ea"/>
                <a:ea typeface="+mj-ea"/>
                <a:cs typeface="Times New Roman" panose="02020603050405020304" pitchFamily="18" charset="0"/>
              </a:rPr>
              <a:t>2009 </a:t>
            </a:r>
            <a:r>
              <a:rPr lang="zh-CN" sz="1800" kern="100" dirty="0">
                <a:effectLst/>
                <a:latin typeface="+mj-ea"/>
                <a:ea typeface="+mj-ea"/>
                <a:cs typeface="Times New Roman" panose="02020603050405020304" pitchFamily="18" charset="0"/>
              </a:rPr>
              <a:t>年，长篇小说实体书出版更是达到了</a:t>
            </a:r>
            <a:r>
              <a:rPr lang="en-US" sz="1800" kern="100" dirty="0">
                <a:effectLst/>
                <a:latin typeface="+mj-ea"/>
                <a:ea typeface="+mj-ea"/>
                <a:cs typeface="Times New Roman" panose="02020603050405020304" pitchFamily="18" charset="0"/>
              </a:rPr>
              <a:t> 3000 </a:t>
            </a:r>
            <a:r>
              <a:rPr lang="zh-CN" sz="1800" kern="100" dirty="0">
                <a:effectLst/>
                <a:latin typeface="+mj-ea"/>
                <a:ea typeface="+mj-ea"/>
                <a:cs typeface="Times New Roman" panose="02020603050405020304" pitchFamily="18" charset="0"/>
              </a:rPr>
              <a:t>多部。</a:t>
            </a:r>
            <a:r>
              <a:rPr lang="en-US" sz="1800" kern="100" dirty="0">
                <a:effectLst/>
                <a:latin typeface="+mj-ea"/>
                <a:ea typeface="+mj-ea"/>
                <a:cs typeface="Times New Roman" panose="02020603050405020304" pitchFamily="18" charset="0"/>
              </a:rPr>
              <a:t>   </a:t>
            </a:r>
            <a:r>
              <a:rPr lang="zh-CN" sz="1800" kern="100" dirty="0">
                <a:effectLst/>
                <a:latin typeface="+mj-ea"/>
                <a:ea typeface="+mj-ea"/>
                <a:cs typeface="Times New Roman" panose="02020603050405020304" pitchFamily="18" charset="0"/>
              </a:rPr>
              <a:t>数据显示，中国图书进出口贸易比例为</a:t>
            </a:r>
            <a:r>
              <a:rPr lang="en-US" sz="1800" kern="100" dirty="0">
                <a:effectLst/>
                <a:latin typeface="+mj-ea"/>
                <a:ea typeface="+mj-ea"/>
                <a:cs typeface="Times New Roman" panose="02020603050405020304" pitchFamily="18" charset="0"/>
              </a:rPr>
              <a:t> 10</a:t>
            </a:r>
            <a:r>
              <a:rPr lang="zh-CN" sz="1800" kern="100" dirty="0">
                <a:effectLst/>
                <a:latin typeface="+mj-ea"/>
                <a:ea typeface="+mj-ea"/>
                <a:cs typeface="Times New Roman" panose="02020603050405020304" pitchFamily="18" charset="0"/>
              </a:rPr>
              <a:t>∶</a:t>
            </a:r>
            <a:r>
              <a:rPr lang="en-US" sz="1800" kern="100" dirty="0">
                <a:effectLst/>
                <a:latin typeface="+mj-ea"/>
                <a:ea typeface="+mj-ea"/>
                <a:cs typeface="Times New Roman" panose="02020603050405020304" pitchFamily="18" charset="0"/>
              </a:rPr>
              <a:t>1</a:t>
            </a:r>
            <a:r>
              <a:rPr lang="zh-CN" sz="1800" kern="100" dirty="0">
                <a:effectLst/>
                <a:latin typeface="+mj-ea"/>
                <a:ea typeface="+mj-ea"/>
                <a:cs typeface="Times New Roman" panose="02020603050405020304" pitchFamily="18" charset="0"/>
              </a:rPr>
              <a:t>，对欧美更高达</a:t>
            </a:r>
            <a:r>
              <a:rPr lang="en-US" sz="1800" kern="100" dirty="0">
                <a:effectLst/>
                <a:latin typeface="+mj-ea"/>
                <a:ea typeface="+mj-ea"/>
                <a:cs typeface="Times New Roman" panose="02020603050405020304" pitchFamily="18" charset="0"/>
              </a:rPr>
              <a:t> 100</a:t>
            </a:r>
            <a:r>
              <a:rPr lang="zh-CN" sz="1800" kern="100" dirty="0">
                <a:effectLst/>
                <a:latin typeface="+mj-ea"/>
                <a:ea typeface="+mj-ea"/>
                <a:cs typeface="Times New Roman" panose="02020603050405020304" pitchFamily="18" charset="0"/>
              </a:rPr>
              <a:t>∶</a:t>
            </a:r>
            <a:r>
              <a:rPr lang="en-US" sz="1800" kern="100" dirty="0">
                <a:effectLst/>
                <a:latin typeface="+mj-ea"/>
                <a:ea typeface="+mj-ea"/>
                <a:cs typeface="Times New Roman" panose="02020603050405020304" pitchFamily="18" charset="0"/>
              </a:rPr>
              <a:t>1</a:t>
            </a:r>
            <a:r>
              <a:rPr lang="zh-CN" sz="1800" kern="100" dirty="0">
                <a:effectLst/>
                <a:latin typeface="+mj-ea"/>
                <a:ea typeface="+mj-ea"/>
                <a:cs typeface="Times New Roman" panose="02020603050405020304" pitchFamily="18" charset="0"/>
              </a:rPr>
              <a:t>。</a:t>
            </a:r>
            <a:endParaRPr lang="de-DE" altLang="zh-CN" sz="1800" kern="100" dirty="0">
              <a:effectLst/>
              <a:latin typeface="+mj-ea"/>
              <a:ea typeface="+mj-ea"/>
              <a:cs typeface="Times New Roman" panose="02020603050405020304" pitchFamily="18" charset="0"/>
            </a:endParaRPr>
          </a:p>
          <a:p>
            <a:pPr marL="0" indent="0" algn="just">
              <a:lnSpc>
                <a:spcPct val="120000"/>
              </a:lnSpc>
              <a:buNone/>
            </a:pPr>
            <a:r>
              <a:rPr lang="en-US" sz="1800" kern="100" dirty="0">
                <a:effectLst/>
                <a:latin typeface="+mj-ea"/>
                <a:ea typeface="+mj-ea"/>
                <a:cs typeface="Times New Roman" panose="02020603050405020304" pitchFamily="18" charset="0"/>
              </a:rPr>
              <a:t>Meng Xiaoguang: "Rationalizing Chinese Literature to the World" People's Daily Overseas Edition, September 23, 2010, p. 007</a:t>
            </a:r>
          </a:p>
          <a:p>
            <a:pPr marL="0" indent="0" algn="just">
              <a:lnSpc>
                <a:spcPct val="120000"/>
              </a:lnSpc>
              <a:buNone/>
            </a:pPr>
            <a:r>
              <a:rPr lang="en-US" sz="1800" kern="100" dirty="0">
                <a:effectLst/>
                <a:latin typeface="+mj-ea"/>
                <a:ea typeface="+mj-ea"/>
                <a:cs typeface="Times New Roman" panose="02020603050405020304" pitchFamily="18" charset="0"/>
              </a:rPr>
              <a:t>Writers' Publishing House has published 170 foreign works in five years, but only five domestic works have gone international. Compared with the rich and diverse development of Chinese literature, these successes are far from enough. China publishes about 15,000 literary books each year, with more than 1,000 full-length novels alone, and in 2009, more than 3,000 full-length novels were published in physical form.   According to the data, the ratio of Chinese book import and export trade is 10:1, and it is as high as 100:1 for Europe and the U.S. </a:t>
            </a:r>
          </a:p>
        </p:txBody>
      </p:sp>
    </p:spTree>
    <p:extLst>
      <p:ext uri="{BB962C8B-B14F-4D97-AF65-F5344CB8AC3E}">
        <p14:creationId xmlns:p14="http://schemas.microsoft.com/office/powerpoint/2010/main" val="75026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p:txBody>
          <a:bodyPr>
            <a:normAutofit fontScale="92500"/>
          </a:bodyPr>
          <a:lstStyle/>
          <a:p>
            <a:pPr marL="0" indent="0" algn="just">
              <a:buNone/>
            </a:pPr>
            <a:r>
              <a:rPr lang="zh-CN" sz="1600" kern="100" dirty="0">
                <a:effectLst/>
                <a:latin typeface="+mj-ea"/>
                <a:ea typeface="+mj-ea"/>
                <a:cs typeface="Times New Roman" panose="02020603050405020304" pitchFamily="18" charset="0"/>
              </a:rPr>
              <a:t>有业内人士甚至表示， 在国际贸易中，中国出版业连温州的民营企业都不如。美国翻译家白睿文介绍，</a:t>
            </a:r>
            <a:r>
              <a:rPr lang="en-US" sz="1600" kern="100" dirty="0">
                <a:effectLst/>
                <a:latin typeface="+mj-ea"/>
                <a:ea typeface="+mj-ea"/>
                <a:cs typeface="Times New Roman" panose="02020603050405020304" pitchFamily="18" charset="0"/>
              </a:rPr>
              <a:t>2009 </a:t>
            </a:r>
            <a:r>
              <a:rPr lang="zh-CN" sz="1600" kern="100" dirty="0">
                <a:effectLst/>
                <a:latin typeface="+mj-ea"/>
                <a:ea typeface="+mj-ea"/>
                <a:cs typeface="Times New Roman" panose="02020603050405020304" pitchFamily="18" charset="0"/>
              </a:rPr>
              <a:t>年，全美国只出版了</a:t>
            </a:r>
            <a:r>
              <a:rPr lang="en-US" sz="1600" kern="100" dirty="0">
                <a:effectLst/>
                <a:latin typeface="+mj-ea"/>
                <a:ea typeface="+mj-ea"/>
                <a:cs typeface="Times New Roman" panose="02020603050405020304" pitchFamily="18" charset="0"/>
              </a:rPr>
              <a:t> 8 </a:t>
            </a:r>
            <a:r>
              <a:rPr lang="zh-CN" sz="1600" kern="100" dirty="0">
                <a:effectLst/>
                <a:latin typeface="+mj-ea"/>
                <a:ea typeface="+mj-ea"/>
                <a:cs typeface="Times New Roman" panose="02020603050405020304" pitchFamily="18" charset="0"/>
              </a:rPr>
              <a:t>本中国小说，仅占美国外国文学出版总数的</a:t>
            </a:r>
            <a:r>
              <a:rPr lang="en-US" sz="1600" kern="100" dirty="0">
                <a:effectLst/>
                <a:latin typeface="+mj-ea"/>
                <a:ea typeface="+mj-ea"/>
                <a:cs typeface="Times New Roman" panose="02020603050405020304" pitchFamily="18" charset="0"/>
              </a:rPr>
              <a:t> 4%</a:t>
            </a:r>
            <a:r>
              <a:rPr lang="zh-CN" sz="1600" kern="100" dirty="0">
                <a:effectLst/>
                <a:latin typeface="+mj-ea"/>
                <a:ea typeface="+mj-ea"/>
                <a:cs typeface="Times New Roman" panose="02020603050405020304" pitchFamily="18" charset="0"/>
              </a:rPr>
              <a:t>。中国作家出版社社长何建明说：“整体来说，中国作家作品走向世界的数量就国内出版的文 学作品数量来说是非常小的，而国内对国外文学的推荐、出版力度相对要大得多。”他举例说， 作家出版社</a:t>
            </a:r>
            <a:r>
              <a:rPr lang="en-US" sz="1600" kern="100" dirty="0">
                <a:effectLst/>
                <a:latin typeface="+mj-ea"/>
                <a:ea typeface="+mj-ea"/>
                <a:cs typeface="Times New Roman" panose="02020603050405020304" pitchFamily="18" charset="0"/>
              </a:rPr>
              <a:t> 5 </a:t>
            </a:r>
            <a:r>
              <a:rPr lang="zh-CN" sz="1600" kern="100" dirty="0">
                <a:effectLst/>
                <a:latin typeface="+mj-ea"/>
                <a:ea typeface="+mj-ea"/>
                <a:cs typeface="Times New Roman" panose="02020603050405020304" pitchFamily="18" charset="0"/>
              </a:rPr>
              <a:t>年出版了</a:t>
            </a:r>
            <a:r>
              <a:rPr lang="en-US" sz="1600" kern="100" dirty="0">
                <a:effectLst/>
                <a:latin typeface="+mj-ea"/>
                <a:ea typeface="+mj-ea"/>
                <a:cs typeface="Times New Roman" panose="02020603050405020304" pitchFamily="18" charset="0"/>
              </a:rPr>
              <a:t> 170 </a:t>
            </a:r>
            <a:r>
              <a:rPr lang="zh-CN" sz="1600" kern="100" dirty="0">
                <a:effectLst/>
                <a:latin typeface="+mj-ea"/>
                <a:ea typeface="+mj-ea"/>
                <a:cs typeface="Times New Roman" panose="02020603050405020304" pitchFamily="18" charset="0"/>
              </a:rPr>
              <a:t>部外国作品，而促成走向国际的中国作品只有</a:t>
            </a:r>
            <a:r>
              <a:rPr lang="en-US" sz="1600" kern="100" dirty="0">
                <a:effectLst/>
                <a:latin typeface="+mj-ea"/>
                <a:ea typeface="+mj-ea"/>
                <a:cs typeface="Times New Roman" panose="02020603050405020304" pitchFamily="18" charset="0"/>
              </a:rPr>
              <a:t> 5 </a:t>
            </a:r>
            <a:r>
              <a:rPr lang="zh-CN" sz="1600" kern="100" dirty="0">
                <a:effectLst/>
                <a:latin typeface="+mj-ea"/>
                <a:ea typeface="+mj-ea"/>
                <a:cs typeface="Times New Roman" panose="02020603050405020304" pitchFamily="18" charset="0"/>
              </a:rPr>
              <a:t>部。人民文学出版社社长潘凯雄说：“近年来，中国文学作品的海外译介虽然不断取得突破，但由于各种原因，始终未能进入主流图书市场。”</a:t>
            </a:r>
            <a:endParaRPr lang="de-DE" altLang="zh-CN" sz="1600" kern="100" dirty="0">
              <a:effectLst/>
              <a:latin typeface="+mj-ea"/>
              <a:ea typeface="+mj-ea"/>
              <a:cs typeface="Times New Roman" panose="02020603050405020304" pitchFamily="18" charset="0"/>
            </a:endParaRPr>
          </a:p>
          <a:p>
            <a:pPr marL="0" indent="0" algn="just">
              <a:buNone/>
            </a:pPr>
            <a:r>
              <a:rPr lang="en-US" sz="1600" kern="100" dirty="0">
                <a:effectLst/>
                <a:latin typeface="+mj-ea"/>
                <a:ea typeface="+mj-ea"/>
                <a:cs typeface="Times New Roman" panose="02020603050405020304" pitchFamily="18" charset="0"/>
              </a:rPr>
              <a:t>Some industry insiders even said that in international trade, Chinese publishing industry is worse than even the private enterprises in Wenzhou. According to American translator </a:t>
            </a:r>
            <a:r>
              <a:rPr lang="en-US" sz="1600" kern="100" dirty="0" err="1">
                <a:effectLst/>
                <a:latin typeface="+mj-ea"/>
                <a:ea typeface="+mj-ea"/>
                <a:cs typeface="Times New Roman" panose="02020603050405020304" pitchFamily="18" charset="0"/>
              </a:rPr>
              <a:t>Ruiwen</a:t>
            </a:r>
            <a:r>
              <a:rPr lang="en-US" sz="1600" kern="100" dirty="0">
                <a:effectLst/>
                <a:latin typeface="+mj-ea"/>
                <a:ea typeface="+mj-ea"/>
                <a:cs typeface="Times New Roman" panose="02020603050405020304" pitchFamily="18" charset="0"/>
              </a:rPr>
              <a:t> Bai, in 2009, only eight Chinese novels were published in the United States, accounting for only 4 percent of all foreign literature published in the United States. He </a:t>
            </a:r>
            <a:r>
              <a:rPr lang="en-US" sz="1600" kern="100" dirty="0" err="1">
                <a:effectLst/>
                <a:latin typeface="+mj-ea"/>
                <a:ea typeface="+mj-ea"/>
                <a:cs typeface="Times New Roman" panose="02020603050405020304" pitchFamily="18" charset="0"/>
              </a:rPr>
              <a:t>Jianming</a:t>
            </a:r>
            <a:r>
              <a:rPr lang="en-US" sz="1600" kern="100" dirty="0">
                <a:effectLst/>
                <a:latin typeface="+mj-ea"/>
                <a:ea typeface="+mj-ea"/>
                <a:cs typeface="Times New Roman" panose="02020603050405020304" pitchFamily="18" charset="0"/>
              </a:rPr>
              <a:t>, president of China Writers Publishing House, said, "Overall, the number of Chinese writers' works going global is very small in terms of the number of literary works published in China, while the domestic recommendation and publication of foreign literature is relatively much stronger." He cited the example of the Writers' Publishing House, which published 170 foreign works in five years, while only five Chinese works went international. Pan </a:t>
            </a:r>
            <a:r>
              <a:rPr lang="en-US" sz="1600" kern="100" dirty="0" err="1">
                <a:effectLst/>
                <a:latin typeface="+mj-ea"/>
                <a:ea typeface="+mj-ea"/>
                <a:cs typeface="Times New Roman" panose="02020603050405020304" pitchFamily="18" charset="0"/>
              </a:rPr>
              <a:t>Kaixiong</a:t>
            </a:r>
            <a:r>
              <a:rPr lang="en-US" sz="1600" kern="100" dirty="0">
                <a:effectLst/>
                <a:latin typeface="+mj-ea"/>
                <a:ea typeface="+mj-ea"/>
                <a:cs typeface="Times New Roman" panose="02020603050405020304" pitchFamily="18" charset="0"/>
              </a:rPr>
              <a:t>, president of the People's Literature Publishing House, said, "In recent years, although overseas translations of Chinese literature have continued to make breakthroughs, they have not been able to enter the mainstream book market for various reasons."</a:t>
            </a:r>
          </a:p>
        </p:txBody>
      </p:sp>
    </p:spTree>
    <p:extLst>
      <p:ext uri="{BB962C8B-B14F-4D97-AF65-F5344CB8AC3E}">
        <p14:creationId xmlns:p14="http://schemas.microsoft.com/office/powerpoint/2010/main" val="66304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p:txBody>
          <a:bodyPr>
            <a:normAutofit/>
          </a:bodyPr>
          <a:lstStyle/>
          <a:p>
            <a:pPr marL="0" indent="0" algn="just">
              <a:lnSpc>
                <a:spcPct val="120000"/>
              </a:lnSpc>
              <a:buNone/>
            </a:pPr>
            <a:r>
              <a:rPr lang="zh-CN" sz="1200" kern="100" dirty="0">
                <a:effectLst/>
                <a:latin typeface="+mj-ea"/>
                <a:ea typeface="+mj-ea"/>
                <a:cs typeface="Times New Roman" panose="02020603050405020304" pitchFamily="18" charset="0"/>
              </a:rPr>
              <a:t>“版权贸易上的逆差由诸多因素造成，但归根结底还是翻译问题。中国图书在国际市场上表现不佳，除了受到中西文化差异的限制，深层次的原因是人才问题，特别是高水平中译外人才的匮乏。” 中国翻译协会副会长黄友义坦言。黄友义在今年两会后接受采访时说，很多业外的人不了解，新中国成立</a:t>
            </a:r>
            <a:r>
              <a:rPr lang="en-US" sz="1200" kern="100" dirty="0">
                <a:effectLst/>
                <a:latin typeface="+mj-ea"/>
                <a:ea typeface="+mj-ea"/>
                <a:cs typeface="Times New Roman" panose="02020603050405020304" pitchFamily="18" charset="0"/>
              </a:rPr>
              <a:t> 60 </a:t>
            </a:r>
            <a:r>
              <a:rPr lang="zh-CN" sz="1200" kern="100" dirty="0">
                <a:effectLst/>
                <a:latin typeface="+mj-ea"/>
                <a:ea typeface="+mj-ea"/>
                <a:cs typeface="Times New Roman" panose="02020603050405020304" pitchFamily="18" charset="0"/>
              </a:rPr>
              <a:t>年，没有培养过专职翻译。早在上世纪</a:t>
            </a:r>
            <a:r>
              <a:rPr lang="en-US" sz="1200" kern="100" dirty="0">
                <a:effectLst/>
                <a:latin typeface="+mj-ea"/>
                <a:ea typeface="+mj-ea"/>
                <a:cs typeface="Times New Roman" panose="02020603050405020304" pitchFamily="18" charset="0"/>
              </a:rPr>
              <a:t> 90 </a:t>
            </a:r>
            <a:r>
              <a:rPr lang="zh-CN" sz="1200" kern="100" dirty="0">
                <a:effectLst/>
                <a:latin typeface="+mj-ea"/>
                <a:ea typeface="+mj-ea"/>
                <a:cs typeface="Times New Roman" panose="02020603050405020304" pitchFamily="18" charset="0"/>
              </a:rPr>
              <a:t>年代，就有一批政协委员提出大学应该开翻译专业，其中重点放在中译英的定稿人才上。直到</a:t>
            </a:r>
            <a:r>
              <a:rPr lang="en-US" sz="1200" kern="100" dirty="0">
                <a:effectLst/>
                <a:latin typeface="+mj-ea"/>
                <a:ea typeface="+mj-ea"/>
                <a:cs typeface="Times New Roman" panose="02020603050405020304" pitchFamily="18" charset="0"/>
              </a:rPr>
              <a:t> 2006 </a:t>
            </a:r>
            <a:r>
              <a:rPr lang="zh-CN" sz="1200" kern="100" dirty="0">
                <a:effectLst/>
                <a:latin typeface="+mj-ea"/>
                <a:ea typeface="+mj-ea"/>
                <a:cs typeface="Times New Roman" panose="02020603050405020304" pitchFamily="18" charset="0"/>
              </a:rPr>
              <a:t>年，教育部才决定选</a:t>
            </a:r>
            <a:r>
              <a:rPr lang="en-US" sz="1200" kern="100" dirty="0">
                <a:effectLst/>
                <a:latin typeface="+mj-ea"/>
                <a:ea typeface="+mj-ea"/>
                <a:cs typeface="Times New Roman" panose="02020603050405020304" pitchFamily="18" charset="0"/>
              </a:rPr>
              <a:t> 3 </a:t>
            </a:r>
            <a:r>
              <a:rPr lang="zh-CN" sz="1200" kern="100" dirty="0">
                <a:effectLst/>
                <a:latin typeface="+mj-ea"/>
                <a:ea typeface="+mj-ea"/>
                <a:cs typeface="Times New Roman" panose="02020603050405020304" pitchFamily="18" charset="0"/>
              </a:rPr>
              <a:t>所 大学试办翻译专业本科，</a:t>
            </a:r>
            <a:r>
              <a:rPr lang="en-US" sz="1200" kern="100" dirty="0">
                <a:effectLst/>
                <a:latin typeface="+mj-ea"/>
                <a:ea typeface="+mj-ea"/>
                <a:cs typeface="Times New Roman" panose="02020603050405020304" pitchFamily="18" charset="0"/>
              </a:rPr>
              <a:t>2007 </a:t>
            </a:r>
            <a:r>
              <a:rPr lang="zh-CN" sz="1200" kern="100" dirty="0">
                <a:effectLst/>
                <a:latin typeface="+mj-ea"/>
                <a:ea typeface="+mj-ea"/>
                <a:cs typeface="Times New Roman" panose="02020603050405020304" pitchFamily="18" charset="0"/>
              </a:rPr>
              <a:t>年，在</a:t>
            </a:r>
            <a:r>
              <a:rPr lang="en-US" sz="1200" kern="100" dirty="0">
                <a:effectLst/>
                <a:latin typeface="+mj-ea"/>
                <a:ea typeface="+mj-ea"/>
                <a:cs typeface="Times New Roman" panose="02020603050405020304" pitchFamily="18" charset="0"/>
              </a:rPr>
              <a:t> 15 </a:t>
            </a:r>
            <a:r>
              <a:rPr lang="zh-CN" sz="1200" kern="100" dirty="0">
                <a:effectLst/>
                <a:latin typeface="+mj-ea"/>
                <a:ea typeface="+mj-ea"/>
                <a:cs typeface="Times New Roman" panose="02020603050405020304" pitchFamily="18" charset="0"/>
              </a:rPr>
              <a:t>所大学设翻译硕士学位，不是研究理论，而是成为职业工作者，目前毕业的专业翻译人才还不到</a:t>
            </a:r>
            <a:r>
              <a:rPr lang="en-US" sz="1200" kern="100" dirty="0">
                <a:effectLst/>
                <a:latin typeface="+mj-ea"/>
                <a:ea typeface="+mj-ea"/>
                <a:cs typeface="Times New Roman" panose="02020603050405020304" pitchFamily="18" charset="0"/>
              </a:rPr>
              <a:t> 400 </a:t>
            </a:r>
            <a:r>
              <a:rPr lang="zh-CN" sz="1200" kern="100" dirty="0">
                <a:effectLst/>
                <a:latin typeface="+mj-ea"/>
                <a:ea typeface="+mj-ea"/>
                <a:cs typeface="Times New Roman" panose="02020603050405020304" pitchFamily="18" charset="0"/>
              </a:rPr>
              <a:t>人。据统计，目前中国在岗聘任的翻译专业人员约</a:t>
            </a:r>
            <a:r>
              <a:rPr lang="en-US" sz="1200" kern="100" dirty="0">
                <a:effectLst/>
                <a:latin typeface="+mj-ea"/>
                <a:ea typeface="+mj-ea"/>
                <a:cs typeface="Times New Roman" panose="02020603050405020304" pitchFamily="18" charset="0"/>
              </a:rPr>
              <a:t> 6 </a:t>
            </a:r>
            <a:r>
              <a:rPr lang="zh-CN" sz="1200" kern="100" dirty="0">
                <a:effectLst/>
                <a:latin typeface="+mj-ea"/>
                <a:ea typeface="+mj-ea"/>
                <a:cs typeface="Times New Roman" panose="02020603050405020304" pitchFamily="18" charset="0"/>
              </a:rPr>
              <a:t>万人，但是现有的翻译人员无法满足中国日益增长的中译外工作需求。高端人才严重不足，估计缺口高达</a:t>
            </a:r>
            <a:r>
              <a:rPr lang="en-US" sz="1200" kern="100" dirty="0">
                <a:effectLst/>
                <a:latin typeface="+mj-ea"/>
                <a:ea typeface="+mj-ea"/>
                <a:cs typeface="Times New Roman" panose="02020603050405020304" pitchFamily="18" charset="0"/>
              </a:rPr>
              <a:t> 90%</a:t>
            </a:r>
            <a:r>
              <a:rPr lang="zh-CN" sz="1200" kern="100" dirty="0">
                <a:effectLst/>
                <a:latin typeface="+mj-ea"/>
                <a:ea typeface="+mj-ea"/>
                <a:cs typeface="Times New Roman" panose="02020603050405020304" pitchFamily="18" charset="0"/>
              </a:rPr>
              <a:t>以上。</a:t>
            </a:r>
            <a:endParaRPr lang="de-DE" altLang="zh-CN" sz="1200" kern="100" dirty="0">
              <a:latin typeface="+mj-ea"/>
              <a:ea typeface="+mj-ea"/>
              <a:cs typeface="Times New Roman" panose="02020603050405020304" pitchFamily="18" charset="0"/>
            </a:endParaRPr>
          </a:p>
          <a:p>
            <a:pPr marL="0" indent="0" algn="just">
              <a:lnSpc>
                <a:spcPct val="120000"/>
              </a:lnSpc>
              <a:buNone/>
            </a:pPr>
            <a:r>
              <a:rPr lang="en-US" sz="1200" kern="100" dirty="0">
                <a:effectLst/>
                <a:latin typeface="+mj-ea"/>
                <a:ea typeface="+mj-ea"/>
                <a:cs typeface="Times New Roman" panose="02020603050405020304" pitchFamily="18" charset="0"/>
              </a:rPr>
              <a:t>"The deficit in copyright trade is caused by many factors, but it boils down to the translation problem. The poor performance of Chinese books in the international market is not only limited by the cultural differences between Chinese and Western cultures, but the deep-seated reason is the problem of talents, especially the lack of high-level Chinese and foreign translators." Huang </a:t>
            </a:r>
            <a:r>
              <a:rPr lang="en-US" sz="1200" kern="100" dirty="0" err="1">
                <a:effectLst/>
                <a:latin typeface="+mj-ea"/>
                <a:ea typeface="+mj-ea"/>
                <a:cs typeface="Times New Roman" panose="02020603050405020304" pitchFamily="18" charset="0"/>
              </a:rPr>
              <a:t>Youyi</a:t>
            </a:r>
            <a:r>
              <a:rPr lang="en-US" sz="1200" kern="100" dirty="0">
                <a:effectLst/>
                <a:latin typeface="+mj-ea"/>
                <a:ea typeface="+mj-ea"/>
                <a:cs typeface="Times New Roman" panose="02020603050405020304" pitchFamily="18" charset="0"/>
              </a:rPr>
              <a:t>, vice president of China Translation Association, said frankly. In an interview after this year's two sessions, Huang </a:t>
            </a:r>
            <a:r>
              <a:rPr lang="en-US" sz="1200" kern="100" dirty="0" err="1">
                <a:effectLst/>
                <a:latin typeface="+mj-ea"/>
                <a:ea typeface="+mj-ea"/>
                <a:cs typeface="Times New Roman" panose="02020603050405020304" pitchFamily="18" charset="0"/>
              </a:rPr>
              <a:t>Youyi</a:t>
            </a:r>
            <a:r>
              <a:rPr lang="en-US" sz="1200" kern="100" dirty="0">
                <a:effectLst/>
                <a:latin typeface="+mj-ea"/>
                <a:ea typeface="+mj-ea"/>
                <a:cs typeface="Times New Roman" panose="02020603050405020304" pitchFamily="18" charset="0"/>
              </a:rPr>
              <a:t> said that many people outside the industry do not understand that in the 60 years since the founding of New China, no full-time translators have been trained. As early as the 1990s, a group of CPPCC members proposed that universities should open translation majors, with a focus on finalizing Chinese to English translation talents. It was not until 2006 that the Ministry of Education decided to select three universities to run undergraduate programs in translation on a trial basis, and in 2007, a master's degree in translation was set up in 15 universities, not to study theories but to become professional workers, and less than 400 professional translators have graduated so far. According to statistics, there are about 60,000 professional translators employed in China, but the existing translators cannot meet the growing demand for Chinese to foreign translation work in China. There is a serious shortage of high-end talents, with an estimated shortage of more than 90%.</a:t>
            </a:r>
          </a:p>
        </p:txBody>
      </p:sp>
    </p:spTree>
    <p:extLst>
      <p:ext uri="{BB962C8B-B14F-4D97-AF65-F5344CB8AC3E}">
        <p14:creationId xmlns:p14="http://schemas.microsoft.com/office/powerpoint/2010/main" val="47012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115A-9957-4AE6-93C4-87F44B25E4FD}"/>
              </a:ext>
            </a:extLst>
          </p:cNvPr>
          <p:cNvSpPr>
            <a:spLocks noGrp="1"/>
          </p:cNvSpPr>
          <p:nvPr>
            <p:ph type="title"/>
          </p:nvPr>
        </p:nvSpPr>
        <p:spPr/>
        <p:txBody>
          <a:bodyPr>
            <a:normAutofit/>
          </a:bodyPr>
          <a:lstStyle/>
          <a:p>
            <a:r>
              <a:rPr lang="zh-CN" altLang="de-DE" dirty="0"/>
              <a:t>中国文学翻译问题与策略</a:t>
            </a:r>
            <a:endParaRPr lang="de-DE" dirty="0"/>
          </a:p>
        </p:txBody>
      </p:sp>
      <p:sp>
        <p:nvSpPr>
          <p:cNvPr id="3" name="Inhaltsplatzhalter 2">
            <a:extLst>
              <a:ext uri="{FF2B5EF4-FFF2-40B4-BE49-F238E27FC236}">
                <a16:creationId xmlns:a16="http://schemas.microsoft.com/office/drawing/2014/main" id="{5633477A-7907-4ABA-A3D3-779F6F293DCC}"/>
              </a:ext>
            </a:extLst>
          </p:cNvPr>
          <p:cNvSpPr>
            <a:spLocks noGrp="1"/>
          </p:cNvSpPr>
          <p:nvPr>
            <p:ph idx="1"/>
          </p:nvPr>
        </p:nvSpPr>
        <p:spPr/>
        <p:txBody>
          <a:bodyPr>
            <a:normAutofit fontScale="92500" lnSpcReduction="10000"/>
          </a:bodyPr>
          <a:lstStyle/>
          <a:p>
            <a:pPr marL="0" indent="0" algn="just">
              <a:lnSpc>
                <a:spcPct val="120000"/>
              </a:lnSpc>
              <a:buNone/>
            </a:pPr>
            <a:r>
              <a:rPr lang="zh-CN" sz="1600" kern="100" dirty="0">
                <a:effectLst/>
                <a:latin typeface="+mj-ea"/>
                <a:ea typeface="+mj-ea"/>
                <a:cs typeface="Times New Roman" panose="02020603050405020304" pitchFamily="18" charset="0"/>
              </a:rPr>
              <a:t>尽管面临这样那样的困难，中国文学在当今时代蓄势待发走向世界的前景是不可否认的。中 国文学也在积极探索新的“走出去”之路。中国政府和有关组织机构近年来实施的中国作家百部精品工程、国家图书推广计划的工程、互译出版等都是这方面的努力。同时，民间力量的集结和资源共享则为中国文学“输出”打开更 广阔的渠道。特别是民间翻译力量的兴起。美国弗吉尼亚大学中国文学教授罗福林就注意到近年国外有一批新生翻译力量出现。他们通过网络便利，比较快地形成了几个翻译圈子。 </a:t>
            </a:r>
            <a:endParaRPr lang="de-DE" altLang="zh-CN" sz="1600" kern="100" dirty="0">
              <a:latin typeface="+mj-ea"/>
              <a:ea typeface="+mj-ea"/>
              <a:cs typeface="Times New Roman" panose="02020603050405020304" pitchFamily="18" charset="0"/>
            </a:endParaRPr>
          </a:p>
          <a:p>
            <a:pPr marL="0" indent="0" algn="just">
              <a:lnSpc>
                <a:spcPct val="120000"/>
              </a:lnSpc>
              <a:buNone/>
            </a:pPr>
            <a:r>
              <a:rPr lang="en-US" sz="1600" kern="100" dirty="0">
                <a:effectLst/>
                <a:latin typeface="+mj-ea"/>
                <a:ea typeface="+mj-ea"/>
                <a:cs typeface="Times New Roman" panose="02020603050405020304" pitchFamily="18" charset="0"/>
              </a:rPr>
              <a:t>Despite these and other difficulties, the prospect of Chinese literature gaining momentum and going global in this era is undeniable. Chinese literature is also actively exploring new ways to "go global". In recent years, the Chinese government and relevant organizations have implemented the project of 100 fine works by Chinese writers, the project of the National Book Promotion Program, and the publication of mutual translations, all of which are efforts in this regard. At the same time, the gathering of private forces and the sharing of resources have opened up wider channels for the "export" of Chinese literature. In particular, there is a rise in the power of private translation. Luo </a:t>
            </a:r>
            <a:r>
              <a:rPr lang="en-US" sz="1600" kern="100" dirty="0" err="1">
                <a:effectLst/>
                <a:latin typeface="+mj-ea"/>
                <a:ea typeface="+mj-ea"/>
                <a:cs typeface="Times New Roman" panose="02020603050405020304" pitchFamily="18" charset="0"/>
              </a:rPr>
              <a:t>Fulin</a:t>
            </a:r>
            <a:r>
              <a:rPr lang="en-US" sz="1600" kern="100" dirty="0">
                <a:effectLst/>
                <a:latin typeface="+mj-ea"/>
                <a:ea typeface="+mj-ea"/>
                <a:cs typeface="Times New Roman" panose="02020603050405020304" pitchFamily="18" charset="0"/>
              </a:rPr>
              <a:t>, a professor of Chinese literature at the University of Virginia, has noticed the emergence of a new group of translators abroad in recent years. Through the convenience of the Internet, they have formed several translation circles relatively quickly. </a:t>
            </a:r>
            <a:endParaRPr lang="de-DE" dirty="0">
              <a:latin typeface="+mj-ea"/>
              <a:ea typeface="+mj-ea"/>
            </a:endParaRPr>
          </a:p>
          <a:p>
            <a:pPr marL="0" indent="0" algn="just">
              <a:lnSpc>
                <a:spcPct val="120000"/>
              </a:lnSpc>
              <a:buNone/>
            </a:pPr>
            <a:endParaRPr lang="de-DE" altLang="zh-CN" sz="16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34338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err="1">
                <a:solidFill>
                  <a:srgbClr val="0E5772"/>
                </a:solidFill>
                <a:latin typeface="Arial" panose="020B0604020202020204" pitchFamily="34" charset="0"/>
                <a:cs typeface="Arial" panose="020B0604020202020204" pitchFamily="34" charset="0"/>
              </a:rPr>
              <a:t>Preparation</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for</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next</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session</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r>
              <a:rPr lang="de-DE" sz="2400" dirty="0">
                <a:latin typeface="Calibri" panose="020F0502020204030204" pitchFamily="34" charset="0"/>
                <a:ea typeface="SimSun" panose="02010600030101010101" pitchFamily="2" charset="-122"/>
                <a:cs typeface="Calibri" panose="020F0502020204030204" pitchFamily="34" charset="0"/>
              </a:rPr>
              <a:t>Gather </a:t>
            </a:r>
            <a:r>
              <a:rPr lang="de-DE" sz="2400" dirty="0" err="1">
                <a:latin typeface="Calibri" panose="020F0502020204030204" pitchFamily="34" charset="0"/>
                <a:ea typeface="SimSun" panose="02010600030101010101" pitchFamily="2" charset="-122"/>
                <a:cs typeface="Calibri" panose="020F0502020204030204" pitchFamily="34" charset="0"/>
              </a:rPr>
              <a:t>information</a:t>
            </a:r>
            <a:r>
              <a:rPr lang="de-DE" sz="2400" dirty="0">
                <a:latin typeface="Calibri" panose="020F0502020204030204" pitchFamily="34" charset="0"/>
                <a:ea typeface="SimSun" panose="02010600030101010101" pitchFamily="2" charset="-122"/>
                <a:cs typeface="Calibri" panose="020F0502020204030204" pitchFamily="34" charset="0"/>
              </a:rPr>
              <a:t> on </a:t>
            </a:r>
            <a:r>
              <a:rPr lang="de-DE" sz="2400" b="1" dirty="0" err="1">
                <a:latin typeface="Calibri" panose="020F0502020204030204" pitchFamily="34" charset="0"/>
                <a:ea typeface="SimSun" panose="02010600030101010101" pitchFamily="2" charset="-122"/>
                <a:cs typeface="Calibri" panose="020F0502020204030204" pitchFamily="34" charset="0"/>
              </a:rPr>
              <a:t>Sinicization</a:t>
            </a:r>
            <a:r>
              <a:rPr lang="de-DE" sz="2400" b="1" dirty="0">
                <a:latin typeface="Calibri" panose="020F0502020204030204" pitchFamily="34" charset="0"/>
                <a:ea typeface="SimSun" panose="02010600030101010101" pitchFamily="2" charset="-122"/>
                <a:cs typeface="Calibri" panose="020F0502020204030204" pitchFamily="34" charset="0"/>
              </a:rPr>
              <a:t> – Politics </a:t>
            </a:r>
            <a:r>
              <a:rPr lang="de-DE" sz="2400" b="1" dirty="0" err="1">
                <a:latin typeface="Calibri" panose="020F0502020204030204" pitchFamily="34" charset="0"/>
                <a:ea typeface="SimSun" panose="02010600030101010101" pitchFamily="2" charset="-122"/>
                <a:cs typeface="Calibri" panose="020F0502020204030204" pitchFamily="34" charset="0"/>
              </a:rPr>
              <a:t>for</a:t>
            </a:r>
            <a:r>
              <a:rPr lang="de-DE" sz="2400" b="1" dirty="0">
                <a:latin typeface="Calibri" panose="020F0502020204030204" pitchFamily="34" charset="0"/>
                <a:ea typeface="SimSun" panose="02010600030101010101" pitchFamily="2" charset="-122"/>
                <a:cs typeface="Calibri" panose="020F0502020204030204" pitchFamily="34" charset="0"/>
              </a:rPr>
              <a:t> Cultural Export: The </a:t>
            </a:r>
            <a:r>
              <a:rPr lang="de-DE" sz="2400" b="1" dirty="0" err="1">
                <a:latin typeface="Calibri" panose="020F0502020204030204" pitchFamily="34" charset="0"/>
                <a:ea typeface="SimSun" panose="02010600030101010101" pitchFamily="2" charset="-122"/>
                <a:cs typeface="Calibri" panose="020F0502020204030204" pitchFamily="34" charset="0"/>
              </a:rPr>
              <a:t>Example</a:t>
            </a:r>
            <a:r>
              <a:rPr lang="de-DE" sz="2400" b="1" dirty="0">
                <a:latin typeface="Calibri" panose="020F0502020204030204" pitchFamily="34" charset="0"/>
                <a:ea typeface="SimSun" panose="02010600030101010101" pitchFamily="2" charset="-122"/>
                <a:cs typeface="Calibri" panose="020F0502020204030204" pitchFamily="34" charset="0"/>
              </a:rPr>
              <a:t> </a:t>
            </a:r>
            <a:r>
              <a:rPr lang="de-DE" sz="2400" b="1" dirty="0" err="1">
                <a:latin typeface="Calibri" panose="020F0502020204030204" pitchFamily="34" charset="0"/>
                <a:ea typeface="SimSun" panose="02010600030101010101" pitchFamily="2" charset="-122"/>
                <a:cs typeface="Calibri" panose="020F0502020204030204" pitchFamily="34" charset="0"/>
              </a:rPr>
              <a:t>of</a:t>
            </a:r>
            <a:r>
              <a:rPr lang="de-DE" sz="2400" b="1" dirty="0">
                <a:latin typeface="Calibri" panose="020F0502020204030204" pitchFamily="34" charset="0"/>
                <a:ea typeface="SimSun" panose="02010600030101010101" pitchFamily="2" charset="-122"/>
                <a:cs typeface="Calibri" panose="020F0502020204030204" pitchFamily="34" charset="0"/>
              </a:rPr>
              <a:t> </a:t>
            </a:r>
            <a:r>
              <a:rPr lang="de-DE" sz="2400" b="1" dirty="0" err="1">
                <a:latin typeface="Calibri" panose="020F0502020204030204" pitchFamily="34" charset="0"/>
                <a:ea typeface="SimSun" panose="02010600030101010101" pitchFamily="2" charset="-122"/>
                <a:cs typeface="Calibri" panose="020F0502020204030204" pitchFamily="34" charset="0"/>
              </a:rPr>
              <a:t>the</a:t>
            </a:r>
            <a:r>
              <a:rPr lang="de-DE" sz="2400" b="1" dirty="0">
                <a:latin typeface="Calibri" panose="020F0502020204030204" pitchFamily="34" charset="0"/>
                <a:ea typeface="SimSun" panose="02010600030101010101" pitchFamily="2" charset="-122"/>
                <a:cs typeface="Calibri" panose="020F0502020204030204" pitchFamily="34" charset="0"/>
              </a:rPr>
              <a:t> Chinese </a:t>
            </a:r>
            <a:r>
              <a:rPr lang="de-DE" sz="2400" b="1" dirty="0" err="1">
                <a:latin typeface="Calibri" panose="020F0502020204030204" pitchFamily="34" charset="0"/>
                <a:ea typeface="SimSun" panose="02010600030101010101" pitchFamily="2" charset="-122"/>
                <a:cs typeface="Calibri" panose="020F0502020204030204" pitchFamily="34" charset="0"/>
              </a:rPr>
              <a:t>classics</a:t>
            </a:r>
            <a:endParaRPr lang="de-DE" sz="2400" b="1"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Take </a:t>
            </a:r>
            <a:r>
              <a:rPr lang="de-DE" sz="2400" dirty="0" err="1">
                <a:latin typeface="Calibri" panose="020F0502020204030204" pitchFamily="34" charset="0"/>
                <a:ea typeface="SimSun" panose="02010600030101010101" pitchFamily="2" charset="-122"/>
                <a:cs typeface="Calibri" panose="020F0502020204030204" pitchFamily="34" charset="0"/>
              </a:rPr>
              <a:t>the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quiz</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Translation</a:t>
            </a: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Correction</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of</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translation</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Please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choose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your</a:t>
            </a:r>
            <a:r>
              <a:rPr lang="de-DE" sz="2400" dirty="0">
                <a:latin typeface="Calibri" panose="020F0502020204030204" pitchFamily="34" charset="0"/>
                <a:ea typeface="SimSun" panose="02010600030101010101" pitchFamily="2" charset="-122"/>
                <a:cs typeface="Calibri" panose="020F0502020204030204" pitchFamily="34" charset="0"/>
              </a:rPr>
              <a:t> final </a:t>
            </a:r>
            <a:r>
              <a:rPr lang="de-DE" sz="2400" dirty="0" err="1">
                <a:latin typeface="Calibri" panose="020F0502020204030204" pitchFamily="34" charset="0"/>
                <a:ea typeface="SimSun" panose="02010600030101010101" pitchFamily="2" charset="-122"/>
                <a:cs typeface="Calibri" panose="020F0502020204030204" pitchFamily="34" charset="0"/>
              </a:rPr>
              <a:t>exam</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paper</a:t>
            </a:r>
            <a:r>
              <a:rPr lang="de-DE" sz="2400" dirty="0">
                <a:latin typeface="Calibri" panose="020F0502020204030204" pitchFamily="34" charset="0"/>
                <a:ea typeface="SimSun" panose="02010600030101010101" pitchFamily="2" charset="-122"/>
                <a:cs typeface="Calibri" panose="020F0502020204030204" pitchFamily="34" charset="0"/>
              </a:rPr>
              <a:t> and </a:t>
            </a:r>
            <a:r>
              <a:rPr lang="de-DE" sz="2400" dirty="0" err="1">
                <a:latin typeface="Calibri" panose="020F0502020204030204" pitchFamily="34" charset="0"/>
                <a:ea typeface="SimSun" panose="02010600030101010101" pitchFamily="2" charset="-122"/>
                <a:cs typeface="Calibri" panose="020F0502020204030204" pitchFamily="34" charset="0"/>
              </a:rPr>
              <a:t>start</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writing</a:t>
            </a:r>
            <a:r>
              <a:rPr lang="de-DE" sz="2400" dirty="0">
                <a:latin typeface="Calibri" panose="020F0502020204030204" pitchFamily="34" charset="0"/>
                <a:ea typeface="SimSun" panose="02010600030101010101" pitchFamily="2" charset="-122"/>
                <a:cs typeface="Calibri" panose="020F0502020204030204" pitchFamily="34" charset="0"/>
              </a:rPr>
              <a:t> (grade)</a:t>
            </a:r>
          </a:p>
        </p:txBody>
      </p:sp>
    </p:spTree>
    <p:extLst>
      <p:ext uri="{BB962C8B-B14F-4D97-AF65-F5344CB8AC3E}">
        <p14:creationId xmlns:p14="http://schemas.microsoft.com/office/powerpoint/2010/main" val="1532678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png"/>
          <p:cNvPicPr>
            <a:picLocks noChangeAspect="1"/>
          </p:cNvPicPr>
          <p:nvPr/>
        </p:nvPicPr>
        <p:blipFill>
          <a:blip r:embed="rId2" cstate="print"/>
          <a:srcRect l="3123" b="12166"/>
          <a:stretch>
            <a:fillRect/>
          </a:stretch>
        </p:blipFill>
        <p:spPr bwMode="auto">
          <a:xfrm>
            <a:off x="0" y="3627461"/>
            <a:ext cx="7829550" cy="3168650"/>
          </a:xfrm>
          <a:prstGeom prst="rect">
            <a:avLst/>
          </a:prstGeom>
          <a:noFill/>
          <a:ln w="9525">
            <a:noFill/>
            <a:miter lim="800000"/>
            <a:headEnd/>
            <a:tailEnd/>
          </a:ln>
        </p:spPr>
      </p:pic>
      <p:pic>
        <p:nvPicPr>
          <p:cNvPr id="5" name="图片 4" descr="6.png"/>
          <p:cNvPicPr>
            <a:picLocks noChangeAspect="1"/>
          </p:cNvPicPr>
          <p:nvPr/>
        </p:nvPicPr>
        <p:blipFill>
          <a:blip r:embed="rId3" cstate="print"/>
          <a:srcRect l="53906"/>
          <a:stretch>
            <a:fillRect/>
          </a:stretch>
        </p:blipFill>
        <p:spPr bwMode="auto">
          <a:xfrm>
            <a:off x="5761038" y="2262211"/>
            <a:ext cx="3390900" cy="4595813"/>
          </a:xfrm>
          <a:prstGeom prst="rect">
            <a:avLst/>
          </a:prstGeom>
          <a:noFill/>
          <a:ln w="9525">
            <a:noFill/>
            <a:miter lim="800000"/>
            <a:headEnd/>
            <a:tailEnd/>
          </a:ln>
        </p:spPr>
      </p:pic>
      <p:sp>
        <p:nvSpPr>
          <p:cNvPr id="6" name="TextBox 3"/>
          <p:cNvSpPr txBox="1">
            <a:spLocks noChangeArrowheads="1"/>
          </p:cNvSpPr>
          <p:nvPr/>
        </p:nvSpPr>
        <p:spPr bwMode="auto">
          <a:xfrm>
            <a:off x="2714612" y="2643182"/>
            <a:ext cx="3201987" cy="831850"/>
          </a:xfrm>
          <a:prstGeom prst="rect">
            <a:avLst/>
          </a:prstGeom>
          <a:noFill/>
          <a:ln w="9525">
            <a:noFill/>
            <a:miter lim="800000"/>
            <a:headEnd/>
            <a:tailEnd/>
          </a:ln>
        </p:spPr>
        <p:txBody>
          <a:bodyPr>
            <a:spAutoFit/>
          </a:bodyPr>
          <a:lstStyle/>
          <a:p>
            <a:pPr algn="ctr"/>
            <a:r>
              <a:rPr lang="zh-CN" altLang="en-US" sz="4800" b="1" dirty="0">
                <a:latin typeface="华文行楷" pitchFamily="2" charset="-122"/>
                <a:ea typeface="华文行楷" pitchFamily="2" charset="-122"/>
              </a:rPr>
              <a:t>謝謝觀賞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982163" cy="1631216"/>
          </a:xfrm>
          <a:prstGeom prst="rect">
            <a:avLst/>
          </a:prstGeom>
          <a:noFill/>
        </p:spPr>
        <p:txBody>
          <a:bodyPr wrap="none" rtlCol="0">
            <a:spAutoFit/>
          </a:bodyPr>
          <a:lstStyle/>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14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Cord Eberspächer</a:t>
            </a:r>
          </a:p>
          <a:p>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2800767"/>
          </a:xfrm>
          <a:prstGeom prst="rect">
            <a:avLst/>
          </a:prstGeom>
          <a:noFill/>
        </p:spPr>
        <p:txBody>
          <a:bodyPr wrap="square" rtlCol="0">
            <a:spAutoFit/>
          </a:bodyPr>
          <a:lstStyle/>
          <a:p>
            <a:r>
              <a:rPr lang="de-DE" sz="4800" b="1" dirty="0" err="1">
                <a:latin typeface="Calibri" panose="020F0502020204030204" pitchFamily="34" charset="0"/>
                <a:ea typeface="SimSun" panose="02010600030101010101" pitchFamily="2" charset="-122"/>
                <a:cs typeface="Calibri" panose="020F0502020204030204" pitchFamily="34" charset="0"/>
              </a:rPr>
              <a:t>Sinicization</a:t>
            </a:r>
            <a:r>
              <a:rPr lang="de-DE" sz="4800" b="1" dirty="0">
                <a:latin typeface="Calibri" panose="020F0502020204030204" pitchFamily="34" charset="0"/>
                <a:ea typeface="SimSun" panose="02010600030101010101" pitchFamily="2" charset="-122"/>
                <a:cs typeface="Calibri" panose="020F0502020204030204" pitchFamily="34" charset="0"/>
              </a:rPr>
              <a:t> – Politics </a:t>
            </a:r>
            <a:r>
              <a:rPr lang="de-DE" sz="4800" b="1" dirty="0" err="1">
                <a:latin typeface="Calibri" panose="020F0502020204030204" pitchFamily="34" charset="0"/>
                <a:ea typeface="SimSun" panose="02010600030101010101" pitchFamily="2" charset="-122"/>
                <a:cs typeface="Calibri" panose="020F0502020204030204" pitchFamily="34" charset="0"/>
              </a:rPr>
              <a:t>for</a:t>
            </a:r>
            <a:r>
              <a:rPr lang="de-DE" sz="4800" b="1" dirty="0">
                <a:latin typeface="Calibri" panose="020F0502020204030204" pitchFamily="34" charset="0"/>
                <a:ea typeface="SimSun" panose="02010600030101010101" pitchFamily="2" charset="-122"/>
                <a:cs typeface="Calibri" panose="020F0502020204030204" pitchFamily="34" charset="0"/>
              </a:rPr>
              <a:t> Cultural Export: The </a:t>
            </a:r>
            <a:r>
              <a:rPr lang="de-DE" sz="4800" b="1" dirty="0" err="1">
                <a:latin typeface="Calibri" panose="020F0502020204030204" pitchFamily="34" charset="0"/>
                <a:ea typeface="SimSun" panose="02010600030101010101" pitchFamily="2" charset="-122"/>
                <a:cs typeface="Calibri" panose="020F0502020204030204" pitchFamily="34" charset="0"/>
              </a:rPr>
              <a:t>Example</a:t>
            </a:r>
            <a:r>
              <a:rPr lang="de-DE" sz="4800" b="1" dirty="0">
                <a:latin typeface="Calibri" panose="020F0502020204030204" pitchFamily="34" charset="0"/>
                <a:ea typeface="SimSun" panose="02010600030101010101" pitchFamily="2" charset="-122"/>
                <a:cs typeface="Calibri" panose="020F0502020204030204" pitchFamily="34" charset="0"/>
              </a:rPr>
              <a:t> </a:t>
            </a:r>
            <a:r>
              <a:rPr lang="de-DE" sz="4800" b="1" dirty="0" err="1">
                <a:latin typeface="Calibri" panose="020F0502020204030204" pitchFamily="34" charset="0"/>
                <a:ea typeface="SimSun" panose="02010600030101010101" pitchFamily="2" charset="-122"/>
                <a:cs typeface="Calibri" panose="020F0502020204030204" pitchFamily="34" charset="0"/>
              </a:rPr>
              <a:t>of</a:t>
            </a:r>
            <a:r>
              <a:rPr lang="de-DE" sz="4800" b="1" dirty="0">
                <a:latin typeface="Calibri" panose="020F0502020204030204" pitchFamily="34" charset="0"/>
                <a:ea typeface="SimSun" panose="02010600030101010101" pitchFamily="2" charset="-122"/>
                <a:cs typeface="Calibri" panose="020F0502020204030204" pitchFamily="34" charset="0"/>
              </a:rPr>
              <a:t> </a:t>
            </a:r>
            <a:r>
              <a:rPr lang="de-DE" sz="4800" b="1" dirty="0" err="1">
                <a:latin typeface="Calibri" panose="020F0502020204030204" pitchFamily="34" charset="0"/>
                <a:ea typeface="SimSun" panose="02010600030101010101" pitchFamily="2" charset="-122"/>
                <a:cs typeface="Calibri" panose="020F0502020204030204" pitchFamily="34" charset="0"/>
              </a:rPr>
              <a:t>the</a:t>
            </a:r>
            <a:r>
              <a:rPr lang="de-DE" sz="4800" b="1" dirty="0">
                <a:latin typeface="Calibri" panose="020F0502020204030204" pitchFamily="34" charset="0"/>
                <a:ea typeface="SimSun" panose="02010600030101010101" pitchFamily="2" charset="-122"/>
                <a:cs typeface="Calibri" panose="020F0502020204030204" pitchFamily="34" charset="0"/>
              </a:rPr>
              <a:t> Chinese </a:t>
            </a:r>
            <a:r>
              <a:rPr lang="de-DE" sz="4800" b="1" dirty="0" err="1">
                <a:latin typeface="Calibri" panose="020F0502020204030204" pitchFamily="34" charset="0"/>
                <a:ea typeface="SimSun" panose="02010600030101010101" pitchFamily="2" charset="-122"/>
                <a:cs typeface="Calibri" panose="020F0502020204030204" pitchFamily="34" charset="0"/>
              </a:rPr>
              <a:t>classics</a:t>
            </a:r>
            <a:br>
              <a:rPr lang="de-DE" altLang="zh-CN" sz="5400" b="1" i="1" dirty="0"/>
            </a:br>
            <a:r>
              <a:rPr lang="de-DE" altLang="zh-CN" sz="3200" b="1" i="1" dirty="0" err="1"/>
              <a:t>for</a:t>
            </a:r>
            <a:r>
              <a:rPr lang="de-DE" altLang="zh-CN" sz="3200" b="1" i="1" dirty="0"/>
              <a:t> Master </a:t>
            </a:r>
            <a:r>
              <a:rPr lang="de-DE" altLang="zh-CN" sz="3200" b="1" i="1" dirty="0" err="1"/>
              <a:t>Students</a:t>
            </a:r>
            <a:r>
              <a:rPr lang="de-DE" altLang="zh-CN" sz="3200" b="1" i="1" dirty="0"/>
              <a:t> </a:t>
            </a:r>
            <a:r>
              <a:rPr lang="de-DE" altLang="zh-CN" sz="3200" b="1" i="1" dirty="0" err="1"/>
              <a:t>of</a:t>
            </a:r>
            <a:r>
              <a:rPr lang="de-DE" altLang="zh-CN" sz="3200" b="1" i="1" dirty="0"/>
              <a:t> Translation Studies</a:t>
            </a:r>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Tree>
    <p:extLst>
      <p:ext uri="{BB962C8B-B14F-4D97-AF65-F5344CB8AC3E}">
        <p14:creationId xmlns:p14="http://schemas.microsoft.com/office/powerpoint/2010/main" val="24335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0" y="2619384"/>
            <a:ext cx="10653837" cy="4191000"/>
          </a:xfrm>
          <a:prstGeom prst="rect">
            <a:avLst/>
          </a:prstGeom>
          <a:noFill/>
          <a:ln w="9525">
            <a:noFill/>
            <a:miter lim="800000"/>
            <a:headEnd/>
            <a:tailEnd/>
          </a:ln>
        </p:spPr>
      </p:pic>
      <p:sp>
        <p:nvSpPr>
          <p:cNvPr id="13" name="TextBox 12"/>
          <p:cNvSpPr txBox="1"/>
          <p:nvPr/>
        </p:nvSpPr>
        <p:spPr>
          <a:xfrm>
            <a:off x="5500694" y="4714884"/>
            <a:ext cx="2982163" cy="1631216"/>
          </a:xfrm>
          <a:prstGeom prst="rect">
            <a:avLst/>
          </a:prstGeom>
          <a:noFill/>
        </p:spPr>
        <p:txBody>
          <a:bodyPr wrap="none" rtlCol="0">
            <a:spAutoFit/>
          </a:bodyPr>
          <a:lstStyle/>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Woesler</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Cord Eberspächer</a:t>
            </a:r>
          </a:p>
          <a:p>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Student Input</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2" name="Textfeld 1">
            <a:extLst>
              <a:ext uri="{FF2B5EF4-FFF2-40B4-BE49-F238E27FC236}">
                <a16:creationId xmlns:a16="http://schemas.microsoft.com/office/drawing/2014/main" id="{986E85D5-733E-4B6E-8375-E7EA66374D9D}"/>
              </a:ext>
            </a:extLst>
          </p:cNvPr>
          <p:cNvSpPr txBox="1"/>
          <p:nvPr/>
        </p:nvSpPr>
        <p:spPr>
          <a:xfrm>
            <a:off x="755576" y="1556792"/>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036EBCC2-AF4D-4822-893E-0EFCFE6C4210}"/>
              </a:ext>
            </a:extLst>
          </p:cNvPr>
          <p:cNvSpPr txBox="1"/>
          <p:nvPr/>
        </p:nvSpPr>
        <p:spPr>
          <a:xfrm>
            <a:off x="683568" y="1412776"/>
            <a:ext cx="8064896" cy="3416320"/>
          </a:xfrm>
          <a:prstGeom prst="rect">
            <a:avLst/>
          </a:prstGeom>
          <a:noFill/>
        </p:spPr>
        <p:txBody>
          <a:bodyPr wrap="square" rtlCol="0">
            <a:spAutoFit/>
          </a:bodyPr>
          <a:lstStyle/>
          <a:p>
            <a:pPr algn="l">
              <a:buFont typeface="Arial" panose="020B0604020202020204" pitchFamily="34" charset="0"/>
              <a:buChar char="•"/>
            </a:pPr>
            <a:r>
              <a:rPr lang="de-DE" sz="2400" dirty="0" err="1">
                <a:solidFill>
                  <a:srgbClr val="000000"/>
                </a:solidFill>
                <a:latin typeface="Arial" panose="020B0604020202020204" pitchFamily="34" charset="0"/>
              </a:rPr>
              <a:t>Presentation</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by</a:t>
            </a:r>
            <a:r>
              <a:rPr lang="de-DE" sz="2400" dirty="0">
                <a:solidFill>
                  <a:srgbClr val="000000"/>
                </a:solidFill>
                <a:latin typeface="Arial" panose="020B0604020202020204" pitchFamily="34" charset="0"/>
              </a:rPr>
              <a:t> Chen </a:t>
            </a:r>
            <a:r>
              <a:rPr lang="de-DE" sz="2400" dirty="0" err="1">
                <a:solidFill>
                  <a:srgbClr val="000000"/>
                </a:solidFill>
                <a:latin typeface="Arial" panose="020B0604020202020204" pitchFamily="34" charset="0"/>
              </a:rPr>
              <a:t>Luyao</a:t>
            </a:r>
            <a:r>
              <a:rPr lang="de-DE" sz="2400" dirty="0">
                <a:solidFill>
                  <a:srgbClr val="000000"/>
                </a:solidFill>
                <a:latin typeface="Arial" panose="020B0604020202020204" pitchFamily="34" charset="0"/>
              </a:rPr>
              <a:t> </a:t>
            </a:r>
            <a:r>
              <a:rPr lang="zh-CN" altLang="de-DE" sz="2400" dirty="0">
                <a:solidFill>
                  <a:srgbClr val="000000"/>
                </a:solidFill>
                <a:latin typeface="Arial" panose="020B0604020202020204" pitchFamily="34" charset="0"/>
              </a:rPr>
              <a:t>陈璐瑶 </a:t>
            </a:r>
            <a:r>
              <a:rPr lang="de-DE" altLang="zh-CN" sz="2400" dirty="0">
                <a:solidFill>
                  <a:srgbClr val="000000"/>
                </a:solidFill>
                <a:latin typeface="Arial" panose="020B0604020202020204" pitchFamily="34" charset="0"/>
              </a:rPr>
              <a:t>[[</a:t>
            </a:r>
            <a:r>
              <a:rPr lang="de-DE" sz="2400" dirty="0">
                <a:solidFill>
                  <a:srgbClr val="000000"/>
                </a:solidFill>
                <a:latin typeface="Arial" panose="020B0604020202020204" pitchFamily="34" charset="0"/>
              </a:rPr>
              <a:t>Media:03 </a:t>
            </a:r>
            <a:r>
              <a:rPr lang="de-DE" sz="2400" dirty="0" err="1">
                <a:solidFill>
                  <a:srgbClr val="000000"/>
                </a:solidFill>
                <a:latin typeface="Arial" panose="020B0604020202020204" pitchFamily="34" charset="0"/>
              </a:rPr>
              <a:t>ppt.pptx|Sinicization</a:t>
            </a:r>
            <a:r>
              <a:rPr lang="de-DE" sz="2400" dirty="0">
                <a:solidFill>
                  <a:srgbClr val="000000"/>
                </a:solidFill>
                <a:latin typeface="Arial" panose="020B0604020202020204" pitchFamily="34" charset="0"/>
              </a:rPr>
              <a:t> – Politics </a:t>
            </a:r>
            <a:r>
              <a:rPr lang="de-DE" sz="2400" dirty="0" err="1">
                <a:solidFill>
                  <a:srgbClr val="000000"/>
                </a:solidFill>
                <a:latin typeface="Arial" panose="020B0604020202020204" pitchFamily="34" charset="0"/>
              </a:rPr>
              <a:t>for</a:t>
            </a:r>
            <a:r>
              <a:rPr lang="de-DE" sz="2400" dirty="0">
                <a:solidFill>
                  <a:srgbClr val="000000"/>
                </a:solidFill>
                <a:latin typeface="Arial" panose="020B0604020202020204" pitchFamily="34" charset="0"/>
              </a:rPr>
              <a:t> Cultural Export: The </a:t>
            </a:r>
            <a:r>
              <a:rPr lang="de-DE" sz="2400" dirty="0" err="1">
                <a:solidFill>
                  <a:srgbClr val="000000"/>
                </a:solidFill>
                <a:latin typeface="Arial" panose="020B0604020202020204" pitchFamily="34" charset="0"/>
              </a:rPr>
              <a:t>Example</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of</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the</a:t>
            </a:r>
            <a:r>
              <a:rPr lang="de-DE" sz="2400" dirty="0">
                <a:solidFill>
                  <a:srgbClr val="000000"/>
                </a:solidFill>
                <a:latin typeface="Arial" panose="020B0604020202020204" pitchFamily="34" charset="0"/>
              </a:rPr>
              <a:t> Chinese </a:t>
            </a:r>
            <a:r>
              <a:rPr lang="de-DE" sz="2400" dirty="0" err="1">
                <a:solidFill>
                  <a:srgbClr val="000000"/>
                </a:solidFill>
                <a:latin typeface="Arial" panose="020B0604020202020204" pitchFamily="34" charset="0"/>
              </a:rPr>
              <a:t>classics</a:t>
            </a:r>
            <a:r>
              <a:rPr lang="de-DE" sz="2400" dirty="0">
                <a:solidFill>
                  <a:srgbClr val="000000"/>
                </a:solidFill>
                <a:latin typeface="Arial" panose="020B0604020202020204" pitchFamily="34" charset="0"/>
              </a:rPr>
              <a:t>]]</a:t>
            </a:r>
          </a:p>
          <a:p>
            <a:pPr algn="l">
              <a:buFont typeface="Arial" panose="020B0604020202020204" pitchFamily="34" charset="0"/>
              <a:buChar char="•"/>
            </a:pPr>
            <a:r>
              <a:rPr lang="de-DE" sz="2400" dirty="0" err="1">
                <a:solidFill>
                  <a:srgbClr val="000000"/>
                </a:solidFill>
                <a:latin typeface="Arial" panose="020B0604020202020204" pitchFamily="34" charset="0"/>
              </a:rPr>
              <a:t>literature</a:t>
            </a:r>
            <a:r>
              <a:rPr lang="de-DE" sz="2400" dirty="0">
                <a:solidFill>
                  <a:srgbClr val="000000"/>
                </a:solidFill>
                <a:latin typeface="Arial" panose="020B0604020202020204" pitchFamily="34" charset="0"/>
              </a:rPr>
              <a:t> review </a:t>
            </a:r>
            <a:r>
              <a:rPr lang="de-DE" sz="2400" dirty="0" err="1">
                <a:solidFill>
                  <a:srgbClr val="000000"/>
                </a:solidFill>
                <a:latin typeface="Arial" panose="020B0604020202020204" pitchFamily="34" charset="0"/>
              </a:rPr>
              <a:t>with</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handout</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by</a:t>
            </a:r>
            <a:r>
              <a:rPr lang="de-DE" sz="2400" dirty="0">
                <a:solidFill>
                  <a:srgbClr val="000000"/>
                </a:solidFill>
                <a:latin typeface="Arial" panose="020B0604020202020204" pitchFamily="34" charset="0"/>
              </a:rPr>
              <a:t> </a:t>
            </a:r>
          </a:p>
          <a:p>
            <a:pPr algn="l">
              <a:buFont typeface="Arial" panose="020B0604020202020204" pitchFamily="34" charset="0"/>
              <a:buChar char="•"/>
            </a:pPr>
            <a:r>
              <a:rPr lang="de-DE" sz="2400" dirty="0">
                <a:solidFill>
                  <a:srgbClr val="000000"/>
                </a:solidFill>
                <a:latin typeface="Arial" panose="020B0604020202020204" pitchFamily="34" charset="0"/>
              </a:rPr>
              <a:t>argumentative </a:t>
            </a:r>
            <a:r>
              <a:rPr lang="de-DE" sz="2400" dirty="0" err="1">
                <a:solidFill>
                  <a:srgbClr val="000000"/>
                </a:solidFill>
                <a:latin typeface="Arial" panose="020B0604020202020204" pitchFamily="34" charset="0"/>
              </a:rPr>
              <a:t>debate</a:t>
            </a:r>
            <a:r>
              <a:rPr lang="de-DE" sz="2400" dirty="0">
                <a:solidFill>
                  <a:srgbClr val="000000"/>
                </a:solidFill>
                <a:latin typeface="Arial" panose="020B0604020202020204" pitchFamily="34" charset="0"/>
              </a:rPr>
              <a:t> live in </a:t>
            </a:r>
            <a:r>
              <a:rPr lang="de-DE" sz="2400" dirty="0" err="1">
                <a:solidFill>
                  <a:srgbClr val="000000"/>
                </a:solidFill>
                <a:latin typeface="Arial" panose="020B0604020202020204" pitchFamily="34" charset="0"/>
              </a:rPr>
              <a:t>class</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by</a:t>
            </a:r>
            <a:r>
              <a:rPr lang="de-DE" sz="2400" dirty="0">
                <a:solidFill>
                  <a:srgbClr val="000000"/>
                </a:solidFill>
                <a:latin typeface="Arial" panose="020B0604020202020204" pitchFamily="34" charset="0"/>
              </a:rPr>
              <a:t> Li Ting &amp; He Lina </a:t>
            </a:r>
            <a:r>
              <a:rPr lang="de-DE" sz="2400" dirty="0" err="1">
                <a:solidFill>
                  <a:srgbClr val="000000"/>
                </a:solidFill>
                <a:latin typeface="Arial" panose="020B0604020202020204" pitchFamily="34" charset="0"/>
              </a:rPr>
              <a:t>handout</a:t>
            </a:r>
            <a:r>
              <a:rPr lang="de-DE" sz="2400" dirty="0">
                <a:solidFill>
                  <a:srgbClr val="000000"/>
                </a:solidFill>
                <a:latin typeface="Arial" panose="020B0604020202020204" pitchFamily="34" charset="0"/>
              </a:rPr>
              <a:t>:[[</a:t>
            </a:r>
            <a:r>
              <a:rPr lang="de-DE" sz="2400" dirty="0" err="1">
                <a:solidFill>
                  <a:srgbClr val="000000"/>
                </a:solidFill>
                <a:latin typeface="Arial" panose="020B0604020202020204" pitchFamily="34" charset="0"/>
              </a:rPr>
              <a:t>Media:Li</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Ting.docx|Debate</a:t>
            </a:r>
            <a:r>
              <a:rPr lang="de-DE" sz="2400" dirty="0">
                <a:solidFill>
                  <a:srgbClr val="000000"/>
                </a:solidFill>
                <a:latin typeface="Arial" panose="020B0604020202020204" pitchFamily="34" charset="0"/>
              </a:rPr>
              <a:t> on </a:t>
            </a:r>
            <a:r>
              <a:rPr lang="de-DE" sz="2400" dirty="0" err="1">
                <a:solidFill>
                  <a:srgbClr val="000000"/>
                </a:solidFill>
                <a:latin typeface="Arial" panose="020B0604020202020204" pitchFamily="34" charset="0"/>
              </a:rPr>
              <a:t>the</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advantages</a:t>
            </a:r>
            <a:r>
              <a:rPr lang="de-DE" sz="2400" dirty="0">
                <a:solidFill>
                  <a:srgbClr val="000000"/>
                </a:solidFill>
                <a:latin typeface="Arial" panose="020B0604020202020204" pitchFamily="34" charset="0"/>
              </a:rPr>
              <a:t> and </a:t>
            </a:r>
            <a:r>
              <a:rPr lang="de-DE" sz="2400" dirty="0" err="1">
                <a:solidFill>
                  <a:srgbClr val="000000"/>
                </a:solidFill>
                <a:latin typeface="Arial" panose="020B0604020202020204" pitchFamily="34" charset="0"/>
              </a:rPr>
              <a:t>disadvantages</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of</a:t>
            </a:r>
            <a:r>
              <a:rPr lang="de-DE" sz="2400" dirty="0">
                <a:solidFill>
                  <a:srgbClr val="000000"/>
                </a:solidFill>
                <a:latin typeface="Arial" panose="020B0604020202020204" pitchFamily="34" charset="0"/>
              </a:rPr>
              <a:t> Chinese traditional </a:t>
            </a:r>
            <a:r>
              <a:rPr lang="de-DE" sz="2400" dirty="0" err="1">
                <a:solidFill>
                  <a:srgbClr val="000000"/>
                </a:solidFill>
                <a:latin typeface="Arial" panose="020B0604020202020204" pitchFamily="34" charset="0"/>
              </a:rPr>
              <a:t>political</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thought</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of</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alliance</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with</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vertical</a:t>
            </a:r>
            <a:r>
              <a:rPr lang="de-DE" sz="2400" dirty="0">
                <a:solidFill>
                  <a:srgbClr val="000000"/>
                </a:solidFill>
                <a:latin typeface="Arial" panose="020B0604020202020204" pitchFamily="34" charset="0"/>
              </a:rPr>
              <a:t> and Horizontal" in </a:t>
            </a:r>
            <a:r>
              <a:rPr lang="de-DE" sz="2400" dirty="0" err="1">
                <a:solidFill>
                  <a:srgbClr val="000000"/>
                </a:solidFill>
                <a:latin typeface="Arial" panose="020B0604020202020204" pitchFamily="34" charset="0"/>
              </a:rPr>
              <a:t>the</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course</a:t>
            </a:r>
            <a:r>
              <a:rPr lang="de-DE" sz="2400" dirty="0">
                <a:solidFill>
                  <a:srgbClr val="000000"/>
                </a:solidFill>
                <a:latin typeface="Arial" panose="020B0604020202020204" pitchFamily="34" charset="0"/>
              </a:rPr>
              <a:t> </a:t>
            </a:r>
            <a:r>
              <a:rPr lang="de-DE" sz="2400" dirty="0" err="1">
                <a:solidFill>
                  <a:srgbClr val="000000"/>
                </a:solidFill>
                <a:latin typeface="Arial" panose="020B0604020202020204" pitchFamily="34" charset="0"/>
              </a:rPr>
              <a:t>of</a:t>
            </a:r>
            <a:r>
              <a:rPr lang="de-DE" sz="2400" dirty="0">
                <a:solidFill>
                  <a:srgbClr val="000000"/>
                </a:solidFill>
                <a:latin typeface="Arial" panose="020B0604020202020204" pitchFamily="34" charset="0"/>
              </a:rPr>
              <a:t> Great Power Game]]</a:t>
            </a:r>
            <a:endParaRPr lang="de-DE" sz="2400" dirty="0"/>
          </a:p>
        </p:txBody>
      </p:sp>
    </p:spTree>
    <p:extLst>
      <p:ext uri="{BB962C8B-B14F-4D97-AF65-F5344CB8AC3E}">
        <p14:creationId xmlns:p14="http://schemas.microsoft.com/office/powerpoint/2010/main" val="5238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Teacher Input</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7" name="Textfeld 6">
            <a:extLst>
              <a:ext uri="{FF2B5EF4-FFF2-40B4-BE49-F238E27FC236}">
                <a16:creationId xmlns:a16="http://schemas.microsoft.com/office/drawing/2014/main" id="{C8377A69-448D-41EE-A80E-38B502D108CC}"/>
              </a:ext>
            </a:extLst>
          </p:cNvPr>
          <p:cNvSpPr txBox="1"/>
          <p:nvPr/>
        </p:nvSpPr>
        <p:spPr>
          <a:xfrm>
            <a:off x="593617" y="1502152"/>
            <a:ext cx="8154847" cy="1200329"/>
          </a:xfrm>
          <a:prstGeom prst="rect">
            <a:avLst/>
          </a:prstGeom>
          <a:noFill/>
        </p:spPr>
        <p:txBody>
          <a:bodyPr wrap="square" rtlCol="0">
            <a:spAutoFit/>
          </a:bodyPr>
          <a:lstStyle/>
          <a:p>
            <a:pPr algn="l"/>
            <a:endParaRPr lang="de-DE" b="0" i="0" dirty="0">
              <a:solidFill>
                <a:srgbClr val="000000"/>
              </a:solidFill>
              <a:effectLst/>
              <a:latin typeface="Arial" panose="020B0604020202020204" pitchFamily="34" charset="0"/>
            </a:endParaRPr>
          </a:p>
          <a:p>
            <a:pPr algn="l"/>
            <a:endParaRPr lang="de-DE" dirty="0">
              <a:solidFill>
                <a:srgbClr val="000000"/>
              </a:solidFill>
              <a:latin typeface="Arial" panose="020B0604020202020204" pitchFamily="34" charset="0"/>
            </a:endParaRPr>
          </a:p>
          <a:p>
            <a:pPr algn="l"/>
            <a:r>
              <a:rPr lang="de-DE" b="0" i="0" dirty="0" err="1">
                <a:solidFill>
                  <a:srgbClr val="000000"/>
                </a:solidFill>
                <a:effectLst/>
                <a:latin typeface="Arial" panose="020B0604020202020204" pitchFamily="34" charset="0"/>
              </a:rPr>
              <a:t>Discussion</a:t>
            </a:r>
            <a:endParaRPr lang="de-DE" b="0" i="0" dirty="0">
              <a:solidFill>
                <a:srgbClr val="000000"/>
              </a:solidFill>
              <a:effectLst/>
              <a:latin typeface="Arial" panose="020B0604020202020204" pitchFamily="34" charset="0"/>
            </a:endParaRPr>
          </a:p>
          <a:p>
            <a:endParaRPr lang="de-DE" dirty="0"/>
          </a:p>
        </p:txBody>
      </p:sp>
    </p:spTree>
    <p:extLst>
      <p:ext uri="{BB962C8B-B14F-4D97-AF65-F5344CB8AC3E}">
        <p14:creationId xmlns:p14="http://schemas.microsoft.com/office/powerpoint/2010/main" val="18241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6D0C4-079E-4A91-9681-3F5DE3BD430B}"/>
              </a:ext>
            </a:extLst>
          </p:cNvPr>
          <p:cNvSpPr>
            <a:spLocks noGrp="1"/>
          </p:cNvSpPr>
          <p:nvPr>
            <p:ph type="title"/>
          </p:nvPr>
        </p:nvSpPr>
        <p:spPr/>
        <p:txBody>
          <a:bodyPr>
            <a:normAutofit/>
          </a:bodyPr>
          <a:lstStyle/>
          <a:p>
            <a:r>
              <a:rPr lang="zh-CN" altLang="de-DE" dirty="0"/>
              <a:t>中国文化传播的使命</a:t>
            </a:r>
            <a:endParaRPr lang="de-DE" dirty="0"/>
          </a:p>
        </p:txBody>
      </p:sp>
      <p:sp>
        <p:nvSpPr>
          <p:cNvPr id="3" name="Inhaltsplatzhalter 2">
            <a:extLst>
              <a:ext uri="{FF2B5EF4-FFF2-40B4-BE49-F238E27FC236}">
                <a16:creationId xmlns:a16="http://schemas.microsoft.com/office/drawing/2014/main" id="{202B1459-EF65-4028-ADC6-B114FDAAA8E7}"/>
              </a:ext>
            </a:extLst>
          </p:cNvPr>
          <p:cNvSpPr>
            <a:spLocks noGrp="1"/>
          </p:cNvSpPr>
          <p:nvPr>
            <p:ph idx="1"/>
          </p:nvPr>
        </p:nvSpPr>
        <p:spPr>
          <a:xfrm>
            <a:off x="457200" y="1600200"/>
            <a:ext cx="8229600" cy="4983162"/>
          </a:xfrm>
        </p:spPr>
        <p:txBody>
          <a:bodyPr>
            <a:normAutofit/>
          </a:bodyPr>
          <a:lstStyle/>
          <a:p>
            <a:pPr marL="0" indent="0" algn="just">
              <a:lnSpc>
                <a:spcPct val="150000"/>
              </a:lnSpc>
              <a:buNone/>
            </a:pPr>
            <a:r>
              <a:rPr lang="zh-CN" sz="1400" kern="100" dirty="0">
                <a:effectLst/>
                <a:latin typeface="+mj-ea"/>
                <a:ea typeface="+mj-ea"/>
                <a:cs typeface="Times New Roman" panose="02020603050405020304" pitchFamily="18" charset="0"/>
              </a:rPr>
              <a:t>李雪涛：《</a:t>
            </a:r>
            <a:r>
              <a:rPr lang="zh-CN" sz="1400" u="none" strike="noStrike" kern="100" dirty="0">
                <a:effectLst/>
                <a:latin typeface="+mj-ea"/>
                <a:ea typeface="+mj-ea"/>
                <a:cs typeface="Times New Roman" panose="02020603050405020304" pitchFamily="18" charset="0"/>
                <a:hlinkClick r:id="rId2">
                  <a:extLst>
                    <a:ext uri="{A12FA001-AC4F-418D-AE19-62706E023703}">
                      <ahyp:hlinkClr xmlns:ahyp="http://schemas.microsoft.com/office/drawing/2018/hyperlinkcolor" val="tx"/>
                    </a:ext>
                  </a:extLst>
                </a:hlinkClick>
              </a:rPr>
              <a:t>中国文化的当代性及其包容性——对中国文化海外传播的思考</a:t>
            </a:r>
            <a:r>
              <a:rPr lang="zh-CN" sz="1400" kern="100" dirty="0">
                <a:effectLst/>
                <a:latin typeface="+mj-ea"/>
                <a:ea typeface="+mj-ea"/>
                <a:cs typeface="Times New Roman" panose="02020603050405020304" pitchFamily="18" charset="0"/>
              </a:rPr>
              <a:t>》对外传播</a:t>
            </a:r>
            <a:r>
              <a:rPr lang="en-US" sz="1400" kern="100" dirty="0">
                <a:effectLst/>
                <a:latin typeface="+mj-ea"/>
                <a:ea typeface="+mj-ea"/>
                <a:cs typeface="Times New Roman" panose="02020603050405020304" pitchFamily="18" charset="0"/>
              </a:rPr>
              <a:t>2012</a:t>
            </a:r>
            <a:r>
              <a:rPr lang="zh-CN" sz="1400" kern="100" dirty="0">
                <a:effectLst/>
                <a:latin typeface="+mj-ea"/>
                <a:ea typeface="+mj-ea"/>
                <a:cs typeface="Times New Roman" panose="02020603050405020304" pitchFamily="18" charset="0"/>
              </a:rPr>
              <a:t>—</a:t>
            </a:r>
            <a:r>
              <a:rPr lang="en-US" sz="1400" kern="100" dirty="0">
                <a:effectLst/>
                <a:latin typeface="+mj-ea"/>
                <a:ea typeface="+mj-ea"/>
                <a:cs typeface="Times New Roman" panose="02020603050405020304" pitchFamily="18" charset="0"/>
              </a:rPr>
              <a:t>04</a:t>
            </a:r>
            <a:r>
              <a:rPr lang="zh-CN" sz="1400" kern="100" dirty="0">
                <a:effectLst/>
                <a:latin typeface="+mj-ea"/>
                <a:ea typeface="+mj-ea"/>
                <a:cs typeface="Times New Roman" panose="02020603050405020304" pitchFamily="18" charset="0"/>
              </a:rPr>
              <a:t>—</a:t>
            </a:r>
            <a:r>
              <a:rPr lang="en-US" sz="1400" kern="100" dirty="0">
                <a:effectLst/>
                <a:latin typeface="+mj-ea"/>
                <a:ea typeface="+mj-ea"/>
                <a:cs typeface="Times New Roman" panose="02020603050405020304" pitchFamily="18" charset="0"/>
              </a:rPr>
              <a:t>01  34</a:t>
            </a:r>
            <a:r>
              <a:rPr lang="zh-CN" sz="1400" kern="100" dirty="0">
                <a:effectLst/>
                <a:latin typeface="+mj-ea"/>
                <a:ea typeface="+mj-ea"/>
                <a:cs typeface="Times New Roman" panose="02020603050405020304" pitchFamily="18" charset="0"/>
              </a:rPr>
              <a:t>、</a:t>
            </a:r>
            <a:r>
              <a:rPr lang="en-US" sz="1400" kern="100" dirty="0">
                <a:effectLst/>
                <a:latin typeface="+mj-ea"/>
                <a:ea typeface="+mj-ea"/>
                <a:cs typeface="Times New Roman" panose="02020603050405020304" pitchFamily="18" charset="0"/>
              </a:rPr>
              <a:t>36</a:t>
            </a:r>
            <a:r>
              <a:rPr lang="zh-CN" sz="1400" kern="100" dirty="0">
                <a:effectLst/>
                <a:latin typeface="+mj-ea"/>
                <a:ea typeface="+mj-ea"/>
                <a:cs typeface="Times New Roman" panose="02020603050405020304" pitchFamily="18" charset="0"/>
              </a:rPr>
              <a:t>页</a:t>
            </a:r>
            <a:endParaRPr lang="de-DE" sz="1400" kern="100" dirty="0">
              <a:effectLst/>
              <a:latin typeface="+mj-ea"/>
              <a:ea typeface="+mj-ea"/>
              <a:cs typeface="Times New Roman" panose="02020603050405020304" pitchFamily="18" charset="0"/>
            </a:endParaRPr>
          </a:p>
          <a:p>
            <a:pPr marL="0" indent="0" algn="just">
              <a:lnSpc>
                <a:spcPct val="150000"/>
              </a:lnSpc>
              <a:buNone/>
            </a:pPr>
            <a:r>
              <a:rPr lang="zh-CN" sz="1400" kern="100" dirty="0">
                <a:effectLst/>
                <a:latin typeface="+mj-ea"/>
                <a:ea typeface="+mj-ea"/>
                <a:cs typeface="Times New Roman" panose="02020603050405020304" pitchFamily="18" charset="0"/>
              </a:rPr>
              <a:t>实际上，当今的人类需要中 国人实践了两千多年的儒家价值， 通过创造性的转换，使它们能够 成为现代人生命意义的价值源泉。 对于今天的中国来讲，我们更需 要探寻儒家思想价值如何在当代 中国经济和社会环境中发挥影响 力的当代途径。我认为只有通过这样的方式，中国文化才能真正 为西方世界所接受。</a:t>
            </a:r>
            <a:endParaRPr lang="de-DE" altLang="zh-CN" sz="1400" kern="100" dirty="0">
              <a:effectLst/>
              <a:latin typeface="+mj-ea"/>
              <a:ea typeface="+mj-ea"/>
              <a:cs typeface="Times New Roman" panose="02020603050405020304" pitchFamily="18" charset="0"/>
            </a:endParaRPr>
          </a:p>
          <a:p>
            <a:pPr marL="0" indent="0" algn="just">
              <a:lnSpc>
                <a:spcPct val="150000"/>
              </a:lnSpc>
              <a:buNone/>
            </a:pPr>
            <a:endParaRPr lang="de-DE" altLang="zh-CN" sz="1400" kern="100" dirty="0">
              <a:effectLst/>
              <a:latin typeface="+mj-ea"/>
              <a:ea typeface="+mj-ea"/>
              <a:cs typeface="Times New Roman" panose="02020603050405020304" pitchFamily="18" charset="0"/>
            </a:endParaRPr>
          </a:p>
          <a:p>
            <a:pPr marL="0" indent="0" algn="just">
              <a:lnSpc>
                <a:spcPct val="150000"/>
              </a:lnSpc>
              <a:buNone/>
            </a:pPr>
            <a:r>
              <a:rPr lang="en-US" sz="1400" kern="100" dirty="0">
                <a:effectLst/>
                <a:latin typeface="+mj-ea"/>
                <a:ea typeface="+mj-ea"/>
                <a:cs typeface="Times New Roman" panose="02020603050405020304" pitchFamily="18" charset="0"/>
              </a:rPr>
              <a:t>Li </a:t>
            </a:r>
            <a:r>
              <a:rPr lang="en-US" sz="1400" kern="100" dirty="0" err="1">
                <a:effectLst/>
                <a:latin typeface="+mj-ea"/>
                <a:ea typeface="+mj-ea"/>
                <a:cs typeface="Times New Roman" panose="02020603050405020304" pitchFamily="18" charset="0"/>
              </a:rPr>
              <a:t>Xuetao</a:t>
            </a:r>
            <a:r>
              <a:rPr lang="en-US" sz="1400" kern="100" dirty="0">
                <a:effectLst/>
                <a:latin typeface="+mj-ea"/>
                <a:ea typeface="+mj-ea"/>
                <a:cs typeface="Times New Roman" panose="02020603050405020304" pitchFamily="18" charset="0"/>
              </a:rPr>
              <a:t>: </a:t>
            </a:r>
            <a:r>
              <a:rPr lang="en-US" sz="1400" b="1" kern="100" dirty="0">
                <a:effectLst/>
                <a:latin typeface="+mj-ea"/>
                <a:ea typeface="+mj-ea"/>
                <a:cs typeface="Times New Roman" panose="02020603050405020304" pitchFamily="18" charset="0"/>
              </a:rPr>
              <a:t>"The Contemporaneity and Inclusiveness of Chinese Culture - Reflections on the Overseas Communication of Chinese Culture"</a:t>
            </a:r>
            <a:r>
              <a:rPr lang="en-US" sz="1400" kern="100" dirty="0">
                <a:effectLst/>
                <a:latin typeface="+mj-ea"/>
                <a:ea typeface="+mj-ea"/>
                <a:cs typeface="Times New Roman" panose="02020603050405020304" pitchFamily="18" charset="0"/>
              </a:rPr>
              <a:t> Foreign Communication 2012-04-01 34, 36 pages</a:t>
            </a:r>
          </a:p>
          <a:p>
            <a:pPr marL="0" indent="0" algn="just">
              <a:lnSpc>
                <a:spcPct val="150000"/>
              </a:lnSpc>
              <a:buNone/>
            </a:pPr>
            <a:r>
              <a:rPr lang="en-US" sz="1400" kern="100" dirty="0">
                <a:effectLst/>
                <a:latin typeface="+mj-ea"/>
                <a:ea typeface="+mj-ea"/>
                <a:cs typeface="Times New Roman" panose="02020603050405020304" pitchFamily="18" charset="0"/>
              </a:rPr>
              <a:t>In fact, today's humanity needs the Confucian values that have been practiced by the Chinese for more than 2,000 years to be transformed creatively so that they can become a source of meaning in the lives of modern people. For China today, it is even more important to explore contemporary ways in which Confucian values can exert their influence in the contemporary Chinese economic and social environment. Only in this way, I believe, can Chinese culture be truly accepted by the Western world.</a:t>
            </a:r>
          </a:p>
        </p:txBody>
      </p:sp>
    </p:spTree>
    <p:extLst>
      <p:ext uri="{BB962C8B-B14F-4D97-AF65-F5344CB8AC3E}">
        <p14:creationId xmlns:p14="http://schemas.microsoft.com/office/powerpoint/2010/main" val="388284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6D0C4-079E-4A91-9681-3F5DE3BD430B}"/>
              </a:ext>
            </a:extLst>
          </p:cNvPr>
          <p:cNvSpPr>
            <a:spLocks noGrp="1"/>
          </p:cNvSpPr>
          <p:nvPr>
            <p:ph type="title"/>
          </p:nvPr>
        </p:nvSpPr>
        <p:spPr/>
        <p:txBody>
          <a:bodyPr>
            <a:normAutofit/>
          </a:bodyPr>
          <a:lstStyle/>
          <a:p>
            <a:r>
              <a:rPr lang="zh-CN" altLang="de-DE" dirty="0"/>
              <a:t>中国文化传播的使命</a:t>
            </a:r>
            <a:endParaRPr lang="de-DE" dirty="0"/>
          </a:p>
        </p:txBody>
      </p:sp>
      <p:sp>
        <p:nvSpPr>
          <p:cNvPr id="3" name="Inhaltsplatzhalter 2">
            <a:extLst>
              <a:ext uri="{FF2B5EF4-FFF2-40B4-BE49-F238E27FC236}">
                <a16:creationId xmlns:a16="http://schemas.microsoft.com/office/drawing/2014/main" id="{202B1459-EF65-4028-ADC6-B114FDAAA8E7}"/>
              </a:ext>
            </a:extLst>
          </p:cNvPr>
          <p:cNvSpPr>
            <a:spLocks noGrp="1"/>
          </p:cNvSpPr>
          <p:nvPr>
            <p:ph idx="1"/>
          </p:nvPr>
        </p:nvSpPr>
        <p:spPr>
          <a:xfrm>
            <a:off x="457200" y="1600200"/>
            <a:ext cx="8229600" cy="5257800"/>
          </a:xfrm>
        </p:spPr>
        <p:txBody>
          <a:bodyPr>
            <a:normAutofit fontScale="62500" lnSpcReduction="20000"/>
          </a:bodyPr>
          <a:lstStyle/>
          <a:p>
            <a:pPr marL="0" indent="0" algn="just">
              <a:lnSpc>
                <a:spcPct val="150000"/>
              </a:lnSpc>
              <a:buNone/>
            </a:pPr>
            <a:r>
              <a:rPr lang="zh-CN" sz="2000" kern="100" dirty="0">
                <a:effectLst/>
                <a:latin typeface="+mj-ea"/>
                <a:ea typeface="+mj-ea"/>
                <a:cs typeface="Times New Roman" panose="02020603050405020304" pitchFamily="18" charset="0"/>
              </a:rPr>
              <a:t>今年</a:t>
            </a:r>
            <a:r>
              <a:rPr lang="en-US" sz="2000" kern="100" dirty="0">
                <a:effectLst/>
                <a:latin typeface="+mj-ea"/>
                <a:ea typeface="+mj-ea"/>
                <a:cs typeface="Times New Roman" panose="02020603050405020304" pitchFamily="18" charset="0"/>
              </a:rPr>
              <a:t>1</a:t>
            </a:r>
            <a:r>
              <a:rPr lang="zh-CN" sz="2000" kern="100" dirty="0">
                <a:effectLst/>
                <a:latin typeface="+mj-ea"/>
                <a:ea typeface="+mj-ea"/>
                <a:cs typeface="Times New Roman" panose="02020603050405020304" pitchFamily="18" charset="0"/>
              </a:rPr>
              <a:t>月初我在台北中央研 究院参加“跨文化视野下的东亚 哲学”学术研讨会，跟几位来自欧洲的学者就目前面对复苏乏力的全球经济，以及持续蔓延的欧债危机交换了看法。他们中的部分人已经意识到了，目前大部分欧洲人的认识还仅仅停留在经济层面，更应堪忧的实际上是欧洲文化的危机。欧洲部分的人文学者已经开始对照儒家思想对西方传统及近现代思想进行彻底反思了。如何能够转化中国思想使之能够适合当代欧洲的实际，已经成为了当务之急。因此，这对于中国文化来讲是一次难得的机遇。问题是，我们如何将传统的中国文化 资源纳入我们乃至欧洲当下的精神之中。如果我们能够运用自己的传统资源，来充分展开现代性， 再造今日中国文明的辉煌，那中国思想就不仅适应了现代社会，也能顺利地进入后现代。这一创造性的转化如果能够获得成功的话，那么我们不仅找到了我们的核心价值，同时也使得这一价值真正具有了世界性的意义。</a:t>
            </a:r>
            <a:endParaRPr lang="de-DE" altLang="zh-CN" sz="2000" kern="100" dirty="0">
              <a:effectLst/>
              <a:latin typeface="+mj-ea"/>
              <a:ea typeface="+mj-ea"/>
              <a:cs typeface="Times New Roman" panose="02020603050405020304" pitchFamily="18" charset="0"/>
            </a:endParaRPr>
          </a:p>
          <a:p>
            <a:pPr marL="0" indent="0" algn="just">
              <a:lnSpc>
                <a:spcPct val="150000"/>
              </a:lnSpc>
              <a:buNone/>
            </a:pPr>
            <a:r>
              <a:rPr lang="en-US" sz="1700" kern="100" dirty="0">
                <a:effectLst/>
                <a:latin typeface="+mj-ea"/>
                <a:ea typeface="+mj-ea"/>
                <a:cs typeface="Times New Roman" panose="02020603050405020304" pitchFamily="18" charset="0"/>
              </a:rPr>
              <a:t>At the beginning of January, I attended a seminar on "East Asian Philosophy in a Cross-Cultural Perspective" at the Central Research Institute in Taipei, and exchanged views with several European scholars on the current global economic recovery and the spreading European debt crisis. Some of them have realized that the awareness of most Europeans is still only at the economic level, but what is more worrying is actually the crisis of European culture. Some European humanists have already started a thorough rethinking of the Western tradition and modern thought in relation to Confucianism. It has become a matter of urgency to transform Chinese thought so that it can be adapted to the reality of contemporary Europe. Therefore, this is a rare opportunity for Chinese culture. The question is how we can integrate traditional Chinese cultural resources into our own and Europe's current spirituality. If we can use our traditional resources to fully develop modernity and to recreate the splendor of today's Chinese civilization, then Chinese thought will not only be adapted to modern society, but will also be able to enter the postmodern era. If this creative transformation is successful, then we will not only have found our core value, but we will also have made this value truly global.</a:t>
            </a:r>
            <a:endParaRPr lang="de-DE" sz="1700" kern="100" dirty="0">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215636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ACB09-3A71-4C9B-8724-B8D55DA4DC78}"/>
              </a:ext>
            </a:extLst>
          </p:cNvPr>
          <p:cNvSpPr>
            <a:spLocks noGrp="1"/>
          </p:cNvSpPr>
          <p:nvPr>
            <p:ph type="title"/>
          </p:nvPr>
        </p:nvSpPr>
        <p:spPr/>
        <p:txBody>
          <a:bodyPr>
            <a:normAutofit/>
          </a:bodyPr>
          <a:lstStyle/>
          <a:p>
            <a:r>
              <a:rPr lang="de-DE" dirty="0"/>
              <a:t>Katzenstein</a:t>
            </a:r>
          </a:p>
        </p:txBody>
      </p:sp>
      <p:sp>
        <p:nvSpPr>
          <p:cNvPr id="3" name="Inhaltsplatzhalter 2">
            <a:extLst>
              <a:ext uri="{FF2B5EF4-FFF2-40B4-BE49-F238E27FC236}">
                <a16:creationId xmlns:a16="http://schemas.microsoft.com/office/drawing/2014/main" id="{1A8E2C64-6E69-4091-BFBE-0BA215D9F839}"/>
              </a:ext>
            </a:extLst>
          </p:cNvPr>
          <p:cNvSpPr>
            <a:spLocks noGrp="1"/>
          </p:cNvSpPr>
          <p:nvPr>
            <p:ph idx="1"/>
          </p:nvPr>
        </p:nvSpPr>
        <p:spPr/>
        <p:txBody>
          <a:bodyPr>
            <a:normAutofit lnSpcReduction="10000"/>
          </a:bodyPr>
          <a:lstStyle/>
          <a:p>
            <a:pPr marL="0" indent="0">
              <a:buNone/>
            </a:pPr>
            <a:r>
              <a:rPr lang="en-US" sz="1800" b="1" i="0" u="none" strike="noStrike" baseline="0" dirty="0">
                <a:latin typeface="Calibri,Bold"/>
              </a:rPr>
              <a:t>Civilizations in World Politics: Beyond East and West</a:t>
            </a:r>
          </a:p>
          <a:p>
            <a:pPr marL="0" indent="0" algn="l">
              <a:buNone/>
            </a:pPr>
            <a:r>
              <a:rPr lang="en-US" sz="1800" b="0" i="0" u="none" strike="noStrike" baseline="0" dirty="0">
                <a:latin typeface="Calibri" panose="020F0502020204030204" pitchFamily="34" charset="0"/>
              </a:rPr>
              <a:t>Conventional thinking and public debate in all parts of the world are invoking, paradoxically, the simple categories of East and West as unquestioned reference points in a complex, globalizing world. This neat division of the world draws on a long-standing style of analysis dating back to the 19th century with its politically charged distinction between civilized and uncivilized peoples, the cultural underpinning of the worldwide imperialist expansion of European states. In this lecture I criticize this theoretically flawed and politically dangerous way of thinking about world politics, inquire into Sinicization as an example of civilizational processes that span East and West, and locate </a:t>
            </a:r>
            <a:r>
              <a:rPr lang="en-US" sz="1800" b="0" i="0" u="none" strike="noStrike" baseline="0" dirty="0" err="1">
                <a:latin typeface="Calibri" panose="020F0502020204030204" pitchFamily="34" charset="0"/>
              </a:rPr>
              <a:t>Sinic</a:t>
            </a:r>
            <a:r>
              <a:rPr lang="en-US" sz="1800" b="0" i="0" u="none" strike="noStrike" baseline="0" dirty="0">
                <a:latin typeface="Calibri" panose="020F0502020204030204" pitchFamily="34" charset="0"/>
              </a:rPr>
              <a:t> and other civilizations in a global civilization containing multiple </a:t>
            </a:r>
            <a:r>
              <a:rPr lang="en-US" sz="1800" b="0" i="0" u="none" strike="noStrike" baseline="0" dirty="0" err="1">
                <a:latin typeface="Calibri" panose="020F0502020204030204" pitchFamily="34" charset="0"/>
              </a:rPr>
              <a:t>modernities</a:t>
            </a:r>
            <a:r>
              <a:rPr lang="en-US" sz="1800" b="0" i="0" u="none" strike="noStrike" baseline="0" dirty="0">
                <a:latin typeface="Calibri" panose="020F0502020204030204" pitchFamily="34" charset="0"/>
              </a:rPr>
              <a:t>. The three parts of this lecture draw selectively on some of my chapters in a trilogy of books I have edited and that are now published under the titles </a:t>
            </a:r>
            <a:r>
              <a:rPr lang="en-US" sz="1800" b="0" i="1" u="none" strike="noStrike" baseline="0" dirty="0">
                <a:latin typeface="Calibri,Italic"/>
              </a:rPr>
              <a:t>Civilizations in World Politics: Plural and Pluralist Perspectives </a:t>
            </a:r>
            <a:r>
              <a:rPr lang="en-US" sz="1800" b="0" i="0" u="none" strike="noStrike" baseline="0" dirty="0">
                <a:latin typeface="Calibri" panose="020F0502020204030204" pitchFamily="34" charset="0"/>
              </a:rPr>
              <a:t>(New York: Routledge 2010), </a:t>
            </a:r>
            <a:r>
              <a:rPr lang="en-US" sz="1800" b="0" i="1" u="none" strike="noStrike" baseline="0" dirty="0">
                <a:latin typeface="Calibri,Italic"/>
              </a:rPr>
              <a:t>Sinicization and the Rise of China: Civilizational Processes beyond East and West </a:t>
            </a:r>
            <a:r>
              <a:rPr lang="en-US" sz="1800" b="0" i="0" u="none" strike="noStrike" baseline="0" dirty="0">
                <a:latin typeface="Calibri" panose="020F0502020204030204" pitchFamily="34" charset="0"/>
              </a:rPr>
              <a:t>(New York: Routledge, 2012a), </a:t>
            </a:r>
            <a:r>
              <a:rPr lang="en-US" sz="1800" b="0" i="0" u="none" strike="noStrike" baseline="0">
                <a:latin typeface="Calibri" panose="020F0502020204030204" pitchFamily="34" charset="0"/>
              </a:rPr>
              <a:t>and </a:t>
            </a:r>
            <a:r>
              <a:rPr lang="en-US" sz="1800" b="0" i="1" u="none" strike="noStrike" baseline="0">
                <a:latin typeface="Calibri,Italic"/>
              </a:rPr>
              <a:t>Anglo-America and </a:t>
            </a:r>
            <a:r>
              <a:rPr lang="en-US" sz="1800" b="0" i="1" u="none" strike="noStrike" baseline="0" dirty="0">
                <a:latin typeface="Calibri,Italic"/>
              </a:rPr>
              <a:t>Its Discontents: Civilizational Identities beyond West and East </a:t>
            </a:r>
            <a:r>
              <a:rPr lang="en-US" sz="1800" b="0" i="0" u="none" strike="noStrike" baseline="0" dirty="0">
                <a:latin typeface="Calibri" panose="020F0502020204030204" pitchFamily="34" charset="0"/>
              </a:rPr>
              <a:t>(New York: Routledge, 2012b).</a:t>
            </a:r>
            <a:endParaRPr lang="de-DE" dirty="0"/>
          </a:p>
        </p:txBody>
      </p:sp>
    </p:spTree>
    <p:extLst>
      <p:ext uri="{BB962C8B-B14F-4D97-AF65-F5344CB8AC3E}">
        <p14:creationId xmlns:p14="http://schemas.microsoft.com/office/powerpoint/2010/main" val="371898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6D0C4-079E-4A91-9681-3F5DE3BD430B}"/>
              </a:ext>
            </a:extLst>
          </p:cNvPr>
          <p:cNvSpPr>
            <a:spLocks noGrp="1"/>
          </p:cNvSpPr>
          <p:nvPr>
            <p:ph type="title"/>
          </p:nvPr>
        </p:nvSpPr>
        <p:spPr/>
        <p:txBody>
          <a:bodyPr>
            <a:normAutofit/>
          </a:bodyPr>
          <a:lstStyle/>
          <a:p>
            <a:r>
              <a:rPr lang="zh-CN" altLang="de-DE" dirty="0"/>
              <a:t>中国文化传播的使命</a:t>
            </a:r>
            <a:endParaRPr lang="de-DE" dirty="0"/>
          </a:p>
        </p:txBody>
      </p:sp>
      <p:sp>
        <p:nvSpPr>
          <p:cNvPr id="3" name="Inhaltsplatzhalter 2">
            <a:extLst>
              <a:ext uri="{FF2B5EF4-FFF2-40B4-BE49-F238E27FC236}">
                <a16:creationId xmlns:a16="http://schemas.microsoft.com/office/drawing/2014/main" id="{202B1459-EF65-4028-ADC6-B114FDAAA8E7}"/>
              </a:ext>
            </a:extLst>
          </p:cNvPr>
          <p:cNvSpPr>
            <a:spLocks noGrp="1"/>
          </p:cNvSpPr>
          <p:nvPr>
            <p:ph idx="1"/>
          </p:nvPr>
        </p:nvSpPr>
        <p:spPr>
          <a:xfrm>
            <a:off x="457200" y="1600200"/>
            <a:ext cx="8229600" cy="4983162"/>
          </a:xfrm>
        </p:spPr>
        <p:txBody>
          <a:bodyPr>
            <a:normAutofit fontScale="40000" lnSpcReduction="20000"/>
          </a:bodyPr>
          <a:lstStyle/>
          <a:p>
            <a:pPr marL="0" indent="0" algn="just">
              <a:lnSpc>
                <a:spcPct val="150000"/>
              </a:lnSpc>
              <a:buNone/>
            </a:pPr>
            <a:r>
              <a:rPr lang="zh-CN" sz="4000" kern="100" dirty="0">
                <a:effectLst/>
                <a:latin typeface="+mj-ea"/>
                <a:ea typeface="+mj-ea"/>
                <a:cs typeface="Times New Roman" panose="02020603050405020304" pitchFamily="18" charset="0"/>
              </a:rPr>
              <a:t>曲慧敏：《中华文化走出去战略研究》山东师范大学</a:t>
            </a:r>
            <a:r>
              <a:rPr lang="en-US" sz="4000" kern="0" dirty="0">
                <a:effectLst/>
                <a:latin typeface="+mj-ea"/>
                <a:ea typeface="+mj-ea"/>
                <a:cs typeface="Times New Roman" panose="02020603050405020304" pitchFamily="18" charset="0"/>
              </a:rPr>
              <a:t>2012-06-10</a:t>
            </a:r>
            <a:endParaRPr lang="de-DE" sz="4000" kern="100" dirty="0">
              <a:effectLst/>
              <a:latin typeface="+mj-ea"/>
              <a:ea typeface="+mj-ea"/>
              <a:cs typeface="Times New Roman" panose="02020603050405020304" pitchFamily="18" charset="0"/>
            </a:endParaRPr>
          </a:p>
          <a:p>
            <a:pPr marL="0" indent="0" algn="just">
              <a:lnSpc>
                <a:spcPct val="150000"/>
              </a:lnSpc>
              <a:buNone/>
            </a:pPr>
            <a:r>
              <a:rPr lang="zh-CN" sz="4000" kern="100" dirty="0">
                <a:effectLst/>
                <a:latin typeface="+mj-ea"/>
                <a:ea typeface="+mj-ea"/>
                <a:cs typeface="Times New Roman" panose="02020603050405020304" pitchFamily="18" charset="0"/>
              </a:rPr>
              <a:t>在世界多极化、经济全球化、文化多元化以及信息化的宏阔时代环境和当代中国综合国力迅速提升、经济社会正处于重大的转型期、建设社会主义文化强国成为时代主题大的国内环境下，实施中华文化走出去战略，既有着世界文化软实力竞争日趋激烈、国际金融危机后的反思与机遇、中国经济崛起与和平发展和中国文化自觉文化复兴的特殊国内外背景，又有着重要的现实意义：第一，全球化趋势下，世界范围内的各种思想文化交流交融交锋更加明显，第三世界国家的文化安全面临着严峻形势，文化走出去成为我国维护文化安全的积极应对。</a:t>
            </a:r>
            <a:endParaRPr lang="de-DE" altLang="zh-CN" sz="4000" kern="100" dirty="0">
              <a:effectLst/>
              <a:latin typeface="+mj-ea"/>
              <a:ea typeface="+mj-ea"/>
              <a:cs typeface="Times New Roman" panose="02020603050405020304" pitchFamily="18" charset="0"/>
            </a:endParaRPr>
          </a:p>
          <a:p>
            <a:pPr marL="0" indent="0" algn="just">
              <a:lnSpc>
                <a:spcPct val="150000"/>
              </a:lnSpc>
              <a:buNone/>
            </a:pPr>
            <a:r>
              <a:rPr lang="en-US" sz="2800" dirty="0">
                <a:latin typeface="+mj-ea"/>
                <a:ea typeface="+mj-ea"/>
              </a:rPr>
              <a:t>Qu </a:t>
            </a:r>
            <a:r>
              <a:rPr lang="en-US" sz="2800" dirty="0" err="1">
                <a:latin typeface="+mj-ea"/>
                <a:ea typeface="+mj-ea"/>
              </a:rPr>
              <a:t>Huimin</a:t>
            </a:r>
            <a:r>
              <a:rPr lang="en-US" sz="2800" dirty="0">
                <a:latin typeface="+mj-ea"/>
                <a:ea typeface="+mj-ea"/>
              </a:rPr>
              <a:t>: "Study on the Strategy of Chinese Culture Going Out" Shandong Normal University 2012-06-10</a:t>
            </a:r>
          </a:p>
          <a:p>
            <a:pPr marL="0" indent="0" algn="just">
              <a:lnSpc>
                <a:spcPct val="150000"/>
              </a:lnSpc>
              <a:buNone/>
            </a:pPr>
            <a:r>
              <a:rPr lang="en-US" sz="2800" dirty="0">
                <a:latin typeface="+mj-ea"/>
                <a:ea typeface="+mj-ea"/>
              </a:rPr>
              <a:t>In the grand era of world </a:t>
            </a:r>
            <a:r>
              <a:rPr lang="en-US" sz="2800" dirty="0" err="1">
                <a:latin typeface="+mj-ea"/>
                <a:ea typeface="+mj-ea"/>
              </a:rPr>
              <a:t>multipolarization</a:t>
            </a:r>
            <a:r>
              <a:rPr lang="en-US" sz="2800" dirty="0">
                <a:latin typeface="+mj-ea"/>
                <a:ea typeface="+mj-ea"/>
              </a:rPr>
              <a:t>, economic globalization, cultural pluralism and </a:t>
            </a:r>
            <a:r>
              <a:rPr lang="en-US" sz="2800" dirty="0" err="1">
                <a:latin typeface="+mj-ea"/>
                <a:ea typeface="+mj-ea"/>
              </a:rPr>
              <a:t>informationization</a:t>
            </a:r>
            <a:r>
              <a:rPr lang="en-US" sz="2800" dirty="0">
                <a:latin typeface="+mj-ea"/>
                <a:ea typeface="+mj-ea"/>
              </a:rPr>
              <a:t>, and the domestic environment where contemporary China's comprehensive national power is rapidly rising, its economy and society are undergoing a major transformation, and building a socialist cultural power has become the theme of the times, the implementation of Chinese culture going out strategy has both a special domestic and international background of the increasingly fierce competition for the world's cultural soft power, the reflection and opportunities after the international financial crisis, China's economic First, under the trend of globalization, the worldwide exchange and interchange of various ideas and cultures has become more obvious, and the cultural security of the third world countries is facing a serious situation, so culture going out has become a positive response to maintain cultural security in China.</a:t>
            </a:r>
          </a:p>
          <a:p>
            <a:pPr marL="0" indent="0" algn="just">
              <a:lnSpc>
                <a:spcPct val="150000"/>
              </a:lnSpc>
              <a:buNone/>
            </a:pPr>
            <a:endParaRPr lang="de-DE" sz="2800" dirty="0">
              <a:latin typeface="+mj-ea"/>
              <a:ea typeface="+mj-ea"/>
            </a:endParaRPr>
          </a:p>
        </p:txBody>
      </p:sp>
    </p:spTree>
    <p:extLst>
      <p:ext uri="{BB962C8B-B14F-4D97-AF65-F5344CB8AC3E}">
        <p14:creationId xmlns:p14="http://schemas.microsoft.com/office/powerpoint/2010/main" val="173973913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9871</Words>
  <Application>Microsoft Office PowerPoint</Application>
  <PresentationFormat>Bildschirmpräsentation (4:3)</PresentationFormat>
  <Paragraphs>140</Paragraphs>
  <Slides>28</Slides>
  <Notes>1</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28</vt:i4>
      </vt:variant>
    </vt:vector>
  </HeadingPairs>
  <TitlesOfParts>
    <vt:vector size="39" baseType="lpstr">
      <vt:lpstr>Calibri,Bold</vt:lpstr>
      <vt:lpstr>Calibri,Italic</vt:lpstr>
      <vt:lpstr>KaiTi</vt:lpstr>
      <vt:lpstr>KaiTi</vt:lpstr>
      <vt:lpstr>Microsoft YaHei</vt:lpstr>
      <vt:lpstr>宋体</vt:lpstr>
      <vt:lpstr>华文行楷</vt:lpstr>
      <vt:lpstr>Arial</vt:lpstr>
      <vt:lpstr>Calibri</vt:lpstr>
      <vt:lpstr>Times New Roman</vt:lpstr>
      <vt:lpstr>Office 主题</vt:lpstr>
      <vt:lpstr>中华典籍外译 Chinese Classics Translation for Master Students of Translation Studies</vt:lpstr>
      <vt:lpstr>Schedule 学期题目</vt:lpstr>
      <vt:lpstr>PowerPoint-Präsentation</vt:lpstr>
      <vt:lpstr>PowerPoint-Präsentation</vt:lpstr>
      <vt:lpstr>PowerPoint-Präsentation</vt:lpstr>
      <vt:lpstr>中国文化传播的使命</vt:lpstr>
      <vt:lpstr>中国文化传播的使命</vt:lpstr>
      <vt:lpstr>Katzenstein</vt:lpstr>
      <vt:lpstr>中国文化传播的使命</vt:lpstr>
      <vt:lpstr>中国文化传播的使命</vt:lpstr>
      <vt:lpstr>中国文化传播的使命</vt:lpstr>
      <vt:lpstr>中国文化传播的使命</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中国文学翻译问题与策略</vt:lpstr>
      <vt:lpstr>Preparation for next session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p:lastModifiedBy>
  <cp:revision>107</cp:revision>
  <dcterms:created xsi:type="dcterms:W3CDTF">2012-05-20T08:41:50Z</dcterms:created>
  <dcterms:modified xsi:type="dcterms:W3CDTF">2022-04-21T05:11:41Z</dcterms:modified>
</cp:coreProperties>
</file>