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7"/>
  </p:notesMasterIdLst>
  <p:sldIdLst>
    <p:sldId id="424" r:id="rId2"/>
    <p:sldId id="386" r:id="rId3"/>
    <p:sldId id="426" r:id="rId4"/>
    <p:sldId id="389" r:id="rId5"/>
    <p:sldId id="419" r:id="rId6"/>
    <p:sldId id="404" r:id="rId7"/>
    <p:sldId id="394" r:id="rId8"/>
    <p:sldId id="397" r:id="rId9"/>
    <p:sldId id="384" r:id="rId10"/>
    <p:sldId id="413" r:id="rId11"/>
    <p:sldId id="407" r:id="rId12"/>
    <p:sldId id="398" r:id="rId13"/>
    <p:sldId id="409" r:id="rId14"/>
    <p:sldId id="422" r:id="rId15"/>
    <p:sldId id="42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C93"/>
    <a:srgbClr val="FA2A3C"/>
    <a:srgbClr val="C22473"/>
    <a:srgbClr val="C23B37"/>
    <a:srgbClr val="C24543"/>
    <a:srgbClr val="A767FF"/>
    <a:srgbClr val="45BFFF"/>
    <a:srgbClr val="66DBFF"/>
    <a:srgbClr val="C6A1CD"/>
    <a:srgbClr val="C21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0" autoAdjust="0"/>
    <p:restoredTop sz="96081" autoAdjust="0"/>
  </p:normalViewPr>
  <p:slideViewPr>
    <p:cSldViewPr snapToObjects="1">
      <p:cViewPr varScale="1">
        <p:scale>
          <a:sx n="146" d="100"/>
          <a:sy n="146" d="100"/>
        </p:scale>
        <p:origin x="-120" y="-32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DEFE4-A517-0A4E-84FA-FD9627648DF7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46817-BA52-1048-B83C-3CD0E5EBC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0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DABE021-8A91-2042-B381-764266AD56F4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10D603D-3238-C647-A0AE-99589AD89E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856673"/>
            <a:ext cx="2762295" cy="1477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CFFCC"/>
                </a:solidFill>
                <a:latin typeface="Cambria"/>
              </a:rPr>
              <a:t>By </a:t>
            </a:r>
            <a:r>
              <a:rPr lang="en-US" sz="4800" dirty="0">
                <a:solidFill>
                  <a:srgbClr val="CCFFCC"/>
                </a:solidFill>
                <a:latin typeface="Savoye LET"/>
              </a:rPr>
              <a:t>Erica</a:t>
            </a:r>
            <a:r>
              <a:rPr lang="en-US" sz="2800" dirty="0">
                <a:solidFill>
                  <a:srgbClr val="CCFFCC"/>
                </a:solidFill>
                <a:latin typeface="Cambria"/>
              </a:rPr>
              <a:t> </a:t>
            </a:r>
            <a:r>
              <a:rPr lang="en-US" sz="2800" dirty="0" smtClean="0">
                <a:solidFill>
                  <a:srgbClr val="CCFFCC"/>
                </a:solidFill>
                <a:latin typeface="Cambria"/>
              </a:rPr>
              <a:t>B. </a:t>
            </a:r>
            <a:r>
              <a:rPr lang="en-US" sz="2400" dirty="0" smtClean="0">
                <a:solidFill>
                  <a:srgbClr val="CCFFCC"/>
                </a:solidFill>
                <a:latin typeface="Cambria"/>
              </a:rPr>
              <a:t>Oaks</a:t>
            </a:r>
            <a:br>
              <a:rPr lang="en-US" sz="2400" dirty="0" smtClean="0">
                <a:solidFill>
                  <a:srgbClr val="CCFFCC"/>
                </a:solidFill>
                <a:latin typeface="Cambria"/>
              </a:rPr>
            </a:br>
            <a:r>
              <a:rPr lang="en-US" sz="2400" dirty="0" smtClean="0">
                <a:solidFill>
                  <a:srgbClr val="CCFFCC"/>
                </a:solidFill>
                <a:latin typeface="Cambria"/>
              </a:rPr>
              <a:t>	</a:t>
            </a:r>
            <a:r>
              <a:rPr lang="en-US" sz="1100" dirty="0" smtClean="0">
                <a:solidFill>
                  <a:srgbClr val="CCFFCC"/>
                </a:solidFill>
                <a:latin typeface="Cambria"/>
              </a:rPr>
              <a:t>pic from </a:t>
            </a:r>
            <a:r>
              <a:rPr lang="de-DE" sz="1100" dirty="0">
                <a:solidFill>
                  <a:srgbClr val="CCFFCC"/>
                </a:solidFill>
                <a:latin typeface="Cambria"/>
              </a:rPr>
              <a:t>http://</a:t>
            </a:r>
            <a:r>
              <a:rPr lang="de-DE" sz="1100" dirty="0" err="1">
                <a:solidFill>
                  <a:srgbClr val="CCFFCC"/>
                </a:solidFill>
                <a:latin typeface="Cambria"/>
              </a:rPr>
              <a:t>www.danwei.com</a:t>
            </a:r>
            <a:r>
              <a:rPr lang="de-DE" sz="1100" dirty="0">
                <a:solidFill>
                  <a:srgbClr val="CCFFCC"/>
                </a:solidFill>
                <a:latin typeface="Cambria"/>
              </a:rPr>
              <a:t>/</a:t>
            </a:r>
            <a:endParaRPr lang="en-US" sz="1100" dirty="0">
              <a:solidFill>
                <a:srgbClr val="CCFFCC"/>
              </a:solidFill>
              <a:latin typeface="Cambria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2205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A6C93"/>
                </a:solidFill>
                <a:latin typeface="Apple Chancery"/>
                <a:cs typeface="Apple Chancery"/>
              </a:rPr>
              <a:t>Qiang</a:t>
            </a:r>
            <a:endParaRPr lang="en-US" sz="6000" dirty="0">
              <a:solidFill>
                <a:srgbClr val="FA6C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894" y="2883932"/>
            <a:ext cx="2570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A6C93"/>
                </a:solidFill>
                <a:latin typeface="Arial Black"/>
                <a:cs typeface="Arial Black"/>
              </a:rPr>
              <a:t>Zhong</a:t>
            </a:r>
            <a:r>
              <a:rPr lang="en-US" dirty="0" smtClean="0">
                <a:solidFill>
                  <a:srgbClr val="FA6C93"/>
                </a:solidFill>
              </a:rPr>
              <a:t> </a:t>
            </a:r>
            <a:r>
              <a:rPr lang="en-US" sz="3600" dirty="0" err="1" smtClean="0">
                <a:solidFill>
                  <a:srgbClr val="FA6C93"/>
                </a:solidFill>
              </a:rPr>
              <a:t>Shu</a:t>
            </a:r>
            <a:r>
              <a:rPr lang="en-US" sz="3600" dirty="0" smtClean="0">
                <a:solidFill>
                  <a:srgbClr val="FA6C93"/>
                </a:solidFill>
              </a:rPr>
              <a:t/>
            </a:r>
            <a:br>
              <a:rPr lang="en-US" sz="3600" dirty="0" smtClean="0">
                <a:solidFill>
                  <a:srgbClr val="FA6C93"/>
                </a:solidFill>
              </a:rPr>
            </a:br>
            <a:r>
              <a:rPr lang="en-US" sz="3600" dirty="0" smtClean="0">
                <a:solidFill>
                  <a:srgbClr val="FA6C93"/>
                </a:solidFill>
              </a:rPr>
              <a:t>   </a:t>
            </a:r>
            <a:r>
              <a:rPr lang="en-US" sz="2000" dirty="0" smtClean="0">
                <a:solidFill>
                  <a:srgbClr val="FA6C93"/>
                </a:solidFill>
              </a:rPr>
              <a:t>1910 - </a:t>
            </a:r>
            <a:endParaRPr lang="en-US" sz="2000" dirty="0">
              <a:solidFill>
                <a:srgbClr val="FA6C93"/>
              </a:solidFill>
            </a:endParaRPr>
          </a:p>
        </p:txBody>
      </p:sp>
      <p:pic>
        <p:nvPicPr>
          <p:cNvPr id="7" name="Picture 6" descr="main-i-5275c8c3c6a97cc1fee0b331b64a9804949a80a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3400" y="533400"/>
            <a:ext cx="43434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0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34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A2A3C"/>
                </a:solidFill>
              </a:rPr>
              <a:t>Concentration and </a:t>
            </a:r>
            <a:r>
              <a:rPr lang="en-US" sz="2400" dirty="0" smtClean="0">
                <a:solidFill>
                  <a:srgbClr val="FA2A3C"/>
                </a:solidFill>
              </a:rPr>
              <a:t>labor </a:t>
            </a:r>
            <a:r>
              <a:rPr lang="en-US" sz="2400" dirty="0">
                <a:solidFill>
                  <a:srgbClr val="FA2A3C"/>
                </a:solidFill>
              </a:rPr>
              <a:t>camps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(</a:t>
            </a:r>
            <a:r>
              <a:rPr lang="en-US" sz="2800" dirty="0"/>
              <a:t>1933–1945)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5334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   </a:t>
            </a:r>
            <a:r>
              <a:rPr lang="it-IT" sz="2800" dirty="0" err="1" smtClean="0">
                <a:solidFill>
                  <a:srgbClr val="FFFF00"/>
                </a:solidFill>
              </a:rPr>
              <a:t>Ghettos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800" dirty="0"/>
              <a:t>1940–1945)</a:t>
            </a:r>
            <a:endParaRPr lang="en-US" sz="2800" dirty="0"/>
          </a:p>
        </p:txBody>
      </p:sp>
      <p:pic>
        <p:nvPicPr>
          <p:cNvPr id="5" name="Picture 4" descr="File:RomanichildrenAuschwit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427081" cy="3360558"/>
          </a:xfrm>
          <a:prstGeom prst="rect">
            <a:avLst/>
          </a:prstGeom>
        </p:spPr>
      </p:pic>
      <p:pic>
        <p:nvPicPr>
          <p:cNvPr id="6" name="Picture 5" descr="Stroop_Report_-_Warsaw_Ghetto_Uprising_06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430258" cy="33605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5410200"/>
            <a:ext cx="1531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/>
              <a:t>http://</a:t>
            </a:r>
            <a:r>
              <a:rPr lang="pl-PL" sz="1000" dirty="0" err="1"/>
              <a:t>en.wikipedia.org</a:t>
            </a:r>
            <a:r>
              <a:rPr lang="pl-PL" sz="1000" dirty="0"/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332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524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   Photograph </a:t>
            </a:r>
            <a:r>
              <a:rPr lang="en-US" dirty="0">
                <a:latin typeface="Century Gothic"/>
                <a:cs typeface="Century Gothic"/>
              </a:rPr>
              <a:t>from a Japanese plane of Battleship Row at the beginning of the attack. The explosion in the center is a torpedo strike on the USS Oklahoma. Two attacking Japanese planes can be seen: one over the USS Neosho and one over the Naval Yard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                   </a:t>
            </a:r>
            <a:r>
              <a:rPr lang="en-US" dirty="0" smtClean="0">
                <a:solidFill>
                  <a:srgbClr val="CCFFCC"/>
                </a:solidFill>
                <a:latin typeface="Century Gothic"/>
                <a:cs typeface="Century Gothic"/>
              </a:rPr>
              <a:t>Attack of Pearl Harbor  - December 7, 1941</a:t>
            </a:r>
            <a:endParaRPr lang="en-US" dirty="0">
              <a:solidFill>
                <a:srgbClr val="CCFFCC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Attack_on_Pearl_Harbor_Japanese_planes_vie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3" y="1676400"/>
            <a:ext cx="70485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gathering of members of </a:t>
            </a:r>
            <a:r>
              <a:rPr lang="en-US" dirty="0" err="1">
                <a:solidFill>
                  <a:srgbClr val="66DBFF"/>
                </a:solidFill>
              </a:rPr>
              <a:t>Layabouts</a:t>
            </a:r>
            <a:r>
              <a:rPr lang="en-US" dirty="0">
                <a:solidFill>
                  <a:srgbClr val="66DBFF"/>
                </a:solidFill>
              </a:rPr>
              <a:t> Lodge </a:t>
            </a:r>
            <a:r>
              <a:rPr lang="en-US" dirty="0"/>
              <a:t>in the 1990s. Left to right: Wu </a:t>
            </a:r>
            <a:r>
              <a:rPr lang="en-US" dirty="0" err="1"/>
              <a:t>Zuguang</a:t>
            </a:r>
            <a:r>
              <a:rPr lang="en-US" dirty="0"/>
              <a:t>, Huang </a:t>
            </a:r>
            <a:r>
              <a:rPr lang="en-US" dirty="0" err="1"/>
              <a:t>Miaozi</a:t>
            </a:r>
            <a:r>
              <a:rPr lang="en-US" dirty="0"/>
              <a:t>, Tang Yu, Zhang Ding, Ding Cong and Yu </a:t>
            </a:r>
            <a:r>
              <a:rPr lang="en-US" dirty="0" err="1"/>
              <a:t>Feng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Source: </a:t>
            </a:r>
            <a:r>
              <a:rPr lang="en-US" dirty="0" smtClean="0"/>
              <a:t>Tang </a:t>
            </a:r>
            <a:r>
              <a:rPr lang="en-US" dirty="0"/>
              <a:t>Yu </a:t>
            </a:r>
            <a:r>
              <a:rPr lang="zh-CN" altLang="en-US" dirty="0"/>
              <a:t>唐瑜</a:t>
            </a:r>
            <a:r>
              <a:rPr lang="en-US" dirty="0"/>
              <a:t>, </a:t>
            </a:r>
            <a:r>
              <a:rPr lang="en-US" i="1" dirty="0"/>
              <a:t>Accounts from the Master of The </a:t>
            </a:r>
            <a:r>
              <a:rPr lang="en-US" i="1" dirty="0" err="1"/>
              <a:t>Layabouts</a:t>
            </a:r>
            <a:r>
              <a:rPr lang="en-US" i="1" dirty="0"/>
              <a:t> Lodge</a:t>
            </a:r>
            <a:r>
              <a:rPr lang="en-US" dirty="0"/>
              <a:t>, </a:t>
            </a:r>
            <a:r>
              <a:rPr lang="en-US" sz="1000" dirty="0"/>
              <a:t>p.77</a:t>
            </a:r>
            <a:r>
              <a:rPr lang="en-US" dirty="0"/>
              <a:t>)</a:t>
            </a:r>
            <a:br>
              <a:rPr lang="en-US" dirty="0"/>
            </a:br>
            <a:endParaRPr lang="en-US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3" descr="age 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371600"/>
            <a:ext cx="7696199" cy="48733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0358" y="6352401"/>
            <a:ext cx="2560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DBFF"/>
                </a:solidFill>
              </a:rPr>
              <a:t>Photo from: </a:t>
            </a:r>
            <a:r>
              <a:rPr lang="en-US" sz="1200" dirty="0" err="1" smtClean="0">
                <a:solidFill>
                  <a:srgbClr val="66DBFF"/>
                </a:solidFill>
              </a:rPr>
              <a:t>www.Chinaquarterly.org</a:t>
            </a:r>
            <a:endParaRPr lang="en-US" sz="1200" dirty="0">
              <a:solidFill>
                <a:srgbClr val="66D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572" y="2514600"/>
            <a:ext cx="31864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entury Gothic"/>
                <a:cs typeface="Century Gothic"/>
              </a:rPr>
              <a:t>Qian</a:t>
            </a: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lang="en-US" sz="2800" dirty="0" err="1" smtClean="0">
                <a:latin typeface="Century Gothic"/>
                <a:cs typeface="Century Gothic"/>
              </a:rPr>
              <a:t>Zhongshu</a:t>
            </a:r>
            <a:r>
              <a:rPr lang="en-US" sz="2800" dirty="0" smtClean="0">
                <a:latin typeface="Century Gothic"/>
                <a:cs typeface="Century Gothic"/>
              </a:rPr>
              <a:t/>
            </a:r>
            <a:br>
              <a:rPr lang="en-US" sz="2800" dirty="0" smtClean="0">
                <a:latin typeface="Century Gothic"/>
                <a:cs typeface="Century Gothic"/>
              </a:rPr>
            </a:br>
            <a:r>
              <a:rPr lang="en-US" sz="2800" b="1" dirty="0" smtClean="0">
                <a:solidFill>
                  <a:srgbClr val="45BFFF"/>
                </a:solidFill>
                <a:latin typeface="Century Gothic"/>
                <a:cs typeface="Century Gothic"/>
              </a:rPr>
              <a:t>Fortress Besieged</a:t>
            </a:r>
            <a:br>
              <a:rPr lang="en-US" sz="2800" b="1" dirty="0" smtClean="0">
                <a:solidFill>
                  <a:srgbClr val="45BFFF"/>
                </a:solidFill>
                <a:latin typeface="Century Gothic"/>
                <a:cs typeface="Century Gothic"/>
              </a:rPr>
            </a:br>
            <a:r>
              <a:rPr lang="en-US" sz="2800" b="1" dirty="0" smtClean="0">
                <a:solidFill>
                  <a:srgbClr val="45BFFF"/>
                </a:solidFill>
                <a:latin typeface="Century Gothic"/>
                <a:cs typeface="Century Gothic"/>
              </a:rPr>
              <a:t>1946 - 1947</a:t>
            </a:r>
            <a:endParaRPr lang="en-US" sz="2800" b="1" dirty="0">
              <a:solidFill>
                <a:srgbClr val="45BFFF"/>
              </a:solidFill>
            </a:endParaRPr>
          </a:p>
        </p:txBody>
      </p:sp>
      <p:pic>
        <p:nvPicPr>
          <p:cNvPr id="4" name="Picture 3" descr="n146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04" y="219523"/>
            <a:ext cx="4195895" cy="63336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044" y="4267200"/>
            <a:ext cx="184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www.fantasticfiction.com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099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4479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sto Gothic"/>
                <a:cs typeface="Calisto Gothic"/>
              </a:rPr>
              <a:t>China map </a:t>
            </a:r>
            <a:r>
              <a:rPr lang="en-US" sz="1600" dirty="0">
                <a:latin typeface="Calisto Gothic"/>
                <a:cs typeface="Calisto Gothic"/>
              </a:rPr>
              <a:t>http://</a:t>
            </a:r>
            <a:r>
              <a:rPr lang="en-US" sz="1600" dirty="0" err="1">
                <a:latin typeface="Calisto Gothic"/>
                <a:cs typeface="Calisto Gothic"/>
              </a:rPr>
              <a:t>www.chinatourism.ch</a:t>
            </a:r>
            <a:r>
              <a:rPr lang="en-US" dirty="0" smtClean="0">
                <a:latin typeface="Calisto Gothic"/>
                <a:cs typeface="Calisto Gothic"/>
              </a:rPr>
              <a:t/>
            </a:r>
            <a:br>
              <a:rPr lang="en-US" dirty="0" smtClean="0">
                <a:latin typeface="Calisto Gothic"/>
                <a:cs typeface="Calisto Gothic"/>
              </a:rPr>
            </a:br>
            <a:r>
              <a:rPr lang="en-US" dirty="0" smtClean="0">
                <a:latin typeface="Calisto Gothic"/>
                <a:cs typeface="Calisto Gothic"/>
              </a:rPr>
              <a:t>  </a:t>
            </a:r>
            <a:r>
              <a:rPr lang="en-US" sz="2400" dirty="0" smtClean="0">
                <a:solidFill>
                  <a:srgbClr val="FA6C93"/>
                </a:solidFill>
                <a:latin typeface="Calisto Gothic"/>
                <a:cs typeface="Calisto Gothic"/>
              </a:rPr>
              <a:t>Nanjing in Jiangsu - Shanghai</a:t>
            </a:r>
            <a:r>
              <a:rPr lang="en-US" sz="2400" dirty="0" smtClean="0">
                <a:latin typeface="Calisto Gothic"/>
                <a:cs typeface="Calisto Gothic"/>
              </a:rPr>
              <a:t/>
            </a:r>
            <a:br>
              <a:rPr lang="en-US" sz="2400" dirty="0" smtClean="0">
                <a:latin typeface="Calisto Gothic"/>
                <a:cs typeface="Calisto Gothic"/>
              </a:rPr>
            </a:br>
            <a:endParaRPr lang="en-US" dirty="0"/>
          </a:p>
        </p:txBody>
      </p:sp>
      <p:pic>
        <p:nvPicPr>
          <p:cNvPr id="4" name="Picture 3" descr="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98722"/>
            <a:ext cx="6477000" cy="58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35327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sto Gothic"/>
                <a:cs typeface="Calisto Gothic"/>
              </a:rPr>
              <a:t>All of the pictures presented in here are Copyright </a:t>
            </a:r>
            <a:r>
              <a:rPr lang="en-US" dirty="0" smtClean="0">
                <a:solidFill>
                  <a:srgbClr val="FA6C93"/>
                </a:solidFill>
                <a:latin typeface="Calisto Gothic"/>
                <a:cs typeface="Calisto Gothic"/>
              </a:rPr>
              <a:t>©</a:t>
            </a:r>
            <a:r>
              <a:rPr lang="en-US" dirty="0" smtClean="0">
                <a:latin typeface="Calisto Gothic"/>
                <a:cs typeface="Calisto Gothic"/>
              </a:rPr>
              <a:t> and All rights reserved </a:t>
            </a:r>
            <a:r>
              <a:rPr lang="en-US" dirty="0" smtClean="0">
                <a:solidFill>
                  <a:srgbClr val="FA6C93"/>
                </a:solidFill>
                <a:latin typeface="Calisto Gothic"/>
                <a:cs typeface="Calisto Gothic"/>
              </a:rPr>
              <a:t>by the </a:t>
            </a:r>
            <a:r>
              <a:rPr lang="en-US" dirty="0" smtClean="0">
                <a:solidFill>
                  <a:srgbClr val="FA6C93"/>
                </a:solidFill>
                <a:latin typeface="Calisto Gothic"/>
                <a:cs typeface="Calisto Gothic"/>
              </a:rPr>
              <a:t>authors or websites. </a:t>
            </a:r>
            <a:r>
              <a:rPr lang="en-US" dirty="0" smtClean="0">
                <a:solidFill>
                  <a:srgbClr val="FA6C93"/>
                </a:solidFill>
                <a:latin typeface="Calisto Gothic"/>
                <a:cs typeface="Calisto Gothic"/>
              </a:rPr>
              <a:t>This material was used for Educational purposes </a:t>
            </a:r>
            <a:r>
              <a:rPr lang="en-US" dirty="0" smtClean="0">
                <a:solidFill>
                  <a:srgbClr val="FA6C93"/>
                </a:solidFill>
                <a:latin typeface="Calisto Gothic"/>
                <a:cs typeface="Calisto Gothic"/>
              </a:rPr>
              <a:t>only.  Erica </a:t>
            </a:r>
            <a:r>
              <a:rPr lang="en-US" dirty="0" err="1" smtClean="0">
                <a:solidFill>
                  <a:srgbClr val="FA6C93"/>
                </a:solidFill>
                <a:latin typeface="Calisto Gothic"/>
                <a:cs typeface="Calisto Gothic"/>
              </a:rPr>
              <a:t>Bazalar</a:t>
            </a:r>
            <a:r>
              <a:rPr lang="en-US" dirty="0" smtClean="0">
                <a:solidFill>
                  <a:srgbClr val="FA6C93"/>
                </a:solidFill>
                <a:latin typeface="Calisto Gothic"/>
                <a:cs typeface="Calisto Gothic"/>
              </a:rPr>
              <a:t>-Oaks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4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33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5BFFF"/>
                </a:solidFill>
                <a:latin typeface="Century Gothic"/>
                <a:cs typeface="Century Gothic"/>
              </a:rPr>
              <a:t>We meet at school </a:t>
            </a:r>
            <a:r>
              <a:rPr lang="en-US" dirty="0" smtClean="0">
                <a:latin typeface="Century Gothic"/>
                <a:cs typeface="Century Gothic"/>
              </a:rPr>
              <a:t>- Two brilliant minds – </a:t>
            </a:r>
            <a:r>
              <a:rPr lang="en-US" dirty="0" err="1" smtClean="0">
                <a:solidFill>
                  <a:srgbClr val="FA6C93"/>
                </a:solidFill>
                <a:latin typeface="Century Gothic"/>
                <a:cs typeface="Century Gothic"/>
              </a:rPr>
              <a:t>Qian</a:t>
            </a:r>
            <a:r>
              <a:rPr lang="en-US" dirty="0" smtClean="0">
                <a:solidFill>
                  <a:srgbClr val="FA6C93"/>
                </a:solidFill>
                <a:latin typeface="Century Gothic"/>
                <a:cs typeface="Century Gothic"/>
              </a:rPr>
              <a:t> </a:t>
            </a:r>
            <a:r>
              <a:rPr lang="en-US" dirty="0" err="1" smtClean="0">
                <a:solidFill>
                  <a:srgbClr val="FA6C93"/>
                </a:solidFill>
                <a:latin typeface="Century Gothic"/>
                <a:cs typeface="Century Gothic"/>
              </a:rPr>
              <a:t>Zhongshu</a:t>
            </a:r>
            <a:r>
              <a:rPr lang="en-US" dirty="0" smtClean="0">
                <a:solidFill>
                  <a:srgbClr val="FA6C93"/>
                </a:solidFill>
                <a:latin typeface="Century Gothic"/>
                <a:cs typeface="Century Gothic"/>
              </a:rPr>
              <a:t>  </a:t>
            </a:r>
            <a:r>
              <a:rPr lang="en-US" dirty="0" smtClean="0">
                <a:latin typeface="Century Gothic"/>
                <a:cs typeface="Century Gothic"/>
              </a:rPr>
              <a:t>and </a:t>
            </a:r>
            <a:r>
              <a:rPr lang="cs-CZ" dirty="0" err="1" smtClean="0">
                <a:solidFill>
                  <a:srgbClr val="A767FF"/>
                </a:solidFill>
                <a:latin typeface="Century Gothic"/>
                <a:cs typeface="Century Gothic"/>
              </a:rPr>
              <a:t>Yang</a:t>
            </a:r>
            <a:r>
              <a:rPr lang="cs-CZ" dirty="0" smtClean="0">
                <a:solidFill>
                  <a:srgbClr val="A767FF"/>
                </a:solidFill>
                <a:latin typeface="Century Gothic"/>
                <a:cs typeface="Century Gothic"/>
              </a:rPr>
              <a:t> Jiang</a:t>
            </a:r>
            <a:r>
              <a:rPr lang="cs-CZ" dirty="0" smtClean="0">
                <a:solidFill>
                  <a:srgbClr val="45BFFF"/>
                </a:solidFill>
                <a:latin typeface="Century Gothic"/>
                <a:cs typeface="Century Gothic"/>
              </a:rPr>
              <a:t>,1935 </a:t>
            </a:r>
            <a:endParaRPr lang="en-US" dirty="0">
              <a:solidFill>
                <a:srgbClr val="45BFFF"/>
              </a:solidFill>
              <a:latin typeface="Century Gothic"/>
              <a:cs typeface="Century Gothic"/>
            </a:endParaRPr>
          </a:p>
          <a:p>
            <a:endParaRPr lang="en-US" dirty="0"/>
          </a:p>
        </p:txBody>
      </p:sp>
      <p:pic>
        <p:nvPicPr>
          <p:cNvPr id="4" name="Picture 3" descr="yangjiang_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63768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06745" y="6553200"/>
            <a:ext cx="2727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6A1CD"/>
                </a:solidFill>
              </a:rPr>
              <a:t>http://</a:t>
            </a:r>
            <a:r>
              <a:rPr lang="en-US" sz="1200" dirty="0" err="1">
                <a:solidFill>
                  <a:srgbClr val="C6A1CD"/>
                </a:solidFill>
              </a:rPr>
              <a:t>www.chinaheritagequarterly.org</a:t>
            </a:r>
            <a:endParaRPr lang="en-US" sz="1200" dirty="0">
              <a:solidFill>
                <a:srgbClr val="C6A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0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81226"/>
            <a:ext cx="635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Marriage of </a:t>
            </a:r>
            <a:r>
              <a:rPr lang="en-US" sz="3600" dirty="0" err="1" smtClean="0">
                <a:latin typeface="Savoye LET"/>
                <a:cs typeface="Savoye LET"/>
              </a:rPr>
              <a:t>Qian</a:t>
            </a:r>
            <a:r>
              <a:rPr lang="en-US" sz="3600" dirty="0">
                <a:latin typeface="Savoye LET"/>
                <a:cs typeface="Savoye LET"/>
              </a:rPr>
              <a:t> </a:t>
            </a:r>
            <a:r>
              <a:rPr lang="en-US" sz="3600" dirty="0" err="1" smtClean="0">
                <a:latin typeface="Savoye LET"/>
                <a:cs typeface="Savoye LET"/>
              </a:rPr>
              <a:t>Zhongshu</a:t>
            </a:r>
            <a:r>
              <a:rPr lang="en-US" sz="3600" dirty="0" smtClean="0">
                <a:latin typeface="Savoye LET"/>
                <a:cs typeface="Savoye LET"/>
              </a:rPr>
              <a:t> and Yang Jang. </a:t>
            </a:r>
            <a:endParaRPr lang="en-US" dirty="0"/>
          </a:p>
        </p:txBody>
      </p:sp>
      <p:pic>
        <p:nvPicPr>
          <p:cNvPr id="7" name="Picture 6" descr="top_gr_104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71349"/>
            <a:ext cx="7391400" cy="5405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6472535"/>
            <a:ext cx="201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A6C93"/>
                </a:solidFill>
                <a:latin typeface="Verdana"/>
                <a:cs typeface="Verdana"/>
              </a:rPr>
              <a:t>photo </a:t>
            </a:r>
            <a:r>
              <a:rPr lang="en-US" sz="1200" dirty="0" err="1">
                <a:solidFill>
                  <a:srgbClr val="FA6C93"/>
                </a:solidFill>
                <a:latin typeface="Verdana"/>
                <a:cs typeface="Verdana"/>
              </a:rPr>
              <a:t>www.notodo.com</a:t>
            </a:r>
            <a:r>
              <a:rPr lang="en-US" sz="1200" dirty="0">
                <a:solidFill>
                  <a:srgbClr val="FA6C93"/>
                </a:solidFill>
                <a:latin typeface="Verdana"/>
                <a:cs typeface="Verdana"/>
              </a:rPr>
              <a:t>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986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890_t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3860800" cy="6153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141" y="1981200"/>
            <a:ext cx="3410459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Marriage of </a:t>
            </a:r>
            <a:r>
              <a:rPr lang="en-US" sz="4000" dirty="0" smtClean="0">
                <a:latin typeface="Century Gothic"/>
                <a:cs typeface="Century Gothic"/>
              </a:rPr>
              <a:t/>
            </a:r>
            <a:br>
              <a:rPr lang="en-US" sz="4000" dirty="0" smtClean="0">
                <a:latin typeface="Century Gothic"/>
                <a:cs typeface="Century Gothic"/>
              </a:rPr>
            </a:br>
            <a:r>
              <a:rPr lang="en-US" sz="6000" dirty="0" err="1" smtClean="0">
                <a:solidFill>
                  <a:srgbClr val="FA6C93"/>
                </a:solidFill>
                <a:latin typeface="Savoye LET"/>
                <a:cs typeface="Savoye LET"/>
              </a:rPr>
              <a:t>Qian</a:t>
            </a:r>
            <a:r>
              <a:rPr lang="en-US" sz="6000" dirty="0" smtClean="0">
                <a:solidFill>
                  <a:srgbClr val="FA6C93"/>
                </a:solidFill>
                <a:latin typeface="Savoye LET"/>
                <a:cs typeface="Savoye LET"/>
              </a:rPr>
              <a:t> </a:t>
            </a:r>
            <a:r>
              <a:rPr lang="en-US" sz="6000" dirty="0" err="1">
                <a:solidFill>
                  <a:srgbClr val="FA6C93"/>
                </a:solidFill>
                <a:latin typeface="Savoye LET"/>
                <a:cs typeface="Savoye LET"/>
              </a:rPr>
              <a:t>Zhongshu</a:t>
            </a:r>
            <a:r>
              <a:rPr lang="en-US" sz="6000" dirty="0">
                <a:solidFill>
                  <a:srgbClr val="FA6C93"/>
                </a:solidFill>
                <a:latin typeface="Savoye LET"/>
                <a:cs typeface="Savoye LET"/>
              </a:rPr>
              <a:t> </a:t>
            </a:r>
            <a:r>
              <a:rPr lang="en-US" sz="6000" dirty="0" smtClean="0">
                <a:latin typeface="Savoye LET"/>
                <a:cs typeface="Savoye LET"/>
              </a:rPr>
              <a:t/>
            </a:r>
            <a:br>
              <a:rPr lang="en-US" sz="6000" dirty="0" smtClean="0">
                <a:latin typeface="Savoye LET"/>
                <a:cs typeface="Savoye LET"/>
              </a:rPr>
            </a:br>
            <a:r>
              <a:rPr lang="en-US" sz="4000" dirty="0" smtClean="0">
                <a:latin typeface="Savoye LET"/>
                <a:cs typeface="Savoye LET"/>
              </a:rPr>
              <a:t>and</a:t>
            </a:r>
            <a:r>
              <a:rPr lang="en-US" sz="6000" dirty="0" smtClean="0">
                <a:latin typeface="Savoye LET"/>
                <a:cs typeface="Savoye LET"/>
              </a:rPr>
              <a:t> </a:t>
            </a:r>
            <a:r>
              <a:rPr lang="en-US" sz="6000" dirty="0">
                <a:solidFill>
                  <a:srgbClr val="CCFFCC"/>
                </a:solidFill>
                <a:latin typeface="Savoye LET"/>
                <a:cs typeface="Savoye LET"/>
              </a:rPr>
              <a:t>Yang Jang</a:t>
            </a:r>
            <a:r>
              <a:rPr lang="en-US" sz="6000" dirty="0">
                <a:latin typeface="Savoye LET"/>
                <a:cs typeface="Savoye LET"/>
              </a:rPr>
              <a:t>.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800600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http://</a:t>
            </a:r>
            <a:r>
              <a:rPr lang="nl-NL" sz="1200" dirty="0" err="1" smtClean="0"/>
              <a:t>www.librairielephenix.fr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885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524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A6C93"/>
                </a:solidFill>
                <a:latin typeface="Century Gothic"/>
                <a:cs typeface="Century Gothic"/>
              </a:rPr>
              <a:t>Qian</a:t>
            </a:r>
            <a:r>
              <a:rPr lang="en-US" sz="2800" dirty="0" smtClean="0">
                <a:solidFill>
                  <a:srgbClr val="FA6C93"/>
                </a:solidFill>
                <a:latin typeface="Century Gothic"/>
                <a:cs typeface="Century Gothic"/>
              </a:rPr>
              <a:t> family </a:t>
            </a:r>
            <a:r>
              <a:rPr lang="en-US" dirty="0" smtClean="0">
                <a:latin typeface="Century Gothic"/>
                <a:cs typeface="Century Gothic"/>
              </a:rPr>
              <a:t>around 1947 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                     </a:t>
            </a:r>
            <a:r>
              <a:rPr lang="en-US" sz="1200" dirty="0" smtClean="0">
                <a:latin typeface="Savoye LET"/>
                <a:cs typeface="Savoye LET"/>
              </a:rPr>
              <a:t>photo www.for68.com</a:t>
            </a:r>
            <a:endParaRPr lang="en-US" sz="1200" dirty="0">
              <a:latin typeface="Savoye LET"/>
              <a:cs typeface="Savoye LET"/>
            </a:endParaRPr>
          </a:p>
          <a:p>
            <a:endParaRPr lang="en-US" dirty="0"/>
          </a:p>
        </p:txBody>
      </p:sp>
      <p:pic>
        <p:nvPicPr>
          <p:cNvPr id="4" name="Picture 3" descr="Qiang_Zhongshu_family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1448"/>
            <a:ext cx="7467600" cy="56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4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82090"/>
            <a:ext cx="6248400" cy="5102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04800"/>
            <a:ext cx="6939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 </a:t>
            </a:r>
            <a:r>
              <a:rPr lang="en-US" dirty="0" err="1" smtClean="0">
                <a:solidFill>
                  <a:srgbClr val="CCFFCC"/>
                </a:solidFill>
              </a:rPr>
              <a:t>impt</a:t>
            </a:r>
            <a:r>
              <a:rPr lang="en-US" dirty="0" smtClean="0">
                <a:solidFill>
                  <a:srgbClr val="CCFFCC"/>
                </a:solidFill>
              </a:rPr>
              <a:t> EVENTS THAT HAPPENED Through OUT His LIFE IN THE WORLD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/>
              <a:t>This </a:t>
            </a:r>
            <a:r>
              <a:rPr lang="en-US" dirty="0"/>
              <a:t>terrified baby was almost the only human being left alive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in </a:t>
            </a:r>
            <a:r>
              <a:rPr lang="en-US" dirty="0">
                <a:solidFill>
                  <a:srgbClr val="FA6C93"/>
                </a:solidFill>
              </a:rPr>
              <a:t>Shanghai's South Station after brutal Japanese bombing. </a:t>
            </a:r>
            <a:r>
              <a:rPr lang="en-US" dirty="0" smtClean="0"/>
              <a:t>China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</a:t>
            </a:r>
            <a:r>
              <a:rPr lang="en-US" dirty="0" smtClean="0">
                <a:solidFill>
                  <a:srgbClr val="FA6C93"/>
                </a:solidFill>
              </a:rPr>
              <a:t>August </a:t>
            </a:r>
            <a:r>
              <a:rPr lang="en-US" dirty="0">
                <a:solidFill>
                  <a:srgbClr val="FA6C93"/>
                </a:solidFill>
              </a:rPr>
              <a:t>28, 1937.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6553200"/>
            <a:ext cx="179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http://</a:t>
            </a:r>
            <a:r>
              <a:rPr lang="pl-PL" sz="1200" dirty="0" err="1"/>
              <a:t>en.wikipedia.org</a:t>
            </a:r>
            <a:r>
              <a:rPr lang="pl-PL" sz="1200" dirty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406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04336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A2A3C"/>
                </a:solidFill>
              </a:rPr>
              <a:t>Nanjing Massacre rape killed</a:t>
            </a:r>
            <a:r>
              <a:rPr lang="hr-HR" dirty="0" smtClean="0">
                <a:solidFill>
                  <a:srgbClr val="FA2A3C"/>
                </a:solidFill>
              </a:rPr>
              <a:t> </a:t>
            </a:r>
            <a:r>
              <a:rPr lang="en-US" dirty="0" smtClean="0">
                <a:solidFill>
                  <a:srgbClr val="FA2A3C"/>
                </a:solidFill>
              </a:rPr>
              <a:t>–</a:t>
            </a:r>
            <a:r>
              <a:rPr lang="hr-HR" dirty="0" smtClean="0">
                <a:solidFill>
                  <a:srgbClr val="FA2A3C"/>
                </a:solidFill>
              </a:rPr>
              <a:t> Second Sino-Japanese War  </a:t>
            </a:r>
            <a:br>
              <a:rPr lang="hr-HR" dirty="0" smtClean="0">
                <a:solidFill>
                  <a:srgbClr val="FA2A3C"/>
                </a:solidFill>
              </a:rPr>
            </a:br>
            <a:r>
              <a:rPr lang="hr-HR" dirty="0" smtClean="0">
                <a:solidFill>
                  <a:srgbClr val="FA2A3C"/>
                </a:solidFill>
              </a:rPr>
              <a:t>                                    </a:t>
            </a:r>
            <a:r>
              <a:rPr lang="pl-PL" dirty="0" smtClean="0"/>
              <a:t>http://</a:t>
            </a:r>
            <a:r>
              <a:rPr lang="pl-PL" dirty="0" err="1" smtClean="0"/>
              <a:t>en.wikipedia.org</a:t>
            </a:r>
            <a:r>
              <a:rPr lang="pl-PL" dirty="0" smtClean="0"/>
              <a:t>/</a:t>
            </a:r>
            <a:endParaRPr lang="en-US" dirty="0"/>
          </a:p>
        </p:txBody>
      </p:sp>
      <p:pic>
        <p:nvPicPr>
          <p:cNvPr id="8" name="Picture 7" descr="Nanjing_Massacre_rape_kil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53527"/>
            <a:ext cx="6155267" cy="484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93693"/>
            <a:ext cx="7222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A6C93"/>
                </a:solidFill>
                <a:latin typeface="Century Gothic"/>
                <a:cs typeface="Century Gothic"/>
              </a:rPr>
              <a:t>The university engaged a party of eminent scholars, </a:t>
            </a:r>
            <a:r>
              <a:rPr lang="en-US" sz="2000" dirty="0">
                <a:latin typeface="Century Gothic"/>
                <a:cs typeface="Century Gothic"/>
              </a:rPr>
              <a:t>like </a:t>
            </a:r>
            <a:r>
              <a:rPr lang="en-US" sz="2000" b="1" dirty="0" err="1">
                <a:latin typeface="Century Gothic"/>
                <a:cs typeface="Century Gothic"/>
              </a:rPr>
              <a:t>Qian</a:t>
            </a:r>
            <a:r>
              <a:rPr lang="en-US" sz="2000" b="1" dirty="0">
                <a:latin typeface="Century Gothic"/>
                <a:cs typeface="Century Gothic"/>
              </a:rPr>
              <a:t> </a:t>
            </a:r>
            <a:r>
              <a:rPr lang="en-US" sz="2000" b="1" dirty="0" err="1">
                <a:latin typeface="Century Gothic"/>
                <a:cs typeface="Century Gothic"/>
              </a:rPr>
              <a:t>Zhongshu</a:t>
            </a:r>
            <a:r>
              <a:rPr lang="en-US" sz="2000" dirty="0">
                <a:latin typeface="Century Gothic"/>
                <a:cs typeface="Century Gothic"/>
              </a:rPr>
              <a:t>, </a:t>
            </a:r>
            <a:r>
              <a:rPr lang="en-US" sz="1600" dirty="0">
                <a:solidFill>
                  <a:srgbClr val="CCFFCC"/>
                </a:solidFill>
                <a:latin typeface="Century Gothic"/>
                <a:cs typeface="Century Gothic"/>
              </a:rPr>
              <a:t>Liu </a:t>
            </a:r>
            <a:r>
              <a:rPr lang="en-US" sz="1600" dirty="0" err="1">
                <a:solidFill>
                  <a:srgbClr val="CCFFCC"/>
                </a:solidFill>
                <a:latin typeface="Century Gothic"/>
                <a:cs typeface="Century Gothic"/>
              </a:rPr>
              <a:t>Dajie</a:t>
            </a:r>
            <a:r>
              <a:rPr lang="en-US" sz="1600" dirty="0">
                <a:solidFill>
                  <a:srgbClr val="CCFFCC"/>
                </a:solidFill>
                <a:latin typeface="Century Gothic"/>
                <a:cs typeface="Century Gothic"/>
              </a:rPr>
              <a:t>, Hu </a:t>
            </a:r>
            <a:r>
              <a:rPr lang="en-US" sz="1600" dirty="0" err="1">
                <a:solidFill>
                  <a:srgbClr val="CCFFCC"/>
                </a:solidFill>
                <a:latin typeface="Century Gothic"/>
                <a:cs typeface="Century Gothic"/>
              </a:rPr>
              <a:t>Yuzhi</a:t>
            </a:r>
            <a:r>
              <a:rPr lang="en-US" sz="1600" dirty="0">
                <a:solidFill>
                  <a:srgbClr val="CCFFCC"/>
                </a:solidFill>
                <a:latin typeface="Century Gothic"/>
                <a:cs typeface="Century Gothic"/>
              </a:rPr>
              <a:t>, Sun Guiding, Chen </a:t>
            </a:r>
            <a:r>
              <a:rPr lang="en-US" sz="1600" dirty="0" err="1">
                <a:solidFill>
                  <a:srgbClr val="CCFFCC"/>
                </a:solidFill>
                <a:latin typeface="Century Gothic"/>
                <a:cs typeface="Century Gothic"/>
              </a:rPr>
              <a:t>Kui</a:t>
            </a:r>
            <a:r>
              <a:rPr lang="en-US" sz="1600" dirty="0">
                <a:solidFill>
                  <a:srgbClr val="CCFFCC"/>
                </a:solidFill>
                <a:latin typeface="Century Gothic"/>
                <a:cs typeface="Century Gothic"/>
              </a:rPr>
              <a:t>, Cao </a:t>
            </a:r>
            <a:r>
              <a:rPr lang="en-US" sz="1600" dirty="0" err="1">
                <a:solidFill>
                  <a:srgbClr val="CCFFCC"/>
                </a:solidFill>
                <a:latin typeface="Century Gothic"/>
                <a:cs typeface="Century Gothic"/>
              </a:rPr>
              <a:t>Weifeng</a:t>
            </a:r>
            <a:r>
              <a:rPr lang="en-US" sz="1600" dirty="0">
                <a:solidFill>
                  <a:srgbClr val="CCFFCC"/>
                </a:solidFill>
                <a:latin typeface="Century Gothic"/>
                <a:cs typeface="Century Gothic"/>
              </a:rPr>
              <a:t>, Zhou </a:t>
            </a:r>
            <a:r>
              <a:rPr lang="en-US" sz="1600" dirty="0" err="1">
                <a:solidFill>
                  <a:srgbClr val="CCFFCC"/>
                </a:solidFill>
                <a:latin typeface="Century Gothic"/>
                <a:cs typeface="Century Gothic"/>
              </a:rPr>
              <a:t>Xuliang</a:t>
            </a:r>
            <a:r>
              <a:rPr lang="en-US" sz="1600" dirty="0">
                <a:solidFill>
                  <a:srgbClr val="CCFFCC"/>
                </a:solidFill>
                <a:latin typeface="Century Gothic"/>
                <a:cs typeface="Century Gothic"/>
              </a:rPr>
              <a:t>, Tan </a:t>
            </a:r>
            <a:r>
              <a:rPr lang="en-US" sz="1600" dirty="0" err="1" smtClean="0">
                <a:solidFill>
                  <a:srgbClr val="CCFFCC"/>
                </a:solidFill>
                <a:latin typeface="Century Gothic"/>
                <a:cs typeface="Century Gothic"/>
              </a:rPr>
              <a:t>Qixiang</a:t>
            </a:r>
            <a:r>
              <a:rPr lang="en-US" sz="1600" dirty="0">
                <a:solidFill>
                  <a:srgbClr val="CCFFCC"/>
                </a:solidFill>
                <a:latin typeface="Century Gothic"/>
                <a:cs typeface="Century Gothic"/>
              </a:rPr>
              <a:t>, Chen </a:t>
            </a:r>
            <a:r>
              <a:rPr lang="en-US" sz="1600" dirty="0" err="1">
                <a:solidFill>
                  <a:srgbClr val="CCFFCC"/>
                </a:solidFill>
                <a:latin typeface="Century Gothic"/>
                <a:cs typeface="Century Gothic"/>
              </a:rPr>
              <a:t>Wenbin</a:t>
            </a:r>
            <a:r>
              <a:rPr lang="en-US" sz="1600" dirty="0">
                <a:solidFill>
                  <a:srgbClr val="CCFFCC"/>
                </a:solidFill>
                <a:latin typeface="Century Gothic"/>
                <a:cs typeface="Century Gothic"/>
              </a:rPr>
              <a:t>, and Yi </a:t>
            </a:r>
            <a:r>
              <a:rPr lang="en-US" sz="1600" dirty="0" err="1">
                <a:solidFill>
                  <a:srgbClr val="CCFFCC"/>
                </a:solidFill>
                <a:latin typeface="Century Gothic"/>
                <a:cs typeface="Century Gothic"/>
              </a:rPr>
              <a:t>Chaoding</a:t>
            </a:r>
            <a:r>
              <a:rPr lang="en-US" sz="1600" dirty="0">
                <a:solidFill>
                  <a:srgbClr val="CCFFCC"/>
                </a:solidFill>
                <a:latin typeface="Century Gothic"/>
                <a:cs typeface="Century Gothic"/>
              </a:rPr>
              <a:t>.</a:t>
            </a:r>
          </a:p>
        </p:txBody>
      </p:sp>
      <p:pic>
        <p:nvPicPr>
          <p:cNvPr id="3" name="Picture 2" descr="11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13071"/>
            <a:ext cx="7086600" cy="4916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8241" y="1447800"/>
            <a:ext cx="322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http://</a:t>
            </a:r>
            <a:r>
              <a:rPr lang="en-US" sz="1200" b="1" dirty="0" err="1"/>
              <a:t>www.jnmba.org</a:t>
            </a:r>
            <a:r>
              <a:rPr lang="en-US" sz="1200" b="1" dirty="0"/>
              <a:t>/</a:t>
            </a:r>
            <a:r>
              <a:rPr lang="en-US" sz="1200" b="1" dirty="0" err="1"/>
              <a:t>about.aspx?NID</a:t>
            </a:r>
            <a:r>
              <a:rPr lang="en-US" sz="1200" b="1" dirty="0"/>
              <a:t>=6811</a:t>
            </a:r>
          </a:p>
        </p:txBody>
      </p:sp>
    </p:spTree>
    <p:extLst>
      <p:ext uri="{BB962C8B-B14F-4D97-AF65-F5344CB8AC3E}">
        <p14:creationId xmlns:p14="http://schemas.microsoft.com/office/powerpoint/2010/main" val="244382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591" y="2200870"/>
            <a:ext cx="245734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767FF"/>
                </a:solidFill>
                <a:latin typeface="Century Gothic"/>
                <a:cs typeface="Century Gothic"/>
              </a:rPr>
              <a:t>China won the </a:t>
            </a:r>
            <a:r>
              <a:rPr lang="en-US" sz="2000" dirty="0" smtClean="0">
                <a:latin typeface="Century Gothic"/>
                <a:cs typeface="Century Gothic"/>
              </a:rPr>
              <a:t/>
            </a:r>
            <a:br>
              <a:rPr lang="en-US" sz="2000" dirty="0" smtClean="0">
                <a:latin typeface="Century Gothic"/>
                <a:cs typeface="Century Gothic"/>
              </a:rPr>
            </a:br>
            <a:r>
              <a:rPr lang="en-US" sz="2500" dirty="0" smtClean="0">
                <a:latin typeface="Century Gothic"/>
                <a:cs typeface="Century Gothic"/>
              </a:rPr>
              <a:t>Anti-Japanese</a:t>
            </a:r>
            <a:br>
              <a:rPr lang="en-US" sz="2500" dirty="0" smtClean="0">
                <a:latin typeface="Century Gothic"/>
                <a:cs typeface="Century Gothic"/>
              </a:rPr>
            </a:br>
            <a:r>
              <a:rPr lang="en-US" sz="2500" dirty="0" smtClean="0">
                <a:latin typeface="Century Gothic"/>
                <a:cs typeface="Century Gothic"/>
              </a:rPr>
              <a:t>War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>
                <a:latin typeface="Century Gothic"/>
                <a:cs typeface="Century Gothic"/>
              </a:rPr>
              <a:t>,</a:t>
            </a:r>
            <a:r>
              <a:rPr lang="en-US" sz="2000" dirty="0" smtClean="0">
                <a:latin typeface="Century Gothic"/>
                <a:cs typeface="Century Gothic"/>
              </a:rPr>
              <a:t>1945. </a:t>
            </a:r>
            <a:br>
              <a:rPr lang="en-US" sz="2000" dirty="0" smtClean="0">
                <a:latin typeface="Century Gothic"/>
                <a:cs typeface="Century Gothic"/>
              </a:rPr>
            </a:br>
            <a:r>
              <a:rPr lang="en-US" sz="2000" dirty="0" smtClean="0">
                <a:latin typeface="Century Gothic"/>
                <a:cs typeface="Century Gothic"/>
              </a:rPr>
              <a:t>Jinan University </a:t>
            </a:r>
            <a:br>
              <a:rPr lang="en-US" sz="2000" dirty="0" smtClean="0">
                <a:latin typeface="Century Gothic"/>
                <a:cs typeface="Century Gothic"/>
              </a:rPr>
            </a:br>
            <a:r>
              <a:rPr lang="en-US" sz="2000" dirty="0" smtClean="0">
                <a:latin typeface="Century Gothic"/>
                <a:cs typeface="Century Gothic"/>
              </a:rPr>
              <a:t>moved</a:t>
            </a:r>
            <a:br>
              <a:rPr lang="en-US" sz="2000" dirty="0" smtClean="0">
                <a:latin typeface="Century Gothic"/>
                <a:cs typeface="Century Gothic"/>
              </a:rPr>
            </a:br>
            <a:r>
              <a:rPr lang="en-US" sz="4000" dirty="0" smtClean="0">
                <a:latin typeface="Savoye LET"/>
                <a:cs typeface="Savoye LET"/>
              </a:rPr>
              <a:t>to </a:t>
            </a:r>
            <a:r>
              <a:rPr lang="en-US" sz="5400" dirty="0" smtClean="0">
                <a:solidFill>
                  <a:srgbClr val="A767FF"/>
                </a:solidFill>
                <a:latin typeface="Savoye LET"/>
                <a:cs typeface="Savoye LET"/>
              </a:rPr>
              <a:t>Shanghai</a:t>
            </a:r>
            <a:endParaRPr lang="en-US" sz="5400" dirty="0">
              <a:solidFill>
                <a:srgbClr val="A767FF"/>
              </a:solidFill>
              <a:latin typeface="Savoye LET"/>
              <a:cs typeface="Savoye LET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/>
            </a:r>
            <a:br>
              <a:rPr lang="en-US" sz="2000" dirty="0" smtClean="0">
                <a:latin typeface="Century Gothic"/>
                <a:cs typeface="Century Gothic"/>
              </a:rPr>
            </a:br>
            <a:endParaRPr lang="en-US" sz="1600" dirty="0">
              <a:solidFill>
                <a:srgbClr val="A767FF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11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85800"/>
            <a:ext cx="6123594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3388" y="6428601"/>
            <a:ext cx="28418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6A1CD"/>
                </a:solidFill>
              </a:rPr>
              <a:t>http://</a:t>
            </a:r>
            <a:r>
              <a:rPr lang="en-US" sz="1050" dirty="0" err="1">
                <a:solidFill>
                  <a:srgbClr val="C6A1CD"/>
                </a:solidFill>
              </a:rPr>
              <a:t>www.jnmba.org</a:t>
            </a:r>
            <a:r>
              <a:rPr lang="en-US" sz="1050" dirty="0">
                <a:solidFill>
                  <a:srgbClr val="C6A1CD"/>
                </a:solidFill>
              </a:rPr>
              <a:t>/</a:t>
            </a:r>
            <a:r>
              <a:rPr lang="en-US" sz="1050" dirty="0" err="1">
                <a:solidFill>
                  <a:srgbClr val="C6A1CD"/>
                </a:solidFill>
              </a:rPr>
              <a:t>about.aspx?NID</a:t>
            </a:r>
            <a:r>
              <a:rPr lang="en-US" sz="1050" dirty="0">
                <a:solidFill>
                  <a:srgbClr val="C6A1CD"/>
                </a:solidFill>
              </a:rPr>
              <a:t>=6811</a:t>
            </a:r>
          </a:p>
        </p:txBody>
      </p:sp>
    </p:spTree>
    <p:extLst>
      <p:ext uri="{BB962C8B-B14F-4D97-AF65-F5344CB8AC3E}">
        <p14:creationId xmlns:p14="http://schemas.microsoft.com/office/powerpoint/2010/main" val="50186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9966</TotalTime>
  <Words>288</Words>
  <Application>Microsoft Macintosh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Erica Angie</dc:creator>
  <cp:lastModifiedBy>Erica Angie</cp:lastModifiedBy>
  <cp:revision>605</cp:revision>
  <dcterms:created xsi:type="dcterms:W3CDTF">2009-11-23T06:54:35Z</dcterms:created>
  <dcterms:modified xsi:type="dcterms:W3CDTF">2012-10-05T19:26:39Z</dcterms:modified>
</cp:coreProperties>
</file>