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281" r:id="rId4"/>
    <p:sldId id="282" r:id="rId5"/>
    <p:sldId id="257" r:id="rId6"/>
    <p:sldId id="266" r:id="rId7"/>
    <p:sldId id="283" r:id="rId8"/>
    <p:sldId id="269" r:id="rId9"/>
    <p:sldId id="271" r:id="rId10"/>
    <p:sldId id="284" r:id="rId11"/>
    <p:sldId id="270" r:id="rId12"/>
    <p:sldId id="285" r:id="rId13"/>
    <p:sldId id="280" r:id="rId14"/>
    <p:sldId id="296" r:id="rId15"/>
    <p:sldId id="298" r:id="rId16"/>
    <p:sldId id="297" r:id="rId17"/>
  </p:sldIdLst>
  <p:sldSz cx="12192000" cy="6858000"/>
  <p:notesSz cx="6858000" cy="9144000"/>
  <p:embeddedFontLst>
    <p:embeddedFont>
      <p:font typeface="华文中宋" panose="02010600040101010101" charset="-122"/>
      <p:regular r:id="rId21"/>
    </p:embeddedFont>
    <p:embeddedFont>
      <p:font typeface="微软雅黑" panose="020B0503020204020204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AAC6C3"/>
    <a:srgbClr val="C4D7D5"/>
    <a:srgbClr val="7BA5A0"/>
    <a:srgbClr val="9BBBB7"/>
    <a:srgbClr val="FBD77F"/>
    <a:srgbClr val="719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1" autoAdjust="0"/>
    <p:restoredTop sz="94660"/>
  </p:normalViewPr>
  <p:slideViewPr>
    <p:cSldViewPr snapToGrid="0">
      <p:cViewPr>
        <p:scale>
          <a:sx n="75" d="100"/>
          <a:sy n="75" d="100"/>
        </p:scale>
        <p:origin x="-1704" y="-930"/>
      </p:cViewPr>
      <p:guideLst>
        <p:guide orient="horz" pos="2160"/>
        <p:guide pos="3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53B7-DCDF-46CF-A2A9-F543C0D12A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E01D-0891-4AB3-AB79-1D2C944E549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95032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888570" y="256425"/>
            <a:ext cx="609600" cy="6096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9790480" y="-1815694"/>
            <a:ext cx="3757545" cy="9831950"/>
            <a:chOff x="10233710" y="-1853794"/>
            <a:chExt cx="3757545" cy="9831950"/>
          </a:xfrm>
        </p:grpSpPr>
        <p:sp>
          <p:nvSpPr>
            <p:cNvPr id="18" name="双波形 17"/>
            <p:cNvSpPr/>
            <p:nvPr/>
          </p:nvSpPr>
          <p:spPr>
            <a:xfrm rot="14961266">
              <a:off x="8476608" y="-96692"/>
              <a:ext cx="6810949" cy="3296745"/>
            </a:xfrm>
            <a:prstGeom prst="doubleWave">
              <a:avLst>
                <a:gd name="adj1" fmla="val 12500"/>
                <a:gd name="adj2" fmla="val -3109"/>
              </a:avLst>
            </a:prstGeom>
            <a:solidFill>
              <a:srgbClr val="FBD77F"/>
            </a:solidFill>
            <a:ln>
              <a:noFill/>
            </a:ln>
            <a:effectLst>
              <a:outerShdw blurRad="139700" dist="1143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0790855" y="2763219"/>
              <a:ext cx="3200400" cy="5214937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 rot="1160033">
            <a:off x="9635576" y="3008373"/>
            <a:ext cx="3132466" cy="5214937"/>
          </a:xfrm>
          <a:prstGeom prst="ellipse">
            <a:avLst/>
          </a:prstGeom>
          <a:solidFill>
            <a:srgbClr val="9BBBB7">
              <a:alpha val="50196"/>
            </a:srgbClr>
          </a:solidFill>
          <a:ln>
            <a:noFill/>
          </a:ln>
          <a:effectLst>
            <a:outerShdw blurRad="215900" dist="12700" sx="105000" sy="105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双波形 15"/>
          <p:cNvSpPr/>
          <p:nvPr/>
        </p:nvSpPr>
        <p:spPr>
          <a:xfrm rot="16200000">
            <a:off x="-3688283" y="1697904"/>
            <a:ext cx="8193566" cy="2714012"/>
          </a:xfrm>
          <a:prstGeom prst="doubleWave">
            <a:avLst>
              <a:gd name="adj1" fmla="val 10551"/>
              <a:gd name="adj2" fmla="val -3109"/>
            </a:avLst>
          </a:prstGeom>
          <a:solidFill>
            <a:srgbClr val="7BA5A0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双波形 16"/>
          <p:cNvSpPr/>
          <p:nvPr/>
        </p:nvSpPr>
        <p:spPr>
          <a:xfrm rot="2228961">
            <a:off x="-3311363" y="4857058"/>
            <a:ext cx="10024757" cy="5142480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73461" y="4179013"/>
            <a:ext cx="774914" cy="200259"/>
            <a:chOff x="852408" y="3745351"/>
            <a:chExt cx="1379350" cy="356462"/>
          </a:xfrm>
        </p:grpSpPr>
        <p:sp>
          <p:nvSpPr>
            <p:cNvPr id="22" name="椭圆 21"/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-59690" y="2352040"/>
            <a:ext cx="12600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literal translation &amp; free translation</a:t>
            </a:r>
            <a:endParaRPr lang="en-US" altLang="zh-CN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52210" y="3795395"/>
            <a:ext cx="3766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Zhong Yifei </a:t>
            </a:r>
            <a:r>
              <a:rPr lang="zh-CN" altLang="en-US" sz="2800"/>
              <a:t>钟义菲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043207" y="4304747"/>
            <a:ext cx="774914" cy="200259"/>
            <a:chOff x="852408" y="3745351"/>
            <a:chExt cx="1379350" cy="356462"/>
          </a:xfrm>
        </p:grpSpPr>
        <p:sp>
          <p:nvSpPr>
            <p:cNvPr id="7" name="椭圆 6"/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双波形 12"/>
          <p:cNvSpPr/>
          <p:nvPr/>
        </p:nvSpPr>
        <p:spPr>
          <a:xfrm rot="2696221">
            <a:off x="-4409184" y="2680349"/>
            <a:ext cx="12564333" cy="6008275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64685" y="3585694"/>
            <a:ext cx="3452315" cy="26237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6600" b="1" spc="225" dirty="0">
                <a:solidFill>
                  <a:srgbClr val="AAC6C3"/>
                </a:solidFill>
                <a:cs typeface="+mn-ea"/>
                <a:sym typeface="+mn-lt"/>
              </a:rPr>
              <a:t>04</a:t>
            </a:r>
            <a:endParaRPr sz="16600" b="1" spc="225" dirty="0">
              <a:solidFill>
                <a:srgbClr val="AAC6C3"/>
              </a:solidFill>
              <a:cs typeface="+mn-ea"/>
              <a:sym typeface="+mn-lt"/>
            </a:endParaRPr>
          </a:p>
        </p:txBody>
      </p:sp>
      <p:sp>
        <p:nvSpPr>
          <p:cNvPr id="15" name="双波形 14"/>
          <p:cNvSpPr/>
          <p:nvPr/>
        </p:nvSpPr>
        <p:spPr>
          <a:xfrm rot="14568640">
            <a:off x="9029646" y="-219061"/>
            <a:ext cx="6562026" cy="2820437"/>
          </a:xfrm>
          <a:prstGeom prst="doubleWave">
            <a:avLst>
              <a:gd name="adj1" fmla="val 9058"/>
              <a:gd name="adj2" fmla="val -4864"/>
            </a:avLst>
          </a:prstGeom>
          <a:solidFill>
            <a:srgbClr val="9BBBB7"/>
          </a:solidFill>
          <a:ln>
            <a:noFill/>
          </a:ln>
          <a:effectLst>
            <a:outerShdw blurRad="177800" dist="1016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0995" y="2753995"/>
            <a:ext cx="9358630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defRPr/>
            </a:pPr>
            <a:r>
              <a:rPr lang="en-US" altLang="zh-CN" sz="3600" i="1" spc="225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Combination</a:t>
            </a:r>
            <a:r>
              <a:rPr lang="en-US" altLang="zh-CN" sz="3600" i="1" spc="225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of </a:t>
            </a:r>
            <a:endParaRPr lang="en-US" altLang="zh-CN" sz="3600" i="1" spc="225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>
              <a:defRPr/>
            </a:pPr>
            <a:r>
              <a:rPr lang="en-US" altLang="zh-CN" sz="3600" i="1" spc="225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Literal Translation and Free Translation</a:t>
            </a:r>
            <a:endParaRPr lang="en-US" altLang="zh-CN" sz="3600" i="1" spc="225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-9250" y="4961744"/>
            <a:ext cx="12201250" cy="2001077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91365" cy="4962525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1500"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250" y="751840"/>
            <a:ext cx="1158684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Literal translation and free translation, however, are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relative concepts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 In other words, there is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 absolute “literal”, nor entirely “free” version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practice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translati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 S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ometimes we have to combine the two methods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085" y="2134870"/>
            <a:ext cx="11510010" cy="4861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For example: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a. Every dog has his day.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  <a:spcAft>
                <a:spcPts val="3000"/>
              </a:spcAft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</a:rPr>
              <a:t>人人都有得意的日子。</a:t>
            </a:r>
            <a:endParaRPr lang="en-US" altLang="zh-CN" sz="24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b. The oppressed people in the world would rather go through fire and water to fight against imperialists and colonialists than be turned round their little fingers.</a:t>
            </a:r>
            <a:endParaRPr lang="en-US" altLang="zh-CN" sz="24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世界上被压迫人民宁肯赴汤蹈火同帝国主义和殖民主义者进行斗争，也不愿任人摆布。</a:t>
            </a:r>
            <a:endParaRPr lang="zh-CN" altLang="en-US" sz="20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</a:pPr>
            <a:endParaRPr lang="en-US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双波形 12"/>
          <p:cNvSpPr/>
          <p:nvPr/>
        </p:nvSpPr>
        <p:spPr>
          <a:xfrm rot="2696221">
            <a:off x="-4409184" y="2680349"/>
            <a:ext cx="12564333" cy="6008275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64685" y="3585694"/>
            <a:ext cx="3452315" cy="26231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6600" b="1" spc="225" dirty="0">
                <a:solidFill>
                  <a:srgbClr val="AAC6C3"/>
                </a:solidFill>
                <a:cs typeface="+mn-ea"/>
                <a:sym typeface="+mn-lt"/>
              </a:rPr>
              <a:t>05</a:t>
            </a:r>
            <a:endParaRPr sz="16600" b="1" spc="225" dirty="0">
              <a:solidFill>
                <a:srgbClr val="AAC6C3"/>
              </a:solidFill>
              <a:cs typeface="+mn-ea"/>
              <a:sym typeface="+mn-lt"/>
            </a:endParaRPr>
          </a:p>
        </p:txBody>
      </p:sp>
      <p:sp>
        <p:nvSpPr>
          <p:cNvPr id="15" name="双波形 14"/>
          <p:cNvSpPr/>
          <p:nvPr/>
        </p:nvSpPr>
        <p:spPr>
          <a:xfrm rot="14568640">
            <a:off x="9029646" y="-219061"/>
            <a:ext cx="6562026" cy="2820437"/>
          </a:xfrm>
          <a:prstGeom prst="doubleWave">
            <a:avLst>
              <a:gd name="adj1" fmla="val 9058"/>
              <a:gd name="adj2" fmla="val -4864"/>
            </a:avLst>
          </a:prstGeom>
          <a:solidFill>
            <a:srgbClr val="9BBBB7"/>
          </a:solidFill>
          <a:ln>
            <a:noFill/>
          </a:ln>
          <a:effectLst>
            <a:outerShdw blurRad="177800" dist="1016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62455" y="807085"/>
            <a:ext cx="9358630" cy="7683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defRPr/>
            </a:pPr>
            <a:r>
              <a:rPr lang="en-US" altLang="zh-CN" sz="4400" i="1" spc="225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Conclusion</a:t>
            </a:r>
            <a:endParaRPr lang="en-US" altLang="zh-CN" sz="4400" i="1" spc="225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68905" y="2814955"/>
            <a:ext cx="90855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b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“as literal as possible”and only “as free as necessary”</a:t>
            </a:r>
            <a:endParaRPr lang="en-US" altLang="zh-CN" sz="4000" b="1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矩形 26"/>
          <p:cNvSpPr/>
          <p:nvPr/>
        </p:nvSpPr>
        <p:spPr>
          <a:xfrm>
            <a:off x="0" y="0"/>
            <a:ext cx="12191365" cy="6857365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1500"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360" y="58420"/>
            <a:ext cx="10515600" cy="1325563"/>
          </a:xfrm>
        </p:spPr>
        <p:txBody>
          <a:bodyPr/>
          <a:p>
            <a:r>
              <a:rPr lang="en-US" altLang="zh-CN" i="1">
                <a:latin typeface="Times New Roman" panose="02020603050405020304" charset="0"/>
                <a:cs typeface="Times New Roman" panose="02020603050405020304" charset="0"/>
              </a:rPr>
              <a:t>Reference</a:t>
            </a:r>
            <a:endParaRPr lang="en-US" altLang="zh-CN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5168900"/>
          </a:xfrm>
        </p:spPr>
        <p:txBody>
          <a:bodyPr>
            <a:normAutofit fontScale="90000" lnSpcReduction="20000"/>
          </a:bodyPr>
          <a:p>
            <a:pPr marL="0" indent="0" fontAlgn="auto">
              <a:lnSpc>
                <a:spcPct val="150000"/>
              </a:lnSpc>
              <a:buNone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[1] Gentzler, Edwin. Contemporary Translation Theories[M]. London and New York: Routledge, 1993.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[2] Geremy Munday. Introducing Translation Studies[M]. London and New York: Routledge, 2001.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[3] Mark Shuttleworth, Moira Cowie. Dictionary of Translation Studies[M]. London and New York: Routledge, 2014.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/>
              <a:t>[4] 方仪力. 直译与意译：翻译方法、策略与元理论向度探讨[J]. 上海翻译，2012.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/>
              <a:t>[5] 耿小超. 翻译中的直译与意译[J]. 中北大学学报, 2008.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/>
              <a:t>[6] 彭长江.《英汉-汉英翻译教程》[M]. 湖南：湖南师范大学出版社. 2017.</a:t>
            </a:r>
            <a:endParaRPr lang="zh-CN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824135" y="-1747114"/>
            <a:ext cx="3757545" cy="9831950"/>
            <a:chOff x="10233710" y="-1853794"/>
            <a:chExt cx="3757545" cy="9831950"/>
          </a:xfrm>
        </p:grpSpPr>
        <p:sp>
          <p:nvSpPr>
            <p:cNvPr id="25" name="双波形 24"/>
            <p:cNvSpPr/>
            <p:nvPr/>
          </p:nvSpPr>
          <p:spPr>
            <a:xfrm rot="14961266">
              <a:off x="8476608" y="-96692"/>
              <a:ext cx="6810949" cy="3296745"/>
            </a:xfrm>
            <a:prstGeom prst="doubleWave">
              <a:avLst>
                <a:gd name="adj1" fmla="val 12500"/>
                <a:gd name="adj2" fmla="val -3109"/>
              </a:avLst>
            </a:prstGeom>
            <a:solidFill>
              <a:srgbClr val="FBD77F"/>
            </a:solidFill>
            <a:ln>
              <a:noFill/>
            </a:ln>
            <a:effectLst>
              <a:outerShdw blurRad="139700" dist="1143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790855" y="2763219"/>
              <a:ext cx="3200400" cy="5214937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双波形 27"/>
          <p:cNvSpPr/>
          <p:nvPr/>
        </p:nvSpPr>
        <p:spPr>
          <a:xfrm rot="16200000">
            <a:off x="-4031183" y="1650279"/>
            <a:ext cx="8193566" cy="2714012"/>
          </a:xfrm>
          <a:prstGeom prst="doubleWave">
            <a:avLst>
              <a:gd name="adj1" fmla="val 10551"/>
              <a:gd name="adj2" fmla="val -3109"/>
            </a:avLst>
          </a:prstGeom>
          <a:solidFill>
            <a:srgbClr val="7BA5A0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双波形 28"/>
          <p:cNvSpPr/>
          <p:nvPr/>
        </p:nvSpPr>
        <p:spPr>
          <a:xfrm rot="2228961">
            <a:off x="-2961478" y="5463483"/>
            <a:ext cx="10024757" cy="5142480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62626" y="744769"/>
            <a:ext cx="3275308" cy="7454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>
              <a:defRPr/>
            </a:pPr>
            <a:r>
              <a:rPr lang="en-US" sz="4400" i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CONTENT</a:t>
            </a:r>
            <a:endParaRPr sz="4400" i="1" spc="225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8795" y="2157095"/>
            <a:ext cx="2740660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2000" b="1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PART 01</a:t>
            </a:r>
            <a:r>
              <a:rPr lang="en-US" altLang="zh-CN" sz="2400" b="1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endParaRPr lang="en-US" sz="2400" b="1" i="1" spc="225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7663" y="2157095"/>
            <a:ext cx="777811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defRPr/>
            </a:pPr>
            <a:r>
              <a:rPr lang="en-US" altLang="zh-CN" sz="2000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Definition of Literal Translation and Free Translation</a:t>
            </a:r>
            <a:endParaRPr lang="en-US" altLang="zh-CN" sz="2000" i="1" spc="225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4875" y="3050540"/>
            <a:ext cx="2740660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en-US" altLang="zh-CN" sz="2000" b="1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PART 02</a:t>
            </a:r>
            <a:r>
              <a:rPr lang="en-US" altLang="zh-CN" sz="2400" b="1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endParaRPr lang="en-US" sz="2400" b="1" i="1" spc="225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9760" y="3069590"/>
            <a:ext cx="83375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defRPr/>
            </a:pPr>
            <a:r>
              <a:rPr lang="en-US" altLang="zh-CN" sz="2000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Misunderstandings of Literal Translation and Free Translation</a:t>
            </a:r>
            <a:endParaRPr lang="en-US" altLang="zh-CN" sz="2000" i="1" spc="225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1120" y="3972560"/>
            <a:ext cx="2740660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en-US" altLang="zh-CN" sz="2000" b="1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PART 03</a:t>
            </a:r>
            <a:r>
              <a:rPr lang="en-US" altLang="zh-CN" sz="2400" b="1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endParaRPr lang="en-US" sz="2400" b="1" i="1" spc="225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73780" y="3991610"/>
            <a:ext cx="79565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defRPr/>
            </a:pPr>
            <a:r>
              <a:rPr lang="en-US" altLang="zh-CN" sz="2000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Application of Literal Translation and Free Translation</a:t>
            </a:r>
            <a:endParaRPr lang="en-US" altLang="zh-CN" sz="2000" i="1" spc="225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7535" y="4852670"/>
            <a:ext cx="2740660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en-US" altLang="zh-CN" sz="2000" b="1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PART 04</a:t>
            </a:r>
            <a:r>
              <a:rPr lang="en-US" altLang="zh-CN" sz="2400" b="1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endParaRPr lang="en-US" sz="2400" b="1" i="1" spc="225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6368" y="4891405"/>
            <a:ext cx="810323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defRPr/>
            </a:pPr>
            <a:r>
              <a:rPr lang="en-US" altLang="zh-CN" sz="2000" i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Combination of Literal Translation and Free Translation</a:t>
            </a:r>
            <a:endParaRPr lang="en-US" altLang="zh-CN" sz="2000" i="1" spc="225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双波形 12"/>
          <p:cNvSpPr/>
          <p:nvPr/>
        </p:nvSpPr>
        <p:spPr>
          <a:xfrm rot="2696221">
            <a:off x="-4409184" y="2680349"/>
            <a:ext cx="12564333" cy="6008275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335" y="3904464"/>
            <a:ext cx="3452315" cy="26237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6600" b="1" spc="225" dirty="0">
                <a:solidFill>
                  <a:srgbClr val="AAC6C3"/>
                </a:solidFill>
                <a:cs typeface="+mn-ea"/>
                <a:sym typeface="+mn-lt"/>
              </a:rPr>
              <a:t>01</a:t>
            </a:r>
            <a:endParaRPr sz="16600" b="1" spc="225" dirty="0">
              <a:solidFill>
                <a:srgbClr val="AAC6C3"/>
              </a:solidFill>
              <a:cs typeface="+mn-ea"/>
              <a:sym typeface="+mn-lt"/>
            </a:endParaRPr>
          </a:p>
        </p:txBody>
      </p:sp>
      <p:sp>
        <p:nvSpPr>
          <p:cNvPr id="15" name="双波形 14"/>
          <p:cNvSpPr/>
          <p:nvPr/>
        </p:nvSpPr>
        <p:spPr>
          <a:xfrm rot="14568640">
            <a:off x="9029646" y="-219061"/>
            <a:ext cx="6562026" cy="2820437"/>
          </a:xfrm>
          <a:prstGeom prst="doubleWave">
            <a:avLst>
              <a:gd name="adj1" fmla="val 9058"/>
              <a:gd name="adj2" fmla="val -4864"/>
            </a:avLst>
          </a:prstGeom>
          <a:solidFill>
            <a:srgbClr val="9BBBB7"/>
          </a:solidFill>
          <a:ln>
            <a:noFill/>
          </a:ln>
          <a:effectLst>
            <a:outerShdw blurRad="177800" dist="1016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47315" y="2506345"/>
            <a:ext cx="9358630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defRPr/>
            </a:pPr>
            <a:r>
              <a:rPr lang="en-US" altLang="zh-CN" sz="3600" i="1" spc="225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Definition of </a:t>
            </a:r>
            <a:endParaRPr lang="en-US" altLang="zh-CN" sz="3600" i="1" spc="225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>
              <a:defRPr/>
            </a:pPr>
            <a:r>
              <a:rPr lang="en-US" altLang="zh-CN" sz="3600" i="1" spc="225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Literal Translation and Free Translation</a:t>
            </a:r>
            <a:endParaRPr lang="en-US" altLang="zh-CN" sz="3600" i="1" spc="225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10772" y="3800557"/>
            <a:ext cx="774914" cy="200259"/>
            <a:chOff x="852408" y="3745351"/>
            <a:chExt cx="1379350" cy="356462"/>
          </a:xfrm>
        </p:grpSpPr>
        <p:sp>
          <p:nvSpPr>
            <p:cNvPr id="7" name="椭圆 6"/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270" y="892810"/>
            <a:ext cx="7261225" cy="5548630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3100" y="163830"/>
            <a:ext cx="6438900" cy="5032375"/>
          </a:xfrm>
          <a:prstGeom prst="rect">
            <a:avLst/>
          </a:prstGeom>
          <a:solidFill>
            <a:srgbClr val="C4D7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7970" y="1405255"/>
            <a:ext cx="545147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Literal Translation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lt"/>
              </a:rPr>
              <a:t>Literal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lt"/>
              </a:rPr>
              <a:t>t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lt"/>
              </a:rPr>
              <a:t>ranslation is the rendering of text from one language to another one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lt"/>
              </a:rPr>
              <a:t>,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lt"/>
              </a:rPr>
              <a:t> conveying the sense of the original whole. lt is the way to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maintain the contents and the form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of the source language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lt"/>
              </a:rPr>
              <a:t> in accordance with the culture. lt emphasizes the form similarity, and requires the accordance between the original passages and the target one in the choice of word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lt"/>
              </a:rPr>
              <a:t>s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lt"/>
              </a:rPr>
              <a:t>, syntax and styles.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6955" y="555625"/>
            <a:ext cx="58375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Free Translation</a:t>
            </a:r>
            <a:endParaRPr lang="en-US" altLang="zh-CN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Free translation is a supple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men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tary means to mainly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convey the meaning and spirit of original text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without trying to reproduce its sentence patterns or figures of speech.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It doesn't emphasize the original form, including words, syntax, structure, metaphor and other rhetoric.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lt requires the correct expression of original content but doesn't require to stick to the original form.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074957" y="4172667"/>
            <a:ext cx="774914" cy="200259"/>
            <a:chOff x="852408" y="3745351"/>
            <a:chExt cx="1379350" cy="356462"/>
          </a:xfrm>
        </p:grpSpPr>
        <p:sp>
          <p:nvSpPr>
            <p:cNvPr id="7" name="椭圆 6"/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双波形 12"/>
          <p:cNvSpPr/>
          <p:nvPr/>
        </p:nvSpPr>
        <p:spPr>
          <a:xfrm rot="2696221">
            <a:off x="-4409184" y="2680349"/>
            <a:ext cx="12564333" cy="6008275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64685" y="3585694"/>
            <a:ext cx="3452315" cy="26237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6600" b="1" spc="225" dirty="0">
                <a:solidFill>
                  <a:srgbClr val="AAC6C3"/>
                </a:solidFill>
                <a:cs typeface="+mn-ea"/>
                <a:sym typeface="+mn-lt"/>
              </a:rPr>
              <a:t>02</a:t>
            </a:r>
            <a:endParaRPr sz="16600" b="1" spc="225" dirty="0">
              <a:solidFill>
                <a:srgbClr val="AAC6C3"/>
              </a:solidFill>
              <a:cs typeface="+mn-ea"/>
              <a:sym typeface="+mn-lt"/>
            </a:endParaRPr>
          </a:p>
        </p:txBody>
      </p:sp>
      <p:sp>
        <p:nvSpPr>
          <p:cNvPr id="15" name="双波形 14"/>
          <p:cNvSpPr/>
          <p:nvPr/>
        </p:nvSpPr>
        <p:spPr>
          <a:xfrm rot="14568640">
            <a:off x="9029646" y="-219061"/>
            <a:ext cx="6562026" cy="2820437"/>
          </a:xfrm>
          <a:prstGeom prst="doubleWave">
            <a:avLst>
              <a:gd name="adj1" fmla="val 9058"/>
              <a:gd name="adj2" fmla="val -4864"/>
            </a:avLst>
          </a:prstGeom>
          <a:solidFill>
            <a:srgbClr val="9BBBB7"/>
          </a:solidFill>
          <a:ln>
            <a:noFill/>
          </a:ln>
          <a:effectLst>
            <a:outerShdw blurRad="177800" dist="1016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7035" y="2776855"/>
            <a:ext cx="9358630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defRPr/>
            </a:pPr>
            <a:r>
              <a:rPr lang="en-US" altLang="zh-CN" sz="3600" i="1" spc="225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Misunderstandings of </a:t>
            </a:r>
            <a:endParaRPr lang="en-US" altLang="zh-CN" sz="3600" i="1" spc="225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>
              <a:defRPr/>
            </a:pPr>
            <a:r>
              <a:rPr lang="en-US" altLang="zh-CN" sz="3600" i="1" spc="225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Literal Translation and Free Translation</a:t>
            </a:r>
            <a:endParaRPr lang="en-US" altLang="zh-CN" sz="3600" i="1" spc="225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962525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5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  <a:sym typeface="+mn-lt"/>
              </a:rPr>
              <a:t>≠</a:t>
            </a:r>
            <a:endParaRPr lang="zh-CN" altLang="en-US" sz="11500"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9250" y="4961744"/>
            <a:ext cx="12201250" cy="2001077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0505" y="279400"/>
            <a:ext cx="90754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1.  Literal translation is not dead translation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58520" y="1047750"/>
            <a:ext cx="3950335" cy="3686175"/>
            <a:chOff x="753" y="1634"/>
            <a:chExt cx="6221" cy="5805"/>
          </a:xfrm>
        </p:grpSpPr>
        <p:sp>
          <p:nvSpPr>
            <p:cNvPr id="11" name="椭圆 10"/>
            <p:cNvSpPr/>
            <p:nvPr/>
          </p:nvSpPr>
          <p:spPr>
            <a:xfrm>
              <a:off x="753" y="1634"/>
              <a:ext cx="6221" cy="5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89" y="2171"/>
              <a:ext cx="4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Literal translation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49" y="3249"/>
              <a:ext cx="5339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“a corresponding and 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appropriate expression”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“keep the sentiments and style of the original”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376795" y="1089660"/>
            <a:ext cx="3992880" cy="3686175"/>
            <a:chOff x="10462" y="1540"/>
            <a:chExt cx="6288" cy="5805"/>
          </a:xfrm>
        </p:grpSpPr>
        <p:sp>
          <p:nvSpPr>
            <p:cNvPr id="8" name="椭圆 7"/>
            <p:cNvSpPr/>
            <p:nvPr/>
          </p:nvSpPr>
          <p:spPr>
            <a:xfrm>
              <a:off x="10462" y="1540"/>
              <a:ext cx="6221" cy="5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242" y="2155"/>
              <a:ext cx="4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Dead translation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52" y="2901"/>
              <a:ext cx="5598" cy="3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“mechanical and unintelligible”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“regardless of  whether it is well-matched or not in the target language”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065780" y="4919980"/>
            <a:ext cx="52901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For example: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It was an old and ragged moon.</a:t>
            </a:r>
            <a:endParaRPr lang="en-US" altLang="zh-CN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Dead translation: 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</a:rPr>
              <a:t>那是一个又老又破的月亮。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Literal translation: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</a:rPr>
              <a:t>那是一轮残月。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rcRect l="5328" t="18803" r="50894" b="48005"/>
          <a:stretch>
            <a:fillRect/>
          </a:stretch>
        </p:blipFill>
        <p:spPr>
          <a:xfrm>
            <a:off x="2299970" y="1214120"/>
            <a:ext cx="7099935" cy="38862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56565" y="5024755"/>
            <a:ext cx="110064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Dead translation: Though the flowers are very beautiful, you still shouldn't take out your  hand to pick them.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Literal translation: The flowers are so fair,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                           And they need your care!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16" grpId="2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 rot="16200000" flipH="1">
            <a:off x="11432671" y="6083169"/>
            <a:ext cx="774914" cy="200259"/>
            <a:chOff x="852408" y="3745351"/>
            <a:chExt cx="1379350" cy="356462"/>
          </a:xfrm>
        </p:grpSpPr>
        <p:sp>
          <p:nvSpPr>
            <p:cNvPr id="21" name="椭圆 20"/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0" y="0"/>
            <a:ext cx="12191365" cy="4962525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15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  <a:sym typeface="+mn-lt"/>
              </a:rPr>
              <a:t>≠</a:t>
            </a:r>
            <a:endParaRPr lang="zh-CN" altLang="en-US" sz="11500"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9250" y="4961744"/>
            <a:ext cx="12201250" cy="2001077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5755" y="279400"/>
            <a:ext cx="90754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2.  Free translation is not random translation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58545" y="1111250"/>
            <a:ext cx="4321810" cy="3686175"/>
            <a:chOff x="753" y="1634"/>
            <a:chExt cx="6806" cy="5805"/>
          </a:xfrm>
        </p:grpSpPr>
        <p:sp>
          <p:nvSpPr>
            <p:cNvPr id="11" name="椭圆 10"/>
            <p:cNvSpPr/>
            <p:nvPr/>
          </p:nvSpPr>
          <p:spPr>
            <a:xfrm>
              <a:off x="753" y="1634"/>
              <a:ext cx="6221" cy="5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847" y="2113"/>
              <a:ext cx="4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Free translation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94" y="3906"/>
              <a:ext cx="6765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“the transfer of the meaning or spirit of the source language ”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298690" y="1158875"/>
            <a:ext cx="3950335" cy="3686175"/>
            <a:chOff x="753" y="1634"/>
            <a:chExt cx="6221" cy="5805"/>
          </a:xfrm>
        </p:grpSpPr>
        <p:sp>
          <p:nvSpPr>
            <p:cNvPr id="4" name="椭圆 3"/>
            <p:cNvSpPr/>
            <p:nvPr/>
          </p:nvSpPr>
          <p:spPr>
            <a:xfrm>
              <a:off x="753" y="1634"/>
              <a:ext cx="6221" cy="5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89" y="2171"/>
              <a:ext cx="4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random translation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9" y="3249"/>
              <a:ext cx="5339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“translate wantonly”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“addition to or omission of the original meaning at will”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5755" y="5068570"/>
            <a:ext cx="10071735" cy="2230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For example: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</a:pPr>
            <a:r>
              <a:rPr lang="zh-CN" altLang="en-US" sz="2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</a:rPr>
              <a:t>天有不测风云</a:t>
            </a:r>
            <a:endParaRPr lang="zh-CN" altLang="en-US" sz="20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Free translation: Something unexpected may happen anytime.</a:t>
            </a:r>
            <a:endParaRPr lang="en-US" altLang="zh-CN" sz="24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Random translation: Do as it please, said the day.</a:t>
            </a:r>
            <a:endParaRPr lang="en-US" altLang="zh-CN" sz="24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111787" y="4167587"/>
            <a:ext cx="774914" cy="200259"/>
            <a:chOff x="852408" y="3745351"/>
            <a:chExt cx="1379350" cy="356462"/>
          </a:xfrm>
        </p:grpSpPr>
        <p:sp>
          <p:nvSpPr>
            <p:cNvPr id="7" name="椭圆 6"/>
            <p:cNvSpPr/>
            <p:nvPr/>
          </p:nvSpPr>
          <p:spPr>
            <a:xfrm>
              <a:off x="852408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363852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75296" y="3745351"/>
              <a:ext cx="356462" cy="35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双波形 12"/>
          <p:cNvSpPr/>
          <p:nvPr/>
        </p:nvSpPr>
        <p:spPr>
          <a:xfrm rot="2696221">
            <a:off x="-4409184" y="2680349"/>
            <a:ext cx="12564333" cy="6008275"/>
          </a:xfrm>
          <a:prstGeom prst="doubleWave">
            <a:avLst>
              <a:gd name="adj1" fmla="val 6705"/>
              <a:gd name="adj2" fmla="val -3109"/>
            </a:avLst>
          </a:prstGeom>
          <a:solidFill>
            <a:srgbClr val="FBD77F"/>
          </a:solidFill>
          <a:ln>
            <a:noFill/>
          </a:ln>
          <a:effectLst>
            <a:outerShdw blurRad="139700" dist="1143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64685" y="3585694"/>
            <a:ext cx="3452315" cy="26237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6600" b="1" spc="225">
                <a:solidFill>
                  <a:srgbClr val="AAC6C3"/>
                </a:solidFill>
                <a:cs typeface="+mn-ea"/>
                <a:sym typeface="+mn-lt"/>
              </a:rPr>
              <a:t>03</a:t>
            </a:r>
            <a:endParaRPr sz="16600" b="1" spc="225" dirty="0">
              <a:solidFill>
                <a:srgbClr val="AAC6C3"/>
              </a:solidFill>
              <a:cs typeface="+mn-ea"/>
              <a:sym typeface="+mn-lt"/>
            </a:endParaRPr>
          </a:p>
        </p:txBody>
      </p:sp>
      <p:sp>
        <p:nvSpPr>
          <p:cNvPr id="15" name="双波形 14"/>
          <p:cNvSpPr/>
          <p:nvPr/>
        </p:nvSpPr>
        <p:spPr>
          <a:xfrm rot="14568640">
            <a:off x="9029646" y="-219061"/>
            <a:ext cx="6562026" cy="2820437"/>
          </a:xfrm>
          <a:prstGeom prst="doubleWave">
            <a:avLst>
              <a:gd name="adj1" fmla="val 9058"/>
              <a:gd name="adj2" fmla="val -4864"/>
            </a:avLst>
          </a:prstGeom>
          <a:solidFill>
            <a:srgbClr val="9BBBB7"/>
          </a:solidFill>
          <a:ln>
            <a:noFill/>
          </a:ln>
          <a:effectLst>
            <a:outerShdw blurRad="177800" dist="1016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73680" y="2670810"/>
            <a:ext cx="9358630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defRPr/>
            </a:pPr>
            <a:r>
              <a:rPr lang="en-US" altLang="zh-CN" sz="3600" i="1" spc="225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Application of </a:t>
            </a:r>
            <a:endParaRPr lang="en-US" altLang="zh-CN" sz="3600" i="1" spc="225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>
              <a:defRPr/>
            </a:pPr>
            <a:r>
              <a:rPr lang="en-US" altLang="zh-CN" sz="3600" i="1" spc="225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Literal Translation and Free Translation</a:t>
            </a:r>
            <a:endParaRPr lang="en-US" altLang="zh-CN" sz="3600" i="1" spc="225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429000" cy="3429000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29000" y="0"/>
            <a:ext cx="3429000" cy="3429000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58000" y="0"/>
            <a:ext cx="3429000" cy="3429000"/>
          </a:xfrm>
          <a:prstGeom prst="rect">
            <a:avLst/>
          </a:prstGeom>
          <a:solidFill>
            <a:srgbClr val="C4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87000" y="0"/>
            <a:ext cx="1905000" cy="6858000"/>
          </a:xfrm>
          <a:prstGeom prst="rect">
            <a:avLst/>
          </a:prstGeom>
          <a:solidFill>
            <a:srgbClr val="FBD7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29000" y="3429000"/>
            <a:ext cx="3429000" cy="3429000"/>
          </a:xfrm>
          <a:prstGeom prst="rect">
            <a:avLst/>
          </a:prstGeom>
          <a:solidFill>
            <a:srgbClr val="AAC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429000"/>
            <a:ext cx="3429000" cy="3429000"/>
          </a:xfrm>
          <a:prstGeom prst="rect">
            <a:avLst/>
          </a:prstGeom>
          <a:solidFill>
            <a:srgbClr val="AAC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8000" y="3429000"/>
            <a:ext cx="3429000" cy="3429000"/>
          </a:xfrm>
          <a:prstGeom prst="rect">
            <a:avLst/>
          </a:prstGeom>
          <a:solidFill>
            <a:srgbClr val="AAC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0" y="440690"/>
            <a:ext cx="12677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1. The Application of Literal Translation and Free Translation in Proverb.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1470" y="1172210"/>
            <a:ext cx="56622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a. Bacchus has drowned more than Neptune.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f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ree translation: </a:t>
            </a:r>
            <a:r>
              <a:rPr lang="zh-CN" altLang="en-US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酒神淹死的人比海神多。</a:t>
            </a:r>
            <a:endParaRPr lang="zh-CN" altLang="en-US" sz="24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23050" y="1369060"/>
            <a:ext cx="347916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Bacchus is 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god of wine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Roman mythology and Neptune is the Roman 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god of the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sea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5284470" y="1865630"/>
            <a:ext cx="1223010" cy="25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67665" y="2315845"/>
            <a:ext cx="7904480" cy="1398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b. 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一日不见如隔三秋。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literal translation: One day apart seems like three years.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25000"/>
              </a:lnSpc>
            </a:pPr>
            <a:endParaRPr lang="en-US" altLang="zh-CN" sz="24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385" y="3471545"/>
            <a:ext cx="12677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2. The Application of Literal Translation and Free Translation in Idiom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6560" y="4055110"/>
            <a:ext cx="7915275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a. It means killing two birds with one stone.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literal translation: 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  <a:sym typeface="+mn-ea"/>
              </a:rPr>
              <a:t>这意味着一石二鸟。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free translation: </a:t>
            </a:r>
            <a:r>
              <a:rPr lang="zh-CN" altLang="en-US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这意味着一箭双雕。</a:t>
            </a:r>
            <a:endParaRPr lang="zh-CN" altLang="en-US" sz="20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20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25000"/>
              </a:lnSpc>
            </a:pPr>
            <a:endParaRPr lang="zh-CN" altLang="en-US" sz="20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16560" y="5295265"/>
            <a:ext cx="50044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“Pandora's box”</a:t>
            </a:r>
            <a:endParaRPr lang="en-US" altLang="zh-CN"/>
          </a:p>
          <a:p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潘多拉盒子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”(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灾难，祸害的根源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8" name="文本框 37"/>
          <p:cNvSpPr txBox="1"/>
          <p:nvPr/>
        </p:nvSpPr>
        <p:spPr>
          <a:xfrm>
            <a:off x="452755" y="6063615"/>
            <a:ext cx="55410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“Trojan horse”</a:t>
            </a:r>
            <a:endParaRPr lang="en-US" altLang="zh-CN"/>
          </a:p>
          <a:p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特洛伊木马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”(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比喻暗藏的敌人或危险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endParaRPr lang="en-US" altLang="zh-CN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2" grpId="0"/>
      <p:bldP spid="34" grpId="0"/>
      <p:bldP spid="31" grpId="1"/>
      <p:bldP spid="32" grpId="1"/>
      <p:bldP spid="34" grpId="1"/>
      <p:bldP spid="35" grpId="0"/>
      <p:bldP spid="35" grpId="1"/>
      <p:bldP spid="36" grpId="0"/>
      <p:bldP spid="37" grpId="0"/>
      <p:bldP spid="38" grpId="0"/>
      <p:bldP spid="36" grpId="1"/>
      <p:bldP spid="37" grpId="1"/>
      <p:bldP spid="38" grpId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b5cenm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3833</Words>
  <Application>WPS 演示</Application>
  <PresentationFormat>自定义</PresentationFormat>
  <Paragraphs>156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华文中宋</vt:lpstr>
      <vt:lpstr>微软雅黑</vt:lpstr>
      <vt:lpstr>Arial Unicode MS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Reference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简约商务</dc:title>
  <dc:creator>第一PPT</dc:creator>
  <cp:keywords>www.1ppt.com</cp:keywords>
  <dc:description>www.1ppt.com</dc:description>
  <cp:lastModifiedBy>bae</cp:lastModifiedBy>
  <cp:revision>73</cp:revision>
  <dcterms:created xsi:type="dcterms:W3CDTF">2019-09-29T07:58:00Z</dcterms:created>
  <dcterms:modified xsi:type="dcterms:W3CDTF">2021-11-26T05:05:59Z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