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58" r:id="rId6"/>
    <p:sldId id="262"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29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488"/>
            <a:ext cx="7772400" cy="1470025"/>
          </a:xfrm>
        </p:spPr>
        <p:txBody>
          <a:bodyPr anchor="ctr"/>
          <a:lstStyle/>
          <a:p>
            <a:r>
              <a:rPr kumimoji="0" lang="en-US" smtClean="0"/>
              <a:t>Click to edit Master title style</a:t>
            </a:r>
            <a:endParaRPr kumimoji="0" lang="en-US"/>
          </a:p>
        </p:txBody>
      </p:sp>
      <p:sp>
        <p:nvSpPr>
          <p:cNvPr id="3" name="Subtitle 2"/>
          <p:cNvSpPr>
            <a:spLocks noGrp="1"/>
          </p:cNvSpPr>
          <p:nvPr>
            <p:ph type="subTitle" idx="1"/>
          </p:nvPr>
        </p:nvSpPr>
        <p:spPr>
          <a:xfrm>
            <a:off x="1623397" y="3214686"/>
            <a:ext cx="5897206" cy="1500198"/>
          </a:xfrm>
        </p:spPr>
        <p:txBody>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E1C5DCA8-2BE4-4D0E-91F4-B1DA69B8F0F3}" type="datetimeFigureOut">
              <a:rPr lang="en-US" smtClean="0"/>
              <a:pPr/>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7E7CA-1D4D-455A-BC15-D28D6BE8304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C5DCA8-2BE4-4D0E-91F4-B1DA69B8F0F3}" type="datetimeFigureOut">
              <a:rPr lang="en-US" smtClean="0"/>
              <a:pPr/>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7E7CA-1D4D-455A-BC15-D28D6BE83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43768" y="642918"/>
            <a:ext cx="1543032" cy="5483246"/>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42918"/>
            <a:ext cx="6615130" cy="548324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C5DCA8-2BE4-4D0E-91F4-B1DA69B8F0F3}" type="datetimeFigureOut">
              <a:rPr lang="en-US" smtClean="0"/>
              <a:pPr/>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7E7CA-1D4D-455A-BC15-D28D6BE83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buSzPct val="50000"/>
              <a:buFont typeface="Wingdings"/>
              <a:buChar char=""/>
              <a:defRPr/>
            </a:lvl1pPr>
            <a:lvl2pPr>
              <a:buSzPct val="50000"/>
              <a:buFont typeface="Wingdings 2"/>
              <a:buChar char=""/>
              <a:defRPr/>
            </a:lvl2pPr>
            <a:lvl3pPr>
              <a:buSzPct val="50000"/>
              <a:buFont typeface="Wingdings"/>
              <a:buChar char="Y"/>
              <a:defRPr/>
            </a:lvl3pPr>
            <a:lvl4pPr>
              <a:buSzPct val="50000"/>
              <a:buFont typeface="Wingdings 2"/>
              <a:buChar char="³"/>
              <a:defRPr/>
            </a:lvl4pPr>
            <a:lvl5pPr>
              <a:buSzPct val="50000"/>
              <a:buFont typeface="Wingdings 2"/>
              <a:buChar char=""/>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C5DCA8-2BE4-4D0E-91F4-B1DA69B8F0F3}" type="datetimeFigureOut">
              <a:rPr lang="en-US" smtClean="0"/>
              <a:pPr/>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7E7CA-1D4D-455A-BC15-D28D6BE83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2643183"/>
            <a:ext cx="6457968" cy="1362075"/>
          </a:xfrm>
        </p:spPr>
        <p:txBody>
          <a:bodyPr anchor="ctr"/>
          <a:lstStyle>
            <a:lvl1pPr algn="l">
              <a:defRPr sz="4000" b="0"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009383"/>
            <a:ext cx="4529142" cy="1500187"/>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C5DCA8-2BE4-4D0E-91F4-B1DA69B8F0F3}" type="datetimeFigureOut">
              <a:rPr lang="en-US" smtClean="0"/>
              <a:pPr/>
              <a:t>2/13/2012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7E7CA-1D4D-455A-BC15-D28D6BE8304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C5DCA8-2BE4-4D0E-91F4-B1DA69B8F0F3}" type="datetimeFigureOut">
              <a:rPr lang="en-US" smtClean="0"/>
              <a:pPr/>
              <a:t>2/13/2012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7E7CA-1D4D-455A-BC15-D28D6BE83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0"/>
            </a:lvl1pPr>
            <a:lvl2pPr marL="457200" indent="0">
              <a:buNone/>
              <a:defRPr sz="2000" b="0"/>
            </a:lvl2pPr>
            <a:lvl3pPr marL="914400" indent="0">
              <a:buNone/>
              <a:defRPr sz="1800" b="0"/>
            </a:lvl3pPr>
            <a:lvl4pPr marL="1371600" indent="0">
              <a:buNone/>
              <a:defRPr sz="1600" b="0"/>
            </a:lvl4pPr>
            <a:lvl5pPr marL="1828800" indent="0">
              <a:buNone/>
              <a:defRPr sz="1600" b="0"/>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0">
                <a:effectLst/>
              </a:defRPr>
            </a:lvl1pPr>
            <a:lvl2pPr marL="457200" indent="0">
              <a:buNone/>
              <a:defRPr sz="2000" b="0">
                <a:effectLst/>
              </a:defRPr>
            </a:lvl2pPr>
            <a:lvl3pPr marL="914400" indent="0">
              <a:buNone/>
              <a:defRPr sz="1800" b="0">
                <a:effectLst/>
              </a:defRPr>
            </a:lvl3pPr>
            <a:lvl4pPr marL="1371600" indent="0">
              <a:buNone/>
              <a:defRPr sz="1600" b="0">
                <a:effectLst/>
              </a:defRPr>
            </a:lvl4pPr>
            <a:lvl5pPr marL="1828800" indent="0">
              <a:buNone/>
              <a:defRPr sz="1600" b="0">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1C5DCA8-2BE4-4D0E-91F4-B1DA69B8F0F3}" type="datetimeFigureOut">
              <a:rPr lang="en-US" smtClean="0"/>
              <a:pPr/>
              <a:t>2/13/2012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7E7CA-1D4D-455A-BC15-D28D6BE83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1C5DCA8-2BE4-4D0E-91F4-B1DA69B8F0F3}" type="datetimeFigureOut">
              <a:rPr lang="en-US" smtClean="0"/>
              <a:pPr/>
              <a:t>2/13/2012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7E7CA-1D4D-455A-BC15-D28D6BE83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C5DCA8-2BE4-4D0E-91F4-B1DA69B8F0F3}" type="datetimeFigureOut">
              <a:rPr lang="en-US" smtClean="0"/>
              <a:pPr/>
              <a:t>2/13/2012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7E7CA-1D4D-455A-BC15-D28D6BE83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571480"/>
            <a:ext cx="3008313" cy="1071570"/>
          </a:xfrm>
        </p:spPr>
        <p:txBody>
          <a:bodyPr anchor="t"/>
          <a:lstStyle>
            <a:lvl1pPr algn="l">
              <a:defRPr sz="2000" b="0">
                <a:effectLst/>
              </a:defRPr>
            </a:lvl1pPr>
          </a:lstStyle>
          <a:p>
            <a:r>
              <a:rPr kumimoji="0" lang="en-US" smtClean="0"/>
              <a:t>Click to edit Master title style</a:t>
            </a:r>
            <a:endParaRPr kumimoji="0" lang="en-US"/>
          </a:p>
        </p:txBody>
      </p:sp>
      <p:sp>
        <p:nvSpPr>
          <p:cNvPr id="3" name="Content Placeholder 2"/>
          <p:cNvSpPr>
            <a:spLocks noGrp="1"/>
          </p:cNvSpPr>
          <p:nvPr>
            <p:ph idx="1"/>
          </p:nvPr>
        </p:nvSpPr>
        <p:spPr>
          <a:xfrm>
            <a:off x="3575050" y="571481"/>
            <a:ext cx="5111750" cy="55546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457201" y="1643051"/>
            <a:ext cx="3008313" cy="44831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C5DCA8-2BE4-4D0E-91F4-B1DA69B8F0F3}" type="datetimeFigureOut">
              <a:rPr lang="en-US" smtClean="0"/>
              <a:pPr/>
              <a:t>2/13/2012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7E7CA-1D4D-455A-BC15-D28D6BE8304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910" y="687306"/>
            <a:ext cx="850886" cy="4670520"/>
          </a:xfrm>
        </p:spPr>
        <p:txBody>
          <a:bodyPr vert="eaVert" anchor="ctr"/>
          <a:lstStyle>
            <a:lvl1pPr algn="ctr">
              <a:defRPr sz="2000" b="0">
                <a:gradFill flip="none" rotWithShape="1">
                  <a:gsLst>
                    <a:gs pos="0">
                      <a:srgbClr val="000082"/>
                    </a:gs>
                    <a:gs pos="30000">
                      <a:srgbClr val="66008F"/>
                    </a:gs>
                    <a:gs pos="64999">
                      <a:srgbClr val="BA0066"/>
                    </a:gs>
                    <a:gs pos="89999">
                      <a:srgbClr val="FF0000"/>
                    </a:gs>
                    <a:gs pos="100000">
                      <a:srgbClr val="FF8200"/>
                    </a:gs>
                  </a:gsLst>
                  <a:lin ang="16200000" scaled="1"/>
                  <a:tileRect/>
                </a:gradFill>
                <a:effectLst/>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00166" y="684213"/>
            <a:ext cx="6929486" cy="4673613"/>
          </a:xfrm>
          <a:prstGeom prst="roundRect">
            <a:avLst>
              <a:gd name="adj" fmla="val 5966"/>
            </a:avLst>
          </a:prstGeom>
          <a:solidFill>
            <a:schemeClr val="bg2">
              <a:tint val="60000"/>
              <a:alpha val="50000"/>
            </a:schemeClr>
          </a:solidFill>
          <a:effectLst>
            <a:outerShdw blurRad="127000" dist="101600" dir="2700000" algn="tl" rotWithShape="0">
              <a:srgbClr val="000000">
                <a:alpha val="43137"/>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n-US" smtClean="0"/>
              <a:t>Click icon to add picture</a:t>
            </a:r>
            <a:endParaRPr kumimoji="0" lang="en-US"/>
          </a:p>
        </p:txBody>
      </p:sp>
      <p:sp>
        <p:nvSpPr>
          <p:cNvPr id="4" name="Text Placeholder 3"/>
          <p:cNvSpPr>
            <a:spLocks noGrp="1"/>
          </p:cNvSpPr>
          <p:nvPr>
            <p:ph type="body" sz="half" idx="2"/>
          </p:nvPr>
        </p:nvSpPr>
        <p:spPr>
          <a:xfrm>
            <a:off x="1500166" y="5481658"/>
            <a:ext cx="6924037" cy="804862"/>
          </a:xfrm>
        </p:spPr>
        <p:txBody>
          <a:bodyPr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C5DCA8-2BE4-4D0E-91F4-B1DA69B8F0F3}" type="datetimeFigureOut">
              <a:rPr lang="en-US" smtClean="0"/>
              <a:pPr/>
              <a:t>2/13/2012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7E7CA-1D4D-455A-BC15-D28D6BE8304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rtlCol="0" anchor="ctr">
            <a:normAutofit/>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7010400" y="6356350"/>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E1C5DCA8-2BE4-4D0E-91F4-B1DA69B8F0F3}" type="datetimeFigureOut">
              <a:rPr lang="en-US" smtClean="0"/>
              <a:pPr/>
              <a:t>2/13/2012</a:t>
            </a:fld>
            <a:endParaRPr lang="en-US"/>
          </a:p>
        </p:txBody>
      </p:sp>
      <p:sp>
        <p:nvSpPr>
          <p:cNvPr id="5" name="Footer Placeholder 4"/>
          <p:cNvSpPr>
            <a:spLocks noGrp="1"/>
          </p:cNvSpPr>
          <p:nvPr>
            <p:ph type="ftr" sz="quarter" idx="3"/>
          </p:nvPr>
        </p:nvSpPr>
        <p:spPr>
          <a:xfrm>
            <a:off x="0" y="6356350"/>
            <a:ext cx="2895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01090" y="0"/>
            <a:ext cx="642910" cy="571480"/>
          </a:xfrm>
          <a:prstGeom prst="roundRect">
            <a:avLst>
              <a:gd name="adj" fmla="val 16667"/>
            </a:avLst>
          </a:prstGeom>
        </p:spPr>
        <p:txBody>
          <a:bodyPr vert="horz" rtlCol="0" anchor="ctr"/>
          <a:lstStyle>
            <a:lvl1pPr algn="ctr" eaLnBrk="1" latinLnBrk="0" hangingPunct="1">
              <a:defRPr kumimoji="0" sz="1200">
                <a:solidFill>
                  <a:schemeClr val="tx1">
                    <a:tint val="75000"/>
                  </a:schemeClr>
                </a:solidFill>
              </a:defRPr>
            </a:lvl1pPr>
          </a:lstStyle>
          <a:p>
            <a:fld id="{7277E7CA-1D4D-455A-BC15-D28D6BE8304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400" kern="1200">
          <a:gradFill flip="none" rotWithShape="1">
            <a:gsLst>
              <a:gs pos="0">
                <a:srgbClr val="000082"/>
              </a:gs>
              <a:gs pos="30000">
                <a:srgbClr val="66008F"/>
              </a:gs>
              <a:gs pos="64999">
                <a:srgbClr val="BA0066"/>
              </a:gs>
              <a:gs pos="89999">
                <a:srgbClr val="FF0000"/>
              </a:gs>
              <a:gs pos="100000">
                <a:srgbClr val="FF8200"/>
              </a:gs>
            </a:gsLst>
            <a:lin ang="5400000" scaled="1"/>
            <a:tileRect/>
          </a:gradFill>
          <a:effectLst>
            <a:outerShdw blurRad="50800" dist="50800" dir="2700000" algn="tl" rotWithShape="0">
              <a:srgbClr val="000000">
                <a:alpha val="43137"/>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a:buChar char="z"/>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ø"/>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a:buChar char="Y"/>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³"/>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¹"/>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watch?v=AFpVDewY7R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t0e__NMHiDg&amp;feature=related" TargetMode="External"/><Relationship Id="rId2" Type="http://schemas.openxmlformats.org/officeDocument/2006/relationships/hyperlink" Target="http://www.youtube.com/watch?v=lQ3nS80QE9E&amp;feature=relate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youtube.com/watch?v=9kRQqksluZ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en.wikipedia.org/wiki/Wong_Kar-wai" TargetMode="External"/><Relationship Id="rId13" Type="http://schemas.openxmlformats.org/officeDocument/2006/relationships/hyperlink" Target="http://en.wikipedia.org/wiki/2046_%28film%29" TargetMode="External"/><Relationship Id="rId3" Type="http://schemas.openxmlformats.org/officeDocument/2006/relationships/hyperlink" Target="http://en.wikipedia.org/wiki/Days_of_Being_Wild" TargetMode="External"/><Relationship Id="rId7" Type="http://schemas.openxmlformats.org/officeDocument/2006/relationships/hyperlink" Target="http://en.wikipedia.org/wiki/Happy_Together_%28film%29" TargetMode="External"/><Relationship Id="rId12" Type="http://schemas.openxmlformats.org/officeDocument/2006/relationships/hyperlink" Target="http://en.wikipedia.org/wiki/C%C3%A9sar_Award_for_Best_Foreign_Film" TargetMode="External"/><Relationship Id="rId2" Type="http://schemas.openxmlformats.org/officeDocument/2006/relationships/hyperlink" Target="http://en.wikipedia.org/wiki/Hong_Kong_Film_Awards" TargetMode="External"/><Relationship Id="rId1" Type="http://schemas.openxmlformats.org/officeDocument/2006/relationships/slideLayout" Target="../slideLayouts/slideLayout2.xml"/><Relationship Id="rId6" Type="http://schemas.openxmlformats.org/officeDocument/2006/relationships/hyperlink" Target="http://en.wikipedia.org/wiki/Best_Director_Award_%28Cannes_Film_Festival%29" TargetMode="External"/><Relationship Id="rId11" Type="http://schemas.openxmlformats.org/officeDocument/2006/relationships/hyperlink" Target="http://en.wikipedia.org/wiki/C%C3%A9sar_Award" TargetMode="External"/><Relationship Id="rId5" Type="http://schemas.openxmlformats.org/officeDocument/2006/relationships/hyperlink" Target="http://en.wikipedia.org/wiki/1997_Cannes_Film_Festival" TargetMode="External"/><Relationship Id="rId10" Type="http://schemas.openxmlformats.org/officeDocument/2006/relationships/hyperlink" Target="http://en.wikipedia.org/wiki/In_the_Mood_for_Love" TargetMode="External"/><Relationship Id="rId4" Type="http://schemas.openxmlformats.org/officeDocument/2006/relationships/hyperlink" Target="http://en.wikipedia.org/wiki/Chungking_Express" TargetMode="External"/><Relationship Id="rId9" Type="http://schemas.openxmlformats.org/officeDocument/2006/relationships/hyperlink" Target="http://en.wikipedia.org/wiki/European_Film_Award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Wong_Kar-wai" TargetMode="External"/><Relationship Id="rId7" Type="http://schemas.openxmlformats.org/officeDocument/2006/relationships/hyperlink" Target="http://www.filmmisery.com/2011/12/wong-kar-wai-marathon-the-informal-trilogy/10596/" TargetMode="External"/><Relationship Id="rId2" Type="http://schemas.openxmlformats.org/officeDocument/2006/relationships/hyperlink" Target="http://www.imdb.com/name/nm0939182/bio" TargetMode="External"/><Relationship Id="rId1" Type="http://schemas.openxmlformats.org/officeDocument/2006/relationships/slideLayout" Target="../slideLayouts/slideLayout2.xml"/><Relationship Id="rId6" Type="http://schemas.openxmlformats.org/officeDocument/2006/relationships/hyperlink" Target="http://mubi.com/cast_members/1700" TargetMode="External"/><Relationship Id="rId5" Type="http://schemas.openxmlformats.org/officeDocument/2006/relationships/hyperlink" Target="http://www.time.com/time/magazine/article/0,9171,501041004-702208,00.html" TargetMode="External"/><Relationship Id="rId4" Type="http://schemas.openxmlformats.org/officeDocument/2006/relationships/hyperlink" Target="http://www.avclub.com/articles/wong-karwai,1370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381000"/>
            <a:ext cx="7772400" cy="1470025"/>
          </a:xfrm>
        </p:spPr>
        <p:txBody>
          <a:bodyPr>
            <a:normAutofit/>
          </a:bodyPr>
          <a:lstStyle/>
          <a:p>
            <a:r>
              <a:rPr lang="en-US" sz="7200" dirty="0" err="1" smtClean="0">
                <a:gradFill flip="none" rotWithShape="1">
                  <a:gsLst>
                    <a:gs pos="0">
                      <a:srgbClr val="FFF200"/>
                    </a:gs>
                    <a:gs pos="45000">
                      <a:srgbClr val="FF7A00"/>
                    </a:gs>
                    <a:gs pos="70000">
                      <a:srgbClr val="FF0300"/>
                    </a:gs>
                    <a:gs pos="100000">
                      <a:srgbClr val="4D0808"/>
                    </a:gs>
                  </a:gsLst>
                  <a:lin ang="5400000" scaled="0"/>
                  <a:tileRect/>
                </a:gradFill>
                <a:latin typeface="Bauhaus 93" pitchFamily="82" charset="0"/>
              </a:rPr>
              <a:t>Kar</a:t>
            </a:r>
            <a:r>
              <a:rPr lang="en-US" sz="7200" dirty="0" smtClean="0">
                <a:gradFill flip="none" rotWithShape="1">
                  <a:gsLst>
                    <a:gs pos="0">
                      <a:srgbClr val="FFF200"/>
                    </a:gs>
                    <a:gs pos="45000">
                      <a:srgbClr val="FF7A00"/>
                    </a:gs>
                    <a:gs pos="70000">
                      <a:srgbClr val="FF0300"/>
                    </a:gs>
                    <a:gs pos="100000">
                      <a:srgbClr val="4D0808"/>
                    </a:gs>
                  </a:gsLst>
                  <a:lin ang="5400000" scaled="0"/>
                  <a:tileRect/>
                </a:gradFill>
                <a:latin typeface="Bauhaus 93" pitchFamily="82" charset="0"/>
              </a:rPr>
              <a:t> </a:t>
            </a:r>
            <a:r>
              <a:rPr lang="en-US" sz="7200" dirty="0" err="1" smtClean="0">
                <a:gradFill flip="none" rotWithShape="1">
                  <a:gsLst>
                    <a:gs pos="0">
                      <a:srgbClr val="FFF200"/>
                    </a:gs>
                    <a:gs pos="45000">
                      <a:srgbClr val="FF7A00"/>
                    </a:gs>
                    <a:gs pos="70000">
                      <a:srgbClr val="FF0300"/>
                    </a:gs>
                    <a:gs pos="100000">
                      <a:srgbClr val="4D0808"/>
                    </a:gs>
                  </a:gsLst>
                  <a:lin ang="5400000" scaled="0"/>
                  <a:tileRect/>
                </a:gradFill>
                <a:latin typeface="Bauhaus 93" pitchFamily="82" charset="0"/>
              </a:rPr>
              <a:t>Wai</a:t>
            </a:r>
            <a:r>
              <a:rPr lang="en-US" sz="7200" dirty="0" smtClean="0">
                <a:gradFill flip="none" rotWithShape="1">
                  <a:gsLst>
                    <a:gs pos="0">
                      <a:srgbClr val="FFF200"/>
                    </a:gs>
                    <a:gs pos="45000">
                      <a:srgbClr val="FF7A00"/>
                    </a:gs>
                    <a:gs pos="70000">
                      <a:srgbClr val="FF0300"/>
                    </a:gs>
                    <a:gs pos="100000">
                      <a:srgbClr val="4D0808"/>
                    </a:gs>
                  </a:gsLst>
                  <a:lin ang="5400000" scaled="0"/>
                  <a:tileRect/>
                </a:gradFill>
                <a:latin typeface="Bauhaus 93" pitchFamily="82" charset="0"/>
              </a:rPr>
              <a:t> Wong</a:t>
            </a:r>
            <a:endParaRPr lang="en-US" sz="7200" dirty="0">
              <a:gradFill flip="none" rotWithShape="1">
                <a:gsLst>
                  <a:gs pos="0">
                    <a:srgbClr val="FFF200"/>
                  </a:gs>
                  <a:gs pos="45000">
                    <a:srgbClr val="FF7A00"/>
                  </a:gs>
                  <a:gs pos="70000">
                    <a:srgbClr val="FF0300"/>
                  </a:gs>
                  <a:gs pos="100000">
                    <a:srgbClr val="4D0808"/>
                  </a:gs>
                </a:gsLst>
                <a:lin ang="5400000" scaled="0"/>
                <a:tileRect/>
              </a:gradFill>
              <a:latin typeface="Bauhaus 93" pitchFamily="82" charset="0"/>
            </a:endParaRPr>
          </a:p>
        </p:txBody>
      </p:sp>
      <p:sp>
        <p:nvSpPr>
          <p:cNvPr id="3" name="Subtitle 2"/>
          <p:cNvSpPr>
            <a:spLocks noGrp="1"/>
          </p:cNvSpPr>
          <p:nvPr>
            <p:ph type="subTitle" idx="1"/>
          </p:nvPr>
        </p:nvSpPr>
        <p:spPr>
          <a:xfrm>
            <a:off x="3246794" y="5943600"/>
            <a:ext cx="5897206" cy="1500198"/>
          </a:xfrm>
        </p:spPr>
        <p:txBody>
          <a:bodyPr>
            <a:normAutofit/>
          </a:bodyPr>
          <a:lstStyle/>
          <a:p>
            <a:r>
              <a:rPr lang="en-US" sz="2000" dirty="0" smtClean="0">
                <a:solidFill>
                  <a:schemeClr val="bg2">
                    <a:lumMod val="75000"/>
                  </a:schemeClr>
                </a:solidFill>
              </a:rPr>
              <a:t>Presentation by:</a:t>
            </a:r>
          </a:p>
          <a:p>
            <a:r>
              <a:rPr lang="en-US" sz="2000" dirty="0" smtClean="0">
                <a:solidFill>
                  <a:schemeClr val="bg2">
                    <a:lumMod val="75000"/>
                  </a:schemeClr>
                </a:solidFill>
              </a:rPr>
              <a:t>Keeley Xie</a:t>
            </a:r>
            <a:endParaRPr lang="en-US" sz="2000" dirty="0">
              <a:solidFill>
                <a:schemeClr val="bg2">
                  <a:lumMod val="75000"/>
                </a:schemeClr>
              </a:solidFill>
            </a:endParaRPr>
          </a:p>
        </p:txBody>
      </p:sp>
      <p:pic>
        <p:nvPicPr>
          <p:cNvPr id="1026" name="Picture 2"/>
          <p:cNvPicPr>
            <a:picLocks noChangeAspect="1" noChangeArrowheads="1"/>
          </p:cNvPicPr>
          <p:nvPr/>
        </p:nvPicPr>
        <p:blipFill>
          <a:blip r:embed="rId2" cstate="print"/>
          <a:srcRect/>
          <a:stretch>
            <a:fillRect/>
          </a:stretch>
        </p:blipFill>
        <p:spPr bwMode="auto">
          <a:xfrm>
            <a:off x="685800" y="1905000"/>
            <a:ext cx="4295775" cy="42957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8800" dirty="0" smtClean="0">
                <a:gradFill flip="none" rotWithShape="1">
                  <a:gsLst>
                    <a:gs pos="0">
                      <a:srgbClr val="FFF200"/>
                    </a:gs>
                    <a:gs pos="45000">
                      <a:srgbClr val="FF7A00"/>
                    </a:gs>
                    <a:gs pos="70000">
                      <a:srgbClr val="FF0300"/>
                    </a:gs>
                    <a:gs pos="100000">
                      <a:srgbClr val="4D0808"/>
                    </a:gs>
                  </a:gsLst>
                  <a:lin ang="5400000" scaled="0"/>
                  <a:tileRect/>
                </a:gradFill>
                <a:latin typeface="Bauhaus 93" pitchFamily="82" charset="0"/>
              </a:rPr>
              <a:t>Early Life</a:t>
            </a:r>
            <a:endParaRPr lang="en-US" sz="8800" dirty="0">
              <a:gradFill flip="none" rotWithShape="1">
                <a:gsLst>
                  <a:gs pos="0">
                    <a:srgbClr val="FFF200"/>
                  </a:gs>
                  <a:gs pos="45000">
                    <a:srgbClr val="FF7A00"/>
                  </a:gs>
                  <a:gs pos="70000">
                    <a:srgbClr val="FF0300"/>
                  </a:gs>
                  <a:gs pos="100000">
                    <a:srgbClr val="4D0808"/>
                  </a:gs>
                </a:gsLst>
                <a:lin ang="5400000" scaled="0"/>
                <a:tileRect/>
              </a:gradFill>
              <a:latin typeface="Bauhaus 93" pitchFamily="82" charset="0"/>
            </a:endParaRPr>
          </a:p>
        </p:txBody>
      </p:sp>
      <p:sp>
        <p:nvSpPr>
          <p:cNvPr id="4" name="TextBox 3"/>
          <p:cNvSpPr txBox="1"/>
          <p:nvPr/>
        </p:nvSpPr>
        <p:spPr>
          <a:xfrm>
            <a:off x="228600" y="1676400"/>
            <a:ext cx="6019800" cy="5262979"/>
          </a:xfrm>
          <a:prstGeom prst="rect">
            <a:avLst/>
          </a:prstGeom>
          <a:noFill/>
        </p:spPr>
        <p:txBody>
          <a:bodyPr wrap="square" rtlCol="0">
            <a:spAutoFit/>
          </a:bodyPr>
          <a:lstStyle/>
          <a:p>
            <a:pPr algn="ctr">
              <a:buFont typeface="Arial" pitchFamily="34" charset="0"/>
              <a:buChar char="•"/>
            </a:pPr>
            <a:r>
              <a:rPr lang="en-US" sz="2000" dirty="0" err="1" smtClean="0">
                <a:solidFill>
                  <a:schemeClr val="bg2">
                    <a:lumMod val="50000"/>
                  </a:schemeClr>
                </a:solidFill>
                <a:latin typeface="Aharoni" pitchFamily="2" charset="-79"/>
                <a:cs typeface="Aharoni" pitchFamily="2" charset="-79"/>
              </a:rPr>
              <a:t>Kar</a:t>
            </a:r>
            <a:r>
              <a:rPr lang="en-US" sz="2000" dirty="0" smtClean="0">
                <a:solidFill>
                  <a:schemeClr val="bg2">
                    <a:lumMod val="50000"/>
                  </a:schemeClr>
                </a:solidFill>
                <a:latin typeface="Aharoni" pitchFamily="2" charset="-79"/>
                <a:cs typeface="Aharoni" pitchFamily="2" charset="-79"/>
              </a:rPr>
              <a:t> </a:t>
            </a:r>
            <a:r>
              <a:rPr lang="en-US" sz="2000" dirty="0" err="1" smtClean="0">
                <a:solidFill>
                  <a:schemeClr val="bg2">
                    <a:lumMod val="50000"/>
                  </a:schemeClr>
                </a:solidFill>
                <a:latin typeface="Aharoni" pitchFamily="2" charset="-79"/>
                <a:cs typeface="Aharoni" pitchFamily="2" charset="-79"/>
              </a:rPr>
              <a:t>Wai</a:t>
            </a:r>
            <a:r>
              <a:rPr lang="en-US" sz="2000" dirty="0" smtClean="0">
                <a:solidFill>
                  <a:schemeClr val="bg2">
                    <a:lumMod val="50000"/>
                  </a:schemeClr>
                </a:solidFill>
                <a:latin typeface="Aharoni" pitchFamily="2" charset="-79"/>
                <a:cs typeface="Aharoni" pitchFamily="2" charset="-79"/>
              </a:rPr>
              <a:t> Wong, known as Wong </a:t>
            </a:r>
            <a:r>
              <a:rPr lang="en-US" sz="2000" dirty="0" err="1" smtClean="0">
                <a:solidFill>
                  <a:schemeClr val="bg2">
                    <a:lumMod val="50000"/>
                  </a:schemeClr>
                </a:solidFill>
                <a:latin typeface="Aharoni" pitchFamily="2" charset="-79"/>
                <a:cs typeface="Aharoni" pitchFamily="2" charset="-79"/>
              </a:rPr>
              <a:t>Kar</a:t>
            </a:r>
            <a:r>
              <a:rPr lang="en-US" sz="2000" dirty="0" smtClean="0">
                <a:solidFill>
                  <a:schemeClr val="bg2">
                    <a:lumMod val="50000"/>
                  </a:schemeClr>
                </a:solidFill>
                <a:latin typeface="Aharoni" pitchFamily="2" charset="-79"/>
                <a:cs typeface="Aharoni" pitchFamily="2" charset="-79"/>
              </a:rPr>
              <a:t> </a:t>
            </a:r>
            <a:r>
              <a:rPr lang="en-US" sz="2000" dirty="0" err="1" smtClean="0">
                <a:solidFill>
                  <a:schemeClr val="bg2">
                    <a:lumMod val="50000"/>
                  </a:schemeClr>
                </a:solidFill>
                <a:latin typeface="Aharoni" pitchFamily="2" charset="-79"/>
                <a:cs typeface="Aharoni" pitchFamily="2" charset="-79"/>
              </a:rPr>
              <a:t>Wai</a:t>
            </a:r>
            <a:r>
              <a:rPr lang="en-US" sz="2000" dirty="0" smtClean="0">
                <a:solidFill>
                  <a:schemeClr val="bg2">
                    <a:lumMod val="50000"/>
                  </a:schemeClr>
                </a:solidFill>
                <a:latin typeface="Aharoni" pitchFamily="2" charset="-79"/>
                <a:cs typeface="Aharoni" pitchFamily="2" charset="-79"/>
              </a:rPr>
              <a:t> in the United States, was born in Shanghai, China on July 17</a:t>
            </a:r>
            <a:r>
              <a:rPr lang="en-US" sz="2000" baseline="30000" dirty="0" smtClean="0">
                <a:solidFill>
                  <a:schemeClr val="bg2">
                    <a:lumMod val="50000"/>
                  </a:schemeClr>
                </a:solidFill>
                <a:latin typeface="Aharoni" pitchFamily="2" charset="-79"/>
                <a:cs typeface="Aharoni" pitchFamily="2" charset="-79"/>
              </a:rPr>
              <a:t>th</a:t>
            </a:r>
            <a:r>
              <a:rPr lang="en-US" sz="2000" dirty="0" smtClean="0">
                <a:solidFill>
                  <a:schemeClr val="bg2">
                    <a:lumMod val="50000"/>
                  </a:schemeClr>
                </a:solidFill>
                <a:latin typeface="Aharoni" pitchFamily="2" charset="-79"/>
                <a:cs typeface="Aharoni" pitchFamily="2" charset="-79"/>
              </a:rPr>
              <a:t> 1956. </a:t>
            </a:r>
          </a:p>
          <a:p>
            <a:pPr algn="ctr">
              <a:buFont typeface="Arial" pitchFamily="34" charset="0"/>
              <a:buChar char="•"/>
            </a:pPr>
            <a:r>
              <a:rPr lang="en-US" sz="2000" dirty="0" smtClean="0">
                <a:solidFill>
                  <a:schemeClr val="bg2">
                    <a:lumMod val="50000"/>
                  </a:schemeClr>
                </a:solidFill>
                <a:latin typeface="Aharoni" pitchFamily="2" charset="-79"/>
                <a:cs typeface="Aharoni" pitchFamily="2" charset="-79"/>
              </a:rPr>
              <a:t>When he was only 5, he left Shanghai and traveled with his mother to Hong Kong.</a:t>
            </a:r>
          </a:p>
          <a:p>
            <a:pPr algn="ctr">
              <a:buFont typeface="Arial" pitchFamily="34" charset="0"/>
              <a:buChar char="•"/>
            </a:pPr>
            <a:r>
              <a:rPr lang="en-US" sz="2000" dirty="0" smtClean="0">
                <a:solidFill>
                  <a:schemeClr val="bg2">
                    <a:lumMod val="50000"/>
                  </a:schemeClr>
                </a:solidFill>
                <a:latin typeface="Aharoni" pitchFamily="2" charset="-79"/>
                <a:cs typeface="Aharoni" pitchFamily="2" charset="-79"/>
              </a:rPr>
              <a:t>Dropped out of art school and never attended a film school. </a:t>
            </a:r>
            <a:endParaRPr lang="en-US" sz="2000" dirty="0" smtClean="0">
              <a:solidFill>
                <a:schemeClr val="bg2">
                  <a:lumMod val="50000"/>
                </a:schemeClr>
              </a:solidFill>
              <a:latin typeface="Aharoni" pitchFamily="2" charset="-79"/>
              <a:cs typeface="Aharoni" pitchFamily="2" charset="-79"/>
            </a:endParaRPr>
          </a:p>
          <a:p>
            <a:pPr algn="ctr">
              <a:buFont typeface="Arial" pitchFamily="34" charset="0"/>
              <a:buChar char="•"/>
            </a:pPr>
            <a:r>
              <a:rPr lang="en-US" sz="2000" dirty="0" smtClean="0">
                <a:solidFill>
                  <a:schemeClr val="bg2">
                    <a:lumMod val="50000"/>
                  </a:schemeClr>
                </a:solidFill>
                <a:latin typeface="Aharoni" pitchFamily="2" charset="-79"/>
                <a:cs typeface="Aharoni" pitchFamily="2" charset="-79"/>
              </a:rPr>
              <a:t>Spent almost a decade writing scripts before making a movie</a:t>
            </a:r>
          </a:p>
          <a:p>
            <a:pPr algn="ctr">
              <a:buFont typeface="Arial" pitchFamily="34" charset="0"/>
              <a:buChar char="•"/>
            </a:pPr>
            <a:r>
              <a:rPr lang="en-US" sz="2000" dirty="0" smtClean="0">
                <a:solidFill>
                  <a:schemeClr val="bg2">
                    <a:lumMod val="50000"/>
                  </a:schemeClr>
                </a:solidFill>
                <a:latin typeface="Aharoni" pitchFamily="2" charset="-79"/>
                <a:cs typeface="Aharoni" pitchFamily="2" charset="-79"/>
              </a:rPr>
              <a:t>Made his first full length movie As Tears Go By in 1988</a:t>
            </a:r>
          </a:p>
          <a:p>
            <a:pPr algn="ctr">
              <a:buFont typeface="Arial" pitchFamily="34" charset="0"/>
              <a:buChar char="•"/>
            </a:pPr>
            <a:r>
              <a:rPr lang="en-US" sz="2000" dirty="0" smtClean="0">
                <a:solidFill>
                  <a:schemeClr val="bg2">
                    <a:lumMod val="50000"/>
                  </a:schemeClr>
                </a:solidFill>
                <a:latin typeface="Aharoni" pitchFamily="2" charset="-79"/>
                <a:cs typeface="Aharoni" pitchFamily="2" charset="-79"/>
              </a:rPr>
              <a:t>His first real hit was Days of Being Wild which is also considered to be the first of an informal trilogy that later includes In the Mood for Love and 2046</a:t>
            </a:r>
            <a:endParaRPr lang="en-US" sz="2000" dirty="0" smtClean="0">
              <a:solidFill>
                <a:schemeClr val="bg2">
                  <a:lumMod val="50000"/>
                </a:schemeClr>
              </a:solidFill>
              <a:latin typeface="Aharoni" pitchFamily="2" charset="-79"/>
              <a:cs typeface="Aharoni" pitchFamily="2" charset="-79"/>
            </a:endParaRPr>
          </a:p>
          <a:p>
            <a:pPr>
              <a:buFont typeface="Arial" pitchFamily="34" charset="0"/>
              <a:buChar char="•"/>
            </a:pPr>
            <a:endParaRPr lang="en-US" dirty="0" smtClean="0"/>
          </a:p>
          <a:p>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324600" y="1981200"/>
            <a:ext cx="2612571" cy="36576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latin typeface="Bauhaus 93" pitchFamily="82" charset="0"/>
              </a:rPr>
              <a:t>Filmography</a:t>
            </a:r>
            <a:endParaRPr lang="en-US" sz="6600" dirty="0">
              <a:latin typeface="Bauhaus 93" pitchFamily="82" charset="0"/>
            </a:endParaRPr>
          </a:p>
        </p:txBody>
      </p:sp>
      <p:sp>
        <p:nvSpPr>
          <p:cNvPr id="3" name="Content Placeholder 2"/>
          <p:cNvSpPr>
            <a:spLocks noGrp="1"/>
          </p:cNvSpPr>
          <p:nvPr>
            <p:ph idx="1"/>
          </p:nvPr>
        </p:nvSpPr>
        <p:spPr/>
        <p:txBody>
          <a:bodyPr>
            <a:normAutofit fontScale="92500" lnSpcReduction="20000"/>
          </a:bodyPr>
          <a:lstStyle/>
          <a:p>
            <a:r>
              <a:rPr lang="en-US" dirty="0" smtClean="0">
                <a:solidFill>
                  <a:srgbClr val="FF0000"/>
                </a:solidFill>
                <a:latin typeface="Aharoni" pitchFamily="2" charset="-79"/>
                <a:cs typeface="Aharoni" pitchFamily="2" charset="-79"/>
              </a:rPr>
              <a:t>1988 As Tears Go By </a:t>
            </a:r>
          </a:p>
          <a:p>
            <a:r>
              <a:rPr lang="en-US" dirty="0" smtClean="0">
                <a:solidFill>
                  <a:srgbClr val="FF0000"/>
                </a:solidFill>
                <a:latin typeface="Aharoni" pitchFamily="2" charset="-79"/>
                <a:cs typeface="Aharoni" pitchFamily="2" charset="-79"/>
              </a:rPr>
              <a:t>1990 Days of Being Wild </a:t>
            </a:r>
          </a:p>
          <a:p>
            <a:r>
              <a:rPr lang="en-US" dirty="0" smtClean="0">
                <a:solidFill>
                  <a:srgbClr val="FF0000"/>
                </a:solidFill>
                <a:latin typeface="Aharoni" pitchFamily="2" charset="-79"/>
                <a:cs typeface="Aharoni" pitchFamily="2" charset="-79"/>
              </a:rPr>
              <a:t>1994 Chungking Express/Ashes of Time</a:t>
            </a:r>
          </a:p>
          <a:p>
            <a:r>
              <a:rPr lang="en-US" dirty="0" smtClean="0">
                <a:solidFill>
                  <a:srgbClr val="FF0000"/>
                </a:solidFill>
                <a:latin typeface="Aharoni" pitchFamily="2" charset="-79"/>
                <a:cs typeface="Aharoni" pitchFamily="2" charset="-79"/>
              </a:rPr>
              <a:t>1995 Fallen Angels</a:t>
            </a:r>
          </a:p>
          <a:p>
            <a:r>
              <a:rPr lang="en-US" dirty="0" smtClean="0">
                <a:solidFill>
                  <a:srgbClr val="FF0000"/>
                </a:solidFill>
                <a:latin typeface="Aharoni" pitchFamily="2" charset="-79"/>
                <a:cs typeface="Aharoni" pitchFamily="2" charset="-79"/>
              </a:rPr>
              <a:t>1997 Happy Together</a:t>
            </a:r>
          </a:p>
          <a:p>
            <a:r>
              <a:rPr lang="en-US" dirty="0" smtClean="0">
                <a:solidFill>
                  <a:srgbClr val="FF0000"/>
                </a:solidFill>
                <a:latin typeface="Aharoni" pitchFamily="2" charset="-79"/>
                <a:cs typeface="Aharoni" pitchFamily="2" charset="-79"/>
              </a:rPr>
              <a:t>2000 In the Mood for Love</a:t>
            </a:r>
          </a:p>
          <a:p>
            <a:r>
              <a:rPr lang="en-US" dirty="0" smtClean="0">
                <a:solidFill>
                  <a:srgbClr val="FF0000"/>
                </a:solidFill>
                <a:latin typeface="Aharoni" pitchFamily="2" charset="-79"/>
                <a:cs typeface="Aharoni" pitchFamily="2" charset="-79"/>
              </a:rPr>
              <a:t>2004 2046</a:t>
            </a:r>
          </a:p>
          <a:p>
            <a:r>
              <a:rPr lang="en-US" dirty="0" smtClean="0">
                <a:solidFill>
                  <a:srgbClr val="FF0000"/>
                </a:solidFill>
                <a:latin typeface="Aharoni" pitchFamily="2" charset="-79"/>
                <a:cs typeface="Aharoni" pitchFamily="2" charset="-79"/>
              </a:rPr>
              <a:t>2007 My Blueberry Nights</a:t>
            </a:r>
          </a:p>
          <a:p>
            <a:r>
              <a:rPr lang="en-US" dirty="0" smtClean="0">
                <a:solidFill>
                  <a:srgbClr val="FF0000"/>
                </a:solidFill>
                <a:latin typeface="Aharoni" pitchFamily="2" charset="-79"/>
                <a:cs typeface="Aharoni" pitchFamily="2" charset="-79"/>
              </a:rPr>
              <a:t>2012 The Grandmasters (in post production)</a:t>
            </a:r>
          </a:p>
        </p:txBody>
      </p:sp>
      <p:sp>
        <p:nvSpPr>
          <p:cNvPr id="4" name="TextBox 3"/>
          <p:cNvSpPr txBox="1"/>
          <p:nvPr/>
        </p:nvSpPr>
        <p:spPr>
          <a:xfrm>
            <a:off x="3352800" y="6096000"/>
            <a:ext cx="2286000" cy="369332"/>
          </a:xfrm>
          <a:prstGeom prst="rect">
            <a:avLst/>
          </a:prstGeom>
          <a:noFill/>
        </p:spPr>
        <p:txBody>
          <a:bodyPr wrap="square" rtlCol="0">
            <a:spAutoFit/>
          </a:bodyPr>
          <a:lstStyle/>
          <a:p>
            <a:pPr algn="ctr"/>
            <a:r>
              <a:rPr lang="en-US" dirty="0" smtClean="0">
                <a:hlinkClick r:id="rId2"/>
              </a:rPr>
              <a:t>Filmography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dirty="0" smtClean="0">
                <a:latin typeface="Bauhaus 93" pitchFamily="82" charset="0"/>
              </a:rPr>
              <a:t>Style</a:t>
            </a:r>
            <a:endParaRPr lang="en-US" sz="7200" dirty="0">
              <a:latin typeface="Bauhaus 93" pitchFamily="82" charset="0"/>
            </a:endParaRPr>
          </a:p>
        </p:txBody>
      </p:sp>
      <p:sp>
        <p:nvSpPr>
          <p:cNvPr id="3" name="Content Placeholder 2"/>
          <p:cNvSpPr>
            <a:spLocks noGrp="1"/>
          </p:cNvSpPr>
          <p:nvPr>
            <p:ph idx="1"/>
          </p:nvPr>
        </p:nvSpPr>
        <p:spPr/>
        <p:txBody>
          <a:bodyPr/>
          <a:lstStyle/>
          <a:p>
            <a:r>
              <a:rPr lang="en-US" dirty="0" smtClean="0">
                <a:solidFill>
                  <a:srgbClr val="FF0000"/>
                </a:solidFill>
                <a:latin typeface="Aharoni" pitchFamily="2" charset="-79"/>
                <a:cs typeface="Aharoni" pitchFamily="2" charset="-79"/>
              </a:rPr>
              <a:t>Wong is known for his signature art house films</a:t>
            </a:r>
          </a:p>
          <a:p>
            <a:r>
              <a:rPr lang="en-US" dirty="0" smtClean="0">
                <a:solidFill>
                  <a:srgbClr val="FF0000"/>
                </a:solidFill>
                <a:latin typeface="Aharoni" pitchFamily="2" charset="-79"/>
                <a:cs typeface="Aharoni" pitchFamily="2" charset="-79"/>
              </a:rPr>
              <a:t>Time</a:t>
            </a:r>
          </a:p>
          <a:p>
            <a:r>
              <a:rPr lang="en-US" dirty="0" smtClean="0">
                <a:solidFill>
                  <a:srgbClr val="FF0000"/>
                </a:solidFill>
                <a:latin typeface="Aharoni" pitchFamily="2" charset="-79"/>
                <a:cs typeface="Aharoni" pitchFamily="2" charset="-79"/>
              </a:rPr>
              <a:t>Romance</a:t>
            </a:r>
          </a:p>
          <a:p>
            <a:r>
              <a:rPr lang="en-US" dirty="0" smtClean="0">
                <a:solidFill>
                  <a:srgbClr val="FF0000"/>
                </a:solidFill>
                <a:latin typeface="Aharoni" pitchFamily="2" charset="-79"/>
                <a:cs typeface="Aharoni" pitchFamily="2" charset="-79"/>
              </a:rPr>
              <a:t>Being “stuck”</a:t>
            </a:r>
          </a:p>
          <a:p>
            <a:r>
              <a:rPr lang="en-US" dirty="0" smtClean="0">
                <a:solidFill>
                  <a:srgbClr val="FF0000"/>
                </a:solidFill>
                <a:latin typeface="Aharoni" pitchFamily="2" charset="-79"/>
                <a:cs typeface="Aharoni" pitchFamily="2" charset="-79"/>
                <a:hlinkClick r:id="rId2"/>
              </a:rPr>
              <a:t>Pre-Production</a:t>
            </a:r>
            <a:endParaRPr lang="en-US" dirty="0" smtClean="0">
              <a:solidFill>
                <a:srgbClr val="FF0000"/>
              </a:solidFill>
              <a:latin typeface="Aharoni" pitchFamily="2" charset="-79"/>
              <a:cs typeface="Aharoni" pitchFamily="2" charset="-79"/>
            </a:endParaRPr>
          </a:p>
          <a:p>
            <a:r>
              <a:rPr lang="en-US" dirty="0" smtClean="0">
                <a:solidFill>
                  <a:srgbClr val="FF0000"/>
                </a:solidFill>
                <a:latin typeface="Aharoni" pitchFamily="2" charset="-79"/>
                <a:cs typeface="Aharoni" pitchFamily="2" charset="-79"/>
                <a:hlinkClick r:id="rId3"/>
              </a:rPr>
              <a:t>Editing </a:t>
            </a:r>
            <a:endParaRPr lang="en-US" dirty="0" smtClean="0">
              <a:solidFill>
                <a:srgbClr val="FF0000"/>
              </a:solidFill>
              <a:latin typeface="Aharoni" pitchFamily="2" charset="-79"/>
              <a:cs typeface="Aharoni" pitchFamily="2" charset="-79"/>
            </a:endParaRP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gradFill flip="none" rotWithShape="1">
                  <a:gsLst>
                    <a:gs pos="0">
                      <a:srgbClr val="FFF200"/>
                    </a:gs>
                    <a:gs pos="45000">
                      <a:srgbClr val="FF7A00"/>
                    </a:gs>
                    <a:gs pos="70000">
                      <a:srgbClr val="FF0300"/>
                    </a:gs>
                    <a:gs pos="100000">
                      <a:srgbClr val="4D0808"/>
                    </a:gs>
                  </a:gsLst>
                  <a:lin ang="5400000" scaled="0"/>
                  <a:tileRect/>
                </a:gradFill>
                <a:latin typeface="Bauhaus 93" pitchFamily="82" charset="0"/>
              </a:rPr>
              <a:t>In the Mood for Love</a:t>
            </a:r>
            <a:endParaRPr lang="en-US" sz="6600" dirty="0">
              <a:gradFill flip="none" rotWithShape="1">
                <a:gsLst>
                  <a:gs pos="0">
                    <a:srgbClr val="FFF200"/>
                  </a:gs>
                  <a:gs pos="45000">
                    <a:srgbClr val="FF7A00"/>
                  </a:gs>
                  <a:gs pos="70000">
                    <a:srgbClr val="FF0300"/>
                  </a:gs>
                  <a:gs pos="100000">
                    <a:srgbClr val="4D0808"/>
                  </a:gs>
                </a:gsLst>
                <a:lin ang="5400000" scaled="0"/>
                <a:tileRect/>
              </a:gradFill>
              <a:latin typeface="Bauhaus 93" pitchFamily="82" charset="0"/>
            </a:endParaRPr>
          </a:p>
        </p:txBody>
      </p:sp>
      <p:sp>
        <p:nvSpPr>
          <p:cNvPr id="5" name="TextBox 4"/>
          <p:cNvSpPr txBox="1"/>
          <p:nvPr/>
        </p:nvSpPr>
        <p:spPr>
          <a:xfrm>
            <a:off x="1371600" y="1524000"/>
            <a:ext cx="5791200" cy="2431435"/>
          </a:xfrm>
          <a:prstGeom prst="rect">
            <a:avLst/>
          </a:prstGeom>
          <a:noFill/>
        </p:spPr>
        <p:txBody>
          <a:bodyPr wrap="square" rtlCol="0">
            <a:spAutoFit/>
          </a:bodyPr>
          <a:lstStyle/>
          <a:p>
            <a:pPr>
              <a:buFont typeface="Arial" pitchFamily="34" charset="0"/>
              <a:buChar char="•"/>
            </a:pPr>
            <a:r>
              <a:rPr lang="en-US" sz="3200" dirty="0" smtClean="0">
                <a:latin typeface="Aharoni" pitchFamily="2" charset="-79"/>
                <a:cs typeface="Aharoni" pitchFamily="2" charset="-79"/>
                <a:hlinkClick r:id="rId2"/>
              </a:rPr>
              <a:t>Trailer</a:t>
            </a:r>
            <a:endParaRPr lang="en-US" sz="3200" dirty="0" smtClean="0">
              <a:latin typeface="Aharoni" pitchFamily="2" charset="-79"/>
              <a:cs typeface="Aharoni" pitchFamily="2" charset="-79"/>
            </a:endParaRPr>
          </a:p>
          <a:p>
            <a:pPr>
              <a:buFont typeface="Arial" pitchFamily="34" charset="0"/>
              <a:buChar char="•"/>
            </a:pPr>
            <a:r>
              <a:rPr lang="en-US" sz="2400" dirty="0" smtClean="0">
                <a:solidFill>
                  <a:srgbClr val="FF0000"/>
                </a:solidFill>
                <a:latin typeface="Aharoni" pitchFamily="2" charset="-79"/>
                <a:cs typeface="Aharoni" pitchFamily="2" charset="-79"/>
              </a:rPr>
              <a:t>This movie is the second in his informal trilogy and is about a man and a woman who find out their spouses are having an affair and the relationship they develop.</a:t>
            </a:r>
            <a:endParaRPr lang="en-US" sz="2400" dirty="0">
              <a:solidFill>
                <a:srgbClr val="FF0000"/>
              </a:solidFill>
              <a:latin typeface="Aharoni" pitchFamily="2" charset="-79"/>
              <a:cs typeface="Aharoni" pitchFamily="2" charset="-79"/>
            </a:endParaRPr>
          </a:p>
        </p:txBody>
      </p:sp>
      <p:pic>
        <p:nvPicPr>
          <p:cNvPr id="4" name="Picture 2"/>
          <p:cNvPicPr>
            <a:picLocks noChangeAspect="1" noChangeArrowheads="1"/>
          </p:cNvPicPr>
          <p:nvPr/>
        </p:nvPicPr>
        <p:blipFill>
          <a:blip r:embed="rId3" cstate="print"/>
          <a:srcRect/>
          <a:stretch>
            <a:fillRect/>
          </a:stretch>
        </p:blipFill>
        <p:spPr bwMode="auto">
          <a:xfrm>
            <a:off x="2667000" y="4191000"/>
            <a:ext cx="3562350" cy="238168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latin typeface="Bauhaus 93" pitchFamily="82" charset="0"/>
              </a:rPr>
              <a:t>Awards</a:t>
            </a:r>
            <a:endParaRPr lang="en-US" sz="6600" dirty="0">
              <a:latin typeface="Bauhaus 93" pitchFamily="82" charset="0"/>
            </a:endParaRPr>
          </a:p>
        </p:txBody>
      </p:sp>
      <p:sp>
        <p:nvSpPr>
          <p:cNvPr id="3" name="Content Placeholder 2"/>
          <p:cNvSpPr>
            <a:spLocks noGrp="1"/>
          </p:cNvSpPr>
          <p:nvPr>
            <p:ph idx="1"/>
          </p:nvPr>
        </p:nvSpPr>
        <p:spPr/>
        <p:txBody>
          <a:bodyPr>
            <a:normAutofit fontScale="85000" lnSpcReduction="20000"/>
          </a:bodyPr>
          <a:lstStyle/>
          <a:p>
            <a:r>
              <a:rPr lang="en-US" dirty="0" smtClean="0">
                <a:solidFill>
                  <a:srgbClr val="FF0000"/>
                </a:solidFill>
                <a:latin typeface="Aharoni" pitchFamily="2" charset="-79"/>
                <a:cs typeface="Aharoni" pitchFamily="2" charset="-79"/>
              </a:rPr>
              <a:t>1991 </a:t>
            </a:r>
            <a:r>
              <a:rPr lang="en-US" dirty="0" smtClean="0">
                <a:solidFill>
                  <a:srgbClr val="FF0000"/>
                </a:solidFill>
                <a:latin typeface="Aharoni" pitchFamily="2" charset="-79"/>
                <a:cs typeface="Aharoni" pitchFamily="2" charset="-79"/>
                <a:hlinkClick r:id="rId2" tooltip="Hong Kong Film Awards"/>
              </a:rPr>
              <a:t>Hong Kong Film Awards</a:t>
            </a:r>
            <a:r>
              <a:rPr lang="en-US" dirty="0" smtClean="0">
                <a:solidFill>
                  <a:srgbClr val="FF0000"/>
                </a:solidFill>
                <a:latin typeface="Aharoni" pitchFamily="2" charset="-79"/>
                <a:cs typeface="Aharoni" pitchFamily="2" charset="-79"/>
              </a:rPr>
              <a:t>, Best Director (</a:t>
            </a:r>
            <a:r>
              <a:rPr lang="en-US" i="1" dirty="0" smtClean="0">
                <a:solidFill>
                  <a:srgbClr val="FF0000"/>
                </a:solidFill>
                <a:latin typeface="Aharoni" pitchFamily="2" charset="-79"/>
                <a:cs typeface="Aharoni" pitchFamily="2" charset="-79"/>
                <a:hlinkClick r:id="rId3" tooltip="Days of Being Wild"/>
              </a:rPr>
              <a:t>Days of Being Wild</a:t>
            </a:r>
            <a:r>
              <a:rPr lang="en-US" dirty="0" smtClean="0">
                <a:solidFill>
                  <a:srgbClr val="FF0000"/>
                </a:solidFill>
                <a:latin typeface="Aharoni" pitchFamily="2" charset="-79"/>
                <a:cs typeface="Aharoni" pitchFamily="2" charset="-79"/>
              </a:rPr>
              <a:t>)</a:t>
            </a:r>
          </a:p>
          <a:p>
            <a:r>
              <a:rPr lang="en-US" dirty="0" smtClean="0">
                <a:solidFill>
                  <a:srgbClr val="FF0000"/>
                </a:solidFill>
                <a:latin typeface="Aharoni" pitchFamily="2" charset="-79"/>
                <a:cs typeface="Aharoni" pitchFamily="2" charset="-79"/>
              </a:rPr>
              <a:t>1995 </a:t>
            </a:r>
            <a:r>
              <a:rPr lang="en-US" dirty="0" smtClean="0">
                <a:solidFill>
                  <a:srgbClr val="FF0000"/>
                </a:solidFill>
                <a:latin typeface="Aharoni" pitchFamily="2" charset="-79"/>
                <a:cs typeface="Aharoni" pitchFamily="2" charset="-79"/>
                <a:hlinkClick r:id="rId2" tooltip="Hong Kong Film Awards"/>
              </a:rPr>
              <a:t>Hong Kong Film Awards</a:t>
            </a:r>
            <a:r>
              <a:rPr lang="en-US" dirty="0" smtClean="0">
                <a:solidFill>
                  <a:srgbClr val="FF0000"/>
                </a:solidFill>
                <a:latin typeface="Aharoni" pitchFamily="2" charset="-79"/>
                <a:cs typeface="Aharoni" pitchFamily="2" charset="-79"/>
              </a:rPr>
              <a:t>, Best Director (</a:t>
            </a:r>
            <a:r>
              <a:rPr lang="en-US" i="1" dirty="0" smtClean="0">
                <a:solidFill>
                  <a:srgbClr val="FF0000"/>
                </a:solidFill>
                <a:latin typeface="Aharoni" pitchFamily="2" charset="-79"/>
                <a:cs typeface="Aharoni" pitchFamily="2" charset="-79"/>
                <a:hlinkClick r:id="rId4" tooltip="Chungking Express"/>
              </a:rPr>
              <a:t>Chungking Express</a:t>
            </a:r>
            <a:r>
              <a:rPr lang="en-US" dirty="0" smtClean="0">
                <a:solidFill>
                  <a:srgbClr val="FF0000"/>
                </a:solidFill>
                <a:latin typeface="Aharoni" pitchFamily="2" charset="-79"/>
                <a:cs typeface="Aharoni" pitchFamily="2" charset="-79"/>
              </a:rPr>
              <a:t>)</a:t>
            </a:r>
          </a:p>
          <a:p>
            <a:r>
              <a:rPr lang="en-US" dirty="0" smtClean="0">
                <a:solidFill>
                  <a:srgbClr val="FF0000"/>
                </a:solidFill>
                <a:latin typeface="Aharoni" pitchFamily="2" charset="-79"/>
                <a:cs typeface="Aharoni" pitchFamily="2" charset="-79"/>
                <a:hlinkClick r:id="rId5" tooltip="1997 Cannes Film Festival"/>
              </a:rPr>
              <a:t>1997 Cannes Film Festival</a:t>
            </a:r>
            <a:r>
              <a:rPr lang="en-US" dirty="0" smtClean="0">
                <a:solidFill>
                  <a:srgbClr val="FF0000"/>
                </a:solidFill>
                <a:latin typeface="Aharoni" pitchFamily="2" charset="-79"/>
                <a:cs typeface="Aharoni" pitchFamily="2" charset="-79"/>
              </a:rPr>
              <a:t>, </a:t>
            </a:r>
            <a:r>
              <a:rPr lang="en-US" dirty="0" smtClean="0">
                <a:solidFill>
                  <a:srgbClr val="FF0000"/>
                </a:solidFill>
                <a:latin typeface="Aharoni" pitchFamily="2" charset="-79"/>
                <a:cs typeface="Aharoni" pitchFamily="2" charset="-79"/>
                <a:hlinkClick r:id="rId6" tooltip="Best Director Award (Cannes Film Festival)"/>
              </a:rPr>
              <a:t>Best Director</a:t>
            </a:r>
            <a:r>
              <a:rPr lang="en-US" dirty="0" smtClean="0">
                <a:solidFill>
                  <a:srgbClr val="FF0000"/>
                </a:solidFill>
                <a:latin typeface="Aharoni" pitchFamily="2" charset="-79"/>
                <a:cs typeface="Aharoni" pitchFamily="2" charset="-79"/>
              </a:rPr>
              <a:t> (</a:t>
            </a:r>
            <a:r>
              <a:rPr lang="en-US" i="1" dirty="0" smtClean="0">
                <a:solidFill>
                  <a:srgbClr val="FF0000"/>
                </a:solidFill>
                <a:latin typeface="Aharoni" pitchFamily="2" charset="-79"/>
                <a:cs typeface="Aharoni" pitchFamily="2" charset="-79"/>
                <a:hlinkClick r:id="rId7" tooltip="Happy Together (film)"/>
              </a:rPr>
              <a:t>Happy Together</a:t>
            </a:r>
            <a:r>
              <a:rPr lang="en-US" dirty="0" smtClean="0">
                <a:solidFill>
                  <a:srgbClr val="FF0000"/>
                </a:solidFill>
                <a:latin typeface="Aharoni" pitchFamily="2" charset="-79"/>
                <a:cs typeface="Aharoni" pitchFamily="2" charset="-79"/>
              </a:rPr>
              <a:t>)</a:t>
            </a:r>
            <a:r>
              <a:rPr lang="en-US" baseline="30000" dirty="0" smtClean="0">
                <a:solidFill>
                  <a:srgbClr val="FF0000"/>
                </a:solidFill>
                <a:latin typeface="Aharoni" pitchFamily="2" charset="-79"/>
                <a:cs typeface="Aharoni" pitchFamily="2" charset="-79"/>
                <a:hlinkClick r:id="rId8"/>
              </a:rPr>
              <a:t>[4]</a:t>
            </a:r>
            <a:endParaRPr lang="en-US" dirty="0" smtClean="0">
              <a:solidFill>
                <a:srgbClr val="FF0000"/>
              </a:solidFill>
              <a:latin typeface="Aharoni" pitchFamily="2" charset="-79"/>
              <a:cs typeface="Aharoni" pitchFamily="2" charset="-79"/>
            </a:endParaRPr>
          </a:p>
          <a:p>
            <a:r>
              <a:rPr lang="en-US" dirty="0" smtClean="0">
                <a:solidFill>
                  <a:srgbClr val="FF0000"/>
                </a:solidFill>
                <a:latin typeface="Aharoni" pitchFamily="2" charset="-79"/>
                <a:cs typeface="Aharoni" pitchFamily="2" charset="-79"/>
              </a:rPr>
              <a:t>2000 </a:t>
            </a:r>
            <a:r>
              <a:rPr lang="en-US" dirty="0" smtClean="0">
                <a:solidFill>
                  <a:srgbClr val="FF0000"/>
                </a:solidFill>
                <a:latin typeface="Aharoni" pitchFamily="2" charset="-79"/>
                <a:cs typeface="Aharoni" pitchFamily="2" charset="-79"/>
                <a:hlinkClick r:id="rId9" tooltip="European Film Awards"/>
              </a:rPr>
              <a:t>European Film Awards</a:t>
            </a:r>
            <a:r>
              <a:rPr lang="en-US" dirty="0" smtClean="0">
                <a:solidFill>
                  <a:srgbClr val="FF0000"/>
                </a:solidFill>
                <a:latin typeface="Aharoni" pitchFamily="2" charset="-79"/>
                <a:cs typeface="Aharoni" pitchFamily="2" charset="-79"/>
              </a:rPr>
              <a:t>, Screen International Award (</a:t>
            </a:r>
            <a:r>
              <a:rPr lang="en-US" i="1" dirty="0" smtClean="0">
                <a:solidFill>
                  <a:srgbClr val="FF0000"/>
                </a:solidFill>
                <a:latin typeface="Aharoni" pitchFamily="2" charset="-79"/>
                <a:cs typeface="Aharoni" pitchFamily="2" charset="-79"/>
                <a:hlinkClick r:id="rId10" tooltip="In the Mood for Love"/>
              </a:rPr>
              <a:t>In the Mood for Love</a:t>
            </a:r>
            <a:r>
              <a:rPr lang="en-US" dirty="0" smtClean="0">
                <a:solidFill>
                  <a:srgbClr val="FF0000"/>
                </a:solidFill>
                <a:latin typeface="Aharoni" pitchFamily="2" charset="-79"/>
                <a:cs typeface="Aharoni" pitchFamily="2" charset="-79"/>
              </a:rPr>
              <a:t>)</a:t>
            </a:r>
          </a:p>
          <a:p>
            <a:r>
              <a:rPr lang="en-US" dirty="0" smtClean="0">
                <a:solidFill>
                  <a:srgbClr val="FF0000"/>
                </a:solidFill>
                <a:latin typeface="Aharoni" pitchFamily="2" charset="-79"/>
                <a:cs typeface="Aharoni" pitchFamily="2" charset="-79"/>
              </a:rPr>
              <a:t>2001 </a:t>
            </a:r>
            <a:r>
              <a:rPr lang="en-US" dirty="0" smtClean="0">
                <a:solidFill>
                  <a:srgbClr val="FF0000"/>
                </a:solidFill>
                <a:latin typeface="Aharoni" pitchFamily="2" charset="-79"/>
                <a:cs typeface="Aharoni" pitchFamily="2" charset="-79"/>
                <a:hlinkClick r:id="rId11" tooltip="César Award"/>
              </a:rPr>
              <a:t>César Award</a:t>
            </a:r>
            <a:r>
              <a:rPr lang="en-US" dirty="0" smtClean="0">
                <a:solidFill>
                  <a:srgbClr val="FF0000"/>
                </a:solidFill>
                <a:latin typeface="Aharoni" pitchFamily="2" charset="-79"/>
                <a:cs typeface="Aharoni" pitchFamily="2" charset="-79"/>
              </a:rPr>
              <a:t>, </a:t>
            </a:r>
            <a:r>
              <a:rPr lang="en-US" dirty="0" smtClean="0">
                <a:solidFill>
                  <a:srgbClr val="FF0000"/>
                </a:solidFill>
                <a:latin typeface="Aharoni" pitchFamily="2" charset="-79"/>
                <a:cs typeface="Aharoni" pitchFamily="2" charset="-79"/>
                <a:hlinkClick r:id="rId12" tooltip="César Award for Best Foreign Film"/>
              </a:rPr>
              <a:t>Best Foreign Film</a:t>
            </a:r>
            <a:r>
              <a:rPr lang="en-US" dirty="0" smtClean="0">
                <a:solidFill>
                  <a:srgbClr val="FF0000"/>
                </a:solidFill>
                <a:latin typeface="Aharoni" pitchFamily="2" charset="-79"/>
                <a:cs typeface="Aharoni" pitchFamily="2" charset="-79"/>
              </a:rPr>
              <a:t> (</a:t>
            </a:r>
            <a:r>
              <a:rPr lang="en-US" i="1" dirty="0" smtClean="0">
                <a:solidFill>
                  <a:srgbClr val="FF0000"/>
                </a:solidFill>
                <a:latin typeface="Aharoni" pitchFamily="2" charset="-79"/>
                <a:cs typeface="Aharoni" pitchFamily="2" charset="-79"/>
                <a:hlinkClick r:id="rId10" tooltip="In the Mood for Love"/>
              </a:rPr>
              <a:t>In the Mood for Love</a:t>
            </a:r>
            <a:r>
              <a:rPr lang="en-US" dirty="0" smtClean="0">
                <a:solidFill>
                  <a:srgbClr val="FF0000"/>
                </a:solidFill>
                <a:latin typeface="Aharoni" pitchFamily="2" charset="-79"/>
                <a:cs typeface="Aharoni" pitchFamily="2" charset="-79"/>
              </a:rPr>
              <a:t>)</a:t>
            </a:r>
          </a:p>
          <a:p>
            <a:r>
              <a:rPr lang="en-US" dirty="0" smtClean="0">
                <a:solidFill>
                  <a:srgbClr val="FF0000"/>
                </a:solidFill>
                <a:latin typeface="Aharoni" pitchFamily="2" charset="-79"/>
                <a:cs typeface="Aharoni" pitchFamily="2" charset="-79"/>
              </a:rPr>
              <a:t>2004 </a:t>
            </a:r>
            <a:r>
              <a:rPr lang="en-US" dirty="0" smtClean="0">
                <a:solidFill>
                  <a:srgbClr val="FF0000"/>
                </a:solidFill>
                <a:latin typeface="Aharoni" pitchFamily="2" charset="-79"/>
                <a:cs typeface="Aharoni" pitchFamily="2" charset="-79"/>
                <a:hlinkClick r:id="rId9" tooltip="European Film Awards"/>
              </a:rPr>
              <a:t>European Film Awards</a:t>
            </a:r>
            <a:r>
              <a:rPr lang="en-US" dirty="0" smtClean="0">
                <a:solidFill>
                  <a:srgbClr val="FF0000"/>
                </a:solidFill>
                <a:latin typeface="Aharoni" pitchFamily="2" charset="-79"/>
                <a:cs typeface="Aharoni" pitchFamily="2" charset="-79"/>
              </a:rPr>
              <a:t>, Screen International Award (</a:t>
            </a:r>
            <a:r>
              <a:rPr lang="en-US" i="1" dirty="0" smtClean="0">
                <a:solidFill>
                  <a:srgbClr val="FF0000"/>
                </a:solidFill>
                <a:latin typeface="Aharoni" pitchFamily="2" charset="-79"/>
                <a:cs typeface="Aharoni" pitchFamily="2" charset="-79"/>
                <a:hlinkClick r:id="rId13" tooltip="2046 (film)"/>
              </a:rPr>
              <a:t>2046</a:t>
            </a:r>
            <a:r>
              <a:rPr lang="en-US" dirty="0" smtClean="0">
                <a:solidFill>
                  <a:srgbClr val="FF0000"/>
                </a:solidFill>
                <a:latin typeface="Aharoni" pitchFamily="2" charset="-79"/>
                <a:cs typeface="Aharoni" pitchFamily="2" charset="-79"/>
              </a:rPr>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Bibliography</a:t>
            </a:r>
            <a:endParaRPr lang="en-US" dirty="0"/>
          </a:p>
        </p:txBody>
      </p:sp>
      <p:sp>
        <p:nvSpPr>
          <p:cNvPr id="4" name="TextBox 3"/>
          <p:cNvSpPr txBox="1"/>
          <p:nvPr/>
        </p:nvSpPr>
        <p:spPr>
          <a:xfrm>
            <a:off x="381000" y="1295400"/>
            <a:ext cx="6172200" cy="5078313"/>
          </a:xfrm>
          <a:prstGeom prst="rect">
            <a:avLst/>
          </a:prstGeom>
          <a:noFill/>
        </p:spPr>
        <p:txBody>
          <a:bodyPr wrap="square" rtlCol="0">
            <a:spAutoFit/>
          </a:bodyPr>
          <a:lstStyle/>
          <a:p>
            <a:pPr>
              <a:buFont typeface="Arial" pitchFamily="34" charset="0"/>
              <a:buChar char="•"/>
            </a:pPr>
            <a:r>
              <a:rPr lang="en-US" sz="2400" dirty="0" smtClean="0">
                <a:latin typeface="Aharoni" pitchFamily="2" charset="-79"/>
                <a:cs typeface="Aharoni" pitchFamily="2" charset="-79"/>
                <a:hlinkClick r:id="rId2"/>
              </a:rPr>
              <a:t>http://www.imdb.com/name/nm0939182/bio</a:t>
            </a:r>
            <a:endParaRPr lang="en-US" sz="2400" dirty="0" smtClean="0">
              <a:latin typeface="Aharoni" pitchFamily="2" charset="-79"/>
              <a:cs typeface="Aharoni" pitchFamily="2" charset="-79"/>
            </a:endParaRPr>
          </a:p>
          <a:p>
            <a:pPr>
              <a:buFont typeface="Arial" pitchFamily="34" charset="0"/>
              <a:buChar char="•"/>
            </a:pPr>
            <a:r>
              <a:rPr lang="en-US" sz="2400" dirty="0" smtClean="0">
                <a:latin typeface="Aharoni" pitchFamily="2" charset="-79"/>
                <a:cs typeface="Aharoni" pitchFamily="2" charset="-79"/>
                <a:hlinkClick r:id="rId3"/>
              </a:rPr>
              <a:t>http://en.wikipedia.org/wiki/Wong_Kar-wai</a:t>
            </a:r>
            <a:endParaRPr lang="en-US" sz="2400" dirty="0" smtClean="0">
              <a:latin typeface="Aharoni" pitchFamily="2" charset="-79"/>
              <a:cs typeface="Aharoni" pitchFamily="2" charset="-79"/>
            </a:endParaRPr>
          </a:p>
          <a:p>
            <a:pPr>
              <a:buFont typeface="Arial" pitchFamily="34" charset="0"/>
              <a:buChar char="•"/>
            </a:pPr>
            <a:r>
              <a:rPr lang="en-US" sz="2400" dirty="0" smtClean="0">
                <a:latin typeface="Aharoni" pitchFamily="2" charset="-79"/>
                <a:cs typeface="Aharoni" pitchFamily="2" charset="-79"/>
                <a:hlinkClick r:id="rId4"/>
              </a:rPr>
              <a:t>http://www.avclub.com/articles/wong-karwai,13700/</a:t>
            </a:r>
            <a:endParaRPr lang="en-US" sz="2400" dirty="0" smtClean="0">
              <a:latin typeface="Aharoni" pitchFamily="2" charset="-79"/>
              <a:cs typeface="Aharoni" pitchFamily="2" charset="-79"/>
            </a:endParaRPr>
          </a:p>
          <a:p>
            <a:pPr>
              <a:buFont typeface="Arial" pitchFamily="34" charset="0"/>
              <a:buChar char="•"/>
            </a:pPr>
            <a:r>
              <a:rPr lang="en-US" sz="2400" dirty="0" smtClean="0">
                <a:latin typeface="Aharoni" pitchFamily="2" charset="-79"/>
                <a:cs typeface="Aharoni" pitchFamily="2" charset="-79"/>
                <a:hlinkClick r:id="rId5"/>
              </a:rPr>
              <a:t>http://www.time.com/time/magazine/article/0,9171,501041004-702208,00.html</a:t>
            </a:r>
            <a:endParaRPr lang="en-US" sz="2400" dirty="0" smtClean="0">
              <a:latin typeface="Aharoni" pitchFamily="2" charset="-79"/>
              <a:cs typeface="Aharoni" pitchFamily="2" charset="-79"/>
            </a:endParaRPr>
          </a:p>
          <a:p>
            <a:pPr>
              <a:buFont typeface="Arial" pitchFamily="34" charset="0"/>
              <a:buChar char="•"/>
            </a:pPr>
            <a:r>
              <a:rPr lang="en-US" sz="2400" dirty="0" smtClean="0">
                <a:latin typeface="Aharoni" pitchFamily="2" charset="-79"/>
                <a:cs typeface="Aharoni" pitchFamily="2" charset="-79"/>
                <a:hlinkClick r:id="rId6"/>
              </a:rPr>
              <a:t>http://</a:t>
            </a:r>
            <a:r>
              <a:rPr lang="en-US" sz="2400" dirty="0" smtClean="0">
                <a:latin typeface="Aharoni" pitchFamily="2" charset="-79"/>
                <a:cs typeface="Aharoni" pitchFamily="2" charset="-79"/>
                <a:hlinkClick r:id="rId6"/>
              </a:rPr>
              <a:t>mubi.com/cast_members/1700</a:t>
            </a:r>
            <a:endParaRPr lang="en-US" sz="2400" dirty="0" smtClean="0">
              <a:latin typeface="Aharoni" pitchFamily="2" charset="-79"/>
              <a:cs typeface="Aharoni" pitchFamily="2" charset="-79"/>
            </a:endParaRPr>
          </a:p>
          <a:p>
            <a:pPr>
              <a:buFont typeface="Arial" pitchFamily="34" charset="0"/>
              <a:buChar char="•"/>
            </a:pPr>
            <a:r>
              <a:rPr lang="en-US" sz="2400" dirty="0" smtClean="0">
                <a:latin typeface="Aharoni" pitchFamily="2" charset="-79"/>
                <a:cs typeface="Aharoni" pitchFamily="2" charset="-79"/>
                <a:hlinkClick r:id="rId7"/>
              </a:rPr>
              <a:t>http://www.filmmisery.com/2011/12/wong-kar-wai-marathon-the-informal-trilogy/10596</a:t>
            </a:r>
            <a:r>
              <a:rPr lang="en-US" sz="2400" dirty="0" smtClean="0">
                <a:latin typeface="Aharoni" pitchFamily="2" charset="-79"/>
                <a:cs typeface="Aharoni" pitchFamily="2" charset="-79"/>
                <a:hlinkClick r:id="rId7"/>
              </a:rPr>
              <a:t>/</a:t>
            </a:r>
            <a:endParaRPr lang="en-US" sz="2400" dirty="0" smtClean="0">
              <a:latin typeface="Aharoni" pitchFamily="2" charset="-79"/>
              <a:cs typeface="Aharoni" pitchFamily="2" charset="-79"/>
            </a:endParaRPr>
          </a:p>
          <a:p>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LuckyTie">
  <a:themeElements>
    <a:clrScheme name="Lucky Tie">
      <a:dk1>
        <a:sysClr val="windowText" lastClr="000000"/>
      </a:dk1>
      <a:lt1>
        <a:sysClr val="window" lastClr="FFFFFF"/>
      </a:lt1>
      <a:dk2>
        <a:srgbClr val="C80000"/>
      </a:dk2>
      <a:lt2>
        <a:srgbClr val="FFECEC"/>
      </a:lt2>
      <a:accent1>
        <a:srgbClr val="C93131"/>
      </a:accent1>
      <a:accent2>
        <a:srgbClr val="F58C5D"/>
      </a:accent2>
      <a:accent3>
        <a:srgbClr val="EABC33"/>
      </a:accent3>
      <a:accent4>
        <a:srgbClr val="698F9B"/>
      </a:accent4>
      <a:accent5>
        <a:srgbClr val="825397"/>
      </a:accent5>
      <a:accent6>
        <a:srgbClr val="814359"/>
      </a:accent6>
      <a:hlink>
        <a:srgbClr val="03AEC5"/>
      </a:hlink>
      <a:folHlink>
        <a:srgbClr val="8D9B07"/>
      </a:folHlink>
    </a:clrScheme>
    <a:fontScheme name="Lucky Tie">
      <a:majorFont>
        <a:latin typeface="Tahoma"/>
        <a:ea typeface=""/>
        <a:cs typeface=""/>
        <a:font script="Cyrl" typeface="Tahoma"/>
        <a:font script="Grek" typeface="Tahoma"/>
        <a:font script="Jpan" typeface="ＭＳ Ｐ明朝"/>
        <a:font script="Hang" typeface="굴림"/>
        <a:font script="Hans" typeface="黑体"/>
        <a:font script="Hant" typeface="新細明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Franklin Gothic Book"/>
        <a:ea typeface=""/>
        <a:cs typeface=""/>
        <a:font script="Cyrl" typeface="Arial"/>
        <a:font script="Grek"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ucky Tie">
      <a:fillStyleLst>
        <a:solidFill>
          <a:schemeClr val="phClr">
            <a:tint val="100000"/>
            <a:shade val="100000"/>
            <a:hueMod val="100000"/>
            <a:satMod val="100000"/>
          </a:schemeClr>
        </a:solidFill>
        <a:gradFill rotWithShape="1">
          <a:gsLst>
            <a:gs pos="0">
              <a:schemeClr val="phClr">
                <a:tint val="100000"/>
                <a:shade val="50000"/>
                <a:hueMod val="100000"/>
                <a:satMod val="90000"/>
              </a:schemeClr>
            </a:gs>
            <a:gs pos="50000">
              <a:schemeClr val="phClr">
                <a:tint val="50000"/>
                <a:shade val="100000"/>
                <a:hueMod val="100000"/>
                <a:satMod val="100000"/>
              </a:schemeClr>
            </a:gs>
            <a:gs pos="100000">
              <a:schemeClr val="phClr">
                <a:tint val="100000"/>
                <a:shade val="50000"/>
                <a:hueMod val="100000"/>
                <a:satMod val="90000"/>
              </a:schemeClr>
            </a:gs>
          </a:gsLst>
          <a:lin ang="1800000" scaled="1"/>
        </a:gradFill>
        <a:solidFill>
          <a:schemeClr val="phClr">
            <a:tint val="100000"/>
            <a:shade val="100000"/>
            <a:hueMod val="100000"/>
            <a:satMod val="100000"/>
          </a:schemeClr>
        </a:solidFill>
      </a:fillStyleLst>
      <a:lnStyleLst>
        <a:ln w="20000" cap="flat" cmpd="sng" algn="ctr">
          <a:solidFill>
            <a:schemeClr val="phClr"/>
          </a:solidFill>
          <a:prstDash val="solid"/>
        </a:ln>
        <a:ln w="30000" cap="flat" cmpd="sng" algn="ctr">
          <a:solidFill>
            <a:schemeClr val="phClr"/>
          </a:solidFill>
          <a:prstDash val="solid"/>
        </a:ln>
        <a:ln w="40000" cap="flat" cmpd="dbl" algn="ctr">
          <a:solidFill>
            <a:schemeClr val="phClr"/>
          </a:solidFill>
          <a:prstDash val="solid"/>
        </a:ln>
      </a:lnStyleLst>
      <a:effectStyleLst>
        <a:effectStyle>
          <a:effectLst>
            <a:glow rad="12700">
              <a:schemeClr val="phClr">
                <a:tint val="100000"/>
                <a:shade val="100000"/>
                <a:alpha val="50196"/>
                <a:hueMod val="100000"/>
                <a:satMod val="100000"/>
              </a:schemeClr>
            </a:glow>
          </a:effectLst>
        </a:effectStyle>
        <a:effectStyle>
          <a:effectLst>
            <a:innerShdw blurRad="25400" dist="38100" dir="2700000">
              <a:schemeClr val="phClr">
                <a:tint val="90000"/>
                <a:shade val="100000"/>
                <a:hueMod val="100000"/>
                <a:satMod val="100000"/>
              </a:schemeClr>
            </a:innerShdw>
          </a:effectLst>
        </a:effectStyle>
        <a:effectStyle>
          <a:effectLst>
            <a:innerShdw blurRad="25400" dist="38100" dir="2700000">
              <a:schemeClr val="phClr">
                <a:tint val="100000"/>
                <a:shade val="50000"/>
                <a:hueMod val="100000"/>
                <a:satMod val="100000"/>
              </a:schemeClr>
            </a:innerShdw>
          </a:effectLst>
          <a:scene3d>
            <a:camera prst="orthographicFront"/>
            <a:lightRig rig="soft" dir="t"/>
          </a:scene3d>
          <a:sp3d extrusionH="76200" prstMaterial="matte">
            <a:bevelT h="50800"/>
            <a:bevelB w="0" h="0"/>
            <a:extrusionClr>
              <a:schemeClr val="accent3">
                <a:tint val="40000"/>
              </a:schemeClr>
            </a:extrusionClr>
          </a:sp3d>
        </a:effectStyle>
      </a:effectStyleLst>
      <a:bgFillStyleLst>
        <a:gradFill rotWithShape="1">
          <a:gsLst>
            <a:gs pos="0">
              <a:schemeClr val="phClr">
                <a:tint val="100000"/>
                <a:shade val="50000"/>
                <a:hueMod val="100000"/>
                <a:satMod val="100000"/>
              </a:schemeClr>
            </a:gs>
            <a:gs pos="40000">
              <a:schemeClr val="phClr">
                <a:tint val="85000"/>
                <a:shade val="100000"/>
                <a:hueMod val="100000"/>
                <a:satMod val="100000"/>
              </a:schemeClr>
            </a:gs>
            <a:gs pos="100000">
              <a:schemeClr val="phClr">
                <a:tint val="100000"/>
                <a:shade val="50000"/>
                <a:hueMod val="100000"/>
                <a:satMod val="100000"/>
              </a:schemeClr>
            </a:gs>
          </a:gsLst>
          <a:lin ang="2700000" scaled="1"/>
        </a:gradFill>
        <a:blipFill>
          <a:blip xmlns:r="http://schemas.openxmlformats.org/officeDocument/2006/relationships" r:embed="rId1">
            <a:duotone>
              <a:schemeClr val="phClr">
                <a:tint val="100000"/>
                <a:shade val="60000"/>
                <a:hueMod val="100000"/>
                <a:satMod val="100000"/>
              </a:schemeClr>
              <a:schemeClr val="phClr">
                <a:tint val="70000"/>
                <a:shade val="100000"/>
                <a:hueMod val="100000"/>
                <a:satMod val="100000"/>
              </a:schemeClr>
            </a:duotone>
          </a:blip>
          <a:stretch>
            <a:fillRect/>
          </a:stretch>
        </a:blipFill>
        <a:blipFill>
          <a:blip xmlns:r="http://schemas.openxmlformats.org/officeDocument/2006/relationships" r:embed="rId2">
            <a:duotone>
              <a:schemeClr val="phClr">
                <a:tint val="100000"/>
                <a:shade val="60000"/>
                <a:hueMod val="100000"/>
                <a:satMod val="100000"/>
              </a:schemeClr>
              <a:schemeClr val="phClr">
                <a:tint val="70000"/>
                <a:shade val="100000"/>
                <a:hueMod val="100000"/>
                <a:satMod val="10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LuckyTie</Template>
  <TotalTime>165</TotalTime>
  <Words>318</Words>
  <Application>Microsoft Office PowerPoint</Application>
  <PresentationFormat>On-screen Show (4:3)</PresentationFormat>
  <Paragraphs>45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LuckyTie</vt:lpstr>
      <vt:lpstr>Kar Wai Wong</vt:lpstr>
      <vt:lpstr>Early Life</vt:lpstr>
      <vt:lpstr>Filmography</vt:lpstr>
      <vt:lpstr>Style</vt:lpstr>
      <vt:lpstr>In the Mood for Love</vt:lpstr>
      <vt:lpstr>Awards</vt:lpstr>
      <vt:lpstr>Bibliography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 Wai Wong</dc:title>
  <dc:creator>Keeley</dc:creator>
  <cp:lastModifiedBy>Keeley</cp:lastModifiedBy>
  <cp:revision>14</cp:revision>
  <dcterms:created xsi:type="dcterms:W3CDTF">2012-02-13T17:12:58Z</dcterms:created>
  <dcterms:modified xsi:type="dcterms:W3CDTF">2012-02-13T23:48:05Z</dcterms:modified>
</cp:coreProperties>
</file>