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sldIdLst>
    <p:sldId id="421" r:id="rId3"/>
    <p:sldId id="383" r:id="rId4"/>
    <p:sldId id="384" r:id="rId5"/>
    <p:sldId id="447" r:id="rId6"/>
    <p:sldId id="390" r:id="rId7"/>
    <p:sldId id="391" r:id="rId8"/>
    <p:sldId id="392" r:id="rId9"/>
    <p:sldId id="387" r:id="rId10"/>
    <p:sldId id="394" r:id="rId11"/>
    <p:sldId id="427" r:id="rId12"/>
    <p:sldId id="420" r:id="rId13"/>
    <p:sldId id="395" r:id="rId14"/>
    <p:sldId id="396" r:id="rId15"/>
    <p:sldId id="397" r:id="rId16"/>
    <p:sldId id="399" r:id="rId17"/>
    <p:sldId id="446" r:id="rId18"/>
    <p:sldId id="404" r:id="rId19"/>
    <p:sldId id="408" r:id="rId20"/>
    <p:sldId id="406" r:id="rId21"/>
    <p:sldId id="407" r:id="rId22"/>
    <p:sldId id="409" r:id="rId23"/>
    <p:sldId id="413" r:id="rId24"/>
    <p:sldId id="412" r:id="rId25"/>
    <p:sldId id="410" r:id="rId26"/>
    <p:sldId id="411" r:id="rId27"/>
    <p:sldId id="414" r:id="rId28"/>
    <p:sldId id="415" r:id="rId29"/>
    <p:sldId id="416" r:id="rId30"/>
    <p:sldId id="401" r:id="rId31"/>
    <p:sldId id="402" r:id="rId32"/>
    <p:sldId id="418" r:id="rId33"/>
    <p:sldId id="378" r:id="rId34"/>
    <p:sldId id="431" r:id="rId35"/>
    <p:sldId id="433" r:id="rId36"/>
    <p:sldId id="434" r:id="rId37"/>
    <p:sldId id="435" r:id="rId38"/>
    <p:sldId id="436" r:id="rId39"/>
    <p:sldId id="437" r:id="rId40"/>
    <p:sldId id="438" r:id="rId41"/>
    <p:sldId id="439" r:id="rId42"/>
    <p:sldId id="440" r:id="rId43"/>
    <p:sldId id="441" r:id="rId44"/>
    <p:sldId id="442" r:id="rId45"/>
    <p:sldId id="443" r:id="rId46"/>
    <p:sldId id="444" r:id="rId47"/>
    <p:sldId id="445" r:id="rId48"/>
  </p:sldIdLst>
  <p:sldSz cx="9144000" cy="6858000" type="screen4x3"/>
  <p:notesSz cx="6858000" cy="9144000"/>
  <p:defaultTextStyle>
    <a:defPPr>
      <a:defRPr lang="zh-CN"/>
    </a:defPPr>
    <a:lvl1pPr algn="just"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1pPr>
    <a:lvl2pPr marL="457200" algn="just"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2pPr>
    <a:lvl3pPr marL="914400" algn="just"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3pPr>
    <a:lvl4pPr marL="1371600" algn="just"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4pPr>
    <a:lvl5pPr marL="1828800" algn="just"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8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8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8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800" kern="12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976"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ltLang="zh-CN"/>
          </a:p>
        </p:txBody>
      </p:sp>
      <p:sp>
        <p:nvSpPr>
          <p:cNvPr id="19" name="Footer Placeholder 18"/>
          <p:cNvSpPr>
            <a:spLocks noGrp="1"/>
          </p:cNvSpPr>
          <p:nvPr>
            <p:ph type="ftr" sz="quarter" idx="11"/>
          </p:nvPr>
        </p:nvSpPr>
        <p:spPr/>
        <p:txBody>
          <a:bodyPr/>
          <a:lstStyle/>
          <a:p>
            <a:endParaRPr lang="en-US" altLang="zh-CN"/>
          </a:p>
        </p:txBody>
      </p:sp>
      <p:sp>
        <p:nvSpPr>
          <p:cNvPr id="27" name="Slide Number Placeholder 26"/>
          <p:cNvSpPr>
            <a:spLocks noGrp="1"/>
          </p:cNvSpPr>
          <p:nvPr>
            <p:ph type="sldNum" sz="quarter" idx="12"/>
          </p:nvPr>
        </p:nvSpPr>
        <p:spPr/>
        <p:txBody>
          <a:bodyPr/>
          <a:lstStyle/>
          <a:p>
            <a:fld id="{66F81BCA-33FC-430B-B5B6-B7905432F8C9}" type="slidenum">
              <a:rPr lang="en-US" altLang="zh-CN" smtClean="0"/>
              <a:pPr/>
              <a:t>‹Nr.›</a:t>
            </a:fld>
            <a:endParaRPr lang="en-US" altLang="zh-CN"/>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4CE6A7CD-498C-40C1-B2C8-683A031F82D5}" type="slidenum">
              <a:rPr lang="en-US" altLang="zh-CN" smtClean="0"/>
              <a:pPr/>
              <a:t>‹Nr.›</a:t>
            </a:fld>
            <a:endParaRPr lang="en-US" altLang="zh-CN"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9DBFC476-498C-4746-8E8A-AEC21A872A2B}" type="slidenum">
              <a:rPr lang="en-US" altLang="zh-CN" smtClean="0"/>
              <a:pPr/>
              <a:t>‹Nr.›</a:t>
            </a:fld>
            <a:endParaRPr lang="en-US" altLang="zh-CN"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15F699-71EC-46CD-BA9E-477FC113D34F}" type="slidenum">
              <a:rPr lang="en-US" altLang="zh-CN">
                <a:solidFill>
                  <a:srgbClr val="000000"/>
                </a:solidFill>
              </a:rPr>
              <a:pPr>
                <a:defRPr/>
              </a:pPr>
              <a:t>‹Nr.›</a:t>
            </a:fld>
            <a:endParaRPr lang="en-US" altLang="zh-CN">
              <a:solidFill>
                <a:srgbClr val="000000"/>
              </a:solidFill>
            </a:endParaRPr>
          </a:p>
        </p:txBody>
      </p:sp>
    </p:spTree>
    <p:extLst>
      <p:ext uri="{BB962C8B-B14F-4D97-AF65-F5344CB8AC3E}">
        <p14:creationId xmlns:p14="http://schemas.microsoft.com/office/powerpoint/2010/main" val="1316807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EB5607-4DF6-44ED-AF53-C98B43D263FD}" type="slidenum">
              <a:rPr lang="en-US" altLang="zh-CN">
                <a:solidFill>
                  <a:srgbClr val="000000"/>
                </a:solidFill>
              </a:rPr>
              <a:pPr>
                <a:defRPr/>
              </a:pPr>
              <a:t>‹Nr.›</a:t>
            </a:fld>
            <a:endParaRPr lang="en-US" altLang="zh-CN">
              <a:solidFill>
                <a:srgbClr val="000000"/>
              </a:solidFill>
            </a:endParaRPr>
          </a:p>
        </p:txBody>
      </p:sp>
    </p:spTree>
    <p:extLst>
      <p:ext uri="{BB962C8B-B14F-4D97-AF65-F5344CB8AC3E}">
        <p14:creationId xmlns:p14="http://schemas.microsoft.com/office/powerpoint/2010/main" val="1789958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651C0B-B67B-44F9-80A7-ED7AA7E91C23}" type="slidenum">
              <a:rPr lang="en-US" altLang="zh-CN">
                <a:solidFill>
                  <a:srgbClr val="000000"/>
                </a:solidFill>
              </a:rPr>
              <a:pPr>
                <a:defRPr/>
              </a:pPr>
              <a:t>‹Nr.›</a:t>
            </a:fld>
            <a:endParaRPr lang="en-US" altLang="zh-CN">
              <a:solidFill>
                <a:srgbClr val="000000"/>
              </a:solidFill>
            </a:endParaRPr>
          </a:p>
        </p:txBody>
      </p:sp>
    </p:spTree>
    <p:extLst>
      <p:ext uri="{BB962C8B-B14F-4D97-AF65-F5344CB8AC3E}">
        <p14:creationId xmlns:p14="http://schemas.microsoft.com/office/powerpoint/2010/main" val="3110905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6B4706-EA1E-4F2A-AB4C-C0972EF0CD1C}" type="slidenum">
              <a:rPr lang="en-US" altLang="zh-CN">
                <a:solidFill>
                  <a:srgbClr val="000000"/>
                </a:solidFill>
              </a:rPr>
              <a:pPr>
                <a:defRPr/>
              </a:pPr>
              <a:t>‹Nr.›</a:t>
            </a:fld>
            <a:endParaRPr lang="en-US" altLang="zh-CN">
              <a:solidFill>
                <a:srgbClr val="000000"/>
              </a:solidFill>
            </a:endParaRPr>
          </a:p>
        </p:txBody>
      </p:sp>
    </p:spTree>
    <p:extLst>
      <p:ext uri="{BB962C8B-B14F-4D97-AF65-F5344CB8AC3E}">
        <p14:creationId xmlns:p14="http://schemas.microsoft.com/office/powerpoint/2010/main" val="1660090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C7C4AFB-1029-4790-AAC8-17445C166344}" type="slidenum">
              <a:rPr lang="en-US" altLang="zh-CN">
                <a:solidFill>
                  <a:srgbClr val="000000"/>
                </a:solidFill>
              </a:rPr>
              <a:pPr>
                <a:defRPr/>
              </a:pPr>
              <a:t>‹Nr.›</a:t>
            </a:fld>
            <a:endParaRPr lang="en-US" altLang="zh-CN">
              <a:solidFill>
                <a:srgbClr val="000000"/>
              </a:solidFill>
            </a:endParaRPr>
          </a:p>
        </p:txBody>
      </p:sp>
    </p:spTree>
    <p:extLst>
      <p:ext uri="{BB962C8B-B14F-4D97-AF65-F5344CB8AC3E}">
        <p14:creationId xmlns:p14="http://schemas.microsoft.com/office/powerpoint/2010/main" val="679134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83F356-4818-4F56-9DAE-6472383C7C56}" type="slidenum">
              <a:rPr lang="en-US" altLang="zh-CN">
                <a:solidFill>
                  <a:srgbClr val="000000"/>
                </a:solidFill>
              </a:rPr>
              <a:pPr>
                <a:defRPr/>
              </a:pPr>
              <a:t>‹Nr.›</a:t>
            </a:fld>
            <a:endParaRPr lang="en-US" altLang="zh-CN">
              <a:solidFill>
                <a:srgbClr val="000000"/>
              </a:solidFill>
            </a:endParaRPr>
          </a:p>
        </p:txBody>
      </p:sp>
    </p:spTree>
    <p:extLst>
      <p:ext uri="{BB962C8B-B14F-4D97-AF65-F5344CB8AC3E}">
        <p14:creationId xmlns:p14="http://schemas.microsoft.com/office/powerpoint/2010/main" val="3545857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3A259E-87EC-4067-8505-5989D9878302}" type="slidenum">
              <a:rPr lang="en-US" altLang="zh-CN">
                <a:solidFill>
                  <a:srgbClr val="000000"/>
                </a:solidFill>
              </a:rPr>
              <a:pPr>
                <a:defRPr/>
              </a:pPr>
              <a:t>‹Nr.›</a:t>
            </a:fld>
            <a:endParaRPr lang="en-US" altLang="zh-CN">
              <a:solidFill>
                <a:srgbClr val="000000"/>
              </a:solidFill>
            </a:endParaRPr>
          </a:p>
        </p:txBody>
      </p:sp>
    </p:spTree>
    <p:extLst>
      <p:ext uri="{BB962C8B-B14F-4D97-AF65-F5344CB8AC3E}">
        <p14:creationId xmlns:p14="http://schemas.microsoft.com/office/powerpoint/2010/main" val="824011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079E13-E1E7-474E-AE73-7036DDF95101}" type="slidenum">
              <a:rPr lang="en-US" altLang="zh-CN">
                <a:solidFill>
                  <a:srgbClr val="000000"/>
                </a:solidFill>
              </a:rPr>
              <a:pPr>
                <a:defRPr/>
              </a:pPr>
              <a:t>‹Nr.›</a:t>
            </a:fld>
            <a:endParaRPr lang="en-US" altLang="zh-CN">
              <a:solidFill>
                <a:srgbClr val="000000"/>
              </a:solidFill>
            </a:endParaRPr>
          </a:p>
        </p:txBody>
      </p:sp>
    </p:spTree>
    <p:extLst>
      <p:ext uri="{BB962C8B-B14F-4D97-AF65-F5344CB8AC3E}">
        <p14:creationId xmlns:p14="http://schemas.microsoft.com/office/powerpoint/2010/main" val="257768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720080"/>
          </a:xfrm>
        </p:spPr>
        <p:txBody>
          <a:bodyPr>
            <a:normAutofit/>
          </a:bodyPr>
          <a:lstStyle>
            <a:lvl1pPr>
              <a:defRPr sz="3000" b="1"/>
            </a:lvl1p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7750529F-84DE-4E49-9571-E3E38439DE34}" type="slidenum">
              <a:rPr lang="en-US" altLang="zh-CN" smtClean="0"/>
              <a:pPr/>
              <a:t>‹Nr.›</a:t>
            </a:fld>
            <a:endParaRPr lang="en-US" altLang="zh-CN" sz="14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63816F-BB88-48D2-A3E9-1F6D67E6D780}" type="slidenum">
              <a:rPr lang="en-US" altLang="zh-CN">
                <a:solidFill>
                  <a:srgbClr val="000000"/>
                </a:solidFill>
              </a:rPr>
              <a:pPr>
                <a:defRPr/>
              </a:pPr>
              <a:t>‹Nr.›</a:t>
            </a:fld>
            <a:endParaRPr lang="en-US" altLang="zh-CN">
              <a:solidFill>
                <a:srgbClr val="000000"/>
              </a:solidFill>
            </a:endParaRPr>
          </a:p>
        </p:txBody>
      </p:sp>
    </p:spTree>
    <p:extLst>
      <p:ext uri="{BB962C8B-B14F-4D97-AF65-F5344CB8AC3E}">
        <p14:creationId xmlns:p14="http://schemas.microsoft.com/office/powerpoint/2010/main" val="1858293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86FB14-F934-4C19-8A34-ACF9B0E4B092}" type="slidenum">
              <a:rPr lang="en-US" altLang="zh-CN">
                <a:solidFill>
                  <a:srgbClr val="000000"/>
                </a:solidFill>
              </a:rPr>
              <a:pPr>
                <a:defRPr/>
              </a:pPr>
              <a:t>‹Nr.›</a:t>
            </a:fld>
            <a:endParaRPr lang="en-US" altLang="zh-CN">
              <a:solidFill>
                <a:srgbClr val="000000"/>
              </a:solidFill>
            </a:endParaRPr>
          </a:p>
        </p:txBody>
      </p:sp>
    </p:spTree>
    <p:extLst>
      <p:ext uri="{BB962C8B-B14F-4D97-AF65-F5344CB8AC3E}">
        <p14:creationId xmlns:p14="http://schemas.microsoft.com/office/powerpoint/2010/main" val="1869449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4AA3CD-4D09-4BB7-8F95-3759804DC46A}" type="slidenum">
              <a:rPr lang="en-US" altLang="zh-CN">
                <a:solidFill>
                  <a:srgbClr val="000000"/>
                </a:solidFill>
              </a:rPr>
              <a:pPr>
                <a:defRPr/>
              </a:pPr>
              <a:t>‹Nr.›</a:t>
            </a:fld>
            <a:endParaRPr lang="en-US" altLang="zh-CN">
              <a:solidFill>
                <a:srgbClr val="000000"/>
              </a:solidFill>
            </a:endParaRPr>
          </a:p>
        </p:txBody>
      </p:sp>
    </p:spTree>
    <p:extLst>
      <p:ext uri="{BB962C8B-B14F-4D97-AF65-F5344CB8AC3E}">
        <p14:creationId xmlns:p14="http://schemas.microsoft.com/office/powerpoint/2010/main" val="150600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07C3074D-964C-494C-981F-616F8A66B19B}" type="slidenum">
              <a:rPr lang="en-US" altLang="zh-CN" smtClean="0"/>
              <a:pPr/>
              <a:t>‹Nr.›</a:t>
            </a:fld>
            <a:endParaRPr lang="en-US" altLang="zh-CN" sz="14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ADA2B899-F483-4EFA-BB72-D8985F92FBC0}" type="slidenum">
              <a:rPr lang="en-US" altLang="zh-CN" smtClean="0"/>
              <a:pPr/>
              <a:t>‹Nr.›</a:t>
            </a:fld>
            <a:endParaRPr lang="en-US" altLang="zh-CN"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0D6187CC-7E99-47E3-B500-F204EC674301}" type="slidenum">
              <a:rPr lang="en-US" altLang="zh-CN" smtClean="0"/>
              <a:pPr/>
              <a:t>‹Nr.›</a:t>
            </a:fld>
            <a:endParaRPr lang="en-US" altLang="zh-CN"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C4D370B0-54C4-46D6-BF13-04F62C0FA11C}" type="slidenum">
              <a:rPr lang="en-US" altLang="zh-CN" smtClean="0"/>
              <a:pPr/>
              <a:t>‹Nr.›</a:t>
            </a:fld>
            <a:endParaRPr lang="en-US" altLang="zh-CN"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529DD0FF-D278-4B1C-902C-F3C97C67ACFF}" type="slidenum">
              <a:rPr lang="en-US" altLang="zh-CN" smtClean="0"/>
              <a:pPr/>
              <a:t>‹Nr.›</a:t>
            </a:fld>
            <a:endParaRPr lang="en-US" altLang="zh-CN"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AD482DDD-0239-4968-8556-76A9178CCD5B}" type="slidenum">
              <a:rPr lang="en-US" altLang="zh-CN" smtClean="0"/>
              <a:pPr/>
              <a:t>‹Nr.›</a:t>
            </a:fld>
            <a:endParaRPr lang="en-US" altLang="zh-CN"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a:xfrm>
            <a:off x="8077200" y="6356350"/>
            <a:ext cx="609600" cy="365125"/>
          </a:xfrm>
        </p:spPr>
        <p:txBody>
          <a:bodyPr/>
          <a:lstStyle/>
          <a:p>
            <a:fld id="{B58F9E32-0C70-4297-92C3-C41C729236A4}" type="slidenum">
              <a:rPr lang="en-US" altLang="zh-CN" smtClean="0"/>
              <a:pPr/>
              <a:t>‹Nr.›</a:t>
            </a:fld>
            <a:endParaRPr lang="en-US" altLang="zh-CN" sz="140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zh-C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zh-C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C92CC8-AC31-49E3-8517-E4044E9897EF}" type="slidenum">
              <a:rPr lang="en-US" altLang="zh-CN" smtClean="0"/>
              <a:pPr/>
              <a:t>‹Nr.›</a:t>
            </a:fld>
            <a:endParaRPr lang="en-US" altLang="zh-CN" sz="140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fade">
                                      <p:cBhvr>
                                        <p:cTn id="12" dur="1000"/>
                                        <p:tgtEl>
                                          <p:spTgt spid="30">
                                            <p:txEl>
                                              <p:pRg st="1" end="1"/>
                                            </p:txEl>
                                          </p:spTgt>
                                        </p:tgtEl>
                                      </p:cBhvr>
                                    </p:animEffect>
                                    <p:anim calcmode="lin" valueType="num">
                                      <p:cBhvr>
                                        <p:cTn id="13"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1000"/>
                                        <p:tgtEl>
                                          <p:spTgt spid="30">
                                            <p:txEl>
                                              <p:pRg st="2" end="2"/>
                                            </p:txEl>
                                          </p:spTgt>
                                        </p:tgtEl>
                                      </p:cBhvr>
                                    </p:animEffect>
                                    <p:anim calcmode="lin" valueType="num">
                                      <p:cBhvr>
                                        <p:cTn id="18"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fade">
                                      <p:cBhvr>
                                        <p:cTn id="22" dur="1000"/>
                                        <p:tgtEl>
                                          <p:spTgt spid="30">
                                            <p:txEl>
                                              <p:pRg st="3" end="3"/>
                                            </p:txEl>
                                          </p:spTgt>
                                        </p:tgtEl>
                                      </p:cBhvr>
                                    </p:animEffect>
                                    <p:anim calcmode="lin" valueType="num">
                                      <p:cBhvr>
                                        <p:cTn id="23"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fade">
                                      <p:cBhvr>
                                        <p:cTn id="27" dur="1000"/>
                                        <p:tgtEl>
                                          <p:spTgt spid="30">
                                            <p:txEl>
                                              <p:pRg st="4" end="4"/>
                                            </p:txEl>
                                          </p:spTgt>
                                        </p:tgtEl>
                                      </p:cBhvr>
                                    </p:animEffect>
                                    <p:anim calcmode="lin" valueType="num">
                                      <p:cBhvr>
                                        <p:cTn id="28"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l">
              <a:spcBef>
                <a:spcPct val="0"/>
              </a:spcBef>
              <a:buClrTx/>
              <a:buSzTx/>
              <a:buFontTx/>
              <a:buNone/>
              <a:defRPr/>
            </a:pPr>
            <a:endParaRPr kumimoji="0" lang="en-US" altLang="zh-CN">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spcBef>
                <a:spcPct val="0"/>
              </a:spcBef>
              <a:buClrTx/>
              <a:buSzTx/>
              <a:buFontTx/>
              <a:buNone/>
              <a:defRPr/>
            </a:pPr>
            <a:endParaRPr kumimoji="0" lang="en-US" altLang="zh-CN">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spcBef>
                <a:spcPct val="0"/>
              </a:spcBef>
              <a:buClrTx/>
              <a:buSzTx/>
              <a:buFontTx/>
              <a:buNone/>
              <a:defRPr/>
            </a:pPr>
            <a:fld id="{20479D1E-6A83-4068-900B-E84A1D23F93C}" type="slidenum">
              <a:rPr kumimoji="0" lang="en-US" altLang="zh-CN">
                <a:solidFill>
                  <a:srgbClr val="000000"/>
                </a:solidFill>
                <a:latin typeface="Arial" pitchFamily="34" charset="0"/>
              </a:rPr>
              <a:pPr>
                <a:spcBef>
                  <a:spcPct val="0"/>
                </a:spcBef>
                <a:buClrTx/>
                <a:buSzTx/>
                <a:buFontTx/>
                <a:buNone/>
                <a:defRPr/>
              </a:pPr>
              <a:t>‹Nr.›</a:t>
            </a:fld>
            <a:endParaRPr kumimoji="0" lang="en-US" altLang="zh-CN">
              <a:solidFill>
                <a:srgbClr val="000000"/>
              </a:solidFill>
              <a:latin typeface="Arial" pitchFamily="34" charset="0"/>
            </a:endParaRPr>
          </a:p>
        </p:txBody>
      </p:sp>
    </p:spTree>
    <p:extLst>
      <p:ext uri="{BB962C8B-B14F-4D97-AF65-F5344CB8AC3E}">
        <p14:creationId xmlns:p14="http://schemas.microsoft.com/office/powerpoint/2010/main" val="37487875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Layout" Target="../slideLayouts/slideLayout2.xml"/><Relationship Id="rId5" Type="http://schemas.openxmlformats.org/officeDocument/2006/relationships/slide" Target="slide37.xml"/><Relationship Id="rId4" Type="http://schemas.openxmlformats.org/officeDocument/2006/relationships/slide" Target="slide3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St._Louis_Exposition" TargetMode="External"/><Relationship Id="rId2" Type="http://schemas.openxmlformats.org/officeDocument/2006/relationships/hyperlink" Target="http://en.wikipedia.org/wiki/Empress_Dowager_Cixi" TargetMode="External"/><Relationship Id="rId1" Type="http://schemas.openxmlformats.org/officeDocument/2006/relationships/slideLayout" Target="../slideLayouts/slideLayout2.xml"/><Relationship Id="rId5" Type="http://schemas.openxmlformats.org/officeDocument/2006/relationships/hyperlink" Target="http://en.wikipedia.org/wiki/China" TargetMode="External"/><Relationship Id="rId4" Type="http://schemas.openxmlformats.org/officeDocument/2006/relationships/hyperlink" Target="http://en.wikipedia.org/wiki/Louisiana_Purchase_Expositio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Empress_Dowager_Cixi" TargetMode="External"/><Relationship Id="rId2" Type="http://schemas.openxmlformats.org/officeDocument/2006/relationships/hyperlink" Target="http://en.wikipedia.org/wiki/Chin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baike.baidu.com/view/392467.htm" TargetMode="External"/><Relationship Id="rId3" Type="http://schemas.openxmlformats.org/officeDocument/2006/relationships/hyperlink" Target="http://baike.baidu.com/view/11181.htm" TargetMode="External"/><Relationship Id="rId7" Type="http://schemas.openxmlformats.org/officeDocument/2006/relationships/hyperlink" Target="http://baike.baidu.com/view/266179.htm" TargetMode="External"/><Relationship Id="rId2" Type="http://schemas.openxmlformats.org/officeDocument/2006/relationships/hyperlink" Target="http://baike.baidu.com/view/61891.htm" TargetMode="External"/><Relationship Id="rId1" Type="http://schemas.openxmlformats.org/officeDocument/2006/relationships/slideLayout" Target="../slideLayouts/slideLayout2.xml"/><Relationship Id="rId6" Type="http://schemas.openxmlformats.org/officeDocument/2006/relationships/hyperlink" Target="http://baike.baidu.com/view/1907831.htm" TargetMode="External"/><Relationship Id="rId5" Type="http://schemas.openxmlformats.org/officeDocument/2006/relationships/hyperlink" Target="http://baike.baidu.com/view/8498.htm" TargetMode="External"/><Relationship Id="rId4" Type="http://schemas.openxmlformats.org/officeDocument/2006/relationships/hyperlink" Target="http://baike.baidu.com/view/4259.htm" TargetMode="External"/><Relationship Id="rId9" Type="http://schemas.openxmlformats.org/officeDocument/2006/relationships/hyperlink" Target="http://baike.baidu.com/view/861914.htm"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30.xml.rels><?xml version="1.0" encoding="UTF-8" standalone="yes"?>
<Relationships xmlns="http://schemas.openxmlformats.org/package/2006/relationships"><Relationship Id="rId3" Type="http://schemas.openxmlformats.org/officeDocument/2006/relationships/hyperlink" Target="http://baike.baidu.com/view/91900.htm" TargetMode="External"/><Relationship Id="rId2" Type="http://schemas.openxmlformats.org/officeDocument/2006/relationships/hyperlink" Target="http://baike.baidu.com/view/151478.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48.png"/><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4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00113" y="2348880"/>
            <a:ext cx="7273925" cy="1143000"/>
          </a:xfrm>
        </p:spPr>
        <p:txBody>
          <a:bodyPr/>
          <a:lstStyle/>
          <a:p>
            <a:pPr eaLnBrk="1" hangingPunct="1"/>
            <a:r>
              <a:rPr lang="en-US" altLang="zh-CN" sz="3000" b="1" dirty="0">
                <a:latin typeface="Constantia" pitchFamily="18" charset="0"/>
              </a:rPr>
              <a:t>Unit 7 </a:t>
            </a:r>
            <a:br>
              <a:rPr lang="en-US" altLang="zh-CN" b="1" dirty="0">
                <a:latin typeface="Constantia" pitchFamily="18" charset="0"/>
              </a:rPr>
            </a:br>
            <a:r>
              <a:rPr lang="en-US" altLang="zh-CN" sz="4000" b="1" dirty="0">
                <a:latin typeface="Constantia" pitchFamily="18" charset="0"/>
              </a:rPr>
              <a:t>Architecture and Gardens</a:t>
            </a:r>
            <a:endParaRPr lang="zh-CN" altLang="zh-CN" sz="4000" b="1" dirty="0">
              <a:latin typeface="Constantia" pitchFamily="18" charset="0"/>
            </a:endParaRPr>
          </a:p>
        </p:txBody>
      </p:sp>
      <p:sp>
        <p:nvSpPr>
          <p:cNvPr id="2051" name="Rectangle 3"/>
          <p:cNvSpPr>
            <a:spLocks noGrp="1" noChangeArrowheads="1"/>
          </p:cNvSpPr>
          <p:nvPr>
            <p:ph type="body" idx="1"/>
          </p:nvPr>
        </p:nvSpPr>
        <p:spPr>
          <a:xfrm>
            <a:off x="395288" y="4149725"/>
            <a:ext cx="8229600" cy="2506663"/>
          </a:xfrm>
        </p:spPr>
        <p:txBody>
          <a:bodyPr/>
          <a:lstStyle/>
          <a:p>
            <a:pPr eaLnBrk="1" hangingPunct="1">
              <a:buFontTx/>
              <a:buNone/>
            </a:pPr>
            <a:endParaRPr lang="en-US" altLang="zh-CN" dirty="0"/>
          </a:p>
          <a:p>
            <a:pPr eaLnBrk="1" hangingPunct="1">
              <a:buFontTx/>
              <a:buNone/>
            </a:pPr>
            <a:endParaRPr lang="en-US" altLang="zh-CN" dirty="0"/>
          </a:p>
        </p:txBody>
      </p:sp>
      <p:sp>
        <p:nvSpPr>
          <p:cNvPr id="2052" name="Text Box 7"/>
          <p:cNvSpPr txBox="1">
            <a:spLocks noChangeArrowheads="1"/>
          </p:cNvSpPr>
          <p:nvPr/>
        </p:nvSpPr>
        <p:spPr bwMode="auto">
          <a:xfrm>
            <a:off x="900113" y="5300663"/>
            <a:ext cx="727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l" eaLnBrk="1" hangingPunct="1">
              <a:spcBef>
                <a:spcPct val="50000"/>
              </a:spcBef>
              <a:buClrTx/>
              <a:buSzTx/>
              <a:buFontTx/>
              <a:buNone/>
            </a:pPr>
            <a:endParaRPr kumimoji="0" lang="zh-CN" altLang="zh-CN" sz="1800">
              <a:solidFill>
                <a:srgbClr val="000000"/>
              </a:solidFill>
            </a:endParaRPr>
          </a:p>
        </p:txBody>
      </p:sp>
    </p:spTree>
    <p:extLst>
      <p:ext uri="{BB962C8B-B14F-4D97-AF65-F5344CB8AC3E}">
        <p14:creationId xmlns:p14="http://schemas.microsoft.com/office/powerpoint/2010/main" val="2142817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a:xfrm>
            <a:off x="683568" y="188640"/>
            <a:ext cx="7772400" cy="720725"/>
          </a:xfrm>
        </p:spPr>
        <p:txBody>
          <a:bodyPr>
            <a:normAutofit fontScale="90000"/>
          </a:bodyPr>
          <a:lstStyle/>
          <a:p>
            <a:pPr algn="ctr"/>
            <a:r>
              <a:rPr lang="en-US" altLang="zh-CN" sz="3200" dirty="0"/>
              <a:t>More </a:t>
            </a:r>
            <a:r>
              <a:rPr lang="en-GB" altLang="zh-CN" sz="3200" dirty="0"/>
              <a:t>Questions Concerning B</a:t>
            </a:r>
            <a:br>
              <a:rPr lang="en-GB" altLang="zh-CN" sz="3200" dirty="0"/>
            </a:br>
            <a:r>
              <a:rPr lang="en-GB" altLang="zh-CN" sz="3200" dirty="0"/>
              <a:t> Gardens</a:t>
            </a:r>
            <a:endParaRPr lang="en-US" altLang="zh-CN" sz="3200" b="1" dirty="0"/>
          </a:p>
        </p:txBody>
      </p:sp>
      <p:sp>
        <p:nvSpPr>
          <p:cNvPr id="1299459" name="Rectangle 3"/>
          <p:cNvSpPr>
            <a:spLocks noGrp="1" noChangeArrowheads="1"/>
          </p:cNvSpPr>
          <p:nvPr>
            <p:ph idx="1"/>
          </p:nvPr>
        </p:nvSpPr>
        <p:spPr>
          <a:xfrm>
            <a:off x="107504" y="908720"/>
            <a:ext cx="8784976" cy="5832648"/>
          </a:xfrm>
        </p:spPr>
        <p:txBody>
          <a:bodyPr>
            <a:normAutofit/>
          </a:bodyPr>
          <a:lstStyle/>
          <a:p>
            <a:pPr marL="0" indent="0">
              <a:buNone/>
            </a:pPr>
            <a:r>
              <a:rPr lang="en-GB" altLang="zh-CN" sz="2800" dirty="0"/>
              <a:t>1. In which part of China are most private gardens located? How are they laid out? </a:t>
            </a:r>
          </a:p>
          <a:p>
            <a:pPr marL="0" indent="0">
              <a:buNone/>
            </a:pPr>
            <a:r>
              <a:rPr lang="en-GB" altLang="zh-CN" sz="2800" dirty="0"/>
              <a:t>2. How are the scenes connected? </a:t>
            </a:r>
          </a:p>
          <a:p>
            <a:pPr marL="0" indent="0">
              <a:buNone/>
            </a:pPr>
            <a:r>
              <a:rPr lang="en-GB" altLang="zh-CN" sz="2800" dirty="0"/>
              <a:t>3. </a:t>
            </a:r>
            <a:r>
              <a:rPr lang="en-GB" altLang="zh-CN" sz="2800" dirty="0">
                <a:solidFill>
                  <a:schemeClr val="tx2"/>
                </a:solidFill>
              </a:rPr>
              <a:t>What do you know about the private gardens of Suzhou? What gardens there demonstrate the styles of Song, Yuan, Ming and Qing dynasties? </a:t>
            </a:r>
          </a:p>
          <a:p>
            <a:pPr marL="0" indent="0">
              <a:buNone/>
            </a:pPr>
            <a:r>
              <a:rPr lang="en-GB" altLang="zh-CN" sz="2800" dirty="0"/>
              <a:t>4. What styles do gardens in Yangzhou and Guangdong demonstrate? </a:t>
            </a:r>
          </a:p>
          <a:p>
            <a:pPr marL="0" indent="0">
              <a:buNone/>
            </a:pPr>
            <a:r>
              <a:rPr lang="en-GB" altLang="zh-CN" sz="2800" dirty="0"/>
              <a:t>5. What landscape gardens do you know? How are poets and painters related to landscape gardens?  </a:t>
            </a:r>
            <a:endParaRPr lang="en-US" altLang="zh-CN" sz="2800" dirty="0"/>
          </a:p>
        </p:txBody>
      </p:sp>
      <p:sp>
        <p:nvSpPr>
          <p:cNvPr id="4" name="Action Button: Forward or Next 3">
            <a:hlinkClick r:id="rId2" action="ppaction://hlinksldjump" highlightClick="1"/>
          </p:cNvPr>
          <p:cNvSpPr/>
          <p:nvPr/>
        </p:nvSpPr>
        <p:spPr>
          <a:xfrm>
            <a:off x="6228184" y="3429000"/>
            <a:ext cx="792088" cy="356644"/>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5954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2" name="Rectangle 4"/>
          <p:cNvSpPr>
            <a:spLocks noGrp="1" noChangeArrowheads="1"/>
          </p:cNvSpPr>
          <p:nvPr>
            <p:ph type="title"/>
          </p:nvPr>
        </p:nvSpPr>
        <p:spPr>
          <a:xfrm>
            <a:off x="1066800" y="1125538"/>
            <a:ext cx="7772400" cy="719137"/>
          </a:xfrm>
        </p:spPr>
        <p:txBody>
          <a:bodyPr/>
          <a:lstStyle/>
          <a:p>
            <a:pPr algn="ctr"/>
            <a:r>
              <a:rPr lang="en-GB" altLang="zh-CN" sz="3200" dirty="0"/>
              <a:t>Private gardens south of the Yangtze River</a:t>
            </a:r>
            <a:endParaRPr lang="en-US" altLang="zh-CN" sz="3200" dirty="0"/>
          </a:p>
        </p:txBody>
      </p:sp>
      <p:pic>
        <p:nvPicPr>
          <p:cNvPr id="1333253" name="Picture 5" descr="私家园林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205038"/>
            <a:ext cx="2947988" cy="4217987"/>
          </a:xfrm>
          <a:prstGeom prst="rect">
            <a:avLst/>
          </a:prstGeom>
          <a:noFill/>
          <a:extLst>
            <a:ext uri="{909E8E84-426E-40DD-AFC4-6F175D3DCCD1}">
              <a14:hiddenFill xmlns:a14="http://schemas.microsoft.com/office/drawing/2010/main">
                <a:solidFill>
                  <a:srgbClr val="FFFFFF"/>
                </a:solidFill>
              </a14:hiddenFill>
            </a:ext>
          </a:extLst>
        </p:spPr>
      </p:pic>
      <p:pic>
        <p:nvPicPr>
          <p:cNvPr id="1333254" name="Picture 6" descr="私家园林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205038"/>
            <a:ext cx="3373437" cy="4202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20" name="Rectangle 4"/>
          <p:cNvSpPr>
            <a:spLocks noGrp="1" noChangeArrowheads="1"/>
          </p:cNvSpPr>
          <p:nvPr>
            <p:ph type="title"/>
          </p:nvPr>
        </p:nvSpPr>
        <p:spPr>
          <a:xfrm>
            <a:off x="539750" y="1125538"/>
            <a:ext cx="8299450" cy="855662"/>
          </a:xfrm>
        </p:spPr>
        <p:txBody>
          <a:bodyPr/>
          <a:lstStyle/>
          <a:p>
            <a:pPr algn="ctr"/>
            <a:r>
              <a:rPr lang="en-GB" altLang="zh-CN" sz="3200"/>
              <a:t>Riverside pavilions and a sightseeing veranda</a:t>
            </a:r>
            <a:endParaRPr lang="en-US" altLang="zh-CN" sz="3200"/>
          </a:p>
        </p:txBody>
      </p:sp>
      <p:pic>
        <p:nvPicPr>
          <p:cNvPr id="1289221" name="Picture 5" descr="园林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276475"/>
            <a:ext cx="4103687" cy="3889375"/>
          </a:xfrm>
          <a:prstGeom prst="rect">
            <a:avLst/>
          </a:prstGeom>
          <a:noFill/>
          <a:extLst>
            <a:ext uri="{909E8E84-426E-40DD-AFC4-6F175D3DCCD1}">
              <a14:hiddenFill xmlns:a14="http://schemas.microsoft.com/office/drawing/2010/main">
                <a:solidFill>
                  <a:srgbClr val="FFFFFF"/>
                </a:solidFill>
              </a14:hiddenFill>
            </a:ext>
          </a:extLst>
        </p:spPr>
      </p:pic>
      <p:pic>
        <p:nvPicPr>
          <p:cNvPr id="1289222" name="Picture 6" descr="园林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276475"/>
            <a:ext cx="4032250" cy="388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8" name="Rectangle 4"/>
          <p:cNvSpPr>
            <a:spLocks noGrp="1" noChangeArrowheads="1"/>
          </p:cNvSpPr>
          <p:nvPr>
            <p:ph type="title"/>
          </p:nvPr>
        </p:nvSpPr>
        <p:spPr>
          <a:xfrm>
            <a:off x="5435600" y="981075"/>
            <a:ext cx="3168650" cy="1800225"/>
          </a:xfrm>
        </p:spPr>
        <p:txBody>
          <a:bodyPr/>
          <a:lstStyle/>
          <a:p>
            <a:pPr algn="ctr"/>
            <a:r>
              <a:rPr lang="en-GB" altLang="zh-CN" sz="3200"/>
              <a:t>Rockery in a Chinese garden</a:t>
            </a:r>
            <a:endParaRPr lang="en-US" altLang="zh-CN" sz="3200"/>
          </a:p>
        </p:txBody>
      </p:sp>
      <p:pic>
        <p:nvPicPr>
          <p:cNvPr id="1291269" name="Picture 5" descr="园林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3213100"/>
            <a:ext cx="3311525" cy="3271838"/>
          </a:xfrm>
          <a:prstGeom prst="rect">
            <a:avLst/>
          </a:prstGeom>
          <a:noFill/>
          <a:extLst>
            <a:ext uri="{909E8E84-426E-40DD-AFC4-6F175D3DCCD1}">
              <a14:hiddenFill xmlns:a14="http://schemas.microsoft.com/office/drawing/2010/main">
                <a:solidFill>
                  <a:srgbClr val="FFFFFF"/>
                </a:solidFill>
              </a14:hiddenFill>
            </a:ext>
          </a:extLst>
        </p:spPr>
      </p:pic>
      <p:pic>
        <p:nvPicPr>
          <p:cNvPr id="1291270" name="Picture 6" descr="园林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836613"/>
            <a:ext cx="4638675" cy="463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6" name="Rectangle 4"/>
          <p:cNvSpPr>
            <a:spLocks noGrp="1" noChangeArrowheads="1"/>
          </p:cNvSpPr>
          <p:nvPr>
            <p:ph type="title"/>
          </p:nvPr>
        </p:nvSpPr>
        <p:spPr>
          <a:xfrm>
            <a:off x="900113" y="1052513"/>
            <a:ext cx="3455987" cy="1944687"/>
          </a:xfrm>
        </p:spPr>
        <p:txBody>
          <a:bodyPr/>
          <a:lstStyle/>
          <a:p>
            <a:pPr algn="ctr"/>
            <a:r>
              <a:rPr lang="en-GB" altLang="zh-CN" sz="2800"/>
              <a:t>A flower-patterned door &amp; </a:t>
            </a:r>
            <a:br>
              <a:rPr lang="en-GB" altLang="zh-CN" sz="2800"/>
            </a:br>
            <a:r>
              <a:rPr lang="en-GB" altLang="zh-CN" sz="2800"/>
              <a:t>a one-arch roofed bridge</a:t>
            </a:r>
            <a:endParaRPr lang="en-US" altLang="zh-CN" sz="2800"/>
          </a:p>
        </p:txBody>
      </p:sp>
      <p:pic>
        <p:nvPicPr>
          <p:cNvPr id="1293317" name="Picture 5" descr="园林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141663"/>
            <a:ext cx="3240088" cy="3268662"/>
          </a:xfrm>
          <a:prstGeom prst="rect">
            <a:avLst/>
          </a:prstGeom>
          <a:noFill/>
          <a:extLst>
            <a:ext uri="{909E8E84-426E-40DD-AFC4-6F175D3DCCD1}">
              <a14:hiddenFill xmlns:a14="http://schemas.microsoft.com/office/drawing/2010/main">
                <a:solidFill>
                  <a:srgbClr val="FFFFFF"/>
                </a:solidFill>
              </a14:hiddenFill>
            </a:ext>
          </a:extLst>
        </p:spPr>
      </p:pic>
      <p:pic>
        <p:nvPicPr>
          <p:cNvPr id="1293318" name="Picture 6" descr="园林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196975"/>
            <a:ext cx="4225925" cy="446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2" name="Rectangle 4"/>
          <p:cNvSpPr>
            <a:spLocks noGrp="1" noChangeArrowheads="1"/>
          </p:cNvSpPr>
          <p:nvPr>
            <p:ph type="title"/>
          </p:nvPr>
        </p:nvSpPr>
        <p:spPr>
          <a:xfrm>
            <a:off x="1066800" y="838200"/>
            <a:ext cx="7772400" cy="719138"/>
          </a:xfrm>
        </p:spPr>
        <p:txBody>
          <a:bodyPr/>
          <a:lstStyle/>
          <a:p>
            <a:pPr algn="ctr"/>
            <a:r>
              <a:rPr lang="en-GB" altLang="zh-CN" sz="3200"/>
              <a:t>A western garden with geometrical patterns</a:t>
            </a:r>
            <a:endParaRPr lang="en-US" altLang="zh-CN" sz="3200"/>
          </a:p>
        </p:txBody>
      </p:sp>
      <p:pic>
        <p:nvPicPr>
          <p:cNvPr id="1297413" name="Picture 5" descr="园林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628775"/>
            <a:ext cx="7326312" cy="488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2" name="Rectangle 4"/>
          <p:cNvSpPr>
            <a:spLocks noGrp="1" noChangeArrowheads="1"/>
          </p:cNvSpPr>
          <p:nvPr>
            <p:ph type="title"/>
          </p:nvPr>
        </p:nvSpPr>
        <p:spPr>
          <a:xfrm>
            <a:off x="1066800" y="838200"/>
            <a:ext cx="7772400" cy="719138"/>
          </a:xfrm>
        </p:spPr>
        <p:txBody>
          <a:bodyPr/>
          <a:lstStyle/>
          <a:p>
            <a:pPr algn="ctr"/>
            <a:r>
              <a:rPr lang="en-GB" altLang="zh-CN" sz="3200" dirty="0"/>
              <a:t>Yuanmingyuan</a:t>
            </a:r>
            <a:endParaRPr lang="en-US" altLang="zh-CN" sz="3200" dirty="0"/>
          </a:p>
        </p:txBody>
      </p:sp>
      <p:sp>
        <p:nvSpPr>
          <p:cNvPr id="2" name="Textfeld 1">
            <a:extLst>
              <a:ext uri="{FF2B5EF4-FFF2-40B4-BE49-F238E27FC236}">
                <a16:creationId xmlns:a16="http://schemas.microsoft.com/office/drawing/2014/main" id="{9CE8FDF6-852B-45DC-AB03-A1ACBFB64FCF}"/>
              </a:ext>
            </a:extLst>
          </p:cNvPr>
          <p:cNvSpPr txBox="1"/>
          <p:nvPr/>
        </p:nvSpPr>
        <p:spPr>
          <a:xfrm>
            <a:off x="1066800" y="1988840"/>
            <a:ext cx="7772400" cy="2074414"/>
          </a:xfrm>
          <a:prstGeom prst="rect">
            <a:avLst/>
          </a:prstGeom>
          <a:noFill/>
        </p:spPr>
        <p:txBody>
          <a:bodyPr wrap="square" rtlCol="0">
            <a:spAutoFit/>
          </a:bodyPr>
          <a:lstStyle/>
          <a:p>
            <a:r>
              <a:rPr lang="de-DE" dirty="0"/>
              <a:t>Showcase </a:t>
            </a:r>
            <a:r>
              <a:rPr lang="de-DE" dirty="0" err="1"/>
              <a:t>for</a:t>
            </a:r>
            <a:r>
              <a:rPr lang="de-DE" dirty="0"/>
              <a:t> Western </a:t>
            </a:r>
            <a:r>
              <a:rPr lang="de-DE" dirty="0" err="1"/>
              <a:t>architecture</a:t>
            </a:r>
            <a:r>
              <a:rPr lang="de-DE" dirty="0"/>
              <a:t> and </a:t>
            </a:r>
            <a:r>
              <a:rPr lang="de-DE" dirty="0" err="1"/>
              <a:t>illusions</a:t>
            </a:r>
            <a:endParaRPr lang="de-DE" dirty="0"/>
          </a:p>
          <a:p>
            <a:r>
              <a:rPr lang="de-DE" dirty="0" err="1"/>
              <a:t>Combination</a:t>
            </a:r>
            <a:r>
              <a:rPr lang="de-DE" dirty="0"/>
              <a:t> </a:t>
            </a:r>
            <a:r>
              <a:rPr lang="de-DE" dirty="0" err="1"/>
              <a:t>of</a:t>
            </a:r>
            <a:r>
              <a:rPr lang="de-DE" dirty="0"/>
              <a:t> Chinese and Western </a:t>
            </a:r>
            <a:r>
              <a:rPr lang="de-DE" dirty="0" err="1"/>
              <a:t>arts</a:t>
            </a:r>
            <a:endParaRPr lang="de-DE" dirty="0"/>
          </a:p>
          <a:p>
            <a:r>
              <a:rPr lang="de-DE" dirty="0" err="1"/>
              <a:t>How</a:t>
            </a:r>
            <a:r>
              <a:rPr lang="de-DE" dirty="0"/>
              <a:t> do </a:t>
            </a:r>
            <a:r>
              <a:rPr lang="de-DE" dirty="0" err="1"/>
              <a:t>you</a:t>
            </a:r>
            <a:r>
              <a:rPr lang="de-DE" dirty="0"/>
              <a:t> </a:t>
            </a:r>
            <a:r>
              <a:rPr lang="de-DE" dirty="0" err="1"/>
              <a:t>feel</a:t>
            </a:r>
            <a:r>
              <a:rPr lang="de-DE" dirty="0"/>
              <a:t> </a:t>
            </a:r>
            <a:r>
              <a:rPr lang="de-DE" dirty="0" err="1"/>
              <a:t>about</a:t>
            </a:r>
            <a:r>
              <a:rPr lang="de-DE" dirty="0"/>
              <a:t> </a:t>
            </a:r>
            <a:r>
              <a:rPr lang="de-DE" dirty="0" err="1"/>
              <a:t>the</a:t>
            </a:r>
            <a:r>
              <a:rPr lang="de-DE" dirty="0"/>
              <a:t> </a:t>
            </a:r>
            <a:r>
              <a:rPr lang="de-DE" dirty="0" err="1"/>
              <a:t>destruction</a:t>
            </a:r>
            <a:r>
              <a:rPr lang="de-DE" dirty="0"/>
              <a:t>?</a:t>
            </a:r>
          </a:p>
          <a:p>
            <a:r>
              <a:rPr lang="de-DE" dirty="0" err="1"/>
              <a:t>Should</a:t>
            </a:r>
            <a:r>
              <a:rPr lang="de-DE" dirty="0"/>
              <a:t> </a:t>
            </a:r>
            <a:r>
              <a:rPr lang="de-DE" dirty="0" err="1"/>
              <a:t>it</a:t>
            </a:r>
            <a:r>
              <a:rPr lang="de-DE" dirty="0"/>
              <a:t> </a:t>
            </a:r>
            <a:r>
              <a:rPr lang="de-DE" dirty="0" err="1"/>
              <a:t>be</a:t>
            </a:r>
            <a:r>
              <a:rPr lang="de-DE" dirty="0"/>
              <a:t> </a:t>
            </a:r>
            <a:r>
              <a:rPr lang="de-DE" dirty="0" err="1"/>
              <a:t>rebuilt</a:t>
            </a:r>
            <a:r>
              <a:rPr lang="de-DE" dirty="0"/>
              <a:t>?</a:t>
            </a:r>
          </a:p>
        </p:txBody>
      </p:sp>
    </p:spTree>
    <p:extLst>
      <p:ext uri="{BB962C8B-B14F-4D97-AF65-F5344CB8AC3E}">
        <p14:creationId xmlns:p14="http://schemas.microsoft.com/office/powerpoint/2010/main" val="441050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6626" name="Rectangle 2"/>
          <p:cNvSpPr>
            <a:spLocks noGrp="1" noChangeArrowheads="1"/>
          </p:cNvSpPr>
          <p:nvPr>
            <p:ph type="title"/>
          </p:nvPr>
        </p:nvSpPr>
        <p:spPr>
          <a:xfrm>
            <a:off x="611560" y="260648"/>
            <a:ext cx="8280920" cy="720725"/>
          </a:xfrm>
        </p:spPr>
        <p:txBody>
          <a:bodyPr>
            <a:normAutofit fontScale="90000"/>
          </a:bodyPr>
          <a:lstStyle/>
          <a:p>
            <a:pPr algn="ctr"/>
            <a:r>
              <a:rPr lang="en-GB" altLang="zh-CN" sz="3200" dirty="0"/>
              <a:t>Questions Concerning Section C</a:t>
            </a:r>
            <a:br>
              <a:rPr lang="en-GB" altLang="zh-CN" sz="3200" dirty="0"/>
            </a:br>
            <a:r>
              <a:rPr lang="en-GB" altLang="zh-CN" sz="3200" dirty="0"/>
              <a:t>Summer Palace</a:t>
            </a:r>
            <a:endParaRPr lang="en-US" altLang="zh-CN" sz="3200" b="1" dirty="0"/>
          </a:p>
        </p:txBody>
      </p:sp>
      <p:sp>
        <p:nvSpPr>
          <p:cNvPr id="1306627" name="Rectangle 3"/>
          <p:cNvSpPr>
            <a:spLocks noGrp="1" noChangeArrowheads="1"/>
          </p:cNvSpPr>
          <p:nvPr>
            <p:ph idx="1"/>
          </p:nvPr>
        </p:nvSpPr>
        <p:spPr>
          <a:xfrm>
            <a:off x="611560" y="1052737"/>
            <a:ext cx="8227640" cy="5163914"/>
          </a:xfrm>
        </p:spPr>
        <p:txBody>
          <a:bodyPr>
            <a:normAutofit/>
          </a:bodyPr>
          <a:lstStyle/>
          <a:p>
            <a:pPr marL="0" indent="0">
              <a:buNone/>
            </a:pPr>
            <a:r>
              <a:rPr lang="en-GB" altLang="zh-CN" sz="2800" dirty="0"/>
              <a:t>1. </a:t>
            </a:r>
            <a:r>
              <a:rPr lang="en-GB" altLang="zh-CN" sz="2800" dirty="0">
                <a:solidFill>
                  <a:schemeClr val="tx2"/>
                </a:solidFill>
              </a:rPr>
              <a:t>What else was the Summer Palace called?  </a:t>
            </a:r>
          </a:p>
          <a:p>
            <a:pPr marL="0" indent="0">
              <a:buNone/>
            </a:pPr>
            <a:r>
              <a:rPr lang="en-GB" altLang="zh-CN" sz="2800" dirty="0"/>
              <a:t>2. </a:t>
            </a:r>
            <a:r>
              <a:rPr lang="en-GB" altLang="zh-CN" sz="2800" dirty="0">
                <a:solidFill>
                  <a:schemeClr val="tx2"/>
                </a:solidFill>
              </a:rPr>
              <a:t>What did the Anglo-French invading troops do to it in 1860? </a:t>
            </a:r>
          </a:p>
          <a:p>
            <a:pPr marL="0" indent="0">
              <a:buNone/>
            </a:pPr>
            <a:r>
              <a:rPr lang="en-GB" altLang="zh-CN" sz="2800" dirty="0"/>
              <a:t>3. How did Empress </a:t>
            </a:r>
            <a:r>
              <a:rPr lang="en-GB" altLang="zh-CN" sz="2800" dirty="0" err="1"/>
              <a:t>Cixi</a:t>
            </a:r>
            <a:r>
              <a:rPr lang="en-GB" altLang="zh-CN" sz="2800" dirty="0"/>
              <a:t> have it rebuilt? </a:t>
            </a:r>
          </a:p>
          <a:p>
            <a:pPr marL="0" indent="0">
              <a:buNone/>
            </a:pPr>
            <a:r>
              <a:rPr lang="en-GB" altLang="zh-CN" sz="2800" dirty="0"/>
              <a:t>4. How important is the park in traditional Chinese gardening? </a:t>
            </a:r>
          </a:p>
          <a:p>
            <a:pPr marL="0" indent="0">
              <a:buNone/>
            </a:pPr>
            <a:r>
              <a:rPr lang="en-GB" altLang="zh-CN" sz="2800" dirty="0"/>
              <a:t>5. What’s the general layout like?</a:t>
            </a:r>
            <a:endParaRPr lang="en-US" altLang="zh-CN" sz="2800" dirty="0"/>
          </a:p>
        </p:txBody>
      </p:sp>
      <p:sp>
        <p:nvSpPr>
          <p:cNvPr id="4" name="Action Button: Forward or Next 3">
            <a:hlinkClick r:id="rId2" action="ppaction://hlinksldjump" highlightClick="1"/>
          </p:cNvPr>
          <p:cNvSpPr/>
          <p:nvPr/>
        </p:nvSpPr>
        <p:spPr>
          <a:xfrm>
            <a:off x="7452320" y="1196752"/>
            <a:ext cx="792088" cy="356644"/>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3" action="ppaction://hlinksldjump" highlightClick="1"/>
          </p:cNvPr>
          <p:cNvSpPr/>
          <p:nvPr/>
        </p:nvSpPr>
        <p:spPr>
          <a:xfrm>
            <a:off x="2627784" y="2060848"/>
            <a:ext cx="792088" cy="356644"/>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3795" name="Rectangle 3"/>
          <p:cNvSpPr>
            <a:spLocks noGrp="1" noChangeArrowheads="1"/>
          </p:cNvSpPr>
          <p:nvPr>
            <p:ph idx="1"/>
          </p:nvPr>
        </p:nvSpPr>
        <p:spPr>
          <a:xfrm>
            <a:off x="539552" y="836712"/>
            <a:ext cx="8299648" cy="5379938"/>
          </a:xfrm>
        </p:spPr>
        <p:txBody>
          <a:bodyPr>
            <a:normAutofit/>
          </a:bodyPr>
          <a:lstStyle/>
          <a:p>
            <a:pPr marL="0" indent="0">
              <a:buNone/>
            </a:pPr>
            <a:r>
              <a:rPr lang="en-GB" altLang="zh-CN" sz="2800" dirty="0"/>
              <a:t>6. What do know about the halls in the park? </a:t>
            </a:r>
          </a:p>
          <a:p>
            <a:pPr marL="0" indent="0">
              <a:buNone/>
            </a:pPr>
            <a:r>
              <a:rPr lang="en-GB" altLang="zh-CN" sz="2800" dirty="0"/>
              <a:t>7. What is the park dominated by? </a:t>
            </a:r>
          </a:p>
          <a:p>
            <a:pPr marL="0" indent="0">
              <a:buNone/>
            </a:pPr>
            <a:r>
              <a:rPr lang="en-GB" altLang="zh-CN" sz="2800" dirty="0"/>
              <a:t>8. What do you know about the Cloud-Dispelling Hall? </a:t>
            </a:r>
          </a:p>
          <a:p>
            <a:pPr marL="0" indent="0">
              <a:buNone/>
            </a:pPr>
            <a:r>
              <a:rPr lang="en-GB" altLang="zh-CN" sz="2800" dirty="0"/>
              <a:t>9. What do you know about </a:t>
            </a:r>
            <a:r>
              <a:rPr lang="en-GB" altLang="zh-CN" sz="2800" dirty="0" err="1"/>
              <a:t>Cixi’s</a:t>
            </a:r>
            <a:r>
              <a:rPr lang="en-GB" altLang="zh-CN" sz="2800" dirty="0"/>
              <a:t> 70</a:t>
            </a:r>
            <a:r>
              <a:rPr lang="en-GB" altLang="zh-CN" sz="2800" baseline="30000" dirty="0"/>
              <a:t>th</a:t>
            </a:r>
            <a:r>
              <a:rPr lang="en-GB" altLang="zh-CN" sz="2800" dirty="0"/>
              <a:t> birthday portrait? </a:t>
            </a:r>
          </a:p>
          <a:p>
            <a:pPr marL="0" indent="0">
              <a:buNone/>
            </a:pPr>
            <a:r>
              <a:rPr lang="en-GB" altLang="zh-CN" sz="2800" dirty="0"/>
              <a:t>10. </a:t>
            </a:r>
            <a:r>
              <a:rPr lang="en-GB" altLang="zh-CN" sz="2800" dirty="0">
                <a:solidFill>
                  <a:schemeClr val="tx2"/>
                </a:solidFill>
              </a:rPr>
              <a:t>What do you know about the Long Corridor? </a:t>
            </a:r>
          </a:p>
          <a:p>
            <a:pPr marL="0" indent="0">
              <a:buNone/>
            </a:pPr>
            <a:r>
              <a:rPr lang="en-GB" altLang="zh-CN" sz="2800" dirty="0"/>
              <a:t>11. What do you know about the Garden of Harmonious Delight? </a:t>
            </a:r>
          </a:p>
          <a:p>
            <a:pPr marL="0" indent="0">
              <a:buNone/>
            </a:pPr>
            <a:r>
              <a:rPr lang="en-GB" altLang="zh-CN" sz="2800" dirty="0"/>
              <a:t>12. What do you know about the Suzhou Street? </a:t>
            </a:r>
            <a:endParaRPr lang="en-US" altLang="zh-CN" sz="2800" dirty="0"/>
          </a:p>
        </p:txBody>
      </p:sp>
      <p:sp>
        <p:nvSpPr>
          <p:cNvPr id="4" name="Action Button: Forward or Next 3">
            <a:hlinkClick r:id="rId2" action="ppaction://hlinksldjump" highlightClick="1"/>
          </p:cNvPr>
          <p:cNvSpPr/>
          <p:nvPr/>
        </p:nvSpPr>
        <p:spPr>
          <a:xfrm>
            <a:off x="8172400" y="3789040"/>
            <a:ext cx="792088" cy="356644"/>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700" name="Rectangle 4"/>
          <p:cNvSpPr>
            <a:spLocks noGrp="1" noChangeArrowheads="1"/>
          </p:cNvSpPr>
          <p:nvPr>
            <p:ph type="title"/>
          </p:nvPr>
        </p:nvSpPr>
        <p:spPr>
          <a:xfrm>
            <a:off x="1066800" y="981075"/>
            <a:ext cx="7772400" cy="647700"/>
          </a:xfrm>
        </p:spPr>
        <p:txBody>
          <a:bodyPr/>
          <a:lstStyle/>
          <a:p>
            <a:pPr algn="ctr"/>
            <a:r>
              <a:rPr lang="en-GB" altLang="zh-CN" sz="3200"/>
              <a:t>The Summer Palace </a:t>
            </a:r>
            <a:endParaRPr lang="en-US" altLang="zh-CN" sz="3200"/>
          </a:p>
        </p:txBody>
      </p:sp>
      <p:pic>
        <p:nvPicPr>
          <p:cNvPr id="1309702" name="Picture 6" descr="颐和园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773238"/>
            <a:ext cx="4103687" cy="4573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8738" name="Rectangle 2"/>
          <p:cNvSpPr>
            <a:spLocks noGrp="1" noChangeArrowheads="1"/>
          </p:cNvSpPr>
          <p:nvPr>
            <p:ph type="title"/>
          </p:nvPr>
        </p:nvSpPr>
        <p:spPr>
          <a:xfrm>
            <a:off x="899592" y="260648"/>
            <a:ext cx="8136904" cy="648072"/>
          </a:xfrm>
        </p:spPr>
        <p:txBody>
          <a:bodyPr>
            <a:normAutofit fontScale="90000"/>
          </a:bodyPr>
          <a:lstStyle/>
          <a:p>
            <a:pPr algn="ctr"/>
            <a:r>
              <a:rPr lang="en-GB" altLang="zh-CN" sz="3200" b="1" dirty="0"/>
              <a:t>Questions Concerning Section A</a:t>
            </a:r>
            <a:br>
              <a:rPr lang="en-GB" altLang="zh-CN" sz="3200" b="1" dirty="0"/>
            </a:br>
            <a:r>
              <a:rPr lang="en-GB" altLang="zh-CN" sz="3200" b="1" dirty="0"/>
              <a:t> Architecture</a:t>
            </a:r>
            <a:endParaRPr lang="en-US" altLang="zh-CN" sz="3200" b="1" dirty="0"/>
          </a:p>
        </p:txBody>
      </p:sp>
      <p:sp>
        <p:nvSpPr>
          <p:cNvPr id="1268739" name="Rectangle 3"/>
          <p:cNvSpPr>
            <a:spLocks noGrp="1" noChangeArrowheads="1"/>
          </p:cNvSpPr>
          <p:nvPr>
            <p:ph idx="1"/>
          </p:nvPr>
        </p:nvSpPr>
        <p:spPr>
          <a:xfrm>
            <a:off x="323528" y="1268760"/>
            <a:ext cx="8363272" cy="5055840"/>
          </a:xfrm>
        </p:spPr>
        <p:txBody>
          <a:bodyPr>
            <a:noAutofit/>
          </a:bodyPr>
          <a:lstStyle/>
          <a:p>
            <a:pPr marL="0" indent="0">
              <a:buNone/>
            </a:pPr>
            <a:r>
              <a:rPr lang="en-GB" altLang="zh-CN" sz="2800" dirty="0">
                <a:solidFill>
                  <a:schemeClr val="accent1"/>
                </a:solidFill>
              </a:rPr>
              <a:t>1. How long is the history of wooden structures in China?</a:t>
            </a:r>
          </a:p>
          <a:p>
            <a:pPr marL="0" indent="0">
              <a:buNone/>
            </a:pPr>
            <a:r>
              <a:rPr lang="en-GB" altLang="zh-CN" sz="2800" dirty="0">
                <a:solidFill>
                  <a:schemeClr val="accent1">
                    <a:lumMod val="75000"/>
                  </a:schemeClr>
                </a:solidFill>
              </a:rPr>
              <a:t>2. What are the 3 categories of traditional Chinese wood buildings?  </a:t>
            </a:r>
          </a:p>
          <a:p>
            <a:pPr marL="0" indent="0">
              <a:buNone/>
            </a:pPr>
            <a:r>
              <a:rPr lang="en-GB" altLang="zh-CN" sz="2800" dirty="0"/>
              <a:t>3. Which category is the most popular? How is it formed? </a:t>
            </a:r>
          </a:p>
          <a:p>
            <a:pPr marL="0" indent="0">
              <a:buNone/>
            </a:pPr>
            <a:r>
              <a:rPr lang="en-GB" altLang="zh-CN" sz="2800" dirty="0">
                <a:solidFill>
                  <a:schemeClr val="accent1">
                    <a:lumMod val="75000"/>
                  </a:schemeClr>
                </a:solidFill>
              </a:rPr>
              <a:t>4. What is </a:t>
            </a:r>
            <a:r>
              <a:rPr lang="en-GB" altLang="zh-CN" sz="2800" i="1" dirty="0" err="1">
                <a:solidFill>
                  <a:schemeClr val="accent1">
                    <a:lumMod val="75000"/>
                  </a:schemeClr>
                </a:solidFill>
              </a:rPr>
              <a:t>dou</a:t>
            </a:r>
            <a:r>
              <a:rPr lang="en-GB" altLang="zh-CN" sz="2800" i="1" dirty="0">
                <a:solidFill>
                  <a:schemeClr val="accent1">
                    <a:lumMod val="75000"/>
                  </a:schemeClr>
                </a:solidFill>
              </a:rPr>
              <a:t>-gong</a:t>
            </a:r>
            <a:r>
              <a:rPr lang="en-GB" altLang="zh-CN" sz="2800" dirty="0">
                <a:solidFill>
                  <a:schemeClr val="accent1">
                    <a:lumMod val="75000"/>
                  </a:schemeClr>
                </a:solidFill>
              </a:rPr>
              <a:t>? What’s its function? </a:t>
            </a:r>
          </a:p>
          <a:p>
            <a:pPr marL="0" indent="0">
              <a:buNone/>
            </a:pPr>
            <a:r>
              <a:rPr lang="en-GB" altLang="zh-CN" sz="2800" dirty="0">
                <a:solidFill>
                  <a:schemeClr val="accent1">
                    <a:lumMod val="75000"/>
                  </a:schemeClr>
                </a:solidFill>
              </a:rPr>
              <a:t>5. What is the most widespread residential structure in North China? How is it related to Confucianism? </a:t>
            </a:r>
          </a:p>
          <a:p>
            <a:pPr marL="0" indent="0">
              <a:buNone/>
            </a:pPr>
            <a:r>
              <a:rPr lang="en-GB" altLang="zh-CN" sz="2800" dirty="0"/>
              <a:t>6. What is the general layout of Chinese architectural complex like?</a:t>
            </a:r>
          </a:p>
          <a:p>
            <a:pPr marL="0" indent="0">
              <a:buNone/>
            </a:pPr>
            <a:endParaRPr lang="en-US" altLang="zh-CN" sz="2800" dirty="0"/>
          </a:p>
        </p:txBody>
      </p:sp>
      <p:sp>
        <p:nvSpPr>
          <p:cNvPr id="2" name="Action Button: Forward or Next 1">
            <a:hlinkClick r:id="rId2" action="ppaction://hlinksldjump" highlightClick="1"/>
          </p:cNvPr>
          <p:cNvSpPr/>
          <p:nvPr/>
        </p:nvSpPr>
        <p:spPr>
          <a:xfrm>
            <a:off x="1835696" y="1772816"/>
            <a:ext cx="864096" cy="50066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3" action="ppaction://hlinksldjump" highlightClick="1"/>
          </p:cNvPr>
          <p:cNvSpPr/>
          <p:nvPr/>
        </p:nvSpPr>
        <p:spPr>
          <a:xfrm>
            <a:off x="3059832" y="2690802"/>
            <a:ext cx="864096" cy="50066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6876256" y="4077072"/>
            <a:ext cx="864096" cy="50066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ction Button: Forward or Next 6">
            <a:hlinkClick r:id="rId5" action="ppaction://hlinksldjump" highlightClick="1"/>
          </p:cNvPr>
          <p:cNvSpPr/>
          <p:nvPr/>
        </p:nvSpPr>
        <p:spPr>
          <a:xfrm>
            <a:off x="8281833" y="5051622"/>
            <a:ext cx="864096" cy="50066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8" name="Rectangle 4"/>
          <p:cNvSpPr>
            <a:spLocks noGrp="1" noChangeArrowheads="1"/>
          </p:cNvSpPr>
          <p:nvPr>
            <p:ph type="title"/>
          </p:nvPr>
        </p:nvSpPr>
        <p:spPr>
          <a:xfrm>
            <a:off x="1066800" y="981075"/>
            <a:ext cx="7772400" cy="1000125"/>
          </a:xfrm>
        </p:spPr>
        <p:txBody>
          <a:bodyPr/>
          <a:lstStyle/>
          <a:p>
            <a:pPr algn="ctr"/>
            <a:r>
              <a:rPr lang="en-GB" altLang="zh-CN" sz="2800"/>
              <a:t>Empress Cixi &amp; her eunuchs in the Summer Palace</a:t>
            </a:r>
            <a:endParaRPr lang="en-US" altLang="zh-CN" sz="2800"/>
          </a:p>
        </p:txBody>
      </p:sp>
      <p:pic>
        <p:nvPicPr>
          <p:cNvPr id="1311749" name="Picture 5" descr="颐和园19慈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2205038"/>
            <a:ext cx="4570413" cy="3306762"/>
          </a:xfrm>
          <a:prstGeom prst="rect">
            <a:avLst/>
          </a:prstGeom>
          <a:noFill/>
          <a:extLst>
            <a:ext uri="{909E8E84-426E-40DD-AFC4-6F175D3DCCD1}">
              <a14:hiddenFill xmlns:a14="http://schemas.microsoft.com/office/drawing/2010/main">
                <a:solidFill>
                  <a:srgbClr val="FFFFFF"/>
                </a:solidFill>
              </a14:hiddenFill>
            </a:ext>
          </a:extLst>
        </p:spPr>
      </p:pic>
      <p:pic>
        <p:nvPicPr>
          <p:cNvPr id="1311750" name="Picture 6" descr="颐和园21麒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852738"/>
            <a:ext cx="2728913" cy="3500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20" name="Rectangle 4"/>
          <p:cNvSpPr>
            <a:spLocks noGrp="1" noChangeArrowheads="1"/>
          </p:cNvSpPr>
          <p:nvPr>
            <p:ph type="title"/>
          </p:nvPr>
        </p:nvSpPr>
        <p:spPr>
          <a:xfrm>
            <a:off x="1066800" y="1052513"/>
            <a:ext cx="7772400" cy="647700"/>
          </a:xfrm>
        </p:spPr>
        <p:txBody>
          <a:bodyPr/>
          <a:lstStyle/>
          <a:p>
            <a:pPr algn="ctr"/>
            <a:r>
              <a:rPr lang="en-GB" altLang="zh-CN" sz="3200"/>
              <a:t>The palace on the Longevity Hill</a:t>
            </a:r>
            <a:endParaRPr lang="en-US" altLang="zh-CN" sz="3200"/>
          </a:p>
        </p:txBody>
      </p:sp>
      <p:pic>
        <p:nvPicPr>
          <p:cNvPr id="1314821" name="Picture 5" descr="颐和园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916113"/>
            <a:ext cx="4824413" cy="4533900"/>
          </a:xfrm>
          <a:prstGeom prst="rect">
            <a:avLst/>
          </a:prstGeom>
          <a:noFill/>
          <a:extLst>
            <a:ext uri="{909E8E84-426E-40DD-AFC4-6F175D3DCCD1}">
              <a14:hiddenFill xmlns:a14="http://schemas.microsoft.com/office/drawing/2010/main">
                <a:solidFill>
                  <a:srgbClr val="FFFFFF"/>
                </a:solidFill>
              </a14:hiddenFill>
            </a:ext>
          </a:extLst>
        </p:spPr>
      </p:pic>
      <p:pic>
        <p:nvPicPr>
          <p:cNvPr id="1314822" name="Picture 6" descr="颐和园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716338"/>
            <a:ext cx="2219325" cy="2706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2" name="Rectangle 4"/>
          <p:cNvSpPr>
            <a:spLocks noGrp="1" noChangeArrowheads="1"/>
          </p:cNvSpPr>
          <p:nvPr>
            <p:ph type="title"/>
          </p:nvPr>
        </p:nvSpPr>
        <p:spPr>
          <a:xfrm>
            <a:off x="1066800" y="1125538"/>
            <a:ext cx="7772400" cy="719137"/>
          </a:xfrm>
        </p:spPr>
        <p:txBody>
          <a:bodyPr/>
          <a:lstStyle/>
          <a:p>
            <a:pPr algn="ctr"/>
            <a:r>
              <a:rPr lang="en-GB" altLang="zh-CN" sz="3200"/>
              <a:t>Empress Cixi and Katherine Carl in 1903</a:t>
            </a:r>
            <a:endParaRPr lang="en-US" altLang="zh-CN" sz="3200"/>
          </a:p>
        </p:txBody>
      </p:sp>
      <p:pic>
        <p:nvPicPr>
          <p:cNvPr id="1323013" name="Picture 5" descr="颐和园慈禧画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133600"/>
            <a:ext cx="3279775" cy="4368800"/>
          </a:xfrm>
          <a:prstGeom prst="rect">
            <a:avLst/>
          </a:prstGeom>
          <a:noFill/>
          <a:extLst>
            <a:ext uri="{909E8E84-426E-40DD-AFC4-6F175D3DCCD1}">
              <a14:hiddenFill xmlns:a14="http://schemas.microsoft.com/office/drawing/2010/main">
                <a:solidFill>
                  <a:srgbClr val="FFFFFF"/>
                </a:solidFill>
              </a14:hiddenFill>
            </a:ext>
          </a:extLst>
        </p:spPr>
      </p:pic>
      <p:pic>
        <p:nvPicPr>
          <p:cNvPr id="1323014" name="Picture 6" descr="颐和园慈禧画像作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133600"/>
            <a:ext cx="3024188" cy="4386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4" name="Rectangle 4"/>
          <p:cNvSpPr>
            <a:spLocks noGrp="1" noChangeArrowheads="1"/>
          </p:cNvSpPr>
          <p:nvPr>
            <p:ph type="title"/>
          </p:nvPr>
        </p:nvSpPr>
        <p:spPr>
          <a:xfrm>
            <a:off x="1066800" y="838200"/>
            <a:ext cx="7772400" cy="790575"/>
          </a:xfrm>
        </p:spPr>
        <p:txBody>
          <a:bodyPr/>
          <a:lstStyle/>
          <a:p>
            <a:pPr algn="ctr"/>
            <a:r>
              <a:rPr lang="en-GB" altLang="zh-CN" sz="3200"/>
              <a:t>The Garden of Harmonious Delight</a:t>
            </a:r>
            <a:endParaRPr lang="en-US" altLang="zh-CN" sz="3200"/>
          </a:p>
        </p:txBody>
      </p:sp>
      <p:pic>
        <p:nvPicPr>
          <p:cNvPr id="1320966" name="Picture 6" descr="10da83359492c14e谐趣园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773238"/>
            <a:ext cx="6337300" cy="4614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8" name="Rectangle 4"/>
          <p:cNvSpPr>
            <a:spLocks noGrp="1" noChangeArrowheads="1"/>
          </p:cNvSpPr>
          <p:nvPr>
            <p:ph type="title"/>
          </p:nvPr>
        </p:nvSpPr>
        <p:spPr>
          <a:xfrm>
            <a:off x="1066800" y="1268413"/>
            <a:ext cx="7772400" cy="1223962"/>
          </a:xfrm>
        </p:spPr>
        <p:txBody>
          <a:bodyPr/>
          <a:lstStyle/>
          <a:p>
            <a:pPr algn="ctr"/>
            <a:r>
              <a:rPr lang="en-GB" altLang="zh-CN" sz="3200"/>
              <a:t>The Long Corridor, 728 m. in length, is the longest sightseeing corridor in the world.</a:t>
            </a:r>
            <a:endParaRPr lang="en-US" altLang="zh-CN" sz="3200"/>
          </a:p>
        </p:txBody>
      </p:sp>
      <p:pic>
        <p:nvPicPr>
          <p:cNvPr id="1316869" name="Picture 5" descr="颐和园10长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997200"/>
            <a:ext cx="3870325" cy="3386138"/>
          </a:xfrm>
          <a:prstGeom prst="rect">
            <a:avLst/>
          </a:prstGeom>
          <a:noFill/>
          <a:extLst>
            <a:ext uri="{909E8E84-426E-40DD-AFC4-6F175D3DCCD1}">
              <a14:hiddenFill xmlns:a14="http://schemas.microsoft.com/office/drawing/2010/main">
                <a:solidFill>
                  <a:srgbClr val="FFFFFF"/>
                </a:solidFill>
              </a14:hiddenFill>
            </a:ext>
          </a:extLst>
        </p:spPr>
      </p:pic>
      <p:pic>
        <p:nvPicPr>
          <p:cNvPr id="1316870" name="Picture 6" descr="颐和园16长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997200"/>
            <a:ext cx="2549525" cy="340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6" name="Rectangle 4"/>
          <p:cNvSpPr>
            <a:spLocks noGrp="1" noChangeArrowheads="1"/>
          </p:cNvSpPr>
          <p:nvPr>
            <p:ph type="title"/>
          </p:nvPr>
        </p:nvSpPr>
        <p:spPr>
          <a:xfrm>
            <a:off x="1066800" y="1052513"/>
            <a:ext cx="7772400" cy="792162"/>
          </a:xfrm>
        </p:spPr>
        <p:txBody>
          <a:bodyPr/>
          <a:lstStyle/>
          <a:p>
            <a:pPr algn="ctr"/>
            <a:r>
              <a:rPr lang="en-GB" altLang="zh-CN" sz="3200"/>
              <a:t>The Suzhou River in winter</a:t>
            </a:r>
            <a:endParaRPr lang="en-US" altLang="zh-CN" sz="3200"/>
          </a:p>
        </p:txBody>
      </p:sp>
      <p:pic>
        <p:nvPicPr>
          <p:cNvPr id="1318917" name="Picture 5" descr="颐和园17苏州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492375"/>
            <a:ext cx="4826000" cy="3617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p:cNvSpPr>
            <a:spLocks noGrp="1" noChangeArrowheads="1"/>
          </p:cNvSpPr>
          <p:nvPr>
            <p:ph type="title"/>
          </p:nvPr>
        </p:nvSpPr>
        <p:spPr>
          <a:xfrm>
            <a:off x="1066800" y="838200"/>
            <a:ext cx="7772400" cy="719138"/>
          </a:xfrm>
        </p:spPr>
        <p:txBody>
          <a:bodyPr/>
          <a:lstStyle/>
          <a:p>
            <a:pPr algn="ctr"/>
            <a:r>
              <a:rPr lang="en-US" altLang="zh-CN" sz="3200" b="1"/>
              <a:t>Katharine Augusta Carl</a:t>
            </a:r>
            <a:r>
              <a:rPr lang="en-US" altLang="zh-CN" sz="3200"/>
              <a:t> (1865–1938)</a:t>
            </a:r>
          </a:p>
        </p:txBody>
      </p:sp>
      <p:sp>
        <p:nvSpPr>
          <p:cNvPr id="1325059" name="Rectangle 3"/>
          <p:cNvSpPr>
            <a:spLocks noGrp="1" noChangeArrowheads="1"/>
          </p:cNvSpPr>
          <p:nvPr>
            <p:ph idx="1"/>
          </p:nvPr>
        </p:nvSpPr>
        <p:spPr>
          <a:xfrm>
            <a:off x="1066800" y="1773238"/>
            <a:ext cx="7772400" cy="4443412"/>
          </a:xfrm>
        </p:spPr>
        <p:txBody>
          <a:bodyPr>
            <a:normAutofit lnSpcReduction="10000"/>
          </a:bodyPr>
          <a:lstStyle/>
          <a:p>
            <a:pPr>
              <a:lnSpc>
                <a:spcPct val="90000"/>
              </a:lnSpc>
            </a:pPr>
            <a:r>
              <a:rPr lang="en-US" altLang="zh-CN" sz="2400" dirty="0"/>
              <a:t>She was an American painter and author who spent nine months in China in 1903 painting a portrait of the </a:t>
            </a:r>
            <a:r>
              <a:rPr lang="en-US" altLang="zh-CN" sz="2400" dirty="0">
                <a:hlinkClick r:id="rId2" tooltip="Empress Dowager Cixi"/>
              </a:rPr>
              <a:t>Empress Dowager </a:t>
            </a:r>
            <a:r>
              <a:rPr lang="en-US" altLang="zh-CN" sz="2400" dirty="0" err="1">
                <a:hlinkClick r:id="rId2" tooltip="Empress Dowager Cixi"/>
              </a:rPr>
              <a:t>Cixi</a:t>
            </a:r>
            <a:r>
              <a:rPr lang="en-US" altLang="zh-CN" sz="2400" dirty="0"/>
              <a:t> for the </a:t>
            </a:r>
            <a:r>
              <a:rPr lang="en-US" altLang="zh-CN" sz="2400" dirty="0">
                <a:hlinkClick r:id="rId3" tooltip="St. Louis Exposition"/>
              </a:rPr>
              <a:t>St. Louis Exposition</a:t>
            </a:r>
            <a:r>
              <a:rPr lang="en-US" altLang="zh-CN" sz="2400" dirty="0"/>
              <a:t>. On her return to America, she published a book about her experience, </a:t>
            </a:r>
            <a:r>
              <a:rPr lang="en-US" altLang="zh-CN" sz="2400" dirty="0" err="1"/>
              <a:t>entitled</a:t>
            </a:r>
            <a:r>
              <a:rPr lang="en-US" altLang="zh-CN" sz="2400" i="1" dirty="0" err="1"/>
              <a:t>With</a:t>
            </a:r>
            <a:r>
              <a:rPr lang="en-US" altLang="zh-CN" sz="2400" i="1" dirty="0"/>
              <a:t> the Empress Dowager</a:t>
            </a:r>
            <a:r>
              <a:rPr lang="en-US" altLang="zh-CN" sz="2400" dirty="0"/>
              <a:t>. </a:t>
            </a:r>
          </a:p>
          <a:p>
            <a:pPr>
              <a:lnSpc>
                <a:spcPct val="90000"/>
              </a:lnSpc>
            </a:pPr>
            <a:r>
              <a:rPr lang="en-US" altLang="zh-CN" sz="2400" dirty="0"/>
              <a:t>Katharine Carl was commissioned in the summer of 1903 to paint a portrait of the </a:t>
            </a:r>
            <a:r>
              <a:rPr lang="en-US" altLang="zh-CN" sz="2400" dirty="0">
                <a:hlinkClick r:id="rId2" tooltip="Empress Dowager Cixi"/>
              </a:rPr>
              <a:t>Empress Dowager </a:t>
            </a:r>
            <a:r>
              <a:rPr lang="en-US" altLang="zh-CN" sz="2400" dirty="0" err="1">
                <a:hlinkClick r:id="rId2" tooltip="Empress Dowager Cixi"/>
              </a:rPr>
              <a:t>Cixi</a:t>
            </a:r>
            <a:r>
              <a:rPr lang="en-US" altLang="zh-CN" sz="2400" dirty="0"/>
              <a:t> for the Chinese exhibit at the 1904 </a:t>
            </a:r>
            <a:r>
              <a:rPr lang="en-US" altLang="zh-CN" sz="2400" dirty="0">
                <a:hlinkClick r:id="rId4" tooltip="Louisiana Purchase Exposition"/>
              </a:rPr>
              <a:t>Louisiana Purchase Exposition</a:t>
            </a:r>
            <a:r>
              <a:rPr lang="en-US" altLang="zh-CN" sz="2400" dirty="0"/>
              <a:t>. She spent a total of nine months in </a:t>
            </a:r>
            <a:r>
              <a:rPr lang="en-US" altLang="zh-CN" sz="2400" dirty="0">
                <a:hlinkClick r:id="rId5" tooltip="China"/>
              </a:rPr>
              <a:t>China</a:t>
            </a:r>
            <a:r>
              <a:rPr lang="en-US" altLang="zh-CN" sz="2400" dirty="0"/>
              <a:t> and painted four portraits of the Empress Dowager, later recording her memories as the only foreigner to live within the precincts of the Chinese imperial court in its last days in a book that was published in 1906.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3" name="Rectangle 3"/>
          <p:cNvSpPr>
            <a:spLocks noGrp="1" noChangeArrowheads="1"/>
          </p:cNvSpPr>
          <p:nvPr>
            <p:ph idx="1"/>
          </p:nvPr>
        </p:nvSpPr>
        <p:spPr>
          <a:xfrm>
            <a:off x="468313" y="981075"/>
            <a:ext cx="8370887" cy="5472113"/>
          </a:xfrm>
        </p:spPr>
        <p:txBody>
          <a:bodyPr>
            <a:normAutofit lnSpcReduction="10000"/>
          </a:bodyPr>
          <a:lstStyle/>
          <a:p>
            <a:pPr>
              <a:lnSpc>
                <a:spcPct val="80000"/>
              </a:lnSpc>
            </a:pPr>
            <a:r>
              <a:rPr lang="en-US" altLang="zh-CN" sz="2400"/>
              <a:t>Carl's writings of her time in </a:t>
            </a:r>
            <a:r>
              <a:rPr lang="en-US" altLang="zh-CN" sz="2400">
                <a:hlinkClick r:id="rId2" tooltip="China"/>
              </a:rPr>
              <a:t>China</a:t>
            </a:r>
            <a:r>
              <a:rPr lang="en-US" altLang="zh-CN" sz="2400"/>
              <a:t> provide a unique and intimate assessment of the </a:t>
            </a:r>
            <a:r>
              <a:rPr lang="en-US" altLang="zh-CN" sz="2400">
                <a:hlinkClick r:id="rId3" tooltip="Empress Dowager Cixi"/>
              </a:rPr>
              <a:t>Empress Dowager Cixi</a:t>
            </a:r>
            <a:r>
              <a:rPr lang="en-US" altLang="zh-CN" sz="2400"/>
              <a:t>. In the book's introduction, she says she wrote the book because "After I returned to America, I was constantly seeing in the newspapers (and hearing of) statements ascribed to me which I never made." These statements were usually at the expense of the Dowager's reputation, and Carl felt strongly enough about it to defend the Empress Dowager in writing and to try to dispel an incorrect image of Cixi that still lingers today.</a:t>
            </a:r>
          </a:p>
          <a:p>
            <a:pPr>
              <a:lnSpc>
                <a:spcPct val="80000"/>
              </a:lnSpc>
            </a:pPr>
            <a:r>
              <a:rPr lang="en-US" altLang="zh-CN" sz="2400"/>
              <a:t>Carl describes Cixi as a kind and considerate woman for her station. Cixi, though shrewd, had great presence, charm and graceful movements resulting in "an unusually attractive personality." She loved dogs and had a kennel maintained by eunuchs at the Summer Palace where she had "some magnificent specimens of Pekingese pugs and of a sort of Skye terrier." She did not like cats and some of the eunuchs who had cats made sure to keep them "within rigid bounds, on no condition allowing them to come within Her Majesty's ken.”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7" name="Rectangle 3"/>
          <p:cNvSpPr>
            <a:spLocks noGrp="1" noChangeArrowheads="1"/>
          </p:cNvSpPr>
          <p:nvPr>
            <p:ph idx="1"/>
          </p:nvPr>
        </p:nvSpPr>
        <p:spPr>
          <a:xfrm>
            <a:off x="395288" y="908050"/>
            <a:ext cx="8443912" cy="5545138"/>
          </a:xfrm>
        </p:spPr>
        <p:txBody>
          <a:bodyPr/>
          <a:lstStyle/>
          <a:p>
            <a:pPr>
              <a:lnSpc>
                <a:spcPct val="80000"/>
              </a:lnSpc>
            </a:pPr>
            <a:r>
              <a:rPr lang="en-US" altLang="zh-CN" sz="2200"/>
              <a:t>Carl describes Cixi as a loyal person, saying of her retinue: she "nursed Her Majesty through a long illness, about 25 years since, and saved her life by giving her mother's milk to drink. Her Majesty, who never forgets a favor, has always kept this woman in the Palace. Being a Chinese, she had bound feet. Her Majesty, who cannot bear to see them even, had her feet unbound and carefully treated, until now she can walk comfortably. Her Majesty has educated the son, who was an infant at the time of her illness, and whose natural nourishment she partook of. He is now a Secretary in a good yamen."</a:t>
            </a:r>
          </a:p>
          <a:p>
            <a:pPr>
              <a:lnSpc>
                <a:spcPct val="80000"/>
              </a:lnSpc>
            </a:pPr>
            <a:r>
              <a:rPr lang="en-US" altLang="zh-CN" sz="2200"/>
              <a:t>Carl described Cixi as enjoying boating on the lake, walks through the gardens and grounds of the Palace (the Imperial family rode in sedan chairs, so the eunuchs did the walking), and presentations of Chinese opera. Cixi smoked Chinese water pipes as well as European cigars through a cigar holder. At 69 Cixi was in good physical shape that when providing a tour of the Opera House to Carl, Cixi "mounted the steep and difficult steps with as much ease and lightness as I did, and I had on comfortable European shoes, while she wears the six-inch-high Manchu sole in the middle of her foot, and must really walk as if on stilts."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0" name="Rectangle 2"/>
          <p:cNvSpPr>
            <a:spLocks noGrp="1" noChangeArrowheads="1"/>
          </p:cNvSpPr>
          <p:nvPr>
            <p:ph type="title"/>
          </p:nvPr>
        </p:nvSpPr>
        <p:spPr>
          <a:xfrm>
            <a:off x="1066800" y="981075"/>
            <a:ext cx="7772400" cy="719138"/>
          </a:xfrm>
        </p:spPr>
        <p:txBody>
          <a:bodyPr/>
          <a:lstStyle/>
          <a:p>
            <a:r>
              <a:rPr lang="en-GB" altLang="zh-CN" sz="3200"/>
              <a:t>Translation exercises</a:t>
            </a:r>
            <a:endParaRPr lang="en-US" altLang="zh-CN" sz="3200"/>
          </a:p>
        </p:txBody>
      </p:sp>
      <p:sp>
        <p:nvSpPr>
          <p:cNvPr id="1302531" name="Rectangle 3"/>
          <p:cNvSpPr>
            <a:spLocks noGrp="1" noChangeArrowheads="1"/>
          </p:cNvSpPr>
          <p:nvPr>
            <p:ph idx="1"/>
          </p:nvPr>
        </p:nvSpPr>
        <p:spPr>
          <a:xfrm>
            <a:off x="755650" y="1844675"/>
            <a:ext cx="8083550" cy="4371975"/>
          </a:xfrm>
        </p:spPr>
        <p:txBody>
          <a:bodyPr/>
          <a:lstStyle/>
          <a:p>
            <a:pPr>
              <a:lnSpc>
                <a:spcPct val="90000"/>
              </a:lnSpc>
            </a:pPr>
            <a:r>
              <a:rPr lang="zh-CN" altLang="en-US" sz="2400">
                <a:hlinkClick r:id="rId2"/>
              </a:rPr>
              <a:t>中国</a:t>
            </a:r>
            <a:r>
              <a:rPr lang="zh-CN" altLang="en-US" sz="2400"/>
              <a:t>是世界</a:t>
            </a:r>
            <a:r>
              <a:rPr lang="zh-CN" altLang="en-US" sz="2400">
                <a:hlinkClick r:id="rId3"/>
              </a:rPr>
              <a:t>四大文明古国</a:t>
            </a:r>
            <a:r>
              <a:rPr lang="zh-CN" altLang="en-US" sz="2400"/>
              <a:t>之一，有着悠久的历史，劳动人民用自己的血汗和智慧创造了辉煌的中国建筑文明。中国的古建筑是世界上历史最悠久、体系最完整的建筑体系，从单体建筑到院落组合、城市规划、园林布置等在世界建筑史中都处于领先地位，中国建筑独一无二地体现了的“</a:t>
            </a:r>
            <a:r>
              <a:rPr lang="zh-CN" altLang="en-US" sz="2400">
                <a:hlinkClick r:id="rId4"/>
              </a:rPr>
              <a:t>天人合一</a:t>
            </a:r>
            <a:r>
              <a:rPr lang="zh-CN" altLang="en-US" sz="2400"/>
              <a:t>”的建筑思想。</a:t>
            </a:r>
          </a:p>
          <a:p>
            <a:pPr>
              <a:lnSpc>
                <a:spcPct val="90000"/>
              </a:lnSpc>
            </a:pPr>
            <a:r>
              <a:rPr lang="zh-CN" altLang="en-US" sz="2400"/>
              <a:t>古代世界的建筑因文化背景的不同，曾经有大约七个独立体系，其中有的早已中断，或流传不广，成就和影响也相对有限，如</a:t>
            </a:r>
            <a:r>
              <a:rPr lang="zh-CN" altLang="en-US" sz="2400">
                <a:hlinkClick r:id="rId5"/>
              </a:rPr>
              <a:t>古埃及</a:t>
            </a:r>
            <a:r>
              <a:rPr lang="zh-CN" altLang="en-US" sz="2400"/>
              <a:t>、</a:t>
            </a:r>
            <a:r>
              <a:rPr lang="zh-CN" altLang="en-US" sz="2400">
                <a:hlinkClick r:id="rId6"/>
              </a:rPr>
              <a:t>古代西亚</a:t>
            </a:r>
            <a:r>
              <a:rPr lang="zh-CN" altLang="en-US" sz="2400"/>
              <a:t>、</a:t>
            </a:r>
            <a:r>
              <a:rPr lang="zh-CN" altLang="en-US" sz="2400">
                <a:hlinkClick r:id="rId7"/>
              </a:rPr>
              <a:t>古代印度</a:t>
            </a:r>
            <a:r>
              <a:rPr lang="zh-CN" altLang="en-US" sz="2400"/>
              <a:t>和古代美洲的建筑等，只有</a:t>
            </a:r>
            <a:r>
              <a:rPr lang="zh-CN" altLang="en-US" sz="2400">
                <a:hlinkClick r:id="rId8"/>
              </a:rPr>
              <a:t>中国建筑</a:t>
            </a:r>
            <a:r>
              <a:rPr lang="zh-CN" altLang="en-US" sz="2400"/>
              <a:t>、欧洲建筑、</a:t>
            </a:r>
            <a:r>
              <a:rPr lang="zh-CN" altLang="en-US" sz="2400">
                <a:hlinkClick r:id="rId9"/>
              </a:rPr>
              <a:t>伊斯兰建筑</a:t>
            </a:r>
            <a:r>
              <a:rPr lang="zh-CN" altLang="en-US" sz="2400"/>
              <a:t>被认为是世界三大建筑体系，又以中国建筑和欧洲建筑延续时代最长，流域最广，成就也更为辉煌。</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63" name="Rectangle 3"/>
          <p:cNvSpPr>
            <a:spLocks noGrp="1" noChangeArrowheads="1"/>
          </p:cNvSpPr>
          <p:nvPr>
            <p:ph idx="1"/>
          </p:nvPr>
        </p:nvSpPr>
        <p:spPr>
          <a:xfrm>
            <a:off x="0" y="332656"/>
            <a:ext cx="9144000" cy="5883995"/>
          </a:xfrm>
        </p:spPr>
        <p:txBody>
          <a:bodyPr>
            <a:noAutofit/>
          </a:bodyPr>
          <a:lstStyle/>
          <a:p>
            <a:pPr marL="0" indent="0">
              <a:buNone/>
            </a:pPr>
            <a:r>
              <a:rPr lang="en-GB" altLang="zh-CN" sz="2800" dirty="0"/>
              <a:t>7. Is the palace complex in Beijing the only one remaining in the whole country? </a:t>
            </a:r>
          </a:p>
          <a:p>
            <a:pPr marL="0" indent="0">
              <a:buNone/>
            </a:pPr>
            <a:r>
              <a:rPr lang="en-GB" altLang="zh-CN" sz="2800" dirty="0"/>
              <a:t>8. </a:t>
            </a:r>
            <a:r>
              <a:rPr lang="en-GB" altLang="zh-CN" sz="2800" dirty="0">
                <a:solidFill>
                  <a:schemeClr val="accent1">
                    <a:lumMod val="75000"/>
                  </a:schemeClr>
                </a:solidFill>
              </a:rPr>
              <a:t>Is the construction of Buddhist temples important in Chinese architecture? What is the general layout of a Buddhist temple like? </a:t>
            </a:r>
          </a:p>
          <a:p>
            <a:pPr marL="0" indent="0">
              <a:buNone/>
            </a:pPr>
            <a:r>
              <a:rPr lang="en-GB" altLang="zh-CN" sz="2800" dirty="0"/>
              <a:t>9. </a:t>
            </a:r>
            <a:r>
              <a:rPr lang="en-GB" altLang="zh-CN" sz="2800" dirty="0">
                <a:solidFill>
                  <a:schemeClr val="accent1">
                    <a:lumMod val="75000"/>
                  </a:schemeClr>
                </a:solidFill>
              </a:rPr>
              <a:t>What are Buddhist pavilion and pagodas? Could you name some important Buddhist pagodas in China?</a:t>
            </a:r>
          </a:p>
          <a:p>
            <a:pPr marL="0" indent="0">
              <a:buNone/>
            </a:pPr>
            <a:r>
              <a:rPr lang="en-GB" altLang="zh-CN" sz="2800" dirty="0">
                <a:solidFill>
                  <a:schemeClr val="accent1">
                    <a:lumMod val="75000"/>
                  </a:schemeClr>
                </a:solidFill>
              </a:rPr>
              <a:t>10. What styles do traditional Chinese buildings' roofs have? </a:t>
            </a:r>
          </a:p>
          <a:p>
            <a:pPr marL="0" indent="0">
              <a:buNone/>
            </a:pPr>
            <a:r>
              <a:rPr lang="en-GB" altLang="zh-CN" sz="2800" dirty="0"/>
              <a:t>11. How are traditional Chinese buildings decorated? </a:t>
            </a:r>
          </a:p>
          <a:p>
            <a:pPr marL="0" indent="0">
              <a:buNone/>
            </a:pPr>
            <a:r>
              <a:rPr lang="en-GB" altLang="zh-CN" sz="2800" dirty="0"/>
              <a:t>12. How are </a:t>
            </a:r>
            <a:r>
              <a:rPr lang="en-GB" altLang="zh-CN" sz="2800" dirty="0" err="1"/>
              <a:t>colors</a:t>
            </a:r>
            <a:r>
              <a:rPr lang="en-GB" altLang="zh-CN" sz="2800" dirty="0"/>
              <a:t> used in the decoration of old buildings? </a:t>
            </a:r>
          </a:p>
          <a:p>
            <a:pPr marL="0" indent="0">
              <a:buNone/>
            </a:pPr>
            <a:r>
              <a:rPr lang="en-GB" altLang="zh-CN" sz="2800" dirty="0"/>
              <a:t>13. Have you ever been amazed at an old Chinese buildings?</a:t>
            </a:r>
            <a:endParaRPr lang="en-US" altLang="zh-CN" sz="2800" dirty="0"/>
          </a:p>
        </p:txBody>
      </p:sp>
      <p:sp>
        <p:nvSpPr>
          <p:cNvPr id="3" name="Action Button: Forward or Next 2">
            <a:hlinkClick r:id="rId2" action="ppaction://hlinksldjump" highlightClick="1"/>
          </p:cNvPr>
          <p:cNvSpPr/>
          <p:nvPr/>
        </p:nvSpPr>
        <p:spPr>
          <a:xfrm>
            <a:off x="3611844" y="2253806"/>
            <a:ext cx="864096" cy="50066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Action Button: Forward or Next 3">
            <a:hlinkClick r:id="rId3" action="ppaction://hlinksldjump" highlightClick="1"/>
          </p:cNvPr>
          <p:cNvSpPr/>
          <p:nvPr/>
        </p:nvSpPr>
        <p:spPr>
          <a:xfrm>
            <a:off x="7913416" y="3189265"/>
            <a:ext cx="720080" cy="356644"/>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4" action="ppaction://hlinksldjump" highlightClick="1"/>
          </p:cNvPr>
          <p:cNvSpPr/>
          <p:nvPr/>
        </p:nvSpPr>
        <p:spPr>
          <a:xfrm>
            <a:off x="1187624" y="4149080"/>
            <a:ext cx="792088" cy="356644"/>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4" name="Rectangle 2"/>
          <p:cNvSpPr>
            <a:spLocks noGrp="1" noChangeArrowheads="1"/>
          </p:cNvSpPr>
          <p:nvPr>
            <p:ph type="title"/>
          </p:nvPr>
        </p:nvSpPr>
        <p:spPr>
          <a:xfrm>
            <a:off x="1066800" y="981075"/>
            <a:ext cx="7772400" cy="647700"/>
          </a:xfrm>
        </p:spPr>
        <p:txBody>
          <a:bodyPr/>
          <a:lstStyle/>
          <a:p>
            <a:r>
              <a:rPr lang="en-GB" altLang="zh-CN" sz="3600"/>
              <a:t>Translation exercises</a:t>
            </a:r>
            <a:endParaRPr lang="en-US" altLang="zh-CN" sz="3600"/>
          </a:p>
        </p:txBody>
      </p:sp>
      <p:sp>
        <p:nvSpPr>
          <p:cNvPr id="1303555" name="Rectangle 3"/>
          <p:cNvSpPr>
            <a:spLocks noGrp="1" noChangeArrowheads="1"/>
          </p:cNvSpPr>
          <p:nvPr>
            <p:ph idx="1"/>
          </p:nvPr>
        </p:nvSpPr>
        <p:spPr>
          <a:xfrm>
            <a:off x="684213" y="1844675"/>
            <a:ext cx="8154987" cy="4371975"/>
          </a:xfrm>
        </p:spPr>
        <p:txBody>
          <a:bodyPr/>
          <a:lstStyle/>
          <a:p>
            <a:pPr>
              <a:lnSpc>
                <a:spcPct val="80000"/>
              </a:lnSpc>
            </a:pPr>
            <a:r>
              <a:rPr lang="zh-CN" altLang="en-US" sz="2400"/>
              <a:t>园林艺术是人们为了游览、娱乐的方便，用自己的双手创造风景的一种艺术。由于各民族、各地区人们对风景的不同理解，也就出现了不同风格的园林。归结起来，世界上的园林可分为三个系统</a:t>
            </a:r>
            <a:r>
              <a:rPr lang="en-US" altLang="zh-CN" sz="2400"/>
              <a:t>——</a:t>
            </a:r>
            <a:r>
              <a:rPr lang="zh-CN" altLang="en-US" sz="2400"/>
              <a:t>欧洲园林、西亚园林和中国园林。中国园林有着悠久的历史，那“虽有人作，宛自天开”的艺术原则，那熔传统建筑、文学、书画、雕刻和工艺等艺术于一炉的综合特性，在世界园林史上独树一帜，享有很高的地位。 </a:t>
            </a:r>
          </a:p>
          <a:p>
            <a:pPr>
              <a:lnSpc>
                <a:spcPct val="80000"/>
              </a:lnSpc>
            </a:pPr>
            <a:r>
              <a:rPr lang="zh-CN" altLang="en-US" sz="2400"/>
              <a:t>我国地域广大，各地的地理条件各不相同，因而园林也常表现出明显的地方特性。归总起来，江南地区、广东沿海和四川一带的园林较富特色，于是便有所谓</a:t>
            </a:r>
            <a:r>
              <a:rPr lang="zh-CN" altLang="en-US" sz="2400" u="sng">
                <a:hlinkClick r:id="rId2"/>
              </a:rPr>
              <a:t>江南园林</a:t>
            </a:r>
            <a:r>
              <a:rPr lang="zh-CN" altLang="en-US" sz="2400"/>
              <a:t>、</a:t>
            </a:r>
            <a:r>
              <a:rPr lang="zh-CN" altLang="en-US" sz="2400" u="sng">
                <a:hlinkClick r:id="rId3"/>
              </a:rPr>
              <a:t>岭南园林</a:t>
            </a:r>
            <a:r>
              <a:rPr lang="zh-CN" altLang="en-US" sz="2400"/>
              <a:t>和蜀中园林的称谓。而北京四周及山东、山西、陕西等地的园林风格较为相像，统称为北方园林。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a:xfrm>
            <a:off x="1066800" y="1052513"/>
            <a:ext cx="7772400" cy="720725"/>
          </a:xfrm>
        </p:spPr>
        <p:txBody>
          <a:bodyPr/>
          <a:lstStyle/>
          <a:p>
            <a:r>
              <a:rPr lang="en-GB" altLang="zh-CN" sz="3200"/>
              <a:t>Translation exercises</a:t>
            </a:r>
            <a:endParaRPr lang="en-US" altLang="zh-CN" sz="3200"/>
          </a:p>
        </p:txBody>
      </p:sp>
      <p:sp>
        <p:nvSpPr>
          <p:cNvPr id="1330179" name="Rectangle 3"/>
          <p:cNvSpPr>
            <a:spLocks noGrp="1" noChangeArrowheads="1"/>
          </p:cNvSpPr>
          <p:nvPr>
            <p:ph idx="1"/>
          </p:nvPr>
        </p:nvSpPr>
        <p:spPr>
          <a:xfrm>
            <a:off x="611188" y="2101850"/>
            <a:ext cx="8228012" cy="4114800"/>
          </a:xfrm>
        </p:spPr>
        <p:txBody>
          <a:bodyPr/>
          <a:lstStyle/>
          <a:p>
            <a:pPr>
              <a:lnSpc>
                <a:spcPct val="90000"/>
              </a:lnSpc>
            </a:pPr>
            <a:r>
              <a:rPr lang="zh-CN" altLang="en-US" sz="2400"/>
              <a:t>世界遗产委员会评价：北京颐和园始建于公元</a:t>
            </a:r>
            <a:r>
              <a:rPr lang="en-US" altLang="zh-CN" sz="2400"/>
              <a:t>1750</a:t>
            </a:r>
            <a:r>
              <a:rPr lang="zh-CN" altLang="en-US" sz="2400"/>
              <a:t>年，</a:t>
            </a:r>
            <a:r>
              <a:rPr lang="en-US" altLang="zh-CN" sz="2400"/>
              <a:t>1860</a:t>
            </a:r>
            <a:r>
              <a:rPr lang="zh-CN" altLang="en-US" sz="2400"/>
              <a:t>年在战火中严重损毁，</a:t>
            </a:r>
            <a:r>
              <a:rPr lang="en-US" altLang="zh-CN" sz="2400"/>
              <a:t>1886</a:t>
            </a:r>
            <a:r>
              <a:rPr lang="zh-CN" altLang="en-US" sz="2400"/>
              <a:t>年在原址上重新进行了修缮。其亭台、长廊、殿堂、庙宇和小桥等人工景观与自然山峦和开阔的湖面相互和谐、艺术地融为一体，堪称中国风景园林设计中的杰作。</a:t>
            </a:r>
          </a:p>
          <a:p>
            <a:pPr>
              <a:lnSpc>
                <a:spcPct val="90000"/>
              </a:lnSpc>
            </a:pPr>
            <a:r>
              <a:rPr lang="zh-CN" altLang="en-US" sz="2400"/>
              <a:t>概况：颐和园是世界著名的皇家园林，它地处北京西北郊外，距京城约</a:t>
            </a:r>
            <a:r>
              <a:rPr lang="en-US" altLang="zh-CN" sz="2400"/>
              <a:t>15</a:t>
            </a:r>
            <a:r>
              <a:rPr lang="zh-CN" altLang="en-US" sz="2400"/>
              <a:t>公里，旧称“清漪园”。</a:t>
            </a:r>
            <a:r>
              <a:rPr lang="en-US" altLang="zh-CN" sz="2400"/>
              <a:t>1888</a:t>
            </a:r>
            <a:r>
              <a:rPr lang="zh-CN" altLang="en-US" sz="2400"/>
              <a:t>年重建，改名“颐和园”，耗银</a:t>
            </a:r>
            <a:r>
              <a:rPr lang="en-US" altLang="zh-CN" sz="2400"/>
              <a:t>3000</a:t>
            </a:r>
            <a:r>
              <a:rPr lang="zh-CN" altLang="en-US" sz="2400"/>
              <a:t>万两，历时十年。颐和园规模宏大，占地面积达</a:t>
            </a:r>
            <a:r>
              <a:rPr lang="en-US" altLang="zh-CN" sz="2400"/>
              <a:t>293</a:t>
            </a:r>
            <a:r>
              <a:rPr lang="zh-CN" altLang="en-US" sz="2400"/>
              <a:t>公顷，主要由万寿山和昆明湖两部分组成。各种形式的宫殿园林建筑</a:t>
            </a:r>
            <a:r>
              <a:rPr lang="en-US" altLang="zh-CN" sz="2400"/>
              <a:t>3000</a:t>
            </a:r>
            <a:r>
              <a:rPr lang="zh-CN" altLang="en-US" sz="2400"/>
              <a:t>余间，大致可分为行政、生活、游览三个部分。</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1066800" y="838200"/>
            <a:ext cx="7772400" cy="935038"/>
          </a:xfrm>
        </p:spPr>
        <p:txBody>
          <a:bodyPr/>
          <a:lstStyle/>
          <a:p>
            <a:pPr algn="ctr"/>
            <a:r>
              <a:rPr lang="en-US" altLang="zh-CN" sz="3200"/>
              <a:t>Topics for discussion</a:t>
            </a:r>
          </a:p>
        </p:txBody>
      </p:sp>
      <p:sp>
        <p:nvSpPr>
          <p:cNvPr id="1105923" name="Rectangle 3"/>
          <p:cNvSpPr>
            <a:spLocks noGrp="1" noChangeArrowheads="1"/>
          </p:cNvSpPr>
          <p:nvPr>
            <p:ph idx="1"/>
          </p:nvPr>
        </p:nvSpPr>
        <p:spPr>
          <a:xfrm>
            <a:off x="900113" y="2060575"/>
            <a:ext cx="7939087" cy="4156075"/>
          </a:xfrm>
        </p:spPr>
        <p:txBody>
          <a:bodyPr/>
          <a:lstStyle/>
          <a:p>
            <a:pPr>
              <a:lnSpc>
                <a:spcPct val="90000"/>
              </a:lnSpc>
            </a:pPr>
            <a:r>
              <a:rPr lang="en-US" altLang="zh-CN" sz="2800" dirty="0"/>
              <a:t>1. Have you ever been to a magnificent palace, a big temple or an unusual residential house? What there impressed you most deeply? </a:t>
            </a:r>
          </a:p>
          <a:p>
            <a:pPr>
              <a:lnSpc>
                <a:spcPct val="90000"/>
              </a:lnSpc>
            </a:pPr>
            <a:r>
              <a:rPr lang="en-US" altLang="zh-CN" dirty="0"/>
              <a:t>2. </a:t>
            </a:r>
            <a:r>
              <a:rPr lang="en-US" altLang="zh-CN" sz="2800" dirty="0"/>
              <a:t>Have you ever been to an imperial garden or a well-known private one? What there impressed you most deeply? </a:t>
            </a:r>
          </a:p>
          <a:p>
            <a:pPr>
              <a:lnSpc>
                <a:spcPct val="90000"/>
              </a:lnSpc>
            </a:pPr>
            <a:r>
              <a:rPr lang="en-GB" altLang="zh-CN" sz="2800" dirty="0"/>
              <a:t>3. What buildings or gardens have been inscribed by UNESCO in the List of World Cultural Heritage? </a:t>
            </a:r>
            <a:endParaRPr lang="en-US" altLang="zh-C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955248">
            <a:off x="1005485" y="2959737"/>
            <a:ext cx="8229600" cy="720080"/>
          </a:xfrm>
        </p:spPr>
        <p:txBody>
          <a:bodyPr>
            <a:normAutofit/>
          </a:bodyPr>
          <a:lstStyle/>
          <a:p>
            <a:r>
              <a:rPr lang="en-US" altLang="zh-CN" sz="4000" dirty="0"/>
              <a:t>See you next time!</a:t>
            </a:r>
            <a:endParaRPr lang="en-NZ" sz="4000" dirty="0"/>
          </a:p>
        </p:txBody>
      </p:sp>
    </p:spTree>
    <p:extLst>
      <p:ext uri="{BB962C8B-B14F-4D97-AF65-F5344CB8AC3E}">
        <p14:creationId xmlns:p14="http://schemas.microsoft.com/office/powerpoint/2010/main" val="3113261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399276" cy="576064"/>
          </a:xfrm>
        </p:spPr>
        <p:txBody>
          <a:bodyPr>
            <a:noAutofit/>
          </a:bodyPr>
          <a:lstStyle/>
          <a:p>
            <a:r>
              <a:rPr lang="en-GB" altLang="zh-CN" sz="3000" dirty="0">
                <a:solidFill>
                  <a:schemeClr val="accent1"/>
                </a:solidFill>
              </a:rPr>
              <a:t>How long is the history of wooden structures in China?</a:t>
            </a:r>
            <a:endParaRPr lang="en-NZ" sz="3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322" y="1287640"/>
            <a:ext cx="6840760" cy="493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963" y="6251482"/>
            <a:ext cx="2967479" cy="3231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zh-CN" altLang="en-US" sz="1500" b="1" spc="50" dirty="0">
                <a:ln w="11430"/>
                <a:solidFill>
                  <a:schemeClr val="accent1">
                    <a:lumMod val="75000"/>
                  </a:schemeClr>
                </a:solidFill>
                <a:effectLst>
                  <a:outerShdw blurRad="76200" dist="50800" dir="5400000" algn="tl" rotWithShape="0">
                    <a:srgbClr val="000000">
                      <a:alpha val="65000"/>
                    </a:srgbClr>
                  </a:outerShdw>
                </a:effectLst>
              </a:rPr>
              <a:t>世界上最高的木建筑：应县木塔</a:t>
            </a:r>
            <a:endParaRPr lang="en-US" sz="1500" b="1" cap="none" spc="50" dirty="0">
              <a:ln w="11430"/>
              <a:solidFill>
                <a:schemeClr val="accent1">
                  <a:lumMod val="75000"/>
                </a:schemeClr>
              </a:solidFill>
              <a:effectLst>
                <a:outerShdw blurRad="76200" dist="50800" dir="5400000" algn="tl" rotWithShape="0">
                  <a:srgbClr val="000000">
                    <a:alpha val="65000"/>
                  </a:srgbClr>
                </a:outerShdw>
              </a:effectLst>
            </a:endParaRPr>
          </a:p>
        </p:txBody>
      </p:sp>
      <p:sp>
        <p:nvSpPr>
          <p:cNvPr id="3" name="Action Button: Home 2">
            <a:hlinkClick r:id="rId3" action="ppaction://hlinksldjump" highlightClick="1"/>
          </p:cNvPr>
          <p:cNvSpPr/>
          <p:nvPr/>
        </p:nvSpPr>
        <p:spPr>
          <a:xfrm>
            <a:off x="1881895" y="676870"/>
            <a:ext cx="673881" cy="604491"/>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636078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43000"/>
          </a:xfrm>
        </p:spPr>
        <p:txBody>
          <a:bodyPr>
            <a:normAutofit/>
          </a:bodyPr>
          <a:lstStyle/>
          <a:p>
            <a:r>
              <a:rPr lang="en-GB" altLang="zh-CN" sz="3000" b="1" dirty="0">
                <a:solidFill>
                  <a:schemeClr val="accent1">
                    <a:lumMod val="75000"/>
                  </a:schemeClr>
                </a:solidFill>
              </a:rPr>
              <a:t>What are the 3 categories of traditional Chinese wood buildings?  </a:t>
            </a:r>
            <a:endParaRPr lang="en-NZ" sz="30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484784"/>
            <a:ext cx="3816424"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053416"/>
            <a:ext cx="3976372" cy="258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484784"/>
            <a:ext cx="3048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59632" y="4498125"/>
            <a:ext cx="881973"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None/>
            </a:pPr>
            <a:r>
              <a:rPr lang="zh-CN" alt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抬梁式</a:t>
            </a:r>
            <a:endParaRPr 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Rectangle 8"/>
          <p:cNvSpPr/>
          <p:nvPr/>
        </p:nvSpPr>
        <p:spPr>
          <a:xfrm>
            <a:off x="6948264" y="3684084"/>
            <a:ext cx="881973"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None/>
            </a:pPr>
            <a:r>
              <a:rPr lang="zh-CN" alt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穿斗式</a:t>
            </a:r>
            <a:endParaRPr 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Rectangle 9"/>
          <p:cNvSpPr/>
          <p:nvPr/>
        </p:nvSpPr>
        <p:spPr>
          <a:xfrm>
            <a:off x="6191207" y="6270734"/>
            <a:ext cx="881973"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None/>
            </a:pPr>
            <a:r>
              <a:rPr lang="zh-CN" alt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井干式</a:t>
            </a:r>
            <a:endParaRPr 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Action Button: Home 10">
            <a:hlinkClick r:id="rId5" action="ppaction://hlinksldjump" highlightClick="1"/>
          </p:cNvPr>
          <p:cNvSpPr/>
          <p:nvPr/>
        </p:nvSpPr>
        <p:spPr>
          <a:xfrm>
            <a:off x="3129695" y="865448"/>
            <a:ext cx="673881" cy="604491"/>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57250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8" name="Rectangle 4"/>
          <p:cNvSpPr>
            <a:spLocks noGrp="1" noChangeArrowheads="1"/>
          </p:cNvSpPr>
          <p:nvPr>
            <p:ph type="title"/>
          </p:nvPr>
        </p:nvSpPr>
        <p:spPr/>
        <p:txBody>
          <a:bodyPr>
            <a:normAutofit/>
          </a:bodyPr>
          <a:lstStyle/>
          <a:p>
            <a:r>
              <a:rPr lang="en-GB" altLang="zh-CN" dirty="0">
                <a:solidFill>
                  <a:schemeClr val="accent1">
                    <a:lumMod val="75000"/>
                  </a:schemeClr>
                </a:solidFill>
              </a:rPr>
              <a:t>What is </a:t>
            </a:r>
            <a:r>
              <a:rPr lang="en-GB" altLang="zh-CN" i="1" dirty="0" err="1">
                <a:solidFill>
                  <a:schemeClr val="accent1">
                    <a:lumMod val="75000"/>
                  </a:schemeClr>
                </a:solidFill>
              </a:rPr>
              <a:t>dou</a:t>
            </a:r>
            <a:r>
              <a:rPr lang="en-GB" altLang="zh-CN" i="1" dirty="0">
                <a:solidFill>
                  <a:schemeClr val="accent1">
                    <a:lumMod val="75000"/>
                  </a:schemeClr>
                </a:solidFill>
              </a:rPr>
              <a:t>-gong</a:t>
            </a:r>
            <a:r>
              <a:rPr lang="en-GB" altLang="zh-CN" dirty="0">
                <a:solidFill>
                  <a:schemeClr val="accent1">
                    <a:lumMod val="75000"/>
                  </a:schemeClr>
                </a:solidFill>
              </a:rPr>
              <a:t>? What’s its function?  </a:t>
            </a:r>
            <a:endParaRPr lang="en-US" altLang="zh-CN" dirty="0"/>
          </a:p>
        </p:txBody>
      </p:sp>
      <p:pic>
        <p:nvPicPr>
          <p:cNvPr id="1286149" name="Picture 5" descr="斗拱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244" y="1196752"/>
            <a:ext cx="3635375" cy="4968875"/>
          </a:xfrm>
          <a:prstGeom prst="rect">
            <a:avLst/>
          </a:prstGeom>
          <a:noFill/>
          <a:extLst>
            <a:ext uri="{909E8E84-426E-40DD-AFC4-6F175D3DCCD1}">
              <a14:hiddenFill xmlns:a14="http://schemas.microsoft.com/office/drawing/2010/main">
                <a:solidFill>
                  <a:srgbClr val="FFFFFF"/>
                </a:solidFill>
              </a14:hiddenFill>
            </a:ext>
          </a:extLst>
        </p:spPr>
      </p:pic>
      <p:pic>
        <p:nvPicPr>
          <p:cNvPr id="1286150" name="Picture 6" descr="斗拱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551113"/>
            <a:ext cx="3708400" cy="38496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83875" y="6400800"/>
            <a:ext cx="2364815"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GB" altLang="zh-CN" sz="1800" dirty="0"/>
              <a:t>A set of corbel brackets</a:t>
            </a:r>
            <a:endParaRPr lang="en-U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Action Button: Home 5">
            <a:hlinkClick r:id="rId4" action="ppaction://hlinksldjump" highlightClick="1"/>
          </p:cNvPr>
          <p:cNvSpPr/>
          <p:nvPr/>
        </p:nvSpPr>
        <p:spPr>
          <a:xfrm>
            <a:off x="6756602" y="374624"/>
            <a:ext cx="673881" cy="604491"/>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472479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6" name="Rectangle 4"/>
          <p:cNvSpPr>
            <a:spLocks noGrp="1" noChangeArrowheads="1"/>
          </p:cNvSpPr>
          <p:nvPr>
            <p:ph type="title"/>
          </p:nvPr>
        </p:nvSpPr>
        <p:spPr>
          <a:xfrm>
            <a:off x="323528" y="332656"/>
            <a:ext cx="8532813" cy="647700"/>
          </a:xfrm>
        </p:spPr>
        <p:txBody>
          <a:bodyPr>
            <a:normAutofit fontScale="90000"/>
          </a:bodyPr>
          <a:lstStyle/>
          <a:p>
            <a:pPr algn="ctr"/>
            <a:r>
              <a:rPr lang="en-US" altLang="zh-CN" sz="3200" b="1" dirty="0"/>
              <a:t>What is the most widespread residential structure in North China? How is it related to Confucianism?  </a:t>
            </a:r>
          </a:p>
        </p:txBody>
      </p:sp>
      <p:pic>
        <p:nvPicPr>
          <p:cNvPr id="1272837" name="Picture 5" descr="05118084956203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060575"/>
            <a:ext cx="6364288" cy="4348163"/>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Home 3">
            <a:hlinkClick r:id="rId3" action="ppaction://hlinksldjump" highlightClick="1"/>
          </p:cNvPr>
          <p:cNvSpPr/>
          <p:nvPr/>
        </p:nvSpPr>
        <p:spPr>
          <a:xfrm>
            <a:off x="7897055" y="1056709"/>
            <a:ext cx="673881" cy="604491"/>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71726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8" name="Rectangle 4"/>
          <p:cNvSpPr>
            <a:spLocks noGrp="1" noChangeArrowheads="1"/>
          </p:cNvSpPr>
          <p:nvPr>
            <p:ph type="title"/>
          </p:nvPr>
        </p:nvSpPr>
        <p:spPr>
          <a:xfrm>
            <a:off x="251520" y="1052513"/>
            <a:ext cx="8587680" cy="576262"/>
          </a:xfrm>
        </p:spPr>
        <p:txBody>
          <a:bodyPr>
            <a:normAutofit fontScale="90000"/>
          </a:bodyPr>
          <a:lstStyle/>
          <a:p>
            <a:pPr algn="ctr"/>
            <a:r>
              <a:rPr lang="en-US" altLang="zh-CN" sz="3200" b="1" dirty="0"/>
              <a:t>Is the construction of Buddhist temples important in Chinese architecture? What is the general layout of a Buddhist temple like? </a:t>
            </a:r>
          </a:p>
        </p:txBody>
      </p:sp>
      <p:pic>
        <p:nvPicPr>
          <p:cNvPr id="4" name="Picture 4" descr="C:\Documents and Settings\Administrator\桌面\临时\寺庙布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00" y="1844824"/>
            <a:ext cx="8783637"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ction Button: Home 1">
            <a:hlinkClick r:id="rId3" action="ppaction://hlinksldjump" highlightClick="1"/>
          </p:cNvPr>
          <p:cNvSpPr/>
          <p:nvPr/>
        </p:nvSpPr>
        <p:spPr>
          <a:xfrm>
            <a:off x="6732240" y="1196752"/>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45525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2"/>
          <p:cNvSpPr>
            <a:spLocks noGrp="1" noChangeArrowheads="1"/>
          </p:cNvSpPr>
          <p:nvPr>
            <p:ph type="title"/>
          </p:nvPr>
        </p:nvSpPr>
        <p:spPr/>
        <p:txBody>
          <a:bodyPr>
            <a:normAutofit fontScale="90000"/>
          </a:bodyPr>
          <a:lstStyle/>
          <a:p>
            <a:r>
              <a:rPr lang="en-US" altLang="zh-CN" sz="3200" dirty="0"/>
              <a:t>What are Buddhist pavilion and pagodas? Could you name some important Buddhist pagodas in China? </a:t>
            </a:r>
          </a:p>
        </p:txBody>
      </p:sp>
      <p:pic>
        <p:nvPicPr>
          <p:cNvPr id="4" name="Picture 7" descr="zhongjian2_1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690" y="1268760"/>
            <a:ext cx="4364038" cy="48514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1842016"/>
            <a:ext cx="3307283" cy="353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tion Button: Home 5">
            <a:hlinkClick r:id="rId4" action="ppaction://hlinksldjump" highlightClick="1"/>
          </p:cNvPr>
          <p:cNvSpPr/>
          <p:nvPr/>
        </p:nvSpPr>
        <p:spPr>
          <a:xfrm>
            <a:off x="3651417" y="944724"/>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2797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63" name="Rectangle 3"/>
          <p:cNvSpPr>
            <a:spLocks noGrp="1" noChangeArrowheads="1"/>
          </p:cNvSpPr>
          <p:nvPr>
            <p:ph idx="1"/>
          </p:nvPr>
        </p:nvSpPr>
        <p:spPr>
          <a:xfrm>
            <a:off x="0" y="332656"/>
            <a:ext cx="9144000" cy="5883995"/>
          </a:xfrm>
        </p:spPr>
        <p:txBody>
          <a:bodyPr>
            <a:noAutofit/>
          </a:bodyPr>
          <a:lstStyle/>
          <a:p>
            <a:pPr marL="0" indent="0">
              <a:buNone/>
            </a:pPr>
            <a:r>
              <a:rPr lang="en-GB" altLang="zh-CN" sz="2800" dirty="0"/>
              <a:t>14. Why are traditional Chinese roof tips pointing upwards? </a:t>
            </a:r>
          </a:p>
          <a:p>
            <a:pPr marL="0" indent="0">
              <a:buNone/>
            </a:pPr>
            <a:r>
              <a:rPr lang="en-GB" altLang="zh-CN" sz="2800" dirty="0"/>
              <a:t>15. Whom belonged yellow roof tiles to?</a:t>
            </a:r>
            <a:endParaRPr lang="en-US" altLang="zh-CN" sz="2800" dirty="0"/>
          </a:p>
        </p:txBody>
      </p:sp>
    </p:spTree>
    <p:extLst>
      <p:ext uri="{BB962C8B-B14F-4D97-AF65-F5344CB8AC3E}">
        <p14:creationId xmlns:p14="http://schemas.microsoft.com/office/powerpoint/2010/main" val="3177683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2" name="Rectangle 4"/>
          <p:cNvSpPr>
            <a:spLocks noGrp="1" noChangeArrowheads="1"/>
          </p:cNvSpPr>
          <p:nvPr>
            <p:ph type="title"/>
          </p:nvPr>
        </p:nvSpPr>
        <p:spPr/>
        <p:txBody>
          <a:bodyPr>
            <a:normAutofit fontScale="90000"/>
          </a:bodyPr>
          <a:lstStyle/>
          <a:p>
            <a:r>
              <a:rPr lang="en-GB" altLang="zh-CN" sz="3200" dirty="0">
                <a:solidFill>
                  <a:schemeClr val="accent1">
                    <a:lumMod val="75000"/>
                  </a:schemeClr>
                </a:solidFill>
              </a:rPr>
              <a:t>What styles do traditional Chinese buildings' roofs have?  </a:t>
            </a:r>
            <a:endParaRPr lang="en-US" altLang="zh-CN" sz="3200" dirty="0"/>
          </a:p>
        </p:txBody>
      </p:sp>
      <p:pic>
        <p:nvPicPr>
          <p:cNvPr id="1276933" name="Picture 5" descr="zhongjian2_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7" y="1619052"/>
            <a:ext cx="4032448" cy="47880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5816" y="6407150"/>
            <a:ext cx="5328592" cy="338554"/>
          </a:xfrm>
          <a:prstGeom prst="rect">
            <a:avLst/>
          </a:prstGeom>
          <a:solidFill>
            <a:schemeClr val="bg1"/>
          </a:solidFill>
        </p:spPr>
        <p:txBody>
          <a:bodyPr wrap="square">
            <a:spAutoFit/>
          </a:bodyPr>
          <a:lstStyle/>
          <a:p>
            <a:pPr>
              <a:buNone/>
            </a:pPr>
            <a:r>
              <a:rPr lang="en-US" sz="1600" dirty="0">
                <a:solidFill>
                  <a:schemeClr val="accent1">
                    <a:lumMod val="75000"/>
                  </a:schemeClr>
                </a:solidFill>
              </a:rPr>
              <a:t>Hipped and gabled roof of double eaves</a:t>
            </a:r>
          </a:p>
        </p:txBody>
      </p:sp>
      <p:sp>
        <p:nvSpPr>
          <p:cNvPr id="5" name="Action Button: Home 4">
            <a:hlinkClick r:id="rId3" action="ppaction://hlinksldjump" highlightClick="1"/>
          </p:cNvPr>
          <p:cNvSpPr/>
          <p:nvPr/>
        </p:nvSpPr>
        <p:spPr>
          <a:xfrm>
            <a:off x="2394608" y="548680"/>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51550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720080"/>
          </a:xfrm>
        </p:spPr>
        <p:txBody>
          <a:bodyPr>
            <a:normAutofit fontScale="90000"/>
          </a:bodyPr>
          <a:lstStyle/>
          <a:p>
            <a:r>
              <a:rPr lang="en-GB" altLang="zh-CN" sz="3200" dirty="0">
                <a:solidFill>
                  <a:schemeClr val="accent1">
                    <a:lumMod val="75000"/>
                  </a:schemeClr>
                </a:solidFill>
              </a:rPr>
              <a:t>What’s the greatest difference between European gardens and Chinese ones? </a:t>
            </a:r>
            <a:endParaRPr lang="en-N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56" y="1593669"/>
            <a:ext cx="450532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园林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799" y="1589844"/>
            <a:ext cx="4697991" cy="3133725"/>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Home 5">
            <a:hlinkClick r:id="rId4" action="ppaction://hlinksldjump" highlightClick="1"/>
          </p:cNvPr>
          <p:cNvSpPr/>
          <p:nvPr/>
        </p:nvSpPr>
        <p:spPr>
          <a:xfrm>
            <a:off x="4665481" y="548680"/>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016903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4" name="Rectangle 4"/>
          <p:cNvSpPr>
            <a:spLocks noGrp="1" noChangeArrowheads="1"/>
          </p:cNvSpPr>
          <p:nvPr>
            <p:ph type="title"/>
          </p:nvPr>
        </p:nvSpPr>
        <p:spPr>
          <a:xfrm>
            <a:off x="323528" y="764704"/>
            <a:ext cx="8229600" cy="720080"/>
          </a:xfrm>
        </p:spPr>
        <p:txBody>
          <a:bodyPr>
            <a:normAutofit fontScale="90000"/>
          </a:bodyPr>
          <a:lstStyle/>
          <a:p>
            <a:pPr marL="0" indent="0"/>
            <a:r>
              <a:rPr lang="en-GB" altLang="zh-CN" sz="3200" dirty="0"/>
              <a:t>What do you know about China’s imperial gardens? In which part of China are they located? How many of them can you name?</a:t>
            </a:r>
          </a:p>
        </p:txBody>
      </p:sp>
      <p:pic>
        <p:nvPicPr>
          <p:cNvPr id="1331205" name="Picture 5" descr="皇家园林9避暑山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2997200"/>
            <a:ext cx="4627563" cy="3467100"/>
          </a:xfrm>
          <a:prstGeom prst="rect">
            <a:avLst/>
          </a:prstGeom>
          <a:noFill/>
          <a:extLst>
            <a:ext uri="{909E8E84-426E-40DD-AFC4-6F175D3DCCD1}">
              <a14:hiddenFill xmlns:a14="http://schemas.microsoft.com/office/drawing/2010/main">
                <a:solidFill>
                  <a:srgbClr val="FFFFFF"/>
                </a:solidFill>
              </a14:hiddenFill>
            </a:ext>
          </a:extLst>
        </p:spPr>
      </p:pic>
      <p:pic>
        <p:nvPicPr>
          <p:cNvPr id="1331206" name="Picture 6" descr="皇家园林8圆明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050490"/>
            <a:ext cx="3186112" cy="2386012"/>
          </a:xfrm>
          <a:prstGeom prst="rect">
            <a:avLst/>
          </a:prstGeom>
          <a:noFill/>
          <a:extLst>
            <a:ext uri="{909E8E84-426E-40DD-AFC4-6F175D3DCCD1}">
              <a14:hiddenFill xmlns:a14="http://schemas.microsoft.com/office/drawing/2010/main">
                <a:solidFill>
                  <a:srgbClr val="FFFFFF"/>
                </a:solidFill>
              </a14:hiddenFill>
            </a:ext>
          </a:extLst>
        </p:spPr>
      </p:pic>
      <p:pic>
        <p:nvPicPr>
          <p:cNvPr id="1331207" name="Picture 7" descr="避暑山庄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460252"/>
            <a:ext cx="3167062" cy="2371725"/>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Home 5">
            <a:hlinkClick r:id="rId5" action="ppaction://hlinksldjump" highlightClick="1"/>
          </p:cNvPr>
          <p:cNvSpPr/>
          <p:nvPr/>
        </p:nvSpPr>
        <p:spPr>
          <a:xfrm>
            <a:off x="4050799" y="895142"/>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04365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553128" cy="864096"/>
          </a:xfrm>
        </p:spPr>
        <p:txBody>
          <a:bodyPr>
            <a:normAutofit fontScale="90000"/>
          </a:bodyPr>
          <a:lstStyle/>
          <a:p>
            <a:r>
              <a:rPr lang="en-GB" altLang="zh-CN" sz="3200" dirty="0"/>
              <a:t>What do you know about the private gardens of Suzhou? What gardens there demonstrate the styles of Song, Yuan, Ming and Qing dynasties? </a:t>
            </a:r>
            <a:endParaRPr lang="en-N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60158"/>
            <a:ext cx="2744430" cy="2858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14" y="1340768"/>
            <a:ext cx="3364118" cy="257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04048" y="4010324"/>
            <a:ext cx="901209"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zh-CN" altLang="en-US"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狮子林</a:t>
            </a:r>
            <a:endParaRPr lang="en-U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314842"/>
            <a:ext cx="3010707" cy="2263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66749" y="6525660"/>
            <a:ext cx="901209"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zh-CN" altLang="en-U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拙政园</a:t>
            </a:r>
            <a:endParaRPr lang="en-U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7682" y="4439494"/>
            <a:ext cx="253365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884368" y="6466460"/>
            <a:ext cx="649537"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None/>
            </a:pPr>
            <a:r>
              <a:rPr lang="zh-CN" alt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留园</a:t>
            </a:r>
            <a:endParaRPr 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Action Button: Home 9">
            <a:hlinkClick r:id="rId6" action="ppaction://hlinksldjump" highlightClick="1"/>
          </p:cNvPr>
          <p:cNvSpPr/>
          <p:nvPr/>
        </p:nvSpPr>
        <p:spPr>
          <a:xfrm>
            <a:off x="7363160" y="899424"/>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64380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2" name="Rectangle 4"/>
          <p:cNvSpPr>
            <a:spLocks noGrp="1" noChangeArrowheads="1"/>
          </p:cNvSpPr>
          <p:nvPr>
            <p:ph type="title"/>
          </p:nvPr>
        </p:nvSpPr>
        <p:spPr/>
        <p:txBody>
          <a:bodyPr/>
          <a:lstStyle/>
          <a:p>
            <a:pPr algn="ctr"/>
            <a:r>
              <a:rPr lang="en-US" altLang="zh-CN" sz="2800" dirty="0"/>
              <a:t>What else was the Summer Palace called? </a:t>
            </a:r>
          </a:p>
        </p:txBody>
      </p:sp>
      <p:pic>
        <p:nvPicPr>
          <p:cNvPr id="1307655" name="Picture 7" descr="颐和园14纪录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908050"/>
            <a:ext cx="3513138" cy="5567363"/>
          </a:xfrm>
          <a:prstGeom prst="rect">
            <a:avLst/>
          </a:prstGeom>
          <a:noFill/>
          <a:extLst>
            <a:ext uri="{909E8E84-426E-40DD-AFC4-6F175D3DCCD1}">
              <a14:hiddenFill xmlns:a14="http://schemas.microsoft.com/office/drawing/2010/main">
                <a:solidFill>
                  <a:srgbClr val="FFFFFF"/>
                </a:solidFill>
              </a14:hiddenFill>
            </a:ext>
          </a:extLst>
        </p:spPr>
      </p:pic>
      <p:pic>
        <p:nvPicPr>
          <p:cNvPr id="1307656" name="Picture 8" descr="颐和园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284538"/>
            <a:ext cx="3830637" cy="3067050"/>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Home 4">
            <a:hlinkClick r:id="rId4" action="ppaction://hlinksldjump" highlightClick="1"/>
          </p:cNvPr>
          <p:cNvSpPr/>
          <p:nvPr/>
        </p:nvSpPr>
        <p:spPr>
          <a:xfrm>
            <a:off x="7763447" y="217056"/>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26687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zh-CN" sz="3200" dirty="0"/>
              <a:t>What did the Anglo-French invading troops do to it in 1860? </a:t>
            </a:r>
            <a:endParaRPr lang="en-N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6480720" cy="4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1691680" y="541271"/>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60289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zh-CN" sz="3200" dirty="0"/>
              <a:t>What do you know about the Long Corridor? </a:t>
            </a:r>
            <a:endParaRPr lang="en-N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5328592" cy="499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7524328" y="1160748"/>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3443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4" name="Rectangle 4"/>
          <p:cNvSpPr>
            <a:spLocks noGrp="1" noChangeArrowheads="1"/>
          </p:cNvSpPr>
          <p:nvPr>
            <p:ph type="title"/>
          </p:nvPr>
        </p:nvSpPr>
        <p:spPr>
          <a:xfrm>
            <a:off x="4932363" y="4868863"/>
            <a:ext cx="3906837" cy="865187"/>
          </a:xfrm>
        </p:spPr>
        <p:txBody>
          <a:bodyPr/>
          <a:lstStyle/>
          <a:p>
            <a:pPr algn="ctr"/>
            <a:r>
              <a:rPr lang="en-GB" altLang="zh-CN" sz="3200"/>
              <a:t>Buddhist towers</a:t>
            </a:r>
            <a:endParaRPr lang="en-US" altLang="zh-CN" sz="3200"/>
          </a:p>
        </p:txBody>
      </p:sp>
      <p:pic>
        <p:nvPicPr>
          <p:cNvPr id="1280005" name="Picture 5" descr="zhongjian2_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836613"/>
            <a:ext cx="4010025" cy="3744912"/>
          </a:xfrm>
          <a:prstGeom prst="rect">
            <a:avLst/>
          </a:prstGeom>
          <a:noFill/>
          <a:extLst>
            <a:ext uri="{909E8E84-426E-40DD-AFC4-6F175D3DCCD1}">
              <a14:hiddenFill xmlns:a14="http://schemas.microsoft.com/office/drawing/2010/main">
                <a:solidFill>
                  <a:srgbClr val="FFFFFF"/>
                </a:solidFill>
              </a14:hiddenFill>
            </a:ext>
          </a:extLst>
        </p:spPr>
      </p:pic>
      <p:pic>
        <p:nvPicPr>
          <p:cNvPr id="1280006" name="Picture 6" descr="zhongjian2_0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57338"/>
            <a:ext cx="4176713" cy="485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2" name="Rectangle 4"/>
          <p:cNvSpPr>
            <a:spLocks noGrp="1" noChangeArrowheads="1"/>
          </p:cNvSpPr>
          <p:nvPr>
            <p:ph type="title"/>
          </p:nvPr>
        </p:nvSpPr>
        <p:spPr>
          <a:xfrm>
            <a:off x="5148263" y="838200"/>
            <a:ext cx="3690937" cy="1143000"/>
          </a:xfrm>
        </p:spPr>
        <p:txBody>
          <a:bodyPr/>
          <a:lstStyle/>
          <a:p>
            <a:r>
              <a:rPr lang="en-GB" altLang="zh-CN" sz="3200"/>
              <a:t>Buddhist tower &amp; pagoda</a:t>
            </a:r>
            <a:endParaRPr lang="en-US" altLang="zh-CN" sz="3200"/>
          </a:p>
        </p:txBody>
      </p:sp>
      <p:pic>
        <p:nvPicPr>
          <p:cNvPr id="1282053" name="Picture 5" descr="zhongjian2_1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275" y="2276475"/>
            <a:ext cx="3725863" cy="4275138"/>
          </a:xfrm>
          <a:prstGeom prst="rect">
            <a:avLst/>
          </a:prstGeom>
          <a:noFill/>
          <a:extLst>
            <a:ext uri="{909E8E84-426E-40DD-AFC4-6F175D3DCCD1}">
              <a14:hiddenFill xmlns:a14="http://schemas.microsoft.com/office/drawing/2010/main">
                <a:solidFill>
                  <a:srgbClr val="FFFFFF"/>
                </a:solidFill>
              </a14:hiddenFill>
            </a:ext>
          </a:extLst>
        </p:spPr>
      </p:pic>
      <p:pic>
        <p:nvPicPr>
          <p:cNvPr id="1282055" name="Picture 7" descr="zhongjian2_1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836613"/>
            <a:ext cx="4364038" cy="485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100" name="Rectangle 4"/>
          <p:cNvSpPr>
            <a:spLocks noGrp="1" noChangeArrowheads="1"/>
          </p:cNvSpPr>
          <p:nvPr>
            <p:ph type="title"/>
          </p:nvPr>
        </p:nvSpPr>
        <p:spPr>
          <a:xfrm>
            <a:off x="611188" y="838200"/>
            <a:ext cx="4105275" cy="1143000"/>
          </a:xfrm>
        </p:spPr>
        <p:txBody>
          <a:bodyPr/>
          <a:lstStyle/>
          <a:p>
            <a:pPr algn="ctr"/>
            <a:r>
              <a:rPr lang="en-GB" altLang="zh-CN" sz="3200"/>
              <a:t>Buddhist pagodas</a:t>
            </a:r>
            <a:endParaRPr lang="en-US" altLang="zh-CN" sz="3200"/>
          </a:p>
        </p:txBody>
      </p:sp>
      <p:pic>
        <p:nvPicPr>
          <p:cNvPr id="1284101" name="Picture 5" descr="zhongjian2_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981075"/>
            <a:ext cx="3770313" cy="5426075"/>
          </a:xfrm>
          <a:prstGeom prst="rect">
            <a:avLst/>
          </a:prstGeom>
          <a:noFill/>
          <a:extLst>
            <a:ext uri="{909E8E84-426E-40DD-AFC4-6F175D3DCCD1}">
              <a14:hiddenFill xmlns:a14="http://schemas.microsoft.com/office/drawing/2010/main">
                <a:solidFill>
                  <a:srgbClr val="FFFFFF"/>
                </a:solidFill>
              </a14:hiddenFill>
            </a:ext>
          </a:extLst>
        </p:spPr>
      </p:pic>
      <p:pic>
        <p:nvPicPr>
          <p:cNvPr id="1284102" name="Picture 6" descr="zhongjian2_1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133600"/>
            <a:ext cx="4176712" cy="431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4" name="Rectangle 4"/>
          <p:cNvSpPr>
            <a:spLocks noGrp="1" noChangeArrowheads="1"/>
          </p:cNvSpPr>
          <p:nvPr>
            <p:ph type="title"/>
          </p:nvPr>
        </p:nvSpPr>
        <p:spPr>
          <a:xfrm>
            <a:off x="755650" y="838200"/>
            <a:ext cx="2160588" cy="2878138"/>
          </a:xfrm>
        </p:spPr>
        <p:txBody>
          <a:bodyPr/>
          <a:lstStyle/>
          <a:p>
            <a:r>
              <a:rPr lang="en-GB" altLang="zh-CN" sz="3200"/>
              <a:t>Decorations of Chinese pavilions</a:t>
            </a:r>
            <a:endParaRPr lang="en-US" altLang="zh-CN" sz="3200"/>
          </a:p>
        </p:txBody>
      </p:sp>
      <p:pic>
        <p:nvPicPr>
          <p:cNvPr id="1274885" name="Picture 5" descr="zhongjian2_0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908050"/>
            <a:ext cx="5497513" cy="5497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8194" name="Rectangle 2"/>
          <p:cNvSpPr>
            <a:spLocks noGrp="1" noChangeArrowheads="1"/>
          </p:cNvSpPr>
          <p:nvPr>
            <p:ph type="title"/>
          </p:nvPr>
        </p:nvSpPr>
        <p:spPr>
          <a:xfrm>
            <a:off x="1043608" y="260648"/>
            <a:ext cx="7772400" cy="647700"/>
          </a:xfrm>
        </p:spPr>
        <p:txBody>
          <a:bodyPr>
            <a:normAutofit fontScale="90000"/>
          </a:bodyPr>
          <a:lstStyle/>
          <a:p>
            <a:pPr algn="ctr"/>
            <a:r>
              <a:rPr lang="en-GB" altLang="zh-CN" sz="3200" b="1" dirty="0"/>
              <a:t>Questions Concerning Section B</a:t>
            </a:r>
            <a:br>
              <a:rPr lang="en-GB" altLang="zh-CN" sz="3200" b="1" dirty="0"/>
            </a:br>
            <a:r>
              <a:rPr lang="en-GB" altLang="zh-CN" sz="3200" b="1" dirty="0"/>
              <a:t> Gardens</a:t>
            </a:r>
            <a:endParaRPr lang="en-US" altLang="zh-CN" sz="3200" b="1" dirty="0"/>
          </a:p>
        </p:txBody>
      </p:sp>
      <p:sp>
        <p:nvSpPr>
          <p:cNvPr id="1288195" name="Rectangle 3"/>
          <p:cNvSpPr>
            <a:spLocks noGrp="1" noChangeArrowheads="1"/>
          </p:cNvSpPr>
          <p:nvPr>
            <p:ph idx="1"/>
          </p:nvPr>
        </p:nvSpPr>
        <p:spPr>
          <a:xfrm>
            <a:off x="251520" y="836712"/>
            <a:ext cx="8587680" cy="5379938"/>
          </a:xfrm>
        </p:spPr>
        <p:txBody>
          <a:bodyPr>
            <a:normAutofit/>
          </a:bodyPr>
          <a:lstStyle/>
          <a:p>
            <a:pPr marL="0" indent="0">
              <a:buNone/>
            </a:pPr>
            <a:r>
              <a:rPr lang="en-GB" altLang="zh-CN" sz="2800" dirty="0"/>
              <a:t>1. How did the Chinese garden grow into its present form? </a:t>
            </a:r>
          </a:p>
          <a:p>
            <a:pPr marL="0" indent="0">
              <a:buNone/>
            </a:pPr>
            <a:r>
              <a:rPr lang="en-GB" altLang="zh-CN" sz="2800" dirty="0">
                <a:solidFill>
                  <a:schemeClr val="accent1">
                    <a:lumMod val="75000"/>
                  </a:schemeClr>
                </a:solidFill>
              </a:rPr>
              <a:t>2. What’s the greatest difference between European gardens and Chinese ones? </a:t>
            </a:r>
          </a:p>
          <a:p>
            <a:pPr marL="0" indent="0">
              <a:buNone/>
            </a:pPr>
            <a:r>
              <a:rPr lang="en-GB" altLang="zh-CN" sz="2800" dirty="0"/>
              <a:t>3. What are the major categories of Chinese gardens? </a:t>
            </a:r>
          </a:p>
          <a:p>
            <a:pPr marL="0" indent="0">
              <a:buNone/>
            </a:pPr>
            <a:r>
              <a:rPr lang="en-GB" altLang="zh-CN" sz="2800" dirty="0">
                <a:solidFill>
                  <a:schemeClr val="tx2"/>
                </a:solidFill>
              </a:rPr>
              <a:t>4. What do you know about China’s imperial gardens? In which part of China are they located? How many of them can you name?</a:t>
            </a:r>
          </a:p>
          <a:p>
            <a:pPr marL="0" indent="0">
              <a:buNone/>
            </a:pPr>
            <a:r>
              <a:rPr lang="en-GB" altLang="zh-CN" sz="2800" dirty="0"/>
              <a:t>5. What functions do they have? </a:t>
            </a:r>
          </a:p>
          <a:p>
            <a:pPr marL="0" indent="0">
              <a:buNone/>
            </a:pPr>
            <a:r>
              <a:rPr lang="en-GB" altLang="zh-CN" sz="2800" dirty="0"/>
              <a:t>6. How are China’s imperial gardens laid out? How are they decorated?</a:t>
            </a:r>
            <a:endParaRPr lang="en-US" altLang="zh-CN" sz="2800" dirty="0"/>
          </a:p>
        </p:txBody>
      </p:sp>
      <p:sp>
        <p:nvSpPr>
          <p:cNvPr id="5" name="Action Button: Forward or Next 4">
            <a:hlinkClick r:id="rId2" action="ppaction://hlinksldjump" highlightClick="1"/>
          </p:cNvPr>
          <p:cNvSpPr/>
          <p:nvPr/>
        </p:nvSpPr>
        <p:spPr>
          <a:xfrm>
            <a:off x="4788024" y="2276872"/>
            <a:ext cx="792088" cy="356644"/>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3" action="ppaction://hlinksldjump" highlightClick="1"/>
          </p:cNvPr>
          <p:cNvSpPr/>
          <p:nvPr/>
        </p:nvSpPr>
        <p:spPr>
          <a:xfrm>
            <a:off x="3635896" y="4221088"/>
            <a:ext cx="792088" cy="356644"/>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Flow</Template>
  <TotalTime>0</TotalTime>
  <Words>2398</Words>
  <Application>Microsoft Office PowerPoint</Application>
  <PresentationFormat>Bildschirmpräsentation (4:3)</PresentationFormat>
  <Paragraphs>107</Paragraphs>
  <Slides>46</Slides>
  <Notes>0</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46</vt:i4>
      </vt:variant>
    </vt:vector>
  </HeadingPairs>
  <TitlesOfParts>
    <vt:vector size="54" baseType="lpstr">
      <vt:lpstr>Arial</vt:lpstr>
      <vt:lpstr>Calibri</vt:lpstr>
      <vt:lpstr>Constantia</vt:lpstr>
      <vt:lpstr>Times New Roman</vt:lpstr>
      <vt:lpstr>Wingdings</vt:lpstr>
      <vt:lpstr>Wingdings 2</vt:lpstr>
      <vt:lpstr>Flow</vt:lpstr>
      <vt:lpstr>默认设计模板</vt:lpstr>
      <vt:lpstr>Unit 7  Architecture and Gardens</vt:lpstr>
      <vt:lpstr>Questions Concerning Section A  Architecture</vt:lpstr>
      <vt:lpstr>PowerPoint-Präsentation</vt:lpstr>
      <vt:lpstr>PowerPoint-Präsentation</vt:lpstr>
      <vt:lpstr>Buddhist towers</vt:lpstr>
      <vt:lpstr>Buddhist tower &amp; pagoda</vt:lpstr>
      <vt:lpstr>Buddhist pagodas</vt:lpstr>
      <vt:lpstr>Decorations of Chinese pavilions</vt:lpstr>
      <vt:lpstr>Questions Concerning Section B  Gardens</vt:lpstr>
      <vt:lpstr>More Questions Concerning B  Gardens</vt:lpstr>
      <vt:lpstr>Private gardens south of the Yangtze River</vt:lpstr>
      <vt:lpstr>Riverside pavilions and a sightseeing veranda</vt:lpstr>
      <vt:lpstr>Rockery in a Chinese garden</vt:lpstr>
      <vt:lpstr>A flower-patterned door &amp;  a one-arch roofed bridge</vt:lpstr>
      <vt:lpstr>A western garden with geometrical patterns</vt:lpstr>
      <vt:lpstr>Yuanmingyuan</vt:lpstr>
      <vt:lpstr>Questions Concerning Section C Summer Palace</vt:lpstr>
      <vt:lpstr>PowerPoint-Präsentation</vt:lpstr>
      <vt:lpstr>The Summer Palace </vt:lpstr>
      <vt:lpstr>Empress Cixi &amp; her eunuchs in the Summer Palace</vt:lpstr>
      <vt:lpstr>The palace on the Longevity Hill</vt:lpstr>
      <vt:lpstr>Empress Cixi and Katherine Carl in 1903</vt:lpstr>
      <vt:lpstr>The Garden of Harmonious Delight</vt:lpstr>
      <vt:lpstr>The Long Corridor, 728 m. in length, is the longest sightseeing corridor in the world.</vt:lpstr>
      <vt:lpstr>The Suzhou River in winter</vt:lpstr>
      <vt:lpstr>Katharine Augusta Carl (1865–1938)</vt:lpstr>
      <vt:lpstr>PowerPoint-Präsentation</vt:lpstr>
      <vt:lpstr>PowerPoint-Präsentation</vt:lpstr>
      <vt:lpstr>Translation exercises</vt:lpstr>
      <vt:lpstr>Translation exercises</vt:lpstr>
      <vt:lpstr>Translation exercises</vt:lpstr>
      <vt:lpstr>Topics for discussion</vt:lpstr>
      <vt:lpstr>See you next time!</vt:lpstr>
      <vt:lpstr>How long is the history of wooden structures in China?</vt:lpstr>
      <vt:lpstr>What are the 3 categories of traditional Chinese wood buildings?  </vt:lpstr>
      <vt:lpstr>What is dou-gong? What’s its function?  </vt:lpstr>
      <vt:lpstr>What is the most widespread residential structure in North China? How is it related to Confucianism?  </vt:lpstr>
      <vt:lpstr>Is the construction of Buddhist temples important in Chinese architecture? What is the general layout of a Buddhist temple like? </vt:lpstr>
      <vt:lpstr>What are Buddhist pavilion and pagodas? Could you name some important Buddhist pagodas in China? </vt:lpstr>
      <vt:lpstr>What styles do traditional Chinese buildings' roofs have?  </vt:lpstr>
      <vt:lpstr>What’s the greatest difference between European gardens and Chinese ones? </vt:lpstr>
      <vt:lpstr>What do you know about China’s imperial gardens? In which part of China are they located? How many of them can you name?</vt:lpstr>
      <vt:lpstr>What do you know about the private gardens of Suzhou? What gardens there demonstrate the styles of Song, Yuan, Ming and Qing dynasties? </vt:lpstr>
      <vt:lpstr>What else was the Summer Palace called? </vt:lpstr>
      <vt:lpstr>What did the Anglo-French invading troops do to it in 1860? </vt:lpstr>
      <vt:lpstr>What do you know about the Long Corridor? </vt:lpstr>
    </vt:vector>
  </TitlesOfParts>
  <Company>Legend (Beijing)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Text I   World of the Future</dc:title>
  <dc:creator>Legend User</dc:creator>
  <cp:lastModifiedBy>User</cp:lastModifiedBy>
  <cp:revision>212</cp:revision>
  <dcterms:created xsi:type="dcterms:W3CDTF">2005-10-18T12:50:43Z</dcterms:created>
  <dcterms:modified xsi:type="dcterms:W3CDTF">2020-04-20T08:20:02Z</dcterms:modified>
</cp:coreProperties>
</file>