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6" r:id="rId3"/>
    <p:sldId id="258" r:id="rId4"/>
    <p:sldId id="262" r:id="rId5"/>
    <p:sldId id="259" r:id="rId6"/>
    <p:sldId id="280" r:id="rId7"/>
    <p:sldId id="281" r:id="rId8"/>
    <p:sldId id="287" r:id="rId9"/>
    <p:sldId id="283" r:id="rId10"/>
    <p:sldId id="288" r:id="rId11"/>
    <p:sldId id="284" r:id="rId12"/>
    <p:sldId id="289" r:id="rId13"/>
    <p:sldId id="285" r:id="rId14"/>
    <p:sldId id="276" r:id="rId15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FFFF"/>
    <a:srgbClr val="567FBD"/>
    <a:srgbClr val="7A99B8"/>
    <a:srgbClr val="91AAC5"/>
    <a:srgbClr val="35669B"/>
    <a:srgbClr val="528EA9"/>
    <a:srgbClr val="44546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7" d="100"/>
          <a:sy n="47" d="100"/>
        </p:scale>
        <p:origin x="-252" y="-90"/>
      </p:cViewPr>
      <p:guideLst>
        <p:guide orient="horz" pos="2160"/>
        <p:guide pos="385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068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FB9C5-D2B3-4953-8567-EA53C1F1B040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CF359-6995-43D0-814D-C37784FFDC9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CF359-6995-43D0-814D-C37784FFDC90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 userDrawn="1"/>
        </p:nvSpPr>
        <p:spPr>
          <a:xfrm>
            <a:off x="0" y="-44132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dd490d4226540cc8deaaccd1d6d84e3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780" y="579120"/>
            <a:ext cx="12186920" cy="5699125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advTm="3000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8D37F-46AE-4CE4-B8B7-2ACA69C03931}" type="datetimeFigureOut">
              <a:rPr lang="zh-CN" altLang="en-US" smtClean="0"/>
              <a:pPr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EEBA8-9787-4325-A305-CC6A8C53B1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3000">
    <p:pull dir="r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4132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dd490d4226540cc8deaaccd1d6d84e3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40" y="1524635"/>
            <a:ext cx="12186920" cy="380873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4987200" y="3775322"/>
            <a:ext cx="2456008" cy="5067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 Yu      Ling Zijin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0" y="2093595"/>
            <a:ext cx="12538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History of Translation in Ancient China</a:t>
            </a:r>
          </a:p>
        </p:txBody>
      </p:sp>
      <p:cxnSp>
        <p:nvCxnSpPr>
          <p:cNvPr id="20" name="直接连接符 19"/>
          <p:cNvCxnSpPr/>
          <p:nvPr/>
        </p:nvCxnSpPr>
        <p:spPr>
          <a:xfrm>
            <a:off x="2834005" y="3416935"/>
            <a:ext cx="6385560" cy="0"/>
          </a:xfrm>
          <a:prstGeom prst="line">
            <a:avLst/>
          </a:prstGeom>
          <a:ln cap="rnd">
            <a:solidFill>
              <a:schemeClr val="bg1">
                <a:lumMod val="65000"/>
              </a:schemeClr>
            </a:solidFill>
            <a:round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04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2726690" y="3359150"/>
            <a:ext cx="7131685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Translation in Yuan Dynasty</a:t>
            </a: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254000" y="79121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in Yuan Dynasty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164465" y="1659890"/>
            <a:ext cx="969645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Background: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Arabs began to settle in China</a:t>
            </a: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activity</a:t>
            </a:r>
            <a:r>
              <a:rPr lang="zh-CN" altLang="en-US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：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scientific works from Arabic or European languages</a:t>
            </a:r>
          </a:p>
          <a:p>
            <a:pPr algn="l"/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Characteristic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  scientific merit was minimal, </a:t>
            </a: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and of no great significance.</a:t>
            </a: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</a:p>
        </p:txBody>
      </p:sp>
      <p:pic>
        <p:nvPicPr>
          <p:cNvPr id="3" name="图片 2" descr="timg3AK4BV6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79080" y="3192145"/>
            <a:ext cx="4312920" cy="2853055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05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2617470" y="3388995"/>
            <a:ext cx="7270750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Translation in Ming Dynasty</a:t>
            </a: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254000" y="47879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in Ming Dynasty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254000" y="1159510"/>
            <a:ext cx="9696450" cy="6554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Background: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China came into contact with Europe in various scientific and technological fields</a:t>
            </a: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Major translators: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western Christian missionaries</a:t>
            </a: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activity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:western science and technology </a:t>
            </a: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as well as Christian texts</a:t>
            </a: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Influence: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 </a:t>
            </a: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A. Laid a foundation  for further research </a:t>
            </a:r>
          </a:p>
          <a:p>
            <a:pPr algn="l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B. Facilitated the scientific and technological development of ancient China</a:t>
            </a: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</a:p>
        </p:txBody>
      </p:sp>
      <p:pic>
        <p:nvPicPr>
          <p:cNvPr id="3" name="图片 2" descr="timgPWL3UXBT"/>
          <p:cNvPicPr>
            <a:picLocks noChangeAspect="1"/>
          </p:cNvPicPr>
          <p:nvPr/>
        </p:nvPicPr>
        <p:blipFill>
          <a:blip r:embed="rId3" cstate="print"/>
          <a:srcRect l="354" t="2148" r="64403" b="395"/>
          <a:stretch>
            <a:fillRect/>
          </a:stretch>
        </p:blipFill>
        <p:spPr>
          <a:xfrm>
            <a:off x="9479281" y="1585378"/>
            <a:ext cx="2712719" cy="4220425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687445" y="2846705"/>
            <a:ext cx="4847590" cy="92202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Thank you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5549832" y="4064176"/>
            <a:ext cx="1122744" cy="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dd490d4226540cc8deaaccd1d6d84e3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0" y="1499235"/>
            <a:ext cx="12186920" cy="5301615"/>
          </a:xfrm>
          <a:prstGeom prst="rect">
            <a:avLst/>
          </a:prstGeom>
        </p:spPr>
      </p:pic>
      <p:sp>
        <p:nvSpPr>
          <p:cNvPr id="15" name="Rectangle 47"/>
          <p:cNvSpPr/>
          <p:nvPr/>
        </p:nvSpPr>
        <p:spPr>
          <a:xfrm>
            <a:off x="3778885" y="1667510"/>
            <a:ext cx="4498340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6" name="Rectangle 47"/>
          <p:cNvSpPr/>
          <p:nvPr/>
        </p:nvSpPr>
        <p:spPr>
          <a:xfrm>
            <a:off x="3778885" y="2583815"/>
            <a:ext cx="6602730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Translation before Sui Dynasty</a:t>
            </a:r>
          </a:p>
        </p:txBody>
      </p:sp>
      <p:sp>
        <p:nvSpPr>
          <p:cNvPr id="17" name="Rectangle 47"/>
          <p:cNvSpPr/>
          <p:nvPr/>
        </p:nvSpPr>
        <p:spPr>
          <a:xfrm>
            <a:off x="3778885" y="3500120"/>
            <a:ext cx="8285480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Translation in Sui and Tang dynasty </a:t>
            </a:r>
          </a:p>
        </p:txBody>
      </p:sp>
      <p:sp>
        <p:nvSpPr>
          <p:cNvPr id="18" name="Rectangle 47"/>
          <p:cNvSpPr/>
          <p:nvPr/>
        </p:nvSpPr>
        <p:spPr>
          <a:xfrm>
            <a:off x="3778885" y="4416425"/>
            <a:ext cx="7037705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Translation in Yuan Dynasty</a:t>
            </a:r>
          </a:p>
        </p:txBody>
      </p:sp>
      <p:sp>
        <p:nvSpPr>
          <p:cNvPr id="27" name="Rectangle 47"/>
          <p:cNvSpPr/>
          <p:nvPr/>
        </p:nvSpPr>
        <p:spPr>
          <a:xfrm>
            <a:off x="3081655" y="1667465"/>
            <a:ext cx="516608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01.</a:t>
            </a:r>
          </a:p>
        </p:txBody>
      </p:sp>
      <p:sp>
        <p:nvSpPr>
          <p:cNvPr id="28" name="Rectangle 47"/>
          <p:cNvSpPr/>
          <p:nvPr/>
        </p:nvSpPr>
        <p:spPr>
          <a:xfrm>
            <a:off x="3081655" y="2573930"/>
            <a:ext cx="5166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02.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29" name="Rectangle 47"/>
          <p:cNvSpPr/>
          <p:nvPr/>
        </p:nvSpPr>
        <p:spPr>
          <a:xfrm>
            <a:off x="3081655" y="3480395"/>
            <a:ext cx="5166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03.</a:t>
            </a:r>
            <a:endParaRPr lang="en-US" altLang="zh-CN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cs typeface="Arial" panose="020B0604020202020204" pitchFamily="34" charset="0"/>
            </a:endParaRPr>
          </a:p>
        </p:txBody>
      </p:sp>
      <p:sp>
        <p:nvSpPr>
          <p:cNvPr id="30" name="Rectangle 47"/>
          <p:cNvSpPr/>
          <p:nvPr/>
        </p:nvSpPr>
        <p:spPr>
          <a:xfrm>
            <a:off x="3081655" y="4386860"/>
            <a:ext cx="5166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2800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  <a:cs typeface="Arial" panose="020B0604020202020204" pitchFamily="34" charset="0"/>
              </a:rPr>
              <a:t>04.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4450080" y="0"/>
            <a:ext cx="27844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44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Contents</a:t>
            </a:r>
            <a:endParaRPr lang="zh-CN" altLang="en-US" sz="4400" b="1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31490" y="5244465"/>
            <a:ext cx="6178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 dirty="0">
                <a:latin typeface="方正舒体" panose="02010601030101010101" charset="-122"/>
                <a:ea typeface="方正舒体" panose="02010601030101010101" charset="-122"/>
              </a:rPr>
              <a:t>05.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719195" y="5244465"/>
            <a:ext cx="4975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Translation in Ming Dynasty</a:t>
            </a: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27" grpId="0"/>
      <p:bldP spid="28" grpId="0"/>
      <p:bldP spid="29" grpId="0"/>
      <p:bldP spid="30" grpId="0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01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4667250" y="3558540"/>
            <a:ext cx="3031490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Introduction</a:t>
            </a: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7"/>
          <p:cNvSpPr/>
          <p:nvPr/>
        </p:nvSpPr>
        <p:spPr>
          <a:xfrm>
            <a:off x="1608874" y="893489"/>
            <a:ext cx="2833079" cy="430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Inrtoduction</a:t>
            </a:r>
          </a:p>
        </p:txBody>
      </p:sp>
      <p:sp>
        <p:nvSpPr>
          <p:cNvPr id="7" name="Rectangle 47"/>
          <p:cNvSpPr/>
          <p:nvPr/>
        </p:nvSpPr>
        <p:spPr>
          <a:xfrm>
            <a:off x="1084896" y="863048"/>
            <a:ext cx="413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dist"/>
            <a:r>
              <a:rPr lang="en-US" altLang="zh-CN" sz="3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01</a:t>
            </a:r>
            <a:endParaRPr lang="en-US" altLang="zh-CN" sz="3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361441" y="2096770"/>
            <a:ext cx="997712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latin typeface="方正舒体" panose="02010601030101010101" charset="-122"/>
                <a:ea typeface="方正舒体" panose="02010601030101010101" charset="-122"/>
              </a:rPr>
              <a:t>         </a:t>
            </a:r>
            <a:r>
              <a:rPr lang="zh-CN" altLang="en-US" sz="2800" dirty="0" smtClean="0">
                <a:latin typeface="方正舒体" panose="02010601030101010101" charset="-122"/>
                <a:ea typeface="方正舒体" panose="02010601030101010101" charset="-122"/>
              </a:rPr>
              <a:t>China </a:t>
            </a:r>
            <a:r>
              <a:rPr lang="zh-CN" altLang="en-US" sz="2800" dirty="0" smtClean="0">
                <a:latin typeface="方正舒体" panose="02010601030101010101" charset="-122"/>
                <a:ea typeface="方正舒体" panose="02010601030101010101" charset="-122"/>
              </a:rPr>
              <a:t>has an over five thousand-year long history of human civilization and a three thousand-year history of translation.</a:t>
            </a:r>
            <a:r>
              <a:rPr lang="en-US" altLang="zh-CN" sz="2800" dirty="0" smtClean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has played an essential role in the process of </a:t>
            </a:r>
            <a:r>
              <a:rPr lang="zh-CN" altLang="en-US" sz="2800" dirty="0" smtClean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western learning and the making of national culture in China</a:t>
            </a:r>
            <a:r>
              <a:rPr lang="en-US" altLang="zh-CN" sz="2800" dirty="0" smtClean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.</a:t>
            </a:r>
            <a:r>
              <a:rPr lang="en-US" altLang="zh-CN" sz="2800" dirty="0" smtClean="0">
                <a:latin typeface="方正舒体" panose="02010601030101010101" charset="-122"/>
                <a:ea typeface="方正舒体" panose="02010601030101010101" charset="-122"/>
              </a:rPr>
              <a:t>Understanding </a:t>
            </a:r>
            <a:r>
              <a:rPr lang="en-US" altLang="zh-CN" sz="2800" dirty="0" smtClean="0">
                <a:latin typeface="方正舒体" panose="02010601030101010101" charset="-122"/>
                <a:ea typeface="方正舒体" panose="02010601030101010101" charset="-122"/>
              </a:rPr>
              <a:t>the history of translation is conducive to a deeper understanding of translation itself.</a:t>
            </a:r>
            <a:endParaRPr lang="en-US" altLang="zh-CN" sz="2800" dirty="0" smtClean="0">
              <a:latin typeface="方正舒体" panose="02010601030101010101" charset="-122"/>
              <a:ea typeface="方正舒体" panose="02010601030101010101" charset="-122"/>
            </a:endParaRPr>
          </a:p>
          <a:p>
            <a:pPr>
              <a:lnSpc>
                <a:spcPct val="150000"/>
              </a:lnSpc>
            </a:pPr>
            <a:endParaRPr lang="zh-CN" altLang="en-US" sz="2800" dirty="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333365" y="1586865"/>
            <a:ext cx="1555750" cy="110744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02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47"/>
          <p:cNvSpPr/>
          <p:nvPr/>
        </p:nvSpPr>
        <p:spPr>
          <a:xfrm>
            <a:off x="2546350" y="3209290"/>
            <a:ext cx="7379970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Translation Before Sui Dynasty</a:t>
            </a: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254000" y="79121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Before Sui Dynasty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254000" y="1703705"/>
            <a:ext cx="9696450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  <a:r>
              <a:rPr lang="zh-CN" altLang="en-US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Han dynasty (206 BC - 220 BC)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translation became a medium for the dissemination of foreign learning. </a:t>
            </a:r>
          </a:p>
          <a:p>
            <a:pPr algn="l"/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en-US" altLang="zh-CN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The </a:t>
            </a:r>
            <a:r>
              <a:rPr lang="zh-CN" altLang="en-US" sz="2800" b="1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middle of the first century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: </a:t>
            </a:r>
            <a:r>
              <a:rPr lang="zh-CN" altLang="en-US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Buddhism began to penetrate China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.</a:t>
            </a:r>
          </a:p>
          <a:p>
            <a:pPr algn="l"/>
            <a:endParaRPr lang="zh-CN" altLang="en-US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 </a:t>
            </a:r>
            <a:r>
              <a:rPr lang="en-US" altLang="zh-CN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Th</a:t>
            </a:r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e Buddhist scriptures needed to be translated into Chinese to meet the need of Chinese Buddhists.</a:t>
            </a:r>
          </a:p>
          <a:p>
            <a:pPr algn="l"/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 </a:t>
            </a:r>
          </a:p>
        </p:txBody>
      </p:sp>
      <p:pic>
        <p:nvPicPr>
          <p:cNvPr id="2" name="图片 1" descr="timg[3]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539605" y="2432685"/>
            <a:ext cx="2573020" cy="2174240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3685" y="904875"/>
            <a:ext cx="839089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Reprensentatives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: </a:t>
            </a: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r>
              <a:rPr lang="zh-CN" altLang="en-US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An Shigao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: free translation</a:t>
            </a:r>
          </a:p>
          <a:p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endParaRPr lang="en-US" altLang="zh-CN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  <a:sym typeface="+mn-ea"/>
            </a:endParaRP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Zhi Qian: literal translation</a:t>
            </a:r>
            <a:endParaRPr lang="zh-CN" altLang="en-US" sz="2800">
              <a:solidFill>
                <a:schemeClr val="tx1"/>
              </a:solidFill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zh-CN" altLang="en-US" sz="2800"/>
          </a:p>
        </p:txBody>
      </p:sp>
      <p:pic>
        <p:nvPicPr>
          <p:cNvPr id="5" name="图片 4" descr="timgF9SMDEW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22105" y="672465"/>
            <a:ext cx="1979930" cy="2890520"/>
          </a:xfrm>
          <a:prstGeom prst="rect">
            <a:avLst/>
          </a:prstGeom>
        </p:spPr>
      </p:pic>
      <p:pic>
        <p:nvPicPr>
          <p:cNvPr id="6" name="图片 5" descr="timg3XO4RV2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49010" y="3702050"/>
            <a:ext cx="2804160" cy="2435860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 18"/>
          <p:cNvSpPr/>
          <p:nvPr/>
        </p:nvSpPr>
        <p:spPr>
          <a:xfrm>
            <a:off x="0" y="-426085"/>
            <a:ext cx="12222480" cy="7466965"/>
          </a:xfrm>
          <a:custGeom>
            <a:avLst/>
            <a:gdLst>
              <a:gd name="connisteX0" fmla="*/ 0 w 12222480"/>
              <a:gd name="connsiteY0" fmla="*/ 426720 h 7466965"/>
              <a:gd name="connisteX1" fmla="*/ 2225040 w 12222480"/>
              <a:gd name="connsiteY1" fmla="*/ 7345045 h 7466965"/>
              <a:gd name="connisteX2" fmla="*/ 3230880 w 12222480"/>
              <a:gd name="connsiteY2" fmla="*/ 381000 h 7466965"/>
              <a:gd name="connisteX3" fmla="*/ 762000 w 12222480"/>
              <a:gd name="connsiteY3" fmla="*/ 2834005 h 7466965"/>
              <a:gd name="connisteX4" fmla="*/ 5486400 w 12222480"/>
              <a:gd name="connsiteY4" fmla="*/ 6247765 h 7466965"/>
              <a:gd name="connisteX5" fmla="*/ 3794760 w 12222480"/>
              <a:gd name="connsiteY5" fmla="*/ 7466965 h 7466965"/>
              <a:gd name="connisteX6" fmla="*/ 5532120 w 12222480"/>
              <a:gd name="connsiteY6" fmla="*/ 365760 h 7466965"/>
              <a:gd name="connisteX7" fmla="*/ 8671560 w 12222480"/>
              <a:gd name="connsiteY7" fmla="*/ 1066165 h 7466965"/>
              <a:gd name="connisteX8" fmla="*/ 5029200 w 12222480"/>
              <a:gd name="connsiteY8" fmla="*/ 2300605 h 7466965"/>
              <a:gd name="connisteX9" fmla="*/ 7818120 w 12222480"/>
              <a:gd name="connsiteY9" fmla="*/ 7299325 h 7466965"/>
              <a:gd name="connisteX10" fmla="*/ 8077200 w 12222480"/>
              <a:gd name="connsiteY10" fmla="*/ 411480 h 7466965"/>
              <a:gd name="connisteX11" fmla="*/ 5791200 w 12222480"/>
              <a:gd name="connsiteY11" fmla="*/ 3611245 h 7466965"/>
              <a:gd name="connisteX12" fmla="*/ 12222480 w 12222480"/>
              <a:gd name="connsiteY12" fmla="*/ 7329805 h 7466965"/>
              <a:gd name="connisteX13" fmla="*/ 10927080 w 12222480"/>
              <a:gd name="connsiteY13" fmla="*/ 365760 h 7466965"/>
              <a:gd name="connisteX14" fmla="*/ 9265920 w 12222480"/>
              <a:gd name="connsiteY14" fmla="*/ 5622925 h 7466965"/>
              <a:gd name="connisteX15" fmla="*/ 12192000 w 12222480"/>
              <a:gd name="connsiteY15" fmla="*/ 1005205 h 7466965"/>
              <a:gd name="connisteX16" fmla="*/ 7086600 w 12222480"/>
              <a:gd name="connsiteY16" fmla="*/ 0 h 7466965"/>
              <a:gd name="connisteX17" fmla="*/ 0 w 12222480"/>
              <a:gd name="connsiteY17" fmla="*/ 426720 h 7466965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  <a:cxn ang="0">
                <a:pos x="connisteX9" y="connsiteY9"/>
              </a:cxn>
              <a:cxn ang="0">
                <a:pos x="connisteX10" y="connsiteY10"/>
              </a:cxn>
              <a:cxn ang="0">
                <a:pos x="connisteX11" y="connsiteY11"/>
              </a:cxn>
              <a:cxn ang="0">
                <a:pos x="connisteX12" y="connsiteY12"/>
              </a:cxn>
              <a:cxn ang="0">
                <a:pos x="connisteX13" y="connsiteY13"/>
              </a:cxn>
              <a:cxn ang="0">
                <a:pos x="connisteX14" y="connsiteY14"/>
              </a:cxn>
              <a:cxn ang="0">
                <a:pos x="connisteX15" y="connsiteY15"/>
              </a:cxn>
              <a:cxn ang="0">
                <a:pos x="connisteX16" y="connsiteY16"/>
              </a:cxn>
              <a:cxn ang="0">
                <a:pos x="connisteX17" y="connsiteY17"/>
              </a:cxn>
            </a:cxnLst>
            <a:rect l="l" t="t" r="r" b="b"/>
            <a:pathLst>
              <a:path w="12222480" h="7466965">
                <a:moveTo>
                  <a:pt x="0" y="426720"/>
                </a:moveTo>
                <a:lnTo>
                  <a:pt x="2225040" y="7345045"/>
                </a:lnTo>
                <a:lnTo>
                  <a:pt x="3230880" y="381000"/>
                </a:lnTo>
                <a:lnTo>
                  <a:pt x="762000" y="2834005"/>
                </a:lnTo>
                <a:lnTo>
                  <a:pt x="5486400" y="6247765"/>
                </a:lnTo>
                <a:lnTo>
                  <a:pt x="3794760" y="7466965"/>
                </a:lnTo>
                <a:lnTo>
                  <a:pt x="5532120" y="365760"/>
                </a:lnTo>
                <a:lnTo>
                  <a:pt x="8671560" y="1066165"/>
                </a:lnTo>
                <a:lnTo>
                  <a:pt x="5029200" y="2300605"/>
                </a:lnTo>
                <a:lnTo>
                  <a:pt x="7818120" y="7299325"/>
                </a:lnTo>
                <a:lnTo>
                  <a:pt x="8077200" y="411480"/>
                </a:lnTo>
                <a:lnTo>
                  <a:pt x="5791200" y="3611245"/>
                </a:lnTo>
                <a:lnTo>
                  <a:pt x="12222480" y="7329805"/>
                </a:lnTo>
                <a:lnTo>
                  <a:pt x="10927080" y="365760"/>
                </a:lnTo>
                <a:lnTo>
                  <a:pt x="9265920" y="5622925"/>
                </a:lnTo>
                <a:lnTo>
                  <a:pt x="12192000" y="1005205"/>
                </a:lnTo>
                <a:lnTo>
                  <a:pt x="7086600" y="0"/>
                </a:lnTo>
                <a:lnTo>
                  <a:pt x="0" y="426720"/>
                </a:lnTo>
                <a:close/>
              </a:path>
            </a:pathLst>
          </a:custGeom>
          <a:noFill/>
          <a:ln w="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Rectangle 47"/>
          <p:cNvSpPr/>
          <p:nvPr/>
        </p:nvSpPr>
        <p:spPr>
          <a:xfrm>
            <a:off x="5456555" y="1954530"/>
            <a:ext cx="1311910" cy="110744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zh-CN" sz="720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03</a:t>
            </a:r>
            <a:endParaRPr lang="en-US" altLang="zh-CN" sz="72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ectangle 47"/>
          <p:cNvSpPr/>
          <p:nvPr/>
        </p:nvSpPr>
        <p:spPr>
          <a:xfrm>
            <a:off x="1572260" y="3388995"/>
            <a:ext cx="9360535" cy="6153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zh-CN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Translation in Sui and Tang Dynasty</a:t>
            </a:r>
          </a:p>
        </p:txBody>
      </p:sp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 40"/>
          <p:cNvSpPr txBox="1"/>
          <p:nvPr/>
        </p:nvSpPr>
        <p:spPr>
          <a:xfrm>
            <a:off x="154940" y="791210"/>
            <a:ext cx="82226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方正舒体" panose="02010601030101010101" charset="-122"/>
                <a:ea typeface="方正舒体" panose="02010601030101010101" charset="-122"/>
              </a:rPr>
              <a:t>Translation in Sui and Tang Dynasty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4940" y="1434465"/>
            <a:ext cx="1139634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Sui dynasty (581-618) to the Tang dynasty (618-907)</a:t>
            </a:r>
            <a:r>
              <a:rPr lang="zh-CN" altLang="en-US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：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Translators in this period were mainly Buddhist monks. They not only had a very good command of Sanskrit but had also thoroughly studied translation theory.</a:t>
            </a: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en-US" altLang="zh-CN" sz="2800">
              <a:latin typeface="方正舒体" panose="02010601030101010101" charset="-122"/>
              <a:ea typeface="方正舒体" panose="02010601030101010101" charset="-122"/>
            </a:endParaRPr>
          </a:p>
          <a:p>
            <a:r>
              <a:rPr lang="en-US" altLang="zh-CN" sz="2800" b="1">
                <a:latin typeface="方正舒体" panose="02010601030101010101" charset="-122"/>
                <a:ea typeface="方正舒体" panose="02010601030101010101" charset="-122"/>
                <a:sym typeface="+mn-ea"/>
              </a:rPr>
              <a:t>Reprensentative: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  <a:sym typeface="+mn-ea"/>
              </a:rPr>
              <a:t> </a:t>
            </a:r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Xuan Zang.</a:t>
            </a: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Translation criteria: translation"must be both </a:t>
            </a: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truthful and intelligible to the populace." </a:t>
            </a: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He tries to have the best of two worlds</a:t>
            </a:r>
          </a:p>
          <a:p>
            <a:r>
              <a:rPr lang="en-US" altLang="zh-CN" sz="2800">
                <a:latin typeface="方正舒体" panose="02010601030101010101" charset="-122"/>
                <a:ea typeface="方正舒体" panose="02010601030101010101" charset="-122"/>
              </a:rPr>
              <a:t>—literal translation and free translation</a:t>
            </a:r>
          </a:p>
          <a:p>
            <a:endParaRPr lang="zh-CN" altLang="en-US" sz="2800" b="1">
              <a:latin typeface="方正舒体" panose="02010601030101010101" charset="-122"/>
              <a:ea typeface="方正舒体" panose="02010601030101010101" charset="-122"/>
            </a:endParaRPr>
          </a:p>
          <a:p>
            <a:endParaRPr lang="zh-CN" altLang="en-US" sz="2800" b="1">
              <a:latin typeface="方正舒体" panose="02010601030101010101" charset="-122"/>
              <a:ea typeface="方正舒体" panose="02010601030101010101" charset="-122"/>
            </a:endParaRPr>
          </a:p>
        </p:txBody>
      </p:sp>
      <p:pic>
        <p:nvPicPr>
          <p:cNvPr id="5" name="图片 4" descr="u=401927342,4107139751&amp;fm=26&amp;gp=0[1]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8439785" y="3030220"/>
            <a:ext cx="2346960" cy="3150235"/>
          </a:xfrm>
          <a:prstGeom prst="rect">
            <a:avLst/>
          </a:prstGeom>
        </p:spPr>
      </p:pic>
    </p:spTree>
  </p:cSld>
  <p:clrMapOvr>
    <a:masterClrMapping/>
  </p:clrMapOvr>
  <p:transition advTm="3000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6710,&quot;width&quot;:5000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372</Words>
  <Application>Microsoft Office PowerPoint</Application>
  <PresentationFormat>自定义</PresentationFormat>
  <Paragraphs>88</Paragraphs>
  <Slides>14</Slides>
  <Notes>14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Company>P R 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75</dc:title>
  <dc:creator>China</dc:creator>
  <cp:lastModifiedBy>Administrator</cp:lastModifiedBy>
  <cp:revision>58</cp:revision>
  <dcterms:created xsi:type="dcterms:W3CDTF">2017-03-10T15:18:00Z</dcterms:created>
  <dcterms:modified xsi:type="dcterms:W3CDTF">2020-10-05T02:27:10Z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2052-11.1.0.10000</vt:lpwstr>
  </property>
</Properties>
</file>