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2" r:id="rId3"/>
  </p:sldMasterIdLst>
  <p:notesMasterIdLst>
    <p:notesMasterId r:id="rId6"/>
  </p:notesMasterIdLst>
  <p:sldIdLst>
    <p:sldId id="292" r:id="rId4"/>
    <p:sldId id="261" r:id="rId5"/>
    <p:sldId id="262" r:id="rId7"/>
    <p:sldId id="320" r:id="rId8"/>
    <p:sldId id="321" r:id="rId9"/>
    <p:sldId id="322" r:id="rId10"/>
    <p:sldId id="323" r:id="rId11"/>
    <p:sldId id="324" r:id="rId12"/>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FFFFF"/>
    <a:srgbClr val="687C71"/>
    <a:srgbClr val="2D3633"/>
    <a:srgbClr val="0C0306"/>
    <a:srgbClr val="263937"/>
    <a:srgbClr val="974975"/>
    <a:srgbClr val="0404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9" autoAdjust="0"/>
    <p:restoredTop sz="96314" autoAdjust="0"/>
  </p:normalViewPr>
  <p:slideViewPr>
    <p:cSldViewPr snapToGrid="0" showGuides="1">
      <p:cViewPr>
        <p:scale>
          <a:sx n="100" d="100"/>
          <a:sy n="100" d="100"/>
        </p:scale>
        <p:origin x="-930" y="-306"/>
      </p:cViewPr>
      <p:guideLst>
        <p:guide orient="horz" pos="2168"/>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tags" Target="tags/tag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77BA8E-D23D-4AA6-AAF5-D2997172B23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5A7E6-8466-460F-99D0-7FDF2BA043C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85A7E6-8466-460F-99D0-7FDF2BA043C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85A7E6-8466-460F-99D0-7FDF2BA043C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85A7E6-8466-460F-99D0-7FDF2BA043C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85A7E6-8466-460F-99D0-7FDF2BA043C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85A7E6-8466-460F-99D0-7FDF2BA043C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C8E9BCD-EE88-43D9-9C04-C86947094D3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BE47AB9-9498-42FF-B09B-BC779672D85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r="68771" b="55847"/>
          <a:stretch>
            <a:fillRect/>
          </a:stretch>
        </p:blipFill>
        <p:spPr>
          <a:xfrm>
            <a:off x="-12" y="0"/>
            <a:ext cx="3807514" cy="3028013"/>
          </a:xfrm>
          <a:prstGeom prst="rect">
            <a:avLst/>
          </a:prstGeom>
        </p:spPr>
      </p:pic>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79984" t="-1530" r="-4507" b="44766"/>
          <a:stretch>
            <a:fillRect/>
          </a:stretch>
        </p:blipFill>
        <p:spPr>
          <a:xfrm>
            <a:off x="9761927" y="-44970"/>
            <a:ext cx="2989868" cy="3892862"/>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66801" t="60547" r="-573" b="-4633"/>
          <a:stretch>
            <a:fillRect/>
          </a:stretch>
        </p:blipFill>
        <p:spPr>
          <a:xfrm>
            <a:off x="8134499" y="4122295"/>
            <a:ext cx="4117461" cy="3023430"/>
          </a:xfrm>
          <a:prstGeom prst="rect">
            <a:avLst/>
          </a:prstGeom>
        </p:spPr>
      </p:pic>
      <p:grpSp>
        <p:nvGrpSpPr>
          <p:cNvPr id="12" name="组合 11"/>
          <p:cNvGrpSpPr/>
          <p:nvPr userDrawn="1"/>
        </p:nvGrpSpPr>
        <p:grpSpPr>
          <a:xfrm>
            <a:off x="391160" y="406400"/>
            <a:ext cx="11424920" cy="6055360"/>
            <a:chOff x="391160" y="406400"/>
            <a:chExt cx="11424920" cy="6055360"/>
          </a:xfrm>
        </p:grpSpPr>
        <p:sp>
          <p:nvSpPr>
            <p:cNvPr id="13" name="矩形 12"/>
            <p:cNvSpPr/>
            <p:nvPr/>
          </p:nvSpPr>
          <p:spPr>
            <a:xfrm>
              <a:off x="391160" y="406400"/>
              <a:ext cx="11424920" cy="6055360"/>
            </a:xfrm>
            <a:prstGeom prst="rect">
              <a:avLst/>
            </a:prstGeom>
            <a:solidFill>
              <a:schemeClr val="bg1"/>
            </a:solidFill>
            <a:ln w="15875">
              <a:noFill/>
            </a:ln>
            <a:effectLst>
              <a:outerShdw blurRad="114300" dist="381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60400" y="660399"/>
              <a:ext cx="10886440" cy="5547361"/>
            </a:xfrm>
            <a:prstGeom prst="rect">
              <a:avLst/>
            </a:prstGeom>
            <a:noFill/>
            <a:ln w="41275">
              <a:solidFill>
                <a:schemeClr val="accent4">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5033010" y="406400"/>
              <a:ext cx="2141220" cy="583585"/>
              <a:chOff x="5033010" y="406400"/>
              <a:chExt cx="2141220" cy="583585"/>
            </a:xfrm>
          </p:grpSpPr>
          <p:sp>
            <p:nvSpPr>
              <p:cNvPr id="16" name="同侧圆角矩形 15"/>
              <p:cNvSpPr/>
              <p:nvPr/>
            </p:nvSpPr>
            <p:spPr>
              <a:xfrm flipV="1">
                <a:off x="5033010" y="406400"/>
                <a:ext cx="2141220" cy="583585"/>
              </a:xfrm>
              <a:prstGeom prst="round2SameRect">
                <a:avLst/>
              </a:prstGeom>
              <a:solidFill>
                <a:srgbClr val="687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p:cNvSpPr txBox="1"/>
              <p:nvPr/>
            </p:nvSpPr>
            <p:spPr>
              <a:xfrm>
                <a:off x="5153660" y="467359"/>
                <a:ext cx="1899920" cy="461665"/>
              </a:xfrm>
              <a:prstGeom prst="rect">
                <a:avLst/>
              </a:prstGeom>
              <a:noFill/>
            </p:spPr>
            <p:txBody>
              <a:bodyPr wrap="square" rtlCol="0">
                <a:spAutoFit/>
              </a:bodyPr>
              <a:lstStyle/>
              <a:p>
                <a:pPr algn="ctr"/>
                <a:r>
                  <a:rPr lang="zh-CN" altLang="en-US" sz="2400" spc="600" dirty="0" smtClean="0">
                    <a:solidFill>
                      <a:schemeClr val="bg1"/>
                    </a:solidFill>
                    <a:latin typeface="华文行楷" panose="02010800040101010101" pitchFamily="2" charset="-122"/>
                    <a:ea typeface="华文行楷" panose="02010800040101010101" pitchFamily="2" charset="-122"/>
                  </a:rPr>
                  <a:t>第二章节</a:t>
                </a:r>
                <a:endParaRPr lang="zh-CN" altLang="en-US" sz="2400" spc="600" dirty="0">
                  <a:solidFill>
                    <a:schemeClr val="bg1"/>
                  </a:solidFill>
                  <a:latin typeface="华文行楷" panose="02010800040101010101" pitchFamily="2" charset="-122"/>
                  <a:ea typeface="华文行楷" panose="02010800040101010101" pitchFamily="2" charset="-122"/>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r="68771" b="55847"/>
          <a:stretch>
            <a:fillRect/>
          </a:stretch>
        </p:blipFill>
        <p:spPr>
          <a:xfrm>
            <a:off x="-12" y="0"/>
            <a:ext cx="3807514" cy="3028013"/>
          </a:xfrm>
          <a:prstGeom prst="rect">
            <a:avLst/>
          </a:prstGeom>
        </p:spPr>
      </p:pic>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79984" t="-1530" r="-4507" b="44766"/>
          <a:stretch>
            <a:fillRect/>
          </a:stretch>
        </p:blipFill>
        <p:spPr>
          <a:xfrm>
            <a:off x="9761927" y="-44970"/>
            <a:ext cx="2989868" cy="3892862"/>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66801" t="60547" r="-573" b="-4633"/>
          <a:stretch>
            <a:fillRect/>
          </a:stretch>
        </p:blipFill>
        <p:spPr>
          <a:xfrm>
            <a:off x="8134499" y="4122295"/>
            <a:ext cx="4117461" cy="3023430"/>
          </a:xfrm>
          <a:prstGeom prst="rect">
            <a:avLst/>
          </a:prstGeom>
        </p:spPr>
      </p:pic>
      <p:grpSp>
        <p:nvGrpSpPr>
          <p:cNvPr id="12" name="组合 11"/>
          <p:cNvGrpSpPr/>
          <p:nvPr userDrawn="1"/>
        </p:nvGrpSpPr>
        <p:grpSpPr>
          <a:xfrm>
            <a:off x="391160" y="406400"/>
            <a:ext cx="11424920" cy="6055360"/>
            <a:chOff x="391160" y="406400"/>
            <a:chExt cx="11424920" cy="6055360"/>
          </a:xfrm>
        </p:grpSpPr>
        <p:sp>
          <p:nvSpPr>
            <p:cNvPr id="13" name="矩形 12"/>
            <p:cNvSpPr/>
            <p:nvPr/>
          </p:nvSpPr>
          <p:spPr>
            <a:xfrm>
              <a:off x="391160" y="406400"/>
              <a:ext cx="11424920" cy="6055360"/>
            </a:xfrm>
            <a:prstGeom prst="rect">
              <a:avLst/>
            </a:prstGeom>
            <a:solidFill>
              <a:schemeClr val="bg1"/>
            </a:solidFill>
            <a:ln w="15875">
              <a:noFill/>
            </a:ln>
            <a:effectLst>
              <a:outerShdw blurRad="114300" dist="381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60400" y="660399"/>
              <a:ext cx="10886440" cy="5547361"/>
            </a:xfrm>
            <a:prstGeom prst="rect">
              <a:avLst/>
            </a:prstGeom>
            <a:noFill/>
            <a:ln w="41275">
              <a:solidFill>
                <a:schemeClr val="accent4">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5033010" y="406400"/>
              <a:ext cx="2141220" cy="583585"/>
              <a:chOff x="5033010" y="406400"/>
              <a:chExt cx="2141220" cy="583585"/>
            </a:xfrm>
          </p:grpSpPr>
          <p:sp>
            <p:nvSpPr>
              <p:cNvPr id="16" name="同侧圆角矩形 15"/>
              <p:cNvSpPr/>
              <p:nvPr/>
            </p:nvSpPr>
            <p:spPr>
              <a:xfrm flipV="1">
                <a:off x="5033010" y="406400"/>
                <a:ext cx="2141220" cy="583585"/>
              </a:xfrm>
              <a:prstGeom prst="round2SameRect">
                <a:avLst/>
              </a:prstGeom>
              <a:solidFill>
                <a:srgbClr val="687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p:cNvSpPr txBox="1"/>
              <p:nvPr/>
            </p:nvSpPr>
            <p:spPr>
              <a:xfrm>
                <a:off x="5153660" y="467359"/>
                <a:ext cx="1899920" cy="461665"/>
              </a:xfrm>
              <a:prstGeom prst="rect">
                <a:avLst/>
              </a:prstGeom>
              <a:noFill/>
            </p:spPr>
            <p:txBody>
              <a:bodyPr wrap="square" rtlCol="0">
                <a:spAutoFit/>
              </a:bodyPr>
              <a:lstStyle/>
              <a:p>
                <a:pPr algn="ctr"/>
                <a:r>
                  <a:rPr lang="zh-CN" altLang="en-US" sz="2400" spc="600" dirty="0" smtClean="0">
                    <a:solidFill>
                      <a:schemeClr val="bg1"/>
                    </a:solidFill>
                    <a:latin typeface="华文行楷" panose="02010800040101010101" pitchFamily="2" charset="-122"/>
                    <a:ea typeface="华文行楷" panose="02010800040101010101" pitchFamily="2" charset="-122"/>
                  </a:rPr>
                  <a:t>第三章节</a:t>
                </a:r>
                <a:endParaRPr lang="zh-CN" altLang="en-US" sz="2400" spc="600" dirty="0">
                  <a:solidFill>
                    <a:schemeClr val="bg1"/>
                  </a:solidFill>
                  <a:latin typeface="华文行楷" panose="02010800040101010101" pitchFamily="2" charset="-122"/>
                  <a:ea typeface="华文行楷" panose="02010800040101010101" pitchFamily="2" charset="-122"/>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r="68771" b="55847"/>
          <a:stretch>
            <a:fillRect/>
          </a:stretch>
        </p:blipFill>
        <p:spPr>
          <a:xfrm>
            <a:off x="-12" y="0"/>
            <a:ext cx="3807514" cy="3028013"/>
          </a:xfrm>
          <a:prstGeom prst="rect">
            <a:avLst/>
          </a:prstGeom>
        </p:spPr>
      </p:pic>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l="79984" t="-1530" r="-4507" b="44766"/>
          <a:stretch>
            <a:fillRect/>
          </a:stretch>
        </p:blipFill>
        <p:spPr>
          <a:xfrm>
            <a:off x="9761927" y="-44970"/>
            <a:ext cx="2989868" cy="3892862"/>
          </a:xfrm>
          <a:prstGeom prst="rect">
            <a:avLst/>
          </a:prstGeom>
        </p:spPr>
      </p:pic>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66801" t="60547" r="-573" b="-4633"/>
          <a:stretch>
            <a:fillRect/>
          </a:stretch>
        </p:blipFill>
        <p:spPr>
          <a:xfrm>
            <a:off x="8134499" y="4122295"/>
            <a:ext cx="4117461" cy="3023430"/>
          </a:xfrm>
          <a:prstGeom prst="rect">
            <a:avLst/>
          </a:prstGeom>
        </p:spPr>
      </p:pic>
      <p:grpSp>
        <p:nvGrpSpPr>
          <p:cNvPr id="11" name="组合 10"/>
          <p:cNvGrpSpPr/>
          <p:nvPr userDrawn="1"/>
        </p:nvGrpSpPr>
        <p:grpSpPr>
          <a:xfrm>
            <a:off x="391160" y="406400"/>
            <a:ext cx="11424920" cy="6055360"/>
            <a:chOff x="391160" y="406400"/>
            <a:chExt cx="11424920" cy="6055360"/>
          </a:xfrm>
        </p:grpSpPr>
        <p:sp>
          <p:nvSpPr>
            <p:cNvPr id="12" name="矩形 11"/>
            <p:cNvSpPr/>
            <p:nvPr/>
          </p:nvSpPr>
          <p:spPr>
            <a:xfrm>
              <a:off x="391160" y="406400"/>
              <a:ext cx="11424920" cy="6055360"/>
            </a:xfrm>
            <a:prstGeom prst="rect">
              <a:avLst/>
            </a:prstGeom>
            <a:solidFill>
              <a:schemeClr val="bg1"/>
            </a:solidFill>
            <a:ln w="15875">
              <a:noFill/>
            </a:ln>
            <a:effectLst>
              <a:outerShdw blurRad="114300" dist="381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60400" y="660399"/>
              <a:ext cx="10886440" cy="5547361"/>
            </a:xfrm>
            <a:prstGeom prst="rect">
              <a:avLst/>
            </a:prstGeom>
            <a:noFill/>
            <a:ln w="41275">
              <a:solidFill>
                <a:schemeClr val="accent4">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5033010" y="406400"/>
              <a:ext cx="2141220" cy="583585"/>
              <a:chOff x="5033010" y="406400"/>
              <a:chExt cx="2141220" cy="583585"/>
            </a:xfrm>
          </p:grpSpPr>
          <p:sp>
            <p:nvSpPr>
              <p:cNvPr id="15" name="同侧圆角矩形 14"/>
              <p:cNvSpPr/>
              <p:nvPr/>
            </p:nvSpPr>
            <p:spPr>
              <a:xfrm flipV="1">
                <a:off x="5033010" y="406400"/>
                <a:ext cx="2141220" cy="583585"/>
              </a:xfrm>
              <a:prstGeom prst="round2SameRect">
                <a:avLst/>
              </a:prstGeom>
              <a:solidFill>
                <a:srgbClr val="687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5153660" y="467359"/>
                <a:ext cx="1899920" cy="461665"/>
              </a:xfrm>
              <a:prstGeom prst="rect">
                <a:avLst/>
              </a:prstGeom>
              <a:noFill/>
            </p:spPr>
            <p:txBody>
              <a:bodyPr wrap="square" rtlCol="0">
                <a:spAutoFit/>
              </a:bodyPr>
              <a:lstStyle/>
              <a:p>
                <a:pPr algn="ctr"/>
                <a:r>
                  <a:rPr lang="zh-CN" altLang="en-US" sz="2400" spc="600" dirty="0" smtClean="0">
                    <a:solidFill>
                      <a:schemeClr val="bg1"/>
                    </a:solidFill>
                    <a:latin typeface="华文行楷" panose="02010800040101010101" pitchFamily="2" charset="-122"/>
                    <a:ea typeface="华文行楷" panose="02010800040101010101" pitchFamily="2" charset="-122"/>
                  </a:rPr>
                  <a:t>第四章节</a:t>
                </a:r>
                <a:endParaRPr lang="zh-CN" altLang="en-US" sz="2400" spc="600" dirty="0">
                  <a:solidFill>
                    <a:schemeClr val="bg1"/>
                  </a:solidFill>
                  <a:latin typeface="华文行楷" panose="02010800040101010101" pitchFamily="2" charset="-122"/>
                  <a:ea typeface="华文行楷" panose="02010800040101010101" pitchFamily="2" charset="-122"/>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C8E9BCD-EE88-43D9-9C04-C86947094D3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BE47AB9-9498-42FF-B09B-BC779672D855}"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C8E9BCD-EE88-43D9-9C04-C86947094D3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BE47AB9-9498-42FF-B09B-BC779672D85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C8E9BCD-EE88-43D9-9C04-C86947094D3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BE47AB9-9498-42FF-B09B-BC779672D85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C8E9BCD-EE88-43D9-9C04-C86947094D3C}"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BE47AB9-9498-42FF-B09B-BC779672D85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3C8E9BCD-EE88-43D9-9C04-C86947094D3C}"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BE47AB9-9498-42FF-B09B-BC779672D85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3C8E9BCD-EE88-43D9-9C04-C86947094D3C}"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BE47AB9-9498-42FF-B09B-BC779672D855}" type="slidenum">
              <a:rPr lang="zh-CN" altLang="en-US" smtClean="0"/>
            </a:fld>
            <a:endParaRPr lang="zh-CN" altLang="en-US"/>
          </a:p>
        </p:txBody>
      </p:sp>
      <p:sp>
        <p:nvSpPr>
          <p:cNvPr id="11" name="TextBox 10"/>
          <p:cNvSpPr txBox="1"/>
          <p:nvPr userDrawn="1"/>
        </p:nvSpPr>
        <p:spPr>
          <a:xfrm>
            <a:off x="1472277" y="6739570"/>
            <a:ext cx="1800200" cy="118430"/>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smtClean="0">
                <a:solidFill>
                  <a:prstClr val="black"/>
                </a:solidFill>
                <a:latin typeface="微软雅黑" panose="020B0503020204020204" pitchFamily="34" charset="-122"/>
                <a:ea typeface="微软雅黑" panose="020B0503020204020204" pitchFamily="34" charset="-122"/>
              </a:rPr>
              <a:t> </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3C8E9BCD-EE88-43D9-9C04-C86947094D3C}"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BE47AB9-9498-42FF-B09B-BC779672D85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r="68771" b="55847"/>
          <a:stretch>
            <a:fillRect/>
          </a:stretch>
        </p:blipFill>
        <p:spPr>
          <a:xfrm>
            <a:off x="-12" y="0"/>
            <a:ext cx="3807514" cy="3028013"/>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79984" t="-1530" r="-4507" b="44766"/>
          <a:stretch>
            <a:fillRect/>
          </a:stretch>
        </p:blipFill>
        <p:spPr>
          <a:xfrm>
            <a:off x="9761927" y="-44970"/>
            <a:ext cx="2989868" cy="3892862"/>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66801" t="60547" r="-573" b="-4633"/>
          <a:stretch>
            <a:fillRect/>
          </a:stretch>
        </p:blipFill>
        <p:spPr>
          <a:xfrm>
            <a:off x="8134499" y="4122295"/>
            <a:ext cx="4117461" cy="3023430"/>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r="68771" b="55847"/>
          <a:stretch>
            <a:fillRect/>
          </a:stretch>
        </p:blipFill>
        <p:spPr>
          <a:xfrm>
            <a:off x="-12" y="0"/>
            <a:ext cx="3807514" cy="3028013"/>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79984" t="-1530" r="-4507" b="44766"/>
          <a:stretch>
            <a:fillRect/>
          </a:stretch>
        </p:blipFill>
        <p:spPr>
          <a:xfrm>
            <a:off x="9761927" y="-44970"/>
            <a:ext cx="2989868" cy="3892862"/>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l="66801" t="60547" r="-573" b="-4633"/>
          <a:stretch>
            <a:fillRect/>
          </a:stretch>
        </p:blipFill>
        <p:spPr>
          <a:xfrm>
            <a:off x="8134499" y="4122295"/>
            <a:ext cx="4117461" cy="3023430"/>
          </a:xfrm>
          <a:prstGeom prst="rect">
            <a:avLst/>
          </a:prstGeom>
        </p:spPr>
      </p:pic>
      <p:grpSp>
        <p:nvGrpSpPr>
          <p:cNvPr id="9" name="组合 8"/>
          <p:cNvGrpSpPr/>
          <p:nvPr userDrawn="1"/>
        </p:nvGrpSpPr>
        <p:grpSpPr>
          <a:xfrm>
            <a:off x="391160" y="406400"/>
            <a:ext cx="11424920" cy="6055360"/>
            <a:chOff x="391160" y="406400"/>
            <a:chExt cx="11424920" cy="6055360"/>
          </a:xfrm>
        </p:grpSpPr>
        <p:sp>
          <p:nvSpPr>
            <p:cNvPr id="10" name="矩形 9"/>
            <p:cNvSpPr/>
            <p:nvPr/>
          </p:nvSpPr>
          <p:spPr>
            <a:xfrm>
              <a:off x="391160" y="406400"/>
              <a:ext cx="11424920" cy="6055360"/>
            </a:xfrm>
            <a:prstGeom prst="rect">
              <a:avLst/>
            </a:prstGeom>
            <a:solidFill>
              <a:schemeClr val="bg1"/>
            </a:solidFill>
            <a:ln w="15875">
              <a:noFill/>
            </a:ln>
            <a:effectLst>
              <a:outerShdw blurRad="114300" dist="38100" dir="2700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60400" y="660399"/>
              <a:ext cx="10886440" cy="5547361"/>
            </a:xfrm>
            <a:prstGeom prst="rect">
              <a:avLst/>
            </a:prstGeom>
            <a:noFill/>
            <a:ln w="41275">
              <a:solidFill>
                <a:schemeClr val="accent4">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033010" y="406400"/>
              <a:ext cx="2141220" cy="583585"/>
              <a:chOff x="5033010" y="406400"/>
              <a:chExt cx="2141220" cy="583585"/>
            </a:xfrm>
          </p:grpSpPr>
          <p:sp>
            <p:nvSpPr>
              <p:cNvPr id="13" name="同侧圆角矩形 12"/>
              <p:cNvSpPr/>
              <p:nvPr/>
            </p:nvSpPr>
            <p:spPr>
              <a:xfrm flipV="1">
                <a:off x="5033010" y="406400"/>
                <a:ext cx="2141220" cy="583585"/>
              </a:xfrm>
              <a:prstGeom prst="round2SameRect">
                <a:avLst/>
              </a:prstGeom>
              <a:solidFill>
                <a:srgbClr val="687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5153660" y="467359"/>
                <a:ext cx="1899920" cy="461665"/>
              </a:xfrm>
              <a:prstGeom prst="rect">
                <a:avLst/>
              </a:prstGeom>
              <a:noFill/>
            </p:spPr>
            <p:txBody>
              <a:bodyPr wrap="square" rtlCol="0">
                <a:spAutoFit/>
              </a:bodyPr>
              <a:lstStyle/>
              <a:p>
                <a:pPr algn="ctr"/>
                <a:r>
                  <a:rPr lang="zh-CN" altLang="en-US" sz="2400" spc="600" dirty="0" smtClean="0">
                    <a:solidFill>
                      <a:schemeClr val="bg1"/>
                    </a:solidFill>
                    <a:latin typeface="华文行楷" panose="02010800040101010101" pitchFamily="2" charset="-122"/>
                    <a:ea typeface="华文行楷" panose="02010800040101010101" pitchFamily="2" charset="-122"/>
                  </a:rPr>
                  <a:t>第一章节</a:t>
                </a:r>
                <a:endParaRPr lang="zh-CN" altLang="en-US" sz="2400" spc="600" dirty="0">
                  <a:solidFill>
                    <a:schemeClr val="bg1"/>
                  </a:solidFill>
                  <a:latin typeface="华文行楷" panose="02010800040101010101" pitchFamily="2" charset="-122"/>
                  <a:ea typeface="华文行楷" panose="02010800040101010101" pitchFamily="2" charset="-122"/>
                </a:endParaRPr>
              </a:p>
            </p:txBody>
          </p:sp>
        </p:grpSp>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2943628" y="2522373"/>
            <a:ext cx="6312131" cy="1320618"/>
          </a:xfrm>
          <a:prstGeom prst="rect">
            <a:avLst/>
          </a:prstGeom>
        </p:spPr>
        <p:txBody>
          <a:bodyPr wrap="square">
            <a:spAutoFit/>
          </a:bodyPr>
          <a:lstStyle/>
          <a:p>
            <a:pPr algn="ctr">
              <a:lnSpc>
                <a:spcPct val="200000"/>
              </a:lnSpc>
            </a:pPr>
            <a:r>
              <a:rPr lang="zh-CN" altLang="en-US" sz="1400" b="1" dirty="0" smtClean="0">
                <a:solidFill>
                  <a:schemeClr val="accent1">
                    <a:lumMod val="50000"/>
                    <a:alpha val="0"/>
                  </a:schemeClr>
                </a:solidFill>
                <a:latin typeface="文泉驿等宽微米黑" panose="020B0606030804020204" pitchFamily="34" charset="-122"/>
                <a:ea typeface="文泉驿等宽微米黑" panose="020B0606030804020204" pitchFamily="34" charset="-122"/>
                <a:cs typeface="文泉驿等宽微米黑" panose="020B0606030804020204" pitchFamily="34" charset="-122"/>
                <a:sym typeface="逐浪细阁体" panose="03000509000000000000" pitchFamily="65" charset="-122"/>
              </a:rPr>
              <a:t>感谢您下载包图网平台上提供的</a:t>
            </a:r>
            <a:r>
              <a:rPr lang="en-US" altLang="zh-CN" sz="1400" b="1" dirty="0" smtClean="0">
                <a:solidFill>
                  <a:schemeClr val="accent1">
                    <a:lumMod val="50000"/>
                    <a:alpha val="0"/>
                  </a:schemeClr>
                </a:solidFill>
                <a:latin typeface="文泉驿等宽微米黑" panose="020B0606030804020204" pitchFamily="34" charset="-122"/>
                <a:ea typeface="文泉驿等宽微米黑" panose="020B0606030804020204" pitchFamily="34" charset="-122"/>
                <a:cs typeface="文泉驿等宽微米黑" panose="020B0606030804020204" pitchFamily="34" charset="-122"/>
                <a:sym typeface="逐浪细阁体" panose="03000509000000000000" pitchFamily="65" charset="-122"/>
              </a:rPr>
              <a:t>PPT</a:t>
            </a:r>
            <a:r>
              <a:rPr lang="zh-CN" altLang="en-US" sz="1400" b="1" dirty="0" smtClean="0">
                <a:solidFill>
                  <a:schemeClr val="accent1">
                    <a:lumMod val="50000"/>
                    <a:alpha val="0"/>
                  </a:schemeClr>
                </a:solidFill>
                <a:latin typeface="文泉驿等宽微米黑" panose="020B0606030804020204" pitchFamily="34" charset="-122"/>
                <a:ea typeface="文泉驿等宽微米黑" panose="020B0606030804020204" pitchFamily="34" charset="-122"/>
                <a:cs typeface="文泉驿等宽微米黑" panose="020B0606030804020204" pitchFamily="34" charset="-122"/>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lang="en-US" altLang="zh-CN" sz="1400" b="1" dirty="0">
              <a:solidFill>
                <a:schemeClr val="accent1">
                  <a:lumMod val="50000"/>
                  <a:alpha val="0"/>
                </a:schemeClr>
              </a:solidFill>
              <a:latin typeface="文泉驿等宽微米黑" panose="020B0606030804020204" pitchFamily="34" charset="-122"/>
              <a:ea typeface="文泉驿等宽微米黑" panose="020B0606030804020204" pitchFamily="34" charset="-122"/>
              <a:cs typeface="文泉驿等宽微米黑" panose="020B0606030804020204" pitchFamily="34" charset="-122"/>
              <a:sym typeface="逐浪细阁体" panose="03000509000000000000" pitchFamily="65"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8.xml"/><Relationship Id="rId4" Type="http://schemas.openxmlformats.org/officeDocument/2006/relationships/themeOverride" Target="../theme/themeOverride1.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8.xml"/><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8.xml"/><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8.xml"/><Relationship Id="rId5" Type="http://schemas.openxmlformats.org/officeDocument/2006/relationships/themeOverride" Target="../theme/themeOverride2.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8.xml"/><Relationship Id="rId7" Type="http://schemas.openxmlformats.org/officeDocument/2006/relationships/themeOverride" Target="../theme/themeOverride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559021" y="1274425"/>
            <a:ext cx="2232136" cy="1686503"/>
          </a:xfrm>
          <a:prstGeom prst="rect">
            <a:avLst/>
          </a:prstGeom>
        </p:spPr>
      </p:pic>
      <p:sp>
        <p:nvSpPr>
          <p:cNvPr id="2" name="矩形 1"/>
          <p:cNvSpPr/>
          <p:nvPr/>
        </p:nvSpPr>
        <p:spPr>
          <a:xfrm>
            <a:off x="2656840" y="2961005"/>
            <a:ext cx="6878320" cy="1198880"/>
          </a:xfrm>
          <a:prstGeom prst="rect">
            <a:avLst/>
          </a:prstGeom>
          <a:noFill/>
          <a:ln>
            <a:noFill/>
          </a:ln>
        </p:spPr>
        <p:txBody>
          <a:bodyPr wrap="none" rtlCol="0" anchor="t">
            <a:spAutoFit/>
            <a:scene3d>
              <a:camera prst="orthographicFront"/>
              <a:lightRig rig="threePt" dir="t"/>
            </a:scene3d>
          </a:bodyPr>
          <a:p>
            <a:pPr algn="ctr"/>
            <a:r>
              <a:rPr lang="en-US" altLang="zh-CN" sz="7200" b="1">
                <a:ln w="22225">
                  <a:solidFill>
                    <a:schemeClr val="accent2"/>
                  </a:solidFill>
                  <a:prstDash val="solid"/>
                </a:ln>
                <a:solidFill>
                  <a:schemeClr val="accent2">
                    <a:lumMod val="40000"/>
                    <a:lumOff val="60000"/>
                  </a:schemeClr>
                </a:solidFill>
                <a:effectLst/>
              </a:rPr>
              <a:t>ROUND TABLE</a:t>
            </a:r>
            <a:endParaRPr lang="en-US" altLang="zh-CN" sz="7200" b="1">
              <a:ln w="22225">
                <a:solidFill>
                  <a:schemeClr val="accent2"/>
                </a:solidFill>
                <a:prstDash val="solid"/>
              </a:ln>
              <a:solidFill>
                <a:schemeClr val="accent2">
                  <a:lumMod val="40000"/>
                  <a:lumOff val="60000"/>
                </a:schemeClr>
              </a:solidFill>
              <a:effectLst/>
            </a:endParaRPr>
          </a:p>
        </p:txBody>
      </p:sp>
      <p:sp>
        <p:nvSpPr>
          <p:cNvPr id="21" name="文本框 20"/>
          <p:cNvSpPr txBox="1"/>
          <p:nvPr/>
        </p:nvSpPr>
        <p:spPr>
          <a:xfrm>
            <a:off x="7626350" y="4320540"/>
            <a:ext cx="1652905" cy="368300"/>
          </a:xfrm>
          <a:prstGeom prst="rect">
            <a:avLst/>
          </a:prstGeom>
          <a:noFill/>
        </p:spPr>
        <p:txBody>
          <a:bodyPr wrap="square" rtlCol="0">
            <a:spAutoFit/>
          </a:bodyPr>
          <a:p>
            <a:r>
              <a:rPr lang="en-US" altLang="zh-CN"/>
              <a:t>by. C-SKY</a:t>
            </a:r>
            <a:endParaRPr lang="en-US" altLang="zh-CN"/>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flipH="1">
            <a:off x="2945522" y="5315709"/>
            <a:ext cx="8747778" cy="1237491"/>
          </a:xfrm>
          <a:prstGeom prst="rect">
            <a:avLst/>
          </a:prstGeom>
        </p:spPr>
      </p:pic>
      <p:sp>
        <p:nvSpPr>
          <p:cNvPr id="2" name="矩形 1"/>
          <p:cNvSpPr/>
          <p:nvPr/>
        </p:nvSpPr>
        <p:spPr>
          <a:xfrm>
            <a:off x="0" y="721360"/>
            <a:ext cx="12192000" cy="543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C0306"/>
              </a:solidFill>
              <a:cs typeface="+mn-ea"/>
              <a:sym typeface="+mn-lt"/>
            </a:endParaRPr>
          </a:p>
        </p:txBody>
      </p:sp>
      <p:sp>
        <p:nvSpPr>
          <p:cNvPr id="3" name="矩形 2"/>
          <p:cNvSpPr/>
          <p:nvPr/>
        </p:nvSpPr>
        <p:spPr>
          <a:xfrm>
            <a:off x="345870" y="1087120"/>
            <a:ext cx="11500260" cy="4704080"/>
          </a:xfrm>
          <a:prstGeom prst="rect">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rot="16200000">
            <a:off x="800100" y="-725170"/>
            <a:ext cx="1337310" cy="2787650"/>
            <a:chOff x="5091682" y="2496310"/>
            <a:chExt cx="749772" cy="1865380"/>
          </a:xfrm>
        </p:grpSpPr>
        <p:pic>
          <p:nvPicPr>
            <p:cNvPr id="7" name="图片 6"/>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r="80855"/>
            <a:stretch>
              <a:fillRect/>
            </a:stretch>
          </p:blipFill>
          <p:spPr>
            <a:xfrm>
              <a:off x="5091682" y="2496310"/>
              <a:ext cx="384558" cy="1865380"/>
            </a:xfrm>
            <a:prstGeom prst="rect">
              <a:avLst/>
            </a:prstGeom>
          </p:spPr>
        </p:pic>
        <p:pic>
          <p:nvPicPr>
            <p:cNvPr id="13" name="图片 12"/>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r="80855"/>
            <a:stretch>
              <a:fillRect/>
            </a:stretch>
          </p:blipFill>
          <p:spPr>
            <a:xfrm flipH="1">
              <a:off x="5456896" y="2496310"/>
              <a:ext cx="384558" cy="1865380"/>
            </a:xfrm>
            <a:prstGeom prst="rect">
              <a:avLst/>
            </a:prstGeom>
          </p:spPr>
        </p:pic>
      </p:grpSp>
      <p:sp>
        <p:nvSpPr>
          <p:cNvPr id="19" name="椭圆 18"/>
          <p:cNvSpPr/>
          <p:nvPr/>
        </p:nvSpPr>
        <p:spPr>
          <a:xfrm>
            <a:off x="567055" y="1694815"/>
            <a:ext cx="927735" cy="927735"/>
          </a:xfrm>
          <a:prstGeom prst="ellipse">
            <a:avLst/>
          </a:prstGeom>
          <a:blipFill dpi="0" rotWithShape="1">
            <a:blip r:embed="rId3" cstate="print">
              <a:extLst>
                <a:ext uri="{28A0092B-C50C-407E-A947-70E740481C1C}">
                  <a14:useLocalDpi xmlns:a14="http://schemas.microsoft.com/office/drawing/2010/main" val="0"/>
                </a:ext>
              </a:extLst>
            </a:blip>
            <a:srcRect/>
            <a:stretch>
              <a:fillRect l="-54523" t="-11674" r="-54941" b="-74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effectLst>
                  <a:outerShdw blurRad="38100" dist="38100" dir="2700000" algn="tl">
                    <a:srgbClr val="000000">
                      <a:alpha val="43137"/>
                    </a:srgbClr>
                  </a:outerShdw>
                </a:effectLst>
                <a:cs typeface="+mn-ea"/>
                <a:sym typeface="+mn-lt"/>
              </a:rPr>
              <a:t>壹</a:t>
            </a:r>
            <a:endParaRPr lang="zh-CN" altLang="en-US" sz="3200" dirty="0">
              <a:solidFill>
                <a:schemeClr val="bg1"/>
              </a:solidFill>
              <a:effectLst>
                <a:outerShdw blurRad="38100" dist="38100" dir="2700000" algn="tl">
                  <a:srgbClr val="000000">
                    <a:alpha val="43137"/>
                  </a:srgbClr>
                </a:outerShdw>
              </a:effectLst>
              <a:cs typeface="+mn-ea"/>
              <a:sym typeface="+mn-lt"/>
            </a:endParaRPr>
          </a:p>
        </p:txBody>
      </p:sp>
      <p:sp>
        <p:nvSpPr>
          <p:cNvPr id="32" name="椭圆 31"/>
          <p:cNvSpPr/>
          <p:nvPr/>
        </p:nvSpPr>
        <p:spPr>
          <a:xfrm>
            <a:off x="567055" y="4500245"/>
            <a:ext cx="927735" cy="927735"/>
          </a:xfrm>
          <a:prstGeom prst="ellipse">
            <a:avLst/>
          </a:prstGeom>
          <a:blipFill dpi="0" rotWithShape="1">
            <a:blip r:embed="rId3" cstate="print">
              <a:extLst>
                <a:ext uri="{28A0092B-C50C-407E-A947-70E740481C1C}">
                  <a14:useLocalDpi xmlns:a14="http://schemas.microsoft.com/office/drawing/2010/main" val="0"/>
                </a:ext>
              </a:extLst>
            </a:blip>
            <a:srcRect/>
            <a:stretch>
              <a:fillRect l="-54523" t="-11674" r="-54941" b="-74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bg1"/>
                </a:solidFill>
                <a:effectLst>
                  <a:outerShdw blurRad="38100" dist="38100" dir="2700000" algn="tl">
                    <a:srgbClr val="000000">
                      <a:alpha val="43137"/>
                    </a:srgbClr>
                  </a:outerShdw>
                </a:effectLst>
                <a:cs typeface="+mn-ea"/>
                <a:sym typeface="+mn-lt"/>
              </a:rPr>
              <a:t>叁</a:t>
            </a:r>
            <a:endParaRPr lang="zh-CN" altLang="en-US" sz="3200" dirty="0">
              <a:solidFill>
                <a:schemeClr val="bg1"/>
              </a:solidFill>
              <a:effectLst>
                <a:outerShdw blurRad="38100" dist="38100" dir="2700000" algn="tl">
                  <a:srgbClr val="000000">
                    <a:alpha val="43137"/>
                  </a:srgbClr>
                </a:outerShdw>
              </a:effectLst>
              <a:cs typeface="+mn-ea"/>
              <a:sym typeface="+mn-lt"/>
            </a:endParaRPr>
          </a:p>
        </p:txBody>
      </p:sp>
      <p:sp>
        <p:nvSpPr>
          <p:cNvPr id="31" name="椭圆 30"/>
          <p:cNvSpPr/>
          <p:nvPr/>
        </p:nvSpPr>
        <p:spPr>
          <a:xfrm>
            <a:off x="567055" y="3097530"/>
            <a:ext cx="927735" cy="927735"/>
          </a:xfrm>
          <a:prstGeom prst="ellipse">
            <a:avLst/>
          </a:prstGeom>
          <a:blipFill dpi="0" rotWithShape="1">
            <a:blip r:embed="rId3" cstate="print">
              <a:extLst>
                <a:ext uri="{28A0092B-C50C-407E-A947-70E740481C1C}">
                  <a14:useLocalDpi xmlns:a14="http://schemas.microsoft.com/office/drawing/2010/main" val="0"/>
                </a:ext>
              </a:extLst>
            </a:blip>
            <a:srcRect/>
            <a:stretch>
              <a:fillRect l="-54523" t="-11674" r="-54941" b="-74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effectLst>
                  <a:outerShdw blurRad="38100" dist="38100" dir="2700000" algn="tl">
                    <a:srgbClr val="000000">
                      <a:alpha val="43137"/>
                    </a:srgbClr>
                  </a:outerShdw>
                </a:effectLst>
                <a:cs typeface="+mn-ea"/>
                <a:sym typeface="+mn-lt"/>
              </a:rPr>
              <a:t>贰</a:t>
            </a:r>
            <a:endParaRPr lang="zh-CN" altLang="en-US" sz="3200" dirty="0">
              <a:solidFill>
                <a:schemeClr val="bg1"/>
              </a:solidFill>
              <a:effectLst>
                <a:outerShdw blurRad="38100" dist="38100" dir="2700000" algn="tl">
                  <a:srgbClr val="000000">
                    <a:alpha val="43137"/>
                  </a:srgbClr>
                </a:outerShdw>
              </a:effectLst>
              <a:cs typeface="+mn-ea"/>
              <a:sym typeface="+mn-lt"/>
            </a:endParaRPr>
          </a:p>
        </p:txBody>
      </p:sp>
      <p:sp>
        <p:nvSpPr>
          <p:cNvPr id="15" name="矩形 14"/>
          <p:cNvSpPr/>
          <p:nvPr/>
        </p:nvSpPr>
        <p:spPr>
          <a:xfrm>
            <a:off x="1636078" y="1904365"/>
            <a:ext cx="6115685" cy="583565"/>
          </a:xfrm>
          <a:prstGeom prst="rect">
            <a:avLst/>
          </a:prstGeom>
          <a:noFill/>
          <a:ln>
            <a:noFill/>
          </a:ln>
        </p:spPr>
        <p:txBody>
          <a:bodyPr wrap="none" rtlCol="0" anchor="t">
            <a:spAutoFit/>
          </a:bodyPr>
          <a:p>
            <a:pPr algn="ctr"/>
            <a:r>
              <a:rPr lang="en-US" altLang="zh-CN" sz="3200" b="1">
                <a:solidFill>
                  <a:schemeClr val="accent1"/>
                </a:solidFill>
                <a:effectLst>
                  <a:outerShdw blurRad="38100" dist="25400" dir="5400000" algn="ctr" rotWithShape="0">
                    <a:srgbClr val="6E747A">
                      <a:alpha val="43000"/>
                    </a:srgbClr>
                  </a:outerShdw>
                </a:effectLst>
              </a:rPr>
              <a:t>Round Table Culture in China</a:t>
            </a:r>
            <a:endParaRPr lang="en-US" altLang="zh-CN" sz="3200" b="1">
              <a:solidFill>
                <a:schemeClr val="accent1"/>
              </a:solidFill>
              <a:effectLst>
                <a:outerShdw blurRad="38100" dist="25400" dir="5400000" algn="ctr" rotWithShape="0">
                  <a:srgbClr val="6E747A">
                    <a:alpha val="43000"/>
                  </a:srgbClr>
                </a:outerShdw>
              </a:effectLst>
            </a:endParaRPr>
          </a:p>
        </p:txBody>
      </p:sp>
      <p:sp>
        <p:nvSpPr>
          <p:cNvPr id="16" name="矩形 15"/>
          <p:cNvSpPr/>
          <p:nvPr/>
        </p:nvSpPr>
        <p:spPr>
          <a:xfrm>
            <a:off x="1636078" y="3208020"/>
            <a:ext cx="8752205" cy="583565"/>
          </a:xfrm>
          <a:prstGeom prst="rect">
            <a:avLst/>
          </a:prstGeom>
          <a:noFill/>
          <a:ln>
            <a:noFill/>
          </a:ln>
        </p:spPr>
        <p:txBody>
          <a:bodyPr wrap="none" rtlCol="0" anchor="t">
            <a:spAutoFit/>
          </a:bodyPr>
          <a:p>
            <a:pPr algn="ctr"/>
            <a:r>
              <a:rPr lang="en-US" altLang="zh-CN" sz="3200" b="1">
                <a:solidFill>
                  <a:schemeClr val="accent1"/>
                </a:solidFill>
                <a:effectLst>
                  <a:outerShdw blurRad="38100" dist="25400" dir="5400000" algn="ctr" rotWithShape="0">
                    <a:srgbClr val="6E747A">
                      <a:alpha val="43000"/>
                    </a:srgbClr>
                  </a:outerShdw>
                </a:effectLst>
              </a:rPr>
              <a:t>Round Table Culture in Western Countries</a:t>
            </a:r>
            <a:endParaRPr lang="en-US" altLang="zh-CN" sz="3200" b="1">
              <a:solidFill>
                <a:schemeClr val="accent1"/>
              </a:solidFill>
              <a:effectLst>
                <a:outerShdw blurRad="38100" dist="25400" dir="5400000" algn="ctr" rotWithShape="0">
                  <a:srgbClr val="6E747A">
                    <a:alpha val="43000"/>
                  </a:srgbClr>
                </a:outerShdw>
              </a:effectLst>
            </a:endParaRPr>
          </a:p>
        </p:txBody>
      </p:sp>
      <p:sp>
        <p:nvSpPr>
          <p:cNvPr id="4" name="矩形 3"/>
          <p:cNvSpPr/>
          <p:nvPr/>
        </p:nvSpPr>
        <p:spPr>
          <a:xfrm>
            <a:off x="1808163" y="4672330"/>
            <a:ext cx="7747635" cy="583565"/>
          </a:xfrm>
          <a:prstGeom prst="rect">
            <a:avLst/>
          </a:prstGeom>
          <a:noFill/>
          <a:ln>
            <a:noFill/>
          </a:ln>
        </p:spPr>
        <p:txBody>
          <a:bodyPr wrap="none" rtlCol="0" anchor="t">
            <a:spAutoFit/>
          </a:bodyPr>
          <a:p>
            <a:pPr algn="ctr"/>
            <a:r>
              <a:rPr lang="en-US" altLang="zh-CN" sz="3200" b="1">
                <a:solidFill>
                  <a:schemeClr val="accent1"/>
                </a:solidFill>
                <a:effectLst>
                  <a:outerShdw blurRad="38100" dist="25400" dir="5400000" algn="ctr" rotWithShape="0">
                    <a:srgbClr val="6E747A">
                      <a:alpha val="43000"/>
                    </a:srgbClr>
                  </a:outerShdw>
                </a:effectLst>
              </a:rPr>
              <a:t>Round Table Culture in my memories</a:t>
            </a:r>
            <a:endParaRPr lang="en-US" altLang="zh-CN" sz="3200" b="1">
              <a:solidFill>
                <a:schemeClr val="accent1"/>
              </a:solidFill>
              <a:effectLst>
                <a:outerShdw blurRad="38100" dist="25400" dir="5400000" algn="ctr" rotWithShape="0">
                  <a:srgbClr val="6E747A">
                    <a:alpha val="43000"/>
                  </a:srgbClr>
                </a:outerShdw>
              </a:effectLst>
            </a:endParaRPr>
          </a:p>
        </p:txBody>
      </p:sp>
      <p:sp>
        <p:nvSpPr>
          <p:cNvPr id="5" name="文本框 4"/>
          <p:cNvSpPr txBox="1"/>
          <p:nvPr/>
        </p:nvSpPr>
        <p:spPr>
          <a:xfrm>
            <a:off x="74930" y="441960"/>
            <a:ext cx="3031490" cy="645160"/>
          </a:xfrm>
          <a:prstGeom prst="rect">
            <a:avLst/>
          </a:prstGeom>
          <a:noFill/>
        </p:spPr>
        <p:txBody>
          <a:bodyPr wrap="square" rtlCol="0">
            <a:spAutoFit/>
            <a:scene3d>
              <a:camera prst="orthographicFront"/>
              <a:lightRig rig="threePt" dir="t"/>
            </a:scene3d>
          </a:bodyPr>
          <a:p>
            <a:r>
              <a:rPr lang="en-US" altLang="zh-CN" sz="3600" b="1">
                <a:ln w="22225">
                  <a:solidFill>
                    <a:schemeClr val="accent2"/>
                  </a:solidFill>
                  <a:prstDash val="solid"/>
                </a:ln>
                <a:solidFill>
                  <a:schemeClr val="accent2">
                    <a:lumMod val="40000"/>
                    <a:lumOff val="60000"/>
                  </a:schemeClr>
                </a:solidFill>
                <a:effectLst/>
              </a:rPr>
              <a:t>CONTENTS</a:t>
            </a:r>
            <a:endParaRPr lang="en-US" altLang="zh-CN" sz="3600" b="1">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5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sp>
        <p:nvSpPr>
          <p:cNvPr id="2" name="矩形 1"/>
          <p:cNvSpPr/>
          <p:nvPr/>
        </p:nvSpPr>
        <p:spPr>
          <a:xfrm>
            <a:off x="2499258" y="188"/>
            <a:ext cx="96926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499360" y="619760"/>
            <a:ext cx="9204960" cy="5659120"/>
          </a:xfrm>
          <a:prstGeom prst="rect">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133" y="1912880"/>
            <a:ext cx="2641600" cy="2641600"/>
          </a:xfrm>
          <a:prstGeom prst="ellipse">
            <a:avLst/>
          </a:prstGeom>
          <a:blipFill dpi="0" rotWithShape="1">
            <a:blip r:embed="rId2" cstate="print">
              <a:extLst>
                <a:ext uri="{28A0092B-C50C-407E-A947-70E740481C1C}">
                  <a14:useLocalDpi xmlns:a14="http://schemas.microsoft.com/office/drawing/2010/main" val="0"/>
                </a:ext>
              </a:extLst>
            </a:blip>
            <a:srcRect/>
            <a:stretch>
              <a:fillRect l="-53403" t="-10354" r="-54967" b="-8104"/>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dirty="0">
              <a:solidFill>
                <a:schemeClr val="accent2">
                  <a:lumMod val="50000"/>
                </a:schemeClr>
              </a:solidFill>
              <a:cs typeface="+mn-ea"/>
              <a:sym typeface="+mn-lt"/>
            </a:endParaRPr>
          </a:p>
        </p:txBody>
      </p:sp>
      <p:sp>
        <p:nvSpPr>
          <p:cNvPr id="9" name="文本框 8"/>
          <p:cNvSpPr txBox="1"/>
          <p:nvPr/>
        </p:nvSpPr>
        <p:spPr>
          <a:xfrm>
            <a:off x="222378" y="2725966"/>
            <a:ext cx="2313940" cy="1014730"/>
          </a:xfrm>
          <a:prstGeom prst="rect">
            <a:avLst/>
          </a:prstGeom>
          <a:noFill/>
        </p:spPr>
        <p:txBody>
          <a:bodyPr wrap="none" rtlCol="0">
            <a:spAutoFit/>
          </a:bodyPr>
          <a:lstStyle/>
          <a:p>
            <a:r>
              <a:rPr lang="en-US" altLang="zh-CN" sz="6000" dirty="0" smtClean="0">
                <a:solidFill>
                  <a:schemeClr val="bg1"/>
                </a:solidFill>
                <a:effectLst>
                  <a:outerShdw blurRad="38100" dist="38100" dir="2700000" algn="tl">
                    <a:srgbClr val="000000">
                      <a:alpha val="43137"/>
                    </a:srgbClr>
                  </a:outerShdw>
                </a:effectLst>
                <a:cs typeface="+mn-ea"/>
                <a:sym typeface="+mn-lt"/>
              </a:rPr>
              <a:t>Part 1</a:t>
            </a:r>
            <a:endParaRPr lang="en-US" altLang="zh-CN" sz="6000" dirty="0" smtClean="0">
              <a:solidFill>
                <a:schemeClr val="bg1"/>
              </a:solidFill>
              <a:effectLst>
                <a:outerShdw blurRad="38100" dist="38100" dir="2700000" algn="tl">
                  <a:srgbClr val="000000">
                    <a:alpha val="43137"/>
                  </a:srgbClr>
                </a:outerShdw>
              </a:effectLst>
              <a:cs typeface="+mn-ea"/>
              <a:sym typeface="+mn-lt"/>
            </a:endParaRPr>
          </a:p>
        </p:txBody>
      </p:sp>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39315" t="11326" r="44087" b="66379"/>
          <a:stretch>
            <a:fillRect/>
          </a:stretch>
        </p:blipFill>
        <p:spPr>
          <a:xfrm>
            <a:off x="807531" y="1509997"/>
            <a:ext cx="1834136" cy="1385792"/>
          </a:xfrm>
          <a:prstGeom prst="rect">
            <a:avLst/>
          </a:prstGeom>
        </p:spPr>
      </p:pic>
      <p:sp>
        <p:nvSpPr>
          <p:cNvPr id="15" name="矩形 14"/>
          <p:cNvSpPr/>
          <p:nvPr/>
        </p:nvSpPr>
        <p:spPr>
          <a:xfrm>
            <a:off x="2535873" y="36195"/>
            <a:ext cx="6115685" cy="583565"/>
          </a:xfrm>
          <a:prstGeom prst="rect">
            <a:avLst/>
          </a:prstGeom>
          <a:noFill/>
          <a:ln>
            <a:noFill/>
          </a:ln>
        </p:spPr>
        <p:txBody>
          <a:bodyPr wrap="none" rtlCol="0" anchor="t">
            <a:spAutoFit/>
          </a:bodyPr>
          <a:p>
            <a:pPr algn="ctr"/>
            <a:r>
              <a:rPr lang="en-US" altLang="zh-CN" sz="3200" b="1">
                <a:solidFill>
                  <a:schemeClr val="accent1"/>
                </a:solidFill>
                <a:effectLst>
                  <a:outerShdw blurRad="38100" dist="25400" dir="5400000" algn="ctr" rotWithShape="0">
                    <a:srgbClr val="6E747A">
                      <a:alpha val="43000"/>
                    </a:srgbClr>
                  </a:outerShdw>
                </a:effectLst>
              </a:rPr>
              <a:t>Round Table Culture in China</a:t>
            </a:r>
            <a:endParaRPr lang="en-US" altLang="zh-CN" sz="3200" b="1">
              <a:solidFill>
                <a:schemeClr val="accent1"/>
              </a:solidFill>
              <a:effectLst>
                <a:outerShdw blurRad="38100" dist="25400" dir="5400000" algn="ctr" rotWithShape="0">
                  <a:srgbClr val="6E747A">
                    <a:alpha val="43000"/>
                  </a:srgbClr>
                </a:outerShdw>
              </a:effectLst>
            </a:endParaRPr>
          </a:p>
        </p:txBody>
      </p:sp>
      <p:sp>
        <p:nvSpPr>
          <p:cNvPr id="8" name="文本框 7"/>
          <p:cNvSpPr txBox="1"/>
          <p:nvPr/>
        </p:nvSpPr>
        <p:spPr>
          <a:xfrm>
            <a:off x="2641600" y="780415"/>
            <a:ext cx="9179560" cy="3046095"/>
          </a:xfrm>
          <a:prstGeom prst="rect">
            <a:avLst/>
          </a:prstGeom>
          <a:noFill/>
        </p:spPr>
        <p:txBody>
          <a:bodyPr wrap="square" rtlCol="0">
            <a:spAutoFit/>
          </a:bodyPr>
          <a:p>
            <a:r>
              <a:rPr lang="zh-CN" altLang="en-US" sz="2400">
                <a:solidFill>
                  <a:srgbClr val="FF0000"/>
                </a:solidFill>
              </a:rPr>
              <a:t>The most distinctive feature of a round table is its roundness.</a:t>
            </a:r>
            <a:r>
              <a:rPr lang="zh-CN" altLang="en-US" sz="2400"/>
              <a:t> "Round " is an omnipresent, universal symbol with extensive meanings. Without beginning or end, without sides or corners, this geometric shape represents perfection, unity, wholeness and spirituality. "Round", a typical totem of Chinese traditional culture, mainly represents perfection and wholeness and has always been advocated by Chinese people.</a:t>
            </a:r>
            <a:endParaRPr lang="zh-CN" altLang="en-US" sz="2400"/>
          </a:p>
        </p:txBody>
      </p:sp>
      <p:sp>
        <p:nvSpPr>
          <p:cNvPr id="13" name="矩形 12"/>
          <p:cNvSpPr/>
          <p:nvPr/>
        </p:nvSpPr>
        <p:spPr>
          <a:xfrm>
            <a:off x="2535873" y="3740785"/>
            <a:ext cx="3620135" cy="1014730"/>
          </a:xfrm>
          <a:prstGeom prst="rect">
            <a:avLst/>
          </a:prstGeom>
          <a:noFill/>
          <a:ln>
            <a:noFill/>
          </a:ln>
        </p:spPr>
        <p:txBody>
          <a:bodyPr wrap="none" rtlCol="0" anchor="t">
            <a:spAutoFit/>
          </a:bodyPr>
          <a:p>
            <a:pPr algn="ctr"/>
            <a:r>
              <a:rPr lang="en-US" altLang="zh-CN" sz="6000" b="1">
                <a:ln w="22225">
                  <a:solidFill>
                    <a:schemeClr val="accent2"/>
                  </a:solidFill>
                  <a:prstDash val="solid"/>
                </a:ln>
                <a:solidFill>
                  <a:schemeClr val="accent2">
                    <a:lumMod val="40000"/>
                    <a:lumOff val="60000"/>
                  </a:schemeClr>
                </a:solidFill>
                <a:effectLst/>
              </a:rPr>
              <a:t>harmony</a:t>
            </a:r>
            <a:endParaRPr lang="en-US" altLang="zh-CN" sz="6000" b="1">
              <a:ln w="22225">
                <a:solidFill>
                  <a:schemeClr val="accent2"/>
                </a:solidFill>
                <a:prstDash val="solid"/>
              </a:ln>
              <a:solidFill>
                <a:schemeClr val="accent2">
                  <a:lumMod val="40000"/>
                  <a:lumOff val="60000"/>
                </a:schemeClr>
              </a:solidFill>
              <a:effectLst/>
            </a:endParaRPr>
          </a:p>
        </p:txBody>
      </p:sp>
      <p:sp>
        <p:nvSpPr>
          <p:cNvPr id="14" name="矩形 13"/>
          <p:cNvSpPr/>
          <p:nvPr/>
        </p:nvSpPr>
        <p:spPr>
          <a:xfrm>
            <a:off x="2816226" y="5071110"/>
            <a:ext cx="3270250" cy="1014730"/>
          </a:xfrm>
          <a:prstGeom prst="rect">
            <a:avLst/>
          </a:prstGeom>
          <a:noFill/>
          <a:ln>
            <a:noFill/>
          </a:ln>
        </p:spPr>
        <p:txBody>
          <a:bodyPr wrap="none" rtlCol="0" anchor="t">
            <a:spAutoFit/>
          </a:bodyPr>
          <a:p>
            <a:pPr algn="ctr"/>
            <a:r>
              <a:rPr lang="en-US" altLang="zh-CN" sz="6000" b="1">
                <a:ln w="22225">
                  <a:solidFill>
                    <a:schemeClr val="accent2"/>
                  </a:solidFill>
                  <a:prstDash val="solid"/>
                </a:ln>
                <a:solidFill>
                  <a:schemeClr val="accent2">
                    <a:lumMod val="40000"/>
                    <a:lumOff val="60000"/>
                  </a:schemeClr>
                </a:solidFill>
                <a:effectLst/>
              </a:rPr>
              <a:t>equality</a:t>
            </a:r>
            <a:endParaRPr lang="en-US" altLang="zh-CN" sz="6000" b="1">
              <a:ln w="22225">
                <a:solidFill>
                  <a:schemeClr val="accent2"/>
                </a:solidFill>
                <a:prstDash val="solid"/>
              </a:ln>
              <a:solidFill>
                <a:schemeClr val="accent2">
                  <a:lumMod val="40000"/>
                  <a:lumOff val="60000"/>
                </a:schemeClr>
              </a:solidFill>
              <a:effectLst/>
            </a:endParaRPr>
          </a:p>
        </p:txBody>
      </p:sp>
      <p:sp>
        <p:nvSpPr>
          <p:cNvPr id="16" name="矩形 15"/>
          <p:cNvSpPr/>
          <p:nvPr/>
        </p:nvSpPr>
        <p:spPr>
          <a:xfrm>
            <a:off x="7805738" y="5137785"/>
            <a:ext cx="3154045" cy="1014730"/>
          </a:xfrm>
          <a:prstGeom prst="rect">
            <a:avLst/>
          </a:prstGeom>
          <a:noFill/>
          <a:ln>
            <a:noFill/>
          </a:ln>
        </p:spPr>
        <p:txBody>
          <a:bodyPr wrap="none" rtlCol="0" anchor="t">
            <a:spAutoFit/>
          </a:bodyPr>
          <a:p>
            <a:pPr algn="ctr"/>
            <a:r>
              <a:rPr lang="en-US" altLang="zh-CN" sz="6000" b="1">
                <a:ln w="22225">
                  <a:solidFill>
                    <a:schemeClr val="accent2"/>
                  </a:solidFill>
                  <a:prstDash val="solid"/>
                </a:ln>
                <a:solidFill>
                  <a:schemeClr val="accent2">
                    <a:lumMod val="40000"/>
                    <a:lumOff val="60000"/>
                  </a:schemeClr>
                </a:solidFill>
                <a:effectLst/>
              </a:rPr>
              <a:t>reunion</a:t>
            </a:r>
            <a:endParaRPr lang="en-US" altLang="zh-CN" sz="6000" b="1">
              <a:ln w="22225">
                <a:solidFill>
                  <a:schemeClr val="accent2"/>
                </a:solidFill>
                <a:prstDash val="solid"/>
              </a:ln>
              <a:solidFill>
                <a:schemeClr val="accent2">
                  <a:lumMod val="40000"/>
                  <a:lumOff val="60000"/>
                </a:schemeClr>
              </a:solidFill>
              <a:effectLst/>
            </a:endParaRPr>
          </a:p>
        </p:txBody>
      </p:sp>
      <p:sp>
        <p:nvSpPr>
          <p:cNvPr id="17" name="矩形 16"/>
          <p:cNvSpPr/>
          <p:nvPr/>
        </p:nvSpPr>
        <p:spPr>
          <a:xfrm>
            <a:off x="7629208" y="3740785"/>
            <a:ext cx="3758565" cy="1014730"/>
          </a:xfrm>
          <a:prstGeom prst="rect">
            <a:avLst/>
          </a:prstGeom>
          <a:noFill/>
          <a:ln>
            <a:noFill/>
          </a:ln>
        </p:spPr>
        <p:txBody>
          <a:bodyPr wrap="none" rtlCol="0" anchor="t">
            <a:spAutoFit/>
          </a:bodyPr>
          <a:p>
            <a:pPr algn="ctr"/>
            <a:r>
              <a:rPr lang="en-US" altLang="zh-CN" sz="6000" b="1">
                <a:ln w="22225">
                  <a:solidFill>
                    <a:schemeClr val="accent2"/>
                  </a:solidFill>
                  <a:prstDash val="solid"/>
                </a:ln>
                <a:solidFill>
                  <a:schemeClr val="accent2">
                    <a:lumMod val="40000"/>
                    <a:lumOff val="60000"/>
                  </a:schemeClr>
                </a:solidFill>
                <a:effectLst/>
              </a:rPr>
              <a:t>tolerance</a:t>
            </a:r>
            <a:endParaRPr lang="en-US" altLang="zh-CN" sz="6000" b="1">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42" presetClass="entr" presetSubtype="0"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p:bldP spid="13" grpId="0"/>
      <p:bldP spid="13" grpId="1"/>
      <p:bldP spid="17" grpId="0"/>
      <p:bldP spid="17" grpId="1"/>
      <p:bldP spid="14" grpId="0"/>
      <p:bldP spid="14" grpId="1"/>
      <p:bldP spid="16" grpId="0"/>
      <p:bldP spid="16"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4000" r="-4000"/>
          </a:stretch>
        </a:blipFill>
        <a:effectLst/>
      </p:bgPr>
    </p:bg>
    <p:spTree>
      <p:nvGrpSpPr>
        <p:cNvPr id="1" name=""/>
        <p:cNvGrpSpPr/>
        <p:nvPr/>
      </p:nvGrpSpPr>
      <p:grpSpPr>
        <a:xfrm>
          <a:off x="0" y="0"/>
          <a:ext cx="0" cy="0"/>
          <a:chOff x="0" y="0"/>
          <a:chExt cx="0" cy="0"/>
        </a:xfrm>
      </p:grpSpPr>
      <p:sp>
        <p:nvSpPr>
          <p:cNvPr id="2" name="矩形 1"/>
          <p:cNvSpPr/>
          <p:nvPr/>
        </p:nvSpPr>
        <p:spPr>
          <a:xfrm>
            <a:off x="2499258" y="188"/>
            <a:ext cx="96926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499360" y="619760"/>
            <a:ext cx="9204960" cy="5659120"/>
          </a:xfrm>
          <a:prstGeom prst="rect">
            <a:avLst/>
          </a:prstGeom>
          <a:noFill/>
          <a:ln w="190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133" y="1912880"/>
            <a:ext cx="2641600" cy="2641600"/>
          </a:xfrm>
          <a:prstGeom prst="ellipse">
            <a:avLst/>
          </a:prstGeom>
          <a:blipFill dpi="0" rotWithShape="1">
            <a:blip r:embed="rId2" cstate="print">
              <a:extLst>
                <a:ext uri="{28A0092B-C50C-407E-A947-70E740481C1C}">
                  <a14:useLocalDpi xmlns:a14="http://schemas.microsoft.com/office/drawing/2010/main" val="0"/>
                </a:ext>
              </a:extLst>
            </a:blip>
            <a:srcRect/>
            <a:stretch>
              <a:fillRect l="-53403" t="-10354" r="-54967" b="-8104"/>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dirty="0">
              <a:solidFill>
                <a:schemeClr val="accent2">
                  <a:lumMod val="50000"/>
                </a:schemeClr>
              </a:solidFill>
              <a:cs typeface="+mn-ea"/>
              <a:sym typeface="+mn-lt"/>
            </a:endParaRPr>
          </a:p>
        </p:txBody>
      </p:sp>
      <p:sp>
        <p:nvSpPr>
          <p:cNvPr id="9" name="文本框 8"/>
          <p:cNvSpPr txBox="1"/>
          <p:nvPr/>
        </p:nvSpPr>
        <p:spPr>
          <a:xfrm>
            <a:off x="222378" y="2725966"/>
            <a:ext cx="2313940" cy="1014730"/>
          </a:xfrm>
          <a:prstGeom prst="rect">
            <a:avLst/>
          </a:prstGeom>
          <a:noFill/>
        </p:spPr>
        <p:txBody>
          <a:bodyPr wrap="none" rtlCol="0">
            <a:spAutoFit/>
          </a:bodyPr>
          <a:lstStyle/>
          <a:p>
            <a:r>
              <a:rPr lang="en-US" altLang="zh-CN" sz="6000" dirty="0" smtClean="0">
                <a:solidFill>
                  <a:schemeClr val="bg1"/>
                </a:solidFill>
                <a:effectLst>
                  <a:outerShdw blurRad="38100" dist="38100" dir="2700000" algn="tl">
                    <a:srgbClr val="000000">
                      <a:alpha val="43137"/>
                    </a:srgbClr>
                  </a:outerShdw>
                </a:effectLst>
                <a:cs typeface="+mn-ea"/>
                <a:sym typeface="+mn-lt"/>
              </a:rPr>
              <a:t>Part 2</a:t>
            </a:r>
            <a:endParaRPr lang="en-US" altLang="zh-CN" sz="6000" dirty="0" smtClean="0">
              <a:solidFill>
                <a:schemeClr val="bg1"/>
              </a:solidFill>
              <a:effectLst>
                <a:outerShdw blurRad="38100" dist="38100" dir="2700000" algn="tl">
                  <a:srgbClr val="000000">
                    <a:alpha val="43137"/>
                  </a:srgbClr>
                </a:outerShdw>
              </a:effectLst>
              <a:cs typeface="+mn-ea"/>
              <a:sym typeface="+mn-lt"/>
            </a:endParaRPr>
          </a:p>
        </p:txBody>
      </p:sp>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39315" t="11326" r="44087" b="66379"/>
          <a:stretch>
            <a:fillRect/>
          </a:stretch>
        </p:blipFill>
        <p:spPr>
          <a:xfrm>
            <a:off x="807531" y="1509997"/>
            <a:ext cx="1834136" cy="1385792"/>
          </a:xfrm>
          <a:prstGeom prst="rect">
            <a:avLst/>
          </a:prstGeom>
        </p:spPr>
      </p:pic>
      <p:sp>
        <p:nvSpPr>
          <p:cNvPr id="8" name="文本框 7"/>
          <p:cNvSpPr txBox="1"/>
          <p:nvPr/>
        </p:nvSpPr>
        <p:spPr>
          <a:xfrm>
            <a:off x="2641600" y="780415"/>
            <a:ext cx="9179560" cy="3046095"/>
          </a:xfrm>
          <a:prstGeom prst="rect">
            <a:avLst/>
          </a:prstGeom>
          <a:noFill/>
        </p:spPr>
        <p:txBody>
          <a:bodyPr wrap="square" rtlCol="0">
            <a:spAutoFit/>
          </a:bodyPr>
          <a:p>
            <a:r>
              <a:rPr lang="en-US" altLang="zh-CN" sz="2400">
                <a:ln/>
                <a:solidFill>
                  <a:schemeClr val="accent1"/>
                </a:solidFill>
                <a:effectLst>
                  <a:outerShdw blurRad="38100" dist="25400" dir="5400000" algn="ctr" rotWithShape="0">
                    <a:srgbClr val="6E747A">
                      <a:alpha val="43000"/>
                    </a:srgbClr>
                  </a:outerShdw>
                </a:effectLst>
              </a:rPr>
              <a:t>The birth of </a:t>
            </a:r>
            <a:r>
              <a:rPr lang="zh-CN" altLang="en-US" sz="2400">
                <a:ln/>
                <a:solidFill>
                  <a:schemeClr val="accent1"/>
                </a:solidFill>
                <a:effectLst>
                  <a:outerShdw blurRad="38100" dist="25400" dir="5400000" algn="ctr" rotWithShape="0">
                    <a:srgbClr val="6E747A">
                      <a:alpha val="43000"/>
                    </a:srgbClr>
                  </a:outerShdw>
                </a:effectLst>
              </a:rPr>
              <a:t> </a:t>
            </a:r>
            <a:r>
              <a:rPr lang="en-US" altLang="zh-CN" sz="2400">
                <a:ln/>
                <a:solidFill>
                  <a:schemeClr val="accent1"/>
                </a:solidFill>
                <a:effectLst>
                  <a:outerShdw blurRad="38100" dist="25400" dir="5400000" algn="ctr" rotWithShape="0">
                    <a:srgbClr val="6E747A">
                      <a:alpha val="43000"/>
                    </a:srgbClr>
                  </a:outerShdw>
                </a:effectLst>
              </a:rPr>
              <a:t>“</a:t>
            </a:r>
            <a:r>
              <a:rPr lang="zh-CN" altLang="en-US" sz="2400">
                <a:ln/>
                <a:solidFill>
                  <a:schemeClr val="accent1"/>
                </a:solidFill>
                <a:effectLst>
                  <a:outerShdw blurRad="38100" dist="25400" dir="5400000" algn="ctr" rotWithShape="0">
                    <a:srgbClr val="6E747A">
                      <a:alpha val="43000"/>
                    </a:srgbClr>
                  </a:outerShdw>
                </a:effectLst>
              </a:rPr>
              <a:t>round-table conference</a:t>
            </a:r>
            <a:r>
              <a:rPr lang="en-US" altLang="zh-CN" sz="2400">
                <a:ln/>
                <a:solidFill>
                  <a:schemeClr val="accent1"/>
                </a:solidFill>
                <a:effectLst>
                  <a:outerShdw blurRad="38100" dist="25400" dir="5400000" algn="ctr" rotWithShape="0">
                    <a:srgbClr val="6E747A">
                      <a:alpha val="43000"/>
                    </a:srgbClr>
                  </a:outerShdw>
                </a:effectLst>
              </a:rPr>
              <a:t>”:</a:t>
            </a:r>
            <a:r>
              <a:rPr lang="zh-CN" altLang="en-US" sz="2400"/>
              <a:t>Legend has it that King Arthur held a conference in the sixth century BC. He wanted the knights in</a:t>
            </a:r>
            <a:r>
              <a:rPr lang="en-US" altLang="zh-CN" sz="2400"/>
              <a:t> </a:t>
            </a:r>
            <a:r>
              <a:rPr lang="zh-CN" altLang="en-US" sz="2400"/>
              <a:t>his court to be considered </a:t>
            </a:r>
            <a:r>
              <a:rPr lang="zh-CN" altLang="en-US" sz="2400">
                <a:solidFill>
                  <a:srgbClr val="FF0000"/>
                </a:solidFill>
              </a:rPr>
              <a:t>equal</a:t>
            </a:r>
            <a:r>
              <a:rPr lang="zh-CN" altLang="en-US" sz="2400"/>
              <a:t>; he did not want them fighting over status or rank. Therefore, they congregated around a round table to have their conference. </a:t>
            </a:r>
            <a:r>
              <a:rPr lang="zh-CN" altLang="en-US" sz="2400">
                <a:solidFill>
                  <a:srgbClr val="FF0000"/>
                </a:solidFill>
              </a:rPr>
              <a:t>As its name suggests, a round table has no edges or corners, implying that everyone who sits around it has equal status.</a:t>
            </a:r>
            <a:r>
              <a:rPr lang="zh-CN" altLang="en-US" sz="2400"/>
              <a:t> </a:t>
            </a:r>
            <a:endParaRPr lang="zh-CN" altLang="en-US" sz="2400"/>
          </a:p>
        </p:txBody>
      </p:sp>
      <p:sp>
        <p:nvSpPr>
          <p:cNvPr id="4" name="矩形 3"/>
          <p:cNvSpPr/>
          <p:nvPr/>
        </p:nvSpPr>
        <p:spPr>
          <a:xfrm>
            <a:off x="2499043" y="81280"/>
            <a:ext cx="8752205" cy="583565"/>
          </a:xfrm>
          <a:prstGeom prst="rect">
            <a:avLst/>
          </a:prstGeom>
          <a:noFill/>
          <a:ln>
            <a:noFill/>
          </a:ln>
        </p:spPr>
        <p:txBody>
          <a:bodyPr wrap="none" rtlCol="0" anchor="t">
            <a:spAutoFit/>
          </a:bodyPr>
          <a:p>
            <a:pPr algn="ctr"/>
            <a:r>
              <a:rPr lang="en-US" altLang="zh-CN" sz="3200" b="1">
                <a:solidFill>
                  <a:schemeClr val="accent1"/>
                </a:solidFill>
                <a:effectLst>
                  <a:outerShdw blurRad="38100" dist="25400" dir="5400000" algn="ctr" rotWithShape="0">
                    <a:srgbClr val="6E747A">
                      <a:alpha val="43000"/>
                    </a:srgbClr>
                  </a:outerShdw>
                </a:effectLst>
              </a:rPr>
              <a:t>Round Table Culture in Western Countries</a:t>
            </a:r>
            <a:endParaRPr lang="en-US" altLang="zh-CN" sz="3200" b="1">
              <a:solidFill>
                <a:schemeClr val="accent1"/>
              </a:solidFill>
              <a:effectLst>
                <a:outerShdw blurRad="38100" dist="25400" dir="5400000" algn="ctr" rotWithShape="0">
                  <a:srgbClr val="6E747A">
                    <a:alpha val="43000"/>
                  </a:srgbClr>
                </a:outerShdw>
              </a:effectLst>
            </a:endParaRPr>
          </a:p>
        </p:txBody>
      </p:sp>
      <p:sp>
        <p:nvSpPr>
          <p:cNvPr id="6" name="矩形 5"/>
          <p:cNvSpPr/>
          <p:nvPr/>
        </p:nvSpPr>
        <p:spPr>
          <a:xfrm>
            <a:off x="4689793" y="4178300"/>
            <a:ext cx="3888105" cy="1198880"/>
          </a:xfrm>
          <a:prstGeom prst="rect">
            <a:avLst/>
          </a:prstGeom>
          <a:noFill/>
          <a:ln>
            <a:noFill/>
          </a:ln>
        </p:spPr>
        <p:txBody>
          <a:bodyPr wrap="none" rtlCol="0" anchor="t">
            <a:spAutoFit/>
          </a:bodyPr>
          <a:p>
            <a:pPr algn="ctr"/>
            <a:r>
              <a:rPr lang="en-US" altLang="zh-CN" sz="7200" b="1">
                <a:ln w="22225">
                  <a:solidFill>
                    <a:schemeClr val="accent2"/>
                  </a:solidFill>
                  <a:prstDash val="solid"/>
                </a:ln>
                <a:solidFill>
                  <a:schemeClr val="accent2">
                    <a:lumMod val="40000"/>
                    <a:lumOff val="60000"/>
                  </a:schemeClr>
                </a:solidFill>
                <a:effectLst/>
              </a:rPr>
              <a:t>equality</a:t>
            </a:r>
            <a:endParaRPr lang="en-US" altLang="zh-CN" sz="7200" b="1">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42" presetClass="entr" presetSubtype="0"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5559021" y="1274425"/>
            <a:ext cx="2232136" cy="1686503"/>
          </a:xfrm>
          <a:prstGeom prst="rect">
            <a:avLst/>
          </a:prstGeom>
        </p:spPr>
      </p:pic>
      <p:sp>
        <p:nvSpPr>
          <p:cNvPr id="2" name="矩形 1"/>
          <p:cNvSpPr/>
          <p:nvPr/>
        </p:nvSpPr>
        <p:spPr>
          <a:xfrm>
            <a:off x="1010285" y="3044825"/>
            <a:ext cx="10516870" cy="768350"/>
          </a:xfrm>
          <a:prstGeom prst="rect">
            <a:avLst/>
          </a:prstGeom>
          <a:noFill/>
          <a:ln>
            <a:noFill/>
          </a:ln>
        </p:spPr>
        <p:txBody>
          <a:bodyPr wrap="none" rtlCol="0" anchor="t">
            <a:spAutoFit/>
            <a:scene3d>
              <a:camera prst="orthographicFront"/>
              <a:lightRig rig="threePt" dir="t"/>
            </a:scene3d>
          </a:bodyPr>
          <a:p>
            <a:pPr algn="ctr"/>
            <a:r>
              <a:rPr lang="en-US" altLang="zh-CN" sz="4400" b="1">
                <a:ln w="22225">
                  <a:solidFill>
                    <a:schemeClr val="accent2"/>
                  </a:solidFill>
                  <a:prstDash val="solid"/>
                </a:ln>
                <a:solidFill>
                  <a:schemeClr val="accent2">
                    <a:lumMod val="40000"/>
                    <a:lumOff val="60000"/>
                  </a:schemeClr>
                </a:solidFill>
                <a:effectLst/>
              </a:rPr>
              <a:t>Round Table culture in My memories</a:t>
            </a:r>
            <a:endParaRPr lang="en-US" altLang="zh-CN" sz="4400" b="1">
              <a:ln w="22225">
                <a:solidFill>
                  <a:schemeClr val="accent2"/>
                </a:solidFill>
                <a:prstDash val="solid"/>
              </a:ln>
              <a:solidFill>
                <a:schemeClr val="accent2">
                  <a:lumMod val="40000"/>
                  <a:lumOff val="60000"/>
                </a:schemeClr>
              </a:soli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flipH="1">
            <a:off x="2945522" y="5315709"/>
            <a:ext cx="8747778" cy="1237491"/>
          </a:xfrm>
          <a:prstGeom prst="rect">
            <a:avLst/>
          </a:prstGeom>
        </p:spPr>
      </p:pic>
      <p:sp>
        <p:nvSpPr>
          <p:cNvPr id="2" name="矩形 1"/>
          <p:cNvSpPr/>
          <p:nvPr/>
        </p:nvSpPr>
        <p:spPr>
          <a:xfrm>
            <a:off x="0" y="721360"/>
            <a:ext cx="12192000" cy="543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C0306"/>
              </a:solidFill>
              <a:cs typeface="+mn-ea"/>
              <a:sym typeface="+mn-lt"/>
            </a:endParaRPr>
          </a:p>
        </p:txBody>
      </p:sp>
      <p:sp>
        <p:nvSpPr>
          <p:cNvPr id="6" name="矩形 5"/>
          <p:cNvSpPr/>
          <p:nvPr/>
        </p:nvSpPr>
        <p:spPr>
          <a:xfrm>
            <a:off x="335915" y="14605"/>
            <a:ext cx="10396855" cy="706755"/>
          </a:xfrm>
          <a:prstGeom prst="rect">
            <a:avLst/>
          </a:prstGeom>
          <a:noFill/>
          <a:ln>
            <a:noFill/>
          </a:ln>
        </p:spPr>
        <p:txBody>
          <a:bodyPr wrap="square" rtlCol="0" anchor="t">
            <a:spAutoFit/>
            <a:scene3d>
              <a:camera prst="orthographicFront"/>
              <a:lightRig rig="threePt" dir="t"/>
            </a:scene3d>
          </a:bodyPr>
          <a:p>
            <a:pPr algn="ctr"/>
            <a:r>
              <a:rPr lang="en-US" altLang="zh-CN" sz="4000" b="1">
                <a:ln w="22225">
                  <a:solidFill>
                    <a:schemeClr val="accent2"/>
                  </a:solidFill>
                  <a:prstDash val="solid"/>
                </a:ln>
                <a:solidFill>
                  <a:schemeClr val="accent2">
                    <a:lumMod val="40000"/>
                    <a:lumOff val="60000"/>
                  </a:schemeClr>
                </a:solidFill>
                <a:effectLst/>
              </a:rPr>
              <a:t>the harmony and conflict of thoughts</a:t>
            </a:r>
            <a:endParaRPr lang="en-US" altLang="zh-CN" sz="4000" b="1">
              <a:ln w="22225">
                <a:solidFill>
                  <a:schemeClr val="accent2"/>
                </a:solidFill>
                <a:prstDash val="solid"/>
              </a:ln>
              <a:solidFill>
                <a:schemeClr val="accent2">
                  <a:lumMod val="40000"/>
                  <a:lumOff val="60000"/>
                </a:schemeClr>
              </a:solidFill>
              <a:effectLst/>
            </a:endParaRPr>
          </a:p>
        </p:txBody>
      </p:sp>
      <p:pic>
        <p:nvPicPr>
          <p:cNvPr id="8" name="图片 7" descr="微信图片_20220508181815"/>
          <p:cNvPicPr>
            <a:picLocks noChangeAspect="1"/>
          </p:cNvPicPr>
          <p:nvPr/>
        </p:nvPicPr>
        <p:blipFill>
          <a:blip r:embed="rId2"/>
          <a:srcRect r="-198" b="10938"/>
          <a:stretch>
            <a:fillRect/>
          </a:stretch>
        </p:blipFill>
        <p:spPr>
          <a:xfrm>
            <a:off x="0" y="721360"/>
            <a:ext cx="3955415" cy="6136640"/>
          </a:xfrm>
          <a:prstGeom prst="rect">
            <a:avLst/>
          </a:prstGeom>
        </p:spPr>
      </p:pic>
      <p:pic>
        <p:nvPicPr>
          <p:cNvPr id="11" name="图片 10" descr="微信图片_20220508181802"/>
          <p:cNvPicPr>
            <a:picLocks noChangeAspect="1"/>
          </p:cNvPicPr>
          <p:nvPr/>
        </p:nvPicPr>
        <p:blipFill>
          <a:blip r:embed="rId3"/>
          <a:stretch>
            <a:fillRect/>
          </a:stretch>
        </p:blipFill>
        <p:spPr>
          <a:xfrm>
            <a:off x="3884930" y="721360"/>
            <a:ext cx="4730115" cy="2920365"/>
          </a:xfrm>
          <a:prstGeom prst="rect">
            <a:avLst/>
          </a:prstGeom>
        </p:spPr>
      </p:pic>
      <p:pic>
        <p:nvPicPr>
          <p:cNvPr id="14" name="图片 13" descr="微信图片_20220508182318"/>
          <p:cNvPicPr>
            <a:picLocks noChangeAspect="1"/>
          </p:cNvPicPr>
          <p:nvPr/>
        </p:nvPicPr>
        <p:blipFill>
          <a:blip r:embed="rId4"/>
          <a:stretch>
            <a:fillRect/>
          </a:stretch>
        </p:blipFill>
        <p:spPr>
          <a:xfrm>
            <a:off x="3919855" y="3641725"/>
            <a:ext cx="4695190" cy="3213100"/>
          </a:xfrm>
          <a:prstGeom prst="rect">
            <a:avLst/>
          </a:prstGeom>
        </p:spPr>
      </p:pic>
      <p:sp>
        <p:nvSpPr>
          <p:cNvPr id="18" name="文本框 17"/>
          <p:cNvSpPr txBox="1"/>
          <p:nvPr/>
        </p:nvSpPr>
        <p:spPr>
          <a:xfrm>
            <a:off x="8702675" y="1287780"/>
            <a:ext cx="3489325" cy="4399915"/>
          </a:xfrm>
          <a:prstGeom prst="rect">
            <a:avLst/>
          </a:prstGeom>
          <a:noFill/>
        </p:spPr>
        <p:txBody>
          <a:bodyPr wrap="square" rtlCol="0">
            <a:spAutoFit/>
          </a:bodyPr>
          <a:p>
            <a:r>
              <a:rPr lang="en-US" altLang="zh-CN" sz="2000" b="1"/>
              <a:t>Compared with other forms of communication, the “round-table conference” is more likely to provide people who hold different or even totally opposite opinions a chance to sit together and share their stories and point of views freely and more equally. It is a collision of thoughts and confusion of souls.</a:t>
            </a:r>
            <a:endParaRPr lang="en-US" altLang="zh-CN" sz="2000" b="1"/>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cstate="print">
            <a:lum bright="70000" contrast="-70000"/>
            <a:extLst>
              <a:ext uri="{28A0092B-C50C-407E-A947-70E740481C1C}">
                <a14:useLocalDpi xmlns:a14="http://schemas.microsoft.com/office/drawing/2010/main" val="0"/>
              </a:ext>
            </a:extLst>
          </a:blip>
          <a:stretch>
            <a:fillRect/>
          </a:stretch>
        </p:blipFill>
        <p:spPr>
          <a:xfrm flipH="1">
            <a:off x="2945522" y="5315709"/>
            <a:ext cx="8747778" cy="1237491"/>
          </a:xfrm>
          <a:prstGeom prst="rect">
            <a:avLst/>
          </a:prstGeom>
        </p:spPr>
      </p:pic>
      <p:sp>
        <p:nvSpPr>
          <p:cNvPr id="2" name="矩形 1"/>
          <p:cNvSpPr/>
          <p:nvPr/>
        </p:nvSpPr>
        <p:spPr>
          <a:xfrm>
            <a:off x="0" y="721360"/>
            <a:ext cx="12192000" cy="543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C0306"/>
              </a:solidFill>
              <a:cs typeface="+mn-ea"/>
              <a:sym typeface="+mn-lt"/>
            </a:endParaRPr>
          </a:p>
        </p:txBody>
      </p:sp>
      <p:sp>
        <p:nvSpPr>
          <p:cNvPr id="6" name="矩形 5"/>
          <p:cNvSpPr/>
          <p:nvPr/>
        </p:nvSpPr>
        <p:spPr>
          <a:xfrm>
            <a:off x="102235" y="0"/>
            <a:ext cx="9444355" cy="706755"/>
          </a:xfrm>
          <a:prstGeom prst="rect">
            <a:avLst/>
          </a:prstGeom>
          <a:noFill/>
          <a:ln>
            <a:noFill/>
          </a:ln>
        </p:spPr>
        <p:txBody>
          <a:bodyPr wrap="square" rtlCol="0" anchor="t">
            <a:spAutoFit/>
            <a:scene3d>
              <a:camera prst="orthographicFront"/>
              <a:lightRig rig="threePt" dir="t"/>
            </a:scene3d>
          </a:bodyPr>
          <a:p>
            <a:pPr algn="l"/>
            <a:r>
              <a:rPr lang="en-US" altLang="zh-CN" sz="4000" b="1">
                <a:ln w="22225">
                  <a:solidFill>
                    <a:schemeClr val="accent2"/>
                  </a:solidFill>
                  <a:prstDash val="solid"/>
                </a:ln>
                <a:solidFill>
                  <a:schemeClr val="accent2">
                    <a:lumMod val="40000"/>
                    <a:lumOff val="60000"/>
                  </a:schemeClr>
                </a:solidFill>
                <a:effectLst/>
              </a:rPr>
              <a:t>the memories of beloved ones</a:t>
            </a:r>
            <a:endParaRPr lang="en-US" altLang="zh-CN" sz="4000" b="1">
              <a:ln w="22225">
                <a:solidFill>
                  <a:schemeClr val="accent2"/>
                </a:solidFill>
                <a:prstDash val="solid"/>
              </a:ln>
              <a:solidFill>
                <a:schemeClr val="accent2">
                  <a:lumMod val="40000"/>
                  <a:lumOff val="60000"/>
                </a:schemeClr>
              </a:solidFill>
              <a:effectLst/>
            </a:endParaRPr>
          </a:p>
        </p:txBody>
      </p:sp>
      <p:sp>
        <p:nvSpPr>
          <p:cNvPr id="18" name="文本框 17"/>
          <p:cNvSpPr txBox="1"/>
          <p:nvPr/>
        </p:nvSpPr>
        <p:spPr>
          <a:xfrm>
            <a:off x="5113020" y="907415"/>
            <a:ext cx="6988810" cy="5262245"/>
          </a:xfrm>
          <a:prstGeom prst="rect">
            <a:avLst/>
          </a:prstGeom>
          <a:noFill/>
        </p:spPr>
        <p:txBody>
          <a:bodyPr wrap="square" rtlCol="0">
            <a:spAutoFit/>
          </a:bodyPr>
          <a:p>
            <a:r>
              <a:rPr lang="en-US" altLang="zh-CN" sz="2800" b="1"/>
              <a:t>The round table has always been a medium carrying the stories happened in our daily lives and shared when we gather together with our beloved ones. The stories, the people, the dishes are all the precious memories we have on the round table. And thousands of pieces of stories unite together and form the history of our nation. The round table is the symbol of Chinese culture and symbol of family.</a:t>
            </a:r>
            <a:endParaRPr lang="en-US" altLang="zh-CN" sz="2800" b="1"/>
          </a:p>
        </p:txBody>
      </p:sp>
      <p:pic>
        <p:nvPicPr>
          <p:cNvPr id="5" name="图片 4" descr="微信图片_20220508181831"/>
          <p:cNvPicPr>
            <a:picLocks noChangeAspect="1"/>
          </p:cNvPicPr>
          <p:nvPr/>
        </p:nvPicPr>
        <p:blipFill>
          <a:blip r:embed="rId2"/>
          <a:stretch>
            <a:fillRect/>
          </a:stretch>
        </p:blipFill>
        <p:spPr>
          <a:xfrm>
            <a:off x="-12065" y="4137025"/>
            <a:ext cx="5010785" cy="2720340"/>
          </a:xfrm>
          <a:prstGeom prst="rect">
            <a:avLst/>
          </a:prstGeom>
        </p:spPr>
      </p:pic>
      <p:pic>
        <p:nvPicPr>
          <p:cNvPr id="7" name="图片 6" descr="微信图片_20220508181835"/>
          <p:cNvPicPr>
            <a:picLocks noChangeAspect="1"/>
          </p:cNvPicPr>
          <p:nvPr/>
        </p:nvPicPr>
        <p:blipFill>
          <a:blip r:embed="rId3"/>
          <a:stretch>
            <a:fillRect/>
          </a:stretch>
        </p:blipFill>
        <p:spPr>
          <a:xfrm>
            <a:off x="523240" y="1835785"/>
            <a:ext cx="4475480" cy="2517775"/>
          </a:xfrm>
          <a:prstGeom prst="rect">
            <a:avLst/>
          </a:prstGeom>
        </p:spPr>
      </p:pic>
      <p:pic>
        <p:nvPicPr>
          <p:cNvPr id="4" name="图片 3" descr="微信图片_20220508181827"/>
          <p:cNvPicPr>
            <a:picLocks noChangeAspect="1"/>
          </p:cNvPicPr>
          <p:nvPr/>
        </p:nvPicPr>
        <p:blipFill>
          <a:blip r:embed="rId4"/>
          <a:stretch>
            <a:fillRect/>
          </a:stretch>
        </p:blipFill>
        <p:spPr>
          <a:xfrm>
            <a:off x="-17780" y="2778760"/>
            <a:ext cx="5010150" cy="3145790"/>
          </a:xfrm>
          <a:prstGeom prst="rect">
            <a:avLst/>
          </a:prstGeom>
        </p:spPr>
      </p:pic>
      <p:pic>
        <p:nvPicPr>
          <p:cNvPr id="9" name="图片 8" descr="微信图片_20220508181839"/>
          <p:cNvPicPr>
            <a:picLocks noChangeAspect="1"/>
          </p:cNvPicPr>
          <p:nvPr/>
        </p:nvPicPr>
        <p:blipFill>
          <a:blip r:embed="rId5"/>
          <a:stretch>
            <a:fillRect/>
          </a:stretch>
        </p:blipFill>
        <p:spPr>
          <a:xfrm>
            <a:off x="-24765" y="1694180"/>
            <a:ext cx="5011420" cy="2801620"/>
          </a:xfrm>
          <a:prstGeom prst="rect">
            <a:avLst/>
          </a:prstGeom>
        </p:spPr>
      </p:pic>
      <p:pic>
        <p:nvPicPr>
          <p:cNvPr id="3" name="图片 2" descr="微信图片_20220508181822"/>
          <p:cNvPicPr>
            <a:picLocks noChangeAspect="1"/>
          </p:cNvPicPr>
          <p:nvPr/>
        </p:nvPicPr>
        <p:blipFill>
          <a:blip r:embed="rId6"/>
          <a:stretch>
            <a:fillRect/>
          </a:stretch>
        </p:blipFill>
        <p:spPr>
          <a:xfrm>
            <a:off x="-12065" y="608330"/>
            <a:ext cx="4998720" cy="27203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Sld>
  <p:clrMapOvr>
    <a:masterClrMapping/>
  </p:clrMapOvr>
</p:sld>
</file>

<file path=ppt/tags/tag1.xml><?xml version="1.0" encoding="utf-8"?>
<p:tagLst xmlns:p="http://schemas.openxmlformats.org/presentationml/2006/main">
  <p:tag name="ISPRING_PRESENTATION_TITLE" val="素雅中国风.pptx"/>
</p:tagLst>
</file>

<file path=ppt/theme/theme1.xml><?xml version="1.0" encoding="utf-8"?>
<a:theme xmlns:a="http://schemas.openxmlformats.org/drawingml/2006/main" name="第一PPT，www.1ppt.com">
  <a:themeElements>
    <a:clrScheme name="Office">
      <a:dk1>
        <a:srgbClr val="000000"/>
      </a:dk1>
      <a:lt1>
        <a:srgbClr val="FFFFFF"/>
      </a:lt1>
      <a:dk2>
        <a:srgbClr val="44546A"/>
      </a:dk2>
      <a:lt2>
        <a:srgbClr val="E6E4E4"/>
      </a:lt2>
      <a:accent1>
        <a:srgbClr val="526D74"/>
      </a:accent1>
      <a:accent2>
        <a:srgbClr val="C7B69D"/>
      </a:accent2>
      <a:accent3>
        <a:srgbClr val="6F786D"/>
      </a:accent3>
      <a:accent4>
        <a:srgbClr val="637986"/>
      </a:accent4>
      <a:accent5>
        <a:srgbClr val="F9DBB4"/>
      </a:accent5>
      <a:accent6>
        <a:srgbClr val="5A6258"/>
      </a:accent6>
      <a:hlink>
        <a:srgbClr val="566562"/>
      </a:hlink>
      <a:folHlink>
        <a:srgbClr val="436064"/>
      </a:folHlink>
    </a:clrScheme>
    <a:fontScheme name="bxf2z2ob">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526D74"/>
    </a:accent1>
    <a:accent2>
      <a:srgbClr val="C7B69D"/>
    </a:accent2>
    <a:accent3>
      <a:srgbClr val="6F786D"/>
    </a:accent3>
    <a:accent4>
      <a:srgbClr val="637986"/>
    </a:accent4>
    <a:accent5>
      <a:srgbClr val="F9DBB4"/>
    </a:accent5>
    <a:accent6>
      <a:srgbClr val="5A6258"/>
    </a:accent6>
    <a:hlink>
      <a:srgbClr val="566562"/>
    </a:hlink>
    <a:folHlink>
      <a:srgbClr val="436064"/>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526D74"/>
    </a:accent1>
    <a:accent2>
      <a:srgbClr val="C7B69D"/>
    </a:accent2>
    <a:accent3>
      <a:srgbClr val="6F786D"/>
    </a:accent3>
    <a:accent4>
      <a:srgbClr val="637986"/>
    </a:accent4>
    <a:accent5>
      <a:srgbClr val="F9DBB4"/>
    </a:accent5>
    <a:accent6>
      <a:srgbClr val="5A6258"/>
    </a:accent6>
    <a:hlink>
      <a:srgbClr val="566562"/>
    </a:hlink>
    <a:folHlink>
      <a:srgbClr val="436064"/>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6E4E4"/>
    </a:lt2>
    <a:accent1>
      <a:srgbClr val="526D74"/>
    </a:accent1>
    <a:accent2>
      <a:srgbClr val="C7B69D"/>
    </a:accent2>
    <a:accent3>
      <a:srgbClr val="6F786D"/>
    </a:accent3>
    <a:accent4>
      <a:srgbClr val="637986"/>
    </a:accent4>
    <a:accent5>
      <a:srgbClr val="F9DBB4"/>
    </a:accent5>
    <a:accent6>
      <a:srgbClr val="5A6258"/>
    </a:accent6>
    <a:hlink>
      <a:srgbClr val="566562"/>
    </a:hlink>
    <a:folHlink>
      <a:srgbClr val="436064"/>
    </a:folHlink>
  </a:clrScheme>
</a:themeOverride>
</file>

<file path=docProps/app.xml><?xml version="1.0" encoding="utf-8"?>
<Properties xmlns="http://schemas.openxmlformats.org/officeDocument/2006/extended-properties" xmlns:vt="http://schemas.openxmlformats.org/officeDocument/2006/docPropsVTypes">
  <TotalTime>0</TotalTime>
  <Words>1885</Words>
  <Application>WPS 演示</Application>
  <PresentationFormat>自定义</PresentationFormat>
  <Paragraphs>50</Paragraphs>
  <Slides>8</Slides>
  <Notes>25</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8</vt:i4>
      </vt:variant>
    </vt:vector>
  </HeadingPairs>
  <TitlesOfParts>
    <vt:vector size="25" baseType="lpstr">
      <vt:lpstr>Arial</vt:lpstr>
      <vt:lpstr>宋体</vt:lpstr>
      <vt:lpstr>Wingdings</vt:lpstr>
      <vt:lpstr>文泉驿等宽微米黑</vt:lpstr>
      <vt:lpstr>黑体</vt:lpstr>
      <vt:lpstr>逐浪细阁体</vt:lpstr>
      <vt:lpstr>微软雅黑</vt:lpstr>
      <vt:lpstr>华文行楷</vt:lpstr>
      <vt:lpstr>Calibri</vt:lpstr>
      <vt:lpstr>Arial Unicode MS</vt:lpstr>
      <vt:lpstr>等线</vt:lpstr>
      <vt:lpstr>Playfair Display Black</vt:lpstr>
      <vt:lpstr>Segoe Print</vt:lpstr>
      <vt:lpstr>Arial</vt:lpstr>
      <vt:lpstr>义启小魏楷</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花鸟中国风</dc:title>
  <dc:creator>第一PPT</dc:creator>
  <cp:keywords>www.1ppt.com</cp:keywords>
  <dc:description>www.1ppt.com</dc:description>
  <cp:lastModifiedBy>WPS_1602157617</cp:lastModifiedBy>
  <cp:revision>3</cp:revision>
  <dcterms:created xsi:type="dcterms:W3CDTF">2018-12-18T09:12:00Z</dcterms:created>
  <dcterms:modified xsi:type="dcterms:W3CDTF">2022-05-08T10:46:34Z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E57A550C95234F0CA63974DB2F5F79F4</vt:lpwstr>
  </property>
  <property fmtid="{D5CDD505-2E9C-101B-9397-08002B2CF9AE}" pid="3" name="KSOProductBuildVer">
    <vt:lpwstr>2052-11.1.0.11622</vt:lpwstr>
  </property>
</Properties>
</file>