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94" r:id="rId2"/>
    <p:sldId id="286" r:id="rId3"/>
    <p:sldId id="287" r:id="rId4"/>
    <p:sldId id="290" r:id="rId5"/>
    <p:sldId id="279" r:id="rId6"/>
    <p:sldId id="291" r:id="rId7"/>
    <p:sldId id="270" r:id="rId8"/>
    <p:sldId id="292" r:id="rId9"/>
    <p:sldId id="264" r:id="rId10"/>
    <p:sldId id="296" r:id="rId11"/>
    <p:sldId id="267" r:id="rId12"/>
    <p:sldId id="297" r:id="rId13"/>
    <p:sldId id="299" r:id="rId14"/>
    <p:sldId id="308" r:id="rId15"/>
    <p:sldId id="295" r:id="rId1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B9D"/>
    <a:srgbClr val="D7E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225" y="45"/>
      </p:cViewPr>
      <p:guideLst/>
    </p:cSldViewPr>
  </p:slideViewPr>
  <p:notesTextViewPr>
    <p:cViewPr>
      <p:scale>
        <a:sx n="1" d="1"/>
        <a:sy n="1" d="1"/>
      </p:scale>
      <p:origin x="0" y="0"/>
    </p:cViewPr>
  </p:notesTextViewPr>
  <p:sorterViewPr>
    <p:cViewPr>
      <p:scale>
        <a:sx n="79" d="100"/>
        <a:sy n="79" d="100"/>
      </p:scale>
      <p:origin x="0" y="-10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2020/12/6</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CDA890-BA5B-4CEC-A84B-1CB2E0B184A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CDA890-BA5B-4CEC-A84B-1CB2E0B184A0}"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2020/12/6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2020/12/6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139-1603140U927"/>
          <p:cNvPicPr>
            <a:picLocks noChangeAspect="1"/>
          </p:cNvPicPr>
          <p:nvPr/>
        </p:nvPicPr>
        <p:blipFill rotWithShape="1">
          <a:blip r:embed="rId3"/>
          <a:srcRect l="69867" t="9480"/>
          <a:stretch>
            <a:fillRect/>
          </a:stretch>
        </p:blipFill>
        <p:spPr>
          <a:xfrm>
            <a:off x="7515891" y="0"/>
            <a:ext cx="4676109" cy="6858000"/>
          </a:xfrm>
          <a:prstGeom prst="rect">
            <a:avLst/>
          </a:prstGeom>
        </p:spPr>
      </p:pic>
      <p:sp>
        <p:nvSpPr>
          <p:cNvPr id="6" name="矩形 5"/>
          <p:cNvSpPr/>
          <p:nvPr/>
        </p:nvSpPr>
        <p:spPr>
          <a:xfrm>
            <a:off x="536362" y="1376612"/>
            <a:ext cx="6705600" cy="3914275"/>
          </a:xfrm>
          <a:prstGeom prst="rect">
            <a:avLst/>
          </a:prstGeom>
          <a:noFill/>
          <a:ln w="63500">
            <a:solidFill>
              <a:srgbClr val="038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Bodoni Bd BT" panose="02070803080706020303" pitchFamily="18" charset="0"/>
              <a:ea typeface="方正姚体" panose="02010601030101010101" pitchFamily="2" charset="-122"/>
              <a:sym typeface="Bodoni Bd BT" panose="02070803080706020303" pitchFamily="18" charset="0"/>
            </a:endParaRPr>
          </a:p>
        </p:txBody>
      </p:sp>
      <p:sp>
        <p:nvSpPr>
          <p:cNvPr id="13" name="文本框 12"/>
          <p:cNvSpPr txBox="1"/>
          <p:nvPr/>
        </p:nvSpPr>
        <p:spPr>
          <a:xfrm>
            <a:off x="1356995" y="1858010"/>
            <a:ext cx="5601970" cy="922020"/>
          </a:xfrm>
          <a:prstGeom prst="rect">
            <a:avLst/>
          </a:prstGeom>
          <a:noFill/>
        </p:spPr>
        <p:txBody>
          <a:bodyPr wrap="square" rtlCol="0">
            <a:spAutoFit/>
          </a:bodyPr>
          <a:lstStyle/>
          <a:p>
            <a:r>
              <a:rPr lang="en-US" altLang="zh-CN" sz="5400" b="1" dirty="0">
                <a:solidFill>
                  <a:srgbClr val="038B9D"/>
                </a:solidFill>
              </a:rPr>
              <a:t>Poem Translation</a:t>
            </a:r>
            <a:endParaRPr lang="zh-CN" altLang="en-US" sz="5400" b="1" dirty="0">
              <a:solidFill>
                <a:srgbClr val="038B9D"/>
              </a:solidFill>
            </a:endParaRPr>
          </a:p>
        </p:txBody>
      </p:sp>
      <p:sp>
        <p:nvSpPr>
          <p:cNvPr id="2" name="矩形 1"/>
          <p:cNvSpPr/>
          <p:nvPr/>
        </p:nvSpPr>
        <p:spPr>
          <a:xfrm>
            <a:off x="3035273" y="4538341"/>
            <a:ext cx="1707778" cy="360035"/>
          </a:xfrm>
          <a:prstGeom prst="rect">
            <a:avLst/>
          </a:prstGeom>
          <a:solidFill>
            <a:srgbClr val="038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Yang </a:t>
            </a:r>
            <a:r>
              <a:rPr lang="en-US" altLang="zh-CN" dirty="0" err="1"/>
              <a:t>Hairong</a:t>
            </a:r>
            <a:endParaRPr lang="zh-CN" altLang="en-US" dirty="0"/>
          </a:p>
        </p:txBody>
      </p:sp>
      <p:sp>
        <p:nvSpPr>
          <p:cNvPr id="14" name="矩形 13"/>
          <p:cNvSpPr/>
          <p:nvPr/>
        </p:nvSpPr>
        <p:spPr>
          <a:xfrm>
            <a:off x="4548913" y="4538341"/>
            <a:ext cx="1836022" cy="360035"/>
          </a:xfrm>
          <a:prstGeom prst="rect">
            <a:avLst/>
          </a:prstGeom>
          <a:solidFill>
            <a:srgbClr val="038B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Zhang </a:t>
            </a:r>
            <a:r>
              <a:rPr lang="en-US" altLang="zh-CN" dirty="0" err="1"/>
              <a:t>Yujie</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2"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3407664" cy="6858000"/>
          </a:xfrm>
          <a:prstGeom prst="rect">
            <a:avLst/>
          </a:prstGeom>
        </p:spPr>
      </p:pic>
      <p:sp>
        <p:nvSpPr>
          <p:cNvPr id="6" name="文本框 5"/>
          <p:cNvSpPr txBox="1"/>
          <p:nvPr/>
        </p:nvSpPr>
        <p:spPr>
          <a:xfrm>
            <a:off x="0" y="2844284"/>
            <a:ext cx="3407664" cy="830997"/>
          </a:xfrm>
          <a:prstGeom prst="rect">
            <a:avLst/>
          </a:prstGeom>
          <a:noFill/>
        </p:spPr>
        <p:txBody>
          <a:bodyPr wrap="square">
            <a:spAutoFit/>
          </a:bodyPr>
          <a:lstStyle/>
          <a:p>
            <a:pPr algn="ctr"/>
            <a:r>
              <a:rPr lang="en-US" altLang="zh-CN" sz="2400" dirty="0">
                <a:solidFill>
                  <a:schemeClr val="accent2">
                    <a:lumMod val="20000"/>
                    <a:lumOff val="80000"/>
                  </a:schemeClr>
                </a:solidFill>
              </a:rPr>
              <a:t>The Translation of Poem Image</a:t>
            </a:r>
          </a:p>
        </p:txBody>
      </p:sp>
      <p:sp>
        <p:nvSpPr>
          <p:cNvPr id="7" name="文本框 6"/>
          <p:cNvSpPr txBox="1"/>
          <p:nvPr/>
        </p:nvSpPr>
        <p:spPr>
          <a:xfrm>
            <a:off x="3759200" y="358398"/>
            <a:ext cx="6467475" cy="491490"/>
          </a:xfrm>
          <a:prstGeom prst="rect">
            <a:avLst/>
          </a:prstGeom>
          <a:noFill/>
        </p:spPr>
        <p:txBody>
          <a:bodyPr wrap="square" rtlCol="0">
            <a:spAutoFit/>
          </a:bodyPr>
          <a:lstStyle/>
          <a:p>
            <a:r>
              <a:rPr lang="en-US" altLang="zh-CN" sz="2600" dirty="0">
                <a:solidFill>
                  <a:schemeClr val="accent5">
                    <a:lumMod val="75000"/>
                  </a:schemeClr>
                </a:solidFill>
              </a:rPr>
              <a:t>Translation of Non-Figurative Images:</a:t>
            </a:r>
            <a:r>
              <a:rPr lang="en-US" altLang="zh-CN" sz="2400" dirty="0">
                <a:solidFill>
                  <a:schemeClr val="accent5">
                    <a:lumMod val="75000"/>
                  </a:schemeClr>
                </a:solidFill>
              </a:rPr>
              <a:t> </a:t>
            </a:r>
          </a:p>
        </p:txBody>
      </p:sp>
      <p:sp>
        <p:nvSpPr>
          <p:cNvPr id="8" name="文本框 7"/>
          <p:cNvSpPr txBox="1"/>
          <p:nvPr/>
        </p:nvSpPr>
        <p:spPr>
          <a:xfrm>
            <a:off x="3702685" y="1492478"/>
            <a:ext cx="7905750" cy="4492625"/>
          </a:xfrm>
          <a:prstGeom prst="rect">
            <a:avLst/>
          </a:prstGeom>
          <a:noFill/>
        </p:spPr>
        <p:txBody>
          <a:bodyPr wrap="square" rtlCol="0">
            <a:spAutoFit/>
          </a:bodyPr>
          <a:lstStyle/>
          <a:p>
            <a:r>
              <a:rPr lang="en-US" altLang="zh-CN" sz="2200" dirty="0">
                <a:solidFill>
                  <a:schemeClr val="tx1">
                    <a:lumMod val="50000"/>
                    <a:lumOff val="50000"/>
                  </a:schemeClr>
                </a:solidFill>
              </a:rPr>
              <a:t>2. But in some cases,</a:t>
            </a:r>
            <a:r>
              <a:rPr lang="en-US" altLang="zh-CN" sz="2200" dirty="0">
                <a:solidFill>
                  <a:schemeClr val="accent2"/>
                </a:solidFill>
              </a:rPr>
              <a:t> non-figurative images will also be changed, </a:t>
            </a:r>
            <a:r>
              <a:rPr lang="en-US" altLang="zh-CN" sz="2200" dirty="0">
                <a:solidFill>
                  <a:schemeClr val="tx1">
                    <a:lumMod val="50000"/>
                    <a:lumOff val="50000"/>
                  </a:schemeClr>
                </a:solidFill>
              </a:rPr>
              <a:t>added or deleted. There are mainly the following situations:</a:t>
            </a:r>
          </a:p>
          <a:p>
            <a:endParaRPr lang="en-US" altLang="zh-CN" sz="2200" dirty="0"/>
          </a:p>
          <a:p>
            <a:r>
              <a:rPr lang="en-US" altLang="zh-CN" sz="2200" dirty="0"/>
              <a:t>(1) According to</a:t>
            </a:r>
            <a:r>
              <a:rPr lang="en-US" altLang="zh-CN" sz="2200" dirty="0">
                <a:solidFill>
                  <a:srgbClr val="FF0000"/>
                </a:solidFill>
              </a:rPr>
              <a:t> the meaning</a:t>
            </a:r>
            <a:r>
              <a:rPr lang="en-US" altLang="zh-CN" sz="2200" dirty="0"/>
              <a:t> of the original poem, the translator makes the image implicit in the words of the original poem explicit, and there are more images than the original poem.</a:t>
            </a:r>
          </a:p>
          <a:p>
            <a:endParaRPr lang="en-US" altLang="zh-CN" sz="2200" dirty="0"/>
          </a:p>
          <a:p>
            <a:r>
              <a:rPr lang="en-US" altLang="zh-CN" sz="2200" dirty="0"/>
              <a:t>(2) For</a:t>
            </a:r>
            <a:r>
              <a:rPr lang="en-US" altLang="zh-CN" sz="2200" dirty="0">
                <a:solidFill>
                  <a:srgbClr val="FF0000"/>
                </a:solidFill>
              </a:rPr>
              <a:t> the harmony of rhythm</a:t>
            </a:r>
            <a:r>
              <a:rPr lang="en-US" altLang="zh-CN" sz="2200" dirty="0"/>
              <a:t>, some images may be replaced by the above meanings.</a:t>
            </a:r>
          </a:p>
          <a:p>
            <a:endParaRPr lang="en-US" altLang="zh-CN" sz="2200" dirty="0"/>
          </a:p>
          <a:p>
            <a:r>
              <a:rPr lang="en-US" altLang="zh-CN" sz="2200" dirty="0"/>
              <a:t>(3) Some</a:t>
            </a:r>
            <a:r>
              <a:rPr lang="en-US" altLang="zh-CN" sz="2200" dirty="0">
                <a:solidFill>
                  <a:srgbClr val="FF0000"/>
                </a:solidFill>
              </a:rPr>
              <a:t> proper nouns are not easily understood</a:t>
            </a:r>
            <a:r>
              <a:rPr lang="en-US" altLang="zh-CN" sz="2200" dirty="0"/>
              <a:t> by the target language readers and can be replaced with ordinary images or omitted. </a:t>
            </a:r>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arn(inVertic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circle(in)">
                                      <p:cBhvr>
                                        <p:cTn id="27"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4006215" y="3896995"/>
            <a:ext cx="3775075" cy="1706880"/>
          </a:xfrm>
          <a:prstGeom prst="rect">
            <a:avLst/>
          </a:prstGeom>
        </p:spPr>
        <p:txBody>
          <a:bodyPr wrap="square">
            <a:spAutoFit/>
          </a:bodyPr>
          <a:lstStyle/>
          <a:p>
            <a:pPr algn="l" fontAlgn="auto">
              <a:lnSpc>
                <a:spcPct val="150000"/>
              </a:lnSpc>
            </a:pPr>
            <a:r>
              <a:rPr sz="1000" dirty="0">
                <a:solidFill>
                  <a:schemeClr val="bg1"/>
                </a:solidFill>
                <a:latin typeface="Lora" panose="02000503000000020004" charset="0"/>
                <a:ea typeface="华文细黑" panose="02010600040101010101" charset="-122"/>
                <a:sym typeface="+mn-ea"/>
              </a:rPr>
              <a:t>If you are ever in trouble, don't try to be brave, just run, just run away. If you are ever in trouble, don't try to be brave, just run, just run away. </a:t>
            </a:r>
          </a:p>
          <a:p>
            <a:pPr fontAlgn="auto">
              <a:lnSpc>
                <a:spcPct val="150000"/>
              </a:lnSpc>
            </a:pPr>
            <a:endParaRPr sz="1000" dirty="0">
              <a:solidFill>
                <a:schemeClr val="bg1"/>
              </a:solidFill>
              <a:latin typeface="Lora" panose="02000503000000020004" charset="0"/>
              <a:ea typeface="华文细黑" panose="02010600040101010101" charset="-122"/>
              <a:sym typeface="+mn-ea"/>
            </a:endParaRPr>
          </a:p>
          <a:p>
            <a:pPr fontAlgn="auto">
              <a:lnSpc>
                <a:spcPct val="150000"/>
              </a:lnSpc>
            </a:pPr>
            <a:r>
              <a:rPr sz="1000" dirty="0">
                <a:solidFill>
                  <a:schemeClr val="bg1"/>
                </a:solidFill>
                <a:latin typeface="Lora" panose="02000503000000020004" charset="0"/>
                <a:ea typeface="华文细黑" panose="02010600040101010101" charset="-122"/>
                <a:sym typeface="+mn-ea"/>
              </a:rPr>
              <a:t>If you are ever in trouble, don't try to be brave, just run, just run away. If you are ever in trouble, don't </a:t>
            </a:r>
            <a:r>
              <a:rPr sz="1000" dirty="0" err="1">
                <a:solidFill>
                  <a:schemeClr val="bg1"/>
                </a:solidFill>
                <a:latin typeface="Lora" panose="02000503000000020004" charset="0"/>
                <a:ea typeface="华文细黑" panose="02010600040101010101" charset="-122"/>
                <a:sym typeface="+mn-ea"/>
              </a:rPr>
              <a:t>ry</a:t>
            </a:r>
            <a:r>
              <a:rPr sz="1000" dirty="0">
                <a:solidFill>
                  <a:schemeClr val="bg1"/>
                </a:solidFill>
                <a:latin typeface="Lora" panose="02000503000000020004" charset="0"/>
                <a:ea typeface="华文细黑" panose="02010600040101010101" charset="-122"/>
                <a:sym typeface="+mn-ea"/>
              </a:rPr>
              <a:t> to be brave, just run, just run away. </a:t>
            </a:r>
          </a:p>
        </p:txBody>
      </p:sp>
      <p:sp>
        <p:nvSpPr>
          <p:cNvPr id="15" name="文本框 14"/>
          <p:cNvSpPr txBox="1"/>
          <p:nvPr/>
        </p:nvSpPr>
        <p:spPr>
          <a:xfrm>
            <a:off x="3920490" y="1351508"/>
            <a:ext cx="6096000" cy="4893647"/>
          </a:xfrm>
          <a:prstGeom prst="rect">
            <a:avLst/>
          </a:prstGeom>
          <a:noFill/>
        </p:spPr>
        <p:txBody>
          <a:bodyPr wrap="square">
            <a:spAutoFit/>
          </a:bodyPr>
          <a:lstStyle/>
          <a:p>
            <a:r>
              <a:rPr lang="zh-CN" altLang="en-US" sz="2400" i="1" dirty="0"/>
              <a:t>客心争日月，</a:t>
            </a:r>
          </a:p>
          <a:p>
            <a:r>
              <a:rPr lang="zh-CN" altLang="en-US" sz="2400" i="1" dirty="0"/>
              <a:t>来往预期程。</a:t>
            </a:r>
          </a:p>
          <a:p>
            <a:r>
              <a:rPr lang="zh-CN" altLang="en-US" sz="2400" i="1" dirty="0"/>
              <a:t>秋风不相待，</a:t>
            </a:r>
          </a:p>
          <a:p>
            <a:r>
              <a:rPr lang="zh-CN" altLang="en-US" sz="2400" i="1" dirty="0"/>
              <a:t>先到</a:t>
            </a:r>
            <a:r>
              <a:rPr lang="zh-CN" altLang="en-US" sz="2400" i="1" dirty="0">
                <a:solidFill>
                  <a:srgbClr val="FF0000"/>
                </a:solidFill>
              </a:rPr>
              <a:t>洛阳</a:t>
            </a:r>
            <a:r>
              <a:rPr lang="zh-CN" altLang="en-US" sz="2400" i="1" dirty="0"/>
              <a:t>城。</a:t>
            </a:r>
          </a:p>
          <a:p>
            <a:r>
              <a:rPr lang="en-US" altLang="zh-CN" sz="2400" i="1" dirty="0"/>
              <a:t>—— </a:t>
            </a:r>
            <a:r>
              <a:rPr lang="zh-CN" altLang="en-US" sz="2400" i="1" dirty="0"/>
              <a:t>张说</a:t>
            </a:r>
            <a:r>
              <a:rPr lang="en-US" altLang="zh-CN" sz="2400" i="1" dirty="0"/>
              <a:t>《</a:t>
            </a:r>
            <a:r>
              <a:rPr lang="zh-CN" altLang="en-US" sz="2400" i="1" dirty="0"/>
              <a:t>蜀道后期</a:t>
            </a:r>
            <a:r>
              <a:rPr lang="en-US" altLang="zh-CN" sz="2400" i="1" dirty="0"/>
              <a:t>》 </a:t>
            </a:r>
          </a:p>
          <a:p>
            <a:endParaRPr lang="en-US" altLang="zh-CN" sz="2400" dirty="0"/>
          </a:p>
          <a:p>
            <a:r>
              <a:rPr lang="en-US" altLang="zh-CN" sz="2400" dirty="0"/>
              <a:t>My eagerness chases the sun and the moon.</a:t>
            </a:r>
          </a:p>
          <a:p>
            <a:r>
              <a:rPr lang="en-US" altLang="zh-CN" sz="2400" dirty="0"/>
              <a:t>I number the days till I reach home. </a:t>
            </a:r>
          </a:p>
          <a:p>
            <a:r>
              <a:rPr lang="en-US" altLang="zh-CN" sz="2400" dirty="0"/>
              <a:t>The winds of autumn they wait not for me, </a:t>
            </a:r>
          </a:p>
          <a:p>
            <a:r>
              <a:rPr lang="en-US" altLang="zh-CN" sz="2400" dirty="0"/>
              <a:t>But hurry on thither where I would be. </a:t>
            </a:r>
          </a:p>
          <a:p>
            <a:r>
              <a:rPr lang="en-US" altLang="zh-CN" sz="2400" dirty="0"/>
              <a:t>--Translated by Fletcher</a:t>
            </a:r>
          </a:p>
          <a:p>
            <a:endParaRPr lang="en-US" altLang="zh-CN" sz="2400" dirty="0"/>
          </a:p>
          <a:p>
            <a:r>
              <a:rPr lang="en-US" altLang="zh-CN" sz="2400" dirty="0">
                <a:solidFill>
                  <a:srgbClr val="FF0000"/>
                </a:solidFill>
              </a:rPr>
              <a:t>Luoyang</a:t>
            </a:r>
            <a:r>
              <a:rPr lang="en-US" altLang="zh-CN" sz="2400" dirty="0"/>
              <a:t>             </a:t>
            </a:r>
            <a:r>
              <a:rPr lang="en-US" altLang="zh-CN" sz="2400" dirty="0">
                <a:solidFill>
                  <a:srgbClr val="FF0000"/>
                </a:solidFill>
              </a:rPr>
              <a:t>Home</a:t>
            </a:r>
          </a:p>
        </p:txBody>
      </p:sp>
      <p:pic>
        <p:nvPicPr>
          <p:cNvPr id="3" name="图片 2"/>
          <p:cNvPicPr>
            <a:picLocks noChangeAspect="1"/>
          </p:cNvPicPr>
          <p:nvPr/>
        </p:nvPicPr>
        <p:blipFill>
          <a:blip r:embed="rId3"/>
          <a:stretch>
            <a:fillRect/>
          </a:stretch>
        </p:blipFill>
        <p:spPr>
          <a:xfrm>
            <a:off x="0" y="0"/>
            <a:ext cx="3407664" cy="6858000"/>
          </a:xfrm>
          <a:prstGeom prst="rect">
            <a:avLst/>
          </a:prstGeom>
        </p:spPr>
      </p:pic>
      <p:sp>
        <p:nvSpPr>
          <p:cNvPr id="16" name="文本框 15"/>
          <p:cNvSpPr txBox="1"/>
          <p:nvPr/>
        </p:nvSpPr>
        <p:spPr>
          <a:xfrm>
            <a:off x="56007" y="3130034"/>
            <a:ext cx="3249168" cy="830997"/>
          </a:xfrm>
          <a:prstGeom prst="rect">
            <a:avLst/>
          </a:prstGeom>
          <a:noFill/>
        </p:spPr>
        <p:txBody>
          <a:bodyPr wrap="square">
            <a:spAutoFit/>
          </a:bodyPr>
          <a:lstStyle/>
          <a:p>
            <a:pPr algn="ctr"/>
            <a:r>
              <a:rPr lang="en-US" altLang="zh-CN" sz="2400" dirty="0">
                <a:solidFill>
                  <a:schemeClr val="accent2">
                    <a:lumMod val="20000"/>
                    <a:lumOff val="80000"/>
                  </a:schemeClr>
                </a:solidFill>
              </a:rPr>
              <a:t>The Translation of Poem Image</a:t>
            </a:r>
          </a:p>
        </p:txBody>
      </p:sp>
      <p:sp>
        <p:nvSpPr>
          <p:cNvPr id="12" name="矩形 11"/>
          <p:cNvSpPr/>
          <p:nvPr/>
        </p:nvSpPr>
        <p:spPr>
          <a:xfrm>
            <a:off x="3920490" y="180022"/>
            <a:ext cx="2623219" cy="923330"/>
          </a:xfrm>
          <a:prstGeom prst="rect">
            <a:avLst/>
          </a:prstGeom>
          <a:noFill/>
        </p:spPr>
        <p:txBody>
          <a:bodyPr wrap="none" lIns="91440" tIns="45720" rIns="91440" bIns="45720">
            <a:spAutoFit/>
          </a:bodyPr>
          <a:lstStyle/>
          <a:p>
            <a:pPr algn="ctr"/>
            <a:r>
              <a:rPr lang="en-US" altLang="zh-CN"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Example</a:t>
            </a:r>
            <a:endParaRPr lang="zh-CN" alt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7" name="箭头: 右 16"/>
          <p:cNvSpPr/>
          <p:nvPr/>
        </p:nvSpPr>
        <p:spPr>
          <a:xfrm>
            <a:off x="5153025" y="5895975"/>
            <a:ext cx="619125"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ircle(in)">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barn(inVertical)">
                                      <p:cBhvr>
                                        <p:cTn id="19" dur="500"/>
                                        <p:tgtEl>
                                          <p:spTgt spid="15">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barn(inVertical)">
                                      <p:cBhvr>
                                        <p:cTn id="22" dur="500"/>
                                        <p:tgtEl>
                                          <p:spTgt spid="15">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barn(inVertical)">
                                      <p:cBhvr>
                                        <p:cTn id="25" dur="500"/>
                                        <p:tgtEl>
                                          <p:spTgt spid="15">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barn(inVertical)">
                                      <p:cBhvr>
                                        <p:cTn id="28" dur="500"/>
                                        <p:tgtEl>
                                          <p:spTgt spid="15">
                                            <p:txEl>
                                              <p:pRg st="3" end="3"/>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Effect transition="in" filter="barn(inVertical)">
                                      <p:cBhvr>
                                        <p:cTn id="31" dur="500"/>
                                        <p:tgtEl>
                                          <p:spTgt spid="1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5">
                                            <p:txEl>
                                              <p:pRg st="6" end="6"/>
                                            </p:txEl>
                                          </p:spTgt>
                                        </p:tgtEl>
                                        <p:attrNameLst>
                                          <p:attrName>style.visibility</p:attrName>
                                        </p:attrNameLst>
                                      </p:cBhvr>
                                      <p:to>
                                        <p:strVal val="visible"/>
                                      </p:to>
                                    </p:set>
                                    <p:animEffect transition="in" filter="wipe(down)">
                                      <p:cBhvr>
                                        <p:cTn id="36" dur="500"/>
                                        <p:tgtEl>
                                          <p:spTgt spid="15">
                                            <p:txEl>
                                              <p:pRg st="6" end="6"/>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5">
                                            <p:txEl>
                                              <p:pRg st="7" end="7"/>
                                            </p:txEl>
                                          </p:spTgt>
                                        </p:tgtEl>
                                        <p:attrNameLst>
                                          <p:attrName>style.visibility</p:attrName>
                                        </p:attrNameLst>
                                      </p:cBhvr>
                                      <p:to>
                                        <p:strVal val="visible"/>
                                      </p:to>
                                    </p:set>
                                    <p:animEffect transition="in" filter="wipe(down)">
                                      <p:cBhvr>
                                        <p:cTn id="39" dur="500"/>
                                        <p:tgtEl>
                                          <p:spTgt spid="15">
                                            <p:txEl>
                                              <p:pRg st="7" end="7"/>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15">
                                            <p:txEl>
                                              <p:pRg st="8" end="8"/>
                                            </p:txEl>
                                          </p:spTgt>
                                        </p:tgtEl>
                                        <p:attrNameLst>
                                          <p:attrName>style.visibility</p:attrName>
                                        </p:attrNameLst>
                                      </p:cBhvr>
                                      <p:to>
                                        <p:strVal val="visible"/>
                                      </p:to>
                                    </p:set>
                                    <p:animEffect transition="in" filter="wipe(down)">
                                      <p:cBhvr>
                                        <p:cTn id="42" dur="500"/>
                                        <p:tgtEl>
                                          <p:spTgt spid="15">
                                            <p:txEl>
                                              <p:pRg st="8" end="8"/>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15">
                                            <p:txEl>
                                              <p:pRg st="9" end="9"/>
                                            </p:txEl>
                                          </p:spTgt>
                                        </p:tgtEl>
                                        <p:attrNameLst>
                                          <p:attrName>style.visibility</p:attrName>
                                        </p:attrNameLst>
                                      </p:cBhvr>
                                      <p:to>
                                        <p:strVal val="visible"/>
                                      </p:to>
                                    </p:set>
                                    <p:animEffect transition="in" filter="wipe(down)">
                                      <p:cBhvr>
                                        <p:cTn id="45" dur="500"/>
                                        <p:tgtEl>
                                          <p:spTgt spid="15">
                                            <p:txEl>
                                              <p:pRg st="9" end="9"/>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15">
                                            <p:txEl>
                                              <p:pRg st="10" end="10"/>
                                            </p:txEl>
                                          </p:spTgt>
                                        </p:tgtEl>
                                        <p:attrNameLst>
                                          <p:attrName>style.visibility</p:attrName>
                                        </p:attrNameLst>
                                      </p:cBhvr>
                                      <p:to>
                                        <p:strVal val="visible"/>
                                      </p:to>
                                    </p:set>
                                    <p:animEffect transition="in" filter="wipe(down)">
                                      <p:cBhvr>
                                        <p:cTn id="48" dur="500"/>
                                        <p:tgtEl>
                                          <p:spTgt spid="15">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5">
                                            <p:txEl>
                                              <p:pRg st="12" end="12"/>
                                            </p:txEl>
                                          </p:spTgt>
                                        </p:tgtEl>
                                        <p:attrNameLst>
                                          <p:attrName>style.visibility</p:attrName>
                                        </p:attrNameLst>
                                      </p:cBhvr>
                                      <p:to>
                                        <p:strVal val="visible"/>
                                      </p:to>
                                    </p:set>
                                    <p:animEffect transition="in" filter="wipe(down)">
                                      <p:cBhvr>
                                        <p:cTn id="53" dur="500"/>
                                        <p:tgtEl>
                                          <p:spTgt spid="15">
                                            <p:txEl>
                                              <p:pRg st="12" end="12"/>
                                            </p:txEl>
                                          </p:spTgt>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strVal val="#ppt_w*0.70"/>
                                          </p:val>
                                        </p:tav>
                                        <p:tav tm="100000">
                                          <p:val>
                                            <p:strVal val="#ppt_w"/>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animEffect transition="in" filter="fade">
                                      <p:cBhvr>
                                        <p:cTn id="5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3407664" cy="6858000"/>
          </a:xfrm>
          <a:prstGeom prst="rect">
            <a:avLst/>
          </a:prstGeom>
        </p:spPr>
      </p:pic>
      <p:sp>
        <p:nvSpPr>
          <p:cNvPr id="6" name="文本框 5"/>
          <p:cNvSpPr txBox="1"/>
          <p:nvPr/>
        </p:nvSpPr>
        <p:spPr>
          <a:xfrm>
            <a:off x="71438" y="3028890"/>
            <a:ext cx="3336226" cy="830997"/>
          </a:xfrm>
          <a:prstGeom prst="rect">
            <a:avLst/>
          </a:prstGeom>
          <a:noFill/>
        </p:spPr>
        <p:txBody>
          <a:bodyPr wrap="square">
            <a:spAutoFit/>
          </a:bodyPr>
          <a:lstStyle/>
          <a:p>
            <a:pPr algn="ctr"/>
            <a:r>
              <a:rPr lang="en-US" altLang="zh-CN" sz="2400" dirty="0">
                <a:solidFill>
                  <a:schemeClr val="accent2">
                    <a:lumMod val="20000"/>
                    <a:lumOff val="80000"/>
                  </a:schemeClr>
                </a:solidFill>
              </a:rPr>
              <a:t>The Translation of Poem Image</a:t>
            </a:r>
          </a:p>
        </p:txBody>
      </p:sp>
      <p:sp>
        <p:nvSpPr>
          <p:cNvPr id="8" name="文本框 7"/>
          <p:cNvSpPr txBox="1"/>
          <p:nvPr/>
        </p:nvSpPr>
        <p:spPr>
          <a:xfrm>
            <a:off x="3754119" y="258"/>
            <a:ext cx="7667625" cy="8925520"/>
          </a:xfrm>
          <a:prstGeom prst="rect">
            <a:avLst/>
          </a:prstGeom>
          <a:noFill/>
        </p:spPr>
        <p:txBody>
          <a:bodyPr wrap="square">
            <a:spAutoFit/>
          </a:bodyPr>
          <a:lstStyle/>
          <a:p>
            <a:r>
              <a:rPr lang="en-US" altLang="zh-CN" sz="2400" dirty="0">
                <a:solidFill>
                  <a:schemeClr val="accent1">
                    <a:lumMod val="75000"/>
                  </a:schemeClr>
                </a:solidFill>
              </a:rPr>
              <a:t>The Translation of Figurative Images</a:t>
            </a:r>
          </a:p>
          <a:p>
            <a:endParaRPr lang="en-US" altLang="zh-CN" sz="2400" dirty="0">
              <a:solidFill>
                <a:srgbClr val="FF0000"/>
              </a:solidFill>
            </a:endParaRPr>
          </a:p>
          <a:p>
            <a:r>
              <a:rPr lang="en-US" altLang="zh-CN" sz="2400" dirty="0">
                <a:solidFill>
                  <a:srgbClr val="FF0000"/>
                </a:solidFill>
              </a:rPr>
              <a:t>Situations</a:t>
            </a:r>
          </a:p>
          <a:p>
            <a:endParaRPr lang="en-US" altLang="zh-CN" sz="2400" dirty="0">
              <a:solidFill>
                <a:srgbClr val="FF0000"/>
              </a:solidFill>
            </a:endParaRPr>
          </a:p>
          <a:p>
            <a:pPr marL="457200" indent="-457200">
              <a:buAutoNum type="arabicPeriod"/>
            </a:pPr>
            <a:r>
              <a:rPr lang="en-US" altLang="zh-CN" sz="2200" b="1" dirty="0">
                <a:solidFill>
                  <a:schemeClr val="accent2"/>
                </a:solidFill>
              </a:rPr>
              <a:t>The original figurative image: </a:t>
            </a:r>
          </a:p>
          <a:p>
            <a:r>
              <a:rPr lang="en-US" altLang="zh-CN" sz="2200" dirty="0">
                <a:solidFill>
                  <a:schemeClr val="tx1"/>
                </a:solidFill>
              </a:rPr>
              <a:t>Such images should be preserved as much as possible and there should be no normalizing. </a:t>
            </a:r>
          </a:p>
          <a:p>
            <a:endParaRPr lang="en-US" altLang="zh-CN" sz="2200" dirty="0">
              <a:solidFill>
                <a:schemeClr val="tx1">
                  <a:lumMod val="65000"/>
                  <a:lumOff val="35000"/>
                </a:schemeClr>
              </a:solidFill>
            </a:endParaRPr>
          </a:p>
          <a:p>
            <a:r>
              <a:rPr lang="en-US" altLang="zh-CN" sz="2200" dirty="0">
                <a:solidFill>
                  <a:schemeClr val="accent2"/>
                </a:solidFill>
              </a:rPr>
              <a:t>2</a:t>
            </a:r>
            <a:r>
              <a:rPr lang="en-US" altLang="zh-CN" sz="2200" b="1" dirty="0">
                <a:solidFill>
                  <a:schemeClr val="accent2"/>
                </a:solidFill>
              </a:rPr>
              <a:t>.</a:t>
            </a:r>
            <a:r>
              <a:rPr lang="en-US" altLang="zh-CN" sz="2200" b="1" dirty="0">
                <a:solidFill>
                  <a:schemeClr val="tx1">
                    <a:lumMod val="65000"/>
                    <a:lumOff val="35000"/>
                  </a:schemeClr>
                </a:solidFill>
              </a:rPr>
              <a:t> </a:t>
            </a:r>
            <a:r>
              <a:rPr lang="en-US" altLang="zh-CN" sz="2200" b="1" dirty="0">
                <a:solidFill>
                  <a:schemeClr val="accent2"/>
                </a:solidFill>
              </a:rPr>
              <a:t>The figurative image that the connotation has faded: </a:t>
            </a:r>
          </a:p>
          <a:p>
            <a:r>
              <a:rPr lang="en-US" altLang="zh-CN" sz="2200" dirty="0">
                <a:solidFill>
                  <a:prstClr val="black"/>
                </a:solidFill>
              </a:rPr>
              <a:t>Such images should </a:t>
            </a:r>
            <a:r>
              <a:rPr lang="en-US" altLang="zh-CN" sz="2200" dirty="0"/>
              <a:t>be retained, but should be normalizing.</a:t>
            </a:r>
          </a:p>
          <a:p>
            <a:endParaRPr lang="en-US" altLang="zh-CN" sz="2200" dirty="0">
              <a:solidFill>
                <a:schemeClr val="accent2"/>
              </a:solidFill>
            </a:endParaRPr>
          </a:p>
          <a:p>
            <a:r>
              <a:rPr lang="en-US" altLang="zh-CN" sz="2200" dirty="0">
                <a:solidFill>
                  <a:schemeClr val="accent2"/>
                </a:solidFill>
              </a:rPr>
              <a:t>3. </a:t>
            </a:r>
            <a:r>
              <a:rPr lang="en-US" altLang="zh-CN" sz="2200" b="1" dirty="0">
                <a:solidFill>
                  <a:schemeClr val="accent2"/>
                </a:solidFill>
              </a:rPr>
              <a:t>Figurative images composed of cultural names, place names, and allusions:</a:t>
            </a:r>
          </a:p>
          <a:p>
            <a:r>
              <a:rPr lang="en-US" altLang="zh-CN" sz="2200" dirty="0"/>
              <a:t>Such images should be normalized if they are difficult to understand.</a:t>
            </a:r>
            <a:endParaRPr lang="en-US" altLang="zh-CN" sz="2200" dirty="0">
              <a:solidFill>
                <a:schemeClr val="accent5"/>
              </a:solidFill>
            </a:endParaRPr>
          </a:p>
          <a:p>
            <a:endParaRPr lang="en-US" altLang="zh-CN" sz="2000" dirty="0">
              <a:solidFill>
                <a:schemeClr val="accent5"/>
              </a:solidFill>
            </a:endParaRPr>
          </a:p>
          <a:p>
            <a:endParaRPr lang="en-US" altLang="zh-CN" sz="2400" dirty="0">
              <a:solidFill>
                <a:schemeClr val="accent1">
                  <a:lumMod val="75000"/>
                </a:schemeClr>
              </a:solidFill>
            </a:endParaRPr>
          </a:p>
          <a:p>
            <a:endParaRPr lang="en-US" altLang="zh-CN" sz="2400" dirty="0">
              <a:solidFill>
                <a:schemeClr val="accent1">
                  <a:lumMod val="75000"/>
                </a:schemeClr>
              </a:solidFill>
            </a:endParaRPr>
          </a:p>
          <a:p>
            <a:endParaRPr lang="en-US" altLang="zh-CN" sz="2400" dirty="0">
              <a:solidFill>
                <a:schemeClr val="accent1">
                  <a:lumMod val="75000"/>
                </a:schemeClr>
              </a:solidFill>
            </a:endParaRPr>
          </a:p>
          <a:p>
            <a:endParaRPr lang="en-US" altLang="zh-CN" sz="2400" dirty="0">
              <a:solidFill>
                <a:schemeClr val="accent1">
                  <a:lumMod val="75000"/>
                </a:schemeClr>
              </a:solidFill>
            </a:endParaRPr>
          </a:p>
          <a:p>
            <a:endParaRPr lang="en-US" altLang="zh-CN" sz="2400" dirty="0">
              <a:solidFill>
                <a:schemeClr val="accent1">
                  <a:lumMod val="75000"/>
                </a:schemeClr>
              </a:solidFill>
            </a:endParaRPr>
          </a:p>
          <a:p>
            <a:endParaRPr lang="en-US" altLang="zh-CN" sz="2400" dirty="0">
              <a:solidFill>
                <a:schemeClr val="accent1">
                  <a:lumMod val="75000"/>
                </a:schemeClr>
              </a:solidFill>
            </a:endParaRPr>
          </a:p>
          <a:p>
            <a:endParaRPr lang="en-US" altLang="zh-CN" sz="2400" dirty="0">
              <a:solidFill>
                <a:schemeClr val="accent1">
                  <a:lumMod val="75000"/>
                </a:schemeClr>
              </a:solidFill>
            </a:endParaRPr>
          </a:p>
          <a:p>
            <a:endParaRPr lang="en-US" altLang="zh-CN" sz="2400" dirty="0">
              <a:solidFill>
                <a:schemeClr val="accent1">
                  <a:lumMod val="75000"/>
                </a:schemeClr>
              </a:solidFill>
            </a:endParaRPr>
          </a:p>
          <a:p>
            <a:endParaRPr lang="zh-CN" altLang="en-US" sz="2400"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500" fill="hold">
                                          <p:stCondLst>
                                            <p:cond delay="0"/>
                                          </p:stCondLst>
                                        </p:cTn>
                                        <p:tgtEl>
                                          <p:spTgt spid="8">
                                            <p:txEl>
                                              <p:pRg st="0" end="0"/>
                                            </p:txEl>
                                          </p:spTgt>
                                        </p:tgtEl>
                                        <p:attrNameLst>
                                          <p:attrName>style.visibility</p:attrName>
                                        </p:attrNameLst>
                                      </p:cBhvr>
                                      <p:to>
                                        <p:strVal val="visible"/>
                                      </p:to>
                                    </p:set>
                                    <p:animEffect transition="in" filter="circle(i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500" fill="hold">
                                          <p:stCondLst>
                                            <p:cond delay="0"/>
                                          </p:stCondLst>
                                        </p:cTn>
                                        <p:tgtEl>
                                          <p:spTgt spid="8">
                                            <p:txEl>
                                              <p:pRg st="2" end="2"/>
                                            </p:txEl>
                                          </p:spTgt>
                                        </p:tgtEl>
                                        <p:attrNameLst>
                                          <p:attrName>style.visibility</p:attrName>
                                        </p:attrNameLst>
                                      </p:cBhvr>
                                      <p:to>
                                        <p:strVal val="visible"/>
                                      </p:to>
                                    </p:set>
                                    <p:animEffect transition="in" filter="circle(in)">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500" fill="hold">
                                          <p:stCondLst>
                                            <p:cond delay="0"/>
                                          </p:stCondLst>
                                        </p:cTn>
                                        <p:tgtEl>
                                          <p:spTgt spid="8">
                                            <p:txEl>
                                              <p:pRg st="4" end="4"/>
                                            </p:txEl>
                                          </p:spTgt>
                                        </p:tgtEl>
                                        <p:attrNameLst>
                                          <p:attrName>style.visibility</p:attrName>
                                        </p:attrNameLst>
                                      </p:cBhvr>
                                      <p:to>
                                        <p:strVal val="visible"/>
                                      </p:to>
                                    </p:set>
                                    <p:animEffect transition="in" filter="circle(in)">
                                      <p:cBhvr>
                                        <p:cTn id="17" dur="500"/>
                                        <p:tgtEl>
                                          <p:spTgt spid="8">
                                            <p:txEl>
                                              <p:pRg st="4" end="4"/>
                                            </p:txEl>
                                          </p:spTgt>
                                        </p:tgtEl>
                                      </p:cBhvr>
                                    </p:animEffect>
                                  </p:childTnLst>
                                </p:cTn>
                              </p:par>
                              <p:par>
                                <p:cTn id="18" presetID="6" presetClass="entr" presetSubtype="16" fill="hold" nodeType="withEffect">
                                  <p:stCondLst>
                                    <p:cond delay="0"/>
                                  </p:stCondLst>
                                  <p:childTnLst>
                                    <p:set>
                                      <p:cBhvr>
                                        <p:cTn id="19" dur="500" fill="hold">
                                          <p:stCondLst>
                                            <p:cond delay="0"/>
                                          </p:stCondLst>
                                        </p:cTn>
                                        <p:tgtEl>
                                          <p:spTgt spid="8">
                                            <p:txEl>
                                              <p:pRg st="5" end="5"/>
                                            </p:txEl>
                                          </p:spTgt>
                                        </p:tgtEl>
                                        <p:attrNameLst>
                                          <p:attrName>style.visibility</p:attrName>
                                        </p:attrNameLst>
                                      </p:cBhvr>
                                      <p:to>
                                        <p:strVal val="visible"/>
                                      </p:to>
                                    </p:set>
                                    <p:animEffect transition="in" filter="circle(in)">
                                      <p:cBhvr>
                                        <p:cTn id="20" dur="500"/>
                                        <p:tgtEl>
                                          <p:spTgt spid="8">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500" fill="hold">
                                          <p:stCondLst>
                                            <p:cond delay="0"/>
                                          </p:stCondLst>
                                        </p:cTn>
                                        <p:tgtEl>
                                          <p:spTgt spid="8">
                                            <p:txEl>
                                              <p:pRg st="7" end="7"/>
                                            </p:txEl>
                                          </p:spTgt>
                                        </p:tgtEl>
                                        <p:attrNameLst>
                                          <p:attrName>style.visibility</p:attrName>
                                        </p:attrNameLst>
                                      </p:cBhvr>
                                      <p:to>
                                        <p:strVal val="visible"/>
                                      </p:to>
                                    </p:set>
                                    <p:animEffect transition="in" filter="barn(inVertical)">
                                      <p:cBhvr>
                                        <p:cTn id="25" dur="500"/>
                                        <p:tgtEl>
                                          <p:spTgt spid="8">
                                            <p:txEl>
                                              <p:pRg st="7" end="7"/>
                                            </p:txEl>
                                          </p:spTgt>
                                        </p:tgtEl>
                                      </p:cBhvr>
                                    </p:animEffect>
                                  </p:childTnLst>
                                </p:cTn>
                              </p:par>
                              <p:par>
                                <p:cTn id="26" presetID="16" presetClass="entr" presetSubtype="21" fill="hold" nodeType="withEffect">
                                  <p:stCondLst>
                                    <p:cond delay="0"/>
                                  </p:stCondLst>
                                  <p:childTnLst>
                                    <p:set>
                                      <p:cBhvr>
                                        <p:cTn id="27" dur="500" fill="hold">
                                          <p:stCondLst>
                                            <p:cond delay="0"/>
                                          </p:stCondLst>
                                        </p:cTn>
                                        <p:tgtEl>
                                          <p:spTgt spid="8">
                                            <p:txEl>
                                              <p:pRg st="8" end="8"/>
                                            </p:txEl>
                                          </p:spTgt>
                                        </p:tgtEl>
                                        <p:attrNameLst>
                                          <p:attrName>style.visibility</p:attrName>
                                        </p:attrNameLst>
                                      </p:cBhvr>
                                      <p:to>
                                        <p:strVal val="visible"/>
                                      </p:to>
                                    </p:set>
                                    <p:animEffect transition="in" filter="barn(inVertical)">
                                      <p:cBhvr>
                                        <p:cTn id="28" dur="500"/>
                                        <p:tgtEl>
                                          <p:spTgt spid="8">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500" fill="hold">
                                          <p:stCondLst>
                                            <p:cond delay="0"/>
                                          </p:stCondLst>
                                        </p:cTn>
                                        <p:tgtEl>
                                          <p:spTgt spid="8">
                                            <p:txEl>
                                              <p:pRg st="10" end="10"/>
                                            </p:txEl>
                                          </p:spTgt>
                                        </p:tgtEl>
                                        <p:attrNameLst>
                                          <p:attrName>style.visibility</p:attrName>
                                        </p:attrNameLst>
                                      </p:cBhvr>
                                      <p:to>
                                        <p:strVal val="visible"/>
                                      </p:to>
                                    </p:set>
                                    <p:anim calcmode="lin" valueType="num">
                                      <p:cBhvr additive="base">
                                        <p:cTn id="33"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500" fill="hold">
                                          <p:stCondLst>
                                            <p:cond delay="0"/>
                                          </p:stCondLst>
                                        </p:cTn>
                                        <p:tgtEl>
                                          <p:spTgt spid="8">
                                            <p:txEl>
                                              <p:pRg st="11" end="11"/>
                                            </p:txEl>
                                          </p:spTgt>
                                        </p:tgtEl>
                                        <p:attrNameLst>
                                          <p:attrName>style.visibility</p:attrName>
                                        </p:attrNameLst>
                                      </p:cBhvr>
                                      <p:to>
                                        <p:strVal val="visible"/>
                                      </p:to>
                                    </p:set>
                                    <p:anim calcmode="lin" valueType="num">
                                      <p:cBhvr additive="base">
                                        <p:cTn id="37"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3407664" cy="6858000"/>
          </a:xfrm>
          <a:prstGeom prst="rect">
            <a:avLst/>
          </a:prstGeom>
        </p:spPr>
      </p:pic>
      <p:sp>
        <p:nvSpPr>
          <p:cNvPr id="6" name="文本框 5"/>
          <p:cNvSpPr txBox="1"/>
          <p:nvPr/>
        </p:nvSpPr>
        <p:spPr>
          <a:xfrm>
            <a:off x="71438" y="3028890"/>
            <a:ext cx="3336226" cy="830997"/>
          </a:xfrm>
          <a:prstGeom prst="rect">
            <a:avLst/>
          </a:prstGeom>
          <a:noFill/>
        </p:spPr>
        <p:txBody>
          <a:bodyPr wrap="square">
            <a:spAutoFit/>
          </a:bodyPr>
          <a:lstStyle/>
          <a:p>
            <a:pPr algn="ctr"/>
            <a:r>
              <a:rPr lang="en-US" altLang="zh-CN" sz="2400" dirty="0">
                <a:solidFill>
                  <a:schemeClr val="accent2">
                    <a:lumMod val="20000"/>
                    <a:lumOff val="80000"/>
                  </a:schemeClr>
                </a:solidFill>
              </a:rPr>
              <a:t>The Translation of Poem Image</a:t>
            </a:r>
          </a:p>
        </p:txBody>
      </p:sp>
      <p:sp>
        <p:nvSpPr>
          <p:cNvPr id="8" name="文本框 7"/>
          <p:cNvSpPr txBox="1"/>
          <p:nvPr/>
        </p:nvSpPr>
        <p:spPr>
          <a:xfrm>
            <a:off x="3987553" y="2717581"/>
            <a:ext cx="6028942" cy="3785652"/>
          </a:xfrm>
          <a:prstGeom prst="rect">
            <a:avLst/>
          </a:prstGeom>
          <a:noFill/>
        </p:spPr>
        <p:txBody>
          <a:bodyPr wrap="square">
            <a:spAutoFit/>
          </a:bodyPr>
          <a:lstStyle/>
          <a:p>
            <a:pPr lvl="0"/>
            <a:r>
              <a:rPr lang="zh-CN" altLang="en-US" sz="2400" i="1" dirty="0">
                <a:solidFill>
                  <a:prstClr val="black"/>
                </a:solidFill>
              </a:rPr>
              <a:t>朱雀桥边野草花，</a:t>
            </a:r>
          </a:p>
          <a:p>
            <a:pPr lvl="0"/>
            <a:r>
              <a:rPr lang="zh-CN" altLang="en-US" sz="2400" i="1" dirty="0">
                <a:solidFill>
                  <a:prstClr val="black"/>
                </a:solidFill>
              </a:rPr>
              <a:t>乌衣巷口夕阳斜。 </a:t>
            </a:r>
          </a:p>
          <a:p>
            <a:pPr lvl="0"/>
            <a:r>
              <a:rPr lang="zh-CN" altLang="en-US" sz="2400" i="1" dirty="0">
                <a:solidFill>
                  <a:srgbClr val="FF0000"/>
                </a:solidFill>
              </a:rPr>
              <a:t>旧时王谢堂前燕</a:t>
            </a:r>
            <a:r>
              <a:rPr lang="zh-CN" altLang="en-US" sz="2400" i="1" dirty="0">
                <a:solidFill>
                  <a:prstClr val="black"/>
                </a:solidFill>
              </a:rPr>
              <a:t>，</a:t>
            </a:r>
          </a:p>
          <a:p>
            <a:pPr lvl="0"/>
            <a:r>
              <a:rPr lang="zh-CN" altLang="en-US" sz="2400" i="1" dirty="0">
                <a:solidFill>
                  <a:prstClr val="black"/>
                </a:solidFill>
              </a:rPr>
              <a:t>飞入寻常百姓家。 </a:t>
            </a:r>
          </a:p>
          <a:p>
            <a:pPr lvl="0"/>
            <a:r>
              <a:rPr lang="en-US" altLang="zh-CN" sz="2400" i="1" dirty="0">
                <a:solidFill>
                  <a:prstClr val="black"/>
                </a:solidFill>
              </a:rPr>
              <a:t>—— </a:t>
            </a:r>
            <a:r>
              <a:rPr lang="zh-CN" altLang="en-US" sz="2400" i="1" dirty="0">
                <a:solidFill>
                  <a:prstClr val="black"/>
                </a:solidFill>
              </a:rPr>
              <a:t>刘禹锡</a:t>
            </a:r>
            <a:r>
              <a:rPr lang="en-US" altLang="zh-CN" sz="2400" i="1" dirty="0">
                <a:solidFill>
                  <a:prstClr val="black"/>
                </a:solidFill>
              </a:rPr>
              <a:t>《</a:t>
            </a:r>
            <a:r>
              <a:rPr lang="zh-CN" altLang="en-US" sz="2400" i="1" dirty="0">
                <a:solidFill>
                  <a:prstClr val="black"/>
                </a:solidFill>
              </a:rPr>
              <a:t>乌衣巷</a:t>
            </a:r>
            <a:r>
              <a:rPr lang="en-US" altLang="zh-CN" sz="2400" i="1" dirty="0">
                <a:solidFill>
                  <a:prstClr val="black"/>
                </a:solidFill>
              </a:rPr>
              <a:t>》 </a:t>
            </a:r>
          </a:p>
          <a:p>
            <a:pPr lvl="0"/>
            <a:endParaRPr lang="en-US" altLang="zh-CN" sz="2400" dirty="0">
              <a:solidFill>
                <a:prstClr val="black"/>
              </a:solidFill>
            </a:endParaRPr>
          </a:p>
          <a:p>
            <a:pPr lvl="0"/>
            <a:r>
              <a:rPr lang="en-US" altLang="zh-CN" sz="2400" dirty="0">
                <a:solidFill>
                  <a:srgbClr val="FF0000"/>
                </a:solidFill>
              </a:rPr>
              <a:t>Of old times swallows flew before the halls of Wang and </a:t>
            </a:r>
            <a:r>
              <a:rPr lang="en-US" altLang="zh-CN" sz="2400" dirty="0" err="1">
                <a:solidFill>
                  <a:srgbClr val="FF0000"/>
                </a:solidFill>
              </a:rPr>
              <a:t>Xie</a:t>
            </a:r>
            <a:r>
              <a:rPr lang="en-US" altLang="zh-CN" sz="2400" dirty="0">
                <a:solidFill>
                  <a:srgbClr val="FF0000"/>
                </a:solidFill>
              </a:rPr>
              <a:t>        </a:t>
            </a:r>
            <a:r>
              <a:rPr lang="en-US" altLang="zh-CN" sz="2400" b="1" dirty="0">
                <a:solidFill>
                  <a:schemeClr val="accent1">
                    <a:lumMod val="75000"/>
                  </a:schemeClr>
                </a:solidFill>
              </a:rPr>
              <a:t>×</a:t>
            </a:r>
            <a:r>
              <a:rPr lang="en-US" altLang="zh-CN" sz="2400" dirty="0">
                <a:solidFill>
                  <a:schemeClr val="accent1">
                    <a:lumMod val="75000"/>
                  </a:schemeClr>
                </a:solidFill>
              </a:rPr>
              <a:t>     </a:t>
            </a:r>
            <a:r>
              <a:rPr lang="en-US" altLang="zh-CN" sz="2400" dirty="0">
                <a:solidFill>
                  <a:srgbClr val="FF0000"/>
                </a:solidFill>
              </a:rPr>
              <a:t>                      </a:t>
            </a:r>
          </a:p>
          <a:p>
            <a:pPr lvl="0"/>
            <a:r>
              <a:rPr lang="en-US" altLang="zh-CN" sz="2400" dirty="0">
                <a:solidFill>
                  <a:prstClr val="black"/>
                </a:solidFill>
              </a:rPr>
              <a:t>    </a:t>
            </a:r>
          </a:p>
          <a:p>
            <a:pPr lvl="0"/>
            <a:r>
              <a:rPr lang="en-US" altLang="zh-CN" sz="2400" dirty="0">
                <a:solidFill>
                  <a:srgbClr val="FF0000"/>
                </a:solidFill>
              </a:rPr>
              <a:t>great homes            </a:t>
            </a:r>
            <a:r>
              <a:rPr lang="zh-CN" altLang="en-US" sz="2400" dirty="0">
                <a:solidFill>
                  <a:schemeClr val="accent1">
                    <a:lumMod val="75000"/>
                  </a:schemeClr>
                </a:solidFill>
              </a:rPr>
              <a:t>√</a:t>
            </a:r>
            <a:r>
              <a:rPr lang="en-US" altLang="zh-CN" sz="2400" dirty="0">
                <a:solidFill>
                  <a:srgbClr val="FF0000"/>
                </a:solidFill>
              </a:rPr>
              <a:t>            </a:t>
            </a:r>
          </a:p>
        </p:txBody>
      </p:sp>
      <p:sp>
        <p:nvSpPr>
          <p:cNvPr id="5" name="矩形 4"/>
          <p:cNvSpPr/>
          <p:nvPr/>
        </p:nvSpPr>
        <p:spPr>
          <a:xfrm>
            <a:off x="3987800" y="1417955"/>
            <a:ext cx="2904490" cy="768350"/>
          </a:xfrm>
          <a:prstGeom prst="rect">
            <a:avLst/>
          </a:prstGeom>
          <a:noFill/>
        </p:spPr>
        <p:txBody>
          <a:bodyPr wrap="square" lIns="91440" tIns="45720" rIns="91440" bIns="45720">
            <a:spAutoFit/>
          </a:bodyPr>
          <a:lstStyle/>
          <a:p>
            <a:pPr algn="ctr"/>
            <a:r>
              <a:rPr lang="en-US" altLang="zh-C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hlinkClick r:id="rId3" action="ppaction://hlinksldjump"/>
              </a:rPr>
              <a:t>Example</a:t>
            </a:r>
            <a:endParaRPr lang="zh-CN" alt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箭头: 下 6"/>
          <p:cNvSpPr/>
          <p:nvPr/>
        </p:nvSpPr>
        <p:spPr>
          <a:xfrm>
            <a:off x="4760643" y="5765310"/>
            <a:ext cx="342900"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823335" y="594360"/>
            <a:ext cx="8041640" cy="768350"/>
          </a:xfrm>
          <a:prstGeom prst="rect">
            <a:avLst/>
          </a:prstGeom>
          <a:noFill/>
        </p:spPr>
        <p:txBody>
          <a:bodyPr wrap="square" rtlCol="0">
            <a:spAutoFit/>
          </a:bodyPr>
          <a:lstStyle/>
          <a:p>
            <a:pPr algn="l"/>
            <a:r>
              <a:rPr lang="zh-CN" altLang="en-US" sz="2200" dirty="0">
                <a:solidFill>
                  <a:schemeClr val="accent2"/>
                </a:solidFill>
              </a:rPr>
              <a:t>3</a:t>
            </a:r>
            <a:r>
              <a:rPr lang="zh-CN" altLang="en-US" sz="2200" b="1" dirty="0">
                <a:solidFill>
                  <a:schemeClr val="accent2"/>
                </a:solidFill>
              </a:rPr>
              <a:t>. Figurative images composed of cultural names, place names, and allusions</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500"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000" fill="hold">
                                          <p:stCondLst>
                                            <p:cond delay="0"/>
                                          </p:stCondLst>
                                        </p:cTn>
                                        <p:tgtEl>
                                          <p:spTgt spid="8">
                                            <p:txEl>
                                              <p:pRg st="0" end="0"/>
                                            </p:txEl>
                                          </p:spTgt>
                                        </p:tgtEl>
                                        <p:attrNameLst>
                                          <p:attrName>style.visibility</p:attrName>
                                        </p:attrNameLst>
                                      </p:cBhvr>
                                      <p:to>
                                        <p:strVal val="visible"/>
                                      </p:to>
                                    </p:set>
                                    <p:animEffect transition="in" filter="wheel(1)">
                                      <p:cBhvr>
                                        <p:cTn id="16" dur="1000"/>
                                        <p:tgtEl>
                                          <p:spTgt spid="8">
                                            <p:txEl>
                                              <p:pRg st="0" end="0"/>
                                            </p:txEl>
                                          </p:spTgt>
                                        </p:tgtEl>
                                      </p:cBhvr>
                                    </p:animEffect>
                                  </p:childTnLst>
                                </p:cTn>
                              </p:par>
                              <p:par>
                                <p:cTn id="17" presetID="21" presetClass="entr" presetSubtype="1" fill="hold" nodeType="withEffect">
                                  <p:stCondLst>
                                    <p:cond delay="0"/>
                                  </p:stCondLst>
                                  <p:childTnLst>
                                    <p:set>
                                      <p:cBhvr>
                                        <p:cTn id="18" dur="1000" fill="hold">
                                          <p:stCondLst>
                                            <p:cond delay="0"/>
                                          </p:stCondLst>
                                        </p:cTn>
                                        <p:tgtEl>
                                          <p:spTgt spid="8">
                                            <p:txEl>
                                              <p:pRg st="1" end="1"/>
                                            </p:txEl>
                                          </p:spTgt>
                                        </p:tgtEl>
                                        <p:attrNameLst>
                                          <p:attrName>style.visibility</p:attrName>
                                        </p:attrNameLst>
                                      </p:cBhvr>
                                      <p:to>
                                        <p:strVal val="visible"/>
                                      </p:to>
                                    </p:set>
                                    <p:animEffect transition="in" filter="wheel(1)">
                                      <p:cBhvr>
                                        <p:cTn id="19" dur="1000"/>
                                        <p:tgtEl>
                                          <p:spTgt spid="8">
                                            <p:txEl>
                                              <p:pRg st="1" end="1"/>
                                            </p:txEl>
                                          </p:spTgt>
                                        </p:tgtEl>
                                      </p:cBhvr>
                                    </p:animEffect>
                                  </p:childTnLst>
                                </p:cTn>
                              </p:par>
                              <p:par>
                                <p:cTn id="20" presetID="21" presetClass="entr" presetSubtype="1" fill="hold" nodeType="withEffect">
                                  <p:stCondLst>
                                    <p:cond delay="0"/>
                                  </p:stCondLst>
                                  <p:childTnLst>
                                    <p:set>
                                      <p:cBhvr>
                                        <p:cTn id="21" dur="1000" fill="hold">
                                          <p:stCondLst>
                                            <p:cond delay="0"/>
                                          </p:stCondLst>
                                        </p:cTn>
                                        <p:tgtEl>
                                          <p:spTgt spid="8">
                                            <p:txEl>
                                              <p:pRg st="2" end="2"/>
                                            </p:txEl>
                                          </p:spTgt>
                                        </p:tgtEl>
                                        <p:attrNameLst>
                                          <p:attrName>style.visibility</p:attrName>
                                        </p:attrNameLst>
                                      </p:cBhvr>
                                      <p:to>
                                        <p:strVal val="visible"/>
                                      </p:to>
                                    </p:set>
                                    <p:animEffect transition="in" filter="wheel(1)">
                                      <p:cBhvr>
                                        <p:cTn id="22" dur="1000"/>
                                        <p:tgtEl>
                                          <p:spTgt spid="8">
                                            <p:txEl>
                                              <p:pRg st="2" end="2"/>
                                            </p:txEl>
                                          </p:spTgt>
                                        </p:tgtEl>
                                      </p:cBhvr>
                                    </p:animEffect>
                                  </p:childTnLst>
                                </p:cTn>
                              </p:par>
                              <p:par>
                                <p:cTn id="23" presetID="21" presetClass="entr" presetSubtype="1" fill="hold" nodeType="withEffect">
                                  <p:stCondLst>
                                    <p:cond delay="0"/>
                                  </p:stCondLst>
                                  <p:childTnLst>
                                    <p:set>
                                      <p:cBhvr>
                                        <p:cTn id="24" dur="1000" fill="hold">
                                          <p:stCondLst>
                                            <p:cond delay="0"/>
                                          </p:stCondLst>
                                        </p:cTn>
                                        <p:tgtEl>
                                          <p:spTgt spid="8">
                                            <p:txEl>
                                              <p:pRg st="3" end="3"/>
                                            </p:txEl>
                                          </p:spTgt>
                                        </p:tgtEl>
                                        <p:attrNameLst>
                                          <p:attrName>style.visibility</p:attrName>
                                        </p:attrNameLst>
                                      </p:cBhvr>
                                      <p:to>
                                        <p:strVal val="visible"/>
                                      </p:to>
                                    </p:set>
                                    <p:animEffect transition="in" filter="wheel(1)">
                                      <p:cBhvr>
                                        <p:cTn id="25" dur="1000"/>
                                        <p:tgtEl>
                                          <p:spTgt spid="8">
                                            <p:txEl>
                                              <p:pRg st="3" end="3"/>
                                            </p:txEl>
                                          </p:spTgt>
                                        </p:tgtEl>
                                      </p:cBhvr>
                                    </p:animEffect>
                                  </p:childTnLst>
                                </p:cTn>
                              </p:par>
                              <p:par>
                                <p:cTn id="26" presetID="21" presetClass="entr" presetSubtype="1" fill="hold" nodeType="withEffect">
                                  <p:stCondLst>
                                    <p:cond delay="0"/>
                                  </p:stCondLst>
                                  <p:childTnLst>
                                    <p:set>
                                      <p:cBhvr>
                                        <p:cTn id="27" dur="1000" fill="hold">
                                          <p:stCondLst>
                                            <p:cond delay="0"/>
                                          </p:stCondLst>
                                        </p:cTn>
                                        <p:tgtEl>
                                          <p:spTgt spid="8">
                                            <p:txEl>
                                              <p:pRg st="4" end="4"/>
                                            </p:txEl>
                                          </p:spTgt>
                                        </p:tgtEl>
                                        <p:attrNameLst>
                                          <p:attrName>style.visibility</p:attrName>
                                        </p:attrNameLst>
                                      </p:cBhvr>
                                      <p:to>
                                        <p:strVal val="visible"/>
                                      </p:to>
                                    </p:set>
                                    <p:animEffect transition="in" filter="wheel(1)">
                                      <p:cBhvr>
                                        <p:cTn id="28" dur="1000"/>
                                        <p:tgtEl>
                                          <p:spTgt spid="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34" dur="500"/>
                                        <p:tgtEl>
                                          <p:spTgt spid="8">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1"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p:tgtEl>
                                          <p:spTgt spid="7"/>
                                        </p:tgtEl>
                                        <p:attrNameLst>
                                          <p:attrName>ppt_y</p:attrName>
                                        </p:attrNameLst>
                                      </p:cBhvr>
                                      <p:tavLst>
                                        <p:tav tm="0">
                                          <p:val>
                                            <p:strVal val="#ppt_y+#ppt_h*1.125000"/>
                                          </p:val>
                                        </p:tav>
                                        <p:tav tm="100000">
                                          <p:val>
                                            <p:strVal val="#ppt_y"/>
                                          </p:val>
                                        </p:tav>
                                      </p:tavLst>
                                    </p:anim>
                                    <p:animEffect transition="in" filter="wipe(up)">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 calcmode="lin" valueType="num">
                                      <p:cBhvr additive="base">
                                        <p:cTn id="45" dur="500"/>
                                        <p:tgtEl>
                                          <p:spTgt spid="8">
                                            <p:txEl>
                                              <p:pRg st="8" end="8"/>
                                            </p:txEl>
                                          </p:spTgt>
                                        </p:tgtEl>
                                        <p:attrNameLst>
                                          <p:attrName>ppt_y</p:attrName>
                                        </p:attrNameLst>
                                      </p:cBhvr>
                                      <p:tavLst>
                                        <p:tav tm="0">
                                          <p:val>
                                            <p:strVal val="#ppt_y+#ppt_h*1.125000"/>
                                          </p:val>
                                        </p:tav>
                                        <p:tav tm="100000">
                                          <p:val>
                                            <p:strVal val="#ppt_y"/>
                                          </p:val>
                                        </p:tav>
                                      </p:tavLst>
                                    </p:anim>
                                    <p:animEffect transition="in" filter="wipe(up)">
                                      <p:cBhvr>
                                        <p:cTn id="46"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3407664" cy="6858000"/>
          </a:xfrm>
          <a:prstGeom prst="rect">
            <a:avLst/>
          </a:prstGeom>
        </p:spPr>
      </p:pic>
      <p:sp>
        <p:nvSpPr>
          <p:cNvPr id="6" name="文本框 5"/>
          <p:cNvSpPr txBox="1"/>
          <p:nvPr/>
        </p:nvSpPr>
        <p:spPr>
          <a:xfrm>
            <a:off x="71438" y="3028890"/>
            <a:ext cx="3336226" cy="830997"/>
          </a:xfrm>
          <a:prstGeom prst="rect">
            <a:avLst/>
          </a:prstGeom>
          <a:noFill/>
        </p:spPr>
        <p:txBody>
          <a:bodyPr wrap="square">
            <a:spAutoFit/>
          </a:bodyPr>
          <a:lstStyle/>
          <a:p>
            <a:pPr algn="ctr"/>
            <a:r>
              <a:rPr lang="en-US" altLang="zh-CN" sz="2400" dirty="0">
                <a:solidFill>
                  <a:schemeClr val="accent2">
                    <a:lumMod val="20000"/>
                    <a:lumOff val="80000"/>
                  </a:schemeClr>
                </a:solidFill>
              </a:rPr>
              <a:t>The Translation of Poem Image</a:t>
            </a:r>
          </a:p>
        </p:txBody>
      </p:sp>
      <p:sp>
        <p:nvSpPr>
          <p:cNvPr id="8" name="文本框 7"/>
          <p:cNvSpPr txBox="1"/>
          <p:nvPr/>
        </p:nvSpPr>
        <p:spPr>
          <a:xfrm>
            <a:off x="3729570" y="313109"/>
            <a:ext cx="7667625" cy="6892925"/>
          </a:xfrm>
          <a:prstGeom prst="rect">
            <a:avLst/>
          </a:prstGeom>
          <a:noFill/>
        </p:spPr>
        <p:txBody>
          <a:bodyPr wrap="square">
            <a:spAutoFit/>
          </a:bodyPr>
          <a:lstStyle/>
          <a:p>
            <a:r>
              <a:rPr lang="en-US" altLang="zh-CN" sz="2400" dirty="0">
                <a:solidFill>
                  <a:schemeClr val="accent1">
                    <a:lumMod val="75000"/>
                  </a:schemeClr>
                </a:solidFill>
              </a:rPr>
              <a:t>The Translation of Figurative Images</a:t>
            </a:r>
          </a:p>
          <a:p>
            <a:endParaRPr lang="en-US" altLang="zh-CN" sz="2400" dirty="0">
              <a:solidFill>
                <a:srgbClr val="FF0000"/>
              </a:solidFill>
            </a:endParaRPr>
          </a:p>
          <a:p>
            <a:r>
              <a:rPr lang="en-US" altLang="zh-CN" sz="2400" dirty="0">
                <a:solidFill>
                  <a:srgbClr val="FF0000"/>
                </a:solidFill>
              </a:rPr>
              <a:t>Situations</a:t>
            </a:r>
            <a:endParaRPr lang="en-US" altLang="zh-CN" sz="2000" dirty="0">
              <a:solidFill>
                <a:schemeClr val="accent5"/>
              </a:solidFill>
            </a:endParaRPr>
          </a:p>
          <a:p>
            <a:endParaRPr lang="en-US" altLang="zh-CN" sz="2400" dirty="0">
              <a:solidFill>
                <a:schemeClr val="accent1">
                  <a:lumMod val="75000"/>
                </a:schemeClr>
              </a:solidFill>
            </a:endParaRPr>
          </a:p>
          <a:p>
            <a:r>
              <a:rPr lang="en-US" altLang="zh-CN" sz="2200" b="1" dirty="0">
                <a:solidFill>
                  <a:schemeClr val="accent2"/>
                </a:solidFill>
                <a:sym typeface="+mn-ea"/>
              </a:rPr>
              <a:t>4. The figurative image formed by the use of borrowed pronouns has other meanings:</a:t>
            </a:r>
            <a:endParaRPr lang="en-US" altLang="zh-CN" sz="2200" b="1" dirty="0">
              <a:solidFill>
                <a:schemeClr val="accent2"/>
              </a:solidFill>
            </a:endParaRPr>
          </a:p>
          <a:p>
            <a:r>
              <a:rPr lang="en-US" altLang="zh-CN" sz="2200" dirty="0">
                <a:sym typeface="+mn-ea"/>
              </a:rPr>
              <a:t>The object of borrowing should be translated or adapted.</a:t>
            </a:r>
          </a:p>
          <a:p>
            <a:endParaRPr lang="en-US" altLang="zh-CN" sz="2200" dirty="0">
              <a:solidFill>
                <a:schemeClr val="accent2"/>
              </a:solidFill>
              <a:sym typeface="+mn-ea"/>
            </a:endParaRPr>
          </a:p>
          <a:p>
            <a:r>
              <a:rPr lang="en-US" altLang="zh-CN" sz="2200" b="1" dirty="0">
                <a:solidFill>
                  <a:schemeClr val="accent2"/>
                </a:solidFill>
                <a:sym typeface="+mn-ea"/>
              </a:rPr>
              <a:t>5. Some figurative images that are not original:</a:t>
            </a:r>
            <a:endParaRPr lang="en-US" altLang="zh-CN" sz="2200" b="1" dirty="0">
              <a:solidFill>
                <a:schemeClr val="accent2"/>
              </a:solidFill>
            </a:endParaRPr>
          </a:p>
          <a:p>
            <a:r>
              <a:rPr lang="en-US" altLang="zh-CN" sz="2200" dirty="0">
                <a:sym typeface="+mn-ea"/>
              </a:rPr>
              <a:t>Such images should be flexibly changed if they do not conform to the language habits of the target language.</a:t>
            </a:r>
            <a:endParaRPr lang="en-US" altLang="zh-CN" sz="2200" dirty="0"/>
          </a:p>
          <a:p>
            <a:endParaRPr lang="en-US" altLang="zh-CN" sz="2400" dirty="0">
              <a:solidFill>
                <a:schemeClr val="accent1">
                  <a:lumMod val="75000"/>
                </a:schemeClr>
              </a:solidFill>
            </a:endParaRPr>
          </a:p>
          <a:p>
            <a:endParaRPr lang="en-US" altLang="zh-CN" sz="2400" dirty="0">
              <a:solidFill>
                <a:schemeClr val="accent1">
                  <a:lumMod val="75000"/>
                </a:schemeClr>
              </a:solidFill>
            </a:endParaRPr>
          </a:p>
          <a:p>
            <a:endParaRPr lang="en-US" altLang="zh-CN" sz="2400" dirty="0">
              <a:solidFill>
                <a:schemeClr val="accent1">
                  <a:lumMod val="75000"/>
                </a:schemeClr>
              </a:solidFill>
            </a:endParaRPr>
          </a:p>
          <a:p>
            <a:endParaRPr lang="en-US" altLang="zh-CN" sz="2400" dirty="0">
              <a:solidFill>
                <a:schemeClr val="accent1">
                  <a:lumMod val="75000"/>
                </a:schemeClr>
              </a:solidFill>
            </a:endParaRPr>
          </a:p>
          <a:p>
            <a:endParaRPr lang="en-US" altLang="zh-CN" sz="2400" dirty="0">
              <a:solidFill>
                <a:schemeClr val="accent1">
                  <a:lumMod val="75000"/>
                </a:schemeClr>
              </a:solidFill>
            </a:endParaRPr>
          </a:p>
          <a:p>
            <a:endParaRPr lang="en-US" altLang="zh-CN" sz="2400" dirty="0">
              <a:solidFill>
                <a:schemeClr val="accent1">
                  <a:lumMod val="75000"/>
                </a:schemeClr>
              </a:solidFill>
            </a:endParaRPr>
          </a:p>
          <a:p>
            <a:endParaRPr lang="en-US" altLang="zh-CN" sz="2400" dirty="0">
              <a:solidFill>
                <a:schemeClr val="accent1">
                  <a:lumMod val="75000"/>
                </a:schemeClr>
              </a:solidFill>
            </a:endParaRPr>
          </a:p>
          <a:p>
            <a:endParaRPr lang="zh-CN" altLang="en-US" sz="2400"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500" fill="hold">
                                          <p:stCondLst>
                                            <p:cond delay="0"/>
                                          </p:stCondLst>
                                        </p:cTn>
                                        <p:tgtEl>
                                          <p:spTgt spid="8">
                                            <p:txEl>
                                              <p:pRg st="0" end="0"/>
                                            </p:txEl>
                                          </p:spTgt>
                                        </p:tgtEl>
                                        <p:attrNameLst>
                                          <p:attrName>style.visibility</p:attrName>
                                        </p:attrNameLst>
                                      </p:cBhvr>
                                      <p:to>
                                        <p:strVal val="visible"/>
                                      </p:to>
                                    </p:set>
                                    <p:animEffect transition="in" filter="circle(i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000" fill="hold">
                                          <p:stCondLst>
                                            <p:cond delay="0"/>
                                          </p:stCondLst>
                                        </p:cTn>
                                        <p:tgtEl>
                                          <p:spTgt spid="8">
                                            <p:txEl>
                                              <p:pRg st="2" end="2"/>
                                            </p:txEl>
                                          </p:spTgt>
                                        </p:tgtEl>
                                        <p:attrNameLst>
                                          <p:attrName>style.visibility</p:attrName>
                                        </p:attrNameLst>
                                      </p:cBhvr>
                                      <p:to>
                                        <p:strVal val="visible"/>
                                      </p:to>
                                    </p:set>
                                    <p:animEffect transition="in" filter="circle(in)">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000" fill="hold">
                                          <p:stCondLst>
                                            <p:cond delay="0"/>
                                          </p:stCondLst>
                                        </p:cTn>
                                        <p:tgtEl>
                                          <p:spTgt spid="8">
                                            <p:txEl>
                                              <p:pRg st="4" end="4"/>
                                            </p:txEl>
                                          </p:spTgt>
                                        </p:tgtEl>
                                        <p:attrNameLst>
                                          <p:attrName>style.visibility</p:attrName>
                                        </p:attrNameLst>
                                      </p:cBhvr>
                                      <p:to>
                                        <p:strVal val="visible"/>
                                      </p:to>
                                    </p:set>
                                    <p:animEffect transition="in" filter="circle(in)">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000" fill="hold">
                                          <p:stCondLst>
                                            <p:cond delay="0"/>
                                          </p:stCondLst>
                                        </p:cTn>
                                        <p:tgtEl>
                                          <p:spTgt spid="8">
                                            <p:txEl>
                                              <p:pRg st="5" end="5"/>
                                            </p:txEl>
                                          </p:spTgt>
                                        </p:tgtEl>
                                        <p:attrNameLst>
                                          <p:attrName>style.visibility</p:attrName>
                                        </p:attrNameLst>
                                      </p:cBhvr>
                                      <p:to>
                                        <p:strVal val="visible"/>
                                      </p:to>
                                    </p:set>
                                    <p:animEffect transition="in" filter="circle(in)">
                                      <p:cBhvr>
                                        <p:cTn id="22" dur="10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000" fill="hold">
                                          <p:stCondLst>
                                            <p:cond delay="0"/>
                                          </p:stCondLst>
                                        </p:cTn>
                                        <p:tgtEl>
                                          <p:spTgt spid="8">
                                            <p:txEl>
                                              <p:pRg st="7" end="7"/>
                                            </p:txEl>
                                          </p:spTgt>
                                        </p:tgtEl>
                                        <p:attrNameLst>
                                          <p:attrName>style.visibility</p:attrName>
                                        </p:attrNameLst>
                                      </p:cBhvr>
                                      <p:to>
                                        <p:strVal val="visible"/>
                                      </p:to>
                                    </p:set>
                                    <p:animEffect transition="in" filter="circle(in)">
                                      <p:cBhvr>
                                        <p:cTn id="27" dur="10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000" fill="hold">
                                          <p:stCondLst>
                                            <p:cond delay="0"/>
                                          </p:stCondLst>
                                        </p:cTn>
                                        <p:tgtEl>
                                          <p:spTgt spid="8">
                                            <p:txEl>
                                              <p:pRg st="8" end="8"/>
                                            </p:txEl>
                                          </p:spTgt>
                                        </p:tgtEl>
                                        <p:attrNameLst>
                                          <p:attrName>style.visibility</p:attrName>
                                        </p:attrNameLst>
                                      </p:cBhvr>
                                      <p:to>
                                        <p:strVal val="visible"/>
                                      </p:to>
                                    </p:set>
                                    <p:animEffect transition="in" filter="circle(in)">
                                      <p:cBhvr>
                                        <p:cTn id="32"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139-1603140U927"/>
          <p:cNvPicPr>
            <a:picLocks noChangeAspect="1"/>
          </p:cNvPicPr>
          <p:nvPr/>
        </p:nvPicPr>
        <p:blipFill rotWithShape="1">
          <a:blip r:embed="rId3"/>
          <a:srcRect l="69867" t="9480"/>
          <a:stretch>
            <a:fillRect/>
          </a:stretch>
        </p:blipFill>
        <p:spPr>
          <a:xfrm>
            <a:off x="7226129" y="85725"/>
            <a:ext cx="4676109" cy="6858000"/>
          </a:xfrm>
          <a:prstGeom prst="rect">
            <a:avLst/>
          </a:prstGeom>
        </p:spPr>
      </p:pic>
      <p:sp>
        <p:nvSpPr>
          <p:cNvPr id="6" name="矩形 5"/>
          <p:cNvSpPr/>
          <p:nvPr/>
        </p:nvSpPr>
        <p:spPr>
          <a:xfrm>
            <a:off x="469464" y="1471861"/>
            <a:ext cx="6705600" cy="3914275"/>
          </a:xfrm>
          <a:prstGeom prst="rect">
            <a:avLst/>
          </a:prstGeom>
          <a:noFill/>
          <a:ln w="63500">
            <a:solidFill>
              <a:srgbClr val="038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Bodoni Bd BT" panose="02070803080706020303" pitchFamily="18" charset="0"/>
              <a:ea typeface="方正姚体" panose="02010601030101010101" pitchFamily="2" charset="-122"/>
              <a:sym typeface="Bodoni Bd BT" panose="02070803080706020303" pitchFamily="18" charset="0"/>
            </a:endParaRPr>
          </a:p>
        </p:txBody>
      </p:sp>
      <p:sp>
        <p:nvSpPr>
          <p:cNvPr id="13" name="文本框 12"/>
          <p:cNvSpPr txBox="1"/>
          <p:nvPr/>
        </p:nvSpPr>
        <p:spPr>
          <a:xfrm>
            <a:off x="1786213" y="2967333"/>
            <a:ext cx="5537915" cy="923330"/>
          </a:xfrm>
          <a:prstGeom prst="rect">
            <a:avLst/>
          </a:prstGeom>
          <a:noFill/>
        </p:spPr>
        <p:txBody>
          <a:bodyPr wrap="square" rtlCol="0">
            <a:spAutoFit/>
          </a:bodyPr>
          <a:lstStyle/>
          <a:p>
            <a:r>
              <a:rPr lang="zh-CN" altLang="en-US" sz="5400" b="1" dirty="0">
                <a:solidFill>
                  <a:srgbClr val="038B9D"/>
                </a:solidFill>
              </a:rPr>
              <a:t> </a:t>
            </a:r>
            <a:r>
              <a:rPr lang="en-US" altLang="zh-CN" sz="5400" b="1" dirty="0">
                <a:solidFill>
                  <a:srgbClr val="038B9D"/>
                </a:solidFill>
              </a:rPr>
              <a:t>THANK YOU</a:t>
            </a:r>
            <a:endParaRPr lang="zh-CN" altLang="en-US" sz="5400" b="1" dirty="0">
              <a:solidFill>
                <a:srgbClr val="038B9D"/>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139-1603140U927"/>
          <p:cNvPicPr>
            <a:picLocks noChangeAspect="1"/>
          </p:cNvPicPr>
          <p:nvPr/>
        </p:nvPicPr>
        <p:blipFill rotWithShape="1">
          <a:blip r:embed="rId3"/>
          <a:srcRect l="21379" t="9480"/>
          <a:stretch>
            <a:fillRect/>
          </a:stretch>
        </p:blipFill>
        <p:spPr>
          <a:xfrm>
            <a:off x="-8255" y="0"/>
            <a:ext cx="12200255" cy="6858000"/>
          </a:xfrm>
          <a:prstGeom prst="rect">
            <a:avLst/>
          </a:prstGeom>
        </p:spPr>
      </p:pic>
      <p:sp>
        <p:nvSpPr>
          <p:cNvPr id="10" name="矩形 9"/>
          <p:cNvSpPr/>
          <p:nvPr/>
        </p:nvSpPr>
        <p:spPr>
          <a:xfrm>
            <a:off x="741680" y="1406525"/>
            <a:ext cx="8544560" cy="4331970"/>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522335" y="2200275"/>
            <a:ext cx="2456180" cy="245618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800215" y="1642745"/>
            <a:ext cx="748030" cy="645160"/>
          </a:xfrm>
          <a:prstGeom prst="rect">
            <a:avLst/>
          </a:prstGeom>
          <a:noFill/>
        </p:spPr>
        <p:txBody>
          <a:bodyPr wrap="square" rtlCol="0">
            <a:spAutoFit/>
          </a:bodyPr>
          <a:lstStyle/>
          <a:p>
            <a:pPr algn="l"/>
            <a:r>
              <a:rPr lang="en-US" altLang="zh-CN" sz="3600">
                <a:solidFill>
                  <a:schemeClr val="tx1"/>
                </a:solidFill>
                <a:latin typeface="华文细黑" panose="02010600040101010101" charset="-122"/>
                <a:ea typeface="华文细黑" panose="02010600040101010101" charset="-122"/>
              </a:rPr>
              <a:t>01</a:t>
            </a:r>
          </a:p>
        </p:txBody>
      </p:sp>
      <p:sp>
        <p:nvSpPr>
          <p:cNvPr id="40" name="文本框 39"/>
          <p:cNvSpPr txBox="1"/>
          <p:nvPr/>
        </p:nvSpPr>
        <p:spPr>
          <a:xfrm>
            <a:off x="6800215" y="2572703"/>
            <a:ext cx="748030" cy="645160"/>
          </a:xfrm>
          <a:prstGeom prst="rect">
            <a:avLst/>
          </a:prstGeom>
          <a:noFill/>
        </p:spPr>
        <p:txBody>
          <a:bodyPr wrap="square" rtlCol="0">
            <a:spAutoFit/>
          </a:bodyPr>
          <a:lstStyle/>
          <a:p>
            <a:pPr algn="l"/>
            <a:r>
              <a:rPr lang="en-US" altLang="zh-CN" sz="3600" dirty="0">
                <a:solidFill>
                  <a:schemeClr val="tx1"/>
                </a:solidFill>
                <a:latin typeface="华文细黑" panose="02010600040101010101" charset="-122"/>
                <a:ea typeface="华文细黑" panose="02010600040101010101" charset="-122"/>
              </a:rPr>
              <a:t>02</a:t>
            </a:r>
          </a:p>
        </p:txBody>
      </p:sp>
      <p:sp>
        <p:nvSpPr>
          <p:cNvPr id="42" name="文本框 41"/>
          <p:cNvSpPr txBox="1"/>
          <p:nvPr/>
        </p:nvSpPr>
        <p:spPr>
          <a:xfrm>
            <a:off x="6800215" y="3572510"/>
            <a:ext cx="748665" cy="645160"/>
          </a:xfrm>
          <a:prstGeom prst="rect">
            <a:avLst/>
          </a:prstGeom>
          <a:noFill/>
        </p:spPr>
        <p:txBody>
          <a:bodyPr wrap="square" rtlCol="0">
            <a:spAutoFit/>
          </a:bodyPr>
          <a:lstStyle/>
          <a:p>
            <a:pPr algn="l"/>
            <a:r>
              <a:rPr lang="en-US" altLang="zh-CN" sz="3600">
                <a:solidFill>
                  <a:schemeClr val="tx1"/>
                </a:solidFill>
                <a:latin typeface="华文细黑" panose="02010600040101010101" charset="-122"/>
                <a:ea typeface="华文细黑" panose="02010600040101010101" charset="-122"/>
              </a:rPr>
              <a:t>03</a:t>
            </a:r>
          </a:p>
        </p:txBody>
      </p:sp>
      <p:sp>
        <p:nvSpPr>
          <p:cNvPr id="44" name="文本框 43"/>
          <p:cNvSpPr txBox="1"/>
          <p:nvPr/>
        </p:nvSpPr>
        <p:spPr>
          <a:xfrm>
            <a:off x="6800215" y="4537075"/>
            <a:ext cx="749300" cy="645160"/>
          </a:xfrm>
          <a:prstGeom prst="rect">
            <a:avLst/>
          </a:prstGeom>
          <a:noFill/>
        </p:spPr>
        <p:txBody>
          <a:bodyPr wrap="square" rtlCol="0">
            <a:spAutoFit/>
          </a:bodyPr>
          <a:lstStyle/>
          <a:p>
            <a:pPr algn="l"/>
            <a:r>
              <a:rPr lang="en-US" altLang="zh-CN" sz="3600">
                <a:solidFill>
                  <a:schemeClr val="tx1"/>
                </a:solidFill>
                <a:latin typeface="华文细黑" panose="02010600040101010101" charset="-122"/>
                <a:ea typeface="华文细黑" panose="02010600040101010101" charset="-122"/>
              </a:rPr>
              <a:t>04</a:t>
            </a:r>
          </a:p>
        </p:txBody>
      </p:sp>
      <p:sp>
        <p:nvSpPr>
          <p:cNvPr id="45" name="文本框 44"/>
          <p:cNvSpPr txBox="1"/>
          <p:nvPr/>
        </p:nvSpPr>
        <p:spPr>
          <a:xfrm>
            <a:off x="2356485" y="1642745"/>
            <a:ext cx="4250690" cy="506292"/>
          </a:xfrm>
          <a:prstGeom prst="rect">
            <a:avLst/>
          </a:prstGeom>
          <a:noFill/>
        </p:spPr>
        <p:txBody>
          <a:bodyPr wrap="square" rtlCol="0">
            <a:spAutoFit/>
          </a:bodyPr>
          <a:lstStyle/>
          <a:p>
            <a:pPr algn="r" fontAlgn="auto">
              <a:lnSpc>
                <a:spcPct val="150000"/>
              </a:lnSpc>
            </a:pPr>
            <a:r>
              <a:rPr lang="en-US" altLang="zh-CN" sz="2000" dirty="0">
                <a:latin typeface="Lora" panose="02000503000000020004" charset="0"/>
                <a:ea typeface="华文细黑" panose="02010600040101010101" charset="-122"/>
                <a:sym typeface="+mn-ea"/>
              </a:rPr>
              <a:t>A Brief Introduction of Poetry</a:t>
            </a:r>
            <a:endParaRPr lang="zh-CN" altLang="en-US" sz="2000" dirty="0">
              <a:solidFill>
                <a:schemeClr val="tx1"/>
              </a:solidFill>
              <a:latin typeface="Lora" panose="02000503000000020004" charset="0"/>
              <a:ea typeface="华文细黑" panose="02010600040101010101" charset="-122"/>
              <a:sym typeface="+mn-ea"/>
            </a:endParaRPr>
          </a:p>
        </p:txBody>
      </p:sp>
      <p:sp>
        <p:nvSpPr>
          <p:cNvPr id="46" name="文本框 45"/>
          <p:cNvSpPr txBox="1"/>
          <p:nvPr/>
        </p:nvSpPr>
        <p:spPr>
          <a:xfrm>
            <a:off x="295275" y="2520950"/>
            <a:ext cx="6311901" cy="506292"/>
          </a:xfrm>
          <a:prstGeom prst="rect">
            <a:avLst/>
          </a:prstGeom>
          <a:noFill/>
        </p:spPr>
        <p:txBody>
          <a:bodyPr wrap="square" rtlCol="0">
            <a:spAutoFit/>
          </a:bodyPr>
          <a:lstStyle/>
          <a:p>
            <a:pPr algn="r" fontAlgn="auto">
              <a:lnSpc>
                <a:spcPct val="150000"/>
              </a:lnSpc>
            </a:pPr>
            <a:r>
              <a:rPr lang="en-US" altLang="zh-CN" sz="1000" dirty="0">
                <a:latin typeface="Lora" panose="02000503000000020004" charset="0"/>
                <a:ea typeface="华文细黑" panose="02010600040101010101" charset="-122"/>
                <a:sym typeface="+mn-ea"/>
              </a:rPr>
              <a:t> </a:t>
            </a:r>
            <a:r>
              <a:rPr lang="en-US" altLang="zh-CN" sz="2000" dirty="0">
                <a:latin typeface="Lora" panose="02000503000000020004" charset="0"/>
                <a:ea typeface="华文细黑" panose="02010600040101010101" charset="-122"/>
                <a:sym typeface="+mn-ea"/>
              </a:rPr>
              <a:t>Translatability and Untranslatability of Poetry</a:t>
            </a:r>
            <a:endParaRPr lang="zh-CN" altLang="en-US" sz="2000" dirty="0">
              <a:solidFill>
                <a:schemeClr val="tx1"/>
              </a:solidFill>
              <a:latin typeface="Lora" panose="02000503000000020004" charset="0"/>
              <a:ea typeface="华文细黑" panose="02010600040101010101" charset="-122"/>
              <a:sym typeface="+mn-ea"/>
            </a:endParaRPr>
          </a:p>
        </p:txBody>
      </p:sp>
      <p:sp>
        <p:nvSpPr>
          <p:cNvPr id="47" name="文本框 46"/>
          <p:cNvSpPr txBox="1"/>
          <p:nvPr/>
        </p:nvSpPr>
        <p:spPr>
          <a:xfrm>
            <a:off x="2356485" y="3482975"/>
            <a:ext cx="4250690" cy="506292"/>
          </a:xfrm>
          <a:prstGeom prst="rect">
            <a:avLst/>
          </a:prstGeom>
          <a:noFill/>
        </p:spPr>
        <p:txBody>
          <a:bodyPr wrap="square" rtlCol="0">
            <a:spAutoFit/>
          </a:bodyPr>
          <a:lstStyle/>
          <a:p>
            <a:pPr algn="r" fontAlgn="auto">
              <a:lnSpc>
                <a:spcPct val="150000"/>
              </a:lnSpc>
            </a:pPr>
            <a:r>
              <a:rPr lang="en-US" altLang="zh-CN" sz="2000" dirty="0">
                <a:latin typeface="Lora" panose="02000503000000020004" charset="0"/>
                <a:ea typeface="华文细黑" panose="02010600040101010101" charset="-122"/>
                <a:sym typeface="+mn-ea"/>
              </a:rPr>
              <a:t> Principles of Poem Translation</a:t>
            </a:r>
            <a:endParaRPr lang="zh-CN" altLang="en-US" sz="2000" dirty="0">
              <a:solidFill>
                <a:schemeClr val="tx1"/>
              </a:solidFill>
              <a:latin typeface="Lora" panose="02000503000000020004" charset="0"/>
              <a:ea typeface="华文细黑" panose="02010600040101010101" charset="-122"/>
              <a:sym typeface="+mn-ea"/>
            </a:endParaRPr>
          </a:p>
        </p:txBody>
      </p:sp>
      <p:sp>
        <p:nvSpPr>
          <p:cNvPr id="48" name="文本框 47"/>
          <p:cNvSpPr txBox="1"/>
          <p:nvPr/>
        </p:nvSpPr>
        <p:spPr>
          <a:xfrm>
            <a:off x="2356485" y="4447540"/>
            <a:ext cx="4250690" cy="506292"/>
          </a:xfrm>
          <a:prstGeom prst="rect">
            <a:avLst/>
          </a:prstGeom>
          <a:noFill/>
        </p:spPr>
        <p:txBody>
          <a:bodyPr wrap="square" rtlCol="0">
            <a:spAutoFit/>
          </a:bodyPr>
          <a:lstStyle/>
          <a:p>
            <a:pPr algn="r" fontAlgn="auto">
              <a:lnSpc>
                <a:spcPct val="150000"/>
              </a:lnSpc>
            </a:pPr>
            <a:r>
              <a:rPr lang="en-US" altLang="zh-CN" sz="2000" dirty="0">
                <a:latin typeface="Lora" panose="02000503000000020004" charset="0"/>
                <a:ea typeface="华文细黑" panose="02010600040101010101" charset="-122"/>
                <a:sym typeface="+mn-ea"/>
              </a:rPr>
              <a:t>The Translation of Poem Image</a:t>
            </a:r>
            <a:endParaRPr lang="zh-CN" altLang="en-US" sz="2000" dirty="0">
              <a:solidFill>
                <a:schemeClr val="tx1"/>
              </a:solidFill>
              <a:latin typeface="Lora" panose="02000503000000020004" charset="0"/>
              <a:ea typeface="华文细黑" panose="02010600040101010101" charset="-122"/>
              <a:sym typeface="+mn-ea"/>
            </a:endParaRPr>
          </a:p>
        </p:txBody>
      </p:sp>
      <p:sp>
        <p:nvSpPr>
          <p:cNvPr id="49" name="文本框 48"/>
          <p:cNvSpPr txBox="1"/>
          <p:nvPr/>
        </p:nvSpPr>
        <p:spPr>
          <a:xfrm>
            <a:off x="8522335" y="3136265"/>
            <a:ext cx="2456180" cy="583565"/>
          </a:xfrm>
          <a:prstGeom prst="rect">
            <a:avLst/>
          </a:prstGeom>
          <a:noFill/>
        </p:spPr>
        <p:txBody>
          <a:bodyPr wrap="square" rtlCol="0">
            <a:spAutoFit/>
          </a:bodyPr>
          <a:lstStyle/>
          <a:p>
            <a:pPr algn="ctr"/>
            <a:r>
              <a:rPr lang="en-US" altLang="zh-CN" sz="3200">
                <a:latin typeface="Poppins SemiBold" panose="02000000000000000000" charset="0"/>
                <a:ea typeface="华文细黑" panose="02010600040101010101" charset="-122"/>
              </a:rPr>
              <a:t>CONTENTS</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9" presetClass="entr" presetSubtype="0" fill="hold" grpId="1"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500" fill="hold"/>
                                        <p:tgtEl>
                                          <p:spTgt spid="49"/>
                                        </p:tgtEl>
                                        <p:attrNameLst>
                                          <p:attrName>ppt_x</p:attrName>
                                        </p:attrNameLst>
                                      </p:cBhvr>
                                      <p:tavLst>
                                        <p:tav tm="0">
                                          <p:val>
                                            <p:strVal val="#ppt_x-.2"/>
                                          </p:val>
                                        </p:tav>
                                        <p:tav tm="100000">
                                          <p:val>
                                            <p:strVal val="#ppt_x"/>
                                          </p:val>
                                        </p:tav>
                                      </p:tavLst>
                                    </p:anim>
                                    <p:anim calcmode="lin" valueType="num">
                                      <p:cBhvr>
                                        <p:cTn id="16" dur="5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17" dur="500"/>
                                        <p:tgtEl>
                                          <p:spTgt spid="4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animEffect transition="in" filter="fade">
                                      <p:cBhvr>
                                        <p:cTn id="23" dur="500"/>
                                        <p:tgtEl>
                                          <p:spTgt spid="38"/>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anim calcmode="lin" valueType="num">
                                      <p:cBhvr>
                                        <p:cTn id="28" dur="500" fill="hold"/>
                                        <p:tgtEl>
                                          <p:spTgt spid="45"/>
                                        </p:tgtEl>
                                        <p:attrNameLst>
                                          <p:attrName>ppt_x</p:attrName>
                                        </p:attrNameLst>
                                      </p:cBhvr>
                                      <p:tavLst>
                                        <p:tav tm="0">
                                          <p:val>
                                            <p:strVal val="#ppt_x"/>
                                          </p:val>
                                        </p:tav>
                                        <p:tav tm="100000">
                                          <p:val>
                                            <p:strVal val="#ppt_x"/>
                                          </p:val>
                                        </p:tav>
                                      </p:tavLst>
                                    </p:anim>
                                    <p:anim calcmode="lin" valueType="num">
                                      <p:cBhvr>
                                        <p:cTn id="29" dur="5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anim calcmode="lin" valueType="num">
                                      <p:cBhvr>
                                        <p:cTn id="40" dur="500" fill="hold"/>
                                        <p:tgtEl>
                                          <p:spTgt spid="46"/>
                                        </p:tgtEl>
                                        <p:attrNameLst>
                                          <p:attrName>ppt_x</p:attrName>
                                        </p:attrNameLst>
                                      </p:cBhvr>
                                      <p:tavLst>
                                        <p:tav tm="0">
                                          <p:val>
                                            <p:strVal val="#ppt_x"/>
                                          </p:val>
                                        </p:tav>
                                        <p:tav tm="100000">
                                          <p:val>
                                            <p:strVal val="#ppt_x"/>
                                          </p:val>
                                        </p:tav>
                                      </p:tavLst>
                                    </p:anim>
                                    <p:anim calcmode="lin" valueType="num">
                                      <p:cBhvr>
                                        <p:cTn id="41" dur="500" fill="hold"/>
                                        <p:tgtEl>
                                          <p:spTgt spid="46"/>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500" fill="hold"/>
                                        <p:tgtEl>
                                          <p:spTgt spid="42"/>
                                        </p:tgtEl>
                                        <p:attrNameLst>
                                          <p:attrName>ppt_w</p:attrName>
                                        </p:attrNameLst>
                                      </p:cBhvr>
                                      <p:tavLst>
                                        <p:tav tm="0">
                                          <p:val>
                                            <p:fltVal val="0"/>
                                          </p:val>
                                        </p:tav>
                                        <p:tav tm="100000">
                                          <p:val>
                                            <p:strVal val="#ppt_w"/>
                                          </p:val>
                                        </p:tav>
                                      </p:tavLst>
                                    </p:anim>
                                    <p:anim calcmode="lin" valueType="num">
                                      <p:cBhvr>
                                        <p:cTn id="46" dur="500" fill="hold"/>
                                        <p:tgtEl>
                                          <p:spTgt spid="42"/>
                                        </p:tgtEl>
                                        <p:attrNameLst>
                                          <p:attrName>ppt_h</p:attrName>
                                        </p:attrNameLst>
                                      </p:cBhvr>
                                      <p:tavLst>
                                        <p:tav tm="0">
                                          <p:val>
                                            <p:fltVal val="0"/>
                                          </p:val>
                                        </p:tav>
                                        <p:tav tm="100000">
                                          <p:val>
                                            <p:strVal val="#ppt_h"/>
                                          </p:val>
                                        </p:tav>
                                      </p:tavLst>
                                    </p:anim>
                                    <p:animEffect transition="in" filter="fade">
                                      <p:cBhvr>
                                        <p:cTn id="47" dur="500"/>
                                        <p:tgtEl>
                                          <p:spTgt spid="42"/>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anim calcmode="lin" valueType="num">
                                      <p:cBhvr>
                                        <p:cTn id="52" dur="500" fill="hold"/>
                                        <p:tgtEl>
                                          <p:spTgt spid="47"/>
                                        </p:tgtEl>
                                        <p:attrNameLst>
                                          <p:attrName>ppt_x</p:attrName>
                                        </p:attrNameLst>
                                      </p:cBhvr>
                                      <p:tavLst>
                                        <p:tav tm="0">
                                          <p:val>
                                            <p:strVal val="#ppt_x"/>
                                          </p:val>
                                        </p:tav>
                                        <p:tav tm="100000">
                                          <p:val>
                                            <p:strVal val="#ppt_x"/>
                                          </p:val>
                                        </p:tav>
                                      </p:tavLst>
                                    </p:anim>
                                    <p:anim calcmode="lin" valueType="num">
                                      <p:cBhvr>
                                        <p:cTn id="53" dur="5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childTnLst>
                          </p:cTn>
                        </p:par>
                        <p:par>
                          <p:cTn id="60" fill="hold">
                            <p:stCondLst>
                              <p:cond delay="5000"/>
                            </p:stCondLst>
                            <p:childTnLst>
                              <p:par>
                                <p:cTn id="61" presetID="42"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anim calcmode="lin" valueType="num">
                                      <p:cBhvr>
                                        <p:cTn id="64" dur="500" fill="hold"/>
                                        <p:tgtEl>
                                          <p:spTgt spid="48"/>
                                        </p:tgtEl>
                                        <p:attrNameLst>
                                          <p:attrName>ppt_x</p:attrName>
                                        </p:attrNameLst>
                                      </p:cBhvr>
                                      <p:tavLst>
                                        <p:tav tm="0">
                                          <p:val>
                                            <p:strVal val="#ppt_x"/>
                                          </p:val>
                                        </p:tav>
                                        <p:tav tm="100000">
                                          <p:val>
                                            <p:strVal val="#ppt_x"/>
                                          </p:val>
                                        </p:tav>
                                      </p:tavLst>
                                    </p:anim>
                                    <p:anim calcmode="lin" valueType="num">
                                      <p:cBhvr>
                                        <p:cTn id="65"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38" grpId="0"/>
      <p:bldP spid="40" grpId="0"/>
      <p:bldP spid="42" grpId="0"/>
      <p:bldP spid="44" grpId="0"/>
      <p:bldP spid="45" grpId="0"/>
      <p:bldP spid="46" grpId="0"/>
      <p:bldP spid="47" grpId="0"/>
      <p:bldP spid="48" grpId="0"/>
      <p:bldP spid="49" grpId="0"/>
      <p:bldP spid="4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3945256" cy="6858000"/>
          </a:xfrm>
          <a:prstGeom prst="rect">
            <a:avLst/>
          </a:prstGeom>
          <a:solidFill>
            <a:srgbClr val="038B9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98805" y="1530350"/>
            <a:ext cx="2530475" cy="707886"/>
          </a:xfrm>
          <a:prstGeom prst="rect">
            <a:avLst/>
          </a:prstGeom>
          <a:noFill/>
        </p:spPr>
        <p:txBody>
          <a:bodyPr wrap="square" rtlCol="0">
            <a:spAutoFit/>
          </a:bodyPr>
          <a:lstStyle/>
          <a:p>
            <a:pPr algn="ctr"/>
            <a:r>
              <a:rPr lang="en-US" altLang="zh-CN" sz="4000" b="1" dirty="0">
                <a:solidFill>
                  <a:schemeClr val="bg1"/>
                </a:solidFill>
                <a:latin typeface="Poppins SemiBold" panose="02000000000000000000" charset="0"/>
                <a:ea typeface="华文细黑" panose="02010600040101010101" charset="-122"/>
              </a:rPr>
              <a:t>PART ONE</a:t>
            </a:r>
          </a:p>
        </p:txBody>
      </p:sp>
      <p:sp>
        <p:nvSpPr>
          <p:cNvPr id="2" name="文本框 1"/>
          <p:cNvSpPr txBox="1"/>
          <p:nvPr/>
        </p:nvSpPr>
        <p:spPr>
          <a:xfrm>
            <a:off x="133350" y="3306921"/>
            <a:ext cx="3945256" cy="461665"/>
          </a:xfrm>
          <a:prstGeom prst="rect">
            <a:avLst/>
          </a:prstGeom>
          <a:noFill/>
        </p:spPr>
        <p:txBody>
          <a:bodyPr wrap="square" rtlCol="0">
            <a:spAutoFit/>
          </a:bodyPr>
          <a:lstStyle/>
          <a:p>
            <a:r>
              <a:rPr lang="en-US" altLang="zh-CN" sz="2400" dirty="0">
                <a:solidFill>
                  <a:schemeClr val="accent2">
                    <a:lumMod val="20000"/>
                    <a:lumOff val="80000"/>
                  </a:schemeClr>
                </a:solidFill>
              </a:rPr>
              <a:t>A Brief Introduction of Poetry</a:t>
            </a:r>
            <a:endParaRPr lang="zh-CN" altLang="en-US" sz="2400" dirty="0">
              <a:solidFill>
                <a:schemeClr val="accent2">
                  <a:lumMod val="20000"/>
                  <a:lumOff val="80000"/>
                </a:schemeClr>
              </a:solidFill>
            </a:endParaRPr>
          </a:p>
        </p:txBody>
      </p:sp>
      <p:sp>
        <p:nvSpPr>
          <p:cNvPr id="3" name="文本框 2"/>
          <p:cNvSpPr txBox="1"/>
          <p:nvPr/>
        </p:nvSpPr>
        <p:spPr>
          <a:xfrm>
            <a:off x="5248274" y="4469695"/>
            <a:ext cx="4952999" cy="1938992"/>
          </a:xfrm>
          <a:prstGeom prst="rect">
            <a:avLst/>
          </a:prstGeom>
          <a:noFill/>
        </p:spPr>
        <p:txBody>
          <a:bodyPr wrap="square" rtlCol="0">
            <a:spAutoFit/>
          </a:bodyPr>
          <a:lstStyle/>
          <a:p>
            <a:pPr algn="just"/>
            <a:r>
              <a:rPr lang="en-US" altLang="zh-CN" sz="2000" dirty="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Poetry </a:t>
            </a:r>
            <a:r>
              <a:rPr lang="en-US" altLang="zh-CN" sz="2000" dirty="0">
                <a:latin typeface="Times New Roman" panose="02020603050405020304" pitchFamily="18" charset="0"/>
                <a:cs typeface="Times New Roman" panose="02020603050405020304" pitchFamily="18" charset="0"/>
              </a:rPr>
              <a:t>may be defined as a kind of writing that formulates a concentrated imaginative awareness of experience in language chosen and arranged to create a specific emotional response through its meaning, sound, and, rhythm.</a:t>
            </a:r>
            <a:endParaRPr lang="zh-CN" altLang="en-US" sz="2000"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950" y="449313"/>
            <a:ext cx="4953000" cy="3714750"/>
          </a:xfrm>
          <a:prstGeom prst="rect">
            <a:avLst/>
          </a:prstGeom>
          <a:effectLst>
            <a:softEdge rad="342900"/>
          </a:effectLst>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6"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500"/>
                            </p:stCondLst>
                            <p:childTnLst>
                              <p:par>
                                <p:cTn id="25" presetID="6" presetClass="entr" presetSubtype="16" fill="hold"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816" y="0"/>
            <a:ext cx="3408045" cy="6910545"/>
          </a:xfrm>
          <a:prstGeom prst="rect">
            <a:avLst/>
          </a:prstGeom>
          <a:solidFill>
            <a:srgbClr val="038B9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accent2">
                    <a:lumMod val="20000"/>
                    <a:lumOff val="80000"/>
                  </a:schemeClr>
                </a:solidFill>
              </a:rPr>
              <a:t>Translatability and Untranslatability of poetry</a:t>
            </a:r>
            <a:endParaRPr lang="zh-CN" altLang="en-US" sz="2400" dirty="0">
              <a:solidFill>
                <a:schemeClr val="accent2">
                  <a:lumMod val="20000"/>
                  <a:lumOff val="80000"/>
                </a:schemeClr>
              </a:solidFill>
            </a:endParaRPr>
          </a:p>
        </p:txBody>
      </p:sp>
      <p:sp>
        <p:nvSpPr>
          <p:cNvPr id="9" name="文本框 8"/>
          <p:cNvSpPr txBox="1"/>
          <p:nvPr/>
        </p:nvSpPr>
        <p:spPr>
          <a:xfrm>
            <a:off x="602297" y="1115378"/>
            <a:ext cx="2530475" cy="707886"/>
          </a:xfrm>
          <a:prstGeom prst="rect">
            <a:avLst/>
          </a:prstGeom>
          <a:noFill/>
        </p:spPr>
        <p:txBody>
          <a:bodyPr wrap="square" rtlCol="0">
            <a:spAutoFit/>
          </a:bodyPr>
          <a:lstStyle/>
          <a:p>
            <a:pPr algn="ctr"/>
            <a:r>
              <a:rPr lang="en-US" altLang="zh-CN" sz="4000" b="1" dirty="0">
                <a:solidFill>
                  <a:schemeClr val="bg1"/>
                </a:solidFill>
                <a:latin typeface="Poppins SemiBold" panose="02000000000000000000" charset="0"/>
                <a:ea typeface="华文细黑" panose="02010600040101010101" charset="-122"/>
              </a:rPr>
              <a:t>PART TWO</a:t>
            </a:r>
          </a:p>
        </p:txBody>
      </p:sp>
      <p:sp>
        <p:nvSpPr>
          <p:cNvPr id="2" name="文本框 1"/>
          <p:cNvSpPr txBox="1"/>
          <p:nvPr/>
        </p:nvSpPr>
        <p:spPr>
          <a:xfrm>
            <a:off x="3728084" y="1468110"/>
            <a:ext cx="5734050" cy="461665"/>
          </a:xfrm>
          <a:prstGeom prst="rect">
            <a:avLst/>
          </a:prstGeom>
          <a:noFill/>
        </p:spPr>
        <p:txBody>
          <a:bodyPr wrap="square" rtlCol="0">
            <a:spAutoFit/>
          </a:bodyPr>
          <a:lstStyle/>
          <a:p>
            <a:r>
              <a:rPr lang="en-US" altLang="zh-CN" sz="2400" dirty="0"/>
              <a:t>Untranslatability</a:t>
            </a:r>
            <a:endParaRPr lang="zh-CN" altLang="en-US" sz="2400" dirty="0"/>
          </a:p>
        </p:txBody>
      </p:sp>
      <p:sp>
        <p:nvSpPr>
          <p:cNvPr id="3" name="左大括号 2"/>
          <p:cNvSpPr/>
          <p:nvPr/>
        </p:nvSpPr>
        <p:spPr>
          <a:xfrm>
            <a:off x="5983606" y="660718"/>
            <a:ext cx="45719" cy="207645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 name="文本框 3"/>
          <p:cNvSpPr txBox="1"/>
          <p:nvPr/>
        </p:nvSpPr>
        <p:spPr>
          <a:xfrm>
            <a:off x="6096000" y="660718"/>
            <a:ext cx="5493703" cy="953135"/>
          </a:xfrm>
          <a:prstGeom prst="rect">
            <a:avLst/>
          </a:prstGeom>
          <a:noFill/>
        </p:spPr>
        <p:txBody>
          <a:bodyPr wrap="square" rtlCol="0">
            <a:spAutoFit/>
          </a:bodyPr>
          <a:lstStyle/>
          <a:p>
            <a:r>
              <a:rPr lang="en-US" altLang="zh-CN" dirty="0"/>
              <a:t>                                                  1. Phonetic </a:t>
            </a:r>
          </a:p>
          <a:p>
            <a:r>
              <a:rPr lang="en-US" altLang="zh-CN" sz="2000" dirty="0"/>
              <a:t>Differences in Language</a:t>
            </a:r>
            <a:r>
              <a:rPr lang="en-US" altLang="zh-CN" dirty="0"/>
              <a:t>: 2. Writing structure </a:t>
            </a:r>
          </a:p>
          <a:p>
            <a:r>
              <a:rPr lang="en-US" altLang="zh-CN" dirty="0"/>
              <a:t>                                                  3. Rhetoric</a:t>
            </a:r>
            <a:endParaRPr lang="zh-CN" altLang="en-US" dirty="0"/>
          </a:p>
        </p:txBody>
      </p:sp>
      <p:sp>
        <p:nvSpPr>
          <p:cNvPr id="5" name="文本框 4"/>
          <p:cNvSpPr txBox="1"/>
          <p:nvPr/>
        </p:nvSpPr>
        <p:spPr>
          <a:xfrm>
            <a:off x="6229350" y="2171700"/>
            <a:ext cx="5600700" cy="1229995"/>
          </a:xfrm>
          <a:prstGeom prst="rect">
            <a:avLst/>
          </a:prstGeom>
          <a:noFill/>
        </p:spPr>
        <p:txBody>
          <a:bodyPr wrap="square" rtlCol="0">
            <a:spAutoFit/>
          </a:bodyPr>
          <a:lstStyle/>
          <a:p>
            <a:r>
              <a:rPr lang="en-US" altLang="zh-CN" dirty="0"/>
              <a:t>                                                1. The culture of bible</a:t>
            </a:r>
          </a:p>
          <a:p>
            <a:r>
              <a:rPr lang="en-US" altLang="zh-CN" sz="2000" dirty="0"/>
              <a:t>Differences in Cultures</a:t>
            </a:r>
            <a:r>
              <a:rPr lang="en-US" altLang="zh-CN" dirty="0"/>
              <a:t>:  2. Ancient Greek mythology                              </a:t>
            </a:r>
          </a:p>
          <a:p>
            <a:r>
              <a:rPr lang="en-US" altLang="zh-CN" dirty="0"/>
              <a:t>                                                3. Buddhist culture</a:t>
            </a:r>
          </a:p>
          <a:p>
            <a:r>
              <a:rPr lang="en-US" altLang="zh-CN" dirty="0"/>
              <a:t>                                                4.  Geography culture </a:t>
            </a:r>
            <a:endParaRPr lang="zh-CN" altLang="en-US" dirty="0"/>
          </a:p>
        </p:txBody>
      </p:sp>
      <p:pic>
        <p:nvPicPr>
          <p:cNvPr id="10" name="图片 9"/>
          <p:cNvPicPr>
            <a:picLocks noChangeAspect="1"/>
          </p:cNvPicPr>
          <p:nvPr/>
        </p:nvPicPr>
        <p:blipFill>
          <a:blip r:embed="rId3"/>
          <a:stretch>
            <a:fillRect/>
          </a:stretch>
        </p:blipFill>
        <p:spPr>
          <a:xfrm>
            <a:off x="3447904" y="3998891"/>
            <a:ext cx="8334521" cy="2911654"/>
          </a:xfrm>
          <a:prstGeom prst="rect">
            <a:avLst/>
          </a:prstGeom>
        </p:spPr>
      </p:pic>
      <p:sp>
        <p:nvSpPr>
          <p:cNvPr id="12" name="文本框 11"/>
          <p:cNvSpPr txBox="1"/>
          <p:nvPr/>
        </p:nvSpPr>
        <p:spPr>
          <a:xfrm>
            <a:off x="3728084" y="4162056"/>
            <a:ext cx="6888481" cy="2584450"/>
          </a:xfrm>
          <a:prstGeom prst="rect">
            <a:avLst/>
          </a:prstGeom>
          <a:noFill/>
        </p:spPr>
        <p:txBody>
          <a:bodyPr wrap="square" rtlCol="0">
            <a:spAutoFit/>
          </a:bodyPr>
          <a:lstStyle/>
          <a:p>
            <a:r>
              <a:rPr lang="en-US" altLang="zh-CN" sz="2400" dirty="0"/>
              <a:t>An example of geography cultural difference:</a:t>
            </a:r>
          </a:p>
          <a:p>
            <a:r>
              <a:rPr lang="en-US" altLang="zh-CN" sz="2400" dirty="0">
                <a:solidFill>
                  <a:schemeClr val="tx2">
                    <a:lumMod val="60000"/>
                    <a:lumOff val="40000"/>
                  </a:schemeClr>
                </a:solidFill>
              </a:rPr>
              <a:t>     Shall I compare thee to a </a:t>
            </a:r>
            <a:r>
              <a:rPr lang="en-US" altLang="zh-CN" sz="2400" dirty="0">
                <a:solidFill>
                  <a:srgbClr val="FF0000"/>
                </a:solidFill>
              </a:rPr>
              <a:t>summer's day?</a:t>
            </a:r>
          </a:p>
          <a:p>
            <a:r>
              <a:rPr lang="en-US" altLang="zh-CN" sz="2400" dirty="0">
                <a:solidFill>
                  <a:schemeClr val="tx2">
                    <a:lumMod val="60000"/>
                    <a:lumOff val="40000"/>
                  </a:schemeClr>
                </a:solidFill>
              </a:rPr>
              <a:t>    Thou are more lovely and more temperate.</a:t>
            </a:r>
          </a:p>
          <a:p>
            <a:pPr algn="r"/>
            <a:r>
              <a:rPr lang="en-US" altLang="zh-CN" sz="2400" dirty="0">
                <a:solidFill>
                  <a:schemeClr val="tx2">
                    <a:lumMod val="60000"/>
                    <a:lumOff val="40000"/>
                  </a:schemeClr>
                </a:solidFill>
              </a:rPr>
              <a:t>    -Shakespeare's sonnet </a:t>
            </a:r>
          </a:p>
          <a:p>
            <a:r>
              <a:rPr lang="zh-CN" altLang="en-US" sz="2400" i="1" dirty="0">
                <a:solidFill>
                  <a:schemeClr val="tx2">
                    <a:lumMod val="60000"/>
                    <a:lumOff val="40000"/>
                  </a:schemeClr>
                </a:solidFill>
              </a:rPr>
              <a:t>   我想将你比作迷人的</a:t>
            </a:r>
            <a:r>
              <a:rPr lang="zh-CN" altLang="en-US" sz="2400" i="1" dirty="0">
                <a:solidFill>
                  <a:srgbClr val="FF0000"/>
                </a:solidFill>
              </a:rPr>
              <a:t>夏日，</a:t>
            </a:r>
          </a:p>
          <a:p>
            <a:r>
              <a:rPr lang="zh-CN" altLang="en-US" sz="2400" i="1" dirty="0">
                <a:solidFill>
                  <a:schemeClr val="tx2">
                    <a:lumMod val="60000"/>
                    <a:lumOff val="40000"/>
                  </a:schemeClr>
                </a:solidFill>
              </a:rPr>
              <a:t>   可是你却比她更加可爱迷人。</a:t>
            </a:r>
          </a:p>
          <a:p>
            <a:r>
              <a:rPr lang="en-US" altLang="zh-CN" dirty="0"/>
              <a:t>   </a:t>
            </a:r>
          </a:p>
        </p:txBody>
      </p:sp>
      <p:sp>
        <p:nvSpPr>
          <p:cNvPr id="15" name="矩形 14"/>
          <p:cNvSpPr/>
          <p:nvPr/>
        </p:nvSpPr>
        <p:spPr>
          <a:xfrm>
            <a:off x="3381229" y="3311032"/>
            <a:ext cx="2328651" cy="769441"/>
          </a:xfrm>
          <a:prstGeom prst="rect">
            <a:avLst/>
          </a:prstGeom>
          <a:noFill/>
        </p:spPr>
        <p:txBody>
          <a:bodyPr wrap="none" lIns="91440" tIns="45720" rIns="91440" bIns="45720">
            <a:spAutoFit/>
          </a:bodyPr>
          <a:lstStyle/>
          <a:p>
            <a:pPr algn="ctr"/>
            <a:r>
              <a:rPr lang="en-US" altLang="zh-CN"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Example:</a:t>
            </a:r>
            <a:endParaRPr lang="zh-CN" alt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p:tgtEl>
                                          <p:spTgt spid="3"/>
                                        </p:tgtEl>
                                        <p:attrNameLst>
                                          <p:attrName>ppt_y</p:attrName>
                                        </p:attrNameLst>
                                      </p:cBhvr>
                                      <p:tavLst>
                                        <p:tav tm="0">
                                          <p:val>
                                            <p:strVal val="#ppt_y+#ppt_h*1.125000"/>
                                          </p:val>
                                        </p:tav>
                                        <p:tav tm="100000">
                                          <p:val>
                                            <p:strVal val="#ppt_y"/>
                                          </p:val>
                                        </p:tav>
                                      </p:tavLst>
                                    </p:anim>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2" presetClass="entr" presetSubtype="4"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wipe(down)">
                                      <p:cBhvr>
                                        <p:cTn id="48" dur="500"/>
                                        <p:tgtEl>
                                          <p:spTgt spid="12">
                                            <p:txEl>
                                              <p:pRg st="0" end="0"/>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Effect transition="in" filter="wipe(down)">
                                      <p:cBhvr>
                                        <p:cTn id="51" dur="500"/>
                                        <p:tgtEl>
                                          <p:spTgt spid="12">
                                            <p:txEl>
                                              <p:pRg st="1" end="1"/>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12">
                                            <p:txEl>
                                              <p:pRg st="2" end="2"/>
                                            </p:txEl>
                                          </p:spTgt>
                                        </p:tgtEl>
                                        <p:attrNameLst>
                                          <p:attrName>style.visibility</p:attrName>
                                        </p:attrNameLst>
                                      </p:cBhvr>
                                      <p:to>
                                        <p:strVal val="visible"/>
                                      </p:to>
                                    </p:set>
                                    <p:animEffect transition="in" filter="wipe(down)">
                                      <p:cBhvr>
                                        <p:cTn id="54" dur="500"/>
                                        <p:tgtEl>
                                          <p:spTgt spid="12">
                                            <p:txEl>
                                              <p:pRg st="2" end="2"/>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12">
                                            <p:txEl>
                                              <p:pRg st="3" end="3"/>
                                            </p:txEl>
                                          </p:spTgt>
                                        </p:tgtEl>
                                        <p:attrNameLst>
                                          <p:attrName>style.visibility</p:attrName>
                                        </p:attrNameLst>
                                      </p:cBhvr>
                                      <p:to>
                                        <p:strVal val="visible"/>
                                      </p:to>
                                    </p:set>
                                    <p:animEffect transition="in" filter="wipe(down)">
                                      <p:cBhvr>
                                        <p:cTn id="57" dur="500"/>
                                        <p:tgtEl>
                                          <p:spTgt spid="12">
                                            <p:txEl>
                                              <p:pRg st="3" end="3"/>
                                            </p:txEl>
                                          </p:spTgt>
                                        </p:tgtEl>
                                      </p:cBhvr>
                                    </p:animEffect>
                                  </p:childTnLst>
                                </p:cTn>
                              </p:par>
                              <p:par>
                                <p:cTn id="58" presetID="22" presetClass="entr" presetSubtype="4" fill="hold" nodeType="withEffect">
                                  <p:stCondLst>
                                    <p:cond delay="0"/>
                                  </p:stCondLst>
                                  <p:childTnLst>
                                    <p:set>
                                      <p:cBhvr>
                                        <p:cTn id="59" dur="1" fill="hold">
                                          <p:stCondLst>
                                            <p:cond delay="0"/>
                                          </p:stCondLst>
                                        </p:cTn>
                                        <p:tgtEl>
                                          <p:spTgt spid="12">
                                            <p:txEl>
                                              <p:pRg st="4" end="4"/>
                                            </p:txEl>
                                          </p:spTgt>
                                        </p:tgtEl>
                                        <p:attrNameLst>
                                          <p:attrName>style.visibility</p:attrName>
                                        </p:attrNameLst>
                                      </p:cBhvr>
                                      <p:to>
                                        <p:strVal val="visible"/>
                                      </p:to>
                                    </p:set>
                                    <p:animEffect transition="in" filter="wipe(down)">
                                      <p:cBhvr>
                                        <p:cTn id="60" dur="500"/>
                                        <p:tgtEl>
                                          <p:spTgt spid="12">
                                            <p:txEl>
                                              <p:pRg st="4" end="4"/>
                                            </p:txEl>
                                          </p:spTgt>
                                        </p:tgtEl>
                                      </p:cBhvr>
                                    </p:animEffect>
                                  </p:childTnLst>
                                </p:cTn>
                              </p:par>
                              <p:par>
                                <p:cTn id="61" presetID="22" presetClass="entr" presetSubtype="4" fill="hold" nodeType="withEffect">
                                  <p:stCondLst>
                                    <p:cond delay="0"/>
                                  </p:stCondLst>
                                  <p:childTnLst>
                                    <p:set>
                                      <p:cBhvr>
                                        <p:cTn id="62" dur="1" fill="hold">
                                          <p:stCondLst>
                                            <p:cond delay="0"/>
                                          </p:stCondLst>
                                        </p:cTn>
                                        <p:tgtEl>
                                          <p:spTgt spid="12">
                                            <p:txEl>
                                              <p:pRg st="5" end="5"/>
                                            </p:txEl>
                                          </p:spTgt>
                                        </p:tgtEl>
                                        <p:attrNameLst>
                                          <p:attrName>style.visibility</p:attrName>
                                        </p:attrNameLst>
                                      </p:cBhvr>
                                      <p:to>
                                        <p:strVal val="visible"/>
                                      </p:to>
                                    </p:set>
                                    <p:animEffect transition="in" filter="wipe(down)">
                                      <p:cBhvr>
                                        <p:cTn id="63" dur="500"/>
                                        <p:tgtEl>
                                          <p:spTgt spid="12">
                                            <p:txEl>
                                              <p:pRg st="5" end="5"/>
                                            </p:txEl>
                                          </p:spTgt>
                                        </p:tgtEl>
                                      </p:cBhvr>
                                    </p:animEffect>
                                  </p:childTnLst>
                                </p:cTn>
                              </p:par>
                              <p:par>
                                <p:cTn id="64" presetID="22" presetClass="entr" presetSubtype="4" fill="hold" nodeType="withEffect">
                                  <p:stCondLst>
                                    <p:cond delay="0"/>
                                  </p:stCondLst>
                                  <p:childTnLst>
                                    <p:set>
                                      <p:cBhvr>
                                        <p:cTn id="65" dur="1" fill="hold">
                                          <p:stCondLst>
                                            <p:cond delay="0"/>
                                          </p:stCondLst>
                                        </p:cTn>
                                        <p:tgtEl>
                                          <p:spTgt spid="12">
                                            <p:txEl>
                                              <p:pRg st="6" end="6"/>
                                            </p:txEl>
                                          </p:spTgt>
                                        </p:tgtEl>
                                        <p:attrNameLst>
                                          <p:attrName>style.visibility</p:attrName>
                                        </p:attrNameLst>
                                      </p:cBhvr>
                                      <p:to>
                                        <p:strVal val="visible"/>
                                      </p:to>
                                    </p:set>
                                    <p:animEffect transition="in" filter="wipe(down)">
                                      <p:cBhvr>
                                        <p:cTn id="66"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P spid="2" grpId="0"/>
      <p:bldP spid="3" grpId="0" animBg="1"/>
      <p:bldP spid="4" grpId="0"/>
      <p:bldP spid="5"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11870" y="3143577"/>
            <a:ext cx="4562475" cy="523220"/>
          </a:xfrm>
          <a:prstGeom prst="rect">
            <a:avLst/>
          </a:prstGeom>
          <a:noFill/>
        </p:spPr>
        <p:txBody>
          <a:bodyPr wrap="square" rtlCol="0">
            <a:spAutoFit/>
          </a:bodyPr>
          <a:lstStyle/>
          <a:p>
            <a:r>
              <a:rPr lang="en-US" altLang="zh-CN" sz="2800" dirty="0"/>
              <a:t>Translatability</a:t>
            </a:r>
            <a:endParaRPr lang="zh-CN" altLang="en-US" sz="2800" dirty="0"/>
          </a:p>
        </p:txBody>
      </p:sp>
      <p:sp>
        <p:nvSpPr>
          <p:cNvPr id="18" name="文本框 17"/>
          <p:cNvSpPr txBox="1"/>
          <p:nvPr/>
        </p:nvSpPr>
        <p:spPr>
          <a:xfrm>
            <a:off x="6271260" y="2090420"/>
            <a:ext cx="6182995" cy="2676525"/>
          </a:xfrm>
          <a:prstGeom prst="rect">
            <a:avLst/>
          </a:prstGeom>
          <a:noFill/>
        </p:spPr>
        <p:txBody>
          <a:bodyPr wrap="square" rtlCol="0">
            <a:spAutoFit/>
          </a:bodyPr>
          <a:lstStyle/>
          <a:p>
            <a:r>
              <a:rPr lang="en-US" altLang="zh-CN" sz="2400" dirty="0"/>
              <a:t>1. the thinking power to reason logically </a:t>
            </a:r>
          </a:p>
          <a:p>
            <a:endParaRPr lang="en-US" altLang="zh-CN" sz="2400" dirty="0"/>
          </a:p>
          <a:p>
            <a:endParaRPr lang="en-US" altLang="zh-CN" sz="2400" dirty="0"/>
          </a:p>
          <a:p>
            <a:r>
              <a:rPr lang="en-US" altLang="zh-CN" sz="2400" dirty="0"/>
              <a:t>2. the feelings to express joy or sorrow </a:t>
            </a:r>
          </a:p>
          <a:p>
            <a:endParaRPr lang="en-US" altLang="zh-CN" sz="2400" dirty="0"/>
          </a:p>
          <a:p>
            <a:endParaRPr lang="en-US" altLang="zh-CN" sz="2400" dirty="0"/>
          </a:p>
          <a:p>
            <a:r>
              <a:rPr lang="en-US" altLang="zh-CN" sz="2400" dirty="0"/>
              <a:t>3. living in the same world regardless of race</a:t>
            </a:r>
            <a:endParaRPr lang="zh-CN" altLang="en-US" sz="2400" dirty="0"/>
          </a:p>
        </p:txBody>
      </p:sp>
      <p:sp>
        <p:nvSpPr>
          <p:cNvPr id="20" name="左大括号 19"/>
          <p:cNvSpPr/>
          <p:nvPr/>
        </p:nvSpPr>
        <p:spPr>
          <a:xfrm>
            <a:off x="5915025" y="2362200"/>
            <a:ext cx="180975" cy="20859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1" name="图片 20"/>
          <p:cNvPicPr>
            <a:picLocks noChangeAspect="1"/>
          </p:cNvPicPr>
          <p:nvPr/>
        </p:nvPicPr>
        <p:blipFill>
          <a:blip r:embed="rId3"/>
          <a:stretch>
            <a:fillRect/>
          </a:stretch>
        </p:blipFill>
        <p:spPr>
          <a:xfrm>
            <a:off x="0" y="11757"/>
            <a:ext cx="338061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p:tgtEl>
                                          <p:spTgt spid="20"/>
                                        </p:tgtEl>
                                        <p:attrNameLst>
                                          <p:attrName>ppt_y</p:attrName>
                                        </p:attrNameLst>
                                      </p:cBhvr>
                                      <p:tavLst>
                                        <p:tav tm="0">
                                          <p:val>
                                            <p:strVal val="#ppt_y+#ppt_h*1.125000"/>
                                          </p:val>
                                        </p:tav>
                                        <p:tav tm="100000">
                                          <p:val>
                                            <p:strVal val="#ppt_y"/>
                                          </p:val>
                                        </p:tav>
                                      </p:tavLst>
                                    </p:anim>
                                    <p:animEffect transition="in" filter="wipe(up)">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down)">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xEl>
                                              <p:pRg st="3" end="3"/>
                                            </p:txEl>
                                          </p:spTgt>
                                        </p:tgtEl>
                                        <p:attrNameLst>
                                          <p:attrName>style.visibility</p:attrName>
                                        </p:attrNameLst>
                                      </p:cBhvr>
                                      <p:to>
                                        <p:strVal val="visible"/>
                                      </p:to>
                                    </p:set>
                                    <p:animEffect transition="in" filter="barn(inVertical)">
                                      <p:cBhvr>
                                        <p:cTn id="21" dur="500"/>
                                        <p:tgtEl>
                                          <p:spTgt spid="1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8">
                                            <p:txEl>
                                              <p:pRg st="6" end="6"/>
                                            </p:txEl>
                                          </p:spTgt>
                                        </p:tgtEl>
                                        <p:attrNameLst>
                                          <p:attrName>style.visibility</p:attrName>
                                        </p:attrNameLst>
                                      </p:cBhvr>
                                      <p:to>
                                        <p:strVal val="visible"/>
                                      </p:to>
                                    </p:set>
                                    <p:animEffect transition="in" filter="barn(inVertical)">
                                      <p:cBhvr>
                                        <p:cTn id="26"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3408045" cy="6857999"/>
          </a:xfrm>
          <a:prstGeom prst="rect">
            <a:avLst/>
          </a:prstGeom>
          <a:solidFill>
            <a:srgbClr val="038B9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13080" y="1521460"/>
            <a:ext cx="2530475" cy="646331"/>
          </a:xfrm>
          <a:prstGeom prst="rect">
            <a:avLst/>
          </a:prstGeom>
          <a:noFill/>
        </p:spPr>
        <p:txBody>
          <a:bodyPr wrap="square" rtlCol="0">
            <a:spAutoFit/>
          </a:bodyPr>
          <a:lstStyle/>
          <a:p>
            <a:pPr algn="ctr"/>
            <a:r>
              <a:rPr lang="en-US" altLang="zh-CN" sz="3600" b="1" dirty="0">
                <a:solidFill>
                  <a:schemeClr val="bg1"/>
                </a:solidFill>
                <a:latin typeface="Poppins SemiBold" panose="02000000000000000000" charset="0"/>
                <a:ea typeface="华文细黑" panose="02010600040101010101" charset="-122"/>
              </a:rPr>
              <a:t>PART THREE</a:t>
            </a:r>
          </a:p>
        </p:txBody>
      </p:sp>
      <p:sp>
        <p:nvSpPr>
          <p:cNvPr id="2" name="文本框 1"/>
          <p:cNvSpPr txBox="1"/>
          <p:nvPr/>
        </p:nvSpPr>
        <p:spPr>
          <a:xfrm>
            <a:off x="0" y="3089462"/>
            <a:ext cx="3408045" cy="830997"/>
          </a:xfrm>
          <a:prstGeom prst="rect">
            <a:avLst/>
          </a:prstGeom>
          <a:noFill/>
        </p:spPr>
        <p:txBody>
          <a:bodyPr wrap="square" rtlCol="0">
            <a:spAutoFit/>
          </a:bodyPr>
          <a:lstStyle/>
          <a:p>
            <a:pPr algn="ctr"/>
            <a:r>
              <a:rPr lang="en-US" altLang="zh-CN" sz="2400" dirty="0">
                <a:solidFill>
                  <a:schemeClr val="accent2">
                    <a:lumMod val="20000"/>
                    <a:lumOff val="80000"/>
                  </a:schemeClr>
                </a:solidFill>
              </a:rPr>
              <a:t>Principles of Poem Translation</a:t>
            </a:r>
            <a:endParaRPr lang="zh-CN" altLang="en-US" sz="2400" dirty="0">
              <a:solidFill>
                <a:schemeClr val="accent2">
                  <a:lumMod val="20000"/>
                  <a:lumOff val="80000"/>
                </a:schemeClr>
              </a:solidFill>
            </a:endParaRPr>
          </a:p>
        </p:txBody>
      </p:sp>
      <p:sp>
        <p:nvSpPr>
          <p:cNvPr id="5" name="文本框 4"/>
          <p:cNvSpPr txBox="1"/>
          <p:nvPr/>
        </p:nvSpPr>
        <p:spPr>
          <a:xfrm>
            <a:off x="3295650" y="4833964"/>
            <a:ext cx="7343775" cy="461665"/>
          </a:xfrm>
          <a:prstGeom prst="rect">
            <a:avLst/>
          </a:prstGeom>
          <a:noFill/>
        </p:spPr>
        <p:txBody>
          <a:bodyPr wrap="square" rtlCol="0">
            <a:spAutoFit/>
          </a:bodyPr>
          <a:lstStyle/>
          <a:p>
            <a:r>
              <a:rPr lang="en-US" altLang="zh-CN" sz="2400" dirty="0">
                <a:solidFill>
                  <a:schemeClr val="accent5">
                    <a:lumMod val="75000"/>
                  </a:schemeClr>
                </a:solidFill>
              </a:rPr>
              <a:t>Theory of Three Beauties</a:t>
            </a:r>
            <a:r>
              <a:rPr lang="en-US" altLang="zh-CN" dirty="0">
                <a:solidFill>
                  <a:schemeClr val="accent5">
                    <a:lumMod val="75000"/>
                  </a:schemeClr>
                </a:solidFill>
              </a:rPr>
              <a:t>:</a:t>
            </a:r>
            <a:endParaRPr lang="zh-CN" altLang="en-US" dirty="0">
              <a:solidFill>
                <a:schemeClr val="accent5">
                  <a:lumMod val="75000"/>
                </a:schemeClr>
              </a:solidFill>
            </a:endParaRPr>
          </a:p>
        </p:txBody>
      </p:sp>
      <p:pic>
        <p:nvPicPr>
          <p:cNvPr id="6" name="图片 5"/>
          <p:cNvPicPr>
            <a:picLocks noChangeAspect="1"/>
          </p:cNvPicPr>
          <p:nvPr/>
        </p:nvPicPr>
        <p:blipFill>
          <a:blip r:embed="rId3"/>
          <a:stretch>
            <a:fillRect/>
          </a:stretch>
        </p:blipFill>
        <p:spPr>
          <a:xfrm>
            <a:off x="4579578" y="-133877"/>
            <a:ext cx="5402621" cy="2884700"/>
          </a:xfrm>
          <a:prstGeom prst="rect">
            <a:avLst/>
          </a:prstGeom>
        </p:spPr>
      </p:pic>
      <p:sp>
        <p:nvSpPr>
          <p:cNvPr id="12" name="文本框 11"/>
          <p:cNvSpPr txBox="1"/>
          <p:nvPr/>
        </p:nvSpPr>
        <p:spPr>
          <a:xfrm>
            <a:off x="6747510" y="3441610"/>
            <a:ext cx="4476750" cy="3107690"/>
          </a:xfrm>
          <a:prstGeom prst="rect">
            <a:avLst/>
          </a:prstGeom>
          <a:noFill/>
        </p:spPr>
        <p:txBody>
          <a:bodyPr wrap="square" rtlCol="0">
            <a:spAutoFit/>
          </a:bodyPr>
          <a:lstStyle/>
          <a:p>
            <a:r>
              <a:rPr lang="en-US" altLang="zh-CN" sz="2800" dirty="0">
                <a:solidFill>
                  <a:schemeClr val="accent2">
                    <a:lumMod val="75000"/>
                  </a:schemeClr>
                </a:solidFill>
              </a:rPr>
              <a:t>Sense Beauty</a:t>
            </a:r>
          </a:p>
          <a:p>
            <a:endParaRPr lang="en-US" altLang="zh-CN" sz="2800" dirty="0">
              <a:solidFill>
                <a:schemeClr val="accent2">
                  <a:lumMod val="75000"/>
                </a:schemeClr>
              </a:solidFill>
            </a:endParaRPr>
          </a:p>
          <a:p>
            <a:endParaRPr lang="en-US" altLang="zh-CN" sz="2800" dirty="0">
              <a:solidFill>
                <a:schemeClr val="accent2">
                  <a:lumMod val="75000"/>
                </a:schemeClr>
              </a:solidFill>
            </a:endParaRPr>
          </a:p>
          <a:p>
            <a:r>
              <a:rPr lang="en-US" altLang="zh-CN" sz="2800" dirty="0">
                <a:solidFill>
                  <a:schemeClr val="accent2">
                    <a:lumMod val="75000"/>
                  </a:schemeClr>
                </a:solidFill>
              </a:rPr>
              <a:t>Sound Beauty</a:t>
            </a:r>
          </a:p>
          <a:p>
            <a:endParaRPr lang="en-US" altLang="zh-CN" sz="2800" dirty="0">
              <a:solidFill>
                <a:schemeClr val="accent2">
                  <a:lumMod val="75000"/>
                </a:schemeClr>
              </a:solidFill>
            </a:endParaRPr>
          </a:p>
          <a:p>
            <a:endParaRPr lang="en-US" altLang="zh-CN" sz="2800" dirty="0">
              <a:solidFill>
                <a:schemeClr val="accent2">
                  <a:lumMod val="75000"/>
                </a:schemeClr>
              </a:solidFill>
            </a:endParaRPr>
          </a:p>
          <a:p>
            <a:r>
              <a:rPr lang="en-US" altLang="zh-CN" sz="2800" dirty="0">
                <a:solidFill>
                  <a:schemeClr val="accent2">
                    <a:lumMod val="75000"/>
                  </a:schemeClr>
                </a:solidFill>
              </a:rPr>
              <a:t>Form Beauty</a:t>
            </a:r>
          </a:p>
        </p:txBody>
      </p:sp>
      <p:sp>
        <p:nvSpPr>
          <p:cNvPr id="13" name="左大括号 12"/>
          <p:cNvSpPr/>
          <p:nvPr/>
        </p:nvSpPr>
        <p:spPr>
          <a:xfrm>
            <a:off x="6467475" y="3664328"/>
            <a:ext cx="161925" cy="28846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circle(in)">
                                      <p:cBhvr>
                                        <p:cTn id="20" dur="2000"/>
                                        <p:tgtEl>
                                          <p:spTgt spid="5">
                                            <p:txEl>
                                              <p:pRg st="0" end="0"/>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ppt_y</p:attrName>
                                        </p:attrNameLst>
                                      </p:cBhvr>
                                      <p:tavLst>
                                        <p:tav tm="0">
                                          <p:val>
                                            <p:strVal val="#ppt_y+#ppt_h*1.125000"/>
                                          </p:val>
                                        </p:tav>
                                        <p:tav tm="100000">
                                          <p:val>
                                            <p:strVal val="#ppt_y"/>
                                          </p:val>
                                        </p:tav>
                                      </p:tavLst>
                                    </p:anim>
                                    <p:animEffect transition="in" filter="wipe(u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barn(inVertical)">
                                      <p:cBhvr>
                                        <p:cTn id="29" dur="500"/>
                                        <p:tgtEl>
                                          <p:spTgt spid="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fade">
                                      <p:cBhvr>
                                        <p:cTn id="34" dur="1000"/>
                                        <p:tgtEl>
                                          <p:spTgt spid="12">
                                            <p:txEl>
                                              <p:pRg st="3" end="3"/>
                                            </p:txEl>
                                          </p:spTgt>
                                        </p:tgtEl>
                                      </p:cBhvr>
                                    </p:animEffect>
                                    <p:anim calcmode="lin" valueType="num">
                                      <p:cBhvr>
                                        <p:cTn id="3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2">
                                            <p:txEl>
                                              <p:pRg st="6" end="6"/>
                                            </p:txEl>
                                          </p:spTgt>
                                        </p:tgtEl>
                                        <p:attrNameLst>
                                          <p:attrName>style.visibility</p:attrName>
                                        </p:attrNameLst>
                                      </p:cBhvr>
                                      <p:to>
                                        <p:strVal val="visible"/>
                                      </p:to>
                                    </p:set>
                                    <p:animEffect transition="in" filter="fade">
                                      <p:cBhvr>
                                        <p:cTn id="41" dur="1000"/>
                                        <p:tgtEl>
                                          <p:spTgt spid="12">
                                            <p:txEl>
                                              <p:pRg st="6" end="6"/>
                                            </p:txEl>
                                          </p:spTgt>
                                        </p:tgtEl>
                                      </p:cBhvr>
                                    </p:animEffect>
                                    <p:anim calcmode="lin" valueType="num">
                                      <p:cBhvr>
                                        <p:cTn id="42"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stretch>
            <a:fillRect/>
          </a:stretch>
        </p:blipFill>
        <p:spPr>
          <a:xfrm>
            <a:off x="3640074" y="3831572"/>
            <a:ext cx="8333954" cy="2914141"/>
          </a:xfrm>
          <a:prstGeom prst="rect">
            <a:avLst/>
          </a:prstGeom>
        </p:spPr>
      </p:pic>
      <p:pic>
        <p:nvPicPr>
          <p:cNvPr id="2" name="图片 1"/>
          <p:cNvPicPr>
            <a:picLocks noChangeAspect="1"/>
          </p:cNvPicPr>
          <p:nvPr/>
        </p:nvPicPr>
        <p:blipFill>
          <a:blip r:embed="rId4"/>
          <a:stretch>
            <a:fillRect/>
          </a:stretch>
        </p:blipFill>
        <p:spPr>
          <a:xfrm>
            <a:off x="0" y="0"/>
            <a:ext cx="3407664" cy="6858000"/>
          </a:xfrm>
          <a:prstGeom prst="rect">
            <a:avLst/>
          </a:prstGeom>
        </p:spPr>
      </p:pic>
      <p:sp>
        <p:nvSpPr>
          <p:cNvPr id="3" name="文本框 2"/>
          <p:cNvSpPr txBox="1"/>
          <p:nvPr/>
        </p:nvSpPr>
        <p:spPr>
          <a:xfrm>
            <a:off x="-139255" y="2954741"/>
            <a:ext cx="3686175" cy="830997"/>
          </a:xfrm>
          <a:prstGeom prst="rect">
            <a:avLst/>
          </a:prstGeom>
          <a:noFill/>
        </p:spPr>
        <p:txBody>
          <a:bodyPr wrap="square" rtlCol="0">
            <a:spAutoFit/>
          </a:bodyPr>
          <a:lstStyle/>
          <a:p>
            <a:pPr algn="ctr"/>
            <a:r>
              <a:rPr lang="en-US" altLang="zh-CN" sz="2400" dirty="0">
                <a:solidFill>
                  <a:schemeClr val="accent2">
                    <a:lumMod val="20000"/>
                    <a:lumOff val="80000"/>
                  </a:schemeClr>
                </a:solidFill>
              </a:rPr>
              <a:t>Principles of Poem Translation</a:t>
            </a:r>
            <a:endParaRPr lang="zh-CN" altLang="en-US" sz="2400" dirty="0">
              <a:solidFill>
                <a:schemeClr val="accent2">
                  <a:lumMod val="20000"/>
                  <a:lumOff val="80000"/>
                </a:schemeClr>
              </a:solidFill>
            </a:endParaRPr>
          </a:p>
        </p:txBody>
      </p:sp>
      <p:sp>
        <p:nvSpPr>
          <p:cNvPr id="8" name="文本框 7"/>
          <p:cNvSpPr txBox="1"/>
          <p:nvPr/>
        </p:nvSpPr>
        <p:spPr>
          <a:xfrm>
            <a:off x="3933825" y="561975"/>
            <a:ext cx="6886575" cy="460375"/>
          </a:xfrm>
          <a:prstGeom prst="rect">
            <a:avLst/>
          </a:prstGeom>
          <a:noFill/>
        </p:spPr>
        <p:txBody>
          <a:bodyPr wrap="square" rtlCol="0">
            <a:spAutoFit/>
          </a:bodyPr>
          <a:lstStyle/>
          <a:p>
            <a:r>
              <a:rPr lang="en-US" altLang="zh-CN" sz="2400" dirty="0">
                <a:solidFill>
                  <a:schemeClr val="accent5"/>
                </a:solidFill>
              </a:rPr>
              <a:t>Relationship of The Three Beauties:</a:t>
            </a:r>
            <a:endParaRPr lang="zh-CN" altLang="en-US" sz="2400" dirty="0">
              <a:solidFill>
                <a:schemeClr val="accent5"/>
              </a:solidFill>
            </a:endParaRPr>
          </a:p>
        </p:txBody>
      </p:sp>
      <p:sp>
        <p:nvSpPr>
          <p:cNvPr id="13" name="文本框 12"/>
          <p:cNvSpPr txBox="1"/>
          <p:nvPr/>
        </p:nvSpPr>
        <p:spPr>
          <a:xfrm>
            <a:off x="3933825" y="1290538"/>
            <a:ext cx="6143625" cy="1631216"/>
          </a:xfrm>
          <a:prstGeom prst="rect">
            <a:avLst/>
          </a:prstGeom>
          <a:noFill/>
        </p:spPr>
        <p:txBody>
          <a:bodyPr wrap="square" rtlCol="0">
            <a:spAutoFit/>
          </a:bodyPr>
          <a:lstStyle/>
          <a:p>
            <a:r>
              <a:rPr lang="en-US" altLang="zh-CN" sz="2000" dirty="0"/>
              <a:t>Beauty of Sense ---- the first-rate importance</a:t>
            </a:r>
          </a:p>
          <a:p>
            <a:endParaRPr lang="en-US" altLang="zh-CN" sz="2000" dirty="0"/>
          </a:p>
          <a:p>
            <a:r>
              <a:rPr lang="en-US" altLang="zh-CN" sz="2000" dirty="0"/>
              <a:t>Beauty of Sound --- the second-rate importance</a:t>
            </a:r>
          </a:p>
          <a:p>
            <a:endParaRPr lang="en-US" altLang="zh-CN" sz="2000" dirty="0"/>
          </a:p>
          <a:p>
            <a:r>
              <a:rPr lang="en-US" altLang="zh-CN" sz="2000" dirty="0"/>
              <a:t>Beauty of Form ---- the third-rate importance</a:t>
            </a:r>
            <a:endParaRPr lang="zh-CN" altLang="en-US" dirty="0"/>
          </a:p>
        </p:txBody>
      </p:sp>
      <p:sp>
        <p:nvSpPr>
          <p:cNvPr id="14" name="文本框 13"/>
          <p:cNvSpPr txBox="1"/>
          <p:nvPr/>
        </p:nvSpPr>
        <p:spPr>
          <a:xfrm>
            <a:off x="3933825" y="3856938"/>
            <a:ext cx="5943600" cy="2584450"/>
          </a:xfrm>
          <a:prstGeom prst="rect">
            <a:avLst/>
          </a:prstGeom>
          <a:noFill/>
        </p:spPr>
        <p:txBody>
          <a:bodyPr wrap="square" rtlCol="0">
            <a:spAutoFit/>
          </a:bodyPr>
          <a:lstStyle/>
          <a:p>
            <a:pPr algn="l"/>
            <a:r>
              <a:rPr lang="en-US" altLang="zh-CN" sz="2400" i="1" dirty="0"/>
              <a:t>《</a:t>
            </a:r>
            <a:r>
              <a:rPr lang="zh-CN" altLang="en-US" sz="2400" i="1" dirty="0"/>
              <a:t>西厢记</a:t>
            </a:r>
            <a:r>
              <a:rPr lang="en-US" altLang="zh-CN" sz="2400" i="1" dirty="0"/>
              <a:t>》</a:t>
            </a:r>
          </a:p>
          <a:p>
            <a:pPr algn="l"/>
            <a:r>
              <a:rPr lang="zh-CN" altLang="en-US" sz="2400" i="1" dirty="0"/>
              <a:t> 盼不到博陵旧冢</a:t>
            </a:r>
            <a:r>
              <a:rPr lang="en-US" altLang="zh-CN" sz="2400" i="1" dirty="0"/>
              <a:t>,</a:t>
            </a:r>
            <a:r>
              <a:rPr lang="zh-CN" altLang="en-US" sz="2400" i="1" dirty="0">
                <a:solidFill>
                  <a:srgbClr val="FF0000"/>
                </a:solidFill>
              </a:rPr>
              <a:t>血泪</a:t>
            </a:r>
            <a:r>
              <a:rPr lang="zh-CN" altLang="en-US" sz="2400" i="1" dirty="0"/>
              <a:t>洒</a:t>
            </a:r>
            <a:r>
              <a:rPr lang="zh-CN" altLang="en-US" sz="2400" i="1" dirty="0">
                <a:solidFill>
                  <a:srgbClr val="FF0000"/>
                </a:solidFill>
              </a:rPr>
              <a:t>杜鹃</a:t>
            </a:r>
            <a:r>
              <a:rPr lang="zh-CN" altLang="en-US" sz="2400" i="1" dirty="0"/>
              <a:t>红。</a:t>
            </a:r>
          </a:p>
          <a:p>
            <a:pPr algn="l"/>
            <a:r>
              <a:rPr lang="en-US" altLang="zh-CN" sz="2400" dirty="0"/>
              <a:t> When can we reach the burial ground so far away?</a:t>
            </a:r>
          </a:p>
          <a:p>
            <a:pPr algn="l"/>
            <a:r>
              <a:rPr lang="en-US" altLang="zh-CN" sz="2400" dirty="0"/>
              <a:t> Alas! </a:t>
            </a:r>
            <a:r>
              <a:rPr lang="en-US" altLang="zh-CN" sz="2400" dirty="0">
                <a:solidFill>
                  <a:srgbClr val="FF0000"/>
                </a:solidFill>
              </a:rPr>
              <a:t>Azaleas</a:t>
            </a:r>
            <a:r>
              <a:rPr lang="en-US" altLang="zh-CN" sz="2400" dirty="0"/>
              <a:t> turn red</a:t>
            </a:r>
            <a:r>
              <a:rPr lang="zh-CN" altLang="en-US" sz="2400" dirty="0"/>
              <a:t>，</a:t>
            </a:r>
            <a:endParaRPr lang="en-US" altLang="zh-CN" sz="2400" dirty="0"/>
          </a:p>
          <a:p>
            <a:r>
              <a:rPr lang="en-US" altLang="zh-CN" sz="2400" dirty="0"/>
              <a:t>with</a:t>
            </a:r>
            <a:r>
              <a:rPr lang="en-US" altLang="zh-CN" sz="2400" dirty="0">
                <a:solidFill>
                  <a:srgbClr val="FF0000"/>
                </a:solidFill>
              </a:rPr>
              <a:t> tears of blood</a:t>
            </a:r>
            <a:r>
              <a:rPr lang="en-US" altLang="zh-CN" sz="2400" dirty="0"/>
              <a:t> we shed.</a:t>
            </a:r>
          </a:p>
          <a:p>
            <a:r>
              <a:rPr lang="en-US" altLang="zh-CN" dirty="0"/>
              <a:t>  —— Translated by Xu Yuanchong</a:t>
            </a:r>
            <a:endParaRPr lang="zh-CN" altLang="en-US" dirty="0"/>
          </a:p>
        </p:txBody>
      </p:sp>
      <p:sp>
        <p:nvSpPr>
          <p:cNvPr id="27" name="矩形 26"/>
          <p:cNvSpPr/>
          <p:nvPr/>
        </p:nvSpPr>
        <p:spPr>
          <a:xfrm>
            <a:off x="3407664" y="3105834"/>
            <a:ext cx="1810880" cy="646331"/>
          </a:xfrm>
          <a:prstGeom prst="rect">
            <a:avLst/>
          </a:prstGeom>
          <a:noFill/>
        </p:spPr>
        <p:txBody>
          <a:bodyPr wrap="none" lIns="91440" tIns="45720" rIns="91440" bIns="45720">
            <a:spAutoFit/>
          </a:bodyPr>
          <a:lstStyle/>
          <a:p>
            <a:pPr algn="ctr"/>
            <a:r>
              <a:rPr lang="en-US" altLang="zh-CN"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Example</a:t>
            </a:r>
            <a:endParaRPr lang="zh-CN" alt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1000"/>
                                        <p:tgtEl>
                                          <p:spTgt spid="13">
                                            <p:txEl>
                                              <p:pRg st="2" end="2"/>
                                            </p:txEl>
                                          </p:spTgt>
                                        </p:tgtEl>
                                      </p:cBhvr>
                                    </p:animEffect>
                                    <p:anim calcmode="lin" valueType="num">
                                      <p:cBhvr>
                                        <p:cTn id="1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1000"/>
                                        <p:tgtEl>
                                          <p:spTgt spid="13">
                                            <p:txEl>
                                              <p:pRg st="4" end="4"/>
                                            </p:txEl>
                                          </p:spTgt>
                                        </p:tgtEl>
                                      </p:cBhvr>
                                    </p:animEffect>
                                    <p:anim calcmode="lin" valueType="num">
                                      <p:cBhvr>
                                        <p:cTn id="2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par>
                                <p:cTn id="30" presetID="2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circle(in)">
                                      <p:cBhvr>
                                        <p:cTn id="37" dur="2000"/>
                                        <p:tgtEl>
                                          <p:spTgt spid="14">
                                            <p:txEl>
                                              <p:pRg st="0" end="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Effect transition="in" filter="circle(in)">
                                      <p:cBhvr>
                                        <p:cTn id="40" dur="2000"/>
                                        <p:tgtEl>
                                          <p:spTgt spid="14">
                                            <p:txEl>
                                              <p:pRg st="1" end="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Effect transition="in" filter="circle(in)">
                                      <p:cBhvr>
                                        <p:cTn id="43" dur="2000"/>
                                        <p:tgtEl>
                                          <p:spTgt spid="14">
                                            <p:txEl>
                                              <p:pRg st="2" end="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14">
                                            <p:txEl>
                                              <p:pRg st="3" end="3"/>
                                            </p:txEl>
                                          </p:spTgt>
                                        </p:tgtEl>
                                        <p:attrNameLst>
                                          <p:attrName>style.visibility</p:attrName>
                                        </p:attrNameLst>
                                      </p:cBhvr>
                                      <p:to>
                                        <p:strVal val="visible"/>
                                      </p:to>
                                    </p:set>
                                    <p:animEffect transition="in" filter="circle(in)">
                                      <p:cBhvr>
                                        <p:cTn id="46" dur="2000"/>
                                        <p:tgtEl>
                                          <p:spTgt spid="14">
                                            <p:txEl>
                                              <p:pRg st="3" end="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14">
                                            <p:txEl>
                                              <p:pRg st="4" end="4"/>
                                            </p:txEl>
                                          </p:spTgt>
                                        </p:tgtEl>
                                        <p:attrNameLst>
                                          <p:attrName>style.visibility</p:attrName>
                                        </p:attrNameLst>
                                      </p:cBhvr>
                                      <p:to>
                                        <p:strVal val="visible"/>
                                      </p:to>
                                    </p:set>
                                    <p:animEffect transition="in" filter="circle(in)">
                                      <p:cBhvr>
                                        <p:cTn id="49" dur="2000"/>
                                        <p:tgtEl>
                                          <p:spTgt spid="14">
                                            <p:txEl>
                                              <p:pRg st="4" end="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14">
                                            <p:txEl>
                                              <p:pRg st="5" end="5"/>
                                            </p:txEl>
                                          </p:spTgt>
                                        </p:tgtEl>
                                        <p:attrNameLst>
                                          <p:attrName>style.visibility</p:attrName>
                                        </p:attrNameLst>
                                      </p:cBhvr>
                                      <p:to>
                                        <p:strVal val="visible"/>
                                      </p:to>
                                    </p:set>
                                    <p:animEffect transition="in" filter="circle(in)">
                                      <p:cBhvr>
                                        <p:cTn id="52" dur="2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3451860" y="3500755"/>
            <a:ext cx="8333740" cy="3250565"/>
          </a:xfrm>
          <a:prstGeom prst="rect">
            <a:avLst/>
          </a:prstGeom>
        </p:spPr>
      </p:pic>
      <p:sp>
        <p:nvSpPr>
          <p:cNvPr id="7" name="矩形 6"/>
          <p:cNvSpPr/>
          <p:nvPr/>
        </p:nvSpPr>
        <p:spPr>
          <a:xfrm>
            <a:off x="0" y="0"/>
            <a:ext cx="3408045" cy="6858000"/>
          </a:xfrm>
          <a:prstGeom prst="rect">
            <a:avLst/>
          </a:prstGeom>
          <a:solidFill>
            <a:srgbClr val="038B9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82918" y="1359535"/>
            <a:ext cx="2530475" cy="707886"/>
          </a:xfrm>
          <a:prstGeom prst="rect">
            <a:avLst/>
          </a:prstGeom>
          <a:noFill/>
        </p:spPr>
        <p:txBody>
          <a:bodyPr wrap="square" rtlCol="0">
            <a:spAutoFit/>
          </a:bodyPr>
          <a:lstStyle/>
          <a:p>
            <a:pPr algn="ctr"/>
            <a:r>
              <a:rPr lang="en-US" altLang="zh-CN" sz="4000" dirty="0">
                <a:solidFill>
                  <a:schemeClr val="bg1"/>
                </a:solidFill>
                <a:latin typeface="Poppins SemiBold" panose="02000000000000000000" charset="0"/>
                <a:ea typeface="华文细黑" panose="02010600040101010101" charset="-122"/>
              </a:rPr>
              <a:t>PART FOUR</a:t>
            </a:r>
          </a:p>
        </p:txBody>
      </p:sp>
      <p:sp>
        <p:nvSpPr>
          <p:cNvPr id="22" name="文本框 21"/>
          <p:cNvSpPr txBox="1"/>
          <p:nvPr/>
        </p:nvSpPr>
        <p:spPr>
          <a:xfrm>
            <a:off x="44132" y="2941181"/>
            <a:ext cx="3408045" cy="1466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en-US" altLang="zh-CN" sz="2400" dirty="0">
                <a:solidFill>
                  <a:schemeClr val="accent2">
                    <a:lumMod val="20000"/>
                    <a:lumOff val="80000"/>
                  </a:schemeClr>
                </a:solidFill>
                <a:latin typeface="Lora" panose="02000503000000020004" charset="0"/>
                <a:ea typeface="华文细黑" panose="02010600040101010101" charset="-122"/>
                <a:sym typeface="+mn-ea"/>
              </a:rPr>
              <a:t>The Translation of Poem Image</a:t>
            </a:r>
          </a:p>
        </p:txBody>
      </p:sp>
      <p:sp>
        <p:nvSpPr>
          <p:cNvPr id="2" name="文本框 1"/>
          <p:cNvSpPr txBox="1"/>
          <p:nvPr/>
        </p:nvSpPr>
        <p:spPr>
          <a:xfrm>
            <a:off x="3362325" y="1283772"/>
            <a:ext cx="4210050" cy="398780"/>
          </a:xfrm>
          <a:prstGeom prst="rect">
            <a:avLst/>
          </a:prstGeom>
          <a:noFill/>
        </p:spPr>
        <p:txBody>
          <a:bodyPr wrap="square" rtlCol="0">
            <a:spAutoFit/>
          </a:bodyPr>
          <a:lstStyle/>
          <a:p>
            <a:r>
              <a:rPr lang="en-US" altLang="zh-CN" sz="2000" dirty="0">
                <a:solidFill>
                  <a:schemeClr val="accent1">
                    <a:lumMod val="75000"/>
                  </a:schemeClr>
                </a:solidFill>
              </a:rPr>
              <a:t>The Classification of Poem Image</a:t>
            </a:r>
            <a:endParaRPr lang="zh-CN" altLang="en-US" sz="2000" dirty="0"/>
          </a:p>
        </p:txBody>
      </p:sp>
      <p:sp>
        <p:nvSpPr>
          <p:cNvPr id="4" name="文本框 3"/>
          <p:cNvSpPr txBox="1"/>
          <p:nvPr/>
        </p:nvSpPr>
        <p:spPr>
          <a:xfrm>
            <a:off x="7168515" y="267335"/>
            <a:ext cx="4928870" cy="3476625"/>
          </a:xfrm>
          <a:prstGeom prst="rect">
            <a:avLst/>
          </a:prstGeom>
          <a:noFill/>
        </p:spPr>
        <p:txBody>
          <a:bodyPr wrap="square" rtlCol="0">
            <a:spAutoFit/>
          </a:bodyPr>
          <a:lstStyle/>
          <a:p>
            <a:pPr algn="just"/>
            <a:r>
              <a:rPr lang="en-US" altLang="zh-CN" sz="2000" dirty="0">
                <a:solidFill>
                  <a:schemeClr val="accent1">
                    <a:lumMod val="75000"/>
                  </a:schemeClr>
                </a:solidFill>
              </a:rPr>
              <a:t>Non-Figurative Images:</a:t>
            </a:r>
          </a:p>
          <a:p>
            <a:pPr algn="just"/>
            <a:r>
              <a:rPr lang="en-US" altLang="zh-CN" sz="2000" dirty="0">
                <a:solidFill>
                  <a:schemeClr val="tx1"/>
                </a:solidFill>
              </a:rPr>
              <a:t>the image that the poet really perceives, exists in the poetic world described by the poet. </a:t>
            </a:r>
          </a:p>
          <a:p>
            <a:pPr algn="just"/>
            <a:endParaRPr lang="en-US" altLang="zh-CN" sz="2000" dirty="0">
              <a:solidFill>
                <a:schemeClr val="accent1">
                  <a:lumMod val="75000"/>
                </a:schemeClr>
              </a:solidFill>
            </a:endParaRPr>
          </a:p>
          <a:p>
            <a:pPr algn="just"/>
            <a:endParaRPr lang="en-US" altLang="zh-CN" sz="2000" dirty="0">
              <a:solidFill>
                <a:schemeClr val="accent1">
                  <a:lumMod val="75000"/>
                </a:schemeClr>
              </a:solidFill>
            </a:endParaRPr>
          </a:p>
          <a:p>
            <a:pPr algn="just"/>
            <a:r>
              <a:rPr lang="en-US" altLang="zh-CN" sz="2000" dirty="0">
                <a:solidFill>
                  <a:schemeClr val="accent1">
                    <a:lumMod val="75000"/>
                  </a:schemeClr>
                </a:solidFill>
              </a:rPr>
              <a:t>Figurative Images</a:t>
            </a:r>
            <a:r>
              <a:rPr lang="en-US" altLang="zh-CN" sz="2000" dirty="0"/>
              <a:t>:</a:t>
            </a:r>
          </a:p>
          <a:p>
            <a:pPr algn="just"/>
            <a:r>
              <a:rPr lang="en-US" altLang="zh-CN" sz="2000" dirty="0"/>
              <a:t>an image with rhetorical meaning, exists in a certain rhetorical way.</a:t>
            </a:r>
            <a:endParaRPr lang="en-US" altLang="zh-CN" dirty="0"/>
          </a:p>
          <a:p>
            <a:endParaRPr lang="en-US" altLang="zh-CN" sz="2000" dirty="0"/>
          </a:p>
          <a:p>
            <a:endParaRPr lang="zh-CN" altLang="en-US" sz="2000" dirty="0"/>
          </a:p>
        </p:txBody>
      </p:sp>
      <p:sp>
        <p:nvSpPr>
          <p:cNvPr id="5" name="矩形 4"/>
          <p:cNvSpPr/>
          <p:nvPr/>
        </p:nvSpPr>
        <p:spPr>
          <a:xfrm>
            <a:off x="3924300" y="2731335"/>
            <a:ext cx="2173159" cy="769441"/>
          </a:xfrm>
          <a:prstGeom prst="rect">
            <a:avLst/>
          </a:prstGeom>
          <a:noFill/>
        </p:spPr>
        <p:txBody>
          <a:bodyPr wrap="none" lIns="91440" tIns="45720" rIns="91440" bIns="45720">
            <a:spAutoFit/>
          </a:bodyPr>
          <a:lstStyle/>
          <a:p>
            <a:pPr algn="ctr"/>
            <a:r>
              <a:rPr lang="en-US" altLang="zh-CN"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Example</a:t>
            </a:r>
            <a:endParaRPr lang="zh-CN" alt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文本框 5"/>
          <p:cNvSpPr txBox="1"/>
          <p:nvPr/>
        </p:nvSpPr>
        <p:spPr>
          <a:xfrm>
            <a:off x="3970655" y="3613051"/>
            <a:ext cx="7296150" cy="3138170"/>
          </a:xfrm>
          <a:prstGeom prst="rect">
            <a:avLst/>
          </a:prstGeom>
          <a:noFill/>
        </p:spPr>
        <p:txBody>
          <a:bodyPr wrap="square" rtlCol="0">
            <a:spAutoFit/>
          </a:bodyPr>
          <a:lstStyle/>
          <a:p>
            <a:r>
              <a:rPr lang="en-US" altLang="zh-CN" sz="2200" dirty="0">
                <a:solidFill>
                  <a:schemeClr val="accent2"/>
                </a:solidFill>
              </a:rPr>
              <a:t>Non-Figurative Images:</a:t>
            </a:r>
          </a:p>
          <a:p>
            <a:r>
              <a:rPr lang="en-US" altLang="zh-CN" sz="2200" dirty="0"/>
              <a:t>The love we thought would never stop,</a:t>
            </a:r>
          </a:p>
          <a:p>
            <a:r>
              <a:rPr lang="en-US" altLang="zh-CN" sz="2200" dirty="0"/>
              <a:t>Now cools like a congealing chop. </a:t>
            </a:r>
          </a:p>
          <a:p>
            <a:r>
              <a:rPr lang="en-US" altLang="zh-CN" sz="2200" dirty="0"/>
              <a:t>The kisses that were hot as curry,</a:t>
            </a:r>
          </a:p>
          <a:p>
            <a:r>
              <a:rPr lang="en-US" altLang="zh-CN" sz="2200" dirty="0"/>
              <a:t>Are bird-pecks taken in a hurry. </a:t>
            </a:r>
          </a:p>
          <a:p>
            <a:r>
              <a:rPr lang="zh-CN" altLang="en-US" sz="2200" i="1" dirty="0"/>
              <a:t>我们原以为没有止境的爱</a:t>
            </a:r>
            <a:r>
              <a:rPr lang="en-US" altLang="zh-CN" sz="2200" i="1" dirty="0"/>
              <a:t>,</a:t>
            </a:r>
          </a:p>
          <a:p>
            <a:r>
              <a:rPr lang="zh-CN" altLang="en-US" sz="2200" i="1" dirty="0"/>
              <a:t>现在象冻结的肉冷下来。 </a:t>
            </a:r>
          </a:p>
          <a:p>
            <a:r>
              <a:rPr lang="zh-CN" altLang="en-US" sz="2200" i="1" dirty="0"/>
              <a:t>原先的吻如咖喱般热火</a:t>
            </a:r>
            <a:r>
              <a:rPr lang="en-US" altLang="zh-CN" sz="2200" i="1" dirty="0"/>
              <a:t>, </a:t>
            </a:r>
          </a:p>
          <a:p>
            <a:r>
              <a:rPr lang="zh-CN" altLang="en-US" sz="2200" i="1" dirty="0"/>
              <a:t>现在是鸟儿匆忙的一嚼。</a:t>
            </a:r>
          </a:p>
        </p:txBody>
      </p:sp>
      <p:sp>
        <p:nvSpPr>
          <p:cNvPr id="12" name="左大括号 11"/>
          <p:cNvSpPr/>
          <p:nvPr/>
        </p:nvSpPr>
        <p:spPr>
          <a:xfrm>
            <a:off x="6852284" y="400050"/>
            <a:ext cx="316230" cy="22002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14" presetClass="entr" presetSubtype="5" fill="hold" grpId="1"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vertical)">
                                      <p:cBhvr>
                                        <p:cTn id="19" dur="1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barn(inVertical)">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barn(inVertical)">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barn(inVertical)">
                                      <p:cBhvr>
                                        <p:cTn id="43" dur="5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barn(inVertical)">
                                      <p:cBhvr>
                                        <p:cTn id="48" dur="5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circle(in)">
                                      <p:cBhvr>
                                        <p:cTn id="53" dur="2000"/>
                                        <p:tgtEl>
                                          <p:spTgt spid="5">
                                            <p:txEl>
                                              <p:pRg st="0" end="0"/>
                                            </p:txEl>
                                          </p:spTgt>
                                        </p:tgtEl>
                                      </p:cBhvr>
                                    </p:animEffect>
                                  </p:childTnLst>
                                </p:cTn>
                              </p:par>
                              <p:par>
                                <p:cTn id="54" presetID="12" presetClass="entr" presetSubtype="4"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p:tgtEl>
                                          <p:spTgt spid="10"/>
                                        </p:tgtEl>
                                        <p:attrNameLst>
                                          <p:attrName>ppt_y</p:attrName>
                                        </p:attrNameLst>
                                      </p:cBhvr>
                                      <p:tavLst>
                                        <p:tav tm="0">
                                          <p:val>
                                            <p:strVal val="#ppt_y+#ppt_h*1.125000"/>
                                          </p:val>
                                        </p:tav>
                                        <p:tav tm="100000">
                                          <p:val>
                                            <p:strVal val="#ppt_y"/>
                                          </p:val>
                                        </p:tav>
                                      </p:tavLst>
                                    </p:anim>
                                    <p:animEffect transition="in" filter="wipe(up)">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circle(in)">
                                      <p:cBhvr>
                                        <p:cTn id="6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P spid="22" grpId="0"/>
      <p:bldP spid="22" grpId="1"/>
      <p:bldP spid="2" grpId="0"/>
      <p:bldP spid="6"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4373880" y="1360353"/>
            <a:ext cx="2969895" cy="360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b="1" dirty="0">
                <a:solidFill>
                  <a:schemeClr val="bg1"/>
                </a:solidFill>
                <a:latin typeface="Lora" panose="02000503000000020004" charset="0"/>
                <a:ea typeface="华文细黑" panose="02010600040101010101" charset="-122"/>
                <a:sym typeface="+mn-ea"/>
              </a:rPr>
              <a:t>点击添加标题</a:t>
            </a:r>
          </a:p>
        </p:txBody>
      </p:sp>
      <p:pic>
        <p:nvPicPr>
          <p:cNvPr id="2" name="图片 1"/>
          <p:cNvPicPr>
            <a:picLocks noChangeAspect="1"/>
          </p:cNvPicPr>
          <p:nvPr/>
        </p:nvPicPr>
        <p:blipFill>
          <a:blip r:embed="rId3"/>
          <a:stretch>
            <a:fillRect/>
          </a:stretch>
        </p:blipFill>
        <p:spPr>
          <a:xfrm>
            <a:off x="0" y="0"/>
            <a:ext cx="3371850" cy="6858000"/>
          </a:xfrm>
          <a:prstGeom prst="rect">
            <a:avLst/>
          </a:prstGeom>
        </p:spPr>
      </p:pic>
      <p:sp>
        <p:nvSpPr>
          <p:cNvPr id="17" name="文本框 16"/>
          <p:cNvSpPr txBox="1"/>
          <p:nvPr/>
        </p:nvSpPr>
        <p:spPr>
          <a:xfrm>
            <a:off x="-47624" y="2721637"/>
            <a:ext cx="3295649" cy="830997"/>
          </a:xfrm>
          <a:prstGeom prst="rect">
            <a:avLst/>
          </a:prstGeom>
          <a:noFill/>
        </p:spPr>
        <p:txBody>
          <a:bodyPr wrap="square">
            <a:spAutoFit/>
          </a:bodyPr>
          <a:lstStyle/>
          <a:p>
            <a:pPr algn="ctr"/>
            <a:r>
              <a:rPr lang="en-US" altLang="zh-CN" sz="2400" dirty="0">
                <a:solidFill>
                  <a:schemeClr val="accent2">
                    <a:lumMod val="20000"/>
                    <a:lumOff val="80000"/>
                  </a:schemeClr>
                </a:solidFill>
              </a:rPr>
              <a:t>The Translation of Poem   Image</a:t>
            </a:r>
          </a:p>
        </p:txBody>
      </p:sp>
      <p:sp>
        <p:nvSpPr>
          <p:cNvPr id="5" name="文本框 4"/>
          <p:cNvSpPr txBox="1"/>
          <p:nvPr/>
        </p:nvSpPr>
        <p:spPr>
          <a:xfrm>
            <a:off x="3959225" y="164723"/>
            <a:ext cx="7658100" cy="7047230"/>
          </a:xfrm>
          <a:prstGeom prst="rect">
            <a:avLst/>
          </a:prstGeom>
          <a:noFill/>
        </p:spPr>
        <p:txBody>
          <a:bodyPr wrap="square" rtlCol="0">
            <a:spAutoFit/>
          </a:bodyPr>
          <a:lstStyle/>
          <a:p>
            <a:r>
              <a:rPr lang="en-US" altLang="zh-CN" sz="2800" dirty="0">
                <a:solidFill>
                  <a:schemeClr val="accent5"/>
                </a:solidFill>
              </a:rPr>
              <a:t>Translation of Non-Figurative Images: </a:t>
            </a:r>
          </a:p>
          <a:p>
            <a:endParaRPr lang="en-US" altLang="zh-CN" sz="2800" dirty="0">
              <a:solidFill>
                <a:schemeClr val="accent5"/>
              </a:solidFill>
            </a:endParaRPr>
          </a:p>
          <a:p>
            <a:r>
              <a:rPr lang="en-US" altLang="zh-CN" dirty="0">
                <a:solidFill>
                  <a:schemeClr val="tx1">
                    <a:lumMod val="50000"/>
                    <a:lumOff val="50000"/>
                  </a:schemeClr>
                </a:solidFill>
              </a:rPr>
              <a:t> </a:t>
            </a:r>
            <a:r>
              <a:rPr lang="en-US" altLang="zh-CN" sz="2000" dirty="0">
                <a:solidFill>
                  <a:schemeClr val="tx1">
                    <a:lumMod val="50000"/>
                    <a:lumOff val="50000"/>
                  </a:schemeClr>
                </a:solidFill>
              </a:rPr>
              <a:t> </a:t>
            </a:r>
            <a:r>
              <a:rPr lang="en-US" altLang="zh-CN" sz="2200" dirty="0">
                <a:solidFill>
                  <a:schemeClr val="tx1">
                    <a:lumMod val="50000"/>
                    <a:lumOff val="50000"/>
                  </a:schemeClr>
                </a:solidFill>
              </a:rPr>
              <a:t>1.Generally the translator has no right to change, add or delete, and must strictly reproduce the image in the original poem.</a:t>
            </a:r>
          </a:p>
          <a:p>
            <a:r>
              <a:rPr lang="en-US" altLang="zh-CN" sz="2200" dirty="0"/>
              <a:t>  </a:t>
            </a:r>
          </a:p>
          <a:p>
            <a:r>
              <a:rPr lang="en-US" altLang="zh-CN" sz="2200" dirty="0"/>
              <a:t>For example:</a:t>
            </a:r>
          </a:p>
          <a:p>
            <a:r>
              <a:rPr lang="zh-CN" altLang="en-US" sz="2200" i="1" dirty="0">
                <a:solidFill>
                  <a:srgbClr val="FF0000"/>
                </a:solidFill>
              </a:rPr>
              <a:t>花</a:t>
            </a:r>
            <a:r>
              <a:rPr lang="zh-CN" altLang="en-US" sz="2200" i="1" dirty="0"/>
              <a:t>间</a:t>
            </a:r>
            <a:r>
              <a:rPr lang="zh-CN" altLang="en-US" sz="2200" i="1" dirty="0">
                <a:solidFill>
                  <a:srgbClr val="FF0000"/>
                </a:solidFill>
              </a:rPr>
              <a:t>一壶酒</a:t>
            </a:r>
            <a:r>
              <a:rPr lang="zh-CN" altLang="en-US" sz="2200" i="1" dirty="0"/>
              <a:t>，</a:t>
            </a:r>
          </a:p>
          <a:p>
            <a:r>
              <a:rPr lang="zh-CN" altLang="en-US" sz="2200" i="1" dirty="0"/>
              <a:t>独酌无相亲。 </a:t>
            </a:r>
          </a:p>
          <a:p>
            <a:r>
              <a:rPr lang="zh-CN" altLang="en-US" sz="2200" i="1" dirty="0"/>
              <a:t>举</a:t>
            </a:r>
            <a:r>
              <a:rPr lang="zh-CN" altLang="en-US" sz="2200" i="1" dirty="0">
                <a:solidFill>
                  <a:srgbClr val="FF0000"/>
                </a:solidFill>
              </a:rPr>
              <a:t>杯</a:t>
            </a:r>
            <a:r>
              <a:rPr lang="zh-CN" altLang="en-US" sz="2200" i="1" dirty="0"/>
              <a:t>邀明月，</a:t>
            </a:r>
          </a:p>
          <a:p>
            <a:r>
              <a:rPr lang="zh-CN" altLang="en-US" sz="2200" i="1" dirty="0"/>
              <a:t>对</a:t>
            </a:r>
            <a:r>
              <a:rPr lang="zh-CN" altLang="en-US" sz="2200" i="1" dirty="0">
                <a:solidFill>
                  <a:srgbClr val="FF0000"/>
                </a:solidFill>
              </a:rPr>
              <a:t>影</a:t>
            </a:r>
            <a:r>
              <a:rPr lang="zh-CN" altLang="en-US" sz="2200" i="1" dirty="0"/>
              <a:t>成三人。</a:t>
            </a:r>
          </a:p>
          <a:p>
            <a:r>
              <a:rPr lang="en-US" altLang="zh-CN" sz="2200" i="1" dirty="0"/>
              <a:t>—— </a:t>
            </a:r>
            <a:r>
              <a:rPr lang="zh-CN" altLang="en-US" sz="2200" i="1" dirty="0"/>
              <a:t>李白</a:t>
            </a:r>
            <a:r>
              <a:rPr lang="en-US" altLang="zh-CN" sz="2200" i="1" dirty="0"/>
              <a:t>《</a:t>
            </a:r>
            <a:r>
              <a:rPr lang="zh-CN" altLang="en-US" sz="2200" i="1" dirty="0"/>
              <a:t>月下独酌</a:t>
            </a:r>
            <a:r>
              <a:rPr lang="en-US" altLang="zh-CN" sz="2200" i="1" dirty="0"/>
              <a:t>》</a:t>
            </a:r>
          </a:p>
          <a:p>
            <a:endParaRPr lang="en-US" altLang="zh-CN" sz="2200" dirty="0"/>
          </a:p>
          <a:p>
            <a:r>
              <a:rPr lang="en-US" altLang="zh-CN" sz="2200" dirty="0"/>
              <a:t>From </a:t>
            </a:r>
            <a:r>
              <a:rPr lang="en-US" altLang="zh-CN" sz="2200" dirty="0">
                <a:solidFill>
                  <a:srgbClr val="FF0000"/>
                </a:solidFill>
              </a:rPr>
              <a:t>a pot of wine </a:t>
            </a:r>
            <a:r>
              <a:rPr lang="en-US" altLang="zh-CN" sz="2200" dirty="0"/>
              <a:t>among the </a:t>
            </a:r>
            <a:r>
              <a:rPr lang="en-US" altLang="zh-CN" sz="2200" dirty="0">
                <a:solidFill>
                  <a:srgbClr val="FF0000"/>
                </a:solidFill>
              </a:rPr>
              <a:t>flowers</a:t>
            </a:r>
            <a:r>
              <a:rPr lang="en-US" altLang="zh-CN" sz="2200" dirty="0"/>
              <a:t> I drank alone. </a:t>
            </a:r>
          </a:p>
          <a:p>
            <a:r>
              <a:rPr lang="en-US" altLang="zh-CN" sz="2200" dirty="0"/>
              <a:t>There was no one with me,</a:t>
            </a:r>
          </a:p>
          <a:p>
            <a:r>
              <a:rPr lang="en-US" altLang="zh-CN" sz="2200" dirty="0"/>
              <a:t>Till, raising my </a:t>
            </a:r>
            <a:r>
              <a:rPr lang="en-US" altLang="zh-CN" sz="2200" dirty="0">
                <a:solidFill>
                  <a:srgbClr val="FF0000"/>
                </a:solidFill>
              </a:rPr>
              <a:t>cup</a:t>
            </a:r>
            <a:r>
              <a:rPr lang="en-US" altLang="zh-CN" sz="2200" dirty="0"/>
              <a:t>, </a:t>
            </a:r>
          </a:p>
          <a:p>
            <a:r>
              <a:rPr lang="en-US" altLang="zh-CN" sz="2200" dirty="0"/>
              <a:t>I asked the bright moon,</a:t>
            </a:r>
          </a:p>
          <a:p>
            <a:r>
              <a:rPr lang="en-US" altLang="zh-CN" sz="2200" dirty="0"/>
              <a:t>To bring me my </a:t>
            </a:r>
            <a:r>
              <a:rPr lang="en-US" altLang="zh-CN" sz="2200" dirty="0">
                <a:solidFill>
                  <a:srgbClr val="FF0000"/>
                </a:solidFill>
              </a:rPr>
              <a:t>shadow</a:t>
            </a:r>
            <a:r>
              <a:rPr lang="en-US" altLang="zh-CN" sz="2200" dirty="0"/>
              <a:t> and make us three. </a:t>
            </a:r>
          </a:p>
          <a:p>
            <a:r>
              <a:rPr lang="en-US" altLang="zh-CN" sz="2200" dirty="0"/>
              <a:t>-- </a:t>
            </a:r>
            <a:r>
              <a:rPr lang="en-US" altLang="zh-CN" sz="2200" dirty="0" err="1"/>
              <a:t>Tranlated</a:t>
            </a:r>
            <a:r>
              <a:rPr lang="en-US" altLang="zh-CN" sz="2200" dirty="0"/>
              <a:t> by Witter </a:t>
            </a:r>
            <a:r>
              <a:rPr lang="en-US" altLang="zh-CN" sz="2200" dirty="0" err="1"/>
              <a:t>Bynner</a:t>
            </a:r>
            <a:endParaRPr lang="en-US" altLang="zh-CN" sz="2200" dirty="0"/>
          </a:p>
          <a:p>
            <a:endParaRPr lang="en-US" altLang="zh-CN" sz="2200" dirty="0"/>
          </a:p>
          <a:p>
            <a:r>
              <a:rPr lang="en-US" altLang="zh-CN" sz="2200" dirty="0"/>
              <a:t> </a:t>
            </a:r>
            <a:endParaRPr lang="zh-CN" altLang="en-US" sz="2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circle(in)">
                                      <p:cBhvr>
                                        <p:cTn id="19" dur="20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circle(in)">
                                      <p:cBhvr>
                                        <p:cTn id="24" dur="2000"/>
                                        <p:tgtEl>
                                          <p:spTgt spid="5">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circle(in)">
                                      <p:cBhvr>
                                        <p:cTn id="27" dur="2000"/>
                                        <p:tgtEl>
                                          <p:spTgt spid="5">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circle(in)">
                                      <p:cBhvr>
                                        <p:cTn id="30" dur="2000"/>
                                        <p:tgtEl>
                                          <p:spTgt spid="5">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circle(in)">
                                      <p:cBhvr>
                                        <p:cTn id="33" dur="2000"/>
                                        <p:tgtEl>
                                          <p:spTgt spid="5">
                                            <p:txEl>
                                              <p:pRg st="7" end="7"/>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circle(in)">
                                      <p:cBhvr>
                                        <p:cTn id="36" dur="2000"/>
                                        <p:tgtEl>
                                          <p:spTgt spid="5">
                                            <p:txEl>
                                              <p:pRg st="8" end="8"/>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circle(in)">
                                      <p:cBhvr>
                                        <p:cTn id="39" dur="2000"/>
                                        <p:tgtEl>
                                          <p:spTgt spid="5">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11" end="11"/>
                                            </p:txEl>
                                          </p:spTgt>
                                        </p:tgtEl>
                                        <p:attrNameLst>
                                          <p:attrName>style.visibility</p:attrName>
                                        </p:attrNameLst>
                                      </p:cBhvr>
                                      <p:to>
                                        <p:strVal val="visible"/>
                                      </p:to>
                                    </p:set>
                                    <p:animEffect transition="in" filter="barn(inVertical)">
                                      <p:cBhvr>
                                        <p:cTn id="44" dur="500"/>
                                        <p:tgtEl>
                                          <p:spTgt spid="5">
                                            <p:txEl>
                                              <p:pRg st="11" end="11"/>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barn(inVertical)">
                                      <p:cBhvr>
                                        <p:cTn id="47" dur="500"/>
                                        <p:tgtEl>
                                          <p:spTgt spid="5">
                                            <p:txEl>
                                              <p:pRg st="12" end="12"/>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animEffect transition="in" filter="barn(inVertical)">
                                      <p:cBhvr>
                                        <p:cTn id="50" dur="500"/>
                                        <p:tgtEl>
                                          <p:spTgt spid="5">
                                            <p:txEl>
                                              <p:pRg st="13" end="13"/>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animEffect transition="in" filter="barn(inVertical)">
                                      <p:cBhvr>
                                        <p:cTn id="53" dur="500"/>
                                        <p:tgtEl>
                                          <p:spTgt spid="5">
                                            <p:txEl>
                                              <p:pRg st="14" end="14"/>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5">
                                            <p:txEl>
                                              <p:pRg st="15" end="15"/>
                                            </p:txEl>
                                          </p:spTgt>
                                        </p:tgtEl>
                                        <p:attrNameLst>
                                          <p:attrName>style.visibility</p:attrName>
                                        </p:attrNameLst>
                                      </p:cBhvr>
                                      <p:to>
                                        <p:strVal val="visible"/>
                                      </p:to>
                                    </p:set>
                                    <p:animEffect transition="in" filter="barn(inVertical)">
                                      <p:cBhvr>
                                        <p:cTn id="56" dur="500"/>
                                        <p:tgtEl>
                                          <p:spTgt spid="5">
                                            <p:txEl>
                                              <p:pRg st="15" end="15"/>
                                            </p:txEl>
                                          </p:spTgt>
                                        </p:tgtEl>
                                      </p:cBhvr>
                                    </p:animEffect>
                                  </p:childTnLst>
                                </p:cTn>
                              </p:par>
                              <p:par>
                                <p:cTn id="57" presetID="16" presetClass="entr" presetSubtype="21" fill="hold" nodeType="withEffect">
                                  <p:stCondLst>
                                    <p:cond delay="0"/>
                                  </p:stCondLst>
                                  <p:childTnLst>
                                    <p:set>
                                      <p:cBhvr>
                                        <p:cTn id="58" dur="1" fill="hold">
                                          <p:stCondLst>
                                            <p:cond delay="0"/>
                                          </p:stCondLst>
                                        </p:cTn>
                                        <p:tgtEl>
                                          <p:spTgt spid="5">
                                            <p:txEl>
                                              <p:pRg st="16" end="16"/>
                                            </p:txEl>
                                          </p:spTgt>
                                        </p:tgtEl>
                                        <p:attrNameLst>
                                          <p:attrName>style.visibility</p:attrName>
                                        </p:attrNameLst>
                                      </p:cBhvr>
                                      <p:to>
                                        <p:strVal val="visible"/>
                                      </p:to>
                                    </p:set>
                                    <p:animEffect transition="in" filter="barn(inVertical)">
                                      <p:cBhvr>
                                        <p:cTn id="59"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theme/theme1.xml><?xml version="1.0" encoding="utf-8"?>
<a:theme xmlns:a="http://schemas.openxmlformats.org/drawingml/2006/main" name="千图海量PPT模板www.58pic.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1046</Words>
  <Application>Microsoft Office PowerPoint</Application>
  <PresentationFormat>宽屏</PresentationFormat>
  <Paragraphs>193</Paragraphs>
  <Slides>15</Slides>
  <Notes>11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Bodoni Bd BT</vt:lpstr>
      <vt:lpstr>Lora</vt:lpstr>
      <vt:lpstr>Poppins SemiBold</vt:lpstr>
      <vt:lpstr>华文细黑</vt:lpstr>
      <vt:lpstr>Arial</vt:lpstr>
      <vt:lpstr>Calibri</vt:lpstr>
      <vt:lpstr>Calibri Light</vt:lpstr>
      <vt:lpstr>Times New Roman</vt:lpstr>
      <vt:lpstr>千图海量PPT模板www.58pic.com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杨 容</cp:lastModifiedBy>
  <cp:revision>69</cp:revision>
  <dcterms:created xsi:type="dcterms:W3CDTF">2017-08-30T08:50:00Z</dcterms:created>
  <dcterms:modified xsi:type="dcterms:W3CDTF">2020-12-06T14:55:00Z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2052-11.1.0.10024</vt:lpwstr>
  </property>
</Properties>
</file>