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sldIdLst>
    <p:sldId id="256" r:id="rId4"/>
    <p:sldId id="257" r:id="rId6"/>
    <p:sldId id="308" r:id="rId7"/>
    <p:sldId id="290" r:id="rId8"/>
    <p:sldId id="313" r:id="rId9"/>
    <p:sldId id="314" r:id="rId10"/>
    <p:sldId id="315" r:id="rId11"/>
    <p:sldId id="330" r:id="rId12"/>
    <p:sldId id="316" r:id="rId13"/>
    <p:sldId id="317" r:id="rId14"/>
    <p:sldId id="318" r:id="rId15"/>
    <p:sldId id="362" r:id="rId16"/>
    <p:sldId id="331" r:id="rId17"/>
    <p:sldId id="322" r:id="rId18"/>
    <p:sldId id="323" r:id="rId19"/>
    <p:sldId id="332" r:id="rId20"/>
    <p:sldId id="328" r:id="rId21"/>
    <p:sldId id="327" r:id="rId22"/>
    <p:sldId id="370" r:id="rId23"/>
    <p:sldId id="363"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020" y="810"/>
      </p:cViewPr>
      <p:guideLst/>
    </p:cSldViewPr>
  </p:slideViewPr>
  <p:notesTextViewPr>
    <p:cViewPr>
      <p:scale>
        <a:sx n="1" d="1"/>
        <a:sy n="1" d="1"/>
      </p:scale>
      <p:origin x="0" y="0"/>
    </p:cViewPr>
  </p:notesTextViewPr>
  <p:notesViewPr>
    <p:cSldViewPr snapToGrid="0">
      <p:cViewPr varScale="1">
        <p:scale>
          <a:sx n="84" d="100"/>
          <a:sy n="84" d="100"/>
        </p:scale>
        <p:origin x="108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5.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D93F7AB-2711-471A-9186-095AC17573B5}"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a:t>单击此处编辑母版标题样式</a:t>
            </a:r>
            <a:endParaRPr lang="zh-CN" altLang="en-US"/>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endParaRPr lang="zh-CN" altLang="en-US"/>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12032"/>
            <a:ext cx="12192000" cy="6858000"/>
          </a:xfrm>
          <a:prstGeom prst="rect">
            <a:avLst/>
          </a:prstGeom>
        </p:spPr>
      </p:pic>
      <p:sp>
        <p:nvSpPr>
          <p:cNvPr id="2" name="矩形: 圆角 1"/>
          <p:cNvSpPr/>
          <p:nvPr userDrawn="1"/>
        </p:nvSpPr>
        <p:spPr>
          <a:xfrm>
            <a:off x="562535" y="365761"/>
            <a:ext cx="11066930" cy="6102414"/>
          </a:xfrm>
          <a:prstGeom prst="roundRect">
            <a:avLst>
              <a:gd name="adj" fmla="val 9219"/>
            </a:avLst>
          </a:prstGeom>
          <a:solidFill>
            <a:schemeClr val="bg1">
              <a:alpha val="89000"/>
            </a:schemeClr>
          </a:solidFill>
          <a:ln w="47625">
            <a:solidFill>
              <a:srgbClr val="9B5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2032"/>
            <a:ext cx="12192000" cy="6858000"/>
          </a:xfrm>
          <a:prstGeom prst="rect">
            <a:avLst/>
          </a:prstGeom>
        </p:spPr>
      </p:pic>
      <p:sp>
        <p:nvSpPr>
          <p:cNvPr id="2" name="文本框 1"/>
          <p:cNvSpPr txBox="1"/>
          <p:nvPr/>
        </p:nvSpPr>
        <p:spPr>
          <a:xfrm>
            <a:off x="6487795" y="5987415"/>
            <a:ext cx="5367655" cy="1404620"/>
          </a:xfrm>
          <a:prstGeom prst="rect">
            <a:avLst/>
          </a:prstGeom>
        </p:spPr>
        <p:txBody>
          <a:bodyPr>
            <a:noAutofit/>
            <a:extLst>
              <a:ext uri="{4A0BC546-FE56-4ADE-93B0-CB8AF2F6F144}">
                <wpsdc:textFrameExt xmlns:wpsdc="http://www.wps.cn/officeDocument/2022/drawingmlCustomData" type="text"/>
              </a:ext>
            </a:extLst>
          </a:bodyPr>
          <a:p>
            <a:pPr algn="l"/>
            <a:r>
              <a:rPr lang="en-US" altLang="zh-CN" sz="3600" b="1">
                <a:solidFill>
                  <a:schemeClr val="tx1"/>
                </a:solidFill>
                <a:latin typeface="Times New Roman" panose="02020603050405020304" charset="0"/>
                <a:ea typeface="微软雅黑" panose="020B0503020204020204" pitchFamily="34" charset="-122"/>
                <a:cs typeface="Times New Roman" panose="02020603050405020304" charset="0"/>
              </a:rPr>
              <a:t>23</a:t>
            </a:r>
            <a:r>
              <a:rPr lang="zh-CN" altLang="en-US" sz="3600" b="1">
                <a:solidFill>
                  <a:schemeClr val="tx1"/>
                </a:solidFill>
                <a:latin typeface="Times New Roman" panose="02020603050405020304" charset="0"/>
                <a:ea typeface="微软雅黑" panose="020B0503020204020204" pitchFamily="34" charset="-122"/>
                <a:cs typeface="Times New Roman" panose="02020603050405020304" charset="0"/>
              </a:rPr>
              <a:t>级英语笔译</a:t>
            </a:r>
            <a:r>
              <a:rPr lang="en-US" altLang="zh-CN" sz="3600" b="1">
                <a:solidFill>
                  <a:schemeClr val="tx1"/>
                </a:solidFill>
                <a:latin typeface="Times New Roman" panose="02020603050405020304" charset="0"/>
                <a:ea typeface="微软雅黑" panose="020B0503020204020204" pitchFamily="34" charset="-122"/>
                <a:cs typeface="Times New Roman" panose="02020603050405020304" charset="0"/>
              </a:rPr>
              <a:t> </a:t>
            </a:r>
            <a:r>
              <a:rPr lang="zh-CN" altLang="en-US" sz="3600" b="1">
                <a:solidFill>
                  <a:schemeClr val="tx1"/>
                </a:solidFill>
                <a:latin typeface="Times New Roman" panose="02020603050405020304" charset="0"/>
                <a:ea typeface="微软雅黑" panose="020B0503020204020204" pitchFamily="34" charset="-122"/>
                <a:cs typeface="Times New Roman" panose="02020603050405020304" charset="0"/>
              </a:rPr>
              <a:t>李如</a:t>
            </a:r>
            <a:r>
              <a:rPr lang="en-US" altLang="zh-CN" sz="3600" b="1">
                <a:solidFill>
                  <a:schemeClr val="tx1"/>
                </a:solidFill>
                <a:latin typeface="Times New Roman" panose="02020603050405020304" charset="0"/>
                <a:ea typeface="微软雅黑" panose="020B0503020204020204" pitchFamily="34" charset="-122"/>
                <a:cs typeface="Times New Roman" panose="02020603050405020304" charset="0"/>
              </a:rPr>
              <a:t> Lee</a:t>
            </a:r>
            <a:endParaRPr lang="en-US" altLang="zh-CN" sz="3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38200" y="514350"/>
            <a:ext cx="2510155"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buClrTx/>
              <a:buSzTx/>
              <a:buFontTx/>
            </a:pPr>
            <a:r>
              <a:rPr lang="en-US" altLang="zh-CN" sz="4000" b="1" dirty="0">
                <a:latin typeface="Times New Roman" panose="02020603050405020304" charset="0"/>
                <a:cs typeface="Times New Roman" panose="02020603050405020304" charset="0"/>
                <a:sym typeface="微软雅黑" panose="020B0503020204020204" pitchFamily="34" charset="-122"/>
              </a:rPr>
              <a:t>Customs</a:t>
            </a:r>
            <a:endParaRPr lang="en-US" altLang="zh-CN" dirty="0">
              <a:sym typeface="微软雅黑" panose="020B0503020204020204" pitchFamily="34" charset="-122"/>
            </a:endParaRPr>
          </a:p>
        </p:txBody>
      </p:sp>
      <p:pic>
        <p:nvPicPr>
          <p:cNvPr id="16" name="图片 15"/>
          <p:cNvPicPr>
            <a:picLocks noChangeAspect="1"/>
          </p:cNvPicPr>
          <p:nvPr/>
        </p:nvPicPr>
        <p:blipFill>
          <a:blip r:embed="rId1" cstate="screen"/>
          <a:stretch>
            <a:fillRect/>
          </a:stretch>
        </p:blipFill>
        <p:spPr>
          <a:xfrm>
            <a:off x="2901905" y="635524"/>
            <a:ext cx="585742" cy="585742"/>
          </a:xfrm>
          <a:prstGeom prst="rect">
            <a:avLst/>
          </a:prstGeom>
        </p:spPr>
      </p:pic>
      <p:sp>
        <p:nvSpPr>
          <p:cNvPr id="2" name="文本框 1"/>
          <p:cNvSpPr txBox="1"/>
          <p:nvPr/>
        </p:nvSpPr>
        <p:spPr>
          <a:xfrm>
            <a:off x="5090795" y="811530"/>
            <a:ext cx="6365875" cy="4011295"/>
          </a:xfrm>
          <a:prstGeom prst="rect">
            <a:avLst/>
          </a:prstGeom>
        </p:spPr>
        <p:txBody>
          <a:bodyPr>
            <a:noAutofit/>
            <a:extLst>
              <a:ext uri="{4A0BC546-FE56-4ADE-93B0-CB8AF2F6F144}">
                <wpsdc:textFrameExt xmlns:wpsdc="http://www.wps.cn/officeDocument/2022/drawingmlCustomData" type="text"/>
              </a:ext>
            </a:extLst>
          </a:bodyPr>
          <a:p>
            <a:pPr algn="l" fontAlgn="auto">
              <a:lnSpc>
                <a:spcPct val="150000"/>
              </a:lnSpc>
              <a:buClrTx/>
              <a:buSzTx/>
              <a:buFontTx/>
            </a:pPr>
            <a:r>
              <a:rPr lang="en-US" altLang="zh-CN" sz="2400" b="1">
                <a:latin typeface="Times New Roman" panose="02020603050405020304" charset="0"/>
                <a:ea typeface="微软雅黑" panose="020B0503020204020204" pitchFamily="34" charset="-122"/>
                <a:cs typeface="Times New Roman" panose="02020603050405020304" charset="0"/>
              </a:rPr>
              <a:t>3. </a:t>
            </a:r>
            <a:r>
              <a:rPr lang="zh-CN" altLang="en-US" sz="2400" b="1">
                <a:latin typeface="Times New Roman" panose="02020603050405020304" charset="0"/>
                <a:ea typeface="微软雅黑" panose="020B0503020204020204" pitchFamily="34" charset="-122"/>
                <a:cs typeface="Times New Roman" panose="02020603050405020304" charset="0"/>
              </a:rPr>
              <a:t>Happy Spider Response: Placing spiders on melons to divine skillfulness based on the </a:t>
            </a:r>
            <a:r>
              <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rPr>
              <a:t>density of their webs.</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algn="l" fontAlgn="auto">
              <a:lnSpc>
                <a:spcPct val="150000"/>
              </a:lnSpc>
              <a:buClrTx/>
              <a:buSzTx/>
              <a:buFontTx/>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algn="l" fontAlgn="auto">
              <a:lnSpc>
                <a:spcPct val="150000"/>
              </a:lnSpc>
              <a:buClrTx/>
              <a:buSzTx/>
              <a:buFontTx/>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algn="l" fontAlgn="auto">
              <a:lnSpc>
                <a:spcPct val="150000"/>
              </a:lnSpc>
              <a:buClrTx/>
              <a:buSzTx/>
              <a:buFontTx/>
            </a:pPr>
            <a:r>
              <a:rPr lang="en-US" altLang="zh-CN" sz="2400" b="1">
                <a:latin typeface="Times New Roman" panose="02020603050405020304" charset="0"/>
                <a:ea typeface="微软雅黑" panose="020B0503020204020204" pitchFamily="34" charset="-122"/>
                <a:cs typeface="Times New Roman" panose="02020603050405020304" charset="0"/>
              </a:rPr>
              <a:t>4. </a:t>
            </a:r>
            <a:r>
              <a:rPr lang="zh-CN" altLang="en-US" sz="2400" b="1">
                <a:latin typeface="Times New Roman" panose="02020603050405020304" charset="0"/>
                <a:ea typeface="微软雅黑" panose="020B0503020204020204" pitchFamily="34" charset="-122"/>
                <a:cs typeface="Times New Roman" panose="02020603050405020304" charset="0"/>
              </a:rPr>
              <a:t>Needle Throwing Test: Throwing needles into water to divine skillfulness based on the </a:t>
            </a:r>
            <a:r>
              <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rPr>
              <a:t>shape of the needle</a:t>
            </a:r>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t>
            </a:r>
            <a:r>
              <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rPr>
              <a:t>s shadow at the bottom of the water.</a:t>
            </a:r>
            <a:endPar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2537460" y="1177925"/>
            <a:ext cx="2553335" cy="2553335"/>
          </a:xfrm>
          <a:prstGeom prst="rect">
            <a:avLst/>
          </a:prstGeom>
        </p:spPr>
      </p:pic>
      <p:pic>
        <p:nvPicPr>
          <p:cNvPr id="13" name="图片 12"/>
          <p:cNvPicPr>
            <a:picLocks noChangeAspect="1"/>
          </p:cNvPicPr>
          <p:nvPr/>
        </p:nvPicPr>
        <p:blipFill>
          <a:blip r:embed="rId3"/>
          <a:stretch>
            <a:fillRect/>
          </a:stretch>
        </p:blipFill>
        <p:spPr>
          <a:xfrm>
            <a:off x="1000760" y="3731260"/>
            <a:ext cx="3089910" cy="2661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99185" y="452301"/>
            <a:ext cx="1987732"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Food</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12" name="图片 11"/>
          <p:cNvPicPr>
            <a:picLocks noChangeAspect="1"/>
          </p:cNvPicPr>
          <p:nvPr/>
        </p:nvPicPr>
        <p:blipFill>
          <a:blip r:embed="rId1" cstate="screen"/>
          <a:stretch>
            <a:fillRect/>
          </a:stretch>
        </p:blipFill>
        <p:spPr>
          <a:xfrm>
            <a:off x="2345645" y="573294"/>
            <a:ext cx="585742" cy="585742"/>
          </a:xfrm>
          <a:prstGeom prst="rect">
            <a:avLst/>
          </a:prstGeom>
        </p:spPr>
      </p:pic>
      <p:pic>
        <p:nvPicPr>
          <p:cNvPr id="3" name="图片 2"/>
          <p:cNvPicPr>
            <a:picLocks noChangeAspect="1"/>
          </p:cNvPicPr>
          <p:nvPr/>
        </p:nvPicPr>
        <p:blipFill>
          <a:blip r:embed="rId2"/>
          <a:stretch>
            <a:fillRect/>
          </a:stretch>
        </p:blipFill>
        <p:spPr>
          <a:xfrm>
            <a:off x="6124575" y="573405"/>
            <a:ext cx="4114800" cy="2828925"/>
          </a:xfrm>
          <a:prstGeom prst="rect">
            <a:avLst/>
          </a:prstGeom>
        </p:spPr>
      </p:pic>
      <p:sp>
        <p:nvSpPr>
          <p:cNvPr id="8" name="文本框 7"/>
          <p:cNvSpPr txBox="1"/>
          <p:nvPr/>
        </p:nvSpPr>
        <p:spPr>
          <a:xfrm>
            <a:off x="7030085" y="3429000"/>
            <a:ext cx="2315210" cy="840740"/>
          </a:xfrm>
          <a:prstGeom prst="rect">
            <a:avLst/>
          </a:prstGeom>
        </p:spPr>
        <p:txBody>
          <a:bodyPr>
            <a:noAutofit/>
            <a:extLst>
              <a:ext uri="{4A0BC546-FE56-4ADE-93B0-CB8AF2F6F144}">
                <wpsdc:textFrameExt xmlns:wpsdc="http://www.wps.cn/officeDocument/2022/drawingmlCustomData" type="text"/>
              </a:ext>
            </a:extLst>
          </a:bodyPr>
          <a:p>
            <a:pPr algn="l"/>
            <a:r>
              <a:rPr lang="zh-CN" altLang="en-US" sz="3200" b="1">
                <a:latin typeface="Times New Roman" panose="02020603050405020304" charset="0"/>
                <a:ea typeface="微软雅黑" panose="020B0503020204020204" pitchFamily="34" charset="-122"/>
                <a:cs typeface="Times New Roman" panose="02020603050405020304" charset="0"/>
              </a:rPr>
              <a:t> Qiáo Guǒ</a:t>
            </a:r>
            <a:endParaRPr lang="zh-CN" altLang="en-US" sz="3200" b="1">
              <a:latin typeface="Times New Roman" panose="02020603050405020304" charset="0"/>
              <a:ea typeface="微软雅黑" panose="020B0503020204020204" pitchFamily="34" charset="-122"/>
              <a:cs typeface="Times New Roman" panose="02020603050405020304" charset="0"/>
            </a:endParaRPr>
          </a:p>
          <a:p>
            <a:pPr algn="l"/>
            <a:r>
              <a:rPr lang="en-US" altLang="zh-CN" sz="3200" b="1">
                <a:latin typeface="Times New Roman" panose="02020603050405020304" charset="0"/>
                <a:ea typeface="微软雅黑" panose="020B0503020204020204" pitchFamily="34" charset="-122"/>
                <a:cs typeface="Times New Roman" panose="02020603050405020304" charset="0"/>
              </a:rPr>
              <a:t>      </a:t>
            </a:r>
            <a:r>
              <a:rPr lang="zh-CN" altLang="en-US" sz="3200" b="1">
                <a:latin typeface="Times New Roman" panose="02020603050405020304" charset="0"/>
                <a:ea typeface="微软雅黑" panose="020B0503020204020204" pitchFamily="34" charset="-122"/>
                <a:cs typeface="Times New Roman" panose="02020603050405020304" charset="0"/>
              </a:rPr>
              <a:t>巧果</a:t>
            </a:r>
            <a:endParaRPr lang="zh-CN" altLang="en-US" sz="3200" b="1">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2271395" y="5299075"/>
            <a:ext cx="2336800" cy="772160"/>
          </a:xfrm>
          <a:prstGeom prst="rect">
            <a:avLst/>
          </a:prstGeom>
        </p:spPr>
        <p:txBody>
          <a:bodyPr>
            <a:noAutofit/>
            <a:extLst>
              <a:ext uri="{4A0BC546-FE56-4ADE-93B0-CB8AF2F6F144}">
                <wpsdc:textFrameExt xmlns:wpsdc="http://www.wps.cn/officeDocument/2022/drawingmlCustomData" type="text"/>
              </a:ext>
            </a:extLst>
          </a:bodyPr>
          <a:p>
            <a:pPr algn="l">
              <a:buClrTx/>
              <a:buSzTx/>
              <a:buFontTx/>
            </a:pPr>
            <a:r>
              <a:rPr lang="zh-CN" altLang="en-US" sz="3200" b="1">
                <a:latin typeface="Times New Roman" panose="02020603050405020304" charset="0"/>
                <a:ea typeface="微软雅黑" panose="020B0503020204020204" pitchFamily="34" charset="-122"/>
                <a:cs typeface="Times New Roman" panose="02020603050405020304" charset="0"/>
              </a:rPr>
              <a:t>Qiǎo Sū</a:t>
            </a:r>
            <a:endParaRPr lang="zh-CN" altLang="en-US" sz="3200" b="1">
              <a:latin typeface="Times New Roman" panose="02020603050405020304" charset="0"/>
              <a:ea typeface="微软雅黑" panose="020B0503020204020204" pitchFamily="34" charset="-122"/>
              <a:cs typeface="Times New Roman" panose="02020603050405020304" charset="0"/>
            </a:endParaRPr>
          </a:p>
          <a:p>
            <a:pPr algn="l">
              <a:buClrTx/>
              <a:buSzTx/>
              <a:buFontTx/>
            </a:pPr>
            <a:r>
              <a:rPr lang="en-US" altLang="zh-CN" sz="3200" b="1">
                <a:latin typeface="Times New Roman" panose="02020603050405020304" charset="0"/>
                <a:ea typeface="微软雅黑" panose="020B0503020204020204" pitchFamily="34" charset="-122"/>
                <a:cs typeface="Times New Roman" panose="02020603050405020304" charset="0"/>
              </a:rPr>
              <a:t>    </a:t>
            </a:r>
            <a:r>
              <a:rPr lang="zh-CN" altLang="en-US" sz="3200" b="1">
                <a:latin typeface="Times New Roman" panose="02020603050405020304" charset="0"/>
                <a:ea typeface="微软雅黑" panose="020B0503020204020204" pitchFamily="34" charset="-122"/>
                <a:cs typeface="Times New Roman" panose="02020603050405020304" charset="0"/>
              </a:rPr>
              <a:t>巧酥</a:t>
            </a:r>
            <a:endParaRPr lang="zh-CN" altLang="en-US" sz="3200" b="1">
              <a:latin typeface="Times New Roman" panose="02020603050405020304" charset="0"/>
              <a:ea typeface="微软雅黑" panose="020B0503020204020204" pitchFamily="34" charset="-122"/>
              <a:cs typeface="Times New Roman" panose="02020603050405020304" charset="0"/>
            </a:endParaRPr>
          </a:p>
        </p:txBody>
      </p:sp>
      <p:pic>
        <p:nvPicPr>
          <p:cNvPr id="2" name="图片 1"/>
          <p:cNvPicPr>
            <a:picLocks noChangeAspect="1"/>
          </p:cNvPicPr>
          <p:nvPr/>
        </p:nvPicPr>
        <p:blipFill>
          <a:blip r:embed="rId3"/>
          <a:stretch>
            <a:fillRect/>
          </a:stretch>
        </p:blipFill>
        <p:spPr>
          <a:xfrm>
            <a:off x="1318260" y="1870710"/>
            <a:ext cx="3185160" cy="3116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99185" y="452301"/>
            <a:ext cx="1987732"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Food</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12" name="图片 11"/>
          <p:cNvPicPr>
            <a:picLocks noChangeAspect="1"/>
          </p:cNvPicPr>
          <p:nvPr/>
        </p:nvPicPr>
        <p:blipFill>
          <a:blip r:embed="rId1" cstate="screen"/>
          <a:stretch>
            <a:fillRect/>
          </a:stretch>
        </p:blipFill>
        <p:spPr>
          <a:xfrm>
            <a:off x="2345645" y="573294"/>
            <a:ext cx="585742" cy="585742"/>
          </a:xfrm>
          <a:prstGeom prst="rect">
            <a:avLst/>
          </a:prstGeom>
        </p:spPr>
      </p:pic>
      <p:sp>
        <p:nvSpPr>
          <p:cNvPr id="2" name="文本框 1"/>
          <p:cNvSpPr txBox="1"/>
          <p:nvPr/>
        </p:nvSpPr>
        <p:spPr>
          <a:xfrm>
            <a:off x="8260715" y="4734560"/>
            <a:ext cx="2315210" cy="1033145"/>
          </a:xfrm>
          <a:prstGeom prst="rect">
            <a:avLst/>
          </a:prstGeom>
        </p:spPr>
        <p:txBody>
          <a:bodyPr>
            <a:noAutofit/>
            <a:extLst>
              <a:ext uri="{4A0BC546-FE56-4ADE-93B0-CB8AF2F6F144}">
                <wpsdc:textFrameExt xmlns:wpsdc="http://www.wps.cn/officeDocument/2022/drawingmlCustomData" type="text"/>
              </a:ext>
            </a:extLst>
          </a:bodyPr>
          <a:p>
            <a:pPr algn="l">
              <a:buClrTx/>
              <a:buSzTx/>
              <a:buFontTx/>
            </a:pPr>
            <a:r>
              <a:rPr lang="zh-CN" altLang="en-US" sz="3200" b="1">
                <a:latin typeface="Times New Roman" panose="02020603050405020304" charset="0"/>
                <a:ea typeface="微软雅黑" panose="020B0503020204020204" pitchFamily="34" charset="-122"/>
                <a:cs typeface="Times New Roman" panose="02020603050405020304" charset="0"/>
              </a:rPr>
              <a:t> Yún Miàn</a:t>
            </a:r>
            <a:endParaRPr lang="zh-CN" altLang="en-US" sz="3200" b="1">
              <a:latin typeface="Times New Roman" panose="02020603050405020304" charset="0"/>
              <a:ea typeface="微软雅黑" panose="020B0503020204020204" pitchFamily="34" charset="-122"/>
              <a:cs typeface="Times New Roman" panose="02020603050405020304" charset="0"/>
            </a:endParaRPr>
          </a:p>
          <a:p>
            <a:pPr algn="l">
              <a:buClrTx/>
              <a:buSzTx/>
              <a:buFontTx/>
            </a:pPr>
            <a:r>
              <a:rPr lang="en-US" altLang="zh-CN" sz="3200" b="1">
                <a:latin typeface="Times New Roman" panose="02020603050405020304" charset="0"/>
                <a:ea typeface="微软雅黑" panose="020B0503020204020204" pitchFamily="34" charset="-122"/>
                <a:cs typeface="Times New Roman" panose="02020603050405020304" charset="0"/>
              </a:rPr>
              <a:t>      </a:t>
            </a:r>
            <a:r>
              <a:rPr lang="zh-CN" altLang="en-US" sz="3200" b="1">
                <a:latin typeface="Times New Roman" panose="02020603050405020304" charset="0"/>
                <a:ea typeface="微软雅黑" panose="020B0503020204020204" pitchFamily="34" charset="-122"/>
                <a:cs typeface="Times New Roman" panose="02020603050405020304" charset="0"/>
              </a:rPr>
              <a:t>云面</a:t>
            </a:r>
            <a:endParaRPr lang="zh-CN" altLang="en-US" sz="3200" b="1">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nvSpPr>
        <p:spPr>
          <a:xfrm>
            <a:off x="1792605" y="4635500"/>
            <a:ext cx="3118485" cy="1033145"/>
          </a:xfrm>
          <a:prstGeom prst="rect">
            <a:avLst/>
          </a:prstGeom>
        </p:spPr>
        <p:txBody>
          <a:bodyPr>
            <a:noAutofit/>
            <a:extLst>
              <a:ext uri="{4A0BC546-FE56-4ADE-93B0-CB8AF2F6F144}">
                <wpsdc:textFrameExt xmlns:wpsdc="http://www.wps.cn/officeDocument/2022/drawingmlCustomData" type="text"/>
              </a:ext>
            </a:extLst>
          </a:bodyPr>
          <a:p>
            <a:pPr algn="l">
              <a:buClrTx/>
              <a:buSzTx/>
              <a:buFontTx/>
            </a:pPr>
            <a:r>
              <a:rPr lang="zh-CN" altLang="en-US" sz="3200" b="1">
                <a:latin typeface="Times New Roman" panose="02020603050405020304" charset="0"/>
                <a:ea typeface="微软雅黑" panose="020B0503020204020204" pitchFamily="34" charset="-122"/>
                <a:cs typeface="Times New Roman" panose="02020603050405020304" charset="0"/>
              </a:rPr>
              <a:t>Qiǎo Qiǎo Bǎn</a:t>
            </a:r>
            <a:endParaRPr lang="zh-CN" altLang="en-US" sz="3200" b="1">
              <a:latin typeface="Times New Roman" panose="02020603050405020304" charset="0"/>
              <a:ea typeface="微软雅黑" panose="020B0503020204020204" pitchFamily="34" charset="-122"/>
              <a:cs typeface="Times New Roman" panose="02020603050405020304" charset="0"/>
            </a:endParaRPr>
          </a:p>
          <a:p>
            <a:pPr algn="l">
              <a:buClrTx/>
              <a:buSzTx/>
              <a:buFontTx/>
            </a:pPr>
            <a:r>
              <a:rPr lang="en-US" altLang="zh-CN" sz="3200" b="1">
                <a:latin typeface="Times New Roman" panose="02020603050405020304" charset="0"/>
                <a:ea typeface="微软雅黑" panose="020B0503020204020204" pitchFamily="34" charset="-122"/>
                <a:cs typeface="Times New Roman" panose="02020603050405020304" charset="0"/>
              </a:rPr>
              <a:t>      </a:t>
            </a:r>
            <a:r>
              <a:rPr lang="zh-CN" altLang="en-US" sz="3200" b="1">
                <a:latin typeface="Times New Roman" panose="02020603050405020304" charset="0"/>
                <a:ea typeface="微软雅黑" panose="020B0503020204020204" pitchFamily="34" charset="-122"/>
                <a:cs typeface="Times New Roman" panose="02020603050405020304" charset="0"/>
              </a:rPr>
              <a:t>巧巧板</a:t>
            </a:r>
            <a:endParaRPr lang="zh-CN" altLang="en-US" sz="3200" b="1">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1099185" y="1534795"/>
            <a:ext cx="4799330" cy="2880360"/>
          </a:xfrm>
          <a:prstGeom prst="rect">
            <a:avLst/>
          </a:prstGeom>
        </p:spPr>
      </p:pic>
      <p:pic>
        <p:nvPicPr>
          <p:cNvPr id="8" name="图片 7"/>
          <p:cNvPicPr>
            <a:picLocks noChangeAspect="1"/>
          </p:cNvPicPr>
          <p:nvPr/>
        </p:nvPicPr>
        <p:blipFill>
          <a:blip r:embed="rId3"/>
          <a:stretch>
            <a:fillRect/>
          </a:stretch>
        </p:blipFill>
        <p:spPr>
          <a:xfrm>
            <a:off x="7260590" y="1233170"/>
            <a:ext cx="3652520" cy="3402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0" y="-12032"/>
            <a:ext cx="12192000" cy="6858000"/>
          </a:xfrm>
          <a:prstGeom prst="rect">
            <a:avLst/>
          </a:prstGeom>
        </p:spPr>
      </p:pic>
      <p:sp>
        <p:nvSpPr>
          <p:cNvPr id="14" name="矩形: 圆角 13"/>
          <p:cNvSpPr/>
          <p:nvPr/>
        </p:nvSpPr>
        <p:spPr>
          <a:xfrm>
            <a:off x="1562100" y="660217"/>
            <a:ext cx="9067800" cy="5003800"/>
          </a:xfrm>
          <a:prstGeom prst="roundRect">
            <a:avLst/>
          </a:prstGeom>
          <a:solidFill>
            <a:srgbClr val="9B5231"/>
          </a:solidFill>
          <a:ln w="149225">
            <a:solidFill>
              <a:srgbClr val="F1B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792095" y="2423795"/>
            <a:ext cx="6608445" cy="1198880"/>
          </a:xfrm>
          <a:prstGeom prst="rect">
            <a:avLst/>
          </a:prstGeom>
          <a:noFill/>
        </p:spPr>
        <p:txBody>
          <a:bodyPr wrap="square" rtlCol="0">
            <a:spAutoFit/>
          </a:bodyPr>
          <a:lstStyle>
            <a:defPPr>
              <a:defRPr lang="zh-CN"/>
            </a:defPPr>
            <a:lvl1pPr algn="dist">
              <a:defRPr kumimoji="1" sz="6600">
                <a:solidFill>
                  <a:schemeClr val="bg1"/>
                </a:solidFill>
                <a:latin typeface="华文行楷" panose="02010800040101010101" pitchFamily="2" charset="-122"/>
                <a:ea typeface="华文行楷" panose="02010800040101010101" pitchFamily="2" charset="-122"/>
              </a:defRPr>
            </a:lvl1pPr>
          </a:lstStyle>
          <a:p>
            <a:pPr algn="l">
              <a:buClrTx/>
              <a:buSzTx/>
              <a:buFontTx/>
            </a:pPr>
            <a:r>
              <a:rPr lang="en-US" altLang="zh-CN" sz="7200" b="1" dirty="0">
                <a:solidFill>
                  <a:schemeClr val="tx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Related Poetry</a:t>
            </a:r>
            <a:endParaRPr lang="en-US" altLang="zh-CN" sz="7200" b="1" dirty="0">
              <a:solidFill>
                <a:schemeClr val="tx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grpSp>
        <p:nvGrpSpPr>
          <p:cNvPr id="17" name="组合 16"/>
          <p:cNvGrpSpPr/>
          <p:nvPr/>
        </p:nvGrpSpPr>
        <p:grpSpPr>
          <a:xfrm>
            <a:off x="4666854" y="1215893"/>
            <a:ext cx="2594929" cy="822336"/>
            <a:chOff x="4860423" y="1612159"/>
            <a:chExt cx="2594929" cy="822336"/>
          </a:xfrm>
        </p:grpSpPr>
        <p:sp>
          <p:nvSpPr>
            <p:cNvPr id="23" name="文本框 22"/>
            <p:cNvSpPr txBox="1"/>
            <p:nvPr/>
          </p:nvSpPr>
          <p:spPr>
            <a:xfrm>
              <a:off x="4860423" y="1727729"/>
              <a:ext cx="2515870" cy="706755"/>
            </a:xfrm>
            <a:prstGeom prst="rect">
              <a:avLst/>
            </a:prstGeom>
            <a:noFill/>
          </p:spPr>
          <p:txBody>
            <a:bodyPr wrap="square" rtlCol="0">
              <a:spAutoFit/>
            </a:bodyPr>
            <a:lstStyle>
              <a:defPPr>
                <a:defRPr lang="zh-CN"/>
              </a:defPPr>
              <a:lvl1pPr>
                <a:defRPr kumimoji="1" sz="3200">
                  <a:solidFill>
                    <a:schemeClr val="bg1"/>
                  </a:solidFill>
                  <a:latin typeface="华文行楷" panose="02010800040101010101" pitchFamily="2" charset="-122"/>
                  <a:ea typeface="华文行楷" panose="02010800040101010101" pitchFamily="2" charset="-122"/>
                </a:defRPr>
              </a:lvl1pPr>
            </a:lstStyle>
            <a:p>
              <a:pPr algn="l">
                <a:buClrTx/>
                <a:buSzTx/>
                <a:buFontTx/>
              </a:pPr>
              <a:r>
                <a:rPr lang="en-US" altLang="zh-CN" sz="4000" b="1" dirty="0">
                  <a:latin typeface="Times New Roman" panose="02020603050405020304" charset="0"/>
                  <a:cs typeface="Times New Roman" panose="02020603050405020304" charset="0"/>
                  <a:sym typeface="微软雅黑" panose="020B0503020204020204" pitchFamily="34" charset="-122"/>
                </a:rPr>
                <a:t>THREE</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24" name="图片 23"/>
            <p:cNvPicPr>
              <a:picLocks noChangeAspect="1"/>
            </p:cNvPicPr>
            <p:nvPr/>
          </p:nvPicPr>
          <p:blipFill>
            <a:blip r:embed="rId2" cstate="screen"/>
            <a:stretch>
              <a:fillRect/>
            </a:stretch>
          </p:blipFill>
          <p:spPr>
            <a:xfrm>
              <a:off x="6633016" y="1612159"/>
              <a:ext cx="822336" cy="822336"/>
            </a:xfrm>
            <a:prstGeom prst="rect">
              <a:avLst/>
            </a:prstGeom>
          </p:spPr>
        </p:pic>
      </p:grpSp>
      <p:pic>
        <p:nvPicPr>
          <p:cNvPr id="25" name="图片 24"/>
          <p:cNvPicPr>
            <a:picLocks noChangeAspect="1"/>
          </p:cNvPicPr>
          <p:nvPr/>
        </p:nvPicPr>
        <p:blipFill>
          <a:blip r:embed="rId3" cstate="screen">
            <a:clrChange>
              <a:clrFrom>
                <a:srgbClr val="FFFFFF"/>
              </a:clrFrom>
              <a:clrTo>
                <a:srgbClr val="FFFFFF">
                  <a:alpha val="0"/>
                </a:srgbClr>
              </a:clrTo>
            </a:clrChange>
          </a:blip>
          <a:stretch>
            <a:fillRect/>
          </a:stretch>
        </p:blipFill>
        <p:spPr>
          <a:xfrm>
            <a:off x="7851063" y="2423983"/>
            <a:ext cx="5903488" cy="470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769860" y="635636"/>
            <a:ext cx="5560388" cy="5560384"/>
          </a:xfrm>
          <a:prstGeom prst="rect">
            <a:avLst/>
          </a:prstGeom>
        </p:spPr>
      </p:pic>
      <p:sp>
        <p:nvSpPr>
          <p:cNvPr id="8" name="文本框 7"/>
          <p:cNvSpPr txBox="1"/>
          <p:nvPr/>
        </p:nvSpPr>
        <p:spPr>
          <a:xfrm>
            <a:off x="869950" y="514531"/>
            <a:ext cx="1987732"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buClrTx/>
              <a:buSzTx/>
              <a:buFontTx/>
            </a:pPr>
            <a:r>
              <a:rPr lang="en-US" altLang="zh-CN" sz="4000" b="1" dirty="0">
                <a:latin typeface="Times New Roman" panose="02020603050405020304" charset="0"/>
                <a:cs typeface="Times New Roman" panose="02020603050405020304" charset="0"/>
                <a:sym typeface="微软雅黑" panose="020B0503020204020204" pitchFamily="34" charset="-122"/>
              </a:rPr>
              <a:t>Poetry</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10" name="图片 9"/>
          <p:cNvPicPr>
            <a:picLocks noChangeAspect="1"/>
          </p:cNvPicPr>
          <p:nvPr/>
        </p:nvPicPr>
        <p:blipFill>
          <a:blip r:embed="rId2" cstate="screen"/>
          <a:stretch>
            <a:fillRect/>
          </a:stretch>
        </p:blipFill>
        <p:spPr>
          <a:xfrm>
            <a:off x="2641555" y="635524"/>
            <a:ext cx="585742" cy="585742"/>
          </a:xfrm>
          <a:prstGeom prst="rect">
            <a:avLst/>
          </a:prstGeom>
        </p:spPr>
      </p:pic>
      <p:sp>
        <p:nvSpPr>
          <p:cNvPr id="2" name="文本框 1"/>
          <p:cNvSpPr txBox="1"/>
          <p:nvPr/>
        </p:nvSpPr>
        <p:spPr>
          <a:xfrm>
            <a:off x="1108710" y="751840"/>
            <a:ext cx="8648700" cy="5307965"/>
          </a:xfrm>
          <a:prstGeom prst="rect">
            <a:avLst/>
          </a:prstGeom>
        </p:spPr>
        <p:txBody>
          <a:bodyPr>
            <a:noAutofit/>
            <a:extLst>
              <a:ext uri="{4A0BC546-FE56-4ADE-93B0-CB8AF2F6F144}">
                <wpsdc:textFrameExt xmlns:wpsdc="http://www.wps.cn/officeDocument/2022/drawingmlCustomData" type="text"/>
              </a:ext>
            </a:extLst>
          </a:bodyPr>
          <a:p>
            <a:pPr indent="0" algn="ctr" fontAlgn="auto">
              <a:lnSpc>
                <a:spcPct val="150000"/>
              </a:lnSpc>
            </a:pPr>
            <a:r>
              <a:rPr lang="zh-CN" altLang="en-US" sz="3200" b="1">
                <a:latin typeface="Times New Roman" panose="02020603050405020304" charset="0"/>
                <a:ea typeface="宋体" panose="02010600030101010101" pitchFamily="2" charset="-122"/>
                <a:cs typeface="Times New Roman" panose="02020603050405020304" charset="0"/>
              </a:rPr>
              <a:t>鹊桥仙</a:t>
            </a:r>
            <a:r>
              <a:rPr lang="en-US" altLang="zh-CN" sz="3200" b="1">
                <a:latin typeface="Times New Roman" panose="02020603050405020304" charset="0"/>
                <a:ea typeface="宋体" panose="02010600030101010101" pitchFamily="2" charset="-122"/>
                <a:cs typeface="Times New Roman" panose="02020603050405020304" charset="0"/>
              </a:rPr>
              <a:t> </a:t>
            </a:r>
            <a:r>
              <a:rPr lang="en-US" altLang="zh-CN" sz="2800" b="1">
                <a:latin typeface="Times New Roman" panose="02020603050405020304" charset="0"/>
                <a:ea typeface="宋体" panose="02010600030101010101" pitchFamily="2" charset="-122"/>
                <a:cs typeface="Times New Roman" panose="02020603050405020304" charset="0"/>
              </a:rPr>
              <a:t> </a:t>
            </a:r>
            <a:r>
              <a:rPr lang="zh-CN" altLang="en-US" sz="2000" b="1">
                <a:latin typeface="宋体" panose="02010600030101010101" pitchFamily="2" charset="-122"/>
                <a:ea typeface="宋体" panose="02010600030101010101" pitchFamily="2" charset="-122"/>
                <a:cs typeface="宋体" panose="02010600030101010101" pitchFamily="2" charset="-122"/>
              </a:rPr>
              <a:t>宋</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秦观</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zh-CN" altLang="en-US" sz="2000" b="1">
                <a:latin typeface="Times New Roman" panose="02020603050405020304" charset="0"/>
                <a:ea typeface="宋体" panose="02010600030101010101" pitchFamily="2" charset="-122"/>
                <a:cs typeface="Times New Roman" panose="02020603050405020304" charset="0"/>
              </a:rPr>
              <a:t>纤云弄巧，飞星传恨，银汉迢迢暗渡。金风玉露一相逢，便胜却人间无数。</a:t>
            </a:r>
            <a:endParaRPr lang="zh-CN" altLang="en-US" sz="2000" b="1">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zh-CN" altLang="en-US" sz="2000" b="1">
                <a:latin typeface="Times New Roman" panose="02020603050405020304" charset="0"/>
                <a:ea typeface="宋体" panose="02010600030101010101" pitchFamily="2" charset="-122"/>
                <a:cs typeface="Times New Roman" panose="02020603050405020304" charset="0"/>
              </a:rPr>
              <a:t>柔情似水，佳期如梦，忍顾鹊桥归路。</a:t>
            </a:r>
            <a:r>
              <a:rPr lang="zh-CN" altLang="en-US" sz="2000" b="1">
                <a:solidFill>
                  <a:schemeClr val="tx1"/>
                </a:solidFill>
                <a:latin typeface="Times New Roman" panose="02020603050405020304" charset="0"/>
                <a:ea typeface="宋体" panose="02010600030101010101" pitchFamily="2" charset="-122"/>
                <a:cs typeface="Times New Roman" panose="02020603050405020304" charset="0"/>
              </a:rPr>
              <a:t>两情若是久长时，又岂在朝朝暮暮。</a:t>
            </a:r>
            <a:endParaRPr lang="zh-CN" altLang="en-US" sz="2000" b="1">
              <a:latin typeface="Times New Roman" panose="02020603050405020304" charset="0"/>
              <a:ea typeface="宋体" panose="02010600030101010101" pitchFamily="2" charset="-122"/>
              <a:cs typeface="Times New Roman" panose="02020603050405020304" charset="0"/>
            </a:endParaRPr>
          </a:p>
          <a:p>
            <a:pPr indent="0" algn="ctr" fontAlgn="auto">
              <a:lnSpc>
                <a:spcPct val="150000"/>
              </a:lnSpc>
            </a:pPr>
            <a:r>
              <a:rPr lang="zh-CN" altLang="en-US" sz="2800" b="1">
                <a:latin typeface="Times New Roman" panose="02020603050405020304" charset="0"/>
                <a:ea typeface="宋体" panose="02010600030101010101" pitchFamily="2" charset="-122"/>
                <a:cs typeface="Times New Roman" panose="02020603050405020304" charset="0"/>
              </a:rPr>
              <a:t>Immortals at the Magpie Bridge</a:t>
            </a:r>
            <a:endParaRPr lang="zh-CN" altLang="en-US" sz="2800" b="1">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zh-CN" altLang="en-US" sz="2000" b="1">
                <a:latin typeface="Times New Roman" panose="02020603050405020304" charset="0"/>
                <a:ea typeface="宋体" panose="02010600030101010101" pitchFamily="2" charset="-122"/>
                <a:cs typeface="Times New Roman" panose="02020603050405020304" charset="0"/>
              </a:rPr>
              <a:t>Clouds float like works of art,</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Stars shoot with grief at heart,</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Across the Milky Way the Cowherd meets the Maid.</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When Autumn</a:t>
            </a:r>
            <a:r>
              <a:rPr lang="en-US" altLang="zh-CN" sz="2000" b="1">
                <a:latin typeface="Times New Roman" panose="02020603050405020304" charset="0"/>
                <a:ea typeface="宋体" panose="02010600030101010101" pitchFamily="2" charset="-122"/>
                <a:cs typeface="Times New Roman" panose="02020603050405020304" charset="0"/>
              </a:rPr>
              <a:t>’</a:t>
            </a:r>
            <a:r>
              <a:rPr lang="zh-CN" altLang="en-US" sz="2000" b="1">
                <a:latin typeface="Times New Roman" panose="02020603050405020304" charset="0"/>
                <a:ea typeface="宋体" panose="02010600030101010101" pitchFamily="2" charset="-122"/>
                <a:cs typeface="Times New Roman" panose="02020603050405020304" charset="0"/>
              </a:rPr>
              <a:t>s Golden Wind embraces Dew of Jade,</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All the loves screens on earth, </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however many, </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fade.</a:t>
            </a:r>
            <a:endParaRPr lang="zh-CN" altLang="en-US" sz="2000" b="1">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zh-CN" altLang="en-US" sz="2000" b="1">
                <a:latin typeface="Times New Roman" panose="02020603050405020304" charset="0"/>
                <a:ea typeface="宋体" panose="02010600030101010101" pitchFamily="2" charset="-122"/>
                <a:cs typeface="Times New Roman" panose="02020603050405020304" charset="0"/>
              </a:rPr>
              <a:t>Their tender love flows like a stream,</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Their happy date seems but a dream,</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How can they bear a separate homeward way?</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If love between both sides can last for aye,</a:t>
            </a:r>
            <a:r>
              <a:rPr lang="en-US" altLang="zh-CN" sz="2000" b="1">
                <a:latin typeface="Times New Roman" panose="02020603050405020304" charset="0"/>
                <a:ea typeface="宋体" panose="02010600030101010101" pitchFamily="2" charset="-122"/>
                <a:cs typeface="Times New Roman" panose="02020603050405020304" charset="0"/>
              </a:rPr>
              <a:t> </a:t>
            </a:r>
            <a:r>
              <a:rPr lang="zh-CN" altLang="en-US" sz="2000" b="1">
                <a:latin typeface="Times New Roman" panose="02020603050405020304" charset="0"/>
                <a:ea typeface="宋体" panose="02010600030101010101" pitchFamily="2" charset="-122"/>
                <a:cs typeface="Times New Roman" panose="02020603050405020304" charset="0"/>
              </a:rPr>
              <a:t>Why need they stay together night and day?</a:t>
            </a:r>
            <a:endParaRPr lang="zh-CN" altLang="en-US" sz="2000" b="1">
              <a:latin typeface="Times New Roman" panose="02020603050405020304" charset="0"/>
              <a:ea typeface="宋体" panose="02010600030101010101" pitchFamily="2" charset="-122"/>
              <a:cs typeface="Times New Roman" panose="02020603050405020304" charset="0"/>
            </a:endParaRPr>
          </a:p>
          <a:p>
            <a:pPr indent="0" algn="r" fontAlgn="auto">
              <a:lnSpc>
                <a:spcPct val="150000"/>
              </a:lnSpc>
            </a:pPr>
            <a:r>
              <a:rPr lang="zh-CN" altLang="en-US" sz="2000" b="1">
                <a:latin typeface="Times New Roman" panose="02020603050405020304" charset="0"/>
                <a:ea typeface="宋体" panose="02010600030101010101" pitchFamily="2" charset="-122"/>
                <a:cs typeface="Times New Roman" panose="02020603050405020304" charset="0"/>
              </a:rPr>
              <a:t>（许渊冲 译）</a:t>
            </a:r>
            <a:endParaRPr lang="zh-CN" altLang="en-US" sz="2000" b="1">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97915" y="1591945"/>
            <a:ext cx="4998085" cy="4046855"/>
          </a:xfrm>
          <a:prstGeom prst="rect">
            <a:avLst/>
          </a:prstGeom>
          <a:noFill/>
        </p:spPr>
        <p:txBody>
          <a:bodyPr wrap="square" rtlCol="0">
            <a:noAutofit/>
          </a:bodyPr>
          <a:lstStyle/>
          <a:p>
            <a:pPr algn="ctr">
              <a:lnSpc>
                <a:spcPct val="200000"/>
              </a:lnSpc>
            </a:pPr>
            <a:r>
              <a:rPr kumimoji="1" lang="en-US" altLang="zh-CN"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a:t>
            </a:r>
            <a:r>
              <a:rPr kumimoji="1" lang="zh-CN" altLang="en-US"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古诗十九首</a:t>
            </a:r>
            <a:r>
              <a:rPr kumimoji="1" lang="en-US" altLang="zh-CN"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a:t>
            </a:r>
            <a:r>
              <a:rPr kumimoji="1" lang="zh-CN" altLang="en-US"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迢迢牵牛星</a:t>
            </a:r>
            <a:r>
              <a:rPr kumimoji="1" lang="en-US" altLang="zh-CN"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a:t>
            </a:r>
            <a:endParaRPr kumimoji="1" lang="en-US" altLang="zh-CN" sz="28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a:p>
            <a:pPr algn="ctr">
              <a:lnSpc>
                <a:spcPct val="200000"/>
              </a:lnSpc>
            </a:pPr>
            <a:r>
              <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迢迢牵牛星，皎皎河汉女。</a:t>
            </a:r>
            <a:endPar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a:p>
            <a:pPr algn="ctr">
              <a:lnSpc>
                <a:spcPct val="200000"/>
              </a:lnSpc>
            </a:pPr>
            <a:r>
              <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纤纤擢素手，札札弄机杼。</a:t>
            </a:r>
            <a:endPar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a:p>
            <a:pPr algn="ctr">
              <a:lnSpc>
                <a:spcPct val="200000"/>
              </a:lnSpc>
            </a:pPr>
            <a:r>
              <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终日不成章，泣涕零如雨。</a:t>
            </a:r>
            <a:endPar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a:p>
            <a:pPr algn="ctr">
              <a:lnSpc>
                <a:spcPct val="200000"/>
              </a:lnSpc>
            </a:pPr>
            <a:r>
              <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河汉清且浅，相去复几许。</a:t>
            </a:r>
            <a:endPar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a:p>
            <a:pPr algn="ctr">
              <a:lnSpc>
                <a:spcPct val="200000"/>
              </a:lnSpc>
            </a:pPr>
            <a:r>
              <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盈盈一水间，脉脉不得语。</a:t>
            </a:r>
            <a:endParaRPr kumimoji="1" lang="zh-CN" altLang="en-US" sz="2000" b="1">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pic>
        <p:nvPicPr>
          <p:cNvPr id="12" name="图片 11"/>
          <p:cNvPicPr>
            <a:picLocks noChangeAspect="1"/>
          </p:cNvPicPr>
          <p:nvPr/>
        </p:nvPicPr>
        <p:blipFill>
          <a:blip r:embed="rId1" cstate="screen"/>
          <a:stretch>
            <a:fillRect/>
          </a:stretch>
        </p:blipFill>
        <p:spPr>
          <a:xfrm>
            <a:off x="4994372" y="-749808"/>
            <a:ext cx="6864526" cy="6299632"/>
          </a:xfrm>
          <a:prstGeom prst="rect">
            <a:avLst/>
          </a:prstGeom>
        </p:spPr>
      </p:pic>
      <p:sp>
        <p:nvSpPr>
          <p:cNvPr id="5" name="文本框 4"/>
          <p:cNvSpPr txBox="1"/>
          <p:nvPr/>
        </p:nvSpPr>
        <p:spPr>
          <a:xfrm>
            <a:off x="1184275" y="514531"/>
            <a:ext cx="1987732"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Poetry</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6" name="图片 5"/>
          <p:cNvPicPr>
            <a:picLocks noChangeAspect="1"/>
          </p:cNvPicPr>
          <p:nvPr/>
        </p:nvPicPr>
        <p:blipFill>
          <a:blip r:embed="rId2" cstate="screen"/>
          <a:stretch>
            <a:fillRect/>
          </a:stretch>
        </p:blipFill>
        <p:spPr>
          <a:xfrm>
            <a:off x="2825705" y="635524"/>
            <a:ext cx="585742" cy="585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screen"/>
          <a:stretch>
            <a:fillRect/>
          </a:stretch>
        </p:blipFill>
        <p:spPr>
          <a:xfrm>
            <a:off x="0" y="-12032"/>
            <a:ext cx="12192000" cy="6858000"/>
          </a:xfrm>
          <a:prstGeom prst="rect">
            <a:avLst/>
          </a:prstGeom>
        </p:spPr>
      </p:pic>
      <p:sp>
        <p:nvSpPr>
          <p:cNvPr id="19" name="矩形: 圆角 18"/>
          <p:cNvSpPr/>
          <p:nvPr/>
        </p:nvSpPr>
        <p:spPr>
          <a:xfrm>
            <a:off x="1562100" y="660217"/>
            <a:ext cx="9067800" cy="5003800"/>
          </a:xfrm>
          <a:prstGeom prst="roundRect">
            <a:avLst/>
          </a:prstGeom>
          <a:solidFill>
            <a:srgbClr val="9B5231"/>
          </a:solidFill>
          <a:ln w="149225">
            <a:solidFill>
              <a:srgbClr val="F1B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2524125" y="2296160"/>
            <a:ext cx="8726170" cy="2501900"/>
          </a:xfrm>
          <a:prstGeom prst="rect">
            <a:avLst/>
          </a:prstGeom>
          <a:noFill/>
        </p:spPr>
        <p:txBody>
          <a:bodyPr wrap="square" rtlCol="0">
            <a:noAutofit/>
          </a:bodyPr>
          <a:lstStyle>
            <a:defPPr>
              <a:defRPr lang="zh-CN"/>
            </a:defPPr>
            <a:lvl1pPr algn="dist">
              <a:defRPr kumimoji="1" sz="6600">
                <a:solidFill>
                  <a:schemeClr val="bg1"/>
                </a:solidFill>
                <a:latin typeface="华文行楷" panose="02010800040101010101" pitchFamily="2" charset="-122"/>
                <a:ea typeface="华文行楷" panose="02010800040101010101" pitchFamily="2" charset="-122"/>
              </a:defRPr>
            </a:lvl1pPr>
          </a:lstStyle>
          <a:p>
            <a:pPr algn="l"/>
            <a:r>
              <a:rPr lang="en-US" altLang="zh-CN" sz="5400" b="1" dirty="0">
                <a:solidFill>
                  <a:schemeClr val="tx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Significance and Impact</a:t>
            </a:r>
            <a:endParaRPr kumimoji="1" lang="zh-CN" altLang="en-US" sz="600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a:endParaRPr kumimoji="1" lang="zh-CN" altLang="en-US" sz="6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grpSp>
        <p:nvGrpSpPr>
          <p:cNvPr id="22" name="组合 21"/>
          <p:cNvGrpSpPr/>
          <p:nvPr/>
        </p:nvGrpSpPr>
        <p:grpSpPr>
          <a:xfrm>
            <a:off x="4746229" y="1085718"/>
            <a:ext cx="2552065" cy="952500"/>
            <a:chOff x="5576703" y="910484"/>
            <a:chExt cx="2552065" cy="952500"/>
          </a:xfrm>
        </p:grpSpPr>
        <p:sp>
          <p:nvSpPr>
            <p:cNvPr id="23" name="文本框 22"/>
            <p:cNvSpPr txBox="1"/>
            <p:nvPr/>
          </p:nvSpPr>
          <p:spPr>
            <a:xfrm>
              <a:off x="5576703" y="1040999"/>
              <a:ext cx="1622425" cy="706755"/>
            </a:xfrm>
            <a:prstGeom prst="rect">
              <a:avLst/>
            </a:prstGeom>
            <a:noFill/>
          </p:spPr>
          <p:txBody>
            <a:bodyPr wrap="none" rtlCol="0">
              <a:spAutoFit/>
            </a:bodyPr>
            <a:lstStyle>
              <a:defPPr>
                <a:defRPr lang="zh-CN"/>
              </a:defPPr>
              <a:lvl1pPr>
                <a:defRPr kumimoji="1" sz="3200">
                  <a:solidFill>
                    <a:schemeClr val="bg1"/>
                  </a:solidFill>
                  <a:latin typeface="华文行楷" panose="02010800040101010101" pitchFamily="2" charset="-122"/>
                  <a:ea typeface="华文行楷" panose="02010800040101010101" pitchFamily="2" charset="-122"/>
                </a:defRPr>
              </a:lvl1pPr>
            </a:lstStyle>
            <a:p>
              <a:r>
                <a:rPr lang="en-US" altLang="zh-CN" sz="4000" b="1" dirty="0">
                  <a:latin typeface="Times New Roman" panose="02020603050405020304" charset="0"/>
                  <a:cs typeface="Times New Roman" panose="02020603050405020304" charset="0"/>
                  <a:sym typeface="微软雅黑" panose="020B0503020204020204" pitchFamily="34" charset="-122"/>
                </a:rPr>
                <a:t>FOUR</a:t>
              </a:r>
              <a:endParaRPr lang="en-US" altLang="zh-CN" dirty="0">
                <a:sym typeface="微软雅黑" panose="020B0503020204020204" pitchFamily="34" charset="-122"/>
              </a:endParaRPr>
            </a:p>
          </p:txBody>
        </p:sp>
        <p:pic>
          <p:nvPicPr>
            <p:cNvPr id="24" name="图片 23"/>
            <p:cNvPicPr>
              <a:picLocks noChangeAspect="1"/>
            </p:cNvPicPr>
            <p:nvPr/>
          </p:nvPicPr>
          <p:blipFill>
            <a:blip r:embed="rId2" cstate="screen"/>
            <a:stretch>
              <a:fillRect/>
            </a:stretch>
          </p:blipFill>
          <p:spPr>
            <a:xfrm>
              <a:off x="7306443" y="910484"/>
              <a:ext cx="822325" cy="952500"/>
            </a:xfrm>
            <a:prstGeom prst="rect">
              <a:avLst/>
            </a:prstGeom>
          </p:spPr>
        </p:pic>
      </p:grpSp>
      <p:pic>
        <p:nvPicPr>
          <p:cNvPr id="25" name="图片 24"/>
          <p:cNvPicPr>
            <a:picLocks noChangeAspect="1"/>
          </p:cNvPicPr>
          <p:nvPr/>
        </p:nvPicPr>
        <p:blipFill>
          <a:blip r:embed="rId3" cstate="screen">
            <a:clrChange>
              <a:clrFrom>
                <a:srgbClr val="FFFFFF"/>
              </a:clrFrom>
              <a:clrTo>
                <a:srgbClr val="FFFFFF">
                  <a:alpha val="0"/>
                </a:srgbClr>
              </a:clrTo>
            </a:clrChange>
          </a:blip>
          <a:stretch>
            <a:fillRect/>
          </a:stretch>
        </p:blipFill>
        <p:spPr>
          <a:xfrm>
            <a:off x="8101253" y="2782758"/>
            <a:ext cx="5903488" cy="470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screen"/>
          <a:stretch>
            <a:fillRect/>
          </a:stretch>
        </p:blipFill>
        <p:spPr>
          <a:xfrm>
            <a:off x="7814912" y="-138375"/>
            <a:ext cx="5146708" cy="3860028"/>
          </a:xfrm>
          <a:prstGeom prst="rect">
            <a:avLst/>
          </a:prstGeom>
        </p:spPr>
      </p:pic>
      <p:pic>
        <p:nvPicPr>
          <p:cNvPr id="15" name="图片 14"/>
          <p:cNvPicPr>
            <a:picLocks noChangeAspect="1"/>
          </p:cNvPicPr>
          <p:nvPr/>
        </p:nvPicPr>
        <p:blipFill>
          <a:blip r:embed="rId2" cstate="screen"/>
          <a:stretch>
            <a:fillRect/>
          </a:stretch>
        </p:blipFill>
        <p:spPr>
          <a:xfrm>
            <a:off x="2012172" y="3813161"/>
            <a:ext cx="3053604" cy="2838896"/>
          </a:xfrm>
          <a:prstGeom prst="rect">
            <a:avLst/>
          </a:prstGeom>
        </p:spPr>
      </p:pic>
      <p:sp>
        <p:nvSpPr>
          <p:cNvPr id="7" name="文本框 6"/>
          <p:cNvSpPr txBox="1"/>
          <p:nvPr/>
        </p:nvSpPr>
        <p:spPr>
          <a:xfrm>
            <a:off x="838200" y="549910"/>
            <a:ext cx="2858770" cy="1016000"/>
          </a:xfrm>
          <a:prstGeom prst="rect">
            <a:avLst/>
          </a:prstGeom>
          <a:noFill/>
        </p:spPr>
        <p:txBody>
          <a:bodyPr wrap="square" rtlCol="0">
            <a:no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3600" b="1" dirty="0">
                <a:latin typeface="Times New Roman" panose="02020603050405020304" charset="0"/>
                <a:cs typeface="Times New Roman" panose="02020603050405020304" charset="0"/>
                <a:sym typeface="微软雅黑" panose="020B0503020204020204" pitchFamily="34" charset="-122"/>
              </a:rPr>
              <a:t>Significance</a:t>
            </a:r>
            <a:endParaRPr lang="en-US" altLang="zh-CN" sz="3600" b="1" dirty="0">
              <a:latin typeface="Times New Roman" panose="02020603050405020304" charset="0"/>
              <a:cs typeface="Times New Roman" panose="02020603050405020304" charset="0"/>
              <a:sym typeface="微软雅黑" panose="020B0503020204020204" pitchFamily="34" charset="-122"/>
            </a:endParaRPr>
          </a:p>
        </p:txBody>
      </p:sp>
      <p:pic>
        <p:nvPicPr>
          <p:cNvPr id="8" name="图片 7"/>
          <p:cNvPicPr>
            <a:picLocks noChangeAspect="1"/>
          </p:cNvPicPr>
          <p:nvPr/>
        </p:nvPicPr>
        <p:blipFill>
          <a:blip r:embed="rId3" cstate="screen"/>
          <a:stretch>
            <a:fillRect/>
          </a:stretch>
        </p:blipFill>
        <p:spPr>
          <a:xfrm>
            <a:off x="3522935" y="549799"/>
            <a:ext cx="585742" cy="585742"/>
          </a:xfrm>
          <a:prstGeom prst="rect">
            <a:avLst/>
          </a:prstGeom>
        </p:spPr>
      </p:pic>
      <p:sp>
        <p:nvSpPr>
          <p:cNvPr id="2" name="文本框 1"/>
          <p:cNvSpPr txBox="1"/>
          <p:nvPr/>
        </p:nvSpPr>
        <p:spPr>
          <a:xfrm>
            <a:off x="575945" y="1565910"/>
            <a:ext cx="8725535" cy="251777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As a traditional Chinese festival, Qixi Festival carries ancient myths and legends and beautiful blessings. </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r>
              <a:rPr lang="en-US" altLang="zh-CN" sz="2400" b="1">
                <a:latin typeface="Times New Roman" panose="02020603050405020304" charset="0"/>
                <a:ea typeface="微软雅黑" panose="020B0503020204020204" pitchFamily="34" charset="-122"/>
                <a:cs typeface="Times New Roman" panose="02020603050405020304" charset="0"/>
              </a:rPr>
              <a:t>It</a:t>
            </a:r>
            <a:r>
              <a:rPr lang="zh-CN" altLang="en-US" sz="2400" b="1">
                <a:latin typeface="Times New Roman" panose="02020603050405020304" charset="0"/>
                <a:ea typeface="微软雅黑" panose="020B0503020204020204" pitchFamily="34" charset="-122"/>
                <a:cs typeface="Times New Roman" panose="02020603050405020304" charset="0"/>
              </a:rPr>
              <a:t> is not only a celebration of love but also a desire for family and reunion.</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algn="l"/>
            <a:endParaRPr lang="zh-CN" altLang="en-US" sz="2400" b="1">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6096000" y="1388340"/>
            <a:ext cx="4936562" cy="4494358"/>
          </a:xfrm>
          <a:prstGeom prst="rect">
            <a:avLst/>
          </a:prstGeom>
        </p:spPr>
      </p:pic>
      <p:sp>
        <p:nvSpPr>
          <p:cNvPr id="8" name="文本框 7"/>
          <p:cNvSpPr txBox="1"/>
          <p:nvPr/>
        </p:nvSpPr>
        <p:spPr>
          <a:xfrm>
            <a:off x="1184275" y="515801"/>
            <a:ext cx="1987732" cy="645160"/>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buClrTx/>
              <a:buSzTx/>
              <a:buFontTx/>
            </a:pPr>
            <a:r>
              <a:rPr lang="en-US" altLang="zh-CN" sz="3600" b="1" dirty="0">
                <a:latin typeface="Times New Roman" panose="02020603050405020304" charset="0"/>
                <a:cs typeface="Times New Roman" panose="02020603050405020304" charset="0"/>
                <a:sym typeface="微软雅黑" panose="020B0503020204020204" pitchFamily="34" charset="-122"/>
              </a:rPr>
              <a:t>Impact</a:t>
            </a:r>
            <a:endParaRPr lang="en-US" altLang="zh-CN" sz="3600" b="1" dirty="0">
              <a:latin typeface="Times New Roman" panose="02020603050405020304" charset="0"/>
              <a:cs typeface="Times New Roman" panose="02020603050405020304" charset="0"/>
              <a:sym typeface="微软雅黑" panose="020B0503020204020204" pitchFamily="34" charset="-122"/>
            </a:endParaRPr>
          </a:p>
        </p:txBody>
      </p:sp>
      <p:pic>
        <p:nvPicPr>
          <p:cNvPr id="10" name="图片 9"/>
          <p:cNvPicPr>
            <a:picLocks noChangeAspect="1"/>
          </p:cNvPicPr>
          <p:nvPr/>
        </p:nvPicPr>
        <p:blipFill>
          <a:blip r:embed="rId2" cstate="screen"/>
          <a:stretch>
            <a:fillRect/>
          </a:stretch>
        </p:blipFill>
        <p:spPr>
          <a:xfrm>
            <a:off x="2762205" y="575199"/>
            <a:ext cx="585742" cy="585742"/>
          </a:xfrm>
          <a:prstGeom prst="rect">
            <a:avLst/>
          </a:prstGeom>
        </p:spPr>
      </p:pic>
      <p:sp>
        <p:nvSpPr>
          <p:cNvPr id="2" name="文本框 1"/>
          <p:cNvSpPr txBox="1"/>
          <p:nvPr/>
        </p:nvSpPr>
        <p:spPr>
          <a:xfrm>
            <a:off x="607695" y="1767205"/>
            <a:ext cx="9106535" cy="311721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Its impact on people</a:t>
            </a:r>
            <a:r>
              <a:rPr lang="en-US" altLang="zh-CN" sz="2400" b="1">
                <a:latin typeface="Times New Roman" panose="02020603050405020304" charset="0"/>
                <a:ea typeface="微软雅黑" panose="020B0503020204020204" pitchFamily="34" charset="-122"/>
                <a:cs typeface="Times New Roman" panose="02020603050405020304" charset="0"/>
              </a:rPr>
              <a:t>’</a:t>
            </a:r>
            <a:r>
              <a:rPr lang="zh-CN" altLang="en-US" sz="2400" b="1">
                <a:latin typeface="Times New Roman" panose="02020603050405020304" charset="0"/>
                <a:ea typeface="微软雅黑" panose="020B0503020204020204" pitchFamily="34" charset="-122"/>
                <a:cs typeface="Times New Roman" panose="02020603050405020304" charset="0"/>
              </a:rPr>
              <a:t>s lives and culture is reflected in the inheritance of traditional culture and the shaping of modern concepts of love, while also promoting the development of related cultural industries, such as festival celebrations, tourism, and gift markets.</a:t>
            </a:r>
            <a:endParaRPr lang="zh-CN" altLang="en-US" sz="2400" b="1">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6096000" y="1388340"/>
            <a:ext cx="4936562" cy="4494358"/>
          </a:xfrm>
          <a:prstGeom prst="rect">
            <a:avLst/>
          </a:prstGeom>
        </p:spPr>
      </p:pic>
      <p:sp>
        <p:nvSpPr>
          <p:cNvPr id="8" name="文本框 7"/>
          <p:cNvSpPr txBox="1"/>
          <p:nvPr/>
        </p:nvSpPr>
        <p:spPr>
          <a:xfrm>
            <a:off x="890905" y="505460"/>
            <a:ext cx="2280920" cy="1209040"/>
          </a:xfrm>
          <a:prstGeom prst="rect">
            <a:avLst/>
          </a:prstGeom>
          <a:noFill/>
        </p:spPr>
        <p:txBody>
          <a:bodyPr wrap="square" rtlCol="0">
            <a:no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buClrTx/>
              <a:buSzTx/>
              <a:buFontTx/>
            </a:pPr>
            <a:r>
              <a:rPr lang="en-US" altLang="zh-CN" sz="3600" b="1" dirty="0">
                <a:latin typeface="Times New Roman" panose="02020603050405020304" charset="0"/>
                <a:cs typeface="Times New Roman" panose="02020603050405020304" charset="0"/>
                <a:sym typeface="微软雅黑" panose="020B0503020204020204" pitchFamily="34" charset="-122"/>
              </a:rPr>
              <a:t>Quizzes</a:t>
            </a:r>
            <a:endParaRPr lang="en-US" altLang="zh-CN" sz="3600" b="1" dirty="0">
              <a:latin typeface="Times New Roman" panose="02020603050405020304" charset="0"/>
              <a:cs typeface="Times New Roman" panose="02020603050405020304" charset="0"/>
              <a:sym typeface="微软雅黑" panose="020B0503020204020204" pitchFamily="34" charset="-122"/>
            </a:endParaRPr>
          </a:p>
        </p:txBody>
      </p:sp>
      <p:pic>
        <p:nvPicPr>
          <p:cNvPr id="10" name="图片 9"/>
          <p:cNvPicPr>
            <a:picLocks noChangeAspect="1"/>
          </p:cNvPicPr>
          <p:nvPr/>
        </p:nvPicPr>
        <p:blipFill>
          <a:blip r:embed="rId2" cstate="screen"/>
          <a:stretch>
            <a:fillRect/>
          </a:stretch>
        </p:blipFill>
        <p:spPr>
          <a:xfrm>
            <a:off x="3171825" y="575310"/>
            <a:ext cx="585470" cy="585470"/>
          </a:xfrm>
          <a:prstGeom prst="rect">
            <a:avLst/>
          </a:prstGeom>
        </p:spPr>
      </p:pic>
      <p:sp>
        <p:nvSpPr>
          <p:cNvPr id="2" name="文本框 1"/>
          <p:cNvSpPr txBox="1"/>
          <p:nvPr/>
        </p:nvSpPr>
        <p:spPr>
          <a:xfrm>
            <a:off x="607695" y="1767205"/>
            <a:ext cx="9106535" cy="311721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1. What are the other names for Qixi Festival?</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2. What are some traditional customs of Qixi Festival?</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3. What are some foods associated with Qixi Festival?</a:t>
            </a:r>
            <a:endParaRPr lang="zh-CN" altLang="en-US" sz="2400" b="1">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0" y="33"/>
            <a:ext cx="12192000" cy="6858000"/>
          </a:xfrm>
          <a:prstGeom prst="rect">
            <a:avLst/>
          </a:prstGeom>
        </p:spPr>
      </p:pic>
      <p:sp>
        <p:nvSpPr>
          <p:cNvPr id="32" name="文本框 31"/>
          <p:cNvSpPr txBox="1"/>
          <p:nvPr>
            <p:custDataLst>
              <p:tags r:id="rId2"/>
            </p:custDataLst>
          </p:nvPr>
        </p:nvSpPr>
        <p:spPr>
          <a:xfrm>
            <a:off x="1393825" y="1659255"/>
            <a:ext cx="5032375" cy="1321435"/>
          </a:xfrm>
          <a:prstGeom prst="rect">
            <a:avLst/>
          </a:prstGeom>
          <a:noFill/>
        </p:spPr>
        <p:txBody>
          <a:bodyPr wrap="square" rtlCol="0">
            <a:noAutofit/>
          </a:bodyPr>
          <a:lstStyle/>
          <a:p>
            <a:pPr marL="457200" indent="-457200" algn="l">
              <a:lnSpc>
                <a:spcPct val="250000"/>
              </a:lnSpc>
              <a:buFont typeface="Arial" panose="020B0604020202020204" pitchFamily="34" charset="0"/>
              <a:buChar char="•"/>
            </a:pP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Origin</a:t>
            </a: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 and Development</a:t>
            </a:r>
            <a:endPar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35" name="文本框 34"/>
          <p:cNvSpPr txBox="1"/>
          <p:nvPr>
            <p:custDataLst>
              <p:tags r:id="rId3"/>
            </p:custDataLst>
          </p:nvPr>
        </p:nvSpPr>
        <p:spPr>
          <a:xfrm>
            <a:off x="1393825" y="3023870"/>
            <a:ext cx="4924425" cy="1845945"/>
          </a:xfrm>
          <a:prstGeom prst="rect">
            <a:avLst/>
          </a:prstGeom>
          <a:noFill/>
        </p:spPr>
        <p:txBody>
          <a:bodyPr wrap="square" rtlCol="0">
            <a:noAutofit/>
          </a:bodyPr>
          <a:lstStyle/>
          <a:p>
            <a:pPr marL="457200" indent="-457200" algn="l">
              <a:lnSpc>
                <a:spcPct val="250000"/>
              </a:lnSpc>
              <a:buClrTx/>
              <a:buSzTx/>
              <a:buFont typeface="Arial" panose="020B0604020202020204" pitchFamily="34" charset="0"/>
              <a:buChar char="•"/>
            </a:pP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Related Poe</a:t>
            </a: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try</a:t>
            </a:r>
            <a:endPar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38" name="文本框 37"/>
          <p:cNvSpPr txBox="1"/>
          <p:nvPr>
            <p:custDataLst>
              <p:tags r:id="rId4"/>
            </p:custDataLst>
          </p:nvPr>
        </p:nvSpPr>
        <p:spPr>
          <a:xfrm>
            <a:off x="6136005" y="1661795"/>
            <a:ext cx="5131435" cy="1767205"/>
          </a:xfrm>
          <a:prstGeom prst="rect">
            <a:avLst/>
          </a:prstGeom>
          <a:noFill/>
        </p:spPr>
        <p:txBody>
          <a:bodyPr wrap="square" rtlCol="0">
            <a:noAutofit/>
          </a:bodyPr>
          <a:lstStyle/>
          <a:p>
            <a:pPr marL="457200" indent="-457200" algn="l">
              <a:lnSpc>
                <a:spcPct val="250000"/>
              </a:lnSpc>
              <a:buFont typeface="Arial" panose="020B0604020202020204" pitchFamily="34" charset="0"/>
              <a:buChar char="•"/>
            </a:pP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Customs and Food</a:t>
            </a:r>
            <a:endParaRPr kumimoji="1"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文本框 40"/>
          <p:cNvSpPr txBox="1"/>
          <p:nvPr>
            <p:custDataLst>
              <p:tags r:id="rId5"/>
            </p:custDataLst>
          </p:nvPr>
        </p:nvSpPr>
        <p:spPr>
          <a:xfrm>
            <a:off x="6146800" y="3023870"/>
            <a:ext cx="4359275" cy="1868805"/>
          </a:xfrm>
          <a:prstGeom prst="rect">
            <a:avLst/>
          </a:prstGeom>
          <a:noFill/>
        </p:spPr>
        <p:txBody>
          <a:bodyPr wrap="square" rtlCol="0">
            <a:noAutofit/>
          </a:bodyPr>
          <a:lstStyle/>
          <a:p>
            <a:pPr marL="457200" indent="-457200" algn="l">
              <a:lnSpc>
                <a:spcPct val="250000"/>
              </a:lnSpc>
              <a:buFont typeface="Arial" panose="020B0604020202020204" pitchFamily="34" charset="0"/>
              <a:buChar char="•"/>
            </a:pP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Significance and Impact</a:t>
            </a:r>
            <a:endParaRPr kumimoji="1"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42"/>
          <p:cNvSpPr txBox="1"/>
          <p:nvPr/>
        </p:nvSpPr>
        <p:spPr>
          <a:xfrm>
            <a:off x="3219450" y="624840"/>
            <a:ext cx="3449320" cy="915670"/>
          </a:xfrm>
          <a:prstGeom prst="rect">
            <a:avLst/>
          </a:prstGeom>
          <a:noFill/>
        </p:spPr>
        <p:txBody>
          <a:bodyPr wrap="square" rtlCol="0">
            <a:noAutofit/>
          </a:bodyPr>
          <a:lstStyle/>
          <a:p>
            <a:pPr algn="l"/>
            <a:r>
              <a:rPr kumimoji="1" lang="en-US" altLang="zh-CN" sz="5400" b="1"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rPr>
              <a:t>Contents</a:t>
            </a:r>
            <a:endParaRPr kumimoji="1" lang="en-US" altLang="zh-CN" sz="5400" b="1"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screen"/>
          <a:stretch>
            <a:fillRect/>
          </a:stretch>
        </p:blipFill>
        <p:spPr>
          <a:xfrm>
            <a:off x="0" y="33"/>
            <a:ext cx="12192000" cy="6858000"/>
          </a:xfrm>
          <a:prstGeom prst="rect">
            <a:avLst/>
          </a:prstGeom>
        </p:spPr>
      </p:pic>
      <p:sp>
        <p:nvSpPr>
          <p:cNvPr id="2" name="文本框 1"/>
          <p:cNvSpPr txBox="1"/>
          <p:nvPr/>
        </p:nvSpPr>
        <p:spPr>
          <a:xfrm>
            <a:off x="3281680" y="2442210"/>
            <a:ext cx="6704330" cy="3356610"/>
          </a:xfrm>
          <a:prstGeom prst="rect">
            <a:avLst/>
          </a:prstGeom>
        </p:spPr>
        <p:txBody>
          <a:bodyPr>
            <a:noAutofit/>
            <a:extLst>
              <a:ext uri="{4A0BC546-FE56-4ADE-93B0-CB8AF2F6F144}">
                <wpsdc:textFrameExt xmlns:wpsdc="http://www.wps.cn/officeDocument/2022/drawingmlCustomData" type="text"/>
              </a:ext>
            </a:extLst>
          </a:bodyPr>
          <a:p>
            <a:pPr algn="l"/>
            <a:r>
              <a:rPr lang="en-US" altLang="zh-CN" sz="9600" b="1">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Times New Roman" panose="02020603050405020304" charset="0"/>
              </a:rPr>
              <a:t>THANKS</a:t>
            </a:r>
            <a:endParaRPr lang="en-US" altLang="zh-CN" sz="9600" b="1">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screen"/>
          <a:stretch>
            <a:fillRect/>
          </a:stretch>
        </p:blipFill>
        <p:spPr>
          <a:xfrm>
            <a:off x="0" y="-12032"/>
            <a:ext cx="12192000" cy="6858000"/>
          </a:xfrm>
          <a:prstGeom prst="rect">
            <a:avLst/>
          </a:prstGeom>
        </p:spPr>
      </p:pic>
      <p:sp>
        <p:nvSpPr>
          <p:cNvPr id="7" name="矩形: 圆角 6"/>
          <p:cNvSpPr/>
          <p:nvPr/>
        </p:nvSpPr>
        <p:spPr>
          <a:xfrm>
            <a:off x="1562100" y="660217"/>
            <a:ext cx="9067800" cy="5003800"/>
          </a:xfrm>
          <a:prstGeom prst="roundRect">
            <a:avLst/>
          </a:prstGeom>
          <a:solidFill>
            <a:srgbClr val="9B5231"/>
          </a:solidFill>
          <a:ln w="149225">
            <a:solidFill>
              <a:srgbClr val="F1B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1910080" y="2021205"/>
            <a:ext cx="8129270" cy="2673985"/>
          </a:xfrm>
          <a:prstGeom prst="rect">
            <a:avLst/>
          </a:prstGeom>
          <a:noFill/>
        </p:spPr>
        <p:txBody>
          <a:bodyPr wrap="square" rtlCol="0">
            <a:noAutofit/>
          </a:bodyPr>
          <a:lstStyle/>
          <a:p>
            <a:pPr algn="l"/>
            <a:r>
              <a:rPr kumimoji="1" lang="en-US" altLang="zh-CN" sz="5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Origin</a:t>
            </a:r>
            <a:r>
              <a:rPr kumimoji="1" lang="en-US" altLang="zh-CN" sz="5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 and Development</a:t>
            </a:r>
            <a:endParaRPr kumimoji="1" lang="en-US" altLang="zh-CN" sz="5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a:endParaRPr kumimoji="1" lang="en-US" altLang="zh-CN" sz="5400" b="1" dirty="0">
              <a:solidFill>
                <a:schemeClr val="bg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grpSp>
        <p:nvGrpSpPr>
          <p:cNvPr id="22" name="组合 21"/>
          <p:cNvGrpSpPr/>
          <p:nvPr/>
        </p:nvGrpSpPr>
        <p:grpSpPr>
          <a:xfrm>
            <a:off x="5093574" y="1103498"/>
            <a:ext cx="1976439" cy="822336"/>
            <a:chOff x="5478913" y="1612159"/>
            <a:chExt cx="1976439" cy="822336"/>
          </a:xfrm>
        </p:grpSpPr>
        <p:sp>
          <p:nvSpPr>
            <p:cNvPr id="23" name="文本框 22"/>
            <p:cNvSpPr txBox="1"/>
            <p:nvPr/>
          </p:nvSpPr>
          <p:spPr>
            <a:xfrm>
              <a:off x="5478913" y="1726459"/>
              <a:ext cx="1393190" cy="658495"/>
            </a:xfrm>
            <a:prstGeom prst="rect">
              <a:avLst/>
            </a:prstGeom>
            <a:noFill/>
          </p:spPr>
          <p:txBody>
            <a:bodyPr wrap="none" rtlCol="0">
              <a:noAutofit/>
            </a:bodyPr>
            <a:lstStyle/>
            <a:p>
              <a:r>
                <a:rPr kumimoji="1" lang="en-US" altLang="zh-CN" sz="4000" b="1" dirty="0">
                  <a:solidFill>
                    <a:schemeClr val="bg1"/>
                  </a:solidFill>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rPr>
                <a:t>ONE</a:t>
              </a:r>
              <a:endParaRPr kumimoji="1" lang="en-US" altLang="zh-CN" sz="4000" b="1" dirty="0">
                <a:solidFill>
                  <a:schemeClr val="bg1"/>
                </a:solidFill>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endParaRPr>
            </a:p>
          </p:txBody>
        </p:sp>
        <p:pic>
          <p:nvPicPr>
            <p:cNvPr id="24" name="图片 23"/>
            <p:cNvPicPr>
              <a:picLocks noChangeAspect="1"/>
            </p:cNvPicPr>
            <p:nvPr/>
          </p:nvPicPr>
          <p:blipFill>
            <a:blip r:embed="rId2" cstate="screen"/>
            <a:stretch>
              <a:fillRect/>
            </a:stretch>
          </p:blipFill>
          <p:spPr>
            <a:xfrm>
              <a:off x="6633016" y="1612159"/>
              <a:ext cx="822336" cy="822336"/>
            </a:xfrm>
            <a:prstGeom prst="rect">
              <a:avLst/>
            </a:prstGeom>
          </p:spPr>
        </p:pic>
      </p:grpSp>
      <p:pic>
        <p:nvPicPr>
          <p:cNvPr id="2" name="图片 1"/>
          <p:cNvPicPr>
            <a:picLocks noChangeAspect="1"/>
          </p:cNvPicPr>
          <p:nvPr/>
        </p:nvPicPr>
        <p:blipFill>
          <a:blip r:embed="rId3" cstate="screen">
            <a:clrChange>
              <a:clrFrom>
                <a:srgbClr val="FFFFFF"/>
              </a:clrFrom>
              <a:clrTo>
                <a:srgbClr val="FFFFFF">
                  <a:alpha val="0"/>
                </a:srgbClr>
              </a:clrTo>
            </a:clrChange>
          </a:blip>
          <a:stretch>
            <a:fillRect/>
          </a:stretch>
        </p:blipFill>
        <p:spPr>
          <a:xfrm>
            <a:off x="8122843" y="2410648"/>
            <a:ext cx="5903488" cy="470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838200" y="514531"/>
            <a:ext cx="1987732" cy="706755"/>
          </a:xfrm>
          <a:prstGeom prst="rect">
            <a:avLst/>
          </a:prstGeom>
          <a:noFill/>
        </p:spPr>
        <p:txBody>
          <a:bodyPr wrap="square" rtlCol="0">
            <a:spAutoFit/>
          </a:bodyPr>
          <a:lstStyle/>
          <a:p>
            <a:pPr algn="l"/>
            <a:r>
              <a:rPr kumimoji="1" lang="en-US" altLang="zh-CN" sz="4000" b="1">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rPr>
              <a:t>Origins</a:t>
            </a:r>
            <a:endParaRPr kumimoji="1" lang="en-US" altLang="zh-CN" sz="4000" b="1">
              <a:latin typeface="Times New Roman" panose="02020603050405020304" charset="0"/>
              <a:ea typeface="华文行楷" panose="02010800040101010101" pitchFamily="2" charset="-122"/>
              <a:cs typeface="Times New Roman" panose="02020603050405020304" charset="0"/>
              <a:sym typeface="微软雅黑" panose="020B0503020204020204" pitchFamily="34" charset="-122"/>
            </a:endParaRPr>
          </a:p>
        </p:txBody>
      </p:sp>
      <p:pic>
        <p:nvPicPr>
          <p:cNvPr id="8" name="图片 7"/>
          <p:cNvPicPr>
            <a:picLocks noChangeAspect="1"/>
          </p:cNvPicPr>
          <p:nvPr/>
        </p:nvPicPr>
        <p:blipFill>
          <a:blip r:embed="rId2" cstate="screen"/>
          <a:stretch>
            <a:fillRect/>
          </a:stretch>
        </p:blipFill>
        <p:spPr>
          <a:xfrm>
            <a:off x="2762205" y="452009"/>
            <a:ext cx="585742" cy="585742"/>
          </a:xfrm>
          <a:prstGeom prst="rect">
            <a:avLst/>
          </a:prstGeom>
        </p:spPr>
      </p:pic>
      <p:sp>
        <p:nvSpPr>
          <p:cNvPr id="12" name="文本框 11"/>
          <p:cNvSpPr txBox="1"/>
          <p:nvPr/>
        </p:nvSpPr>
        <p:spPr>
          <a:xfrm>
            <a:off x="4724400" y="2054225"/>
            <a:ext cx="6854190" cy="4585970"/>
          </a:xfrm>
          <a:prstGeom prst="rect">
            <a:avLst/>
          </a:prstGeom>
          <a:noFill/>
        </p:spPr>
        <p:txBody>
          <a:bodyPr wrap="square" rtlCol="0">
            <a:noAutofit/>
          </a:bodyPr>
          <a:lstStyle/>
          <a:p>
            <a:pPr indent="0">
              <a:lnSpc>
                <a:spcPct val="150000"/>
              </a:lnSpc>
              <a:buFont typeface="Arial" panose="020B0604020202020204" pitchFamily="34" charset="0"/>
              <a:buNone/>
            </a:pPr>
            <a:r>
              <a:rPr kumimoji="1" lang="zh-CN" altLang="en-US"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Qixi Festival, also known as Qiqiao</a:t>
            </a: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kumimoji="1" lang="zh-CN" altLang="en-US"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Festival, Qijie Festival, Daughter</a:t>
            </a:r>
            <a:r>
              <a:rPr kumimoji="1" lang="en-US" altLang="zh-CN"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kumimoji="1" lang="zh-CN" altLang="en-US"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 Day, Qinianghui Festival, etc., is a traditional Chinese folk festival.</a:t>
            </a:r>
            <a:endParaRPr kumimoji="1" lang="zh-CN" altLang="en-US" sz="28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marL="285750" indent="-285750">
              <a:lnSpc>
                <a:spcPct val="150000"/>
              </a:lnSpc>
              <a:buFont typeface="Arial" panose="020B0604020202020204" pitchFamily="34" charset="0"/>
              <a:buChar char="•"/>
            </a:pPr>
            <a:endParaRPr kumimoji="1"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indent="0">
              <a:lnSpc>
                <a:spcPct val="150000"/>
              </a:lnSpc>
              <a:buFont typeface="Arial" panose="020B0604020202020204" pitchFamily="34" charset="0"/>
              <a:buNone/>
            </a:pPr>
            <a:endParaRPr kumimoji="1"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 name="图片 13"/>
          <p:cNvPicPr>
            <a:picLocks noChangeAspect="1"/>
          </p:cNvPicPr>
          <p:nvPr/>
        </p:nvPicPr>
        <p:blipFill>
          <a:blip r:embed="rId3" cstate="screen"/>
          <a:stretch>
            <a:fillRect/>
          </a:stretch>
        </p:blipFill>
        <p:spPr>
          <a:xfrm>
            <a:off x="125730" y="-1038860"/>
            <a:ext cx="5857875" cy="878903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838200" y="1762125"/>
            <a:ext cx="6656705" cy="3333115"/>
          </a:xfrm>
          <a:prstGeom prst="rect">
            <a:avLst/>
          </a:prstGeom>
          <a:noFill/>
        </p:spPr>
        <p:txBody>
          <a:bodyPr wrap="square" rtlCol="0">
            <a:noAutofit/>
          </a:bodyPr>
          <a:lstStyle/>
          <a:p>
            <a:pPr indent="0" fontAlgn="auto">
              <a:lnSpc>
                <a:spcPct val="150000"/>
              </a:lnSpc>
              <a:buFont typeface="Arial" panose="020B0604020202020204" pitchFamily="34" charset="0"/>
              <a:buNone/>
            </a:pPr>
            <a:r>
              <a:rPr kumimoji="1"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Qixi Festival evolved from </a:t>
            </a:r>
            <a:r>
              <a:rPr kumimoji="1"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the worship of stars.</a:t>
            </a:r>
            <a:r>
              <a:rPr kumimoji="1"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endParaRPr kumimoji="1"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indent="0" fontAlgn="auto">
              <a:lnSpc>
                <a:spcPct val="150000"/>
              </a:lnSpc>
              <a:buFont typeface="Arial" panose="020B0604020202020204" pitchFamily="34" charset="0"/>
              <a:buNone/>
            </a:pPr>
            <a:r>
              <a:rPr kumimoji="1"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According to historical records, it can be traced back to </a:t>
            </a:r>
            <a:r>
              <a:rPr kumimoji="1"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the Han Dynasty.</a:t>
            </a:r>
            <a:endParaRPr kumimoji="1"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indent="0" fontAlgn="auto">
              <a:lnSpc>
                <a:spcPct val="150000"/>
              </a:lnSpc>
              <a:buFont typeface="Arial" panose="020B0604020202020204" pitchFamily="34" charset="0"/>
              <a:buNone/>
            </a:pPr>
            <a:endParaRPr kumimoji="1"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pic>
        <p:nvPicPr>
          <p:cNvPr id="9" name="图片 8"/>
          <p:cNvPicPr>
            <a:picLocks noChangeAspect="1"/>
          </p:cNvPicPr>
          <p:nvPr/>
        </p:nvPicPr>
        <p:blipFill>
          <a:blip r:embed="rId2" cstate="screen"/>
          <a:stretch>
            <a:fillRect/>
          </a:stretch>
        </p:blipFill>
        <p:spPr>
          <a:xfrm>
            <a:off x="6715309" y="737981"/>
            <a:ext cx="4257492" cy="3958136"/>
          </a:xfrm>
          <a:prstGeom prst="rect">
            <a:avLst/>
          </a:prstGeom>
        </p:spPr>
      </p:pic>
      <p:pic>
        <p:nvPicPr>
          <p:cNvPr id="11" name="图片 10"/>
          <p:cNvPicPr>
            <a:picLocks noChangeAspect="1"/>
          </p:cNvPicPr>
          <p:nvPr/>
        </p:nvPicPr>
        <p:blipFill>
          <a:blip r:embed="rId3" cstate="screen"/>
          <a:stretch>
            <a:fillRect/>
          </a:stretch>
        </p:blipFill>
        <p:spPr>
          <a:xfrm>
            <a:off x="1175128" y="4345468"/>
            <a:ext cx="2571000" cy="1766676"/>
          </a:xfrm>
          <a:prstGeom prst="rect">
            <a:avLst/>
          </a:prstGeom>
        </p:spPr>
      </p:pic>
      <p:sp>
        <p:nvSpPr>
          <p:cNvPr id="2" name="文本框 1"/>
          <p:cNvSpPr txBox="1"/>
          <p:nvPr/>
        </p:nvSpPr>
        <p:spPr>
          <a:xfrm>
            <a:off x="838200" y="514531"/>
            <a:ext cx="1987732" cy="706755"/>
          </a:xfrm>
          <a:prstGeom prst="rect">
            <a:avLst/>
          </a:prstGeom>
          <a:noFill/>
        </p:spPr>
        <p:txBody>
          <a:bodyPr wrap="square" rtlCol="0">
            <a:sp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Origins</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3" name="图片 2"/>
          <p:cNvPicPr>
            <a:picLocks noChangeAspect="1"/>
          </p:cNvPicPr>
          <p:nvPr/>
        </p:nvPicPr>
        <p:blipFill>
          <a:blip r:embed="rId4" cstate="screen"/>
          <a:stretch>
            <a:fillRect/>
          </a:stretch>
        </p:blipFill>
        <p:spPr>
          <a:xfrm>
            <a:off x="2762205" y="452009"/>
            <a:ext cx="585742" cy="585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200754" y="133966"/>
            <a:ext cx="5895606" cy="4421704"/>
          </a:xfrm>
          <a:prstGeom prst="rect">
            <a:avLst/>
          </a:prstGeom>
        </p:spPr>
      </p:pic>
      <p:sp>
        <p:nvSpPr>
          <p:cNvPr id="2" name="文本框 1"/>
          <p:cNvSpPr txBox="1"/>
          <p:nvPr/>
        </p:nvSpPr>
        <p:spPr>
          <a:xfrm>
            <a:off x="849630" y="669290"/>
            <a:ext cx="3452495" cy="1015365"/>
          </a:xfrm>
          <a:prstGeom prst="rect">
            <a:avLst/>
          </a:prstGeom>
          <a:noFill/>
        </p:spPr>
        <p:txBody>
          <a:bodyPr wrap="square" rtlCol="0">
            <a:no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Development</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3" name="图片 2"/>
          <p:cNvPicPr>
            <a:picLocks noChangeAspect="1"/>
          </p:cNvPicPr>
          <p:nvPr/>
        </p:nvPicPr>
        <p:blipFill>
          <a:blip r:embed="rId3" cstate="screen"/>
          <a:stretch>
            <a:fillRect/>
          </a:stretch>
        </p:blipFill>
        <p:spPr>
          <a:xfrm>
            <a:off x="3903300" y="669179"/>
            <a:ext cx="585742" cy="585742"/>
          </a:xfrm>
          <a:prstGeom prst="rect">
            <a:avLst/>
          </a:prstGeom>
        </p:spPr>
      </p:pic>
      <p:sp>
        <p:nvSpPr>
          <p:cNvPr id="6" name="文本框 5"/>
          <p:cNvSpPr txBox="1"/>
          <p:nvPr/>
        </p:nvSpPr>
        <p:spPr>
          <a:xfrm>
            <a:off x="5196840" y="2287270"/>
            <a:ext cx="6386830" cy="493458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800" b="1">
                <a:latin typeface="Times New Roman" panose="02020603050405020304" charset="0"/>
                <a:ea typeface="微软雅黑" panose="020B0503020204020204" pitchFamily="34" charset="-122"/>
                <a:cs typeface="Times New Roman" panose="02020603050405020304" charset="0"/>
              </a:rPr>
              <a:t>After historical development, Qixi Festival has been given the beautiful love legend of Cowherd and Weaver Girl, making it a festival symbolizing love. </a:t>
            </a:r>
            <a:endParaRPr lang="zh-CN" altLang="en-US" sz="2800" b="1">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7061708" y="2875332"/>
            <a:ext cx="4216400" cy="4216400"/>
          </a:xfrm>
          <a:prstGeom prst="rect">
            <a:avLst/>
          </a:prstGeom>
        </p:spPr>
      </p:pic>
      <p:sp>
        <p:nvSpPr>
          <p:cNvPr id="2" name="文本框 1"/>
          <p:cNvSpPr txBox="1"/>
          <p:nvPr/>
        </p:nvSpPr>
        <p:spPr>
          <a:xfrm>
            <a:off x="838200" y="535305"/>
            <a:ext cx="3703320" cy="1301115"/>
          </a:xfrm>
          <a:prstGeom prst="rect">
            <a:avLst/>
          </a:prstGeom>
          <a:noFill/>
        </p:spPr>
        <p:txBody>
          <a:bodyPr wrap="square" rtlCol="0">
            <a:no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r>
              <a:rPr lang="en-US" altLang="zh-CN" sz="4000" b="1" dirty="0">
                <a:latin typeface="Times New Roman" panose="02020603050405020304" charset="0"/>
                <a:cs typeface="Times New Roman" panose="02020603050405020304" charset="0"/>
                <a:sym typeface="微软雅黑" panose="020B0503020204020204" pitchFamily="34" charset="-122"/>
              </a:rPr>
              <a:t>Development</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3" name="图片 2"/>
          <p:cNvPicPr>
            <a:picLocks noChangeAspect="1"/>
          </p:cNvPicPr>
          <p:nvPr/>
        </p:nvPicPr>
        <p:blipFill>
          <a:blip r:embed="rId3" cstate="screen"/>
          <a:stretch>
            <a:fillRect/>
          </a:stretch>
        </p:blipFill>
        <p:spPr>
          <a:xfrm>
            <a:off x="3956005" y="535194"/>
            <a:ext cx="585742" cy="585742"/>
          </a:xfrm>
          <a:prstGeom prst="rect">
            <a:avLst/>
          </a:prstGeom>
        </p:spPr>
      </p:pic>
      <p:sp>
        <p:nvSpPr>
          <p:cNvPr id="7" name="文本框 6"/>
          <p:cNvSpPr txBox="1"/>
          <p:nvPr/>
        </p:nvSpPr>
        <p:spPr>
          <a:xfrm>
            <a:off x="620395" y="1629410"/>
            <a:ext cx="8789670" cy="3646170"/>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800" b="1">
                <a:latin typeface="Times New Roman" panose="02020603050405020304" charset="0"/>
                <a:ea typeface="微软雅黑" panose="020B0503020204020204" pitchFamily="34" charset="-122"/>
                <a:cs typeface="Times New Roman" panose="02020603050405020304" charset="0"/>
                <a:sym typeface="+mn-ea"/>
              </a:rPr>
              <a:t>Therefore, it is regarded as the most romantic traditional festival in China, and has produced the cultural meaning of Chinese Valentine</a:t>
            </a:r>
            <a:r>
              <a:rPr lang="en-US" altLang="zh-CN" sz="2800" b="1">
                <a:latin typeface="Times New Roman" panose="02020603050405020304" charset="0"/>
                <a:ea typeface="微软雅黑" panose="020B0503020204020204" pitchFamily="34" charset="-122"/>
                <a:cs typeface="Times New Roman" panose="02020603050405020304" charset="0"/>
                <a:sym typeface="+mn-ea"/>
              </a:rPr>
              <a:t>’</a:t>
            </a:r>
            <a:r>
              <a:rPr lang="zh-CN" altLang="en-US" sz="2800" b="1">
                <a:latin typeface="Times New Roman" panose="02020603050405020304" charset="0"/>
                <a:ea typeface="微软雅黑" panose="020B0503020204020204" pitchFamily="34" charset="-122"/>
                <a:cs typeface="Times New Roman" panose="02020603050405020304" charset="0"/>
                <a:sym typeface="+mn-ea"/>
              </a:rPr>
              <a:t>s Day in modern times.</a:t>
            </a:r>
            <a:endParaRPr lang="zh-CN" altLang="en-US" sz="28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800" b="1">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screen"/>
          <a:stretch>
            <a:fillRect/>
          </a:stretch>
        </p:blipFill>
        <p:spPr>
          <a:xfrm>
            <a:off x="0" y="-12032"/>
            <a:ext cx="12192000" cy="6858000"/>
          </a:xfrm>
          <a:prstGeom prst="rect">
            <a:avLst/>
          </a:prstGeom>
        </p:spPr>
      </p:pic>
      <p:sp>
        <p:nvSpPr>
          <p:cNvPr id="19" name="矩形: 圆角 18"/>
          <p:cNvSpPr/>
          <p:nvPr/>
        </p:nvSpPr>
        <p:spPr>
          <a:xfrm>
            <a:off x="1562100" y="660217"/>
            <a:ext cx="9067800" cy="5003800"/>
          </a:xfrm>
          <a:prstGeom prst="roundRect">
            <a:avLst/>
          </a:prstGeom>
          <a:solidFill>
            <a:srgbClr val="9B5231"/>
          </a:solidFill>
          <a:ln w="149225">
            <a:solidFill>
              <a:srgbClr val="F1B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2531110" y="2231390"/>
            <a:ext cx="7129780" cy="1861820"/>
          </a:xfrm>
          <a:prstGeom prst="rect">
            <a:avLst/>
          </a:prstGeom>
          <a:noFill/>
        </p:spPr>
        <p:txBody>
          <a:bodyPr wrap="square" rtlCol="0">
            <a:noAutofit/>
          </a:bodyPr>
          <a:lstStyle>
            <a:defPPr>
              <a:defRPr lang="zh-CN"/>
            </a:defPPr>
            <a:lvl1pPr algn="dist">
              <a:defRPr kumimoji="1" sz="6600">
                <a:solidFill>
                  <a:schemeClr val="bg1"/>
                </a:solidFill>
                <a:latin typeface="华文行楷" panose="02010800040101010101" pitchFamily="2" charset="-122"/>
                <a:ea typeface="华文行楷" panose="02010800040101010101" pitchFamily="2" charset="-122"/>
              </a:defRPr>
            </a:lvl1pPr>
          </a:lstStyle>
          <a:p>
            <a:pPr algn="l"/>
            <a:r>
              <a:rPr lang="en-US" altLang="zh-CN" sz="6000" b="1" dirty="0">
                <a:solidFill>
                  <a:schemeClr val="tx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Customs and Food</a:t>
            </a:r>
            <a:endParaRPr lang="en-US" altLang="zh-CN" sz="6000" b="1" dirty="0">
              <a:solidFill>
                <a:schemeClr val="tx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grpSp>
        <p:nvGrpSpPr>
          <p:cNvPr id="22" name="组合 21"/>
          <p:cNvGrpSpPr/>
          <p:nvPr/>
        </p:nvGrpSpPr>
        <p:grpSpPr>
          <a:xfrm>
            <a:off x="4817984" y="1102863"/>
            <a:ext cx="1976439" cy="895690"/>
            <a:chOff x="5478913" y="1612159"/>
            <a:chExt cx="1976439" cy="895690"/>
          </a:xfrm>
        </p:grpSpPr>
        <p:sp>
          <p:nvSpPr>
            <p:cNvPr id="23" name="文本框 22"/>
            <p:cNvSpPr txBox="1"/>
            <p:nvPr/>
          </p:nvSpPr>
          <p:spPr>
            <a:xfrm>
              <a:off x="5478913" y="1801094"/>
              <a:ext cx="1424940" cy="706755"/>
            </a:xfrm>
            <a:prstGeom prst="rect">
              <a:avLst/>
            </a:prstGeom>
            <a:noFill/>
          </p:spPr>
          <p:txBody>
            <a:bodyPr wrap="none" rtlCol="0">
              <a:spAutoFit/>
            </a:bodyPr>
            <a:lstStyle>
              <a:defPPr>
                <a:defRPr lang="zh-CN"/>
              </a:defPPr>
              <a:lvl1pPr>
                <a:defRPr kumimoji="1" sz="3200">
                  <a:solidFill>
                    <a:schemeClr val="bg1"/>
                  </a:solidFill>
                  <a:latin typeface="华文行楷" panose="02010800040101010101" pitchFamily="2" charset="-122"/>
                  <a:ea typeface="华文行楷" panose="02010800040101010101" pitchFamily="2" charset="-122"/>
                </a:defRPr>
              </a:lvl1pPr>
            </a:lstStyle>
            <a:p>
              <a:pPr algn="l">
                <a:buClrTx/>
                <a:buSzTx/>
                <a:buFontTx/>
              </a:pPr>
              <a:r>
                <a:rPr lang="en-US" altLang="zh-CN" sz="4000" b="1" dirty="0">
                  <a:latin typeface="Times New Roman" panose="02020603050405020304" charset="0"/>
                  <a:cs typeface="Times New Roman" panose="02020603050405020304" charset="0"/>
                  <a:sym typeface="微软雅黑" panose="020B0503020204020204" pitchFamily="34" charset="-122"/>
                </a:rPr>
                <a:t>TWO</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24" name="图片 23"/>
            <p:cNvPicPr>
              <a:picLocks noChangeAspect="1"/>
            </p:cNvPicPr>
            <p:nvPr/>
          </p:nvPicPr>
          <p:blipFill>
            <a:blip r:embed="rId2" cstate="screen"/>
            <a:stretch>
              <a:fillRect/>
            </a:stretch>
          </p:blipFill>
          <p:spPr>
            <a:xfrm>
              <a:off x="6633016" y="1612159"/>
              <a:ext cx="822336" cy="822336"/>
            </a:xfrm>
            <a:prstGeom prst="rect">
              <a:avLst/>
            </a:prstGeom>
          </p:spPr>
        </p:pic>
      </p:grpSp>
      <p:pic>
        <p:nvPicPr>
          <p:cNvPr id="25" name="图片 24"/>
          <p:cNvPicPr>
            <a:picLocks noChangeAspect="1"/>
          </p:cNvPicPr>
          <p:nvPr/>
        </p:nvPicPr>
        <p:blipFill>
          <a:blip r:embed="rId3">
            <a:clrChange>
              <a:clrFrom>
                <a:srgbClr val="FFFFFF"/>
              </a:clrFrom>
              <a:clrTo>
                <a:srgbClr val="FFFFFF">
                  <a:alpha val="0"/>
                </a:srgbClr>
              </a:clrTo>
            </a:clrChange>
          </a:blip>
          <a:stretch>
            <a:fillRect/>
          </a:stretch>
        </p:blipFill>
        <p:spPr>
          <a:xfrm>
            <a:off x="7851063" y="2423983"/>
            <a:ext cx="5903488" cy="470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38200" y="452755"/>
            <a:ext cx="2324100" cy="1383665"/>
          </a:xfrm>
          <a:prstGeom prst="rect">
            <a:avLst/>
          </a:prstGeom>
          <a:noFill/>
        </p:spPr>
        <p:txBody>
          <a:bodyPr wrap="square" rtlCol="0">
            <a:noAutofit/>
          </a:bodyPr>
          <a:lstStyle>
            <a:defPPr>
              <a:defRPr lang="zh-CN"/>
            </a:defPPr>
            <a:lvl1pPr algn="dist">
              <a:defRPr kumimoji="1" sz="2800">
                <a:latin typeface="华文行楷" panose="02010800040101010101" pitchFamily="2" charset="-122"/>
                <a:ea typeface="华文行楷" panose="02010800040101010101" pitchFamily="2" charset="-122"/>
              </a:defRPr>
            </a:lvl1pPr>
          </a:lstStyle>
          <a:p>
            <a:pPr algn="l">
              <a:buClrTx/>
              <a:buSzTx/>
              <a:buFontTx/>
            </a:pPr>
            <a:r>
              <a:rPr lang="en-US" altLang="zh-CN" sz="4000" b="1" dirty="0">
                <a:latin typeface="Times New Roman" panose="02020603050405020304" charset="0"/>
                <a:cs typeface="Times New Roman" panose="02020603050405020304" charset="0"/>
                <a:sym typeface="微软雅黑" panose="020B0503020204020204" pitchFamily="34" charset="-122"/>
              </a:rPr>
              <a:t>Customs</a:t>
            </a:r>
            <a:endParaRPr lang="en-US" altLang="zh-CN" sz="4000" b="1" dirty="0">
              <a:latin typeface="Times New Roman" panose="02020603050405020304" charset="0"/>
              <a:cs typeface="Times New Roman" panose="02020603050405020304" charset="0"/>
              <a:sym typeface="微软雅黑" panose="020B0503020204020204" pitchFamily="34" charset="-122"/>
            </a:endParaRPr>
          </a:p>
        </p:txBody>
      </p:sp>
      <p:pic>
        <p:nvPicPr>
          <p:cNvPr id="9" name="图片 8"/>
          <p:cNvPicPr>
            <a:picLocks noChangeAspect="1"/>
          </p:cNvPicPr>
          <p:nvPr/>
        </p:nvPicPr>
        <p:blipFill>
          <a:blip r:embed="rId1" cstate="screen"/>
          <a:stretch>
            <a:fillRect/>
          </a:stretch>
        </p:blipFill>
        <p:spPr>
          <a:xfrm>
            <a:off x="2891110" y="452644"/>
            <a:ext cx="585742" cy="585742"/>
          </a:xfrm>
          <a:prstGeom prst="rect">
            <a:avLst/>
          </a:prstGeom>
        </p:spPr>
      </p:pic>
      <p:sp>
        <p:nvSpPr>
          <p:cNvPr id="2" name="文本框 1"/>
          <p:cNvSpPr txBox="1"/>
          <p:nvPr/>
        </p:nvSpPr>
        <p:spPr>
          <a:xfrm>
            <a:off x="730885" y="1311910"/>
            <a:ext cx="6353175" cy="372427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1. Thread Weaving: the faster one threads, the more </a:t>
            </a:r>
            <a:r>
              <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rPr>
              <a:t>dexterity</a:t>
            </a:r>
            <a:r>
              <a:rPr lang="zh-CN" altLang="en-US" sz="2400" b="1">
                <a:latin typeface="Times New Roman" panose="02020603050405020304" charset="0"/>
                <a:ea typeface="微软雅黑" panose="020B0503020204020204" pitchFamily="34" charset="-122"/>
                <a:cs typeface="Times New Roman" panose="02020603050405020304" charset="0"/>
              </a:rPr>
              <a:t> they are believed to have begged for.</a:t>
            </a: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r>
              <a:rPr lang="zh-CN" altLang="en-US" sz="2400" b="1">
                <a:latin typeface="Times New Roman" panose="02020603050405020304" charset="0"/>
                <a:ea typeface="微软雅黑" panose="020B0503020204020204" pitchFamily="34" charset="-122"/>
                <a:cs typeface="Times New Roman" panose="02020603050405020304" charset="0"/>
              </a:rPr>
              <a:t>2. Sunbathing Books and Clothes: A display of </a:t>
            </a:r>
            <a:r>
              <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rPr>
              <a:t>erudition and wealth.</a:t>
            </a:r>
            <a:endPar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endParaRPr>
          </a:p>
          <a:p>
            <a:pPr indent="0" algn="l" fontAlgn="auto">
              <a:lnSpc>
                <a:spcPct val="150000"/>
              </a:lnSpc>
            </a:pPr>
            <a:endParaRPr lang="zh-CN" altLang="en-US" sz="2400" b="1">
              <a:solidFill>
                <a:srgbClr val="FF0000"/>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7609840" y="452755"/>
            <a:ext cx="2825115" cy="2472055"/>
          </a:xfrm>
          <a:prstGeom prst="rect">
            <a:avLst/>
          </a:prstGeom>
        </p:spPr>
      </p:pic>
      <p:pic>
        <p:nvPicPr>
          <p:cNvPr id="6" name="图片 5"/>
          <p:cNvPicPr>
            <a:picLocks noChangeAspect="1"/>
          </p:cNvPicPr>
          <p:nvPr/>
        </p:nvPicPr>
        <p:blipFill>
          <a:blip r:embed="rId3"/>
          <a:stretch>
            <a:fillRect/>
          </a:stretch>
        </p:blipFill>
        <p:spPr>
          <a:xfrm>
            <a:off x="7084060" y="3355340"/>
            <a:ext cx="3048000" cy="2689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DIAGRAM_VIRTUALLY_FRAME" val="{&quot;height&quot;:261.95677165354334,&quot;left&quot;:148.2,&quot;top&quot;:110.99322834645668,&quot;width&quot;:774.05}"/>
</p:tagLst>
</file>

<file path=ppt/tags/tag2.xml><?xml version="1.0" encoding="utf-8"?>
<p:tagLst xmlns:p="http://schemas.openxmlformats.org/presentationml/2006/main">
  <p:tag name="KSO_WM_DIAGRAM_VIRTUALLY_FRAME" val="{&quot;height&quot;:261.95677165354334,&quot;left&quot;:148.2,&quot;top&quot;:110.99322834645668,&quot;width&quot;:774.05}"/>
</p:tagLst>
</file>

<file path=ppt/tags/tag3.xml><?xml version="1.0" encoding="utf-8"?>
<p:tagLst xmlns:p="http://schemas.openxmlformats.org/presentationml/2006/main">
  <p:tag name="KSO_WM_DIAGRAM_VIRTUALLY_FRAME" val="{&quot;height&quot;:261.95677165354334,&quot;left&quot;:148.2,&quot;top&quot;:110.99322834645668,&quot;width&quot;:774.05}"/>
</p:tagLst>
</file>

<file path=ppt/tags/tag4.xml><?xml version="1.0" encoding="utf-8"?>
<p:tagLst xmlns:p="http://schemas.openxmlformats.org/presentationml/2006/main">
  <p:tag name="KSO_WM_DIAGRAM_VIRTUALLY_FRAME" val="{&quot;height&quot;:261.95677165354334,&quot;left&quot;:148.2,&quot;top&quot;:110.99322834645668,&quot;width&quot;:774.05}"/>
</p:tagLst>
</file>

<file path=ppt/tags/tag5.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ISPRING_PRESENTATION_TITLE" val="PowerPoint 演示文稿"/>
  <p:tag name="commondata" val="eyJoZGlkIjoiZTk3MWRlZTRmMDc3ZjdkMDQyMzQ2N2U1NTAzODNhYTQ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2569</Words>
  <Application>WPS 演示</Application>
  <PresentationFormat>宽屏</PresentationFormat>
  <Paragraphs>122</Paragraphs>
  <Slides>20</Slides>
  <Notes>22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宋体</vt:lpstr>
      <vt:lpstr>Wingdings</vt:lpstr>
      <vt:lpstr>微软雅黑</vt:lpstr>
      <vt:lpstr>Wingdings</vt:lpstr>
      <vt:lpstr>Arial</vt:lpstr>
      <vt:lpstr>Times New Roman</vt:lpstr>
      <vt:lpstr>华文行楷</vt:lpstr>
      <vt:lpstr>Arial Unicode MS</vt:lpstr>
      <vt:lpstr>Calibri</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七夕情人节</dc:title>
  <dc:creator>第一PPT</dc:creator>
  <cp:keywords>www.1ppt.com</cp:keywords>
  <dc:description>www.1ppt.com</dc:description>
  <cp:lastModifiedBy>@</cp:lastModifiedBy>
  <cp:revision>23</cp:revision>
  <dcterms:created xsi:type="dcterms:W3CDTF">2020-08-09T07:20:00Z</dcterms:created>
  <dcterms:modified xsi:type="dcterms:W3CDTF">2024-12-04T13:38:17Z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12D90D60C3304BBCA3B19B12453CCD45_13</vt:lpwstr>
  </property>
  <property fmtid="{D5CDD505-2E9C-101B-9397-08002B2CF9AE}" pid="3" name="KSOProductBuildVer">
    <vt:lpwstr>2052-12.1.0.17133</vt:lpwstr>
  </property>
</Properties>
</file>