
<file path=[Content_Types].xml><?xml version="1.0" encoding="utf-8"?>
<Types xmlns="http://schemas.openxmlformats.org/package/2006/content-types">
  <Default Extension="jpeg" ContentType="image/jpeg"/>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3"/>
    <p:sldId id="257" r:id="rId5"/>
    <p:sldId id="288" r:id="rId6"/>
    <p:sldId id="286" r:id="rId7"/>
    <p:sldId id="287" r:id="rId8"/>
    <p:sldId id="296" r:id="rId9"/>
    <p:sldId id="297" r:id="rId10"/>
    <p:sldId id="298" r:id="rId11"/>
    <p:sldId id="291" r:id="rId12"/>
    <p:sldId id="284" r:id="rId13"/>
    <p:sldId id="285" r:id="rId14"/>
    <p:sldId id="292" r:id="rId15"/>
    <p:sldId id="299" r:id="rId16"/>
    <p:sldId id="283" r:id="rId17"/>
  </p:sldIdLst>
  <p:sldSz cx="12192000" cy="6858000"/>
  <p:notesSz cx="6858000" cy="9144000"/>
  <p:embeddedFontLst>
    <p:embeddedFont>
      <p:font typeface="方正清刻本悦宋简体" panose="02010600030101010101" charset="-122"/>
      <p:regular r:id="rId21"/>
      <p:bold r:id="rId22"/>
    </p:embeddedFont>
    <p:embeddedFont>
      <p:font typeface="等线" panose="02010600030101010101" pitchFamily="2" charset="-122"/>
      <p:regular r:id="rId23"/>
      <p:bold r:id="rId24"/>
    </p:embeddedFont>
    <p:embeddedFont>
      <p:font typeface="华文隶书" panose="02010800040101010101" pitchFamily="2" charset="-122"/>
      <p:regular r:id="rId25"/>
    </p:embeddedFont>
    <p:embeddedFont>
      <p:font typeface="华文新魏" panose="02010800040101010101" pitchFamily="2" charset="-122"/>
      <p:regular r:id="rId26"/>
    </p:embeddedFont>
    <p:embeddedFont>
      <p:font typeface="华文行楷" panose="02010800040101010101" pitchFamily="2" charset="-122"/>
      <p:regular r:id="rId27"/>
    </p:embeddedFont>
    <p:embeddedFont>
      <p:font typeface="隶书" panose="02010509060101010101" pitchFamily="49" charset="-122"/>
      <p:regular r:id="rId28"/>
    </p:embeddedFont>
    <p:embeddedFont>
      <p:font typeface="微软雅黑" panose="020B0503020204020204" pitchFamily="34" charset="-122"/>
      <p:regular r:id="rId29"/>
      <p:bold r:id="rId3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F7FCFE"/>
    <a:srgbClr val="FFFFFC"/>
    <a:srgbClr val="FFFFFF"/>
    <a:srgbClr val="E6E6E6"/>
    <a:srgbClr val="44BE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14" autoAdjust="0"/>
    <p:restoredTop sz="94618" autoAdjust="0"/>
  </p:normalViewPr>
  <p:slideViewPr>
    <p:cSldViewPr snapToGrid="0" showGuides="1">
      <p:cViewPr varScale="1">
        <p:scale>
          <a:sx n="112" d="100"/>
          <a:sy n="112" d="100"/>
        </p:scale>
        <p:origin x="78" y="102"/>
      </p:cViewPr>
      <p:guideLst>
        <p:guide orient="horz" pos="129"/>
        <p:guide orient="horz" pos="4190"/>
        <p:guide pos="230"/>
        <p:guide pos="7449"/>
        <p:guide orient="horz" pos="561"/>
        <p:guide orient="horz" pos="691"/>
        <p:guide orient="horz" pos="4017"/>
        <p:guide orient="horz" pos="3888"/>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font" Target="fonts/font10.fntdata"/><Relationship Id="rId3" Type="http://schemas.openxmlformats.org/officeDocument/2006/relationships/slide" Target="slides/slide1.xml"/><Relationship Id="rId29" Type="http://schemas.openxmlformats.org/officeDocument/2006/relationships/font" Target="fonts/font9.fntdata"/><Relationship Id="rId28" Type="http://schemas.openxmlformats.org/officeDocument/2006/relationships/font" Target="fonts/font8.fntdata"/><Relationship Id="rId27" Type="http://schemas.openxmlformats.org/officeDocument/2006/relationships/font" Target="fonts/font7.fntdata"/><Relationship Id="rId26" Type="http://schemas.openxmlformats.org/officeDocument/2006/relationships/font" Target="fonts/font6.fntdata"/><Relationship Id="rId25" Type="http://schemas.openxmlformats.org/officeDocument/2006/relationships/font" Target="fonts/font5.fntdata"/><Relationship Id="rId24" Type="http://schemas.openxmlformats.org/officeDocument/2006/relationships/font" Target="fonts/font4.fntdata"/><Relationship Id="rId23" Type="http://schemas.openxmlformats.org/officeDocument/2006/relationships/font" Target="fonts/font3.fntdata"/><Relationship Id="rId22" Type="http://schemas.openxmlformats.org/officeDocument/2006/relationships/font" Target="fonts/font2.fntdata"/><Relationship Id="rId21" Type="http://schemas.openxmlformats.org/officeDocument/2006/relationships/font" Target="fonts/font1.fntdata"/><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43F9-9B08-422F-9ECE-BE7148BC7DD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0232-94FA-4EBE-BB9B-79FBE486032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本</a:t>
            </a:r>
            <a:r>
              <a:rPr lang="en-US" altLang="zh-CN" sz="1200" b="0" i="0" kern="1200" dirty="0">
                <a:solidFill>
                  <a:schemeClr val="tx1"/>
                </a:solidFill>
                <a:effectLst/>
                <a:latin typeface="+mn-lt"/>
                <a:ea typeface="+mn-ea"/>
                <a:cs typeface="+mn-cs"/>
              </a:rPr>
              <a:t>PPT</a:t>
            </a:r>
            <a:r>
              <a:rPr lang="zh-CN" altLang="en-US" sz="1200" b="0" i="0" kern="1200" dirty="0">
                <a:solidFill>
                  <a:schemeClr val="tx1"/>
                </a:solidFill>
                <a:effectLst/>
                <a:latin typeface="+mn-lt"/>
                <a:ea typeface="+mn-ea"/>
                <a:cs typeface="+mn-cs"/>
              </a:rPr>
              <a:t>模板部分元素使用了幻灯片母版制作。如果需要修改，点击</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视图</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幻灯片母版</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修改；完成后关闭编辑母版即可。</a:t>
            </a:r>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本</a:t>
            </a:r>
            <a:r>
              <a:rPr lang="en-US" altLang="zh-CN" sz="1200" b="0" i="0" kern="1200" dirty="0">
                <a:solidFill>
                  <a:schemeClr val="tx1"/>
                </a:solidFill>
                <a:effectLst/>
                <a:latin typeface="+mn-lt"/>
                <a:ea typeface="+mn-ea"/>
                <a:cs typeface="+mn-cs"/>
              </a:rPr>
              <a:t>PPT</a:t>
            </a:r>
            <a:r>
              <a:rPr lang="zh-CN" altLang="en-US" sz="1200" b="0" i="0" kern="1200" dirty="0">
                <a:solidFill>
                  <a:schemeClr val="tx1"/>
                </a:solidFill>
                <a:effectLst/>
                <a:latin typeface="+mn-lt"/>
                <a:ea typeface="+mn-ea"/>
                <a:cs typeface="+mn-cs"/>
              </a:rPr>
              <a:t>模板部分元素使用了幻灯片母版制作。如果需要修改，点击</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视图</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幻灯片母版</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修改；完成后关闭编辑母版即可。</a:t>
            </a:r>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400" advClick="0" advTm="5000">
        <p14:ripple/>
      </p:transition>
    </mc:Choice>
    <mc:Fallback>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400" advClick="0" advTm="5000">
        <p14:doors dir="vert"/>
      </p:transition>
    </mc:Choice>
    <mc:Fallback>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sp>
        <p:nvSpPr>
          <p:cNvPr id="5" name="文本框 6"/>
          <p:cNvSpPr>
            <a:spLocks noChangeArrowheads="1"/>
          </p:cNvSpPr>
          <p:nvPr userDrawn="1"/>
        </p:nvSpPr>
        <p:spPr bwMode="auto">
          <a:xfrm>
            <a:off x="1009042" y="277356"/>
            <a:ext cx="4221748" cy="500115"/>
          </a:xfrm>
          <a:prstGeom prst="rect">
            <a:avLst/>
          </a:prstGeom>
          <a:noFill/>
          <a:ln>
            <a:noFill/>
          </a:ln>
        </p:spPr>
        <p:txBody>
          <a:bodyPr wrap="square" lIns="68560" tIns="34279" rIns="68560" bIns="34279">
            <a:spAutoFit/>
          </a:bodyPr>
          <a:lstStyle/>
          <a:p>
            <a:pPr defTabSz="967105" fontAlgn="auto">
              <a:spcBef>
                <a:spcPts val="0"/>
              </a:spcBef>
              <a:spcAft>
                <a:spcPts val="0"/>
              </a:spcAft>
              <a:defRPr/>
            </a:pPr>
            <a:r>
              <a:rPr lang="zh-CN" altLang="en-US" sz="2800" dirty="0">
                <a:latin typeface="隶书" pitchFamily="49" charset="-122"/>
                <a:ea typeface="隶书" pitchFamily="49" charset="-122"/>
                <a:sym typeface="微软雅黑" pitchFamily="34" charset="-122"/>
              </a:rPr>
              <a:t>请输入幻灯片标题文字</a:t>
            </a:r>
            <a:endParaRPr lang="zh-CN" altLang="en-US" sz="2800" dirty="0">
              <a:latin typeface="隶书" pitchFamily="49" charset="-122"/>
              <a:ea typeface="隶书" pitchFamily="49" charset="-122"/>
              <a:sym typeface="微软雅黑" pitchFamily="34" charset="-122"/>
            </a:endParaRPr>
          </a:p>
        </p:txBody>
      </p:sp>
      <p:grpSp>
        <p:nvGrpSpPr>
          <p:cNvPr id="6" name="组合 5"/>
          <p:cNvGrpSpPr/>
          <p:nvPr userDrawn="1"/>
        </p:nvGrpSpPr>
        <p:grpSpPr>
          <a:xfrm>
            <a:off x="430260" y="277356"/>
            <a:ext cx="596693" cy="597796"/>
            <a:chOff x="420490" y="179675"/>
            <a:chExt cx="739730" cy="741097"/>
          </a:xfrm>
        </p:grpSpPr>
        <p:pic>
          <p:nvPicPr>
            <p:cNvPr id="7" name="Picture 4" descr="C:\Users\Soloman\Desktop\墨斑2.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20490" y="180057"/>
              <a:ext cx="739730" cy="74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sers\Soloman\Desktop\未标题-3.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0259909">
              <a:off x="449487" y="179675"/>
              <a:ext cx="681735" cy="6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mc:Choice xmlns:p14="http://schemas.microsoft.com/office/powerpoint/2010/main" Requires="p14">
      <p:transition spd="slow" p14:dur="1600" advClick="0" advTm="5000">
        <p14:prism isInverted="1"/>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页-1">
    <p:spTree>
      <p:nvGrpSpPr>
        <p:cNvPr id="1" name=""/>
        <p:cNvGrpSpPr/>
        <p:nvPr/>
      </p:nvGrpSpPr>
      <p:grpSpPr>
        <a:xfrm>
          <a:off x="0" y="0"/>
          <a:ext cx="0" cy="0"/>
          <a:chOff x="0" y="0"/>
          <a:chExt cx="0" cy="0"/>
        </a:xfrm>
      </p:grpSpPr>
      <p:sp>
        <p:nvSpPr>
          <p:cNvPr id="5" name="文本框 6"/>
          <p:cNvSpPr>
            <a:spLocks noChangeArrowheads="1"/>
          </p:cNvSpPr>
          <p:nvPr userDrawn="1"/>
        </p:nvSpPr>
        <p:spPr bwMode="auto">
          <a:xfrm>
            <a:off x="1009042" y="277356"/>
            <a:ext cx="4221748" cy="500115"/>
          </a:xfrm>
          <a:prstGeom prst="rect">
            <a:avLst/>
          </a:prstGeom>
          <a:noFill/>
          <a:ln>
            <a:noFill/>
          </a:ln>
        </p:spPr>
        <p:txBody>
          <a:bodyPr wrap="square" lIns="68560" tIns="34279" rIns="68560" bIns="34279">
            <a:spAutoFit/>
          </a:bodyPr>
          <a:lstStyle/>
          <a:p>
            <a:pPr defTabSz="967105" fontAlgn="auto">
              <a:spcBef>
                <a:spcPts val="0"/>
              </a:spcBef>
              <a:spcAft>
                <a:spcPts val="0"/>
              </a:spcAft>
              <a:defRPr/>
            </a:pPr>
            <a:r>
              <a:rPr lang="zh-CN" altLang="en-US" sz="2800" dirty="0">
                <a:latin typeface="隶书" pitchFamily="49" charset="-122"/>
                <a:ea typeface="隶书" pitchFamily="49" charset="-122"/>
                <a:sym typeface="微软雅黑" pitchFamily="34" charset="-122"/>
              </a:rPr>
              <a:t>请输入幻灯片标题文字</a:t>
            </a:r>
            <a:endParaRPr lang="zh-CN" altLang="en-US" sz="2800" dirty="0">
              <a:latin typeface="隶书" pitchFamily="49" charset="-122"/>
              <a:ea typeface="隶书" pitchFamily="49" charset="-122"/>
              <a:sym typeface="微软雅黑" pitchFamily="34" charset="-122"/>
            </a:endParaRPr>
          </a:p>
        </p:txBody>
      </p:sp>
      <p:grpSp>
        <p:nvGrpSpPr>
          <p:cNvPr id="6" name="组合 5"/>
          <p:cNvGrpSpPr/>
          <p:nvPr userDrawn="1"/>
        </p:nvGrpSpPr>
        <p:grpSpPr>
          <a:xfrm>
            <a:off x="430260" y="277356"/>
            <a:ext cx="596693" cy="597796"/>
            <a:chOff x="420490" y="179675"/>
            <a:chExt cx="739730" cy="741097"/>
          </a:xfrm>
        </p:grpSpPr>
        <p:pic>
          <p:nvPicPr>
            <p:cNvPr id="7" name="Picture 4" descr="C:\Users\Soloman\Desktop\墨斑2.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20490" y="180057"/>
              <a:ext cx="739730" cy="74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sers\Soloman\Desktop\未标题-3.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0259909">
              <a:off x="449487" y="179675"/>
              <a:ext cx="681735" cy="6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mc:Choice xmlns:p14="http://schemas.microsoft.com/office/powerpoint/2010/main" Requires="p14">
      <p:transition spd="slow" p14:dur="1250" advClick="0" advTm="5000">
        <p14:switch dir="r"/>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内页-1">
    <p:spTree>
      <p:nvGrpSpPr>
        <p:cNvPr id="1" name=""/>
        <p:cNvGrpSpPr/>
        <p:nvPr/>
      </p:nvGrpSpPr>
      <p:grpSpPr>
        <a:xfrm>
          <a:off x="0" y="0"/>
          <a:ext cx="0" cy="0"/>
          <a:chOff x="0" y="0"/>
          <a:chExt cx="0" cy="0"/>
        </a:xfrm>
      </p:grpSpPr>
      <p:sp>
        <p:nvSpPr>
          <p:cNvPr id="5" name="文本框 6"/>
          <p:cNvSpPr>
            <a:spLocks noChangeArrowheads="1"/>
          </p:cNvSpPr>
          <p:nvPr userDrawn="1"/>
        </p:nvSpPr>
        <p:spPr bwMode="auto">
          <a:xfrm>
            <a:off x="1009042" y="277356"/>
            <a:ext cx="4221748" cy="500115"/>
          </a:xfrm>
          <a:prstGeom prst="rect">
            <a:avLst/>
          </a:prstGeom>
          <a:noFill/>
          <a:ln>
            <a:noFill/>
          </a:ln>
        </p:spPr>
        <p:txBody>
          <a:bodyPr wrap="square" lIns="68560" tIns="34279" rIns="68560" bIns="34279">
            <a:spAutoFit/>
          </a:bodyPr>
          <a:lstStyle/>
          <a:p>
            <a:pPr defTabSz="967105" fontAlgn="auto">
              <a:spcBef>
                <a:spcPts val="0"/>
              </a:spcBef>
              <a:spcAft>
                <a:spcPts val="0"/>
              </a:spcAft>
              <a:defRPr/>
            </a:pPr>
            <a:r>
              <a:rPr lang="zh-CN" altLang="en-US" sz="2800" dirty="0">
                <a:latin typeface="隶书" pitchFamily="49" charset="-122"/>
                <a:ea typeface="隶书" pitchFamily="49" charset="-122"/>
                <a:sym typeface="微软雅黑" pitchFamily="34" charset="-122"/>
              </a:rPr>
              <a:t>请输入幻灯片标题文字</a:t>
            </a:r>
            <a:endParaRPr lang="zh-CN" altLang="en-US" sz="2800" dirty="0">
              <a:latin typeface="隶书" pitchFamily="49" charset="-122"/>
              <a:ea typeface="隶书" pitchFamily="49" charset="-122"/>
              <a:sym typeface="微软雅黑" pitchFamily="34" charset="-122"/>
            </a:endParaRPr>
          </a:p>
        </p:txBody>
      </p:sp>
      <p:grpSp>
        <p:nvGrpSpPr>
          <p:cNvPr id="6" name="组合 5"/>
          <p:cNvGrpSpPr/>
          <p:nvPr userDrawn="1"/>
        </p:nvGrpSpPr>
        <p:grpSpPr>
          <a:xfrm>
            <a:off x="430260" y="277356"/>
            <a:ext cx="596693" cy="597796"/>
            <a:chOff x="420490" y="179675"/>
            <a:chExt cx="739730" cy="741097"/>
          </a:xfrm>
        </p:grpSpPr>
        <p:pic>
          <p:nvPicPr>
            <p:cNvPr id="7" name="Picture 4" descr="C:\Users\Soloman\Desktop\墨斑2.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20490" y="180057"/>
              <a:ext cx="739730" cy="74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sers\Soloman\Desktop\未标题-3.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0259909">
              <a:off x="449487" y="179675"/>
              <a:ext cx="681735" cy="6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mc:Choice xmlns:p14="http://schemas.microsoft.com/office/powerpoint/2010/main" Requires="p14">
      <p:transition spd="slow" p14:dur="1250" advClick="0" advTm="5000">
        <p14:flip dir="r"/>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内页-1">
    <p:spTree>
      <p:nvGrpSpPr>
        <p:cNvPr id="1" name=""/>
        <p:cNvGrpSpPr/>
        <p:nvPr/>
      </p:nvGrpSpPr>
      <p:grpSpPr>
        <a:xfrm>
          <a:off x="0" y="0"/>
          <a:ext cx="0" cy="0"/>
          <a:chOff x="0" y="0"/>
          <a:chExt cx="0" cy="0"/>
        </a:xfrm>
      </p:grpSpPr>
      <p:sp>
        <p:nvSpPr>
          <p:cNvPr id="5" name="文本框 6"/>
          <p:cNvSpPr>
            <a:spLocks noChangeArrowheads="1"/>
          </p:cNvSpPr>
          <p:nvPr userDrawn="1"/>
        </p:nvSpPr>
        <p:spPr bwMode="auto">
          <a:xfrm>
            <a:off x="1009042" y="277356"/>
            <a:ext cx="4221748" cy="500115"/>
          </a:xfrm>
          <a:prstGeom prst="rect">
            <a:avLst/>
          </a:prstGeom>
          <a:noFill/>
          <a:ln>
            <a:noFill/>
          </a:ln>
        </p:spPr>
        <p:txBody>
          <a:bodyPr wrap="square" lIns="68560" tIns="34279" rIns="68560" bIns="34279">
            <a:spAutoFit/>
          </a:bodyPr>
          <a:lstStyle/>
          <a:p>
            <a:pPr defTabSz="967105" fontAlgn="auto">
              <a:spcBef>
                <a:spcPts val="0"/>
              </a:spcBef>
              <a:spcAft>
                <a:spcPts val="0"/>
              </a:spcAft>
              <a:defRPr/>
            </a:pPr>
            <a:r>
              <a:rPr lang="zh-CN" altLang="en-US" sz="2800" dirty="0">
                <a:latin typeface="隶书" pitchFamily="49" charset="-122"/>
                <a:ea typeface="隶书" pitchFamily="49" charset="-122"/>
                <a:sym typeface="微软雅黑" pitchFamily="34" charset="-122"/>
              </a:rPr>
              <a:t>请输入幻灯片标题文字</a:t>
            </a:r>
            <a:endParaRPr lang="zh-CN" altLang="en-US" sz="2800" dirty="0">
              <a:latin typeface="隶书" pitchFamily="49" charset="-122"/>
              <a:ea typeface="隶书" pitchFamily="49" charset="-122"/>
              <a:sym typeface="微软雅黑" pitchFamily="34" charset="-122"/>
            </a:endParaRPr>
          </a:p>
        </p:txBody>
      </p:sp>
      <p:grpSp>
        <p:nvGrpSpPr>
          <p:cNvPr id="6" name="组合 5"/>
          <p:cNvGrpSpPr/>
          <p:nvPr userDrawn="1"/>
        </p:nvGrpSpPr>
        <p:grpSpPr>
          <a:xfrm>
            <a:off x="430260" y="277356"/>
            <a:ext cx="596693" cy="597796"/>
            <a:chOff x="420490" y="179675"/>
            <a:chExt cx="739730" cy="741097"/>
          </a:xfrm>
        </p:grpSpPr>
        <p:pic>
          <p:nvPicPr>
            <p:cNvPr id="7" name="Picture 4" descr="C:\Users\Soloman\Desktop\墨斑2.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20490" y="180057"/>
              <a:ext cx="739730" cy="74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sers\Soloman\Desktop\未标题-3.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0259909">
              <a:off x="449487" y="179675"/>
              <a:ext cx="681735" cy="6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mc:Choice xmlns:p14="http://schemas.microsoft.com/office/powerpoint/2010/main" Requires="p14">
      <p:transition spd="slow" p14:dur="1600" advClick="0" advTm="5000">
        <p14:gallery dir="l"/>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版权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5000">
        <p:blinds dir="vert"/>
      </p:transition>
    </mc:Choice>
    <mc:Fallback>
      <p:transition spd="slow" advClick="0" advTm="5000">
        <p:blinds dir="ver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mc:Choice xmlns:p14="http://schemas.microsoft.com/office/powerpoint/2010/main" Requires="p14">
      <p:transition p14:dur="10" advClick="0" advTm="5000"/>
    </mc:Choice>
    <mc:Fallback>
      <p:transition advClick="0" advTm="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0.jpeg"/><Relationship Id="rId7" Type="http://schemas.openxmlformats.org/officeDocument/2006/relationships/image" Target="../media/image29.jpeg"/><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3" Type="http://schemas.openxmlformats.org/officeDocument/2006/relationships/image" Target="../media/image25.png"/><Relationship Id="rId2" Type="http://schemas.microsoft.com/office/2007/relationships/hdphoto" Target="../media/image24.wdp"/><Relationship Id="rId1"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2.png"/><Relationship Id="rId1"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2.png"/><Relationship Id="rId1" Type="http://schemas.openxmlformats.org/officeDocument/2006/relationships/image" Target="../media/image31.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cstate="email">
            <a:extLst>
              <a:ext uri="{28A0092B-C50C-407E-A947-70E740481C1C}">
                <a14:useLocalDpi xmlns:a14="http://schemas.microsoft.com/office/drawing/2010/main" val="0"/>
              </a:ext>
            </a:extLst>
          </a:blip>
          <a:stretch>
            <a:fillRect/>
          </a:stretch>
        </p:blipFill>
        <p:spPr>
          <a:xfrm>
            <a:off x="17091" y="0"/>
            <a:ext cx="12192000" cy="6858000"/>
          </a:xfrm>
          <a:prstGeom prst="rect">
            <a:avLst/>
          </a:prstGeom>
        </p:spPr>
      </p:pic>
      <p:pic>
        <p:nvPicPr>
          <p:cNvPr id="5" name="图片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11145" y="1265288"/>
            <a:ext cx="3184868" cy="5404338"/>
          </a:xfrm>
          <a:prstGeom prst="rect">
            <a:avLst/>
          </a:prstGeom>
        </p:spPr>
      </p:pic>
      <p:cxnSp>
        <p:nvCxnSpPr>
          <p:cNvPr id="12" name="直接连接符 11"/>
          <p:cNvCxnSpPr/>
          <p:nvPr/>
        </p:nvCxnSpPr>
        <p:spPr>
          <a:xfrm>
            <a:off x="4229100" y="3555406"/>
            <a:ext cx="7239085" cy="0"/>
          </a:xfrm>
          <a:prstGeom prst="line">
            <a:avLst/>
          </a:prstGeom>
          <a:ln w="6350">
            <a:solidFill>
              <a:srgbClr val="404040"/>
            </a:solidFill>
          </a:ln>
        </p:spPr>
        <p:style>
          <a:lnRef idx="1">
            <a:schemeClr val="accent1"/>
          </a:lnRef>
          <a:fillRef idx="0">
            <a:schemeClr val="accent1"/>
          </a:fillRef>
          <a:effectRef idx="0">
            <a:schemeClr val="accent1"/>
          </a:effectRef>
          <a:fontRef idx="minor">
            <a:schemeClr val="tx1"/>
          </a:fontRef>
        </p:style>
      </p:cxnSp>
      <p:pic>
        <p:nvPicPr>
          <p:cNvPr id="16" name="f9f40d1783bbb4cf6d9e62a2b4ff21554f4cbebda06b61079e683bb66476536dd7dc1d89">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7102475" y="-3013075"/>
            <a:ext cx="609600" cy="609600"/>
          </a:xfrm>
          <a:prstGeom prst="rect">
            <a:avLst/>
          </a:prstGeom>
        </p:spPr>
      </p:pic>
      <p:sp>
        <p:nvSpPr>
          <p:cNvPr id="3" name="文本框 2"/>
          <p:cNvSpPr txBox="1"/>
          <p:nvPr/>
        </p:nvSpPr>
        <p:spPr>
          <a:xfrm>
            <a:off x="8733803" y="4227012"/>
            <a:ext cx="2486826" cy="728533"/>
          </a:xfrm>
          <a:prstGeom prst="rect">
            <a:avLst/>
          </a:prstGeom>
          <a:noFill/>
        </p:spPr>
        <p:txBody>
          <a:bodyPr wrap="square" rtlCol="0" anchor="ctr">
            <a:spAutoFit/>
          </a:bodyPr>
          <a:lstStyle/>
          <a:p>
            <a:pPr>
              <a:lnSpc>
                <a:spcPct val="120000"/>
              </a:lnSpc>
            </a:pPr>
            <a:r>
              <a:rPr lang="en-US" altLang="zh-CN">
                <a:solidFill>
                  <a:schemeClr val="tx1">
                    <a:lumMod val="75000"/>
                    <a:lumOff val="25000"/>
                  </a:schemeClr>
                </a:solidFill>
              </a:rPr>
              <a:t>Presenter</a:t>
            </a:r>
            <a:r>
              <a:rPr lang="zh-CN" altLang="en-US">
                <a:solidFill>
                  <a:schemeClr val="tx1">
                    <a:lumMod val="75000"/>
                    <a:lumOff val="25000"/>
                  </a:schemeClr>
                </a:solidFill>
              </a:rPr>
              <a:t>：李丽丽</a:t>
            </a:r>
            <a:endParaRPr lang="en-US" altLang="zh-CN">
              <a:solidFill>
                <a:schemeClr val="tx1">
                  <a:lumMod val="75000"/>
                  <a:lumOff val="25000"/>
                </a:schemeClr>
              </a:solidFill>
            </a:endParaRPr>
          </a:p>
          <a:p>
            <a:pPr>
              <a:lnSpc>
                <a:spcPct val="120000"/>
              </a:lnSpc>
            </a:pPr>
            <a:r>
              <a:rPr lang="en-US" altLang="zh-CN">
                <a:solidFill>
                  <a:schemeClr val="tx1">
                    <a:lumMod val="75000"/>
                    <a:lumOff val="25000"/>
                  </a:schemeClr>
                </a:solidFill>
              </a:rPr>
              <a:t>Partner</a:t>
            </a:r>
            <a:r>
              <a:rPr lang="zh-CN" altLang="en-US">
                <a:solidFill>
                  <a:schemeClr val="tx1">
                    <a:lumMod val="75000"/>
                    <a:lumOff val="25000"/>
                  </a:schemeClr>
                </a:solidFill>
              </a:rPr>
              <a:t>：    罗维嘉</a:t>
            </a:r>
            <a:endParaRPr lang="zh-CN" altLang="en-US" dirty="0">
              <a:solidFill>
                <a:schemeClr val="tx1">
                  <a:lumMod val="75000"/>
                  <a:lumOff val="25000"/>
                </a:schemeClr>
              </a:solidFill>
            </a:endParaRPr>
          </a:p>
        </p:txBody>
      </p:sp>
      <p:sp>
        <p:nvSpPr>
          <p:cNvPr id="4" name="文本框 3"/>
          <p:cNvSpPr txBox="1"/>
          <p:nvPr/>
        </p:nvSpPr>
        <p:spPr>
          <a:xfrm>
            <a:off x="4396013" y="2479355"/>
            <a:ext cx="6269138" cy="1502206"/>
          </a:xfrm>
          <a:prstGeom prst="rect">
            <a:avLst/>
          </a:prstGeom>
          <a:noFill/>
        </p:spPr>
        <p:txBody>
          <a:bodyPr wrap="square" rtlCol="0" anchor="ctr">
            <a:spAutoFit/>
          </a:bodyPr>
          <a:lstStyle/>
          <a:p>
            <a:pPr>
              <a:lnSpc>
                <a:spcPct val="120000"/>
              </a:lnSpc>
            </a:pPr>
            <a:r>
              <a:rPr lang="en-US" altLang="zh-CN" sz="6000" b="1" kern="100">
                <a:effectLst/>
                <a:latin typeface="等线" panose="02010600030101010101" pitchFamily="2" charset="-122"/>
                <a:ea typeface="等线" panose="02010600030101010101" pitchFamily="2" charset="-122"/>
                <a:cs typeface="Times New Roman" panose="02020503050405090304" pitchFamily="18" charset="0"/>
              </a:rPr>
              <a:t>Confucianism</a:t>
            </a:r>
            <a:endParaRPr lang="zh-CN" altLang="zh-CN" sz="6000" kern="100">
              <a:effectLst/>
              <a:latin typeface="等线" panose="02010600030101010101" pitchFamily="2" charset="-122"/>
              <a:ea typeface="等线" panose="02010600030101010101" pitchFamily="2" charset="-122"/>
              <a:cs typeface="Times New Roman" panose="02020503050405090304" pitchFamily="18" charset="0"/>
            </a:endParaRPr>
          </a:p>
          <a:p>
            <a:pPr>
              <a:lnSpc>
                <a:spcPct val="120000"/>
              </a:lnSpc>
            </a:pP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5000">
        <p14:ripple/>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par>
                                <p:cTn id="7" presetID="42"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1000"/>
                                        <p:tgtEl>
                                          <p:spTgt spid="5"/>
                                        </p:tgtEl>
                                      </p:cBhvr>
                                    </p:animEffect>
                                    <p:anim calcmode="lin" valueType="num">
                                      <p:cBhvr>
                                        <p:cTn id="10" dur="1000" fill="hold"/>
                                        <p:tgtEl>
                                          <p:spTgt spid="5"/>
                                        </p:tgtEl>
                                        <p:attrNameLst>
                                          <p:attrName>ppt_x</p:attrName>
                                        </p:attrNameLst>
                                      </p:cBhvr>
                                      <p:tavLst>
                                        <p:tav tm="0">
                                          <p:val>
                                            <p:strVal val="#ppt_x"/>
                                          </p:val>
                                        </p:tav>
                                        <p:tav tm="100000">
                                          <p:val>
                                            <p:strVal val="#ppt_x"/>
                                          </p:val>
                                        </p:tav>
                                      </p:tavLst>
                                    </p:anim>
                                    <p:anim calcmode="lin" valueType="num">
                                      <p:cBhvr>
                                        <p:cTn id="11" dur="1000" fill="hold"/>
                                        <p:tgtEl>
                                          <p:spTgt spid="5"/>
                                        </p:tgtEl>
                                        <p:attrNameLst>
                                          <p:attrName>ppt_y</p:attrName>
                                        </p:attrNameLst>
                                      </p:cBhvr>
                                      <p:tavLst>
                                        <p:tav tm="0">
                                          <p:val>
                                            <p:strVal val="#ppt_y+.1"/>
                                          </p:val>
                                        </p:tav>
                                        <p:tav tm="100000">
                                          <p:val>
                                            <p:strVal val="#ppt_y"/>
                                          </p:val>
                                        </p:tav>
                                      </p:tavLst>
                                    </p:anim>
                                  </p:childTnLst>
                                </p:cTn>
                              </p:par>
                              <p:par>
                                <p:cTn id="12" presetID="16" presetClass="entr" presetSubtype="37"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outVertic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5" repeatCount="indefinite" fill="remove" display="0">
                  <p:stCondLst>
                    <p:cond delay="indefinite"/>
                  </p:stCondLst>
                  <p:endCondLst>
                    <p:cond evt="onStopAudio" delay="0">
                      <p:tgtEl>
                        <p:sldTgt/>
                      </p:tgtEl>
                    </p:cond>
                  </p:endCondLst>
                </p:cTn>
                <p:tgtEl>
                  <p:spTgt spid="1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email">
            <a:extLst>
              <a:ext uri="{28A0092B-C50C-407E-A947-70E740481C1C}">
                <a14:useLocalDpi xmlns:a14="http://schemas.microsoft.com/office/drawing/2010/main" val="0"/>
              </a:ext>
            </a:extLst>
          </a:blip>
          <a:stretch>
            <a:fillRect/>
          </a:stretch>
        </p:blipFill>
        <p:spPr>
          <a:xfrm>
            <a:off x="275140" y="2320724"/>
            <a:ext cx="2638064" cy="2627454"/>
          </a:xfrm>
          <a:prstGeom prst="rect">
            <a:avLst/>
          </a:prstGeom>
        </p:spPr>
      </p:pic>
      <p:pic>
        <p:nvPicPr>
          <p:cNvPr id="5" name="图片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43483" y="2239701"/>
            <a:ext cx="2791428" cy="2708477"/>
          </a:xfrm>
          <a:prstGeom prst="rect">
            <a:avLst/>
          </a:prstGeom>
        </p:spPr>
      </p:pic>
      <p:pic>
        <p:nvPicPr>
          <p:cNvPr id="7" name="图片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49835" y="1867381"/>
            <a:ext cx="3193648" cy="3810000"/>
          </a:xfrm>
          <a:prstGeom prst="rect">
            <a:avLst/>
          </a:prstGeom>
        </p:spPr>
      </p:pic>
      <p:pic>
        <p:nvPicPr>
          <p:cNvPr id="9" name="图片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234911" y="2060295"/>
            <a:ext cx="3530279" cy="2887883"/>
          </a:xfrm>
          <a:prstGeom prst="rect">
            <a:avLst/>
          </a:prstGeom>
        </p:spPr>
      </p:pic>
      <p:sp>
        <p:nvSpPr>
          <p:cNvPr id="10" name="文本框 9"/>
          <p:cNvSpPr txBox="1"/>
          <p:nvPr/>
        </p:nvSpPr>
        <p:spPr>
          <a:xfrm>
            <a:off x="1192192" y="634132"/>
            <a:ext cx="6678593" cy="763094"/>
          </a:xfrm>
          <a:prstGeom prst="rect">
            <a:avLst/>
          </a:prstGeom>
          <a:noFill/>
        </p:spPr>
        <p:txBody>
          <a:bodyPr wrap="square" rtlCol="0" anchor="ctr">
            <a:spAutoFit/>
          </a:bodyPr>
          <a:lstStyle/>
          <a:p>
            <a:pPr>
              <a:lnSpc>
                <a:spcPct val="120000"/>
              </a:lnSpc>
            </a:pPr>
            <a:r>
              <a:rPr lang="en-US" altLang="zh-CN" sz="4000">
                <a:solidFill>
                  <a:schemeClr val="tx1">
                    <a:lumMod val="75000"/>
                    <a:lumOff val="25000"/>
                  </a:schemeClr>
                </a:solidFill>
              </a:rPr>
              <a:t>Four books</a:t>
            </a:r>
            <a:endParaRPr lang="zh-CN" altLang="en-US" sz="4000"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5000">
        <p14:doors dir="vert"/>
      </p:transition>
    </mc:Choice>
    <mc:Fallback>
      <p:transition spd="slow" advClick="0" advTm="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hinkpad\Desktop\s.png"/>
          <p:cNvPicPr>
            <a:picLocks noChangeAspect="1" noChangeArrowheads="1"/>
          </p:cNvPicPr>
          <p:nvPr/>
        </p:nvPicPr>
        <p:blipFill rotWithShape="1">
          <a:blip r:embed="rId1" cstate="email">
            <a:biLevel thresh="25000"/>
            <a:extLst>
              <a:ext uri="{BEBA8EAE-BF5A-486C-A8C5-ECC9F3942E4B}">
                <a14:imgProps xmlns:a14="http://schemas.microsoft.com/office/drawing/2010/main">
                  <a14:imgLayer r:embed="rId2">
                    <a14:imgEffect>
                      <a14:saturation sat="400000"/>
                    </a14:imgEffect>
                  </a14:imgLayer>
                </a14:imgProps>
              </a:ext>
            </a:extLst>
          </a:blip>
          <a:srcRect/>
          <a:stretch>
            <a:fillRect/>
          </a:stretch>
        </p:blipFill>
        <p:spPr bwMode="auto">
          <a:xfrm>
            <a:off x="-210100" y="3257295"/>
            <a:ext cx="11661942" cy="111437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C:\Users\Thinkpad\Desktop\PNG\1_0000_渐变映射-2-副本-9.png"/>
          <p:cNvPicPr>
            <a:picLocks noChangeAspect="1" noChangeArrowheads="1"/>
          </p:cNvPicPr>
          <p:nvPr/>
        </p:nvPicPr>
        <p:blipFill>
          <a:blip r:embed="rId3" cstate="email"/>
          <a:srcRect/>
          <a:stretch>
            <a:fillRect/>
          </a:stretch>
        </p:blipFill>
        <p:spPr bwMode="auto">
          <a:xfrm>
            <a:off x="3926149" y="3629447"/>
            <a:ext cx="417587" cy="3700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Thinkpad\Desktop\PNG\1_0000_渐变映射-2-副本-9.png"/>
          <p:cNvPicPr>
            <a:picLocks noChangeAspect="1" noChangeArrowheads="1"/>
          </p:cNvPicPr>
          <p:nvPr/>
        </p:nvPicPr>
        <p:blipFill>
          <a:blip r:embed="rId3" cstate="email"/>
          <a:srcRect/>
          <a:stretch>
            <a:fillRect/>
          </a:stretch>
        </p:blipFill>
        <p:spPr bwMode="auto">
          <a:xfrm>
            <a:off x="7812407" y="3629447"/>
            <a:ext cx="417587" cy="3700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Thinkpad\Desktop\PNG\1_0000_渐变映射-2-副本-9.png"/>
          <p:cNvPicPr>
            <a:picLocks noChangeAspect="1" noChangeArrowheads="1"/>
          </p:cNvPicPr>
          <p:nvPr/>
        </p:nvPicPr>
        <p:blipFill>
          <a:blip r:embed="rId3" cstate="email"/>
          <a:srcRect/>
          <a:stretch>
            <a:fillRect/>
          </a:stretch>
        </p:blipFill>
        <p:spPr bwMode="auto">
          <a:xfrm>
            <a:off x="1983020" y="3629447"/>
            <a:ext cx="417587" cy="3700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Thinkpad\Desktop\PNG\1_0000_渐变映射-2-副本-9.png"/>
          <p:cNvPicPr>
            <a:picLocks noChangeAspect="1" noChangeArrowheads="1"/>
          </p:cNvPicPr>
          <p:nvPr/>
        </p:nvPicPr>
        <p:blipFill>
          <a:blip r:embed="rId3" cstate="email"/>
          <a:srcRect/>
          <a:stretch>
            <a:fillRect/>
          </a:stretch>
        </p:blipFill>
        <p:spPr bwMode="auto">
          <a:xfrm>
            <a:off x="5869278" y="3629447"/>
            <a:ext cx="417587" cy="3700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Thinkpad\Desktop\PNG\1_0000_渐变映射-2-副本-9.png"/>
          <p:cNvPicPr>
            <a:picLocks noChangeAspect="1" noChangeArrowheads="1"/>
          </p:cNvPicPr>
          <p:nvPr/>
        </p:nvPicPr>
        <p:blipFill>
          <a:blip r:embed="rId3" cstate="email"/>
          <a:srcRect/>
          <a:stretch>
            <a:fillRect/>
          </a:stretch>
        </p:blipFill>
        <p:spPr bwMode="auto">
          <a:xfrm>
            <a:off x="9755536" y="3629447"/>
            <a:ext cx="417587" cy="370071"/>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p:cNvSpPr txBox="1"/>
          <p:nvPr/>
        </p:nvSpPr>
        <p:spPr>
          <a:xfrm>
            <a:off x="896413" y="1782482"/>
            <a:ext cx="2590800" cy="1831271"/>
          </a:xfrm>
          <a:prstGeom prst="rect">
            <a:avLst/>
          </a:prstGeom>
          <a:noFill/>
        </p:spPr>
        <p:txBody>
          <a:bodyPr wrap="square" rtlCol="0">
            <a:spAutoFit/>
          </a:bodyPr>
          <a:lstStyle/>
          <a:p>
            <a:pPr>
              <a:spcBef>
                <a:spcPts val="600"/>
              </a:spcBef>
            </a:pPr>
            <a:r>
              <a:rPr lang="zh-CN" altLang="en-US" kern="0" dirty="0">
                <a:solidFill>
                  <a:srgbClr val="000000"/>
                </a:solidFill>
                <a:latin typeface="华文新魏" panose="02010800040101010101" pitchFamily="2" charset="-122"/>
                <a:ea typeface="华文新魏" panose="02010800040101010101" pitchFamily="2" charset="-122"/>
                <a:cs typeface="+mn-ea"/>
                <a:sym typeface="+mn-lt"/>
              </a:rPr>
              <a:t>单击此处添加文本单击此处添加文本单击此处添加文本单击此处添加文本单击此处添加文本单击此处添加文本</a:t>
            </a:r>
            <a:endParaRPr lang="zh-CN" altLang="en-US" kern="0" dirty="0">
              <a:solidFill>
                <a:srgbClr val="000000"/>
              </a:solidFill>
              <a:latin typeface="华文新魏" panose="02010800040101010101" pitchFamily="2" charset="-122"/>
              <a:ea typeface="华文新魏" panose="02010800040101010101" pitchFamily="2" charset="-122"/>
              <a:cs typeface="+mn-ea"/>
              <a:sym typeface="+mn-lt"/>
            </a:endParaRPr>
          </a:p>
          <a:p>
            <a:pPr>
              <a:spcBef>
                <a:spcPts val="600"/>
              </a:spcBef>
            </a:pPr>
            <a:endParaRPr lang="zh-CN" altLang="en-US" kern="0" dirty="0">
              <a:solidFill>
                <a:srgbClr val="000000"/>
              </a:solidFill>
              <a:latin typeface="华文新魏" panose="02010800040101010101" pitchFamily="2" charset="-122"/>
              <a:ea typeface="华文新魏" panose="02010800040101010101" pitchFamily="2" charset="-122"/>
              <a:cs typeface="+mn-ea"/>
              <a:sym typeface="+mn-lt"/>
            </a:endParaRPr>
          </a:p>
        </p:txBody>
      </p:sp>
      <p:sp>
        <p:nvSpPr>
          <p:cNvPr id="9" name="文本框 8"/>
          <p:cNvSpPr txBox="1"/>
          <p:nvPr/>
        </p:nvSpPr>
        <p:spPr>
          <a:xfrm>
            <a:off x="12752020" y="376926"/>
            <a:ext cx="2590800" cy="1831271"/>
          </a:xfrm>
          <a:prstGeom prst="rect">
            <a:avLst/>
          </a:prstGeom>
          <a:noFill/>
        </p:spPr>
        <p:txBody>
          <a:bodyPr wrap="square" rtlCol="0">
            <a:spAutoFit/>
          </a:bodyPr>
          <a:lstStyle/>
          <a:p>
            <a:pPr>
              <a:spcBef>
                <a:spcPts val="600"/>
              </a:spcBef>
            </a:pPr>
            <a:r>
              <a:rPr lang="zh-CN" altLang="en-US" kern="0" dirty="0">
                <a:solidFill>
                  <a:srgbClr val="000000"/>
                </a:solidFill>
                <a:latin typeface="华文新魏" panose="02010800040101010101" pitchFamily="2" charset="-122"/>
                <a:ea typeface="华文新魏" panose="02010800040101010101" pitchFamily="2" charset="-122"/>
                <a:cs typeface="+mn-ea"/>
                <a:sym typeface="+mn-lt"/>
              </a:rPr>
              <a:t>单击此处添加文本单击此处添加文本单击此处添加文本单击此处添加文本单击此处添加文本单击此处添加文本</a:t>
            </a:r>
            <a:endParaRPr lang="zh-CN" altLang="en-US" kern="0" dirty="0">
              <a:solidFill>
                <a:srgbClr val="000000"/>
              </a:solidFill>
              <a:latin typeface="华文新魏" panose="02010800040101010101" pitchFamily="2" charset="-122"/>
              <a:ea typeface="华文新魏" panose="02010800040101010101" pitchFamily="2" charset="-122"/>
              <a:cs typeface="+mn-ea"/>
              <a:sym typeface="+mn-lt"/>
            </a:endParaRPr>
          </a:p>
          <a:p>
            <a:pPr>
              <a:spcBef>
                <a:spcPts val="600"/>
              </a:spcBef>
            </a:pPr>
            <a:endParaRPr lang="zh-CN" altLang="en-US" kern="0" dirty="0">
              <a:solidFill>
                <a:srgbClr val="000000"/>
              </a:solidFill>
              <a:latin typeface="华文新魏" panose="02010800040101010101" pitchFamily="2" charset="-122"/>
              <a:ea typeface="华文新魏" panose="02010800040101010101" pitchFamily="2" charset="-122"/>
              <a:cs typeface="+mn-ea"/>
              <a:sym typeface="+mn-lt"/>
            </a:endParaRPr>
          </a:p>
        </p:txBody>
      </p:sp>
      <p:sp>
        <p:nvSpPr>
          <p:cNvPr id="10" name="文本框 9"/>
          <p:cNvSpPr txBox="1"/>
          <p:nvPr/>
        </p:nvSpPr>
        <p:spPr>
          <a:xfrm>
            <a:off x="2839542" y="4134458"/>
            <a:ext cx="2590800" cy="1831271"/>
          </a:xfrm>
          <a:prstGeom prst="rect">
            <a:avLst/>
          </a:prstGeom>
          <a:noFill/>
        </p:spPr>
        <p:txBody>
          <a:bodyPr wrap="square" rtlCol="0">
            <a:spAutoFit/>
          </a:bodyPr>
          <a:lstStyle/>
          <a:p>
            <a:pPr>
              <a:spcBef>
                <a:spcPts val="600"/>
              </a:spcBef>
            </a:pPr>
            <a:r>
              <a:rPr lang="zh-CN" altLang="en-US" kern="0" dirty="0">
                <a:solidFill>
                  <a:srgbClr val="000000"/>
                </a:solidFill>
                <a:latin typeface="华文新魏" panose="02010800040101010101" pitchFamily="2" charset="-122"/>
                <a:ea typeface="华文新魏" panose="02010800040101010101" pitchFamily="2" charset="-122"/>
                <a:cs typeface="+mn-ea"/>
                <a:sym typeface="+mn-lt"/>
              </a:rPr>
              <a:t>单击此处添加文本单击此处添加文本单击此处添加文本单击此处添加文本单击此处添加文本单击此处添加文本</a:t>
            </a:r>
            <a:endParaRPr lang="zh-CN" altLang="en-US" kern="0" dirty="0">
              <a:solidFill>
                <a:srgbClr val="000000"/>
              </a:solidFill>
              <a:latin typeface="华文新魏" panose="02010800040101010101" pitchFamily="2" charset="-122"/>
              <a:ea typeface="华文新魏" panose="02010800040101010101" pitchFamily="2" charset="-122"/>
              <a:cs typeface="+mn-ea"/>
              <a:sym typeface="+mn-lt"/>
            </a:endParaRPr>
          </a:p>
          <a:p>
            <a:pPr>
              <a:spcBef>
                <a:spcPts val="600"/>
              </a:spcBef>
            </a:pPr>
            <a:endParaRPr lang="zh-CN" altLang="en-US" kern="0" dirty="0">
              <a:solidFill>
                <a:srgbClr val="000000"/>
              </a:solidFill>
              <a:latin typeface="华文新魏" panose="02010800040101010101" pitchFamily="2" charset="-122"/>
              <a:ea typeface="华文新魏" panose="02010800040101010101" pitchFamily="2" charset="-122"/>
              <a:cs typeface="+mn-ea"/>
              <a:sym typeface="+mn-lt"/>
            </a:endParaRPr>
          </a:p>
        </p:txBody>
      </p:sp>
      <p:sp>
        <p:nvSpPr>
          <p:cNvPr id="11" name="文本框 10"/>
          <p:cNvSpPr txBox="1"/>
          <p:nvPr/>
        </p:nvSpPr>
        <p:spPr>
          <a:xfrm>
            <a:off x="6725800" y="4134458"/>
            <a:ext cx="2590800" cy="1831271"/>
          </a:xfrm>
          <a:prstGeom prst="rect">
            <a:avLst/>
          </a:prstGeom>
          <a:noFill/>
        </p:spPr>
        <p:txBody>
          <a:bodyPr wrap="square" rtlCol="0">
            <a:spAutoFit/>
          </a:bodyPr>
          <a:lstStyle/>
          <a:p>
            <a:pPr>
              <a:spcBef>
                <a:spcPts val="600"/>
              </a:spcBef>
            </a:pPr>
            <a:r>
              <a:rPr lang="zh-CN" altLang="en-US" kern="0" dirty="0">
                <a:solidFill>
                  <a:srgbClr val="000000"/>
                </a:solidFill>
                <a:latin typeface="华文新魏" panose="02010800040101010101" pitchFamily="2" charset="-122"/>
                <a:ea typeface="华文新魏" panose="02010800040101010101" pitchFamily="2" charset="-122"/>
                <a:cs typeface="+mn-ea"/>
                <a:sym typeface="+mn-lt"/>
              </a:rPr>
              <a:t>单击此处添加文本单击此处添加文本单击此处添加文本单击此处添加文本单击此处添加文本单击此处添加文本</a:t>
            </a:r>
            <a:endParaRPr lang="zh-CN" altLang="en-US" kern="0" dirty="0">
              <a:solidFill>
                <a:srgbClr val="000000"/>
              </a:solidFill>
              <a:latin typeface="华文新魏" panose="02010800040101010101" pitchFamily="2" charset="-122"/>
              <a:ea typeface="华文新魏" panose="02010800040101010101" pitchFamily="2" charset="-122"/>
              <a:cs typeface="+mn-ea"/>
              <a:sym typeface="+mn-lt"/>
            </a:endParaRPr>
          </a:p>
          <a:p>
            <a:pPr>
              <a:spcBef>
                <a:spcPts val="600"/>
              </a:spcBef>
            </a:pPr>
            <a:endParaRPr lang="zh-CN" altLang="en-US" kern="0" dirty="0">
              <a:solidFill>
                <a:srgbClr val="000000"/>
              </a:solidFill>
              <a:latin typeface="华文新魏" panose="02010800040101010101" pitchFamily="2" charset="-122"/>
              <a:ea typeface="华文新魏" panose="02010800040101010101" pitchFamily="2" charset="-122"/>
              <a:cs typeface="+mn-ea"/>
              <a:sym typeface="+mn-lt"/>
            </a:endParaRPr>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129" y="1292561"/>
            <a:ext cx="2571750" cy="2571750"/>
          </a:xfrm>
          <a:prstGeom prst="rect">
            <a:avLst/>
          </a:prstGeom>
        </p:spPr>
      </p:pic>
      <p:pic>
        <p:nvPicPr>
          <p:cNvPr id="13" name="图片 1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630405" y="3999518"/>
            <a:ext cx="4238873" cy="2577235"/>
          </a:xfrm>
          <a:prstGeom prst="rect">
            <a:avLst/>
          </a:prstGeom>
        </p:spPr>
      </p:pic>
      <p:pic>
        <p:nvPicPr>
          <p:cNvPr id="14" name="图片 1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530281" y="4034798"/>
            <a:ext cx="4277295" cy="2552955"/>
          </a:xfrm>
          <a:prstGeom prst="rect">
            <a:avLst/>
          </a:prstGeom>
        </p:spPr>
      </p:pic>
      <p:pic>
        <p:nvPicPr>
          <p:cNvPr id="15" name="图片 1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042101" y="1310795"/>
            <a:ext cx="2880167" cy="2358824"/>
          </a:xfrm>
          <a:prstGeom prst="rect">
            <a:avLst/>
          </a:prstGeom>
        </p:spPr>
      </p:pic>
      <p:pic>
        <p:nvPicPr>
          <p:cNvPr id="16"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549570" y="1280458"/>
            <a:ext cx="3342208" cy="2389161"/>
          </a:xfrm>
          <a:prstGeom prst="rect">
            <a:avLst/>
          </a:prstGeom>
          <a:noFill/>
          <a:extLst>
            <a:ext uri="{909E8E84-426E-40DD-AFC4-6F175D3DCCD1}">
              <a14:hiddenFill xmlns:a14="http://schemas.microsoft.com/office/drawing/2010/main">
                <a:solidFill>
                  <a:srgbClr val="FFFFFF"/>
                </a:solidFill>
              </a14:hiddenFill>
            </a:ext>
          </a:extLst>
        </p:spPr>
      </p:pic>
      <p:sp>
        <p:nvSpPr>
          <p:cNvPr id="17" name="文本框 16"/>
          <p:cNvSpPr txBox="1"/>
          <p:nvPr/>
        </p:nvSpPr>
        <p:spPr>
          <a:xfrm>
            <a:off x="967129" y="404104"/>
            <a:ext cx="4902149" cy="628955"/>
          </a:xfrm>
          <a:prstGeom prst="rect">
            <a:avLst/>
          </a:prstGeom>
          <a:noFill/>
        </p:spPr>
        <p:txBody>
          <a:bodyPr wrap="square" rtlCol="0" anchor="ctr">
            <a:spAutoFit/>
          </a:bodyPr>
          <a:lstStyle/>
          <a:p>
            <a:pPr>
              <a:lnSpc>
                <a:spcPct val="120000"/>
              </a:lnSpc>
            </a:pPr>
            <a:r>
              <a:rPr lang="en-US" altLang="zh-CN" sz="3200">
                <a:solidFill>
                  <a:schemeClr val="tx1">
                    <a:lumMod val="75000"/>
                    <a:lumOff val="25000"/>
                  </a:schemeClr>
                </a:solidFill>
              </a:rPr>
              <a:t>Five Classics</a:t>
            </a:r>
            <a:endParaRPr lang="zh-CN" altLang="en-US" sz="3200"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5000">
        <p14:doors dir="vert"/>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995873" y="923327"/>
            <a:ext cx="3196127" cy="5011346"/>
            <a:chOff x="532179" y="867693"/>
            <a:chExt cx="3383573" cy="5011346"/>
          </a:xfrm>
        </p:grpSpPr>
        <p:pic>
          <p:nvPicPr>
            <p:cNvPr id="3" name="图片 2"/>
            <p:cNvPicPr>
              <a:picLocks noChangeAspect="1"/>
            </p:cNvPicPr>
            <p:nvPr/>
          </p:nvPicPr>
          <p:blipFill>
            <a:blip r:embed="rId1" cstate="email">
              <a:extLst>
                <a:ext uri="{28A0092B-C50C-407E-A947-70E740481C1C}">
                  <a14:useLocalDpi xmlns:a14="http://schemas.microsoft.com/office/drawing/2010/main" val="0"/>
                </a:ext>
              </a:extLst>
            </a:blip>
            <a:srcRect l="9411" t="7463" r="9411" b="15009"/>
            <a:stretch>
              <a:fillRect/>
            </a:stretch>
          </p:blipFill>
          <p:spPr>
            <a:xfrm>
              <a:off x="752353" y="1096569"/>
              <a:ext cx="2943225" cy="4553595"/>
            </a:xfrm>
            <a:custGeom>
              <a:avLst/>
              <a:gdLst>
                <a:gd name="connsiteX0" fmla="*/ 0 w 2943225"/>
                <a:gd name="connsiteY0" fmla="*/ 0 h 4553595"/>
                <a:gd name="connsiteX1" fmla="*/ 2943225 w 2943225"/>
                <a:gd name="connsiteY1" fmla="*/ 0 h 4553595"/>
                <a:gd name="connsiteX2" fmla="*/ 2943225 w 2943225"/>
                <a:gd name="connsiteY2" fmla="*/ 4553595 h 4553595"/>
                <a:gd name="connsiteX3" fmla="*/ 0 w 2943225"/>
                <a:gd name="connsiteY3" fmla="*/ 4553595 h 4553595"/>
              </a:gdLst>
              <a:ahLst/>
              <a:cxnLst>
                <a:cxn ang="0">
                  <a:pos x="connsiteX0" y="connsiteY0"/>
                </a:cxn>
                <a:cxn ang="0">
                  <a:pos x="connsiteX1" y="connsiteY1"/>
                </a:cxn>
                <a:cxn ang="0">
                  <a:pos x="connsiteX2" y="connsiteY2"/>
                </a:cxn>
                <a:cxn ang="0">
                  <a:pos x="connsiteX3" y="connsiteY3"/>
                </a:cxn>
              </a:cxnLst>
              <a:rect l="l" t="t" r="r" b="b"/>
              <a:pathLst>
                <a:path w="2943225" h="4553595">
                  <a:moveTo>
                    <a:pt x="0" y="0"/>
                  </a:moveTo>
                  <a:lnTo>
                    <a:pt x="2943225" y="0"/>
                  </a:lnTo>
                  <a:lnTo>
                    <a:pt x="2943225" y="4553595"/>
                  </a:lnTo>
                  <a:lnTo>
                    <a:pt x="0" y="4553595"/>
                  </a:lnTo>
                  <a:close/>
                </a:path>
              </a:pathLst>
            </a:custGeom>
          </p:spPr>
        </p:pic>
        <p:pic>
          <p:nvPicPr>
            <p:cNvPr id="4" name="图片 3"/>
            <p:cNvPicPr>
              <a:picLocks noChangeAspect="1"/>
            </p:cNvPicPr>
            <p:nvPr/>
          </p:nvPicPr>
          <p:blipFill>
            <a:blip r:embed="rId2"/>
            <a:stretch>
              <a:fillRect/>
            </a:stretch>
          </p:blipFill>
          <p:spPr>
            <a:xfrm>
              <a:off x="532179" y="867693"/>
              <a:ext cx="3383573" cy="5011346"/>
            </a:xfrm>
            <a:prstGeom prst="rect">
              <a:avLst/>
            </a:prstGeom>
          </p:spPr>
        </p:pic>
      </p:grpSp>
      <p:sp>
        <p:nvSpPr>
          <p:cNvPr id="6" name="文本框 5"/>
          <p:cNvSpPr txBox="1"/>
          <p:nvPr/>
        </p:nvSpPr>
        <p:spPr>
          <a:xfrm>
            <a:off x="1119499" y="686677"/>
            <a:ext cx="5153114" cy="763094"/>
          </a:xfrm>
          <a:prstGeom prst="rect">
            <a:avLst/>
          </a:prstGeom>
          <a:noFill/>
        </p:spPr>
        <p:txBody>
          <a:bodyPr wrap="square" rtlCol="0" anchor="ct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4000" b="0" i="0" u="none" strike="noStrike" kern="1200" cap="none" spc="0" normalizeH="0" baseline="0" noProof="0">
                <a:ln>
                  <a:noFill/>
                </a:ln>
                <a:solidFill>
                  <a:srgbClr val="000000">
                    <a:lumMod val="75000"/>
                    <a:lumOff val="25000"/>
                  </a:srgbClr>
                </a:solidFill>
                <a:effectLst/>
                <a:uLnTx/>
                <a:uFillTx/>
                <a:latin typeface="Arial" panose="020B0604020202090204"/>
                <a:ea typeface="微软雅黑"/>
                <a:cs typeface="+mn-cs"/>
              </a:rPr>
              <a:t>Transaltion Strategies</a:t>
            </a:r>
            <a:endParaRPr kumimoji="0" lang="zh-CN" altLang="en-US" sz="4000" b="0" i="0" u="none" strike="noStrike" kern="1200" cap="none" spc="0" normalizeH="0" baseline="0" noProof="0" dirty="0">
              <a:ln>
                <a:noFill/>
              </a:ln>
              <a:solidFill>
                <a:srgbClr val="000000">
                  <a:lumMod val="75000"/>
                  <a:lumOff val="25000"/>
                </a:srgbClr>
              </a:solidFill>
              <a:effectLst/>
              <a:uLnTx/>
              <a:uFillTx/>
              <a:latin typeface="Arial" panose="020B0604020202090204"/>
              <a:ea typeface="微软雅黑"/>
              <a:cs typeface="+mn-cs"/>
            </a:endParaRPr>
          </a:p>
        </p:txBody>
      </p:sp>
      <p:sp>
        <p:nvSpPr>
          <p:cNvPr id="5" name="文本框 4"/>
          <p:cNvSpPr txBox="1"/>
          <p:nvPr/>
        </p:nvSpPr>
        <p:spPr>
          <a:xfrm>
            <a:off x="1119499" y="2469175"/>
            <a:ext cx="7554482" cy="3238066"/>
          </a:xfrm>
          <a:prstGeom prst="rect">
            <a:avLst/>
          </a:prstGeom>
          <a:noFill/>
        </p:spPr>
        <p:txBody>
          <a:bodyPr wrap="square" rtlCol="0" anchor="ctr">
            <a:spAutoFit/>
          </a:bodyPr>
          <a:lstStyle/>
          <a:p>
            <a:pPr>
              <a:lnSpc>
                <a:spcPct val="120000"/>
              </a:lnSpc>
            </a:pPr>
            <a:r>
              <a:rPr lang="en-US" altLang="zh-CN" sz="3600">
                <a:solidFill>
                  <a:schemeClr val="tx1">
                    <a:lumMod val="75000"/>
                    <a:lumOff val="25000"/>
                  </a:schemeClr>
                </a:solidFill>
              </a:rPr>
              <a:t>1.Adaptation</a:t>
            </a:r>
            <a:r>
              <a:rPr lang="zh-CN" altLang="en-US" sz="3600">
                <a:solidFill>
                  <a:schemeClr val="tx1">
                    <a:lumMod val="75000"/>
                    <a:lumOff val="25000"/>
                  </a:schemeClr>
                </a:solidFill>
              </a:rPr>
              <a:t>（</a:t>
            </a:r>
            <a:r>
              <a:rPr lang="en-US" altLang="zh-CN" sz="3600">
                <a:solidFill>
                  <a:schemeClr val="tx1">
                    <a:lumMod val="75000"/>
                    <a:lumOff val="25000"/>
                  </a:schemeClr>
                </a:solidFill>
              </a:rPr>
              <a:t>Domestication</a:t>
            </a:r>
            <a:r>
              <a:rPr lang="zh-CN" altLang="en-US" sz="3600">
                <a:solidFill>
                  <a:schemeClr val="tx1">
                    <a:lumMod val="75000"/>
                    <a:lumOff val="25000"/>
                  </a:schemeClr>
                </a:solidFill>
              </a:rPr>
              <a:t>）</a:t>
            </a:r>
            <a:endParaRPr lang="en-US" altLang="zh-CN" sz="3600">
              <a:solidFill>
                <a:schemeClr val="tx1">
                  <a:lumMod val="75000"/>
                  <a:lumOff val="25000"/>
                </a:schemeClr>
              </a:solidFill>
            </a:endParaRPr>
          </a:p>
          <a:p>
            <a:pPr>
              <a:lnSpc>
                <a:spcPct val="120000"/>
              </a:lnSpc>
            </a:pPr>
            <a:r>
              <a:rPr lang="en-US" altLang="zh-CN">
                <a:solidFill>
                  <a:schemeClr val="tx1">
                    <a:lumMod val="75000"/>
                    <a:lumOff val="25000"/>
                  </a:schemeClr>
                </a:solidFill>
              </a:rPr>
              <a:t> </a:t>
            </a:r>
            <a:endParaRPr lang="en-US" altLang="zh-CN">
              <a:solidFill>
                <a:schemeClr val="tx1">
                  <a:lumMod val="75000"/>
                  <a:lumOff val="25000"/>
                </a:schemeClr>
              </a:solidFill>
            </a:endParaRPr>
          </a:p>
          <a:p>
            <a:pPr>
              <a:lnSpc>
                <a:spcPct val="120000"/>
              </a:lnSpc>
            </a:pPr>
            <a:r>
              <a:rPr lang="zh-CN" altLang="en-US" sz="2000" b="1">
                <a:solidFill>
                  <a:schemeClr val="tx1">
                    <a:lumMod val="75000"/>
                    <a:lumOff val="25000"/>
                  </a:schemeClr>
                </a:solidFill>
              </a:rPr>
              <a:t>天</a:t>
            </a:r>
            <a:r>
              <a:rPr lang="en-US" altLang="zh-CN" sz="2000" b="1">
                <a:solidFill>
                  <a:schemeClr val="tx1">
                    <a:lumMod val="75000"/>
                    <a:lumOff val="25000"/>
                  </a:schemeClr>
                </a:solidFill>
              </a:rPr>
              <a:t>---God    </a:t>
            </a:r>
            <a:endParaRPr lang="en-US" altLang="zh-CN" sz="2000" b="1">
              <a:solidFill>
                <a:schemeClr val="tx1">
                  <a:lumMod val="75000"/>
                  <a:lumOff val="25000"/>
                </a:schemeClr>
              </a:solidFill>
            </a:endParaRPr>
          </a:p>
          <a:p>
            <a:pPr>
              <a:lnSpc>
                <a:spcPct val="120000"/>
              </a:lnSpc>
            </a:pPr>
            <a:r>
              <a:rPr lang="zh-CN" altLang="en-US" sz="2000" b="1">
                <a:solidFill>
                  <a:schemeClr val="tx1">
                    <a:lumMod val="75000"/>
                    <a:lumOff val="25000"/>
                  </a:schemeClr>
                </a:solidFill>
              </a:rPr>
              <a:t>天命</a:t>
            </a:r>
            <a:r>
              <a:rPr lang="en-US" altLang="zh-CN" sz="2000" b="1">
                <a:solidFill>
                  <a:schemeClr val="tx1">
                    <a:lumMod val="75000"/>
                    <a:lumOff val="25000"/>
                  </a:schemeClr>
                </a:solidFill>
              </a:rPr>
              <a:t>---the Laws of God</a:t>
            </a:r>
            <a:endParaRPr lang="en-US" altLang="zh-CN" sz="2000" b="1">
              <a:solidFill>
                <a:schemeClr val="tx1">
                  <a:lumMod val="75000"/>
                  <a:lumOff val="25000"/>
                </a:schemeClr>
              </a:solidFill>
            </a:endParaRPr>
          </a:p>
          <a:p>
            <a:pPr>
              <a:lnSpc>
                <a:spcPct val="120000"/>
              </a:lnSpc>
            </a:pPr>
            <a:r>
              <a:rPr lang="zh-CN" altLang="en-US" sz="2000" b="1">
                <a:solidFill>
                  <a:schemeClr val="tx1">
                    <a:lumMod val="75000"/>
                    <a:lumOff val="25000"/>
                  </a:schemeClr>
                </a:solidFill>
              </a:rPr>
              <a:t>圣人</a:t>
            </a:r>
            <a:r>
              <a:rPr lang="en-US" altLang="zh-CN" sz="2000" b="1">
                <a:solidFill>
                  <a:schemeClr val="tx1">
                    <a:lumMod val="75000"/>
                    <a:lumOff val="25000"/>
                  </a:schemeClr>
                </a:solidFill>
              </a:rPr>
              <a:t>---holy man</a:t>
            </a:r>
            <a:endParaRPr lang="en-US" altLang="zh-CN" sz="2000" b="1">
              <a:solidFill>
                <a:schemeClr val="tx1">
                  <a:lumMod val="75000"/>
                  <a:lumOff val="25000"/>
                </a:schemeClr>
              </a:solidFill>
            </a:endParaRPr>
          </a:p>
          <a:p>
            <a:pPr>
              <a:lnSpc>
                <a:spcPct val="120000"/>
              </a:lnSpc>
            </a:pPr>
            <a:r>
              <a:rPr lang="zh-CN" altLang="en-US" sz="2000" b="1">
                <a:solidFill>
                  <a:schemeClr val="tx1">
                    <a:lumMod val="75000"/>
                    <a:lumOff val="25000"/>
                  </a:schemeClr>
                </a:solidFill>
              </a:rPr>
              <a:t>除善扬恶</a:t>
            </a:r>
            <a:r>
              <a:rPr lang="en-US" altLang="zh-CN" sz="2000" b="1">
                <a:solidFill>
                  <a:schemeClr val="tx1">
                    <a:lumMod val="75000"/>
                    <a:lumOff val="25000"/>
                  </a:schemeClr>
                </a:solidFill>
              </a:rPr>
              <a:t>---Eliminate what is negative and promote what is     positive</a:t>
            </a:r>
            <a:endParaRPr lang="en-US" altLang="zh-CN" sz="2000" b="1">
              <a:solidFill>
                <a:schemeClr val="tx1">
                  <a:lumMod val="75000"/>
                  <a:lumOff val="25000"/>
                </a:schemeClr>
              </a:solidFill>
            </a:endParaRPr>
          </a:p>
          <a:p>
            <a:pPr>
              <a:lnSpc>
                <a:spcPct val="120000"/>
              </a:lnSpc>
            </a:pP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5000">
        <p14:doors dir="vert"/>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135455" y="757065"/>
            <a:ext cx="3196127" cy="5011346"/>
            <a:chOff x="532179" y="867693"/>
            <a:chExt cx="3383573" cy="5011346"/>
          </a:xfrm>
        </p:grpSpPr>
        <p:pic>
          <p:nvPicPr>
            <p:cNvPr id="3" name="图片 2"/>
            <p:cNvPicPr>
              <a:picLocks noChangeAspect="1"/>
            </p:cNvPicPr>
            <p:nvPr/>
          </p:nvPicPr>
          <p:blipFill>
            <a:blip r:embed="rId1" cstate="email">
              <a:extLst>
                <a:ext uri="{28A0092B-C50C-407E-A947-70E740481C1C}">
                  <a14:useLocalDpi xmlns:a14="http://schemas.microsoft.com/office/drawing/2010/main" val="0"/>
                </a:ext>
              </a:extLst>
            </a:blip>
            <a:srcRect l="9411" t="7463" r="9411" b="15009"/>
            <a:stretch>
              <a:fillRect/>
            </a:stretch>
          </p:blipFill>
          <p:spPr>
            <a:xfrm>
              <a:off x="752353" y="1096569"/>
              <a:ext cx="2943225" cy="4553595"/>
            </a:xfrm>
            <a:custGeom>
              <a:avLst/>
              <a:gdLst>
                <a:gd name="connsiteX0" fmla="*/ 0 w 2943225"/>
                <a:gd name="connsiteY0" fmla="*/ 0 h 4553595"/>
                <a:gd name="connsiteX1" fmla="*/ 2943225 w 2943225"/>
                <a:gd name="connsiteY1" fmla="*/ 0 h 4553595"/>
                <a:gd name="connsiteX2" fmla="*/ 2943225 w 2943225"/>
                <a:gd name="connsiteY2" fmla="*/ 4553595 h 4553595"/>
                <a:gd name="connsiteX3" fmla="*/ 0 w 2943225"/>
                <a:gd name="connsiteY3" fmla="*/ 4553595 h 4553595"/>
              </a:gdLst>
              <a:ahLst/>
              <a:cxnLst>
                <a:cxn ang="0">
                  <a:pos x="connsiteX0" y="connsiteY0"/>
                </a:cxn>
                <a:cxn ang="0">
                  <a:pos x="connsiteX1" y="connsiteY1"/>
                </a:cxn>
                <a:cxn ang="0">
                  <a:pos x="connsiteX2" y="connsiteY2"/>
                </a:cxn>
                <a:cxn ang="0">
                  <a:pos x="connsiteX3" y="connsiteY3"/>
                </a:cxn>
              </a:cxnLst>
              <a:rect l="l" t="t" r="r" b="b"/>
              <a:pathLst>
                <a:path w="2943225" h="4553595">
                  <a:moveTo>
                    <a:pt x="0" y="0"/>
                  </a:moveTo>
                  <a:lnTo>
                    <a:pt x="2943225" y="0"/>
                  </a:lnTo>
                  <a:lnTo>
                    <a:pt x="2943225" y="4553595"/>
                  </a:lnTo>
                  <a:lnTo>
                    <a:pt x="0" y="4553595"/>
                  </a:lnTo>
                  <a:close/>
                </a:path>
              </a:pathLst>
            </a:custGeom>
          </p:spPr>
        </p:pic>
        <p:pic>
          <p:nvPicPr>
            <p:cNvPr id="4" name="图片 3"/>
            <p:cNvPicPr>
              <a:picLocks noChangeAspect="1"/>
            </p:cNvPicPr>
            <p:nvPr/>
          </p:nvPicPr>
          <p:blipFill>
            <a:blip r:embed="rId2"/>
            <a:stretch>
              <a:fillRect/>
            </a:stretch>
          </p:blipFill>
          <p:spPr>
            <a:xfrm>
              <a:off x="532179" y="867693"/>
              <a:ext cx="3383573" cy="5011346"/>
            </a:xfrm>
            <a:prstGeom prst="rect">
              <a:avLst/>
            </a:prstGeom>
          </p:spPr>
        </p:pic>
      </p:grpSp>
      <p:sp>
        <p:nvSpPr>
          <p:cNvPr id="7" name="文本框 6"/>
          <p:cNvSpPr txBox="1"/>
          <p:nvPr/>
        </p:nvSpPr>
        <p:spPr>
          <a:xfrm>
            <a:off x="1120938" y="541334"/>
            <a:ext cx="8118506" cy="6316666"/>
          </a:xfrm>
          <a:prstGeom prst="rect">
            <a:avLst/>
          </a:prstGeom>
          <a:noFill/>
        </p:spPr>
        <p:txBody>
          <a:bodyPr wrap="square" rtlCol="0" anchor="ctr">
            <a:spAutoFit/>
          </a:bodyPr>
          <a:lstStyle/>
          <a:p>
            <a:pPr>
              <a:lnSpc>
                <a:spcPct val="120000"/>
              </a:lnSpc>
            </a:pPr>
            <a:r>
              <a:rPr lang="en-US" altLang="zh-CN" sz="3200">
                <a:solidFill>
                  <a:schemeClr val="tx1">
                    <a:lumMod val="75000"/>
                    <a:lumOff val="25000"/>
                  </a:schemeClr>
                </a:solidFill>
              </a:rPr>
              <a:t>2. Foreignization</a:t>
            </a:r>
            <a:endParaRPr lang="en-US" altLang="zh-CN" sz="3200">
              <a:solidFill>
                <a:schemeClr val="tx1">
                  <a:lumMod val="75000"/>
                  <a:lumOff val="25000"/>
                </a:schemeClr>
              </a:solidFill>
            </a:endParaRPr>
          </a:p>
          <a:p>
            <a:pPr>
              <a:lnSpc>
                <a:spcPct val="120000"/>
              </a:lnSpc>
            </a:pPr>
            <a:endParaRPr lang="en-US" altLang="zh-CN" sz="2400">
              <a:solidFill>
                <a:schemeClr val="tx1">
                  <a:lumMod val="75000"/>
                  <a:lumOff val="25000"/>
                </a:schemeClr>
              </a:solidFill>
            </a:endParaRPr>
          </a:p>
          <a:p>
            <a:pPr>
              <a:lnSpc>
                <a:spcPct val="120000"/>
              </a:lnSpc>
            </a:pPr>
            <a:r>
              <a:rPr lang="en-US" altLang="zh-CN" sz="2400" b="1">
                <a:solidFill>
                  <a:schemeClr val="tx1">
                    <a:lumMod val="75000"/>
                    <a:lumOff val="25000"/>
                  </a:schemeClr>
                </a:solidFill>
              </a:rPr>
              <a:t>A:Transliteration</a:t>
            </a:r>
            <a:endParaRPr lang="en-US" altLang="zh-CN" sz="2400" b="1">
              <a:solidFill>
                <a:schemeClr val="tx1">
                  <a:lumMod val="75000"/>
                  <a:lumOff val="25000"/>
                </a:schemeClr>
              </a:solidFill>
            </a:endParaRPr>
          </a:p>
          <a:p>
            <a:pPr>
              <a:lnSpc>
                <a:spcPct val="120000"/>
              </a:lnSpc>
            </a:pPr>
            <a:r>
              <a:rPr lang="en-US" altLang="zh-CN" sz="2000" b="1">
                <a:solidFill>
                  <a:schemeClr val="tx1">
                    <a:lumMod val="75000"/>
                    <a:lumOff val="25000"/>
                  </a:schemeClr>
                </a:solidFill>
              </a:rPr>
              <a:t>     Eg:</a:t>
            </a:r>
            <a:r>
              <a:rPr lang="zh-CN" altLang="en-US" sz="2000" b="1">
                <a:solidFill>
                  <a:schemeClr val="tx1">
                    <a:lumMod val="75000"/>
                    <a:lumOff val="25000"/>
                  </a:schemeClr>
                </a:solidFill>
              </a:rPr>
              <a:t>仁</a:t>
            </a:r>
            <a:r>
              <a:rPr lang="en-US" altLang="zh-CN" sz="2000" b="1">
                <a:solidFill>
                  <a:schemeClr val="tx1">
                    <a:lumMod val="75000"/>
                    <a:lumOff val="25000"/>
                  </a:schemeClr>
                </a:solidFill>
              </a:rPr>
              <a:t>---Ren</a:t>
            </a:r>
            <a:endParaRPr lang="en-US" altLang="zh-CN" sz="2000" b="1">
              <a:solidFill>
                <a:schemeClr val="tx1">
                  <a:lumMod val="75000"/>
                  <a:lumOff val="25000"/>
                </a:schemeClr>
              </a:solidFill>
            </a:endParaRPr>
          </a:p>
          <a:p>
            <a:pPr>
              <a:lnSpc>
                <a:spcPct val="120000"/>
              </a:lnSpc>
            </a:pPr>
            <a:endParaRPr lang="en-US" altLang="zh-CN" sz="2000" b="1">
              <a:solidFill>
                <a:schemeClr val="tx1">
                  <a:lumMod val="75000"/>
                  <a:lumOff val="25000"/>
                </a:schemeClr>
              </a:solidFill>
            </a:endParaRPr>
          </a:p>
          <a:p>
            <a:pPr>
              <a:lnSpc>
                <a:spcPct val="120000"/>
              </a:lnSpc>
            </a:pPr>
            <a:r>
              <a:rPr lang="en-US" altLang="zh-CN" sz="2000" b="1">
                <a:solidFill>
                  <a:schemeClr val="tx1">
                    <a:lumMod val="75000"/>
                    <a:lumOff val="25000"/>
                  </a:schemeClr>
                </a:solidFill>
              </a:rPr>
              <a:t>B: </a:t>
            </a:r>
            <a:r>
              <a:rPr lang="en-US" altLang="zh-CN" sz="2400" b="1">
                <a:solidFill>
                  <a:schemeClr val="tx1">
                    <a:lumMod val="75000"/>
                    <a:lumOff val="25000"/>
                  </a:schemeClr>
                </a:solidFill>
              </a:rPr>
              <a:t>Transliteration and Annotation</a:t>
            </a:r>
            <a:endParaRPr lang="en-US" altLang="zh-CN" sz="2400" b="1">
              <a:solidFill>
                <a:schemeClr val="tx1">
                  <a:lumMod val="75000"/>
                  <a:lumOff val="25000"/>
                </a:schemeClr>
              </a:solidFill>
            </a:endParaRPr>
          </a:p>
          <a:p>
            <a:pPr>
              <a:lnSpc>
                <a:spcPct val="120000"/>
              </a:lnSpc>
            </a:pPr>
            <a:r>
              <a:rPr lang="en-US" altLang="zh-CN" sz="2000" b="1">
                <a:solidFill>
                  <a:schemeClr val="tx1">
                    <a:lumMod val="75000"/>
                    <a:lumOff val="25000"/>
                  </a:schemeClr>
                </a:solidFill>
              </a:rPr>
              <a:t>     Eg:</a:t>
            </a:r>
            <a:r>
              <a:rPr lang="zh-CN" altLang="en-US" sz="2000" b="1">
                <a:solidFill>
                  <a:schemeClr val="tx1">
                    <a:lumMod val="75000"/>
                    <a:lumOff val="25000"/>
                  </a:schemeClr>
                </a:solidFill>
              </a:rPr>
              <a:t>子游为武城宰。</a:t>
            </a:r>
            <a:endParaRPr lang="en-US" altLang="zh-CN" sz="2000" b="1">
              <a:solidFill>
                <a:schemeClr val="tx1">
                  <a:lumMod val="75000"/>
                  <a:lumOff val="25000"/>
                </a:schemeClr>
              </a:solidFill>
            </a:endParaRPr>
          </a:p>
          <a:p>
            <a:pPr>
              <a:lnSpc>
                <a:spcPct val="120000"/>
              </a:lnSpc>
            </a:pPr>
            <a:r>
              <a:rPr lang="en-US" altLang="zh-CN" sz="2000" b="1">
                <a:solidFill>
                  <a:schemeClr val="tx1">
                    <a:lumMod val="75000"/>
                    <a:lumOff val="25000"/>
                  </a:schemeClr>
                </a:solidFill>
              </a:rPr>
              <a:t>            </a:t>
            </a:r>
            <a:r>
              <a:rPr lang="zh-CN" altLang="en-US" sz="2000" b="1">
                <a:solidFill>
                  <a:schemeClr val="tx1">
                    <a:lumMod val="75000"/>
                    <a:lumOff val="25000"/>
                  </a:schemeClr>
                </a:solidFill>
              </a:rPr>
              <a:t>武城</a:t>
            </a:r>
            <a:r>
              <a:rPr lang="en-US" altLang="zh-CN" sz="2000" b="1">
                <a:solidFill>
                  <a:schemeClr val="tx1">
                    <a:lumMod val="75000"/>
                    <a:lumOff val="25000"/>
                  </a:schemeClr>
                </a:solidFill>
              </a:rPr>
              <a:t>---Wucheng(an important town in Lu, in today’s Shandong Province)</a:t>
            </a:r>
            <a:endParaRPr lang="en-US" altLang="zh-CN" sz="2000" b="1">
              <a:solidFill>
                <a:schemeClr val="tx1">
                  <a:lumMod val="75000"/>
                  <a:lumOff val="25000"/>
                </a:schemeClr>
              </a:solidFill>
            </a:endParaRPr>
          </a:p>
          <a:p>
            <a:pPr>
              <a:lnSpc>
                <a:spcPct val="120000"/>
              </a:lnSpc>
            </a:pPr>
            <a:endParaRPr lang="en-US" altLang="zh-CN" sz="2000" b="1">
              <a:solidFill>
                <a:schemeClr val="tx1">
                  <a:lumMod val="75000"/>
                  <a:lumOff val="25000"/>
                </a:schemeClr>
              </a:solidFill>
            </a:endParaRPr>
          </a:p>
          <a:p>
            <a:pPr>
              <a:lnSpc>
                <a:spcPct val="120000"/>
              </a:lnSpc>
            </a:pPr>
            <a:r>
              <a:rPr lang="zh-CN" altLang="en-US" sz="2000" b="1">
                <a:solidFill>
                  <a:schemeClr val="tx1">
                    <a:lumMod val="75000"/>
                    <a:lumOff val="25000"/>
                  </a:schemeClr>
                </a:solidFill>
              </a:rPr>
              <a:t>           灌</a:t>
            </a:r>
            <a:r>
              <a:rPr lang="en-US" altLang="zh-CN" sz="2000" b="1">
                <a:solidFill>
                  <a:schemeClr val="tx1">
                    <a:lumMod val="75000"/>
                    <a:lumOff val="25000"/>
                  </a:schemeClr>
                </a:solidFill>
              </a:rPr>
              <a:t>---Guan(the first practice of pouring of the libation on the    ground by the Emperor)</a:t>
            </a:r>
            <a:endParaRPr lang="en-US" altLang="zh-CN" sz="2000" b="1">
              <a:solidFill>
                <a:schemeClr val="tx1">
                  <a:lumMod val="75000"/>
                  <a:lumOff val="25000"/>
                </a:schemeClr>
              </a:solidFill>
            </a:endParaRPr>
          </a:p>
          <a:p>
            <a:pPr>
              <a:lnSpc>
                <a:spcPct val="120000"/>
              </a:lnSpc>
            </a:pPr>
            <a:endParaRPr lang="en-US" altLang="zh-CN" sz="2000">
              <a:solidFill>
                <a:schemeClr val="tx1">
                  <a:lumMod val="75000"/>
                  <a:lumOff val="25000"/>
                </a:schemeClr>
              </a:solidFill>
            </a:endParaRPr>
          </a:p>
          <a:p>
            <a:pPr>
              <a:lnSpc>
                <a:spcPct val="120000"/>
              </a:lnSpc>
            </a:pPr>
            <a:endParaRPr lang="en-US" altLang="zh-CN" sz="2400">
              <a:solidFill>
                <a:schemeClr val="tx1">
                  <a:lumMod val="75000"/>
                  <a:lumOff val="25000"/>
                </a:schemeClr>
              </a:solidFill>
            </a:endParaRPr>
          </a:p>
          <a:p>
            <a:pPr>
              <a:lnSpc>
                <a:spcPct val="120000"/>
              </a:lnSpc>
            </a:pPr>
            <a:endParaRPr lang="zh-CN" altLang="en-US" sz="3200"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5000">
        <p14:doors dir="vert"/>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cstate="email">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5" name="图片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11145" y="1265288"/>
            <a:ext cx="3184868" cy="5404338"/>
          </a:xfrm>
          <a:prstGeom prst="rect">
            <a:avLst/>
          </a:prstGeom>
        </p:spPr>
      </p:pic>
      <p:sp>
        <p:nvSpPr>
          <p:cNvPr id="10" name="文本框 9"/>
          <p:cNvSpPr txBox="1"/>
          <p:nvPr/>
        </p:nvSpPr>
        <p:spPr>
          <a:xfrm>
            <a:off x="3636562" y="2243818"/>
            <a:ext cx="8895790" cy="1323439"/>
          </a:xfrm>
          <a:prstGeom prst="rect">
            <a:avLst/>
          </a:prstGeom>
          <a:noFill/>
        </p:spPr>
        <p:txBody>
          <a:bodyPr wrap="square" rtlCol="0">
            <a:spAutoFit/>
          </a:bodyPr>
          <a:lstStyle/>
          <a:p>
            <a:pPr lvl="0" algn="ctr">
              <a:defRPr/>
            </a:pPr>
            <a:r>
              <a:rPr lang="en-US" altLang="zh-CN" sz="8000" b="1" noProof="0">
                <a:solidFill>
                  <a:sysClr val="windowText" lastClr="000000"/>
                </a:solidFill>
                <a:latin typeface="微软雅黑" pitchFamily="34" charset="-122"/>
                <a:ea typeface="微软雅黑" pitchFamily="34" charset="-122"/>
              </a:rPr>
              <a:t>Thanks</a:t>
            </a:r>
            <a:endParaRPr kumimoji="0" lang="zh-CN" altLang="en-US" sz="8000" b="1" i="0" u="none" strike="noStrike" kern="1200" cap="none" spc="0" normalizeH="0" baseline="0" noProof="0" dirty="0">
              <a:ln>
                <a:noFill/>
              </a:ln>
              <a:solidFill>
                <a:sysClr val="windowText" lastClr="000000"/>
              </a:solidFill>
              <a:uLnTx/>
              <a:uFillTx/>
              <a:latin typeface="微软雅黑" pitchFamily="34" charset="-122"/>
              <a:ea typeface="微软雅黑" pitchFamily="34" charset="-122"/>
              <a:cs typeface="+mn-cs"/>
            </a:endParaRPr>
          </a:p>
        </p:txBody>
      </p:sp>
      <p:cxnSp>
        <p:nvCxnSpPr>
          <p:cNvPr id="12" name="直接连接符 11"/>
          <p:cNvCxnSpPr/>
          <p:nvPr/>
        </p:nvCxnSpPr>
        <p:spPr>
          <a:xfrm>
            <a:off x="4229100" y="3555406"/>
            <a:ext cx="7239085" cy="0"/>
          </a:xfrm>
          <a:prstGeom prst="line">
            <a:avLst/>
          </a:prstGeom>
          <a:ln w="6350">
            <a:solidFill>
              <a:srgbClr val="40404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400" advClick="0" advTm="5000">
        <p14:ripple/>
      </p:transition>
    </mc:Choice>
    <mc:Fallback>
      <p:transition spd="slow" advClick="0" advTm="5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14:presetBounceEnd="40000">
                                      <p:stCondLst>
                                        <p:cond delay="0"/>
                                      </p:stCondLst>
                                      <p:iterate type="lt">
                                        <p:tmPct val="10000"/>
                                      </p:iterate>
                                      <p:childTnLst>
                                        <p:set>
                                          <p:cBhvr>
                                            <p:cTn id="12" dur="1" fill="hold">
                                              <p:stCondLst>
                                                <p:cond delay="0"/>
                                              </p:stCondLst>
                                            </p:cTn>
                                            <p:tgtEl>
                                              <p:spTgt spid="10"/>
                                            </p:tgtEl>
                                            <p:attrNameLst>
                                              <p:attrName>style.visibility</p:attrName>
                                            </p:attrNameLst>
                                          </p:cBhvr>
                                          <p:to>
                                            <p:strVal val="visible"/>
                                          </p:to>
                                        </p:set>
                                        <p:anim calcmode="lin" valueType="num" p14:bounceEnd="40000">
                                          <p:cBhvr additive="base">
                                            <p:cTn id="13" dur="500" fill="hold"/>
                                            <p:tgtEl>
                                              <p:spTgt spid="10"/>
                                            </p:tgtEl>
                                            <p:attrNameLst>
                                              <p:attrName>ppt_x</p:attrName>
                                            </p:attrNameLst>
                                          </p:cBhvr>
                                          <p:tavLst>
                                            <p:tav tm="0">
                                              <p:val>
                                                <p:strVal val="0-#ppt_w/2"/>
                                              </p:val>
                                            </p:tav>
                                            <p:tav tm="100000">
                                              <p:val>
                                                <p:strVal val="#ppt_x"/>
                                              </p:val>
                                            </p:tav>
                                          </p:tavLst>
                                        </p:anim>
                                        <p:anim calcmode="lin" valueType="num" p14:bounceEnd="40000">
                                          <p:cBhvr additive="base">
                                            <p:cTn id="14" dur="500" fill="hold"/>
                                            <p:tgtEl>
                                              <p:spTgt spid="10"/>
                                            </p:tgtEl>
                                            <p:attrNameLst>
                                              <p:attrName>ppt_y</p:attrName>
                                            </p:attrNameLst>
                                          </p:cBhvr>
                                          <p:tavLst>
                                            <p:tav tm="0">
                                              <p:val>
                                                <p:strVal val="#ppt_y"/>
                                              </p:val>
                                            </p:tav>
                                            <p:tav tm="100000">
                                              <p:val>
                                                <p:strVal val="#ppt_y"/>
                                              </p:val>
                                            </p:tav>
                                          </p:tavLst>
                                        </p:anim>
                                      </p:childTnLst>
                                    </p:cTn>
                                  </p:par>
                                  <p:par>
                                    <p:cTn id="15" presetID="16" presetClass="entr" presetSubtype="37"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out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iterate type="lt">
                                        <p:tmPct val="10000"/>
                                      </p:iterate>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par>
                                    <p:cTn id="15" presetID="16" presetClass="entr" presetSubtype="37"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out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extLst>
              <a:ext uri="{28A0092B-C50C-407E-A947-70E740481C1C}">
                <a14:useLocalDpi xmlns:a14="http://schemas.microsoft.com/office/drawing/2010/main" val="0"/>
              </a:ext>
            </a:extLst>
          </a:blip>
          <a:stretch>
            <a:fillRect/>
          </a:stretch>
        </p:blipFill>
        <p:spPr>
          <a:xfrm>
            <a:off x="261890" y="1348154"/>
            <a:ext cx="2899529" cy="5509846"/>
          </a:xfrm>
          <a:prstGeom prst="rect">
            <a:avLst/>
          </a:prstGeom>
        </p:spPr>
      </p:pic>
      <p:pic>
        <p:nvPicPr>
          <p:cNvPr id="3" name="图片 2"/>
          <p:cNvPicPr>
            <a:picLocks noChangeAspect="1"/>
          </p:cNvPicPr>
          <p:nvPr/>
        </p:nvPicPr>
        <p:blipFill rotWithShape="1">
          <a:blip r:embed="rId2" cstate="email">
            <a:extLst>
              <a:ext uri="{28A0092B-C50C-407E-A947-70E740481C1C}">
                <a14:useLocalDpi xmlns:a14="http://schemas.microsoft.com/office/drawing/2010/main" val="0"/>
              </a:ext>
            </a:extLst>
          </a:blip>
          <a:srcRect b="91296"/>
          <a:stretch>
            <a:fillRect/>
          </a:stretch>
        </p:blipFill>
        <p:spPr>
          <a:xfrm>
            <a:off x="0" y="1"/>
            <a:ext cx="12192000" cy="596899"/>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79600" y="1866900"/>
            <a:ext cx="3416300" cy="3416300"/>
          </a:xfrm>
          <a:prstGeom prst="rect">
            <a:avLst/>
          </a:prstGeom>
        </p:spPr>
      </p:pic>
      <p:grpSp>
        <p:nvGrpSpPr>
          <p:cNvPr id="6" name="组合 5"/>
          <p:cNvGrpSpPr/>
          <p:nvPr/>
        </p:nvGrpSpPr>
        <p:grpSpPr>
          <a:xfrm>
            <a:off x="6385633" y="1294017"/>
            <a:ext cx="3288206" cy="527365"/>
            <a:chOff x="4727054" y="1768670"/>
            <a:chExt cx="3288206" cy="527365"/>
          </a:xfrm>
        </p:grpSpPr>
        <p:sp>
          <p:nvSpPr>
            <p:cNvPr id="7" name="TextBox 12"/>
            <p:cNvSpPr txBox="1"/>
            <p:nvPr/>
          </p:nvSpPr>
          <p:spPr>
            <a:xfrm>
              <a:off x="4822629" y="1828399"/>
              <a:ext cx="266420" cy="369332"/>
            </a:xfrm>
            <a:prstGeom prst="rect">
              <a:avLst/>
            </a:prstGeom>
            <a:noFill/>
          </p:spPr>
          <p:txBody>
            <a:bodyPr wrap="none" rtlCol="0">
              <a:spAutoFit/>
            </a:bodyPr>
            <a:lstStyle/>
            <a:p>
              <a:r>
                <a:rPr lang="en-US" altLang="zh-CN" dirty="0">
                  <a:latin typeface="方正清刻本悦宋简体" panose="02000000000000000000" pitchFamily="2" charset="-122"/>
                  <a:ea typeface="方正清刻本悦宋简体" panose="02000000000000000000" pitchFamily="2" charset="-122"/>
                </a:rPr>
                <a:t>1</a:t>
              </a:r>
              <a:endParaRPr lang="zh-CN" altLang="en-US" dirty="0">
                <a:latin typeface="方正清刻本悦宋简体" panose="02000000000000000000" pitchFamily="2" charset="-122"/>
                <a:ea typeface="方正清刻本悦宋简体" panose="02000000000000000000" pitchFamily="2" charset="-122"/>
              </a:endParaRPr>
            </a:p>
          </p:txBody>
        </p:sp>
        <p:grpSp>
          <p:nvGrpSpPr>
            <p:cNvPr id="8" name="组合 7"/>
            <p:cNvGrpSpPr/>
            <p:nvPr/>
          </p:nvGrpSpPr>
          <p:grpSpPr>
            <a:xfrm>
              <a:off x="4727054" y="1768670"/>
              <a:ext cx="504056" cy="488790"/>
              <a:chOff x="4727054" y="1768670"/>
              <a:chExt cx="504056" cy="488790"/>
            </a:xfrm>
          </p:grpSpPr>
          <p:sp>
            <p:nvSpPr>
              <p:cNvPr id="11" name="左中括号 10"/>
              <p:cNvSpPr/>
              <p:nvPr/>
            </p:nvSpPr>
            <p:spPr>
              <a:xfrm>
                <a:off x="4727054" y="1768670"/>
                <a:ext cx="144016" cy="488790"/>
              </a:xfrm>
              <a:prstGeom prst="leftBracket">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12" name="左中括号 11"/>
              <p:cNvSpPr/>
              <p:nvPr/>
            </p:nvSpPr>
            <p:spPr>
              <a:xfrm flipH="1">
                <a:off x="5087094" y="1768670"/>
                <a:ext cx="144016" cy="488790"/>
              </a:xfrm>
              <a:prstGeom prst="leftBracket">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grpSp>
        <p:sp>
          <p:nvSpPr>
            <p:cNvPr id="9" name="TextBox 15"/>
            <p:cNvSpPr txBox="1"/>
            <p:nvPr/>
          </p:nvSpPr>
          <p:spPr>
            <a:xfrm>
              <a:off x="5375126" y="1772815"/>
              <a:ext cx="2640134" cy="523220"/>
            </a:xfrm>
            <a:prstGeom prst="rect">
              <a:avLst/>
            </a:prstGeom>
            <a:noFill/>
          </p:spPr>
          <p:txBody>
            <a:bodyPr wrap="square" rtlCol="0">
              <a:spAutoFit/>
            </a:bodyPr>
            <a:lstStyle/>
            <a:p>
              <a:r>
                <a:rPr lang="en-US" altLang="zh-CN" sz="2800" b="1">
                  <a:latin typeface="方正清刻本悦宋简体" panose="02000000000000000000" pitchFamily="2" charset="-122"/>
                  <a:ea typeface="方正清刻本悦宋简体" panose="02000000000000000000" pitchFamily="2" charset="-122"/>
                </a:rPr>
                <a:t>Confucius</a:t>
              </a:r>
              <a:endParaRPr lang="zh-CN" altLang="en-US" sz="2800" b="1" dirty="0">
                <a:latin typeface="方正清刻本悦宋简体" panose="02000000000000000000" pitchFamily="2" charset="-122"/>
                <a:ea typeface="方正清刻本悦宋简体" panose="02000000000000000000" pitchFamily="2" charset="-122"/>
              </a:endParaRPr>
            </a:p>
          </p:txBody>
        </p:sp>
      </p:grpSp>
      <p:grpSp>
        <p:nvGrpSpPr>
          <p:cNvPr id="13" name="组合 12"/>
          <p:cNvGrpSpPr/>
          <p:nvPr/>
        </p:nvGrpSpPr>
        <p:grpSpPr>
          <a:xfrm>
            <a:off x="6421175" y="2813138"/>
            <a:ext cx="2784004" cy="615862"/>
            <a:chOff x="4727054" y="3140968"/>
            <a:chExt cx="2784004" cy="488790"/>
          </a:xfrm>
        </p:grpSpPr>
        <p:sp>
          <p:nvSpPr>
            <p:cNvPr id="14" name="TextBox 20"/>
            <p:cNvSpPr txBox="1"/>
            <p:nvPr/>
          </p:nvSpPr>
          <p:spPr>
            <a:xfrm>
              <a:off x="4822629" y="3200697"/>
              <a:ext cx="288862" cy="369332"/>
            </a:xfrm>
            <a:prstGeom prst="rect">
              <a:avLst/>
            </a:prstGeom>
            <a:noFill/>
          </p:spPr>
          <p:txBody>
            <a:bodyPr wrap="none" rtlCol="0">
              <a:spAutoFit/>
            </a:bodyPr>
            <a:lstStyle/>
            <a:p>
              <a:r>
                <a:rPr lang="en-US" altLang="zh-CN" dirty="0">
                  <a:latin typeface="方正清刻本悦宋简体" panose="02000000000000000000" pitchFamily="2" charset="-122"/>
                  <a:ea typeface="方正清刻本悦宋简体" panose="02000000000000000000" pitchFamily="2" charset="-122"/>
                </a:rPr>
                <a:t>2</a:t>
              </a:r>
              <a:endParaRPr lang="zh-CN" altLang="en-US" dirty="0">
                <a:latin typeface="方正清刻本悦宋简体" panose="02000000000000000000" pitchFamily="2" charset="-122"/>
                <a:ea typeface="方正清刻本悦宋简体" panose="02000000000000000000" pitchFamily="2" charset="-122"/>
              </a:endParaRPr>
            </a:p>
          </p:txBody>
        </p:sp>
        <p:grpSp>
          <p:nvGrpSpPr>
            <p:cNvPr id="15" name="组合 14"/>
            <p:cNvGrpSpPr/>
            <p:nvPr/>
          </p:nvGrpSpPr>
          <p:grpSpPr>
            <a:xfrm>
              <a:off x="4727054" y="3140968"/>
              <a:ext cx="504056" cy="488790"/>
              <a:chOff x="4727054" y="1768670"/>
              <a:chExt cx="504056" cy="488790"/>
            </a:xfrm>
          </p:grpSpPr>
          <p:sp>
            <p:nvSpPr>
              <p:cNvPr id="18" name="左中括号 17"/>
              <p:cNvSpPr/>
              <p:nvPr/>
            </p:nvSpPr>
            <p:spPr>
              <a:xfrm>
                <a:off x="4727054" y="1768670"/>
                <a:ext cx="144016" cy="488790"/>
              </a:xfrm>
              <a:prstGeom prst="leftBracket">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19" name="左中括号 18"/>
              <p:cNvSpPr/>
              <p:nvPr/>
            </p:nvSpPr>
            <p:spPr>
              <a:xfrm flipH="1">
                <a:off x="5087094" y="1768670"/>
                <a:ext cx="144016" cy="488790"/>
              </a:xfrm>
              <a:prstGeom prst="leftBracket">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grpSp>
        <p:sp>
          <p:nvSpPr>
            <p:cNvPr id="16" name="TextBox 24"/>
            <p:cNvSpPr txBox="1"/>
            <p:nvPr/>
          </p:nvSpPr>
          <p:spPr>
            <a:xfrm>
              <a:off x="5375126" y="3145114"/>
              <a:ext cx="2135932" cy="415263"/>
            </a:xfrm>
            <a:prstGeom prst="rect">
              <a:avLst/>
            </a:prstGeom>
            <a:noFill/>
          </p:spPr>
          <p:txBody>
            <a:bodyPr wrap="square" rtlCol="0">
              <a:spAutoFit/>
            </a:bodyPr>
            <a:lstStyle/>
            <a:p>
              <a:r>
                <a:rPr lang="en-US" altLang="zh-CN" sz="2800" b="1">
                  <a:latin typeface="方正清刻本悦宋简体" panose="02000000000000000000" pitchFamily="2" charset="-122"/>
                  <a:ea typeface="方正清刻本悦宋简体" panose="02000000000000000000" pitchFamily="2" charset="-122"/>
                </a:rPr>
                <a:t>Confucianism</a:t>
              </a:r>
              <a:endParaRPr lang="zh-CN" altLang="en-US" sz="2800" b="1" dirty="0">
                <a:latin typeface="方正清刻本悦宋简体" panose="02000000000000000000" pitchFamily="2" charset="-122"/>
                <a:ea typeface="方正清刻本悦宋简体" panose="02000000000000000000" pitchFamily="2" charset="-122"/>
              </a:endParaRPr>
            </a:p>
          </p:txBody>
        </p:sp>
      </p:grpSp>
      <p:grpSp>
        <p:nvGrpSpPr>
          <p:cNvPr id="20" name="组合 19"/>
          <p:cNvGrpSpPr/>
          <p:nvPr/>
        </p:nvGrpSpPr>
        <p:grpSpPr>
          <a:xfrm>
            <a:off x="6385633" y="4273429"/>
            <a:ext cx="4174947" cy="787820"/>
            <a:chOff x="4727054" y="4413802"/>
            <a:chExt cx="3019733" cy="488790"/>
          </a:xfrm>
        </p:grpSpPr>
        <p:sp>
          <p:nvSpPr>
            <p:cNvPr id="21" name="TextBox 26"/>
            <p:cNvSpPr txBox="1"/>
            <p:nvPr/>
          </p:nvSpPr>
          <p:spPr>
            <a:xfrm>
              <a:off x="4822629" y="4473531"/>
              <a:ext cx="202317" cy="229146"/>
            </a:xfrm>
            <a:prstGeom prst="rect">
              <a:avLst/>
            </a:prstGeom>
            <a:noFill/>
          </p:spPr>
          <p:txBody>
            <a:bodyPr wrap="square" rtlCol="0">
              <a:spAutoFit/>
            </a:bodyPr>
            <a:lstStyle/>
            <a:p>
              <a:r>
                <a:rPr lang="en-US" altLang="zh-CN" dirty="0">
                  <a:latin typeface="方正清刻本悦宋简体" panose="02000000000000000000" pitchFamily="2" charset="-122"/>
                  <a:ea typeface="方正清刻本悦宋简体" panose="02000000000000000000" pitchFamily="2" charset="-122"/>
                </a:rPr>
                <a:t>3</a:t>
              </a:r>
              <a:endParaRPr lang="zh-CN" altLang="en-US" dirty="0">
                <a:latin typeface="方正清刻本悦宋简体" panose="02000000000000000000" pitchFamily="2" charset="-122"/>
                <a:ea typeface="方正清刻本悦宋简体" panose="02000000000000000000" pitchFamily="2" charset="-122"/>
              </a:endParaRPr>
            </a:p>
          </p:txBody>
        </p:sp>
        <p:grpSp>
          <p:nvGrpSpPr>
            <p:cNvPr id="22" name="组合 21"/>
            <p:cNvGrpSpPr/>
            <p:nvPr/>
          </p:nvGrpSpPr>
          <p:grpSpPr>
            <a:xfrm>
              <a:off x="4727054" y="4413802"/>
              <a:ext cx="348978" cy="488790"/>
              <a:chOff x="4727054" y="1768670"/>
              <a:chExt cx="348978" cy="488790"/>
            </a:xfrm>
          </p:grpSpPr>
          <p:sp>
            <p:nvSpPr>
              <p:cNvPr id="25" name="左中括号 24"/>
              <p:cNvSpPr/>
              <p:nvPr/>
            </p:nvSpPr>
            <p:spPr>
              <a:xfrm>
                <a:off x="4727054" y="1768670"/>
                <a:ext cx="144016" cy="488790"/>
              </a:xfrm>
              <a:prstGeom prst="leftBracket">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26" name="左中括号 25"/>
              <p:cNvSpPr/>
              <p:nvPr/>
            </p:nvSpPr>
            <p:spPr>
              <a:xfrm flipH="1">
                <a:off x="5007300" y="1768670"/>
                <a:ext cx="68732" cy="488790"/>
              </a:xfrm>
              <a:prstGeom prst="leftBracket">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grpSp>
        <p:sp>
          <p:nvSpPr>
            <p:cNvPr id="23" name="TextBox 30"/>
            <p:cNvSpPr txBox="1"/>
            <p:nvPr/>
          </p:nvSpPr>
          <p:spPr>
            <a:xfrm>
              <a:off x="5276768" y="4413802"/>
              <a:ext cx="2470019" cy="324623"/>
            </a:xfrm>
            <a:prstGeom prst="rect">
              <a:avLst/>
            </a:prstGeom>
            <a:noFill/>
          </p:spPr>
          <p:txBody>
            <a:bodyPr wrap="square" rtlCol="0">
              <a:spAutoFit/>
            </a:bodyPr>
            <a:lstStyle/>
            <a:p>
              <a:r>
                <a:rPr lang="en-US" altLang="zh-CN" sz="2800" b="1">
                  <a:latin typeface="方正清刻本悦宋简体" panose="02000000000000000000" pitchFamily="2" charset="-122"/>
                  <a:ea typeface="方正清刻本悦宋简体" panose="02000000000000000000" pitchFamily="2" charset="-122"/>
                </a:rPr>
                <a:t>Translation</a:t>
              </a:r>
              <a:r>
                <a:rPr lang="zh-CN" altLang="en-US" sz="2800" b="1">
                  <a:latin typeface="方正清刻本悦宋简体" panose="02000000000000000000" pitchFamily="2" charset="-122"/>
                  <a:ea typeface="方正清刻本悦宋简体" panose="02000000000000000000" pitchFamily="2" charset="-122"/>
                </a:rPr>
                <a:t> </a:t>
              </a:r>
              <a:r>
                <a:rPr lang="en-US" altLang="zh-CN" sz="2800" b="1">
                  <a:latin typeface="方正清刻本悦宋简体" panose="02000000000000000000" pitchFamily="2" charset="-122"/>
                  <a:ea typeface="方正清刻本悦宋简体" panose="02000000000000000000" pitchFamily="2" charset="-122"/>
                </a:rPr>
                <a:t>Strategies</a:t>
              </a:r>
              <a:endParaRPr lang="zh-CN" altLang="en-US" sz="2800" b="1" dirty="0">
                <a:latin typeface="方正清刻本悦宋简体" panose="02000000000000000000" pitchFamily="2" charset="-122"/>
                <a:ea typeface="方正清刻本悦宋简体"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advClick="0" advTm="5000">
        <p14:doors dir="vert"/>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par>
                          <p:cTn id="21" fill="hold">
                            <p:stCondLst>
                              <p:cond delay="2000"/>
                            </p:stCondLst>
                            <p:childTnLst>
                              <p:par>
                                <p:cTn id="22" presetID="1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p:tgtEl>
                                          <p:spTgt spid="13"/>
                                        </p:tgtEl>
                                        <p:attrNameLst>
                                          <p:attrName>ppt_y</p:attrName>
                                        </p:attrNameLst>
                                      </p:cBhvr>
                                      <p:tavLst>
                                        <p:tav tm="0">
                                          <p:val>
                                            <p:strVal val="#ppt_y+#ppt_h*1.125000"/>
                                          </p:val>
                                        </p:tav>
                                        <p:tav tm="100000">
                                          <p:val>
                                            <p:strVal val="#ppt_y"/>
                                          </p:val>
                                        </p:tav>
                                      </p:tavLst>
                                    </p:anim>
                                    <p:animEffect transition="in" filter="wipe(up)">
                                      <p:cBhvr>
                                        <p:cTn id="25" dur="500"/>
                                        <p:tgtEl>
                                          <p:spTgt spid="13"/>
                                        </p:tgtEl>
                                      </p:cBhvr>
                                    </p:animEffect>
                                  </p:childTnLst>
                                </p:cTn>
                              </p:par>
                            </p:childTnLst>
                          </p:cTn>
                        </p:par>
                        <p:par>
                          <p:cTn id="26" fill="hold">
                            <p:stCondLst>
                              <p:cond delay="2500"/>
                            </p:stCondLst>
                            <p:childTnLst>
                              <p:par>
                                <p:cTn id="27" presetID="12" presetClass="entr" presetSubtype="4"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p:tgtEl>
                                          <p:spTgt spid="20"/>
                                        </p:tgtEl>
                                        <p:attrNameLst>
                                          <p:attrName>ppt_y</p:attrName>
                                        </p:attrNameLst>
                                      </p:cBhvr>
                                      <p:tavLst>
                                        <p:tav tm="0">
                                          <p:val>
                                            <p:strVal val="#ppt_y+#ppt_h*1.125000"/>
                                          </p:val>
                                        </p:tav>
                                        <p:tav tm="100000">
                                          <p:val>
                                            <p:strVal val="#ppt_y"/>
                                          </p:val>
                                        </p:tav>
                                      </p:tavLst>
                                    </p:anim>
                                    <p:animEffect transition="in" filter="wipe(up)">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cstate="email">
            <a:extLst>
              <a:ext uri="{28A0092B-C50C-407E-A947-70E740481C1C}">
                <a14:useLocalDpi xmlns:a14="http://schemas.microsoft.com/office/drawing/2010/main" val="0"/>
              </a:ext>
            </a:extLst>
          </a:blip>
          <a:srcRect/>
          <a:stretch>
            <a:fillRect/>
          </a:stretch>
        </p:blipFill>
        <p:spPr bwMode="auto">
          <a:xfrm>
            <a:off x="7408500" y="510999"/>
            <a:ext cx="3965952" cy="544804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256231" y="1273454"/>
            <a:ext cx="5725682"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285750" eaLnBrk="0" fontAlgn="base" hangingPunct="0">
              <a:spcBef>
                <a:spcPct val="0"/>
              </a:spcBef>
              <a:spcAft>
                <a:spcPct val="0"/>
              </a:spcAft>
              <a:defRPr>
                <a:solidFill>
                  <a:schemeClr val="tx1"/>
                </a:solidFill>
                <a:latin typeface="Arial" panose="020B0604020202090204" pitchFamily="34" charset="0"/>
              </a:defRPr>
            </a:lvl1pPr>
            <a:lvl2pPr eaLnBrk="0" fontAlgn="base" hangingPunct="0">
              <a:spcBef>
                <a:spcPct val="0"/>
              </a:spcBef>
              <a:spcAft>
                <a:spcPct val="0"/>
              </a:spcAft>
              <a:defRPr>
                <a:solidFill>
                  <a:schemeClr val="tx1"/>
                </a:solidFill>
                <a:latin typeface="Arial" panose="020B0604020202090204" pitchFamily="34" charset="0"/>
              </a:defRPr>
            </a:lvl2pPr>
            <a:lvl3pPr eaLnBrk="0" fontAlgn="base" hangingPunct="0">
              <a:spcBef>
                <a:spcPct val="0"/>
              </a:spcBef>
              <a:spcAft>
                <a:spcPct val="0"/>
              </a:spcAft>
              <a:defRPr>
                <a:solidFill>
                  <a:schemeClr val="tx1"/>
                </a:solidFill>
                <a:latin typeface="Arial" panose="020B0604020202090204" pitchFamily="34" charset="0"/>
              </a:defRPr>
            </a:lvl3pPr>
            <a:lvl4pPr eaLnBrk="0" fontAlgn="base" hangingPunct="0">
              <a:spcBef>
                <a:spcPct val="0"/>
              </a:spcBef>
              <a:spcAft>
                <a:spcPct val="0"/>
              </a:spcAft>
              <a:defRPr>
                <a:solidFill>
                  <a:schemeClr val="tx1"/>
                </a:solidFill>
                <a:latin typeface="Arial" panose="020B0604020202090204" pitchFamily="34" charset="0"/>
              </a:defRPr>
            </a:lvl4pPr>
            <a:lvl5pPr eaLnBrk="0" fontAlgn="base" hangingPunct="0">
              <a:spcBef>
                <a:spcPct val="0"/>
              </a:spcBef>
              <a:spcAft>
                <a:spcPct val="0"/>
              </a:spcAft>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marL="0" marR="0" lvl="0" indent="285750" defTabSz="914400" rtl="0" eaLnBrk="0" fontAlgn="base" latinLnBrk="0" hangingPunct="0">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mn-lt"/>
                <a:ea typeface="宋体" panose="02010600030101010101" pitchFamily="2" charset="-122"/>
                <a:cs typeface="Times New Roman" panose="02020503050405090304" pitchFamily="18" charset="0"/>
              </a:rPr>
              <a:t>Confucius is regarded as a great philosopher and a great sage of ancient China. In China , Confucius is called Kong Qiu or Kong Fuzi (Master Kong). </a:t>
            </a:r>
            <a:endParaRPr kumimoji="0" lang="en-US" altLang="zh-CN" sz="2000" b="1" i="0" u="none" strike="noStrike" cap="none" normalizeH="0" baseline="0">
              <a:ln>
                <a:noFill/>
              </a:ln>
              <a:solidFill>
                <a:schemeClr val="tx1"/>
              </a:solidFill>
              <a:effectLst/>
              <a:latin typeface="+mn-lt"/>
              <a:ea typeface="宋体" panose="02010600030101010101" pitchFamily="2" charset="-122"/>
              <a:cs typeface="Times New Roman" panose="02020503050405090304" pitchFamily="18" charset="0"/>
            </a:endParaRPr>
          </a:p>
          <a:p>
            <a:pPr marL="0" marR="0" lvl="0" indent="285750" defTabSz="914400" rtl="0" eaLnBrk="0" fontAlgn="base" latinLnBrk="0" hangingPunct="0">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mn-lt"/>
                <a:ea typeface="宋体" panose="02010600030101010101" pitchFamily="2" charset="-122"/>
                <a:cs typeface="Times New Roman" panose="02020503050405090304" pitchFamily="18" charset="0"/>
              </a:rPr>
              <a:t>Confucius was born at Qufu in the state of Lu (now Shandong Province) in about 551 B.C. and died in 479 B.C. He </a:t>
            </a:r>
            <a:r>
              <a:rPr lang="en-US" altLang="zh-CN" sz="2000" b="1">
                <a:latin typeface="+mn-lt"/>
                <a:ea typeface="宋体" panose="02010600030101010101" pitchFamily="2" charset="-122"/>
                <a:cs typeface="Times New Roman" panose="02020503050405090304" pitchFamily="18" charset="0"/>
              </a:rPr>
              <a:t>was born</a:t>
            </a:r>
            <a:r>
              <a:rPr kumimoji="0" lang="en-US" altLang="zh-CN" sz="2000" b="1" i="0" u="none" strike="noStrike" cap="none" normalizeH="0" baseline="0">
                <a:ln>
                  <a:noFill/>
                </a:ln>
                <a:solidFill>
                  <a:schemeClr val="tx1"/>
                </a:solidFill>
                <a:effectLst/>
                <a:latin typeface="+mn-lt"/>
                <a:ea typeface="宋体" panose="02010600030101010101" pitchFamily="2" charset="-122"/>
                <a:cs typeface="Times New Roman" panose="02020503050405090304" pitchFamily="18" charset="0"/>
              </a:rPr>
              <a:t> in a age called the Spring and Autumn Period</a:t>
            </a:r>
            <a:r>
              <a:rPr lang="en-US" altLang="zh-CN" sz="2000" b="1">
                <a:latin typeface="+mn-lt"/>
                <a:ea typeface="宋体" panose="02010600030101010101" pitchFamily="2" charset="-122"/>
                <a:cs typeface="Times New Roman" panose="02020503050405090304" pitchFamily="18" charset="0"/>
              </a:rPr>
              <a:t>.</a:t>
            </a:r>
            <a:endParaRPr kumimoji="0" lang="en-US" altLang="zh-CN" sz="2000" b="1" i="0" u="none" strike="noStrike" cap="none" normalizeH="0" baseline="0">
              <a:ln>
                <a:noFill/>
              </a:ln>
              <a:solidFill>
                <a:schemeClr val="tx1"/>
              </a:solidFill>
              <a:effectLst/>
              <a:latin typeface="+mn-lt"/>
            </a:endParaRPr>
          </a:p>
          <a:p>
            <a:pPr marL="0" marR="0" lvl="0" indent="285750" defTabSz="914400" rtl="0" eaLnBrk="0" fontAlgn="base" latinLnBrk="0" hangingPunct="0">
              <a:lnSpc>
                <a:spcPct val="100000"/>
              </a:lnSpc>
              <a:spcBef>
                <a:spcPct val="0"/>
              </a:spcBef>
              <a:spcAft>
                <a:spcPct val="0"/>
              </a:spcAft>
              <a:buClrTx/>
              <a:buSzTx/>
              <a:buFontTx/>
              <a:buNone/>
            </a:pPr>
            <a:r>
              <a:rPr lang="en-US" altLang="zh-CN" sz="2000" b="1">
                <a:latin typeface="+mn-lt"/>
              </a:rPr>
              <a:t>His thouhts were recorded in the Analects.</a:t>
            </a:r>
            <a:endParaRPr lang="en-US" altLang="zh-CN" sz="2000" b="1">
              <a:latin typeface="+mn-lt"/>
            </a:endParaRPr>
          </a:p>
          <a:p>
            <a:pPr marL="0" marR="0" lvl="0" indent="285750" defTabSz="914400" rtl="0" eaLnBrk="0" fontAlgn="base" latinLnBrk="0" hangingPunct="0">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mn-lt"/>
              </a:rPr>
              <a:t>He is one of the top ten cultural celebrities in the world.</a:t>
            </a:r>
            <a:endParaRPr kumimoji="0" lang="en-US" altLang="zh-CN" sz="2000" b="1" i="0" u="none" strike="noStrike" cap="none" normalizeH="0" baseline="0">
              <a:ln>
                <a:noFill/>
              </a:ln>
              <a:solidFill>
                <a:schemeClr val="tx1"/>
              </a:solidFill>
              <a:effectLst/>
              <a:latin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5000">
        <p14:doors dir="vert"/>
      </p:transition>
    </mc:Choice>
    <mc:Fallback>
      <p:transition spd="slow" advClick="0"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0935" y="1435693"/>
            <a:ext cx="1432932" cy="1404368"/>
            <a:chOff x="1124098" y="1047269"/>
            <a:chExt cx="1751322" cy="1619732"/>
          </a:xfrm>
        </p:grpSpPr>
        <p:pic>
          <p:nvPicPr>
            <p:cNvPr id="3" name="Picture 3" descr="C:\Users\Thinkpad\Desktop\PNG\1_0002_图层-5-副本.png"/>
            <p:cNvPicPr>
              <a:picLocks noChangeAspect="1" noChangeArrowheads="1"/>
            </p:cNvPicPr>
            <p:nvPr/>
          </p:nvPicPr>
          <p:blipFill>
            <a:blip r:embed="rId1" cstate="email"/>
            <a:srcRect/>
            <a:stretch>
              <a:fillRect/>
            </a:stretch>
          </p:blipFill>
          <p:spPr bwMode="auto">
            <a:xfrm>
              <a:off x="1124098" y="1047269"/>
              <a:ext cx="1751322" cy="1619732"/>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484275" y="1197802"/>
              <a:ext cx="1015244" cy="1453926"/>
            </a:xfrm>
            <a:prstGeom prst="rect">
              <a:avLst/>
            </a:prstGeom>
            <a:noFill/>
          </p:spPr>
          <p:txBody>
            <a:bodyPr wrap="square" rtlCol="0">
              <a:spAutoFit/>
            </a:bodyPr>
            <a:lstStyle/>
            <a:p>
              <a:pPr algn="ctr">
                <a:lnSpc>
                  <a:spcPct val="130000"/>
                </a:lnSpc>
                <a:spcBef>
                  <a:spcPts val="600"/>
                </a:spcBef>
              </a:pPr>
              <a:r>
                <a:rPr lang="zh-CN" altLang="en-US" sz="5400" b="1" kern="0" dirty="0">
                  <a:solidFill>
                    <a:srgbClr val="D32F2F"/>
                  </a:solidFill>
                  <a:latin typeface="华文行楷" panose="02010800040101010101" pitchFamily="2" charset="-122"/>
                  <a:ea typeface="华文行楷" panose="02010800040101010101" pitchFamily="2" charset="-122"/>
                  <a:cs typeface="+mn-ea"/>
                  <a:sym typeface="+mn-lt"/>
                </a:rPr>
                <a:t>壹</a:t>
              </a:r>
              <a:endParaRPr lang="zh-CN" altLang="en-US" sz="5400" b="1" kern="0" dirty="0">
                <a:solidFill>
                  <a:srgbClr val="D32F2F"/>
                </a:solidFill>
                <a:latin typeface="华文行楷" panose="02010800040101010101" pitchFamily="2" charset="-122"/>
                <a:ea typeface="华文行楷" panose="02010800040101010101" pitchFamily="2" charset="-122"/>
                <a:cs typeface="+mn-ea"/>
                <a:sym typeface="+mn-lt"/>
              </a:endParaRPr>
            </a:p>
          </p:txBody>
        </p:sp>
      </p:grpSp>
      <p:sp>
        <p:nvSpPr>
          <p:cNvPr id="5" name="文本框 4"/>
          <p:cNvSpPr txBox="1"/>
          <p:nvPr/>
        </p:nvSpPr>
        <p:spPr>
          <a:xfrm>
            <a:off x="3403130" y="1683669"/>
            <a:ext cx="7280498" cy="1092607"/>
          </a:xfrm>
          <a:prstGeom prst="rect">
            <a:avLst/>
          </a:prstGeom>
          <a:noFill/>
        </p:spPr>
        <p:txBody>
          <a:bodyPr wrap="square" rtlCol="0">
            <a:spAutoFit/>
          </a:bodyPr>
          <a:lstStyle/>
          <a:p>
            <a:pPr>
              <a:spcBef>
                <a:spcPts val="600"/>
              </a:spcBef>
            </a:pPr>
            <a:r>
              <a:rPr lang="en-US" altLang="zh-CN" sz="4400" b="1" kern="0">
                <a:solidFill>
                  <a:srgbClr val="000000"/>
                </a:solidFill>
                <a:latin typeface="华文新魏" panose="02010800040101010101" pitchFamily="2" charset="-122"/>
                <a:ea typeface="华文新魏" panose="02010800040101010101" pitchFamily="2" charset="-122"/>
                <a:cs typeface="+mn-ea"/>
                <a:sym typeface="+mn-lt"/>
              </a:rPr>
              <a:t>Ren “</a:t>
            </a:r>
            <a:r>
              <a:rPr lang="zh-CN" altLang="en-US" sz="4400" b="1" kern="0">
                <a:solidFill>
                  <a:srgbClr val="000000"/>
                </a:solidFill>
                <a:latin typeface="华文新魏" panose="02010800040101010101" pitchFamily="2" charset="-122"/>
                <a:ea typeface="华文新魏" panose="02010800040101010101" pitchFamily="2" charset="-122"/>
                <a:cs typeface="+mn-ea"/>
                <a:sym typeface="+mn-lt"/>
              </a:rPr>
              <a:t>仁</a:t>
            </a:r>
            <a:r>
              <a:rPr lang="en-US" altLang="zh-CN" sz="4400" b="1" kern="0">
                <a:solidFill>
                  <a:srgbClr val="000000"/>
                </a:solidFill>
                <a:latin typeface="华文新魏" panose="02010800040101010101" pitchFamily="2" charset="-122"/>
                <a:ea typeface="华文新魏" panose="02010800040101010101" pitchFamily="2" charset="-122"/>
                <a:cs typeface="+mn-ea"/>
                <a:sym typeface="+mn-lt"/>
              </a:rPr>
              <a:t>”</a:t>
            </a:r>
            <a:endParaRPr lang="zh-CN" altLang="en-US" sz="4400" b="1" kern="0" dirty="0">
              <a:solidFill>
                <a:srgbClr val="000000"/>
              </a:solidFill>
              <a:latin typeface="华文新魏" panose="02010800040101010101" pitchFamily="2" charset="-122"/>
              <a:ea typeface="华文新魏" panose="02010800040101010101" pitchFamily="2" charset="-122"/>
              <a:cs typeface="+mn-ea"/>
              <a:sym typeface="+mn-lt"/>
            </a:endParaRPr>
          </a:p>
          <a:p>
            <a:pPr>
              <a:spcBef>
                <a:spcPts val="600"/>
              </a:spcBef>
            </a:pPr>
            <a:endParaRPr lang="zh-CN" altLang="en-US" sz="1600" b="1" kern="0" dirty="0">
              <a:solidFill>
                <a:srgbClr val="000000"/>
              </a:solidFill>
              <a:latin typeface="华文新魏" panose="02010800040101010101" pitchFamily="2" charset="-122"/>
              <a:ea typeface="华文新魏" panose="02010800040101010101" pitchFamily="2" charset="-122"/>
              <a:cs typeface="+mn-ea"/>
              <a:sym typeface="+mn-lt"/>
            </a:endParaRPr>
          </a:p>
        </p:txBody>
      </p:sp>
      <p:grpSp>
        <p:nvGrpSpPr>
          <p:cNvPr id="6" name="组合 5"/>
          <p:cNvGrpSpPr/>
          <p:nvPr/>
        </p:nvGrpSpPr>
        <p:grpSpPr>
          <a:xfrm>
            <a:off x="504202" y="3031511"/>
            <a:ext cx="1709160" cy="1488273"/>
            <a:chOff x="1124098" y="1047269"/>
            <a:chExt cx="1751322" cy="1619732"/>
          </a:xfrm>
        </p:grpSpPr>
        <p:pic>
          <p:nvPicPr>
            <p:cNvPr id="7" name="Picture 3" descr="C:\Users\Thinkpad\Desktop\PNG\1_0002_图层-5-副本.png"/>
            <p:cNvPicPr>
              <a:picLocks noChangeAspect="1" noChangeArrowheads="1"/>
            </p:cNvPicPr>
            <p:nvPr/>
          </p:nvPicPr>
          <p:blipFill>
            <a:blip r:embed="rId1" cstate="email"/>
            <a:srcRect/>
            <a:stretch>
              <a:fillRect/>
            </a:stretch>
          </p:blipFill>
          <p:spPr bwMode="auto">
            <a:xfrm>
              <a:off x="1124098" y="1047269"/>
              <a:ext cx="1751322" cy="1619732"/>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p:cNvSpPr txBox="1"/>
            <p:nvPr/>
          </p:nvSpPr>
          <p:spPr>
            <a:xfrm>
              <a:off x="1484275" y="1197802"/>
              <a:ext cx="1095375" cy="1110304"/>
            </a:xfrm>
            <a:prstGeom prst="rect">
              <a:avLst/>
            </a:prstGeom>
            <a:noFill/>
          </p:spPr>
          <p:txBody>
            <a:bodyPr wrap="square" rtlCol="0">
              <a:spAutoFit/>
            </a:bodyPr>
            <a:lstStyle/>
            <a:p>
              <a:pPr algn="ctr">
                <a:lnSpc>
                  <a:spcPct val="130000"/>
                </a:lnSpc>
                <a:spcBef>
                  <a:spcPts val="600"/>
                </a:spcBef>
              </a:pPr>
              <a:r>
                <a:rPr lang="zh-CN" altLang="en-US" sz="5400" b="1" kern="0" dirty="0">
                  <a:solidFill>
                    <a:srgbClr val="D32F2F"/>
                  </a:solidFill>
                  <a:latin typeface="华文行楷" panose="02010800040101010101" pitchFamily="2" charset="-122"/>
                  <a:ea typeface="华文行楷" panose="02010800040101010101" pitchFamily="2" charset="-122"/>
                  <a:cs typeface="+mn-ea"/>
                  <a:sym typeface="+mn-lt"/>
                </a:rPr>
                <a:t>贰</a:t>
              </a:r>
              <a:endParaRPr lang="zh-CN" altLang="en-US" sz="5400" b="1" kern="0" dirty="0">
                <a:solidFill>
                  <a:srgbClr val="D32F2F"/>
                </a:solidFill>
                <a:latin typeface="华文行楷" panose="02010800040101010101" pitchFamily="2" charset="-122"/>
                <a:ea typeface="华文行楷" panose="02010800040101010101" pitchFamily="2" charset="-122"/>
                <a:cs typeface="+mn-ea"/>
                <a:sym typeface="+mn-lt"/>
              </a:endParaRPr>
            </a:p>
          </p:txBody>
        </p:sp>
      </p:grpSp>
      <p:grpSp>
        <p:nvGrpSpPr>
          <p:cNvPr id="10" name="组合 9"/>
          <p:cNvGrpSpPr/>
          <p:nvPr/>
        </p:nvGrpSpPr>
        <p:grpSpPr>
          <a:xfrm>
            <a:off x="504202" y="4878678"/>
            <a:ext cx="1888620" cy="1710129"/>
            <a:chOff x="1124098" y="1047269"/>
            <a:chExt cx="1751322" cy="1619732"/>
          </a:xfrm>
        </p:grpSpPr>
        <p:pic>
          <p:nvPicPr>
            <p:cNvPr id="11" name="Picture 3" descr="C:\Users\Thinkpad\Desktop\PNG\1_0002_图层-5-副本.png"/>
            <p:cNvPicPr>
              <a:picLocks noChangeAspect="1" noChangeArrowheads="1"/>
            </p:cNvPicPr>
            <p:nvPr/>
          </p:nvPicPr>
          <p:blipFill>
            <a:blip r:embed="rId1" cstate="email"/>
            <a:srcRect/>
            <a:stretch>
              <a:fillRect/>
            </a:stretch>
          </p:blipFill>
          <p:spPr bwMode="auto">
            <a:xfrm>
              <a:off x="1124098" y="1047269"/>
              <a:ext cx="1751322" cy="1619732"/>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1"/>
            <p:cNvSpPr txBox="1"/>
            <p:nvPr/>
          </p:nvSpPr>
          <p:spPr>
            <a:xfrm>
              <a:off x="1451533" y="1248260"/>
              <a:ext cx="1128119" cy="985714"/>
            </a:xfrm>
            <a:prstGeom prst="rect">
              <a:avLst/>
            </a:prstGeom>
            <a:noFill/>
          </p:spPr>
          <p:txBody>
            <a:bodyPr wrap="square" rtlCol="0">
              <a:spAutoFit/>
            </a:bodyPr>
            <a:lstStyle/>
            <a:p>
              <a:pPr algn="ctr">
                <a:lnSpc>
                  <a:spcPct val="130000"/>
                </a:lnSpc>
                <a:spcBef>
                  <a:spcPts val="600"/>
                </a:spcBef>
              </a:pPr>
              <a:r>
                <a:rPr lang="zh-CN" altLang="en-US" sz="5400" b="1" kern="0" dirty="0">
                  <a:solidFill>
                    <a:srgbClr val="D32F2F"/>
                  </a:solidFill>
                  <a:latin typeface="华文行楷" panose="02010800040101010101" pitchFamily="2" charset="-122"/>
                  <a:ea typeface="华文行楷" panose="02010800040101010101" pitchFamily="2" charset="-122"/>
                  <a:cs typeface="+mn-ea"/>
                  <a:sym typeface="+mn-lt"/>
                </a:rPr>
                <a:t>叁</a:t>
              </a:r>
              <a:endParaRPr lang="zh-CN" altLang="en-US" sz="5400" b="1" kern="0" dirty="0">
                <a:solidFill>
                  <a:srgbClr val="D32F2F"/>
                </a:solidFill>
                <a:latin typeface="华文行楷" panose="02010800040101010101" pitchFamily="2" charset="-122"/>
                <a:ea typeface="华文行楷" panose="02010800040101010101" pitchFamily="2" charset="-122"/>
                <a:cs typeface="+mn-ea"/>
                <a:sym typeface="+mn-lt"/>
              </a:endParaRPr>
            </a:p>
          </p:txBody>
        </p:sp>
      </p:grpSp>
      <p:sp>
        <p:nvSpPr>
          <p:cNvPr id="13" name="文本框 12"/>
          <p:cNvSpPr txBox="1"/>
          <p:nvPr/>
        </p:nvSpPr>
        <p:spPr>
          <a:xfrm>
            <a:off x="3340377" y="5327671"/>
            <a:ext cx="7280498" cy="661720"/>
          </a:xfrm>
          <a:prstGeom prst="rect">
            <a:avLst/>
          </a:prstGeom>
          <a:noFill/>
        </p:spPr>
        <p:txBody>
          <a:bodyPr wrap="square" rtlCol="0">
            <a:spAutoFit/>
          </a:bodyPr>
          <a:lstStyle/>
          <a:p>
            <a:pPr>
              <a:spcBef>
                <a:spcPts val="600"/>
              </a:spcBef>
            </a:pPr>
            <a:endParaRPr lang="zh-CN" altLang="en-US" sz="1600" b="1" kern="0" dirty="0">
              <a:solidFill>
                <a:srgbClr val="000000"/>
              </a:solidFill>
              <a:latin typeface="华文新魏" panose="02010800040101010101" pitchFamily="2" charset="-122"/>
              <a:ea typeface="华文新魏" panose="02010800040101010101" pitchFamily="2" charset="-122"/>
              <a:cs typeface="+mn-ea"/>
              <a:sym typeface="+mn-lt"/>
            </a:endParaRPr>
          </a:p>
          <a:p>
            <a:pPr>
              <a:spcBef>
                <a:spcPts val="600"/>
              </a:spcBef>
            </a:pPr>
            <a:endParaRPr lang="zh-CN" altLang="en-US" sz="1600" b="1" kern="0" dirty="0">
              <a:solidFill>
                <a:srgbClr val="000000"/>
              </a:solidFill>
              <a:latin typeface="华文新魏" panose="02010800040101010101" pitchFamily="2" charset="-122"/>
              <a:ea typeface="华文新魏" panose="02010800040101010101" pitchFamily="2" charset="-122"/>
              <a:cs typeface="+mn-ea"/>
              <a:sym typeface="+mn-lt"/>
            </a:endParaRPr>
          </a:p>
        </p:txBody>
      </p:sp>
      <p:sp>
        <p:nvSpPr>
          <p:cNvPr id="14" name="文本框 13"/>
          <p:cNvSpPr txBox="1"/>
          <p:nvPr/>
        </p:nvSpPr>
        <p:spPr>
          <a:xfrm>
            <a:off x="640935" y="369855"/>
            <a:ext cx="6024785" cy="628955"/>
          </a:xfrm>
          <a:prstGeom prst="rect">
            <a:avLst/>
          </a:prstGeom>
          <a:noFill/>
        </p:spPr>
        <p:txBody>
          <a:bodyPr wrap="square" rtlCol="0" anchor="ctr">
            <a:spAutoFit/>
          </a:bodyPr>
          <a:lstStyle/>
          <a:p>
            <a:pPr>
              <a:lnSpc>
                <a:spcPct val="120000"/>
              </a:lnSpc>
            </a:pPr>
            <a:r>
              <a:rPr lang="en-US" altLang="zh-CN" sz="3200" b="1">
                <a:solidFill>
                  <a:schemeClr val="tx1">
                    <a:lumMod val="75000"/>
                    <a:lumOff val="25000"/>
                  </a:schemeClr>
                </a:solidFill>
              </a:rPr>
              <a:t>Thoughts of Confucius</a:t>
            </a:r>
            <a:endParaRPr lang="zh-CN" altLang="en-US" sz="3200" b="1" dirty="0">
              <a:solidFill>
                <a:schemeClr val="tx1">
                  <a:lumMod val="75000"/>
                  <a:lumOff val="25000"/>
                </a:schemeClr>
              </a:solidFill>
            </a:endParaRPr>
          </a:p>
        </p:txBody>
      </p:sp>
      <p:sp>
        <p:nvSpPr>
          <p:cNvPr id="15" name="文本框 14"/>
          <p:cNvSpPr txBox="1"/>
          <p:nvPr/>
        </p:nvSpPr>
        <p:spPr>
          <a:xfrm>
            <a:off x="3572142" y="3561701"/>
            <a:ext cx="7981772" cy="696024"/>
          </a:xfrm>
          <a:prstGeom prst="rect">
            <a:avLst/>
          </a:prstGeom>
          <a:noFill/>
        </p:spPr>
        <p:txBody>
          <a:bodyPr wrap="square" rtlCol="0" anchor="ctr">
            <a:spAutoFit/>
          </a:bodyPr>
          <a:lstStyle/>
          <a:p>
            <a:pPr>
              <a:lnSpc>
                <a:spcPct val="120000"/>
              </a:lnSpc>
            </a:pPr>
            <a:r>
              <a:rPr lang="en-US" altLang="zh-CN" sz="3600" b="1">
                <a:solidFill>
                  <a:schemeClr val="tx1">
                    <a:lumMod val="75000"/>
                    <a:lumOff val="25000"/>
                  </a:schemeClr>
                </a:solidFill>
              </a:rPr>
              <a:t>Teaching according to abilities</a:t>
            </a:r>
            <a:endParaRPr lang="zh-CN" altLang="en-US" sz="3600" b="1" dirty="0">
              <a:solidFill>
                <a:schemeClr val="tx1">
                  <a:lumMod val="75000"/>
                  <a:lumOff val="25000"/>
                </a:schemeClr>
              </a:solidFill>
            </a:endParaRPr>
          </a:p>
        </p:txBody>
      </p:sp>
      <p:sp>
        <p:nvSpPr>
          <p:cNvPr id="16" name="文本框 15"/>
          <p:cNvSpPr txBox="1"/>
          <p:nvPr/>
        </p:nvSpPr>
        <p:spPr>
          <a:xfrm>
            <a:off x="3503776" y="5537201"/>
            <a:ext cx="8468882" cy="628955"/>
          </a:xfrm>
          <a:prstGeom prst="rect">
            <a:avLst/>
          </a:prstGeom>
          <a:noFill/>
        </p:spPr>
        <p:txBody>
          <a:bodyPr wrap="square" rtlCol="0" anchor="ctr">
            <a:spAutoFit/>
          </a:bodyPr>
          <a:lstStyle/>
          <a:p>
            <a:pPr>
              <a:lnSpc>
                <a:spcPct val="120000"/>
              </a:lnSpc>
            </a:pPr>
            <a:r>
              <a:rPr lang="en-US" altLang="zh-CN" sz="3200" b="1">
                <a:solidFill>
                  <a:schemeClr val="tx1">
                    <a:lumMod val="75000"/>
                    <a:lumOff val="25000"/>
                  </a:schemeClr>
                </a:solidFill>
              </a:rPr>
              <a:t>Restrain oneself and follow social norms</a:t>
            </a:r>
            <a:endParaRPr lang="zh-CN" altLang="en-US" sz="3200" b="1"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5000">
        <p14:doors dir="vert"/>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500"/>
                            </p:stCondLst>
                            <p:childTnLst>
                              <p:par>
                                <p:cTn id="29" presetID="42" presetClass="entr" presetSubtype="0" fill="hold" grpId="0" nodeType="afterEffect" nodePh="1">
                                  <p:stCondLst>
                                    <p:cond delay="0"/>
                                  </p:stCondLst>
                                  <p:endCondLst>
                                    <p:cond evt="begin" delay="0">
                                      <p:tn val="29"/>
                                    </p:cond>
                                  </p:end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24740" y="43357"/>
            <a:ext cx="6546079" cy="763094"/>
          </a:xfrm>
          <a:prstGeom prst="rect">
            <a:avLst/>
          </a:prstGeom>
          <a:noFill/>
        </p:spPr>
        <p:txBody>
          <a:bodyPr wrap="square" rtlCol="0" anchor="ctr">
            <a:spAutoFit/>
          </a:bodyPr>
          <a:lstStyle/>
          <a:p>
            <a:pPr>
              <a:lnSpc>
                <a:spcPct val="120000"/>
              </a:lnSpc>
            </a:pPr>
            <a:r>
              <a:rPr lang="en-US" altLang="zh-CN" sz="4000">
                <a:solidFill>
                  <a:schemeClr val="tx1">
                    <a:lumMod val="75000"/>
                    <a:lumOff val="25000"/>
                  </a:schemeClr>
                </a:solidFill>
              </a:rPr>
              <a:t>Confucian Development </a:t>
            </a:r>
            <a:endParaRPr lang="zh-CN" altLang="en-US" sz="4000" dirty="0">
              <a:solidFill>
                <a:schemeClr val="tx1">
                  <a:lumMod val="75000"/>
                  <a:lumOff val="25000"/>
                </a:schemeClr>
              </a:solidFill>
            </a:endParaRPr>
          </a:p>
        </p:txBody>
      </p:sp>
      <p:grpSp>
        <p:nvGrpSpPr>
          <p:cNvPr id="17" name="组合 16"/>
          <p:cNvGrpSpPr/>
          <p:nvPr/>
        </p:nvGrpSpPr>
        <p:grpSpPr>
          <a:xfrm>
            <a:off x="384562" y="1133720"/>
            <a:ext cx="1563882" cy="963582"/>
            <a:chOff x="4751754" y="618141"/>
            <a:chExt cx="1101236" cy="963582"/>
          </a:xfrm>
        </p:grpSpPr>
        <p:pic>
          <p:nvPicPr>
            <p:cNvPr id="18" name="图片 24" descr="D_042.jpg"/>
            <p:cNvPicPr>
              <a:picLocks noChangeAspect="1"/>
            </p:cNvPicPr>
            <p:nvPr/>
          </p:nvPicPr>
          <p:blipFill>
            <a:blip r:embed="rId1" cstate="email">
              <a:clrChange>
                <a:clrFrom>
                  <a:srgbClr val="FFFFFF"/>
                </a:clrFrom>
                <a:clrTo>
                  <a:srgbClr val="FFFFFF">
                    <a:alpha val="0"/>
                  </a:srgbClr>
                </a:clrTo>
              </a:clrChange>
            </a:blip>
            <a:srcRect/>
            <a:stretch>
              <a:fillRect/>
            </a:stretch>
          </p:blipFill>
          <p:spPr bwMode="auto">
            <a:xfrm>
              <a:off x="4867877" y="618141"/>
              <a:ext cx="868987" cy="825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bwMode="auto">
            <a:xfrm>
              <a:off x="4751754" y="618141"/>
              <a:ext cx="1101236" cy="963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chemeClr val="tx1"/>
                  </a:solidFill>
                  <a:latin typeface="华文行楷" panose="02010800040101010101" pitchFamily="2" charset="-122"/>
                  <a:ea typeface="华文行楷" panose="02010800040101010101" pitchFamily="2" charset="-122"/>
                </a:rPr>
                <a:t>1</a:t>
              </a:r>
              <a:endParaRPr lang="zh-CN" altLang="en-US" sz="3200" b="1" dirty="0">
                <a:solidFill>
                  <a:schemeClr val="tx1"/>
                </a:solidFill>
                <a:latin typeface="华文行楷" panose="02010800040101010101" pitchFamily="2" charset="-122"/>
                <a:ea typeface="华文行楷" panose="02010800040101010101" pitchFamily="2" charset="-122"/>
              </a:endParaRPr>
            </a:p>
          </p:txBody>
        </p:sp>
      </p:grpSp>
      <p:sp>
        <p:nvSpPr>
          <p:cNvPr id="35" name="文本框 34"/>
          <p:cNvSpPr txBox="1"/>
          <p:nvPr/>
        </p:nvSpPr>
        <p:spPr>
          <a:xfrm>
            <a:off x="1905404" y="1064427"/>
            <a:ext cx="10286596" cy="631198"/>
          </a:xfrm>
          <a:prstGeom prst="rect">
            <a:avLst/>
          </a:prstGeom>
          <a:noFill/>
        </p:spPr>
        <p:txBody>
          <a:bodyPr wrap="square" rtlCol="0" anchor="ctr">
            <a:spAutoFit/>
          </a:bodyPr>
          <a:lstStyle/>
          <a:p>
            <a:pPr>
              <a:lnSpc>
                <a:spcPct val="120000"/>
              </a:lnSpc>
            </a:pPr>
            <a:r>
              <a:rPr lang="en-US" altLang="zh-CN" sz="3200" kern="0">
                <a:effectLst/>
                <a:latin typeface="Times New Roman" panose="02020503050405090304" pitchFamily="18" charset="0"/>
                <a:ea typeface="宋体" panose="02010600030101010101" pitchFamily="2" charset="-122"/>
              </a:rPr>
              <a:t>The Spring and Autumn Period and the Warring States Period</a:t>
            </a:r>
            <a:endParaRPr lang="zh-CN" altLang="en-US" sz="3200" dirty="0">
              <a:solidFill>
                <a:schemeClr val="tx1">
                  <a:lumMod val="75000"/>
                  <a:lumOff val="2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4217" y="1959648"/>
            <a:ext cx="7383565" cy="4161802"/>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36"/>
          <p:cNvSpPr txBox="1"/>
          <p:nvPr/>
        </p:nvSpPr>
        <p:spPr>
          <a:xfrm>
            <a:off x="2580830" y="2058147"/>
            <a:ext cx="6751178" cy="897618"/>
          </a:xfrm>
          <a:prstGeom prst="rect">
            <a:avLst/>
          </a:prstGeom>
          <a:noFill/>
        </p:spPr>
        <p:txBody>
          <a:bodyPr wrap="square" rtlCol="0" anchor="ctr">
            <a:spAutoFit/>
          </a:bodyPr>
          <a:lstStyle/>
          <a:p>
            <a:pPr>
              <a:lnSpc>
                <a:spcPct val="120000"/>
              </a:lnSpc>
            </a:pPr>
            <a:endParaRPr lang="en-US" altLang="zh-CN" sz="2800" b="1">
              <a:solidFill>
                <a:schemeClr val="tx1">
                  <a:lumMod val="75000"/>
                  <a:lumOff val="25000"/>
                </a:schemeClr>
              </a:solidFill>
              <a:latin typeface="宋体" panose="02010600030101010101" pitchFamily="2" charset="-122"/>
              <a:ea typeface="宋体" panose="02010600030101010101" pitchFamily="2" charset="-122"/>
            </a:endParaRPr>
          </a:p>
          <a:p>
            <a:pPr>
              <a:lnSpc>
                <a:spcPct val="120000"/>
              </a:lnSpc>
            </a:pPr>
            <a:endParaRPr lang="en-US" altLang="zh-CN" b="1">
              <a:solidFill>
                <a:schemeClr val="tx1">
                  <a:lumMod val="75000"/>
                  <a:lumOff val="25000"/>
                </a:schemeClr>
              </a:solidFill>
              <a:latin typeface="宋体" panose="02010600030101010101" pitchFamily="2" charset="-122"/>
              <a:ea typeface="宋体" panose="02010600030101010101" pitchFamily="2" charset="-122"/>
            </a:endParaRPr>
          </a:p>
        </p:txBody>
      </p:sp>
      <p:sp>
        <p:nvSpPr>
          <p:cNvPr id="38" name="文本框 37"/>
          <p:cNvSpPr txBox="1"/>
          <p:nvPr/>
        </p:nvSpPr>
        <p:spPr>
          <a:xfrm>
            <a:off x="2580830" y="6105396"/>
            <a:ext cx="7101555" cy="911275"/>
          </a:xfrm>
          <a:prstGeom prst="rect">
            <a:avLst/>
          </a:prstGeom>
          <a:noFill/>
        </p:spPr>
        <p:txBody>
          <a:bodyPr wrap="square" rtlCol="0" anchor="ctr">
            <a:spAutoFit/>
          </a:bodyPr>
          <a:lstStyle/>
          <a:p>
            <a:pPr>
              <a:lnSpc>
                <a:spcPct val="120000"/>
              </a:lnSpc>
            </a:pPr>
            <a:r>
              <a:rPr lang="en-US" altLang="zh-CN" sz="2800" b="1">
                <a:solidFill>
                  <a:schemeClr val="tx1">
                    <a:lumMod val="75000"/>
                    <a:lumOff val="25000"/>
                  </a:schemeClr>
                </a:solidFill>
                <a:latin typeface="Arial Black" panose="020B0A04020102020204" pitchFamily="34" charset="0"/>
                <a:ea typeface="宋体" panose="02010600030101010101" pitchFamily="2" charset="-122"/>
              </a:rPr>
              <a:t>Ren and </a:t>
            </a:r>
            <a:r>
              <a:rPr lang="en-US" altLang="zh-CN" sz="2800" b="1" kern="0">
                <a:latin typeface="Arial Black" panose="020B0A04020102020204" pitchFamily="34" charset="0"/>
                <a:ea typeface="宋体" panose="02010600030101010101" pitchFamily="2" charset="-122"/>
                <a:cs typeface="宋体" panose="02010600030101010101" pitchFamily="2" charset="-122"/>
              </a:rPr>
              <a:t>B</a:t>
            </a:r>
            <a:r>
              <a:rPr lang="en-US" altLang="zh-CN" sz="2800" b="1" kern="0">
                <a:effectLst/>
                <a:latin typeface="Arial Black" panose="020B0A04020102020204" pitchFamily="34" charset="0"/>
                <a:ea typeface="宋体" panose="02010600030101010101" pitchFamily="2" charset="-122"/>
                <a:cs typeface="宋体" panose="02010600030101010101" pitchFamily="2" charset="-122"/>
              </a:rPr>
              <a:t>enevolent Government</a:t>
            </a:r>
            <a:endParaRPr lang="zh-CN" altLang="en-US" sz="2800" b="1">
              <a:solidFill>
                <a:schemeClr val="tx1">
                  <a:lumMod val="75000"/>
                  <a:lumOff val="25000"/>
                </a:schemeClr>
              </a:solidFill>
              <a:latin typeface="Arial Black" panose="020B0A04020102020204" pitchFamily="34" charset="0"/>
              <a:ea typeface="宋体" panose="02010600030101010101" pitchFamily="2" charset="-122"/>
            </a:endParaRPr>
          </a:p>
          <a:p>
            <a:pPr>
              <a:lnSpc>
                <a:spcPct val="120000"/>
              </a:lnSpc>
            </a:pP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5000">
        <p14:doors dir="vert"/>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725043" y="1342048"/>
            <a:ext cx="1693421" cy="963582"/>
            <a:chOff x="4751754" y="618141"/>
            <a:chExt cx="1101236" cy="963582"/>
          </a:xfrm>
        </p:grpSpPr>
        <p:pic>
          <p:nvPicPr>
            <p:cNvPr id="18" name="图片 24" descr="D_042.jpg"/>
            <p:cNvPicPr>
              <a:picLocks noChangeAspect="1"/>
            </p:cNvPicPr>
            <p:nvPr/>
          </p:nvPicPr>
          <p:blipFill>
            <a:blip r:embed="rId1" cstate="email">
              <a:clrChange>
                <a:clrFrom>
                  <a:srgbClr val="FFFFFF"/>
                </a:clrFrom>
                <a:clrTo>
                  <a:srgbClr val="FFFFFF">
                    <a:alpha val="0"/>
                  </a:srgbClr>
                </a:clrTo>
              </a:clrChange>
            </a:blip>
            <a:srcRect/>
            <a:stretch>
              <a:fillRect/>
            </a:stretch>
          </p:blipFill>
          <p:spPr bwMode="auto">
            <a:xfrm>
              <a:off x="4867877" y="618141"/>
              <a:ext cx="868987" cy="825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bwMode="auto">
            <a:xfrm>
              <a:off x="4751754" y="618141"/>
              <a:ext cx="1101236" cy="963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200" b="1" dirty="0">
                  <a:solidFill>
                    <a:srgbClr val="000000"/>
                  </a:solidFill>
                  <a:latin typeface="华文行楷" panose="02010800040101010101" pitchFamily="2" charset="-122"/>
                  <a:ea typeface="华文行楷" panose="02010800040101010101" pitchFamily="2" charset="-122"/>
                </a:rPr>
                <a:t>2</a:t>
              </a:r>
              <a:endParaRPr kumimoji="0" lang="zh-CN" altLang="en-US" sz="3200" b="1" i="0" u="none" strike="noStrike" kern="1200" cap="none" spc="0" normalizeH="0" baseline="0" noProof="0" dirty="0">
                <a:ln>
                  <a:noFill/>
                </a:ln>
                <a:solidFill>
                  <a:srgbClr val="000000"/>
                </a:solidFill>
                <a:effectLst/>
                <a:uLnTx/>
                <a:uFillTx/>
                <a:latin typeface="华文行楷" panose="02010800040101010101" pitchFamily="2" charset="-122"/>
                <a:ea typeface="华文行楷" panose="02010800040101010101" pitchFamily="2" charset="-122"/>
                <a:cs typeface="+mn-cs"/>
              </a:endParaRPr>
            </a:p>
          </p:txBody>
        </p:sp>
      </p:grpSp>
      <p:sp>
        <p:nvSpPr>
          <p:cNvPr id="3" name="文本框 2"/>
          <p:cNvSpPr txBox="1"/>
          <p:nvPr/>
        </p:nvSpPr>
        <p:spPr>
          <a:xfrm>
            <a:off x="2597032" y="1412949"/>
            <a:ext cx="5179641" cy="696024"/>
          </a:xfrm>
          <a:prstGeom prst="rect">
            <a:avLst/>
          </a:prstGeom>
          <a:noFill/>
        </p:spPr>
        <p:txBody>
          <a:bodyPr wrap="square" rtlCol="0" anchor="ctr">
            <a:spAutoFit/>
          </a:bodyPr>
          <a:lstStyle/>
          <a:p>
            <a:pPr>
              <a:lnSpc>
                <a:spcPct val="120000"/>
              </a:lnSpc>
            </a:pPr>
            <a:r>
              <a:rPr lang="en-US" altLang="zh-CN" sz="3600" b="1">
                <a:solidFill>
                  <a:schemeClr val="tx1">
                    <a:lumMod val="75000"/>
                    <a:lumOff val="25000"/>
                  </a:schemeClr>
                </a:solidFill>
              </a:rPr>
              <a:t>Han Dynasty</a:t>
            </a:r>
            <a:endParaRPr lang="zh-CN" altLang="en-US" sz="3600" b="1" dirty="0">
              <a:solidFill>
                <a:schemeClr val="tx1">
                  <a:lumMod val="75000"/>
                  <a:lumOff val="25000"/>
                </a:schemeClr>
              </a:solidFill>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16873" y="1410875"/>
            <a:ext cx="4762500" cy="4690822"/>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256232" y="3056492"/>
            <a:ext cx="4948015" cy="1834605"/>
          </a:xfrm>
          <a:prstGeom prst="rect">
            <a:avLst/>
          </a:prstGeom>
          <a:noFill/>
        </p:spPr>
        <p:txBody>
          <a:bodyPr wrap="square" rtlCol="0" anchor="ctr">
            <a:spAutoFit/>
          </a:bodyPr>
          <a:lstStyle/>
          <a:p>
            <a:pPr>
              <a:lnSpc>
                <a:spcPct val="120000"/>
              </a:lnSpc>
            </a:pPr>
            <a:r>
              <a:rPr lang="en-US" altLang="zh-CN" sz="2000" b="1" kern="0">
                <a:effectLst/>
                <a:latin typeface="Arial Black" panose="020B0A04020102020204" pitchFamily="34" charset="0"/>
                <a:ea typeface="宋体" panose="02010600030101010101" pitchFamily="2" charset="-122"/>
                <a:cs typeface="宋体" panose="02010600030101010101" pitchFamily="2" charset="-122"/>
              </a:rPr>
              <a:t>Deposing other schools of thought and respecting Confucianism only.</a:t>
            </a:r>
            <a:endParaRPr lang="en-US" altLang="zh-CN" sz="2000" b="1" kern="0">
              <a:effectLst/>
              <a:latin typeface="Arial Black" panose="020B0A04020102020204" pitchFamily="34" charset="0"/>
              <a:ea typeface="宋体" panose="02010600030101010101" pitchFamily="2" charset="-122"/>
              <a:cs typeface="宋体" panose="02010600030101010101" pitchFamily="2" charset="-122"/>
            </a:endParaRPr>
          </a:p>
          <a:p>
            <a:pPr>
              <a:lnSpc>
                <a:spcPct val="120000"/>
              </a:lnSpc>
            </a:pPr>
            <a:r>
              <a:rPr lang="en-US" altLang="zh-CN" kern="0">
                <a:latin typeface="宋体" panose="02010600030101010101" pitchFamily="2" charset="-122"/>
                <a:ea typeface="宋体" panose="02010600030101010101" pitchFamily="2" charset="-122"/>
              </a:rPr>
              <a:t>(</a:t>
            </a:r>
            <a:r>
              <a:rPr lang="zh-CN" altLang="en-US" kern="0">
                <a:solidFill>
                  <a:srgbClr val="00B0F0"/>
                </a:solidFill>
                <a:latin typeface="宋体" panose="02010600030101010101" pitchFamily="2" charset="-122"/>
                <a:ea typeface="宋体" panose="02010600030101010101" pitchFamily="2" charset="-122"/>
              </a:rPr>
              <a:t>罢黜百家，独尊儒术</a:t>
            </a:r>
            <a:r>
              <a:rPr lang="en-US" altLang="zh-CN" kern="0">
                <a:latin typeface="宋体" panose="02010600030101010101" pitchFamily="2" charset="-122"/>
                <a:ea typeface="宋体" panose="02010600030101010101" pitchFamily="2" charset="-122"/>
              </a:rPr>
              <a:t>)</a:t>
            </a:r>
            <a:endParaRPr lang="zh-CN" altLang="zh-CN" sz="1800" kern="100">
              <a:effectLst/>
              <a:latin typeface="Times New Roman" panose="02020503050405090304" pitchFamily="18" charset="0"/>
              <a:ea typeface="宋体" panose="02010600030101010101" pitchFamily="2" charset="-122"/>
            </a:endParaRPr>
          </a:p>
          <a:p>
            <a:pPr>
              <a:lnSpc>
                <a:spcPct val="120000"/>
              </a:lnSpc>
            </a:pP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5000">
        <p14:doors dir="vert"/>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537925" y="781920"/>
            <a:ext cx="1693421" cy="963582"/>
            <a:chOff x="4751754" y="618141"/>
            <a:chExt cx="1101236" cy="963582"/>
          </a:xfrm>
        </p:grpSpPr>
        <p:pic>
          <p:nvPicPr>
            <p:cNvPr id="18" name="图片 24" descr="D_042.jpg"/>
            <p:cNvPicPr>
              <a:picLocks noChangeAspect="1"/>
            </p:cNvPicPr>
            <p:nvPr/>
          </p:nvPicPr>
          <p:blipFill>
            <a:blip r:embed="rId1" cstate="email">
              <a:clrChange>
                <a:clrFrom>
                  <a:srgbClr val="FFFFFF"/>
                </a:clrFrom>
                <a:clrTo>
                  <a:srgbClr val="FFFFFF">
                    <a:alpha val="0"/>
                  </a:srgbClr>
                </a:clrTo>
              </a:clrChange>
            </a:blip>
            <a:srcRect/>
            <a:stretch>
              <a:fillRect/>
            </a:stretch>
          </p:blipFill>
          <p:spPr bwMode="auto">
            <a:xfrm>
              <a:off x="4867877" y="618141"/>
              <a:ext cx="868987" cy="825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bwMode="auto">
            <a:xfrm>
              <a:off x="4751754" y="618141"/>
              <a:ext cx="1101236" cy="963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200" b="1" dirty="0">
                  <a:solidFill>
                    <a:srgbClr val="000000"/>
                  </a:solidFill>
                  <a:latin typeface="华文行楷" panose="02010800040101010101" pitchFamily="2" charset="-122"/>
                  <a:ea typeface="华文行楷" panose="02010800040101010101" pitchFamily="2" charset="-122"/>
                </a:rPr>
                <a:t>3</a:t>
              </a:r>
              <a:endParaRPr kumimoji="0" lang="zh-CN" altLang="en-US" sz="3200" b="1" i="0" u="none" strike="noStrike" kern="1200" cap="none" spc="0" normalizeH="0" baseline="0" noProof="0" dirty="0">
                <a:ln>
                  <a:noFill/>
                </a:ln>
                <a:solidFill>
                  <a:srgbClr val="000000"/>
                </a:solidFill>
                <a:effectLst/>
                <a:uLnTx/>
                <a:uFillTx/>
                <a:latin typeface="华文行楷" panose="02010800040101010101" pitchFamily="2" charset="-122"/>
                <a:ea typeface="华文行楷" panose="02010800040101010101" pitchFamily="2" charset="-122"/>
                <a:cs typeface="+mn-cs"/>
              </a:endParaRPr>
            </a:p>
          </p:txBody>
        </p:sp>
      </p:grpSp>
      <p:sp>
        <p:nvSpPr>
          <p:cNvPr id="3" name="文本框 2"/>
          <p:cNvSpPr txBox="1"/>
          <p:nvPr/>
        </p:nvSpPr>
        <p:spPr>
          <a:xfrm>
            <a:off x="2516736" y="781920"/>
            <a:ext cx="6417892" cy="628955"/>
          </a:xfrm>
          <a:prstGeom prst="rect">
            <a:avLst/>
          </a:prstGeom>
          <a:noFill/>
        </p:spPr>
        <p:txBody>
          <a:bodyPr wrap="square" rtlCol="0" anchor="ct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en-US" altLang="zh-CN" sz="3200" b="1">
                <a:solidFill>
                  <a:srgbClr val="000000">
                    <a:lumMod val="75000"/>
                    <a:lumOff val="25000"/>
                  </a:srgbClr>
                </a:solidFill>
                <a:latin typeface="Arial" panose="020B0604020202090204"/>
                <a:ea typeface="微软雅黑"/>
              </a:rPr>
              <a:t>   Song and Ming</a:t>
            </a:r>
            <a:r>
              <a:rPr kumimoji="0" lang="en-US" altLang="zh-CN" sz="3200" b="1" i="0" u="none" strike="noStrike" kern="1200" cap="none" spc="0" normalizeH="0" baseline="0" noProof="0">
                <a:ln>
                  <a:noFill/>
                </a:ln>
                <a:solidFill>
                  <a:srgbClr val="000000">
                    <a:lumMod val="75000"/>
                    <a:lumOff val="25000"/>
                  </a:srgbClr>
                </a:solidFill>
                <a:effectLst/>
                <a:uLnTx/>
                <a:uFillTx/>
                <a:latin typeface="Arial" panose="020B0604020202090204"/>
                <a:ea typeface="微软雅黑"/>
                <a:cs typeface="+mn-cs"/>
              </a:rPr>
              <a:t> Dynasty</a:t>
            </a:r>
            <a:endParaRPr kumimoji="0" lang="zh-CN" altLang="en-US" sz="3200" b="1" i="0" u="none" strike="noStrike" kern="1200" cap="none" spc="0" normalizeH="0" baseline="0" noProof="0" dirty="0">
              <a:ln>
                <a:noFill/>
              </a:ln>
              <a:solidFill>
                <a:srgbClr val="000000">
                  <a:lumMod val="75000"/>
                  <a:lumOff val="25000"/>
                </a:srgbClr>
              </a:solidFill>
              <a:effectLst/>
              <a:uLnTx/>
              <a:uFillTx/>
              <a:latin typeface="Arial" panose="020B0604020202090204"/>
              <a:ea typeface="微软雅黑"/>
              <a:cs typeface="+mn-cs"/>
            </a:endParaRP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06606" y="2321233"/>
            <a:ext cx="3494336" cy="279126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8589" y="2321233"/>
            <a:ext cx="3494335" cy="2791266"/>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7018589" y="5383917"/>
            <a:ext cx="5173411" cy="806246"/>
          </a:xfrm>
          <a:prstGeom prst="rect">
            <a:avLst/>
          </a:prstGeom>
          <a:noFill/>
        </p:spPr>
        <p:txBody>
          <a:bodyPr wrap="square" rtlCol="0" anchor="ctr">
            <a:spAutoFit/>
          </a:bodyPr>
          <a:lstStyle/>
          <a:p>
            <a:pPr>
              <a:lnSpc>
                <a:spcPct val="120000"/>
              </a:lnSpc>
            </a:pPr>
            <a:r>
              <a:rPr lang="en-US" altLang="zh-CN" sz="2000" b="0" i="0">
                <a:solidFill>
                  <a:srgbClr val="000000"/>
                </a:solidFill>
                <a:effectLst/>
                <a:latin typeface="Arial Black" panose="020B0A04020102020204" pitchFamily="34" charset="0"/>
                <a:ea typeface="Microsoft YaHei" panose="020B0503020204020204" pitchFamily="34" charset="-122"/>
              </a:rPr>
              <a:t>Keeping The Justice, Eliminating The Desire(</a:t>
            </a:r>
            <a:r>
              <a:rPr lang="zh-CN" altLang="en-US" sz="2000" b="0" i="0">
                <a:solidFill>
                  <a:srgbClr val="000000"/>
                </a:solidFill>
                <a:effectLst/>
                <a:latin typeface="Arial Black" panose="020B0A04020102020204" pitchFamily="34" charset="0"/>
                <a:ea typeface="Microsoft YaHei" panose="020B0503020204020204" pitchFamily="34" charset="-122"/>
              </a:rPr>
              <a:t>存天理，灭人欲</a:t>
            </a:r>
            <a:r>
              <a:rPr lang="en-US" altLang="zh-CN" sz="2000" b="0" i="0">
                <a:solidFill>
                  <a:srgbClr val="000000"/>
                </a:solidFill>
                <a:effectLst/>
                <a:latin typeface="Arial Black" panose="020B0A04020102020204" pitchFamily="34" charset="0"/>
                <a:ea typeface="Microsoft YaHei" panose="020B0503020204020204" pitchFamily="34" charset="-122"/>
              </a:rPr>
              <a:t>)</a:t>
            </a:r>
            <a:endParaRPr lang="zh-CN" altLang="en-US" sz="2000" b="1" dirty="0">
              <a:solidFill>
                <a:schemeClr val="tx1">
                  <a:lumMod val="75000"/>
                  <a:lumOff val="25000"/>
                </a:schemeClr>
              </a:solidFill>
              <a:latin typeface="Arial Black" panose="020B0A04020102020204" pitchFamily="34" charset="0"/>
            </a:endParaRPr>
          </a:p>
        </p:txBody>
      </p:sp>
      <p:sp>
        <p:nvSpPr>
          <p:cNvPr id="5" name="文本框 4"/>
          <p:cNvSpPr txBox="1"/>
          <p:nvPr/>
        </p:nvSpPr>
        <p:spPr>
          <a:xfrm>
            <a:off x="1384633" y="5383917"/>
            <a:ext cx="4879648" cy="806246"/>
          </a:xfrm>
          <a:prstGeom prst="rect">
            <a:avLst/>
          </a:prstGeom>
          <a:noFill/>
        </p:spPr>
        <p:txBody>
          <a:bodyPr wrap="square" rtlCol="0" anchor="ctr">
            <a:spAutoFit/>
          </a:bodyPr>
          <a:lstStyle/>
          <a:p>
            <a:pPr>
              <a:lnSpc>
                <a:spcPct val="120000"/>
              </a:lnSpc>
            </a:pPr>
            <a:r>
              <a:rPr lang="en-US" altLang="zh-CN" sz="2000" b="1" kern="0">
                <a:latin typeface="Arial Black" panose="020B0A04020102020204" pitchFamily="34" charset="0"/>
                <a:cs typeface="宋体" panose="02010600030101010101" pitchFamily="2" charset="-122"/>
              </a:rPr>
              <a:t>T</a:t>
            </a:r>
            <a:r>
              <a:rPr lang="en-US" altLang="zh-CN" sz="2000" b="1" kern="0">
                <a:effectLst/>
                <a:latin typeface="Arial Black" panose="020B0A04020102020204" pitchFamily="34" charset="0"/>
                <a:cs typeface="宋体" panose="02010600030101010101" pitchFamily="2" charset="-122"/>
              </a:rPr>
              <a:t>he </a:t>
            </a:r>
            <a:r>
              <a:rPr lang="en-US" altLang="zh-CN" sz="2000" b="1" kern="0">
                <a:latin typeface="Arial Black" panose="020B0A04020102020204" pitchFamily="34" charset="0"/>
              </a:rPr>
              <a:t>principle</a:t>
            </a:r>
            <a:r>
              <a:rPr lang="en-US" altLang="zh-CN" sz="2000" b="1" kern="0">
                <a:effectLst/>
                <a:latin typeface="Arial Black" panose="020B0A04020102020204" pitchFamily="34" charset="0"/>
                <a:cs typeface="宋体" panose="02010600030101010101" pitchFamily="2" charset="-122"/>
              </a:rPr>
              <a:t> of heaven is the origin of all things in the universe</a:t>
            </a:r>
            <a:endParaRPr lang="zh-CN" altLang="en-US" sz="2000" b="1" dirty="0">
              <a:solidFill>
                <a:schemeClr val="tx1">
                  <a:lumMod val="75000"/>
                  <a:lumOff val="25000"/>
                </a:schemeClr>
              </a:solidFill>
              <a:latin typeface="Arial Black" panose="020B0A040201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5000">
        <p14:doors dir="vert"/>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537925" y="781920"/>
            <a:ext cx="1239600" cy="833235"/>
            <a:chOff x="4751754" y="618141"/>
            <a:chExt cx="1101236" cy="963582"/>
          </a:xfrm>
        </p:grpSpPr>
        <p:pic>
          <p:nvPicPr>
            <p:cNvPr id="18" name="图片 24" descr="D_042.jpg"/>
            <p:cNvPicPr>
              <a:picLocks noChangeAspect="1"/>
            </p:cNvPicPr>
            <p:nvPr/>
          </p:nvPicPr>
          <p:blipFill>
            <a:blip r:embed="rId1" cstate="email">
              <a:clrChange>
                <a:clrFrom>
                  <a:srgbClr val="FFFFFF"/>
                </a:clrFrom>
                <a:clrTo>
                  <a:srgbClr val="FFFFFF">
                    <a:alpha val="0"/>
                  </a:srgbClr>
                </a:clrTo>
              </a:clrChange>
            </a:blip>
            <a:srcRect/>
            <a:stretch>
              <a:fillRect/>
            </a:stretch>
          </p:blipFill>
          <p:spPr bwMode="auto">
            <a:xfrm>
              <a:off x="4867877" y="618141"/>
              <a:ext cx="868987" cy="825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bwMode="auto">
            <a:xfrm>
              <a:off x="4751754" y="618141"/>
              <a:ext cx="1101236" cy="963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200" b="1" dirty="0">
                  <a:solidFill>
                    <a:srgbClr val="000000"/>
                  </a:solidFill>
                  <a:latin typeface="华文行楷" panose="02010800040101010101" pitchFamily="2" charset="-122"/>
                  <a:ea typeface="华文行楷" panose="02010800040101010101" pitchFamily="2" charset="-122"/>
                </a:rPr>
                <a:t>4</a:t>
              </a:r>
              <a:endParaRPr kumimoji="0" lang="zh-CN" altLang="en-US" sz="3200" b="1" i="0" u="none" strike="noStrike" kern="1200" cap="none" spc="0" normalizeH="0" baseline="0" noProof="0" dirty="0">
                <a:ln>
                  <a:noFill/>
                </a:ln>
                <a:solidFill>
                  <a:srgbClr val="000000"/>
                </a:solidFill>
                <a:effectLst/>
                <a:uLnTx/>
                <a:uFillTx/>
                <a:latin typeface="华文行楷" panose="02010800040101010101" pitchFamily="2" charset="-122"/>
                <a:ea typeface="华文行楷" panose="02010800040101010101" pitchFamily="2" charset="-122"/>
                <a:cs typeface="+mn-cs"/>
              </a:endParaRPr>
            </a:p>
          </p:txBody>
        </p:sp>
      </p:grpSp>
      <p:sp>
        <p:nvSpPr>
          <p:cNvPr id="3" name="文本框 2"/>
          <p:cNvSpPr txBox="1"/>
          <p:nvPr/>
        </p:nvSpPr>
        <p:spPr>
          <a:xfrm>
            <a:off x="1999716" y="781920"/>
            <a:ext cx="6934912" cy="628955"/>
          </a:xfrm>
          <a:prstGeom prst="rect">
            <a:avLst/>
          </a:prstGeom>
          <a:noFill/>
        </p:spPr>
        <p:txBody>
          <a:bodyPr wrap="square" rtlCol="0" anchor="ct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3200" b="1" i="0" u="none" strike="noStrike" kern="1200" cap="none" spc="0" normalizeH="0" baseline="0" noProof="0">
                <a:ln>
                  <a:noFill/>
                </a:ln>
                <a:solidFill>
                  <a:srgbClr val="000000">
                    <a:lumMod val="75000"/>
                    <a:lumOff val="25000"/>
                  </a:srgbClr>
                </a:solidFill>
                <a:effectLst/>
                <a:uLnTx/>
                <a:uFillTx/>
                <a:latin typeface="Arial" panose="020B0604020202090204"/>
                <a:ea typeface="微软雅黑"/>
                <a:cs typeface="+mn-cs"/>
              </a:rPr>
              <a:t>   Ming and Qing Dynasty</a:t>
            </a:r>
            <a:endParaRPr kumimoji="0" lang="zh-CN" altLang="en-US" sz="3200" b="1" i="0" u="none" strike="noStrike" kern="1200" cap="none" spc="0" normalizeH="0" baseline="0" noProof="0" dirty="0">
              <a:ln>
                <a:noFill/>
              </a:ln>
              <a:solidFill>
                <a:srgbClr val="000000">
                  <a:lumMod val="75000"/>
                  <a:lumOff val="25000"/>
                </a:srgbClr>
              </a:solidFill>
              <a:effectLst/>
              <a:uLnTx/>
              <a:uFillTx/>
              <a:latin typeface="Arial" panose="020B0604020202090204"/>
              <a:ea typeface="微软雅黑"/>
              <a:cs typeface="+mn-cs"/>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6647" y="1926686"/>
            <a:ext cx="7067372" cy="2175295"/>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2452643" y="4573874"/>
            <a:ext cx="8759439" cy="1502206"/>
          </a:xfrm>
          <a:prstGeom prst="rect">
            <a:avLst/>
          </a:prstGeom>
          <a:noFill/>
        </p:spPr>
        <p:txBody>
          <a:bodyPr wrap="square" rtlCol="0" anchor="ctr">
            <a:spAutoFit/>
          </a:bodyPr>
          <a:lstStyle/>
          <a:p>
            <a:pPr>
              <a:lnSpc>
                <a:spcPct val="120000"/>
              </a:lnSpc>
            </a:pPr>
            <a:r>
              <a:rPr lang="zh-CN" altLang="en-US" sz="2000" b="1" kern="0">
                <a:latin typeface="Arial Black" panose="020B0A04020102020204" pitchFamily="34" charset="0"/>
                <a:cs typeface="宋体" panose="02010600030101010101" pitchFamily="2" charset="-122"/>
              </a:rPr>
              <a:t>一、</a:t>
            </a:r>
            <a:r>
              <a:rPr lang="en-US" altLang="zh-CN" sz="2000" b="1" kern="0">
                <a:latin typeface="Arial Black" panose="020B0A04020102020204" pitchFamily="34" charset="0"/>
                <a:cs typeface="宋体" panose="02010600030101010101" pitchFamily="2" charset="-122"/>
              </a:rPr>
              <a:t>P</a:t>
            </a:r>
            <a:r>
              <a:rPr lang="en-US" altLang="zh-CN" sz="2000" b="1" kern="0">
                <a:effectLst/>
                <a:latin typeface="Arial Black" panose="020B0A04020102020204" pitchFamily="34" charset="0"/>
                <a:cs typeface="宋体" panose="02010600030101010101" pitchFamily="2" charset="-122"/>
              </a:rPr>
              <a:t>eople are master and the monarch </a:t>
            </a:r>
            <a:r>
              <a:rPr lang="en-US" altLang="zh-CN" sz="2000" b="1" kern="0">
                <a:latin typeface="Arial Black" panose="020B0A04020102020204" pitchFamily="34" charset="0"/>
                <a:cs typeface="宋体" panose="02010600030101010101" pitchFamily="2" charset="-122"/>
              </a:rPr>
              <a:t>is</a:t>
            </a:r>
            <a:r>
              <a:rPr lang="en-US" altLang="zh-CN" sz="2000" b="1" kern="0">
                <a:effectLst/>
                <a:latin typeface="Arial Black" panose="020B0A04020102020204" pitchFamily="34" charset="0"/>
                <a:cs typeface="宋体" panose="02010600030101010101" pitchFamily="2" charset="-122"/>
              </a:rPr>
              <a:t> the guest;</a:t>
            </a:r>
            <a:endParaRPr lang="en-US" altLang="zh-CN" sz="2000" b="1" kern="0">
              <a:effectLst/>
              <a:latin typeface="Arial Black" panose="020B0A04020102020204" pitchFamily="34" charset="0"/>
              <a:cs typeface="宋体" panose="02010600030101010101" pitchFamily="2" charset="-122"/>
            </a:endParaRPr>
          </a:p>
          <a:p>
            <a:pPr>
              <a:lnSpc>
                <a:spcPct val="120000"/>
              </a:lnSpc>
            </a:pPr>
            <a:r>
              <a:rPr lang="zh-CN" altLang="en-US" sz="2000" b="1" kern="0">
                <a:latin typeface="Arial Black" panose="020B0A04020102020204" pitchFamily="34" charset="0"/>
                <a:cs typeface="宋体" panose="02010600030101010101" pitchFamily="2" charset="-122"/>
              </a:rPr>
              <a:t>二、</a:t>
            </a:r>
            <a:r>
              <a:rPr lang="en-US" altLang="zh-CN" sz="2000" b="1" kern="0">
                <a:latin typeface="Arial Black" panose="020B0A04020102020204" pitchFamily="34" charset="0"/>
                <a:cs typeface="宋体" panose="02010600030101010101" pitchFamily="2" charset="-122"/>
              </a:rPr>
              <a:t>B</a:t>
            </a:r>
            <a:r>
              <a:rPr lang="en-US" altLang="zh-CN" sz="2000" b="1" kern="0">
                <a:effectLst/>
                <a:latin typeface="Arial Black" panose="020B0A04020102020204" pitchFamily="34" charset="0"/>
                <a:cs typeface="宋体" panose="02010600030101010101" pitchFamily="2" charset="-122"/>
              </a:rPr>
              <a:t>eing practical;</a:t>
            </a:r>
            <a:endParaRPr lang="en-US" altLang="zh-CN" sz="2000" b="1" kern="0">
              <a:effectLst/>
              <a:latin typeface="Arial Black" panose="020B0A04020102020204" pitchFamily="34" charset="0"/>
              <a:cs typeface="宋体" panose="02010600030101010101" pitchFamily="2" charset="-122"/>
            </a:endParaRPr>
          </a:p>
          <a:p>
            <a:pPr>
              <a:lnSpc>
                <a:spcPct val="120000"/>
              </a:lnSpc>
            </a:pPr>
            <a:r>
              <a:rPr lang="zh-CN" altLang="en-US" sz="2000" b="1" kern="0">
                <a:latin typeface="Arial Black" panose="020B0A04020102020204" pitchFamily="34" charset="0"/>
              </a:rPr>
              <a:t>三</a:t>
            </a:r>
            <a:r>
              <a:rPr lang="zh-CN" altLang="en-US" sz="2000" b="1" kern="0">
                <a:effectLst/>
                <a:latin typeface="Arial Black" panose="020B0A04020102020204" pitchFamily="34" charset="0"/>
                <a:ea typeface="宋体" panose="02010600030101010101" pitchFamily="2" charset="-122"/>
                <a:cs typeface="宋体" panose="02010600030101010101" pitchFamily="2" charset="-122"/>
              </a:rPr>
              <a:t>、</a:t>
            </a:r>
            <a:r>
              <a:rPr lang="en-US" altLang="zh-CN" sz="2000" b="1" kern="0">
                <a:latin typeface="Arial Black" panose="020B0A04020102020204" pitchFamily="34" charset="0"/>
                <a:ea typeface="宋体" panose="02010600030101010101" pitchFamily="2" charset="-122"/>
                <a:cs typeface="宋体" panose="02010600030101010101" pitchFamily="2" charset="-122"/>
              </a:rPr>
              <a:t>M</a:t>
            </a:r>
            <a:r>
              <a:rPr lang="en-US" altLang="zh-CN" sz="2000" b="1" kern="0">
                <a:effectLst/>
                <a:latin typeface="Arial Black" panose="020B0A04020102020204" pitchFamily="34" charset="0"/>
                <a:ea typeface="宋体" panose="02010600030101010101" pitchFamily="2" charset="-122"/>
                <a:cs typeface="宋体" panose="02010600030101010101" pitchFamily="2" charset="-122"/>
              </a:rPr>
              <a:t>aterial keeping changing &amp; a simple dialectical thought</a:t>
            </a:r>
            <a:endParaRPr lang="zh-CN" altLang="zh-CN" sz="2000" b="1" kern="100">
              <a:effectLst/>
              <a:latin typeface="Arial Black" panose="020B0A04020102020204" pitchFamily="34" charset="0"/>
              <a:ea typeface="宋体" panose="02010600030101010101" pitchFamily="2" charset="-122"/>
            </a:endParaRPr>
          </a:p>
          <a:p>
            <a:pPr>
              <a:lnSpc>
                <a:spcPct val="120000"/>
              </a:lnSpc>
            </a:pP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5000">
        <p14:doors dir="vert"/>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Soloman\Desktop\墨斑2.png"/>
          <p:cNvPicPr>
            <a:picLocks noChangeAspect="1" noChangeArrowheads="1"/>
          </p:cNvPicPr>
          <p:nvPr/>
        </p:nvPicPr>
        <p:blipFill>
          <a:blip r:embed="rId1" cstate="email">
            <a:extLst>
              <a:ext uri="{28A0092B-C50C-407E-A947-70E740481C1C}">
                <a14:useLocalDpi xmlns:a14="http://schemas.microsoft.com/office/drawing/2010/main" val="0"/>
              </a:ext>
            </a:extLst>
          </a:blip>
          <a:srcRect/>
          <a:stretch>
            <a:fillRect/>
          </a:stretch>
        </p:blipFill>
        <p:spPr bwMode="auto">
          <a:xfrm>
            <a:off x="7039597" y="2031091"/>
            <a:ext cx="927682" cy="92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Users\Soloman\Desktop\墨斑2.png"/>
          <p:cNvPicPr>
            <a:picLocks noChangeAspect="1" noChangeArrowheads="1"/>
          </p:cNvPicPr>
          <p:nvPr/>
        </p:nvPicPr>
        <p:blipFill>
          <a:blip r:embed="rId1" cstate="email">
            <a:extLst>
              <a:ext uri="{28A0092B-C50C-407E-A947-70E740481C1C}">
                <a14:useLocalDpi xmlns:a14="http://schemas.microsoft.com/office/drawing/2010/main" val="0"/>
              </a:ext>
            </a:extLst>
          </a:blip>
          <a:srcRect/>
          <a:stretch>
            <a:fillRect/>
          </a:stretch>
        </p:blipFill>
        <p:spPr bwMode="auto">
          <a:xfrm>
            <a:off x="7249894" y="3710071"/>
            <a:ext cx="927682" cy="930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C:\Users\Soloman\Desktop\墨斑2.png"/>
          <p:cNvPicPr>
            <a:picLocks noChangeAspect="1" noChangeArrowheads="1"/>
          </p:cNvPicPr>
          <p:nvPr/>
        </p:nvPicPr>
        <p:blipFill>
          <a:blip r:embed="rId1" cstate="email">
            <a:extLst>
              <a:ext uri="{28A0092B-C50C-407E-A947-70E740481C1C}">
                <a14:useLocalDpi xmlns:a14="http://schemas.microsoft.com/office/drawing/2010/main" val="0"/>
              </a:ext>
            </a:extLst>
          </a:blip>
          <a:srcRect/>
          <a:stretch>
            <a:fillRect/>
          </a:stretch>
        </p:blipFill>
        <p:spPr bwMode="auto">
          <a:xfrm>
            <a:off x="2610277" y="3229708"/>
            <a:ext cx="927682" cy="92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14"/>
          <p:cNvSpPr txBox="1"/>
          <p:nvPr/>
        </p:nvSpPr>
        <p:spPr>
          <a:xfrm>
            <a:off x="6048548" y="5509846"/>
            <a:ext cx="2005677" cy="563809"/>
          </a:xfrm>
          <a:prstGeom prst="rect">
            <a:avLst/>
          </a:prstGeom>
          <a:noFill/>
        </p:spPr>
        <p:txBody>
          <a:bodyPr wrap="square" rtlCol="0" anchor="ctr">
            <a:spAutoFit/>
          </a:bodyPr>
          <a:lstStyle/>
          <a:p>
            <a:pPr>
              <a:lnSpc>
                <a:spcPct val="120000"/>
              </a:lnSpc>
            </a:pPr>
            <a:r>
              <a:rPr lang="en-US" altLang="zh-CN" sz="2800" kern="0">
                <a:latin typeface="Times New Roman" panose="02020503050405090304" pitchFamily="18" charset="0"/>
                <a:ea typeface="宋体" panose="02010600030101010101" pitchFamily="2" charset="-122"/>
              </a:rPr>
              <a:t>P</a:t>
            </a:r>
            <a:r>
              <a:rPr lang="en-US" altLang="zh-CN" sz="2800" kern="0">
                <a:effectLst/>
                <a:latin typeface="Times New Roman" panose="02020503050405090304" pitchFamily="18" charset="0"/>
                <a:ea typeface="宋体" panose="02010600030101010101" pitchFamily="2" charset="-122"/>
              </a:rPr>
              <a:t>ropriety (</a:t>
            </a:r>
            <a:r>
              <a:rPr lang="en-US" altLang="zh-CN" sz="2800" i="1" kern="0">
                <a:effectLst/>
                <a:latin typeface="Times New Roman" panose="02020503050405090304" pitchFamily="18" charset="0"/>
                <a:ea typeface="宋体" panose="02010600030101010101" pitchFamily="2" charset="-122"/>
              </a:rPr>
              <a:t>li</a:t>
            </a:r>
            <a:r>
              <a:rPr lang="en-US" altLang="zh-CN" sz="2800" kern="0">
                <a:effectLst/>
                <a:latin typeface="Times New Roman" panose="02020503050405090304" pitchFamily="18" charset="0"/>
                <a:ea typeface="宋体" panose="02010600030101010101" pitchFamily="2" charset="-122"/>
              </a:rPr>
              <a:t>)</a:t>
            </a:r>
            <a:endParaRPr lang="zh-CN" altLang="en-US" sz="2800" dirty="0">
              <a:solidFill>
                <a:schemeClr val="tx1">
                  <a:lumMod val="75000"/>
                  <a:lumOff val="25000"/>
                </a:schemeClr>
              </a:solidFill>
            </a:endParaRPr>
          </a:p>
        </p:txBody>
      </p:sp>
      <p:pic>
        <p:nvPicPr>
          <p:cNvPr id="5" name="图片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58300" y="2055204"/>
            <a:ext cx="5495925" cy="2854295"/>
          </a:xfrm>
          <a:prstGeom prst="rect">
            <a:avLst/>
          </a:prstGeom>
        </p:spPr>
      </p:pic>
      <p:sp>
        <p:nvSpPr>
          <p:cNvPr id="12" name="文本框 11"/>
          <p:cNvSpPr txBox="1"/>
          <p:nvPr/>
        </p:nvSpPr>
        <p:spPr>
          <a:xfrm>
            <a:off x="538385" y="2526782"/>
            <a:ext cx="2071892" cy="1428340"/>
          </a:xfrm>
          <a:prstGeom prst="rect">
            <a:avLst/>
          </a:prstGeom>
          <a:noFill/>
        </p:spPr>
        <p:txBody>
          <a:bodyPr wrap="square" rtlCol="0" anchor="ctr">
            <a:spAutoFit/>
          </a:bodyPr>
          <a:lstStyle/>
          <a:p>
            <a:pPr>
              <a:lnSpc>
                <a:spcPct val="120000"/>
              </a:lnSpc>
            </a:pPr>
            <a:r>
              <a:rPr lang="en-US" altLang="zh-CN" sz="2800"/>
              <a:t>Integrity (</a:t>
            </a:r>
            <a:r>
              <a:rPr lang="en-US" altLang="zh-CN" sz="2800" i="1"/>
              <a:t>xin</a:t>
            </a:r>
            <a:r>
              <a:rPr lang="en-US" altLang="zh-CN" sz="2800"/>
              <a:t>)</a:t>
            </a:r>
            <a:endParaRPr lang="zh-CN" altLang="en-US" sz="2800">
              <a:latin typeface="华文隶书" pitchFamily="2" charset="-122"/>
              <a:ea typeface="楷体"/>
            </a:endParaRPr>
          </a:p>
          <a:p>
            <a:pPr>
              <a:lnSpc>
                <a:spcPct val="120000"/>
              </a:lnSpc>
            </a:pPr>
            <a:endParaRPr lang="zh-CN" altLang="en-US" dirty="0">
              <a:solidFill>
                <a:schemeClr val="tx1">
                  <a:lumMod val="75000"/>
                  <a:lumOff val="25000"/>
                </a:schemeClr>
              </a:solidFill>
            </a:endParaRPr>
          </a:p>
        </p:txBody>
      </p:sp>
      <p:sp>
        <p:nvSpPr>
          <p:cNvPr id="19" name="文本框 18"/>
          <p:cNvSpPr txBox="1"/>
          <p:nvPr/>
        </p:nvSpPr>
        <p:spPr>
          <a:xfrm>
            <a:off x="2743200" y="5592233"/>
            <a:ext cx="2495372" cy="837409"/>
          </a:xfrm>
          <a:prstGeom prst="rect">
            <a:avLst/>
          </a:prstGeom>
          <a:noFill/>
        </p:spPr>
        <p:txBody>
          <a:bodyPr wrap="square" rtlCol="0" anchor="ctr">
            <a:spAutoFit/>
          </a:bodyPr>
          <a:lstStyle/>
          <a:p>
            <a:pPr>
              <a:lnSpc>
                <a:spcPct val="120000"/>
              </a:lnSpc>
            </a:pPr>
            <a:r>
              <a:rPr lang="en-US" altLang="zh-CN" sz="2400"/>
              <a:t>Wisdom (</a:t>
            </a:r>
            <a:r>
              <a:rPr lang="en-US" altLang="zh-CN" sz="2400" i="1"/>
              <a:t>zhi)</a:t>
            </a:r>
            <a:endParaRPr lang="zh-CN" altLang="en-US" sz="2400">
              <a:latin typeface="华文隶书" pitchFamily="2" charset="-122"/>
              <a:ea typeface="楷体"/>
            </a:endParaRPr>
          </a:p>
          <a:p>
            <a:pPr>
              <a:lnSpc>
                <a:spcPct val="120000"/>
              </a:lnSpc>
            </a:pPr>
            <a:endParaRPr lang="zh-CN" altLang="en-US" dirty="0">
              <a:solidFill>
                <a:schemeClr val="tx1">
                  <a:lumMod val="75000"/>
                  <a:lumOff val="25000"/>
                </a:schemeClr>
              </a:solidFill>
            </a:endParaRPr>
          </a:p>
        </p:txBody>
      </p:sp>
      <p:sp>
        <p:nvSpPr>
          <p:cNvPr id="20" name="文本框 19"/>
          <p:cNvSpPr txBox="1"/>
          <p:nvPr/>
        </p:nvSpPr>
        <p:spPr>
          <a:xfrm>
            <a:off x="8426152" y="3879285"/>
            <a:ext cx="2982483" cy="837409"/>
          </a:xfrm>
          <a:prstGeom prst="rect">
            <a:avLst/>
          </a:prstGeom>
          <a:noFill/>
        </p:spPr>
        <p:txBody>
          <a:bodyPr wrap="square" rtlCol="0" anchor="ctr">
            <a:spAutoFit/>
          </a:bodyPr>
          <a:lstStyle/>
          <a:p>
            <a:pPr>
              <a:lnSpc>
                <a:spcPct val="120000"/>
              </a:lnSpc>
            </a:pPr>
            <a:r>
              <a:rPr lang="en-US" altLang="zh-CN" sz="2400"/>
              <a:t>Righteousness (</a:t>
            </a:r>
            <a:r>
              <a:rPr lang="en-US" altLang="zh-CN" sz="2400" i="1"/>
              <a:t>yi</a:t>
            </a:r>
            <a:r>
              <a:rPr lang="en-US" altLang="zh-CN" sz="2400"/>
              <a:t>)</a:t>
            </a:r>
            <a:endParaRPr lang="zh-CN" altLang="en-US" sz="2400">
              <a:latin typeface="华文隶书" pitchFamily="2" charset="-122"/>
              <a:ea typeface="楷体"/>
            </a:endParaRPr>
          </a:p>
          <a:p>
            <a:pPr>
              <a:lnSpc>
                <a:spcPct val="120000"/>
              </a:lnSpc>
            </a:pPr>
            <a:endParaRPr lang="zh-CN" altLang="en-US" dirty="0">
              <a:solidFill>
                <a:schemeClr val="tx1">
                  <a:lumMod val="75000"/>
                  <a:lumOff val="25000"/>
                </a:schemeClr>
              </a:solidFill>
            </a:endParaRPr>
          </a:p>
        </p:txBody>
      </p:sp>
      <p:sp>
        <p:nvSpPr>
          <p:cNvPr id="21" name="文本框 20"/>
          <p:cNvSpPr txBox="1"/>
          <p:nvPr/>
        </p:nvSpPr>
        <p:spPr>
          <a:xfrm>
            <a:off x="8639798" y="2461642"/>
            <a:ext cx="2307365" cy="494751"/>
          </a:xfrm>
          <a:prstGeom prst="rect">
            <a:avLst/>
          </a:prstGeom>
          <a:noFill/>
        </p:spPr>
        <p:txBody>
          <a:bodyPr wrap="square" rtlCol="0" anchor="ctr">
            <a:spAutoFit/>
          </a:bodyPr>
          <a:lstStyle/>
          <a:p>
            <a:pPr>
              <a:lnSpc>
                <a:spcPct val="120000"/>
              </a:lnSpc>
            </a:pPr>
            <a:r>
              <a:rPr lang="en-US" altLang="zh-CN" sz="2400">
                <a:solidFill>
                  <a:schemeClr val="tx1">
                    <a:lumMod val="75000"/>
                    <a:lumOff val="25000"/>
                  </a:schemeClr>
                </a:solidFill>
              </a:rPr>
              <a:t>Ren</a:t>
            </a:r>
            <a:endParaRPr lang="zh-CN" altLang="en-US" sz="2400" dirty="0">
              <a:solidFill>
                <a:schemeClr val="tx1">
                  <a:lumMod val="75000"/>
                  <a:lumOff val="25000"/>
                </a:schemeClr>
              </a:solidFill>
            </a:endParaRPr>
          </a:p>
        </p:txBody>
      </p:sp>
      <p:sp>
        <p:nvSpPr>
          <p:cNvPr id="3" name="文本框 2"/>
          <p:cNvSpPr txBox="1"/>
          <p:nvPr/>
        </p:nvSpPr>
        <p:spPr>
          <a:xfrm>
            <a:off x="2008262" y="906877"/>
            <a:ext cx="6896456" cy="561885"/>
          </a:xfrm>
          <a:prstGeom prst="rect">
            <a:avLst/>
          </a:prstGeom>
          <a:noFill/>
        </p:spPr>
        <p:txBody>
          <a:bodyPr wrap="square" rtlCol="0" anchor="ctr">
            <a:spAutoFit/>
          </a:bodyPr>
          <a:lstStyle/>
          <a:p>
            <a:pPr>
              <a:lnSpc>
                <a:spcPct val="120000"/>
              </a:lnSpc>
            </a:pPr>
            <a:r>
              <a:rPr lang="en-US" altLang="zh-CN" sz="2800" b="1">
                <a:solidFill>
                  <a:schemeClr val="tx1">
                    <a:lumMod val="75000"/>
                    <a:lumOff val="25000"/>
                  </a:schemeClr>
                </a:solidFill>
              </a:rPr>
              <a:t>Five important virtues of Confucianism</a:t>
            </a:r>
            <a:endParaRPr lang="zh-CN" altLang="en-US" sz="2800" b="1"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5000">
        <p14:doors dir="vert"/>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定制1801380800">
  <a:themeElements>
    <a:clrScheme name="MC-欧美风主题色">
      <a:dk1>
        <a:srgbClr val="000000"/>
      </a:dk1>
      <a:lt1>
        <a:srgbClr val="FFFFFF"/>
      </a:lt1>
      <a:dk2>
        <a:srgbClr val="44546A"/>
      </a:dk2>
      <a:lt2>
        <a:srgbClr val="E7E6E6"/>
      </a:lt2>
      <a:accent1>
        <a:srgbClr val="445541"/>
      </a:accent1>
      <a:accent2>
        <a:srgbClr val="492E1C"/>
      </a:accent2>
      <a:accent3>
        <a:srgbClr val="CCB351"/>
      </a:accent3>
      <a:accent4>
        <a:srgbClr val="445541"/>
      </a:accent4>
      <a:accent5>
        <a:srgbClr val="492E1C"/>
      </a:accent5>
      <a:accent6>
        <a:srgbClr val="CCB351"/>
      </a:accent6>
      <a:hlink>
        <a:srgbClr val="0563C1"/>
      </a:hlink>
      <a:folHlink>
        <a:srgbClr val="954F72"/>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Template>
  <TotalTime>0</TotalTime>
  <Words>1854</Words>
  <Application>WPS 文字</Application>
  <PresentationFormat>宽屏</PresentationFormat>
  <Paragraphs>133</Paragraphs>
  <Slides>14</Slides>
  <Notes>3</Notes>
  <HiddenSlides>0</HiddenSlides>
  <MMClips>1</MMClips>
  <ScaleCrop>false</ScaleCrop>
  <HeadingPairs>
    <vt:vector size="6" baseType="variant">
      <vt:variant>
        <vt:lpstr>已用的字体</vt:lpstr>
      </vt:variant>
      <vt:variant>
        <vt:i4>28</vt:i4>
      </vt:variant>
      <vt:variant>
        <vt:lpstr>主题</vt:lpstr>
      </vt:variant>
      <vt:variant>
        <vt:i4>1</vt:i4>
      </vt:variant>
      <vt:variant>
        <vt:lpstr>幻灯片标题</vt:lpstr>
      </vt:variant>
      <vt:variant>
        <vt:i4>14</vt:i4>
      </vt:variant>
    </vt:vector>
  </HeadingPairs>
  <TitlesOfParts>
    <vt:vector size="43" baseType="lpstr">
      <vt:lpstr>Arial</vt:lpstr>
      <vt:lpstr>方正书宋_GBK</vt:lpstr>
      <vt:lpstr>Wingdings</vt:lpstr>
      <vt:lpstr>隶书</vt:lpstr>
      <vt:lpstr>报隶-简</vt:lpstr>
      <vt:lpstr>微软雅黑</vt:lpstr>
      <vt:lpstr>等线</vt:lpstr>
      <vt:lpstr>汉仪中等线KW</vt:lpstr>
      <vt:lpstr>Times New Roman</vt:lpstr>
      <vt:lpstr>方正清刻本悦宋简体</vt:lpstr>
      <vt:lpstr>冬青黑体简体中文</vt:lpstr>
      <vt:lpstr>宋体</vt:lpstr>
      <vt:lpstr>汉仪书宋二KW</vt:lpstr>
      <vt:lpstr>华文行楷</vt:lpstr>
      <vt:lpstr>行楷-简</vt:lpstr>
      <vt:lpstr>华文新魏</vt:lpstr>
      <vt:lpstr>Arial Black</vt:lpstr>
      <vt:lpstr>Arial</vt:lpstr>
      <vt:lpstr>微软雅黑</vt:lpstr>
      <vt:lpstr>Microsoft YaHei</vt:lpstr>
      <vt:lpstr>华文隶书</vt:lpstr>
      <vt:lpstr>楷体</vt:lpstr>
      <vt:lpstr>宋体-简</vt:lpstr>
      <vt:lpstr>汉仪旗黑</vt:lpstr>
      <vt:lpstr>宋体</vt:lpstr>
      <vt:lpstr>Arial Unicode MS</vt:lpstr>
      <vt:lpstr>苹方-简</vt:lpstr>
      <vt:lpstr>汉仪楷体KW</vt:lpstr>
      <vt:lpstr>PPT定制1801380800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107</dc:title>
  <dc:creator/>
  <cp:lastModifiedBy>Susan</cp:lastModifiedBy>
  <cp:revision>41</cp:revision>
  <dcterms:created xsi:type="dcterms:W3CDTF">2020-12-18T08:17:09Z</dcterms:created>
  <dcterms:modified xsi:type="dcterms:W3CDTF">2020-12-18T08:17:09Z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2052-2.4.0.3944</vt:lpwstr>
  </property>
</Properties>
</file>