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64" r:id="rId2"/>
    <p:sldId id="266" r:id="rId3"/>
    <p:sldId id="265" r:id="rId4"/>
    <p:sldId id="268" r:id="rId5"/>
    <p:sldId id="267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06"/>
    <a:srgbClr val="FF0C06"/>
    <a:srgbClr val="0901FF"/>
    <a:srgbClr val="0701C7"/>
    <a:srgbClr val="16FF00"/>
    <a:srgbClr val="3C000C"/>
    <a:srgbClr val="C00229"/>
    <a:srgbClr val="610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9" d="100"/>
          <a:sy n="79" d="100"/>
        </p:scale>
        <p:origin x="-6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4CA26A-3D95-4D0E-9119-E9B74BD78DC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98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3192A0-86F8-41C7-8CB6-BEF86122C09A}" type="slidenum">
              <a:rPr lang="en-US"/>
              <a:pPr/>
              <a:t>1</a:t>
            </a:fld>
            <a:endParaRPr lang="en-US"/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A5CD2F-BAA8-4729-98A3-E761679E2443}" type="slidenum">
              <a:rPr lang="en-US"/>
              <a:pPr/>
              <a:t>2</a:t>
            </a:fld>
            <a:endParaRPr lang="en-US"/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1BB209-D5EC-4E9D-B735-C3805376AB0F}" type="slidenum">
              <a:rPr lang="en-US"/>
              <a:pPr/>
              <a:t>3</a:t>
            </a:fld>
            <a:endParaRPr lang="en-US"/>
          </a:p>
        </p:txBody>
      </p:sp>
      <p:sp>
        <p:nvSpPr>
          <p:cNvPr id="30722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ED84B-109E-47F2-A100-1CBE7BBB49D9}" type="slidenum">
              <a:rPr lang="en-US"/>
              <a:pPr/>
              <a:t>4</a:t>
            </a:fld>
            <a:endParaRPr lang="en-US"/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27202-53FF-4432-AA35-104AD7D2DF8E}" type="slidenum">
              <a:rPr lang="en-US"/>
              <a:pPr/>
              <a:t>5</a:t>
            </a:fld>
            <a:endParaRPr lang="en-US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D30C78-DAD4-49BC-85A4-BBC17913194F}" type="slidenum">
              <a:rPr lang="en-US"/>
              <a:pPr/>
              <a:t>6</a:t>
            </a:fld>
            <a:endParaRPr lang="en-U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02D8-C069-4E78-8D71-75EEF78DE675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71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4AD15-68E6-457B-A577-2A5BE078A73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25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7EB83-D269-4956-B685-1F3BDF140A5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52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B5464-7692-4ADD-9189-877F8B20947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7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BE526-F761-43AC-8941-FA40F09FBA2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6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1C445-4B56-4160-8133-60EDA6FB820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7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21D70-D72A-4A1F-B4E9-F8C954BD5E87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3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CCA40-D2D6-43EA-B63E-1FFF27448EC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9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EDEBD-2771-4B36-B57C-5031E1F675C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C5785-A24B-4225-AA16-4F6FC1B0C753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6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B62A5-F4A2-4169-A003-BA69D52443B1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4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553122-E230-4E25-9B16-EBC8BD57154B}" type="slidenum">
              <a:rPr lang="en-US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How did I start Confucianism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915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Because I liked to talk a lot about social morals and behavior, many people began to admire me.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By the time I died in 479 B.C., I had many followers. 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Although I did not intend to become a teacher, China later held me as one of the best without me even realizing it. </a:t>
            </a:r>
          </a:p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252A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Confucianism began as a result of my life and the life of my followers, who passed on the things I taught.</a:t>
            </a:r>
            <a:endParaRPr lang="en-US" sz="3500" b="1">
              <a:solidFill>
                <a:srgbClr val="252A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3000" b="1">
              <a:solidFill>
                <a:srgbClr val="252A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  <a:ea typeface="Osaka" pitchFamily="-8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r>
              <a:rPr lang="en-US" sz="63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Early Disciples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Many of my disciples wrote down the things they heard talk about, and these writings were later compiled and became known as </a:t>
            </a:r>
            <a:r>
              <a:rPr lang="en-US" sz="4000" b="1" u="sng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the Analects</a:t>
            </a:r>
            <a:r>
              <a:rPr lang="en-US" sz="40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40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Mencius, Zaiwo, and Zigong were some among my disciples that wrote down many of my teachings.</a:t>
            </a:r>
            <a:r>
              <a:rPr lang="en-US" sz="35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086600" cy="1143000"/>
          </a:xfrm>
        </p:spPr>
        <p:txBody>
          <a:bodyPr/>
          <a:lstStyle/>
          <a:p>
            <a:r>
              <a:rPr lang="en-US" sz="63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His Teachings</a:t>
            </a:r>
            <a:r>
              <a:rPr lang="en-US" sz="50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 </a:t>
            </a:r>
            <a:endParaRPr lang="en-US" sz="60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31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I never claimed these teachings to be mine.  I claimed to be merely “transmitting ancient knowledge.”  </a:t>
            </a:r>
            <a:endParaRPr lang="en-US" sz="3100" b="1" u="sng">
              <a:solidFill>
                <a:srgbClr val="0901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sz="3100" b="1" u="sng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The Golden Rule</a:t>
            </a:r>
            <a:r>
              <a:rPr lang="en-US" sz="31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: “Do not unto others what you would not wish for yourself.”</a:t>
            </a:r>
          </a:p>
          <a:p>
            <a:pPr marL="533400" indent="-533400">
              <a:lnSpc>
                <a:spcPct val="90000"/>
              </a:lnSpc>
            </a:pPr>
            <a:r>
              <a:rPr lang="en-US" sz="3100" b="1" u="sng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Filial Piety</a:t>
            </a:r>
            <a:r>
              <a:rPr lang="en-US" sz="31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: A hierarchal rule of mutual respect. This included five bonds: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22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Ruler to subject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22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Father to son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22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Husband to wife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22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Elder brother to younger brother</a:t>
            </a:r>
          </a:p>
          <a:p>
            <a:pPr marL="1295400" lvl="2" indent="-381000">
              <a:lnSpc>
                <a:spcPct val="90000"/>
              </a:lnSpc>
              <a:buFont typeface="Arial" charset="0"/>
              <a:buAutoNum type="arabicPeriod"/>
            </a:pPr>
            <a:r>
              <a:rPr lang="en-US" sz="22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Friend to friend</a:t>
            </a:r>
          </a:p>
          <a:p>
            <a:pPr marL="533400" indent="-533400">
              <a:lnSpc>
                <a:spcPct val="90000"/>
              </a:lnSpc>
            </a:pPr>
            <a:endParaRPr lang="en-US" sz="3100" b="1">
              <a:solidFill>
                <a:srgbClr val="FF0C0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3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His Teachings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8392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500" b="1" u="sng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Ren</a:t>
            </a:r>
            <a:r>
              <a:rPr lang="en-US" sz="35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: Concern for the welfare of others.</a:t>
            </a:r>
          </a:p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Zhong: Loyalty to Rulers as long as they have Ren.</a:t>
            </a:r>
          </a:p>
          <a:p>
            <a:pPr>
              <a:lnSpc>
                <a:spcPct val="90000"/>
              </a:lnSpc>
            </a:pPr>
            <a:r>
              <a:rPr lang="en-US" sz="3500" b="1" u="sng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Li</a:t>
            </a:r>
            <a:r>
              <a:rPr lang="en-US" sz="35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: Rules of proper behavior in everyday life.</a:t>
            </a:r>
          </a:p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090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Junzi: Gentleman. Anyone (regardless of social class) can become a Junzi if they conduct themselves morally and respectively.   </a:t>
            </a:r>
            <a:endParaRPr lang="en-US" sz="3500" b="1">
              <a:solidFill>
                <a:srgbClr val="0701C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</a:endParaRP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300" u="sng">
                <a:solidFill>
                  <a:srgbClr val="14178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  <a:ea typeface="Osaka" pitchFamily="-80" charset="-128"/>
              </a:rPr>
              <a:t>Effects on China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534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Inspired many people to live good and dutiful lives.</a:t>
            </a:r>
          </a:p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Chinese government and society functioned extremely well under under Confucian Doctrine.</a:t>
            </a:r>
          </a:p>
          <a:p>
            <a:pPr>
              <a:lnSpc>
                <a:spcPct val="90000"/>
              </a:lnSpc>
            </a:pPr>
            <a:r>
              <a:rPr lang="en-US" sz="3500" b="1">
                <a:solidFill>
                  <a:srgbClr val="FF0C0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pyrus" pitchFamily="-80" charset="0"/>
              </a:rPr>
              <a:t>Confucianism had such influence that it spread beyond China’s borders into Korea, Japan, and many other surrounding lands.</a:t>
            </a:r>
            <a:endParaRPr lang="en-US" sz="3500" b="1">
              <a:solidFill>
                <a:srgbClr val="0901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pyrus" pitchFamily="-8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u="sng">
                <a:solidFill>
                  <a:schemeClr val="bg1"/>
                </a:solidFill>
                <a:latin typeface="Papyrus" pitchFamily="-80" charset="0"/>
                <a:ea typeface="Osaka" pitchFamily="-80" charset="-128"/>
              </a:rPr>
              <a:t>Bibliography</a:t>
            </a:r>
            <a:endParaRPr lang="en-US" sz="6000" u="sng">
              <a:solidFill>
                <a:srgbClr val="14178C"/>
              </a:solidFill>
              <a:latin typeface="Papyrus" pitchFamily="-80" charset="0"/>
              <a:ea typeface="Osaka" pitchFamily="-80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>
                <a:solidFill>
                  <a:schemeClr val="bg1"/>
                </a:solidFill>
              </a:rPr>
              <a:t>Chin, Ann-ping (2007). </a:t>
            </a:r>
            <a:r>
              <a:rPr lang="en-US" sz="2500" i="1">
                <a:solidFill>
                  <a:schemeClr val="bg1"/>
                </a:solidFill>
              </a:rPr>
              <a:t>The authentic Confucius: A life of thought and politics</a:t>
            </a:r>
            <a:r>
              <a:rPr lang="en-US" sz="2500">
                <a:solidFill>
                  <a:schemeClr val="bg1"/>
                </a:solidFill>
              </a:rPr>
              <a:t>. New York: Scribner.</a:t>
            </a:r>
          </a:p>
          <a:p>
            <a:r>
              <a:rPr lang="en-US" sz="2500">
                <a:solidFill>
                  <a:schemeClr val="bg1"/>
                </a:solidFill>
              </a:rPr>
              <a:t>Ebrey, Patricia Buckley. The Cambridge Illustrated History Of China / Patricia Buckley Ebrey. n.p.: Cambridge : Cambridge University Press, c2010., 2010.</a:t>
            </a:r>
          </a:p>
          <a:p>
            <a:r>
              <a:rPr lang="en-US" sz="2500">
                <a:solidFill>
                  <a:schemeClr val="bg1"/>
                </a:solidFill>
              </a:rPr>
              <a:t>Creel, Herrlee Glessner (1949). </a:t>
            </a:r>
            <a:r>
              <a:rPr lang="en-US" sz="2500" i="1">
                <a:solidFill>
                  <a:schemeClr val="bg1"/>
                </a:solidFill>
              </a:rPr>
              <a:t>Confucius: The man and the myth</a:t>
            </a:r>
            <a:r>
              <a:rPr lang="en-US" sz="2500">
                <a:solidFill>
                  <a:schemeClr val="bg1"/>
                </a:solidFill>
              </a:rPr>
              <a:t>. New York: John Day Company.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2004:Templates:Presentations:Designs:Sakura</Template>
  <TotalTime>3188</TotalTime>
  <Words>385</Words>
  <Application>Microsoft Office PowerPoint</Application>
  <PresentationFormat>Bildschirmpräsentation (4:3)</PresentationFormat>
  <Paragraphs>36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ＭＳ Ｐゴシック</vt:lpstr>
      <vt:lpstr>Papyrus</vt:lpstr>
      <vt:lpstr>Osaka</vt:lpstr>
      <vt:lpstr>Times New Roman</vt:lpstr>
      <vt:lpstr>Times</vt:lpstr>
      <vt:lpstr>Blank Presentation</vt:lpstr>
      <vt:lpstr>How did I start Confucianism</vt:lpstr>
      <vt:lpstr>Early Disciples</vt:lpstr>
      <vt:lpstr>His Teachings </vt:lpstr>
      <vt:lpstr>His Teachings</vt:lpstr>
      <vt:lpstr>Effects on China</vt:lpstr>
      <vt:lpstr>Bibliography</vt:lpstr>
    </vt:vector>
  </TitlesOfParts>
  <Company>Loren Stone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Confucious</dc:title>
  <dc:creator>Loren Stone</dc:creator>
  <cp:lastModifiedBy>Woesler</cp:lastModifiedBy>
  <cp:revision>26</cp:revision>
  <dcterms:created xsi:type="dcterms:W3CDTF">2013-01-15T18:15:45Z</dcterms:created>
  <dcterms:modified xsi:type="dcterms:W3CDTF">2013-02-19T21:03:14Z</dcterms:modified>
</cp:coreProperties>
</file>