
<file path=[Content_Types].xml><?xml version="1.0" encoding="utf-8"?>
<Types xmlns="http://schemas.openxmlformats.org/package/2006/content-types">
  <Default Extension="jpeg" ContentType="image/jpeg"/>
  <Default Extension="JPG" ContentType="image/.jpg"/>
  <Default Extension="png" ContentType="image/png"/>
  <Default Extension="mp4" ContentType="video/mp4"/>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
  </p:notesMasterIdLst>
  <p:handoutMasterIdLst>
    <p:handoutMasterId r:id="rId15"/>
  </p:handoutMasterIdLst>
  <p:sldIdLst>
    <p:sldId id="359" r:id="rId3"/>
    <p:sldId id="361" r:id="rId5"/>
    <p:sldId id="372" r:id="rId6"/>
    <p:sldId id="379" r:id="rId7"/>
    <p:sldId id="373" r:id="rId8"/>
    <p:sldId id="377" r:id="rId9"/>
    <p:sldId id="383" r:id="rId10"/>
    <p:sldId id="375" r:id="rId11"/>
    <p:sldId id="380" r:id="rId12"/>
    <p:sldId id="381" r:id="rId13"/>
    <p:sldId id="363" r:id="rId14"/>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19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39"/>
    <p:restoredTop sz="96271"/>
  </p:normalViewPr>
  <p:slideViewPr>
    <p:cSldViewPr snapToGrid="0" snapToObjects="1">
      <p:cViewPr>
        <p:scale>
          <a:sx n="100" d="100"/>
          <a:sy n="100" d="100"/>
        </p:scale>
        <p:origin x="1080" y="4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99" d="100"/>
        <a:sy n="199"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gs" Target="tags/tag2.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endParaRPr kumimoji="1" lang="zh-CN" altLang="en-US"/>
          </a:p>
          <a:p>
            <a:pPr lvl="1"/>
            <a:r>
              <a:rPr kumimoji="1" lang="zh-CN" altLang="en-US"/>
              <a:t>二级</a:t>
            </a:r>
            <a:endParaRPr kumimoji="1" lang="zh-CN" altLang="en-US"/>
          </a:p>
          <a:p>
            <a:pPr lvl="2"/>
            <a:r>
              <a:rPr kumimoji="1" lang="zh-CN" altLang="en-US"/>
              <a:t>三级</a:t>
            </a:r>
            <a:endParaRPr kumimoji="1" lang="zh-CN" altLang="en-US"/>
          </a:p>
          <a:p>
            <a:pPr lvl="3"/>
            <a:r>
              <a:rPr kumimoji="1" lang="zh-CN" altLang="en-US"/>
              <a:t>四级</a:t>
            </a:r>
            <a:endParaRPr kumimoji="1" lang="zh-CN" altLang="en-US"/>
          </a:p>
          <a:p>
            <a:pPr lvl="4"/>
            <a:r>
              <a:rPr kumimoji="1" lang="zh-CN" altLang="en-US"/>
              <a:t>五级</a:t>
            </a:r>
            <a:endParaRPr kumimoji="1"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8A1911"/>
        </a:solidFill>
        <a:effectLst/>
      </p:bgPr>
    </p:bg>
    <p:spTree>
      <p:nvGrpSpPr>
        <p:cNvPr id="1" name=""/>
        <p:cNvGrpSpPr/>
        <p:nvPr/>
      </p:nvGrpSpPr>
      <p:grpSpPr>
        <a:xfrm>
          <a:off x="0" y="0"/>
          <a:ext cx="0" cy="0"/>
          <a:chOff x="0" y="0"/>
          <a:chExt cx="0" cy="0"/>
        </a:xfrm>
      </p:grpSpPr>
      <p:sp>
        <p:nvSpPr>
          <p:cNvPr id="5" name="矩形 4"/>
          <p:cNvSpPr/>
          <p:nvPr userDrawn="1"/>
        </p:nvSpPr>
        <p:spPr>
          <a:xfrm>
            <a:off x="-171451" y="1314450"/>
            <a:ext cx="12544426" cy="6105525"/>
          </a:xfrm>
          <a:prstGeom prst="rect">
            <a:avLst/>
          </a:prstGeom>
          <a:blipFill dpi="0" rotWithShape="1">
            <a:blip r:embed="rId2">
              <a:alphaModFix amt="2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2000">
        <p:split orient="vert"/>
      </p:transition>
    </mc:Choice>
    <mc:Fallback>
      <p:transition spd="slow" advTm="2000">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split orient="vert"/>
      </p:transition>
    </mc:Choice>
    <mc:Fallback>
      <p:transition spd="slow" advTm="2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split orient="vert"/>
      </p:transition>
    </mc:Choice>
    <mc:Fallback>
      <p:transition spd="slow" advTm="2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split orient="vert"/>
      </p:transition>
    </mc:Choice>
    <mc:Fallback>
      <p:transition spd="slow" advTm="2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8A191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2000">
        <p:split orient="vert"/>
      </p:transition>
    </mc:Choice>
    <mc:Fallback>
      <p:transition spd="slow" advTm="2000">
        <p:split orient="vert"/>
      </p:transition>
    </mc:Fallback>
  </mc:AlternateContent>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Requires="p14">
      <p:transition spd="slow" p14:dur="1500" advTm="2000">
        <p:split orient="vert"/>
      </p:transition>
    </mc:Choice>
    <mc:Fallback>
      <p:transition spd="slow" advTm="2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5.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tags" Target="../tags/tag1.xml"/><Relationship Id="rId3" Type="http://schemas.microsoft.com/office/2007/relationships/media" Target="../media/media1.mp4"/><Relationship Id="rId2" Type="http://schemas.openxmlformats.org/officeDocument/2006/relationships/video" Target="../media/media1.mp4"/><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5.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13.png"/><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5.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A1911"/>
        </a:solidFill>
        <a:effectLst/>
      </p:bgPr>
    </p:bg>
    <p:spTree>
      <p:nvGrpSpPr>
        <p:cNvPr id="1" name=""/>
        <p:cNvGrpSpPr/>
        <p:nvPr/>
      </p:nvGrpSpPr>
      <p:grpSpPr>
        <a:xfrm>
          <a:off x="0" y="0"/>
          <a:ext cx="0" cy="0"/>
          <a:chOff x="0" y="0"/>
          <a:chExt cx="0" cy="0"/>
        </a:xfrm>
      </p:grpSpPr>
      <p:grpSp>
        <p:nvGrpSpPr>
          <p:cNvPr id="25" name="组合 24"/>
          <p:cNvGrpSpPr/>
          <p:nvPr/>
        </p:nvGrpSpPr>
        <p:grpSpPr>
          <a:xfrm>
            <a:off x="0" y="0"/>
            <a:ext cx="12192000" cy="6929779"/>
            <a:chOff x="0" y="0"/>
            <a:chExt cx="12192000" cy="6929779"/>
          </a:xfrm>
        </p:grpSpPr>
        <p:pic>
          <p:nvPicPr>
            <p:cNvPr id="17" name="图片 16"/>
            <p:cNvPicPr>
              <a:picLocks noChangeAspect="1"/>
            </p:cNvPicPr>
            <p:nvPr/>
          </p:nvPicPr>
          <p:blipFill>
            <a:blip r:embed="rId1"/>
            <a:stretch>
              <a:fillRect/>
            </a:stretch>
          </p:blipFill>
          <p:spPr>
            <a:xfrm flipH="1">
              <a:off x="7268914" y="4143374"/>
              <a:ext cx="4923086" cy="2786405"/>
            </a:xfrm>
            <a:prstGeom prst="rect">
              <a:avLst/>
            </a:prstGeom>
          </p:spPr>
        </p:pic>
        <p:pic>
          <p:nvPicPr>
            <p:cNvPr id="22" name="图片 21"/>
            <p:cNvPicPr>
              <a:picLocks noChangeAspect="1"/>
            </p:cNvPicPr>
            <p:nvPr/>
          </p:nvPicPr>
          <p:blipFill rotWithShape="1">
            <a:blip r:embed="rId2"/>
            <a:srcRect l="29831" t="3143" r="1429" b="3429"/>
            <a:stretch>
              <a:fillRect/>
            </a:stretch>
          </p:blipFill>
          <p:spPr>
            <a:xfrm>
              <a:off x="0" y="846297"/>
              <a:ext cx="3800475" cy="5165405"/>
            </a:xfrm>
            <a:prstGeom prst="rect">
              <a:avLst/>
            </a:prstGeom>
          </p:spPr>
        </p:pic>
        <p:pic>
          <p:nvPicPr>
            <p:cNvPr id="24" name="图片 23"/>
            <p:cNvPicPr>
              <a:picLocks noChangeAspect="1"/>
            </p:cNvPicPr>
            <p:nvPr/>
          </p:nvPicPr>
          <p:blipFill>
            <a:blip r:embed="rId3"/>
            <a:stretch>
              <a:fillRect/>
            </a:stretch>
          </p:blipFill>
          <p:spPr>
            <a:xfrm>
              <a:off x="7658099" y="0"/>
              <a:ext cx="4524375" cy="4524375"/>
            </a:xfrm>
            <a:prstGeom prst="rect">
              <a:avLst/>
            </a:prstGeom>
          </p:spPr>
        </p:pic>
      </p:grpSp>
      <p:sp>
        <p:nvSpPr>
          <p:cNvPr id="2" name="文本框 1"/>
          <p:cNvSpPr txBox="1"/>
          <p:nvPr/>
        </p:nvSpPr>
        <p:spPr>
          <a:xfrm>
            <a:off x="3378200" y="2425700"/>
            <a:ext cx="6096000" cy="1322070"/>
          </a:xfrm>
          <a:prstGeom prst="rect">
            <a:avLst/>
          </a:prstGeom>
          <a:noFill/>
        </p:spPr>
        <p:txBody>
          <a:bodyPr wrap="square" rtlCol="0" anchor="t">
            <a:spAutoFit/>
          </a:bodyPr>
          <a:p>
            <a:pPr algn="ctr"/>
            <a:r>
              <a:rPr lang="en-US" altLang="zh-CN" sz="8000" dirty="0">
                <a:solidFill>
                  <a:schemeClr val="bg1"/>
                </a:solidFill>
                <a:sym typeface="+mn-ea"/>
              </a:rPr>
              <a:t>Tang yuan</a:t>
            </a:r>
            <a:endParaRPr lang="en-US" altLang="zh-CN" sz="8000" dirty="0">
              <a:solidFill>
                <a:schemeClr val="bg1"/>
              </a:solidFill>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a:off x="6256261" y="1036784"/>
            <a:ext cx="4916957" cy="4916957"/>
          </a:xfrm>
          <a:prstGeom prst="rect">
            <a:avLst/>
          </a:prstGeom>
        </p:spPr>
      </p:pic>
      <p:pic>
        <p:nvPicPr>
          <p:cNvPr id="2" name="7d8f3b9ce82d592aab1eadf59b2813be">
            <a:hlinkClick r:id="" action="ppaction://media"/>
          </p:cNvPr>
          <p:cNvPicPr/>
          <p:nvPr>
            <a:videoFile r:link="rId2"/>
            <p:extLst>
              <p:ext uri="{DAA4B4D4-6D71-4841-9C94-3DE7FCFB9230}">
                <p14:media xmlns:p14="http://schemas.microsoft.com/office/powerpoint/2010/main" r:embed="rId3"/>
              </p:ext>
            </p:extLst>
            <p:custDataLst>
              <p:tags r:id="rId4"/>
            </p:custDataLst>
          </p:nvPr>
        </p:nvPicPr>
        <p:blipFill>
          <a:blip r:embed="rId5"/>
          <a:stretch>
            <a:fillRect/>
          </a:stretch>
        </p:blipFill>
        <p:spPr>
          <a:xfrm>
            <a:off x="1842770" y="629285"/>
            <a:ext cx="3618230" cy="5210175"/>
          </a:xfrm>
          <a:prstGeom prst="rect">
            <a:avLst/>
          </a:prstGeom>
          <a:ln>
            <a:solidFill>
              <a:schemeClr val="accent1"/>
            </a:solidFill>
          </a:ln>
          <a:effectLst>
            <a:softEdge rad="31750"/>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0">
              <p:cMediaNode>
                <p:cTn id="10" fill="hold" display="1">
                  <p:stCondLst>
                    <p:cond delay="indefinite"/>
                  </p:stCondLst>
                </p:cTn>
                <p:tgtEl>
                  <p:spTgt spid="2"/>
                </p:tgtEl>
              </p:cMediaNode>
            </p:video>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additive="base">
                                        <p:cTn id="15"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A1911"/>
        </a:solidFill>
        <a:effectLst/>
      </p:bgPr>
    </p:bg>
    <p:spTree>
      <p:nvGrpSpPr>
        <p:cNvPr id="1" name=""/>
        <p:cNvGrpSpPr/>
        <p:nvPr/>
      </p:nvGrpSpPr>
      <p:grpSpPr>
        <a:xfrm>
          <a:off x="0" y="0"/>
          <a:ext cx="0" cy="0"/>
          <a:chOff x="0" y="0"/>
          <a:chExt cx="0" cy="0"/>
        </a:xfrm>
      </p:grpSpPr>
      <p:grpSp>
        <p:nvGrpSpPr>
          <p:cNvPr id="4" name="组合 3"/>
          <p:cNvGrpSpPr/>
          <p:nvPr/>
        </p:nvGrpSpPr>
        <p:grpSpPr>
          <a:xfrm>
            <a:off x="0" y="0"/>
            <a:ext cx="12192000" cy="6929779"/>
            <a:chOff x="0" y="0"/>
            <a:chExt cx="12192000" cy="6929779"/>
          </a:xfrm>
        </p:grpSpPr>
        <p:pic>
          <p:nvPicPr>
            <p:cNvPr id="5" name="图片 4"/>
            <p:cNvPicPr>
              <a:picLocks noChangeAspect="1"/>
            </p:cNvPicPr>
            <p:nvPr/>
          </p:nvPicPr>
          <p:blipFill>
            <a:blip r:embed="rId1"/>
            <a:stretch>
              <a:fillRect/>
            </a:stretch>
          </p:blipFill>
          <p:spPr>
            <a:xfrm flipH="1">
              <a:off x="7268914" y="4143374"/>
              <a:ext cx="4923086" cy="2786405"/>
            </a:xfrm>
            <a:prstGeom prst="rect">
              <a:avLst/>
            </a:prstGeom>
          </p:spPr>
        </p:pic>
        <p:pic>
          <p:nvPicPr>
            <p:cNvPr id="6" name="图片 5"/>
            <p:cNvPicPr>
              <a:picLocks noChangeAspect="1"/>
            </p:cNvPicPr>
            <p:nvPr/>
          </p:nvPicPr>
          <p:blipFill rotWithShape="1">
            <a:blip r:embed="rId2"/>
            <a:srcRect l="29831" t="3143" r="1429" b="3429"/>
            <a:stretch>
              <a:fillRect/>
            </a:stretch>
          </p:blipFill>
          <p:spPr>
            <a:xfrm>
              <a:off x="0" y="846297"/>
              <a:ext cx="3800475" cy="5165405"/>
            </a:xfrm>
            <a:prstGeom prst="rect">
              <a:avLst/>
            </a:prstGeom>
          </p:spPr>
        </p:pic>
        <p:pic>
          <p:nvPicPr>
            <p:cNvPr id="7" name="图片 6"/>
            <p:cNvPicPr>
              <a:picLocks noChangeAspect="1"/>
            </p:cNvPicPr>
            <p:nvPr/>
          </p:nvPicPr>
          <p:blipFill>
            <a:blip r:embed="rId3"/>
            <a:stretch>
              <a:fillRect/>
            </a:stretch>
          </p:blipFill>
          <p:spPr>
            <a:xfrm>
              <a:off x="7658099" y="0"/>
              <a:ext cx="4524375" cy="4524375"/>
            </a:xfrm>
            <a:prstGeom prst="rect">
              <a:avLst/>
            </a:prstGeom>
          </p:spPr>
        </p:pic>
      </p:grpSp>
      <p:sp>
        <p:nvSpPr>
          <p:cNvPr id="3" name="文本框 2"/>
          <p:cNvSpPr txBox="1"/>
          <p:nvPr/>
        </p:nvSpPr>
        <p:spPr>
          <a:xfrm>
            <a:off x="4395470" y="2795905"/>
            <a:ext cx="4578350" cy="1106805"/>
          </a:xfrm>
          <a:prstGeom prst="rect">
            <a:avLst/>
          </a:prstGeom>
          <a:noFill/>
        </p:spPr>
        <p:txBody>
          <a:bodyPr wrap="square" rtlCol="0">
            <a:spAutoFit/>
          </a:bodyPr>
          <a:lstStyle/>
          <a:p>
            <a:r>
              <a:rPr lang="en-US" altLang="zh-CN" sz="6600" dirty="0">
                <a:solidFill>
                  <a:schemeClr val="bg1"/>
                </a:solidFill>
              </a:rPr>
              <a:t>Thank you</a:t>
            </a:r>
            <a:endParaRPr lang="en-US" altLang="zh-CN" sz="6600" dirty="0">
              <a:solidFill>
                <a:schemeClr val="bg1"/>
              </a:solidFill>
            </a:endParaRPr>
          </a:p>
        </p:txBody>
      </p:sp>
      <p:sp>
        <p:nvSpPr>
          <p:cNvPr id="2" name="文本框 1"/>
          <p:cNvSpPr txBox="1"/>
          <p:nvPr/>
        </p:nvSpPr>
        <p:spPr>
          <a:xfrm>
            <a:off x="422275" y="264160"/>
            <a:ext cx="4782820" cy="922020"/>
          </a:xfrm>
          <a:prstGeom prst="rect">
            <a:avLst/>
          </a:prstGeom>
          <a:noFill/>
        </p:spPr>
        <p:txBody>
          <a:bodyPr wrap="square" rtlCol="0">
            <a:spAutoFit/>
          </a:bodyPr>
          <a:p>
            <a:r>
              <a:rPr lang="en-US" altLang="zh-CN">
                <a:solidFill>
                  <a:schemeClr val="bg1"/>
                </a:solidFill>
              </a:rPr>
              <a:t>Sources</a:t>
            </a:r>
            <a:r>
              <a:rPr lang="zh-CN" altLang="en-US">
                <a:solidFill>
                  <a:schemeClr val="bg1"/>
                </a:solidFill>
              </a:rPr>
              <a:t>：</a:t>
            </a:r>
            <a:endParaRPr lang="zh-CN" altLang="en-US">
              <a:solidFill>
                <a:schemeClr val="bg1"/>
              </a:solidFill>
            </a:endParaRPr>
          </a:p>
          <a:p>
            <a:r>
              <a:rPr lang="en-US" altLang="zh-CN">
                <a:solidFill>
                  <a:schemeClr val="bg1"/>
                </a:solidFill>
              </a:rPr>
              <a:t>RED</a:t>
            </a:r>
            <a:r>
              <a:rPr lang="en-US" altLang="zh-CN">
                <a:solidFill>
                  <a:schemeClr val="bg1"/>
                </a:solidFill>
              </a:rPr>
              <a:t>note</a:t>
            </a:r>
            <a:endParaRPr lang="en-US" altLang="zh-CN">
              <a:solidFill>
                <a:schemeClr val="bg1"/>
              </a:solidFill>
            </a:endParaRPr>
          </a:p>
          <a:p>
            <a:r>
              <a:rPr lang="en-US" altLang="zh-CN">
                <a:solidFill>
                  <a:schemeClr val="bg1"/>
                </a:solidFill>
              </a:rPr>
              <a:t>Douyin</a:t>
            </a:r>
            <a:r>
              <a:rPr lang="zh-CN" altLang="en-US">
                <a:solidFill>
                  <a:schemeClr val="bg1"/>
                </a:solidFill>
              </a:rPr>
              <a:t>：</a:t>
            </a:r>
            <a:r>
              <a:rPr lang="en-US" altLang="zh-CN">
                <a:solidFill>
                  <a:schemeClr val="bg1"/>
                </a:solidFill>
              </a:rPr>
              <a:t>https://v.douyin.com/uuPHoi052OQ/</a:t>
            </a:r>
            <a:endParaRPr lang="en-US" altLang="zh-CN">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A1911"/>
        </a:solidFill>
        <a:effectLst/>
      </p:bgPr>
    </p:bg>
    <p:spTree>
      <p:nvGrpSpPr>
        <p:cNvPr id="1" name=""/>
        <p:cNvGrpSpPr/>
        <p:nvPr/>
      </p:nvGrpSpPr>
      <p:grpSpPr>
        <a:xfrm>
          <a:off x="0" y="0"/>
          <a:ext cx="0" cy="0"/>
          <a:chOff x="0" y="0"/>
          <a:chExt cx="0" cy="0"/>
        </a:xfrm>
      </p:grpSpPr>
      <p:sp>
        <p:nvSpPr>
          <p:cNvPr id="8" name="文本框 7"/>
          <p:cNvSpPr txBox="1"/>
          <p:nvPr/>
        </p:nvSpPr>
        <p:spPr>
          <a:xfrm>
            <a:off x="3959225" y="2647950"/>
            <a:ext cx="5424805" cy="1198880"/>
          </a:xfrm>
          <a:prstGeom prst="rect">
            <a:avLst/>
          </a:prstGeom>
          <a:noFill/>
        </p:spPr>
        <p:txBody>
          <a:bodyPr wrap="square" rtlCol="0">
            <a:spAutoFit/>
          </a:bodyPr>
          <a:lstStyle/>
          <a:p>
            <a:pPr algn="dist"/>
            <a:r>
              <a:rPr kumimoji="1" lang="en-US" altLang="zh-CN" sz="7200" dirty="0">
                <a:solidFill>
                  <a:schemeClr val="bg1">
                    <a:lumMod val="95000"/>
                  </a:schemeClr>
                </a:solidFill>
                <a:latin typeface="Arial" panose="020B0604020202020204" pitchFamily="34" charset="0"/>
                <a:ea typeface="黑体" panose="02010609060101010101" charset="-122"/>
                <a:cs typeface="Arial" panose="020B0604020202020204" pitchFamily="34" charset="0"/>
              </a:rPr>
              <a:t>Introduction</a:t>
            </a:r>
            <a:endParaRPr kumimoji="1" lang="en-US" altLang="zh-CN" sz="7200" dirty="0">
              <a:solidFill>
                <a:schemeClr val="bg1">
                  <a:lumMod val="95000"/>
                </a:schemeClr>
              </a:solidFill>
              <a:latin typeface="Arial" panose="020B0604020202020204" pitchFamily="34" charset="0"/>
              <a:ea typeface="黑体" panose="02010609060101010101" charset="-122"/>
              <a:cs typeface="Arial" panose="020B0604020202020204" pitchFamily="34" charset="0"/>
            </a:endParaRPr>
          </a:p>
        </p:txBody>
      </p:sp>
      <p:grpSp>
        <p:nvGrpSpPr>
          <p:cNvPr id="5" name="组合 4"/>
          <p:cNvGrpSpPr/>
          <p:nvPr/>
        </p:nvGrpSpPr>
        <p:grpSpPr>
          <a:xfrm>
            <a:off x="0" y="10099"/>
            <a:ext cx="11820131" cy="6577730"/>
            <a:chOff x="0" y="10099"/>
            <a:chExt cx="11820131" cy="6577730"/>
          </a:xfrm>
        </p:grpSpPr>
        <p:pic>
          <p:nvPicPr>
            <p:cNvPr id="13" name="图片 12"/>
            <p:cNvPicPr>
              <a:picLocks noChangeAspect="1"/>
            </p:cNvPicPr>
            <p:nvPr/>
          </p:nvPicPr>
          <p:blipFill>
            <a:blip r:embed="rId1"/>
            <a:stretch>
              <a:fillRect/>
            </a:stretch>
          </p:blipFill>
          <p:spPr>
            <a:xfrm flipH="1">
              <a:off x="0" y="10099"/>
              <a:ext cx="4657724" cy="4657724"/>
            </a:xfrm>
            <a:prstGeom prst="rect">
              <a:avLst/>
            </a:prstGeom>
          </p:spPr>
        </p:pic>
        <p:pic>
          <p:nvPicPr>
            <p:cNvPr id="12" name="图片 11"/>
            <p:cNvPicPr>
              <a:picLocks noChangeAspect="1"/>
            </p:cNvPicPr>
            <p:nvPr/>
          </p:nvPicPr>
          <p:blipFill>
            <a:blip r:embed="rId2"/>
            <a:stretch>
              <a:fillRect/>
            </a:stretch>
          </p:blipFill>
          <p:spPr>
            <a:xfrm>
              <a:off x="7762875" y="3662535"/>
              <a:ext cx="4057256" cy="292529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8308138" y="1270133"/>
            <a:ext cx="3657405" cy="3657405"/>
          </a:xfrm>
          <a:prstGeom prst="rect">
            <a:avLst/>
          </a:prstGeom>
        </p:spPr>
      </p:pic>
      <p:sp>
        <p:nvSpPr>
          <p:cNvPr id="2" name="文本框 1"/>
          <p:cNvSpPr txBox="1"/>
          <p:nvPr/>
        </p:nvSpPr>
        <p:spPr>
          <a:xfrm>
            <a:off x="461645" y="821055"/>
            <a:ext cx="7846695" cy="3992245"/>
          </a:xfrm>
          <a:prstGeom prst="rect">
            <a:avLst/>
          </a:prstGeom>
          <a:noFill/>
        </p:spPr>
        <p:txBody>
          <a:bodyPr wrap="square" rtlCol="0">
            <a:noAutofit/>
          </a:bodyPr>
          <a:p>
            <a:pPr indent="457200" algn="just" fontAlgn="auto">
              <a:lnSpc>
                <a:spcPct val="150000"/>
              </a:lnSpc>
            </a:pPr>
            <a:r>
              <a:rPr lang="en-US" altLang="zh-CN" sz="2400">
                <a:solidFill>
                  <a:schemeClr val="bg1"/>
                </a:solidFill>
                <a:latin typeface="Arial" panose="020B0604020202020204" pitchFamily="34" charset="0"/>
                <a:cs typeface="Arial" panose="020B0604020202020204" pitchFamily="34" charset="0"/>
              </a:rPr>
              <a:t>Tangyuan, also known as Yuanxiao, is both a traditional Chinese dessert made from glutinous rice flour and a festive food during the Lantern Festival. </a:t>
            </a:r>
            <a:endParaRPr lang="en-US" altLang="zh-CN" sz="2400">
              <a:solidFill>
                <a:schemeClr val="bg1"/>
              </a:solidFill>
              <a:latin typeface="Arial" panose="020B0604020202020204" pitchFamily="34" charset="0"/>
              <a:cs typeface="Arial" panose="020B0604020202020204" pitchFamily="34" charset="0"/>
            </a:endParaRPr>
          </a:p>
          <a:p>
            <a:pPr indent="457200" algn="just" fontAlgn="auto">
              <a:lnSpc>
                <a:spcPct val="150000"/>
              </a:lnSpc>
            </a:pPr>
            <a:endParaRPr lang="en-US" altLang="zh-CN" sz="2400">
              <a:solidFill>
                <a:schemeClr val="bg1"/>
              </a:solidFill>
              <a:latin typeface="Arial" panose="020B0604020202020204" pitchFamily="34" charset="0"/>
              <a:cs typeface="Arial" panose="020B0604020202020204" pitchFamily="34" charset="0"/>
            </a:endParaRPr>
          </a:p>
          <a:p>
            <a:pPr indent="457200" algn="just" fontAlgn="auto">
              <a:lnSpc>
                <a:spcPct val="150000"/>
              </a:lnSpc>
            </a:pPr>
            <a:r>
              <a:rPr lang="en-US" altLang="zh-CN" sz="2400">
                <a:solidFill>
                  <a:schemeClr val="bg1"/>
                </a:solidFill>
                <a:latin typeface="Arial" panose="020B0604020202020204" pitchFamily="34" charset="0"/>
                <a:cs typeface="Arial" panose="020B0604020202020204" pitchFamily="34" charset="0"/>
                <a:sym typeface="+mn-ea"/>
              </a:rPr>
              <a:t>Shape</a:t>
            </a:r>
            <a:r>
              <a:rPr lang="zh-CN" altLang="en-US" sz="2400">
                <a:solidFill>
                  <a:schemeClr val="bg1"/>
                </a:solidFill>
                <a:latin typeface="Arial" panose="020B0604020202020204" pitchFamily="34" charset="0"/>
                <a:cs typeface="Arial" panose="020B0604020202020204" pitchFamily="34" charset="0"/>
                <a:sym typeface="+mn-ea"/>
              </a:rPr>
              <a:t>：</a:t>
            </a:r>
            <a:r>
              <a:rPr lang="en-US" altLang="zh-CN" sz="2400">
                <a:solidFill>
                  <a:schemeClr val="bg1"/>
                </a:solidFill>
                <a:latin typeface="Arial" panose="020B0604020202020204" pitchFamily="34" charset="0"/>
                <a:cs typeface="Arial" panose="020B0604020202020204" pitchFamily="34" charset="0"/>
              </a:rPr>
              <a:t>sticky, sweet and round.</a:t>
            </a:r>
            <a:endParaRPr lang="en-US" altLang="zh-CN" sz="2400">
              <a:solidFill>
                <a:schemeClr val="bg1"/>
              </a:solidFill>
              <a:latin typeface="Arial" panose="020B0604020202020204" pitchFamily="34" charset="0"/>
              <a:cs typeface="Arial" panose="020B0604020202020204" pitchFamily="34" charset="0"/>
            </a:endParaRPr>
          </a:p>
          <a:p>
            <a:pPr indent="457200" algn="just" fontAlgn="auto">
              <a:lnSpc>
                <a:spcPct val="150000"/>
              </a:lnSpc>
            </a:pPr>
            <a:r>
              <a:rPr lang="en-US" altLang="zh-CN" sz="2400">
                <a:solidFill>
                  <a:schemeClr val="bg1"/>
                </a:solidFill>
                <a:latin typeface="Arial" panose="020B0604020202020204" pitchFamily="34" charset="0"/>
                <a:cs typeface="Arial" panose="020B0604020202020204" pitchFamily="34" charset="0"/>
                <a:sym typeface="+mn-ea"/>
              </a:rPr>
              <a:t>Skin</a:t>
            </a:r>
            <a:r>
              <a:rPr lang="zh-CN" altLang="en-US" sz="2400">
                <a:solidFill>
                  <a:schemeClr val="bg1"/>
                </a:solidFill>
                <a:latin typeface="Arial" panose="020B0604020202020204" pitchFamily="34" charset="0"/>
                <a:cs typeface="Arial" panose="020B0604020202020204" pitchFamily="34" charset="0"/>
                <a:sym typeface="+mn-ea"/>
              </a:rPr>
              <a:t>：</a:t>
            </a:r>
            <a:r>
              <a:rPr lang="en-US" altLang="zh-CN" sz="2400">
                <a:solidFill>
                  <a:schemeClr val="bg1"/>
                </a:solidFill>
                <a:latin typeface="Arial" panose="020B0604020202020204" pitchFamily="34" charset="0"/>
                <a:cs typeface="Arial" panose="020B0604020202020204" pitchFamily="34" charset="0"/>
              </a:rPr>
              <a:t>glutinous rice flou</a:t>
            </a:r>
            <a:r>
              <a:rPr lang="en-US" altLang="zh-CN" sz="2400">
                <a:solidFill>
                  <a:schemeClr val="bg1"/>
                </a:solidFill>
                <a:latin typeface="Arial" panose="020B0604020202020204" pitchFamily="34" charset="0"/>
                <a:cs typeface="Arial" panose="020B0604020202020204" pitchFamily="34" charset="0"/>
              </a:rPr>
              <a:t>r</a:t>
            </a:r>
            <a:endParaRPr lang="en-US" altLang="zh-CN" sz="2400">
              <a:solidFill>
                <a:schemeClr val="bg1"/>
              </a:solidFill>
              <a:latin typeface="Arial" panose="020B0604020202020204" pitchFamily="34" charset="0"/>
              <a:cs typeface="Arial" panose="020B0604020202020204" pitchFamily="34" charset="0"/>
            </a:endParaRPr>
          </a:p>
          <a:p>
            <a:pPr indent="457200" algn="just" fontAlgn="auto">
              <a:lnSpc>
                <a:spcPct val="150000"/>
              </a:lnSpc>
            </a:pPr>
            <a:r>
              <a:rPr lang="en-US" altLang="zh-CN" sz="2400">
                <a:solidFill>
                  <a:schemeClr val="bg1"/>
                </a:solidFill>
                <a:latin typeface="Arial" panose="020B0604020202020204" pitchFamily="34" charset="0"/>
                <a:cs typeface="Arial" panose="020B0604020202020204" pitchFamily="34" charset="0"/>
              </a:rPr>
              <a:t>Filling</a:t>
            </a:r>
            <a:r>
              <a:rPr lang="zh-CN" altLang="en-US" sz="2400">
                <a:solidFill>
                  <a:schemeClr val="bg1"/>
                </a:solidFill>
                <a:latin typeface="Arial" panose="020B0604020202020204" pitchFamily="34" charset="0"/>
                <a:cs typeface="Arial" panose="020B0604020202020204" pitchFamily="34" charset="0"/>
              </a:rPr>
              <a:t>：</a:t>
            </a:r>
            <a:r>
              <a:rPr lang="en-US" altLang="zh-CN" sz="2400">
                <a:solidFill>
                  <a:schemeClr val="bg1"/>
                </a:solidFill>
                <a:latin typeface="Arial" panose="020B0604020202020204" pitchFamily="34" charset="0"/>
                <a:cs typeface="Arial" panose="020B0604020202020204" pitchFamily="34" charset="0"/>
              </a:rPr>
              <a:t>sesame, peanuts, red beans, and even fruits.</a:t>
            </a:r>
            <a:endParaRPr lang="en-US" altLang="zh-CN" sz="2400">
              <a:solidFill>
                <a:schemeClr val="bg1"/>
              </a:solidFill>
              <a:latin typeface="Arial" panose="020B0604020202020204" pitchFamily="34" charset="0"/>
              <a:cs typeface="Arial" panose="020B0604020202020204" pitchFamily="34" charset="0"/>
            </a:endParaRPr>
          </a:p>
          <a:p>
            <a:pPr indent="457200" algn="just" fontAlgn="auto">
              <a:lnSpc>
                <a:spcPct val="150000"/>
              </a:lnSpc>
            </a:pPr>
            <a:endParaRPr lang="en-US" altLang="zh-CN" sz="2400">
              <a:solidFill>
                <a:schemeClr val="bg1"/>
              </a:solidFill>
              <a:latin typeface="Arial" panose="020B0604020202020204" pitchFamily="34" charset="0"/>
              <a:cs typeface="Arial" panose="020B0604020202020204" pitchFamily="34" charset="0"/>
            </a:endParaRPr>
          </a:p>
        </p:txBody>
      </p:sp>
      <p:sp>
        <p:nvSpPr>
          <p:cNvPr id="6" name="文本框 5"/>
          <p:cNvSpPr txBox="1"/>
          <p:nvPr/>
        </p:nvSpPr>
        <p:spPr>
          <a:xfrm>
            <a:off x="876935" y="4813300"/>
            <a:ext cx="8643620" cy="829945"/>
          </a:xfrm>
          <a:prstGeom prst="rect">
            <a:avLst/>
          </a:prstGeom>
          <a:noFill/>
        </p:spPr>
        <p:txBody>
          <a:bodyPr wrap="square" rtlCol="0">
            <a:spAutoFit/>
          </a:bodyPr>
          <a:p>
            <a:r>
              <a:rPr lang="en-US" altLang="zh-CN" sz="2400">
                <a:solidFill>
                  <a:schemeClr val="bg1"/>
                </a:solidFill>
                <a:latin typeface="Arial" panose="020B0604020202020204" pitchFamily="34" charset="0"/>
                <a:cs typeface="Arial" panose="020B0604020202020204" pitchFamily="34" charset="0"/>
                <a:sym typeface="+mn-ea"/>
              </a:rPr>
              <a:t>Meanings</a:t>
            </a:r>
            <a:r>
              <a:rPr lang="zh-CN" altLang="en-US" sz="2400">
                <a:solidFill>
                  <a:schemeClr val="bg1"/>
                </a:solidFill>
                <a:latin typeface="Arial" panose="020B0604020202020204" pitchFamily="34" charset="0"/>
                <a:cs typeface="Arial" panose="020B0604020202020204" pitchFamily="34" charset="0"/>
                <a:sym typeface="+mn-ea"/>
              </a:rPr>
              <a:t>：</a:t>
            </a:r>
            <a:r>
              <a:rPr lang="en-US" altLang="zh-CN" sz="2400">
                <a:solidFill>
                  <a:schemeClr val="bg1"/>
                </a:solidFill>
                <a:latin typeface="Arial" panose="020B0604020202020204" pitchFamily="34" charset="0"/>
                <a:cs typeface="Arial" panose="020B0604020202020204" pitchFamily="34" charset="0"/>
                <a:sym typeface="+mn-ea"/>
              </a:rPr>
              <a:t> reunion, happiness, togetherness and harmony. </a:t>
            </a:r>
            <a:endParaRPr lang="en-US" altLang="zh-CN" sz="2400">
              <a:solidFill>
                <a:schemeClr val="bg1"/>
              </a:solidFill>
              <a:latin typeface="Arial" panose="020B0604020202020204" pitchFamily="34" charset="0"/>
              <a:cs typeface="Arial" panose="020B0604020202020204" pitchFamily="34" charset="0"/>
            </a:endParaRPr>
          </a:p>
          <a:p>
            <a:endParaRPr lang="en-US" altLang="zh-CN" sz="240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A1911"/>
        </a:solidFill>
        <a:effectLst/>
      </p:bgPr>
    </p:bg>
    <p:spTree>
      <p:nvGrpSpPr>
        <p:cNvPr id="1" name=""/>
        <p:cNvGrpSpPr/>
        <p:nvPr/>
      </p:nvGrpSpPr>
      <p:grpSpPr>
        <a:xfrm>
          <a:off x="0" y="0"/>
          <a:ext cx="0" cy="0"/>
          <a:chOff x="0" y="0"/>
          <a:chExt cx="0" cy="0"/>
        </a:xfrm>
      </p:grpSpPr>
      <p:sp>
        <p:nvSpPr>
          <p:cNvPr id="8" name="文本框 7"/>
          <p:cNvSpPr txBox="1"/>
          <p:nvPr/>
        </p:nvSpPr>
        <p:spPr>
          <a:xfrm>
            <a:off x="3139440" y="2760345"/>
            <a:ext cx="7940675" cy="1145540"/>
          </a:xfrm>
          <a:prstGeom prst="rect">
            <a:avLst/>
          </a:prstGeom>
          <a:noFill/>
        </p:spPr>
        <p:txBody>
          <a:bodyPr wrap="square" rtlCol="0">
            <a:noAutofit/>
          </a:bodyPr>
          <a:lstStyle/>
          <a:p>
            <a:pPr algn="dist"/>
            <a:r>
              <a:rPr kumimoji="1" lang="en-US" altLang="zh-CN" sz="6000" dirty="0">
                <a:solidFill>
                  <a:schemeClr val="bg1">
                    <a:lumMod val="95000"/>
                  </a:schemeClr>
                </a:solidFill>
                <a:latin typeface="Arial" panose="020B0604020202020204" pitchFamily="34" charset="0"/>
                <a:ea typeface="黑体" panose="02010609060101010101" charset="-122"/>
                <a:cs typeface="Arial" panose="020B0604020202020204" pitchFamily="34" charset="0"/>
              </a:rPr>
              <a:t>The origin of Tangyuan</a:t>
            </a:r>
            <a:endParaRPr kumimoji="1" lang="en-US" altLang="zh-CN" sz="6000" dirty="0">
              <a:solidFill>
                <a:schemeClr val="bg1">
                  <a:lumMod val="95000"/>
                </a:schemeClr>
              </a:solidFill>
              <a:latin typeface="Arial" panose="020B0604020202020204" pitchFamily="34" charset="0"/>
              <a:ea typeface="黑体" panose="02010609060101010101" charset="-122"/>
              <a:cs typeface="Arial" panose="020B0604020202020204" pitchFamily="34" charset="0"/>
            </a:endParaRPr>
          </a:p>
        </p:txBody>
      </p:sp>
      <p:grpSp>
        <p:nvGrpSpPr>
          <p:cNvPr id="5" name="组合 4"/>
          <p:cNvGrpSpPr/>
          <p:nvPr/>
        </p:nvGrpSpPr>
        <p:grpSpPr>
          <a:xfrm>
            <a:off x="0" y="10099"/>
            <a:ext cx="11820131" cy="6577730"/>
            <a:chOff x="0" y="10099"/>
            <a:chExt cx="11820131" cy="6577730"/>
          </a:xfrm>
        </p:grpSpPr>
        <p:pic>
          <p:nvPicPr>
            <p:cNvPr id="13" name="图片 12"/>
            <p:cNvPicPr>
              <a:picLocks noChangeAspect="1"/>
            </p:cNvPicPr>
            <p:nvPr/>
          </p:nvPicPr>
          <p:blipFill>
            <a:blip r:embed="rId1"/>
            <a:stretch>
              <a:fillRect/>
            </a:stretch>
          </p:blipFill>
          <p:spPr>
            <a:xfrm flipH="1">
              <a:off x="0" y="10099"/>
              <a:ext cx="4657724" cy="4657724"/>
            </a:xfrm>
            <a:prstGeom prst="rect">
              <a:avLst/>
            </a:prstGeom>
          </p:spPr>
        </p:pic>
        <p:pic>
          <p:nvPicPr>
            <p:cNvPr id="12" name="图片 11"/>
            <p:cNvPicPr>
              <a:picLocks noChangeAspect="1"/>
            </p:cNvPicPr>
            <p:nvPr/>
          </p:nvPicPr>
          <p:blipFill>
            <a:blip r:embed="rId2"/>
            <a:stretch>
              <a:fillRect/>
            </a:stretch>
          </p:blipFill>
          <p:spPr>
            <a:xfrm>
              <a:off x="7762875" y="3662535"/>
              <a:ext cx="4057256" cy="292529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1"/>
          <a:srcRect t="43264"/>
          <a:stretch>
            <a:fillRect/>
          </a:stretch>
        </p:blipFill>
        <p:spPr>
          <a:xfrm flipH="1">
            <a:off x="8059746" y="2066925"/>
            <a:ext cx="4200525" cy="1990996"/>
          </a:xfrm>
          <a:prstGeom prst="rect">
            <a:avLst/>
          </a:prstGeom>
        </p:spPr>
      </p:pic>
      <p:sp>
        <p:nvSpPr>
          <p:cNvPr id="2" name="文本框 1"/>
          <p:cNvSpPr txBox="1"/>
          <p:nvPr/>
        </p:nvSpPr>
        <p:spPr>
          <a:xfrm>
            <a:off x="975995" y="1393190"/>
            <a:ext cx="7324090" cy="922020"/>
          </a:xfrm>
          <a:prstGeom prst="rect">
            <a:avLst/>
          </a:prstGeom>
          <a:noFill/>
        </p:spPr>
        <p:txBody>
          <a:bodyPr wrap="square" rtlCol="0">
            <a:spAutoFit/>
          </a:bodyPr>
          <a:p>
            <a:pPr indent="457200" algn="just" fontAlgn="auto"/>
            <a:r>
              <a:rPr lang="en-US" altLang="zh-CN">
                <a:solidFill>
                  <a:schemeClr val="bg1"/>
                </a:solidFill>
                <a:latin typeface="Arial" panose="020B0604020202020204" pitchFamily="34" charset="0"/>
                <a:cs typeface="Arial" panose="020B0604020202020204" pitchFamily="34" charset="0"/>
              </a:rPr>
              <a:t>Tangyuan was developed in the Song dynasty(960-1279) in Mingzhou (</a:t>
            </a:r>
            <a:r>
              <a:rPr lang="zh-CN" altLang="en-US">
                <a:solidFill>
                  <a:schemeClr val="bg1"/>
                </a:solidFill>
                <a:latin typeface="Arial" panose="020B0604020202020204" pitchFamily="34" charset="0"/>
                <a:cs typeface="Arial" panose="020B0604020202020204" pitchFamily="34" charset="0"/>
              </a:rPr>
              <a:t>明州</a:t>
            </a:r>
            <a:r>
              <a:rPr lang="en-US" altLang="zh-CN">
                <a:solidFill>
                  <a:schemeClr val="bg1"/>
                </a:solidFill>
                <a:latin typeface="Arial" panose="020B0604020202020204" pitchFamily="34" charset="0"/>
                <a:cs typeface="Arial" panose="020B0604020202020204" pitchFamily="34" charset="0"/>
              </a:rPr>
              <a:t>) (current Ningbo City, Zhejiang Province). It was also called Yuanxiao, the same name as the Lantern Festival in China.</a:t>
            </a:r>
            <a:endParaRPr lang="en-US" altLang="zh-CN">
              <a:solidFill>
                <a:schemeClr val="bg1"/>
              </a:solidFill>
              <a:latin typeface="Arial" panose="020B0604020202020204" pitchFamily="34" charset="0"/>
              <a:cs typeface="Arial" panose="020B0604020202020204" pitchFamily="34" charset="0"/>
            </a:endParaRPr>
          </a:p>
        </p:txBody>
      </p:sp>
      <p:sp>
        <p:nvSpPr>
          <p:cNvPr id="6" name="文本框 5"/>
          <p:cNvSpPr txBox="1"/>
          <p:nvPr/>
        </p:nvSpPr>
        <p:spPr>
          <a:xfrm>
            <a:off x="776605" y="2811145"/>
            <a:ext cx="7523480" cy="922020"/>
          </a:xfrm>
          <a:prstGeom prst="rect">
            <a:avLst/>
          </a:prstGeom>
          <a:noFill/>
        </p:spPr>
        <p:txBody>
          <a:bodyPr wrap="square" rtlCol="0">
            <a:spAutoFit/>
          </a:bodyPr>
          <a:p>
            <a:pPr indent="457200" algn="just" fontAlgn="auto"/>
            <a:r>
              <a:rPr lang="en-US" altLang="zh-CN">
                <a:solidFill>
                  <a:schemeClr val="bg1"/>
                </a:solidFill>
                <a:latin typeface="Arial" panose="020B0604020202020204" pitchFamily="34" charset="0"/>
                <a:cs typeface="Arial" panose="020B0604020202020204" pitchFamily="34" charset="0"/>
                <a:sym typeface="+mn-ea"/>
              </a:rPr>
              <a:t>In Jiangnan, e</a:t>
            </a:r>
            <a:r>
              <a:rPr lang="en-US" altLang="zh-CN">
                <a:solidFill>
                  <a:schemeClr val="bg1"/>
                </a:solidFill>
                <a:latin typeface="Arial" panose="020B0604020202020204" pitchFamily="34" charset="0"/>
                <a:cs typeface="Arial" panose="020B0604020202020204" pitchFamily="34" charset="0"/>
              </a:rPr>
              <a:t>ating Tangyuan during the winter solstice is a traditional custom, which symbolizes reunion with family members and good fortune.</a:t>
            </a:r>
            <a:endParaRPr lang="en-US" altLang="zh-CN">
              <a:solidFill>
                <a:schemeClr val="bg1"/>
              </a:solidFill>
              <a:latin typeface="Arial" panose="020B0604020202020204" pitchFamily="34" charset="0"/>
              <a:cs typeface="Arial" panose="020B0604020202020204" pitchFamily="34" charset="0"/>
            </a:endParaRPr>
          </a:p>
        </p:txBody>
      </p:sp>
      <p:sp>
        <p:nvSpPr>
          <p:cNvPr id="11" name="文本框 10"/>
          <p:cNvSpPr txBox="1"/>
          <p:nvPr/>
        </p:nvSpPr>
        <p:spPr>
          <a:xfrm>
            <a:off x="776605" y="4057650"/>
            <a:ext cx="7473950" cy="1476375"/>
          </a:xfrm>
          <a:prstGeom prst="rect">
            <a:avLst/>
          </a:prstGeom>
          <a:noFill/>
        </p:spPr>
        <p:txBody>
          <a:bodyPr wrap="square" rtlCol="0">
            <a:spAutoFit/>
          </a:bodyPr>
          <a:p>
            <a:pPr indent="457200" algn="just" fontAlgn="auto"/>
            <a:r>
              <a:rPr lang="en-US" altLang="zh-CN">
                <a:solidFill>
                  <a:schemeClr val="bg1"/>
                </a:solidFill>
                <a:latin typeface="Arial" panose="020B0604020202020204" pitchFamily="34" charset="0"/>
                <a:cs typeface="Arial" panose="020B0604020202020204" pitchFamily="34" charset="0"/>
              </a:rPr>
              <a:t>Historically, a number of different names were used to refer to Tangyuan. It is often called “Yuanxiao” in the north, while "Tangyuan" in the south, which is said to be related to Yuan Shikai. Because  the name Yuanxiao sounded identical to “remove Yuan” (“</a:t>
            </a:r>
            <a:r>
              <a:rPr lang="zh-CN" altLang="en-US">
                <a:solidFill>
                  <a:schemeClr val="bg1"/>
                </a:solidFill>
                <a:latin typeface="Arial" panose="020B0604020202020204" pitchFamily="34" charset="0"/>
                <a:cs typeface="Arial" panose="020B0604020202020204" pitchFamily="34" charset="0"/>
              </a:rPr>
              <a:t>袁消</a:t>
            </a:r>
            <a:r>
              <a:rPr lang="en-US" altLang="zh-CN">
                <a:solidFill>
                  <a:schemeClr val="bg1"/>
                </a:solidFill>
                <a:latin typeface="Arial" panose="020B0604020202020204" pitchFamily="34" charset="0"/>
                <a:cs typeface="Arial" panose="020B0604020202020204" pitchFamily="34" charset="0"/>
              </a:rPr>
              <a:t>”), </a:t>
            </a:r>
            <a:r>
              <a:rPr lang="en-US" altLang="zh-CN">
                <a:solidFill>
                  <a:schemeClr val="bg1"/>
                </a:solidFill>
                <a:latin typeface="Arial" panose="020B0604020202020204" pitchFamily="34" charset="0"/>
                <a:cs typeface="Arial" panose="020B0604020202020204" pitchFamily="34" charset="0"/>
              </a:rPr>
              <a:t>he gave orders to change the name to Tangyuan.</a:t>
            </a:r>
            <a:endParaRPr lang="en-US" altLang="zh-CN">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2880" y="234315"/>
            <a:ext cx="7472680" cy="460375"/>
          </a:xfrm>
          <a:prstGeom prst="rect">
            <a:avLst/>
          </a:prstGeom>
          <a:noFill/>
        </p:spPr>
        <p:txBody>
          <a:bodyPr wrap="square" rtlCol="0">
            <a:spAutoFit/>
          </a:bodyPr>
          <a:lstStyle/>
          <a:p>
            <a:pPr algn="dist"/>
            <a:r>
              <a:rPr kumimoji="1" lang="en-US" altLang="zh-CN" sz="2400">
                <a:solidFill>
                  <a:schemeClr val="bg1"/>
                </a:solidFill>
                <a:latin typeface="Arial" panose="020B0604020202020204" pitchFamily="34" charset="0"/>
                <a:cs typeface="Arial" panose="020B0604020202020204" pitchFamily="34" charset="0"/>
              </a:rPr>
              <a:t>Differences between </a:t>
            </a:r>
            <a:r>
              <a:rPr kumimoji="1" lang="en-US" altLang="zh-CN" sz="2400">
                <a:solidFill>
                  <a:schemeClr val="bg1"/>
                </a:solidFill>
                <a:latin typeface="Arial" panose="020B0604020202020204" pitchFamily="34" charset="0"/>
                <a:cs typeface="Arial" panose="020B0604020202020204" pitchFamily="34" charset="0"/>
                <a:sym typeface="+mn-ea"/>
              </a:rPr>
              <a:t>Yuanxiao </a:t>
            </a:r>
            <a:r>
              <a:rPr kumimoji="1" lang="en-US" altLang="zh-CN" sz="2400">
                <a:solidFill>
                  <a:schemeClr val="bg1"/>
                </a:solidFill>
                <a:latin typeface="Arial" panose="020B0604020202020204" pitchFamily="34" charset="0"/>
                <a:cs typeface="Arial" panose="020B0604020202020204" pitchFamily="34" charset="0"/>
              </a:rPr>
              <a:t>and</a:t>
            </a:r>
            <a:r>
              <a:rPr kumimoji="1" lang="en-US" altLang="zh-CN" sz="2400">
                <a:solidFill>
                  <a:schemeClr val="bg1"/>
                </a:solidFill>
                <a:latin typeface="Arial" panose="020B0604020202020204" pitchFamily="34" charset="0"/>
                <a:cs typeface="Arial" panose="020B0604020202020204" pitchFamily="34" charset="0"/>
                <a:sym typeface="+mn-ea"/>
              </a:rPr>
              <a:t> Tangyuan</a:t>
            </a:r>
            <a:r>
              <a:rPr kumimoji="1" lang="en-US" altLang="zh-CN" sz="2400">
                <a:solidFill>
                  <a:schemeClr val="bg1"/>
                </a:solidFill>
                <a:latin typeface="Arial" panose="020B0604020202020204" pitchFamily="34" charset="0"/>
                <a:cs typeface="Arial" panose="020B0604020202020204" pitchFamily="34" charset="0"/>
              </a:rPr>
              <a:t> </a:t>
            </a:r>
            <a:endParaRPr kumimoji="1" lang="en-US" altLang="zh-CN" sz="2400">
              <a:solidFill>
                <a:schemeClr val="bg1"/>
              </a:solidFill>
              <a:latin typeface="Arial" panose="020B0604020202020204" pitchFamily="34" charset="0"/>
              <a:cs typeface="Arial" panose="020B0604020202020204" pitchFamily="34" charset="0"/>
            </a:endParaRPr>
          </a:p>
        </p:txBody>
      </p:sp>
      <p:pic>
        <p:nvPicPr>
          <p:cNvPr id="6" name="图片 5"/>
          <p:cNvPicPr>
            <a:picLocks noChangeAspect="1"/>
          </p:cNvPicPr>
          <p:nvPr/>
        </p:nvPicPr>
        <p:blipFill>
          <a:blip r:embed="rId1"/>
          <a:stretch>
            <a:fillRect/>
          </a:stretch>
        </p:blipFill>
        <p:spPr>
          <a:xfrm>
            <a:off x="3906520" y="1501775"/>
            <a:ext cx="3731895" cy="3731895"/>
          </a:xfrm>
          <a:prstGeom prst="rect">
            <a:avLst/>
          </a:prstGeom>
        </p:spPr>
      </p:pic>
      <p:sp>
        <p:nvSpPr>
          <p:cNvPr id="2" name="文本框 1"/>
          <p:cNvSpPr txBox="1"/>
          <p:nvPr/>
        </p:nvSpPr>
        <p:spPr>
          <a:xfrm>
            <a:off x="7442200" y="1045845"/>
            <a:ext cx="2033905" cy="521970"/>
          </a:xfrm>
          <a:prstGeom prst="rect">
            <a:avLst/>
          </a:prstGeom>
          <a:noFill/>
        </p:spPr>
        <p:txBody>
          <a:bodyPr wrap="square" rtlCol="0">
            <a:spAutoFit/>
          </a:bodyPr>
          <a:p>
            <a:r>
              <a:rPr lang="en-US" altLang="zh-CN" sz="2800">
                <a:solidFill>
                  <a:schemeClr val="bg1"/>
                </a:solidFill>
              </a:rPr>
              <a:t>Tangyuan:</a:t>
            </a:r>
            <a:endParaRPr lang="en-US" altLang="zh-CN" sz="2800">
              <a:solidFill>
                <a:schemeClr val="bg1"/>
              </a:solidFill>
            </a:endParaRPr>
          </a:p>
        </p:txBody>
      </p:sp>
      <p:sp>
        <p:nvSpPr>
          <p:cNvPr id="7" name="文本框 6"/>
          <p:cNvSpPr txBox="1"/>
          <p:nvPr/>
        </p:nvSpPr>
        <p:spPr>
          <a:xfrm>
            <a:off x="182880" y="1045845"/>
            <a:ext cx="1716405" cy="521970"/>
          </a:xfrm>
          <a:prstGeom prst="rect">
            <a:avLst/>
          </a:prstGeom>
          <a:noFill/>
        </p:spPr>
        <p:txBody>
          <a:bodyPr wrap="square" rtlCol="0">
            <a:spAutoFit/>
          </a:bodyPr>
          <a:p>
            <a:r>
              <a:rPr lang="en-US" altLang="zh-CN" sz="2800">
                <a:solidFill>
                  <a:schemeClr val="bg1"/>
                </a:solidFill>
              </a:rPr>
              <a:t>Yuanxiao:</a:t>
            </a:r>
            <a:endParaRPr lang="en-US" altLang="zh-CN" sz="2800">
              <a:solidFill>
                <a:schemeClr val="bg1"/>
              </a:solidFill>
            </a:endParaRPr>
          </a:p>
        </p:txBody>
      </p:sp>
      <p:sp>
        <p:nvSpPr>
          <p:cNvPr id="8" name="文本框 7"/>
          <p:cNvSpPr txBox="1"/>
          <p:nvPr/>
        </p:nvSpPr>
        <p:spPr>
          <a:xfrm>
            <a:off x="182880" y="4739005"/>
            <a:ext cx="4064000" cy="398780"/>
          </a:xfrm>
          <a:prstGeom prst="rect">
            <a:avLst/>
          </a:prstGeom>
          <a:noFill/>
        </p:spPr>
        <p:txBody>
          <a:bodyPr wrap="square" rtlCol="0">
            <a:spAutoFit/>
          </a:bodyPr>
          <a:p>
            <a:r>
              <a:rPr lang="en-US" altLang="zh-CN" sz="2000">
                <a:solidFill>
                  <a:schemeClr val="bg1"/>
                </a:solidFill>
                <a:latin typeface="Arial" panose="020B0604020202020204" pitchFamily="34" charset="0"/>
                <a:cs typeface="Arial" panose="020B0604020202020204" pitchFamily="34" charset="0"/>
              </a:rPr>
              <a:t>Storage: a short shelf life</a:t>
            </a:r>
            <a:endParaRPr lang="en-US" altLang="zh-CN" sz="2000">
              <a:solidFill>
                <a:schemeClr val="bg1"/>
              </a:solidFill>
              <a:latin typeface="Arial" panose="020B0604020202020204" pitchFamily="34" charset="0"/>
              <a:cs typeface="Arial" panose="020B0604020202020204" pitchFamily="34" charset="0"/>
            </a:endParaRPr>
          </a:p>
        </p:txBody>
      </p:sp>
      <p:sp>
        <p:nvSpPr>
          <p:cNvPr id="9" name="文本框 8"/>
          <p:cNvSpPr txBox="1"/>
          <p:nvPr/>
        </p:nvSpPr>
        <p:spPr>
          <a:xfrm>
            <a:off x="7442200" y="1808480"/>
            <a:ext cx="4064000" cy="617855"/>
          </a:xfrm>
          <a:prstGeom prst="rect">
            <a:avLst/>
          </a:prstGeom>
          <a:noFill/>
        </p:spPr>
        <p:txBody>
          <a:bodyPr wrap="square" rtlCol="0">
            <a:noAutofit/>
          </a:bodyPr>
          <a:p>
            <a:pPr indent="-457200" algn="just" fontAlgn="auto"/>
            <a:r>
              <a:rPr lang="en-US" altLang="zh-CN" sz="2000">
                <a:solidFill>
                  <a:schemeClr val="bg1"/>
                </a:solidFill>
                <a:latin typeface="Arial" panose="020B0604020202020204" pitchFamily="34" charset="0"/>
                <a:cs typeface="Arial" panose="020B0604020202020204" pitchFamily="34" charset="0"/>
                <a:sym typeface="+mn-ea"/>
              </a:rPr>
              <a:t>Fillings: </a:t>
            </a:r>
            <a:r>
              <a:rPr lang="en-US" altLang="zh-CN" sz="2000">
                <a:solidFill>
                  <a:schemeClr val="bg1"/>
                </a:solidFill>
                <a:latin typeface="Arial" panose="020B0604020202020204" pitchFamily="34" charset="0"/>
                <a:cs typeface="Arial" panose="020B0604020202020204" pitchFamily="34" charset="0"/>
              </a:rPr>
              <a:t>soft, either sweet or salty, thinner soup</a:t>
            </a:r>
            <a:endParaRPr lang="en-US" altLang="zh-CN" sz="2000">
              <a:solidFill>
                <a:schemeClr val="bg1"/>
              </a:solidFill>
              <a:latin typeface="Arial" panose="020B0604020202020204" pitchFamily="34" charset="0"/>
              <a:cs typeface="Arial" panose="020B0604020202020204" pitchFamily="34" charset="0"/>
            </a:endParaRPr>
          </a:p>
          <a:p>
            <a:pPr algn="just"/>
            <a:endParaRPr lang="en-US" altLang="zh-CN" sz="2000">
              <a:solidFill>
                <a:schemeClr val="bg1"/>
              </a:solidFill>
              <a:latin typeface="Arial" panose="020B0604020202020204" pitchFamily="34" charset="0"/>
              <a:cs typeface="Arial" panose="020B0604020202020204" pitchFamily="34" charset="0"/>
            </a:endParaRPr>
          </a:p>
        </p:txBody>
      </p:sp>
      <p:sp>
        <p:nvSpPr>
          <p:cNvPr id="10" name="文本框 9"/>
          <p:cNvSpPr txBox="1"/>
          <p:nvPr/>
        </p:nvSpPr>
        <p:spPr>
          <a:xfrm>
            <a:off x="7442200" y="4568825"/>
            <a:ext cx="4321175" cy="664845"/>
          </a:xfrm>
          <a:prstGeom prst="rect">
            <a:avLst/>
          </a:prstGeom>
          <a:noFill/>
        </p:spPr>
        <p:txBody>
          <a:bodyPr wrap="square" rtlCol="0">
            <a:noAutofit/>
          </a:bodyPr>
          <a:p>
            <a:r>
              <a:rPr lang="en-US" altLang="zh-CN" sz="2000">
                <a:solidFill>
                  <a:schemeClr val="bg1"/>
                </a:solidFill>
                <a:latin typeface="Arial" panose="020B0604020202020204" pitchFamily="34" charset="0"/>
                <a:cs typeface="Arial" panose="020B0604020202020204" pitchFamily="34" charset="0"/>
                <a:sym typeface="+mn-ea"/>
              </a:rPr>
              <a:t>Storage: </a:t>
            </a:r>
            <a:r>
              <a:rPr lang="en-US" altLang="zh-CN" sz="2000">
                <a:solidFill>
                  <a:schemeClr val="bg1"/>
                </a:solidFill>
                <a:latin typeface="Arial" panose="020B0604020202020204" pitchFamily="34" charset="0"/>
                <a:cs typeface="Arial" panose="020B0604020202020204" pitchFamily="34" charset="0"/>
              </a:rPr>
              <a:t>be stored frozen for a long time</a:t>
            </a:r>
            <a:endParaRPr lang="en-US" altLang="zh-CN" sz="2000">
              <a:solidFill>
                <a:schemeClr val="bg1"/>
              </a:solidFill>
              <a:latin typeface="Arial" panose="020B0604020202020204" pitchFamily="34" charset="0"/>
              <a:cs typeface="Arial" panose="020B0604020202020204" pitchFamily="34" charset="0"/>
            </a:endParaRPr>
          </a:p>
          <a:p>
            <a:endParaRPr lang="en-US" altLang="zh-CN" sz="2000">
              <a:solidFill>
                <a:schemeClr val="bg1"/>
              </a:solidFill>
              <a:latin typeface="Arial" panose="020B0604020202020204" pitchFamily="34" charset="0"/>
              <a:cs typeface="Arial" panose="020B0604020202020204" pitchFamily="34" charset="0"/>
            </a:endParaRPr>
          </a:p>
        </p:txBody>
      </p:sp>
      <p:sp>
        <p:nvSpPr>
          <p:cNvPr id="11" name="文本框 10"/>
          <p:cNvSpPr txBox="1"/>
          <p:nvPr/>
        </p:nvSpPr>
        <p:spPr>
          <a:xfrm>
            <a:off x="7442200" y="2767965"/>
            <a:ext cx="4201795" cy="1322070"/>
          </a:xfrm>
          <a:prstGeom prst="rect">
            <a:avLst/>
          </a:prstGeom>
          <a:noFill/>
        </p:spPr>
        <p:txBody>
          <a:bodyPr wrap="square" rtlCol="0">
            <a:spAutoFit/>
          </a:bodyPr>
          <a:p>
            <a:pPr indent="-457200" algn="just" fontAlgn="auto"/>
            <a:r>
              <a:rPr lang="en-US" altLang="zh-CN" sz="2000">
                <a:solidFill>
                  <a:schemeClr val="bg1"/>
                </a:solidFill>
                <a:latin typeface="Arial" panose="020B0604020202020204" pitchFamily="34" charset="0"/>
                <a:cs typeface="Arial" panose="020B0604020202020204" pitchFamily="34" charset="0"/>
              </a:rPr>
              <a:t>Making: Tangyuan is made by wrapping the soft filling in a glutinous rice "dough" and shaping it into a ball. </a:t>
            </a:r>
            <a:endParaRPr lang="en-US" altLang="zh-CN" sz="2000">
              <a:solidFill>
                <a:schemeClr val="bg1"/>
              </a:solidFill>
              <a:latin typeface="Arial" panose="020B0604020202020204" pitchFamily="34" charset="0"/>
              <a:cs typeface="Arial" panose="020B0604020202020204" pitchFamily="34" charset="0"/>
            </a:endParaRPr>
          </a:p>
        </p:txBody>
      </p:sp>
      <p:sp>
        <p:nvSpPr>
          <p:cNvPr id="12" name="文本框 11"/>
          <p:cNvSpPr txBox="1"/>
          <p:nvPr/>
        </p:nvSpPr>
        <p:spPr>
          <a:xfrm>
            <a:off x="182880" y="1918335"/>
            <a:ext cx="6096000" cy="398780"/>
          </a:xfrm>
          <a:prstGeom prst="rect">
            <a:avLst/>
          </a:prstGeom>
          <a:noFill/>
        </p:spPr>
        <p:txBody>
          <a:bodyPr wrap="square" rtlCol="0">
            <a:spAutoFit/>
          </a:bodyPr>
          <a:p>
            <a:r>
              <a:rPr lang="en-US" altLang="zh-CN" sz="2000">
                <a:solidFill>
                  <a:schemeClr val="bg1"/>
                </a:solidFill>
                <a:latin typeface="Arial" panose="020B0604020202020204" pitchFamily="34" charset="0"/>
                <a:cs typeface="Arial" panose="020B0604020202020204" pitchFamily="34" charset="0"/>
                <a:sym typeface="+mn-ea"/>
              </a:rPr>
              <a:t>Fillings</a:t>
            </a:r>
            <a:r>
              <a:rPr lang="zh-CN" altLang="en-US" sz="2000">
                <a:solidFill>
                  <a:schemeClr val="bg1"/>
                </a:solidFill>
                <a:latin typeface="Arial" panose="020B0604020202020204" pitchFamily="34" charset="0"/>
                <a:cs typeface="Arial" panose="020B0604020202020204" pitchFamily="34" charset="0"/>
                <a:sym typeface="+mn-ea"/>
              </a:rPr>
              <a:t>：</a:t>
            </a:r>
            <a:r>
              <a:rPr lang="en-US" altLang="zh-CN" sz="2000">
                <a:solidFill>
                  <a:schemeClr val="bg1"/>
                </a:solidFill>
                <a:latin typeface="Arial" panose="020B0604020202020204" pitchFamily="34" charset="0"/>
                <a:cs typeface="Arial" panose="020B0604020202020204" pitchFamily="34" charset="0"/>
                <a:sym typeface="+mn-ea"/>
              </a:rPr>
              <a:t>sweet, solid, thick broth</a:t>
            </a:r>
            <a:endParaRPr lang="en-US" altLang="zh-CN" sz="2000">
              <a:solidFill>
                <a:schemeClr val="bg1"/>
              </a:solidFill>
              <a:latin typeface="Arial" panose="020B0604020202020204" pitchFamily="34" charset="0"/>
              <a:cs typeface="Arial" panose="020B0604020202020204" pitchFamily="34" charset="0"/>
              <a:sym typeface="+mn-ea"/>
            </a:endParaRPr>
          </a:p>
        </p:txBody>
      </p:sp>
      <p:sp>
        <p:nvSpPr>
          <p:cNvPr id="13" name="文本框 12"/>
          <p:cNvSpPr txBox="1"/>
          <p:nvPr/>
        </p:nvSpPr>
        <p:spPr>
          <a:xfrm>
            <a:off x="182880" y="2767965"/>
            <a:ext cx="4117340" cy="1704975"/>
          </a:xfrm>
          <a:prstGeom prst="rect">
            <a:avLst/>
          </a:prstGeom>
          <a:noFill/>
        </p:spPr>
        <p:txBody>
          <a:bodyPr wrap="square" rtlCol="0">
            <a:noAutofit/>
          </a:bodyPr>
          <a:p>
            <a:pPr indent="-457200" algn="just" fontAlgn="auto"/>
            <a:r>
              <a:rPr lang="en-US" altLang="zh-CN" sz="2000">
                <a:solidFill>
                  <a:schemeClr val="bg1"/>
                </a:solidFill>
                <a:latin typeface="Arial" panose="020B0604020202020204" pitchFamily="34" charset="0"/>
                <a:cs typeface="Arial" panose="020B0604020202020204" pitchFamily="34" charset="0"/>
                <a:sym typeface="+mn-ea"/>
              </a:rPr>
              <a:t>Making: The filling is dipped into</a:t>
            </a:r>
            <a:endParaRPr lang="en-US" altLang="zh-CN" sz="2000">
              <a:solidFill>
                <a:schemeClr val="bg1"/>
              </a:solidFill>
              <a:latin typeface="Arial" panose="020B0604020202020204" pitchFamily="34" charset="0"/>
              <a:cs typeface="Arial" panose="020B0604020202020204" pitchFamily="34" charset="0"/>
              <a:sym typeface="+mn-ea"/>
            </a:endParaRPr>
          </a:p>
          <a:p>
            <a:pPr indent="-457200" algn="just" fontAlgn="auto"/>
            <a:r>
              <a:rPr lang="en-US" altLang="zh-CN" sz="2000">
                <a:solidFill>
                  <a:schemeClr val="bg1"/>
                </a:solidFill>
                <a:latin typeface="Arial" panose="020B0604020202020204" pitchFamily="34" charset="0"/>
                <a:cs typeface="Arial" panose="020B0604020202020204" pitchFamily="34" charset="0"/>
                <a:sym typeface="+mn-ea"/>
              </a:rPr>
              <a:t>water then the dry glutinous rice flour repeatedly, until a round shape is achieved.</a:t>
            </a:r>
            <a:endParaRPr lang="en-US" altLang="zh-CN" sz="2000">
              <a:solidFill>
                <a:schemeClr val="bg1"/>
              </a:solidFill>
              <a:latin typeface="Arial" panose="020B0604020202020204" pitchFamily="34" charset="0"/>
              <a:cs typeface="Arial" panose="020B0604020202020204" pitchFamily="34"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A1911"/>
        </a:solidFill>
        <a:effectLst/>
      </p:bgPr>
    </p:bg>
    <p:spTree>
      <p:nvGrpSpPr>
        <p:cNvPr id="1" name=""/>
        <p:cNvGrpSpPr/>
        <p:nvPr/>
      </p:nvGrpSpPr>
      <p:grpSpPr>
        <a:xfrm>
          <a:off x="0" y="0"/>
          <a:ext cx="0" cy="0"/>
          <a:chOff x="0" y="0"/>
          <a:chExt cx="0" cy="0"/>
        </a:xfrm>
      </p:grpSpPr>
      <p:grpSp>
        <p:nvGrpSpPr>
          <p:cNvPr id="11" name="组合 10"/>
          <p:cNvGrpSpPr/>
          <p:nvPr/>
        </p:nvGrpSpPr>
        <p:grpSpPr>
          <a:xfrm>
            <a:off x="0" y="10099"/>
            <a:ext cx="11820131" cy="6577730"/>
            <a:chOff x="0" y="10099"/>
            <a:chExt cx="11820131" cy="6577730"/>
          </a:xfrm>
        </p:grpSpPr>
        <p:pic>
          <p:nvPicPr>
            <p:cNvPr id="12" name="图片 11"/>
            <p:cNvPicPr>
              <a:picLocks noChangeAspect="1"/>
            </p:cNvPicPr>
            <p:nvPr/>
          </p:nvPicPr>
          <p:blipFill>
            <a:blip r:embed="rId1"/>
            <a:stretch>
              <a:fillRect/>
            </a:stretch>
          </p:blipFill>
          <p:spPr>
            <a:xfrm flipH="1">
              <a:off x="0" y="10099"/>
              <a:ext cx="4657724" cy="4657724"/>
            </a:xfrm>
            <a:prstGeom prst="rect">
              <a:avLst/>
            </a:prstGeom>
          </p:spPr>
        </p:pic>
        <p:pic>
          <p:nvPicPr>
            <p:cNvPr id="13" name="图片 12"/>
            <p:cNvPicPr>
              <a:picLocks noChangeAspect="1"/>
            </p:cNvPicPr>
            <p:nvPr/>
          </p:nvPicPr>
          <p:blipFill>
            <a:blip r:embed="rId2"/>
            <a:stretch>
              <a:fillRect/>
            </a:stretch>
          </p:blipFill>
          <p:spPr>
            <a:xfrm>
              <a:off x="7762875" y="3662535"/>
              <a:ext cx="4057256" cy="2925294"/>
            </a:xfrm>
            <a:prstGeom prst="rect">
              <a:avLst/>
            </a:prstGeom>
          </p:spPr>
        </p:pic>
      </p:grpSp>
      <p:sp>
        <p:nvSpPr>
          <p:cNvPr id="8" name="文本框 7"/>
          <p:cNvSpPr txBox="1"/>
          <p:nvPr/>
        </p:nvSpPr>
        <p:spPr>
          <a:xfrm>
            <a:off x="3358515" y="2762885"/>
            <a:ext cx="6671310" cy="1014730"/>
          </a:xfrm>
          <a:prstGeom prst="rect">
            <a:avLst/>
          </a:prstGeom>
          <a:noFill/>
        </p:spPr>
        <p:txBody>
          <a:bodyPr wrap="square" rtlCol="0">
            <a:spAutoFit/>
          </a:bodyPr>
          <a:lstStyle/>
          <a:p>
            <a:pPr algn="dist"/>
            <a:r>
              <a:rPr kumimoji="1" lang="en-US" altLang="zh-CN" sz="6000" dirty="0">
                <a:solidFill>
                  <a:schemeClr val="bg1">
                    <a:lumMod val="95000"/>
                  </a:schemeClr>
                </a:solidFill>
                <a:latin typeface="Arial" panose="020B0604020202020204" pitchFamily="34" charset="0"/>
                <a:cs typeface="Arial" panose="020B0604020202020204" pitchFamily="34" charset="0"/>
              </a:rPr>
              <a:t>Types of Tangyuan</a:t>
            </a:r>
            <a:endParaRPr kumimoji="1" lang="en-US" altLang="zh-CN" sz="6000" dirty="0">
              <a:solidFill>
                <a:schemeClr val="bg1">
                  <a:lumMod val="9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567180" y="3198495"/>
            <a:ext cx="4064000" cy="368300"/>
          </a:xfrm>
          <a:prstGeom prst="rect">
            <a:avLst/>
          </a:prstGeom>
          <a:noFill/>
        </p:spPr>
        <p:txBody>
          <a:bodyPr wrap="square" rtlCol="0">
            <a:spAutoFit/>
          </a:bodyPr>
          <a:p>
            <a:pPr algn="ctr"/>
            <a:r>
              <a:rPr lang="en-US" altLang="zh-CN">
                <a:solidFill>
                  <a:schemeClr val="bg1"/>
                </a:solidFill>
              </a:rPr>
              <a:t>Ling Tangyuan of Chongqing</a:t>
            </a:r>
            <a:endParaRPr lang="en-US" altLang="zh-CN">
              <a:solidFill>
                <a:schemeClr val="bg1"/>
              </a:solidFill>
            </a:endParaRPr>
          </a:p>
        </p:txBody>
      </p:sp>
      <p:sp>
        <p:nvSpPr>
          <p:cNvPr id="6" name="文本框 5"/>
          <p:cNvSpPr txBox="1"/>
          <p:nvPr/>
        </p:nvSpPr>
        <p:spPr>
          <a:xfrm>
            <a:off x="6647815" y="3200400"/>
            <a:ext cx="4064000" cy="368300"/>
          </a:xfrm>
          <a:prstGeom prst="rect">
            <a:avLst/>
          </a:prstGeom>
          <a:noFill/>
        </p:spPr>
        <p:txBody>
          <a:bodyPr wrap="square" rtlCol="0">
            <a:spAutoFit/>
          </a:bodyPr>
          <a:p>
            <a:pPr algn="ctr"/>
            <a:r>
              <a:rPr lang="en-US" altLang="zh-CN">
                <a:solidFill>
                  <a:schemeClr val="bg1"/>
                </a:solidFill>
              </a:rPr>
              <a:t>Five-colored Tangyuan in Suzhou</a:t>
            </a:r>
            <a:endParaRPr lang="en-US" altLang="zh-CN">
              <a:solidFill>
                <a:schemeClr val="bg1"/>
              </a:solidFill>
            </a:endParaRPr>
          </a:p>
        </p:txBody>
      </p:sp>
      <p:sp>
        <p:nvSpPr>
          <p:cNvPr id="7" name="文本框 6"/>
          <p:cNvSpPr txBox="1"/>
          <p:nvPr/>
        </p:nvSpPr>
        <p:spPr>
          <a:xfrm>
            <a:off x="1007110" y="6344285"/>
            <a:ext cx="5044440" cy="368300"/>
          </a:xfrm>
          <a:prstGeom prst="rect">
            <a:avLst/>
          </a:prstGeom>
          <a:noFill/>
        </p:spPr>
        <p:txBody>
          <a:bodyPr wrap="square" rtlCol="0">
            <a:spAutoFit/>
          </a:bodyPr>
          <a:p>
            <a:pPr algn="ctr"/>
            <a:r>
              <a:rPr lang="en-US" altLang="zh-CN">
                <a:solidFill>
                  <a:schemeClr val="bg1"/>
                </a:solidFill>
              </a:rPr>
              <a:t>4-flavor Tangyuan in Guangdong Province</a:t>
            </a:r>
            <a:endParaRPr lang="en-US" altLang="zh-CN">
              <a:solidFill>
                <a:schemeClr val="bg1"/>
              </a:solidFill>
            </a:endParaRPr>
          </a:p>
        </p:txBody>
      </p:sp>
      <p:sp>
        <p:nvSpPr>
          <p:cNvPr id="8" name="文本框 7"/>
          <p:cNvSpPr txBox="1"/>
          <p:nvPr/>
        </p:nvSpPr>
        <p:spPr>
          <a:xfrm>
            <a:off x="6345555" y="6351905"/>
            <a:ext cx="5739765" cy="368300"/>
          </a:xfrm>
          <a:prstGeom prst="rect">
            <a:avLst/>
          </a:prstGeom>
          <a:noFill/>
        </p:spPr>
        <p:txBody>
          <a:bodyPr wrap="square" rtlCol="0">
            <a:spAutoFit/>
          </a:bodyPr>
          <a:p>
            <a:r>
              <a:rPr lang="en-US" altLang="zh-CN">
                <a:solidFill>
                  <a:schemeClr val="bg1"/>
                </a:solidFill>
              </a:rPr>
              <a:t>Chicken Tangyuan in Xingyi of Guizhou Province</a:t>
            </a:r>
            <a:endParaRPr lang="en-US" altLang="zh-CN">
              <a:solidFill>
                <a:schemeClr val="bg1"/>
              </a:solidFill>
            </a:endParaRPr>
          </a:p>
        </p:txBody>
      </p:sp>
      <p:pic>
        <p:nvPicPr>
          <p:cNvPr id="9" name="图片 8"/>
          <p:cNvPicPr>
            <a:picLocks noChangeAspect="1"/>
          </p:cNvPicPr>
          <p:nvPr/>
        </p:nvPicPr>
        <p:blipFill>
          <a:blip r:embed="rId1"/>
          <a:stretch>
            <a:fillRect/>
          </a:stretch>
        </p:blipFill>
        <p:spPr>
          <a:xfrm>
            <a:off x="2089785" y="189230"/>
            <a:ext cx="2880000" cy="2880000"/>
          </a:xfrm>
          <a:prstGeom prst="rect">
            <a:avLst/>
          </a:prstGeom>
          <a:effectLst>
            <a:softEdge rad="31750"/>
          </a:effectLst>
        </p:spPr>
      </p:pic>
      <p:pic>
        <p:nvPicPr>
          <p:cNvPr id="10" name="图片 9"/>
          <p:cNvPicPr/>
          <p:nvPr/>
        </p:nvPicPr>
        <p:blipFill>
          <a:blip r:embed="rId2"/>
          <a:srcRect l="2037" t="14815" r="16279" b="6597"/>
          <a:stretch>
            <a:fillRect/>
          </a:stretch>
        </p:blipFill>
        <p:spPr>
          <a:xfrm>
            <a:off x="7256780" y="189230"/>
            <a:ext cx="3136265" cy="2879725"/>
          </a:xfrm>
          <a:prstGeom prst="rect">
            <a:avLst/>
          </a:prstGeom>
          <a:effectLst>
            <a:softEdge rad="31750"/>
          </a:effectLst>
        </p:spPr>
      </p:pic>
      <p:pic>
        <p:nvPicPr>
          <p:cNvPr id="11" name="图片 10"/>
          <p:cNvPicPr>
            <a:picLocks noChangeAspect="1"/>
          </p:cNvPicPr>
          <p:nvPr/>
        </p:nvPicPr>
        <p:blipFill>
          <a:blip r:embed="rId3"/>
          <a:srcRect l="6186" r="15808"/>
          <a:stretch>
            <a:fillRect/>
          </a:stretch>
        </p:blipFill>
        <p:spPr>
          <a:xfrm>
            <a:off x="2089785" y="3696335"/>
            <a:ext cx="3114675" cy="2518410"/>
          </a:xfrm>
          <a:prstGeom prst="rect">
            <a:avLst/>
          </a:prstGeom>
          <a:ln>
            <a:solidFill>
              <a:schemeClr val="accent1"/>
            </a:solidFill>
          </a:ln>
          <a:effectLst>
            <a:softEdge rad="31750"/>
          </a:effectLst>
        </p:spPr>
      </p:pic>
      <p:pic>
        <p:nvPicPr>
          <p:cNvPr id="12" name="图片 11"/>
          <p:cNvPicPr/>
          <p:nvPr/>
        </p:nvPicPr>
        <p:blipFill>
          <a:blip r:embed="rId4"/>
          <a:srcRect l="3910" t="16549" r="10313"/>
          <a:stretch>
            <a:fillRect/>
          </a:stretch>
        </p:blipFill>
        <p:spPr>
          <a:xfrm>
            <a:off x="7304405" y="3700145"/>
            <a:ext cx="3088606" cy="2520000"/>
          </a:xfrm>
          <a:prstGeom prst="rect">
            <a:avLst/>
          </a:prstGeom>
          <a:effectLst>
            <a:softEdge rad="31750"/>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A1911"/>
        </a:solidFill>
        <a:effectLst/>
      </p:bgPr>
    </p:bg>
    <p:spTree>
      <p:nvGrpSpPr>
        <p:cNvPr id="1" name=""/>
        <p:cNvGrpSpPr/>
        <p:nvPr/>
      </p:nvGrpSpPr>
      <p:grpSpPr>
        <a:xfrm>
          <a:off x="0" y="0"/>
          <a:ext cx="0" cy="0"/>
          <a:chOff x="0" y="0"/>
          <a:chExt cx="0" cy="0"/>
        </a:xfrm>
      </p:grpSpPr>
      <p:sp>
        <p:nvSpPr>
          <p:cNvPr id="8" name="文本框 7"/>
          <p:cNvSpPr txBox="1"/>
          <p:nvPr/>
        </p:nvSpPr>
        <p:spPr>
          <a:xfrm>
            <a:off x="2900680" y="2967990"/>
            <a:ext cx="8833485" cy="922020"/>
          </a:xfrm>
          <a:prstGeom prst="rect">
            <a:avLst/>
          </a:prstGeom>
          <a:noFill/>
        </p:spPr>
        <p:txBody>
          <a:bodyPr wrap="square" rtlCol="0">
            <a:spAutoFit/>
          </a:bodyPr>
          <a:lstStyle/>
          <a:p>
            <a:pPr algn="dist"/>
            <a:r>
              <a:rPr kumimoji="1" lang="en-US" altLang="zh-CN" sz="5400" dirty="0">
                <a:solidFill>
                  <a:schemeClr val="bg1">
                    <a:lumMod val="95000"/>
                  </a:schemeClr>
                </a:solidFill>
                <a:latin typeface="Arial" panose="020B0604020202020204" pitchFamily="34" charset="0"/>
                <a:ea typeface="黑体" panose="02010609060101010101" charset="-122"/>
                <a:cs typeface="Arial" panose="020B0604020202020204" pitchFamily="34" charset="0"/>
              </a:rPr>
              <a:t>Steps of making Tangyuan</a:t>
            </a:r>
            <a:endParaRPr kumimoji="1" lang="en-US" altLang="zh-CN" sz="5400" dirty="0">
              <a:solidFill>
                <a:schemeClr val="bg1">
                  <a:lumMod val="95000"/>
                </a:schemeClr>
              </a:solidFill>
              <a:latin typeface="Arial" panose="020B0604020202020204" pitchFamily="34" charset="0"/>
              <a:ea typeface="黑体" panose="02010609060101010101" charset="-122"/>
              <a:cs typeface="Arial" panose="020B0604020202020204" pitchFamily="34" charset="0"/>
            </a:endParaRPr>
          </a:p>
        </p:txBody>
      </p:sp>
      <p:grpSp>
        <p:nvGrpSpPr>
          <p:cNvPr id="5" name="组合 4"/>
          <p:cNvGrpSpPr/>
          <p:nvPr/>
        </p:nvGrpSpPr>
        <p:grpSpPr>
          <a:xfrm>
            <a:off x="0" y="10099"/>
            <a:ext cx="11820131" cy="6577730"/>
            <a:chOff x="0" y="10099"/>
            <a:chExt cx="11820131" cy="6577730"/>
          </a:xfrm>
        </p:grpSpPr>
        <p:pic>
          <p:nvPicPr>
            <p:cNvPr id="13" name="图片 12"/>
            <p:cNvPicPr>
              <a:picLocks noChangeAspect="1"/>
            </p:cNvPicPr>
            <p:nvPr/>
          </p:nvPicPr>
          <p:blipFill>
            <a:blip r:embed="rId1"/>
            <a:stretch>
              <a:fillRect/>
            </a:stretch>
          </p:blipFill>
          <p:spPr>
            <a:xfrm flipH="1">
              <a:off x="0" y="10099"/>
              <a:ext cx="4657724" cy="4657724"/>
            </a:xfrm>
            <a:prstGeom prst="rect">
              <a:avLst/>
            </a:prstGeom>
          </p:spPr>
        </p:pic>
        <p:pic>
          <p:nvPicPr>
            <p:cNvPr id="12" name="图片 11"/>
            <p:cNvPicPr>
              <a:picLocks noChangeAspect="1"/>
            </p:cNvPicPr>
            <p:nvPr/>
          </p:nvPicPr>
          <p:blipFill>
            <a:blip r:embed="rId2"/>
            <a:stretch>
              <a:fillRect/>
            </a:stretch>
          </p:blipFill>
          <p:spPr>
            <a:xfrm>
              <a:off x="7762875" y="3662535"/>
              <a:ext cx="4057256" cy="2925294"/>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p="http://schemas.openxmlformats.org/presentationml/2006/main">
  <p:tag name="KSO_WM_UNIT_MEDIACOVER_STYLEID" val="1"/>
  <p:tag name="KSO_WM_UNIT_MEDIACOVER_TEXTSTATE" val="0"/>
  <p:tag name="KSO_WM_UNIT_MEDIACOVER_BTN_STATE" val="1"/>
  <p:tag name="KSO_WM_UNIT_MEDIACOVER_BTN_POS" val="c"/>
  <p:tag name="KSO_WM_UNIT_MEDIACOVER_BTN_STYLE" val="ee0bc779c1f3d7f3e90c96344320e69a"/>
  <p:tag name="KSO_WM_UNIT_MEDIACOVER_RGB" val=""/>
  <p:tag name="KSO_WM_UNIT_MEDIACOVER_TRANSPARENCY" val=""/>
  <p:tag name="KSO_WM_UNIT_MEDIACOVER_BTNRECT" val="2454*3708*788*788"/>
</p:tagLst>
</file>

<file path=ppt/tags/tag2.xml><?xml version="1.0" encoding="utf-8"?>
<p:tagLst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1685</Words>
  <Application>WPS 演示</Application>
  <PresentationFormat>宽屏</PresentationFormat>
  <Paragraphs>61</Paragraphs>
  <Slides>11</Slides>
  <Notes>21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11</vt:i4>
      </vt:variant>
    </vt:vector>
  </HeadingPairs>
  <TitlesOfParts>
    <vt:vector size="18" baseType="lpstr">
      <vt:lpstr>Arial</vt:lpstr>
      <vt:lpstr>宋体</vt:lpstr>
      <vt:lpstr>Wingdings</vt:lpstr>
      <vt:lpstr>Arial</vt:lpstr>
      <vt:lpstr>黑体</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Microsoft Office 用户</dc:creator>
  <cp:lastModifiedBy>mmeh*****@*****mail.site</cp:lastModifiedBy>
  <cp:revision>656</cp:revision>
  <dcterms:created xsi:type="dcterms:W3CDTF">2018-06-17T04:53:00Z</dcterms:created>
  <dcterms:modified xsi:type="dcterms:W3CDTF">2025-12-05T06:59:32Z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84BFAFF850A945C88C229ECB56C8296D_13</vt:lpwstr>
  </property>
  <property fmtid="{D5CDD505-2E9C-101B-9397-08002B2CF9AE}" pid="3" name="KSOProductBuildVer">
    <vt:lpwstr>2052-12.1.0.23542</vt:lpwstr>
  </property>
</Properties>
</file>