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69" r:id="rId5"/>
    <p:sldId id="293" r:id="rId6"/>
    <p:sldId id="276" r:id="rId7"/>
    <p:sldId id="294" r:id="rId8"/>
    <p:sldId id="292" r:id="rId9"/>
    <p:sldId id="280" r:id="rId10"/>
    <p:sldId id="315" r:id="rId11"/>
    <p:sldId id="295" r:id="rId12"/>
    <p:sldId id="283" r:id="rId13"/>
    <p:sldId id="316" r:id="rId14"/>
    <p:sldId id="296" r:id="rId15"/>
    <p:sldId id="291" r:id="rId16"/>
    <p:sldId id="313" r:id="rId17"/>
    <p:sldId id="297" r:id="rId18"/>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4"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AAD4DC"/>
    <a:srgbClr val="DFF0F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1576" autoAdjust="0"/>
    <p:restoredTop sz="94660"/>
  </p:normalViewPr>
  <p:slideViewPr>
    <p:cSldViewPr snapToGrid="0" showGuides="1">
      <p:cViewPr varScale="1">
        <p:scale>
          <a:sx n="81" d="100"/>
          <a:sy n="81" d="100"/>
        </p:scale>
        <p:origin x="102" y="738"/>
      </p:cViewPr>
      <p:guideLst>
        <p:guide orient="horz" pos="2174"/>
        <p:guide pos="3839"/>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tags" Target="tags/tag10.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7A2DD8-8178-49F0-9F91-5E816237827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5609B-1D91-421B-9954-2090968D39B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31D96C-BA40-4A5F-94E2-39324F3E281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8E4A5962-9016-4FF2-B73F-DF102AD801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05D496-6ECF-4B01-AF94-A7DB6ABA1C3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E4A5962-9016-4FF2-B73F-DF102AD801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05D496-6ECF-4B01-AF94-A7DB6ABA1C3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E4A5962-9016-4FF2-B73F-DF102AD801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05D496-6ECF-4B01-AF94-A7DB6ABA1C35}"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E4A5962-9016-4FF2-B73F-DF102AD801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05D496-6ECF-4B01-AF94-A7DB6ABA1C3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8E4A5962-9016-4FF2-B73F-DF102AD801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05D496-6ECF-4B01-AF94-A7DB6ABA1C3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E4A5962-9016-4FF2-B73F-DF102AD8019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05D496-6ECF-4B01-AF94-A7DB6ABA1C3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E4A5962-9016-4FF2-B73F-DF102AD8019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105D496-6ECF-4B01-AF94-A7DB6ABA1C3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E4A5962-9016-4FF2-B73F-DF102AD8019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105D496-6ECF-4B01-AF94-A7DB6ABA1C3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E4A5962-9016-4FF2-B73F-DF102AD8019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105D496-6ECF-4B01-AF94-A7DB6ABA1C3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8E4A5962-9016-4FF2-B73F-DF102AD8019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05D496-6ECF-4B01-AF94-A7DB6ABA1C3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8E4A5962-9016-4FF2-B73F-DF102AD8019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05D496-6ECF-4B01-AF94-A7DB6ABA1C3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4A5962-9016-4FF2-B73F-DF102AD8019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5D496-6ECF-4B01-AF94-A7DB6ABA1C3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media" Target="../media/media1.mp3"/><Relationship Id="rId4" Type="http://schemas.openxmlformats.org/officeDocument/2006/relationships/audio" Target="../media/media1.mp3"/><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6.jpeg"/><Relationship Id="rId2" Type="http://schemas.openxmlformats.org/officeDocument/2006/relationships/image" Target="../media/image14.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image" Target="../media/image7.png"/><Relationship Id="rId2" Type="http://schemas.openxmlformats.org/officeDocument/2006/relationships/tags" Target="../tags/tag8.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7.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7.png"/><Relationship Id="rId2" Type="http://schemas.openxmlformats.org/officeDocument/2006/relationships/tags" Target="../tags/tag3.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image" Target="../media/image7.png"/><Relationship Id="rId2" Type="http://schemas.openxmlformats.org/officeDocument/2006/relationships/tags" Target="../tags/tag4.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3.jpeg"/><Relationship Id="rId3" Type="http://schemas.openxmlformats.org/officeDocument/2006/relationships/tags" Target="../tags/tag6.xml"/><Relationship Id="rId2" Type="http://schemas.openxmlformats.org/officeDocument/2006/relationships/image" Target="../media/image9.emf"/><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image" Target="../media/image7.png"/><Relationship Id="rId2" Type="http://schemas.openxmlformats.org/officeDocument/2006/relationships/tags" Target="../tags/tag7.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9623" r="6132"/>
          <a:stretch>
            <a:fillRect/>
          </a:stretch>
        </p:blipFill>
        <p:spPr>
          <a:xfrm rot="5400000">
            <a:off x="2666999" y="-2666999"/>
            <a:ext cx="6858001" cy="12192001"/>
          </a:xfrm>
          <a:prstGeom prst="rect">
            <a:avLst/>
          </a:prstGeom>
        </p:spPr>
      </p:pic>
      <p:sp>
        <p:nvSpPr>
          <p:cNvPr id="107" name="PA_圆角矩形 1"/>
          <p:cNvSpPr/>
          <p:nvPr>
            <p:custDataLst>
              <p:tags r:id="rId2"/>
            </p:custDataLst>
          </p:nvPr>
        </p:nvSpPr>
        <p:spPr>
          <a:xfrm>
            <a:off x="5006340" y="4796790"/>
            <a:ext cx="1873885" cy="387350"/>
          </a:xfrm>
          <a:prstGeom prst="roundRect">
            <a:avLst>
              <a:gd name="adj" fmla="val 50000"/>
            </a:avLst>
          </a:prstGeom>
          <a:solidFill>
            <a:srgbClr val="F6E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cs typeface="+mn-ea"/>
                <a:sym typeface="+mn-lt"/>
              </a:rPr>
              <a:t>Wu Ting </a:t>
            </a:r>
            <a:r>
              <a:rPr lang="zh-CN" altLang="en-US" dirty="0">
                <a:solidFill>
                  <a:schemeClr val="tx1">
                    <a:lumMod val="65000"/>
                    <a:lumOff val="35000"/>
                  </a:schemeClr>
                </a:solidFill>
                <a:cs typeface="+mn-ea"/>
                <a:sym typeface="+mn-lt"/>
              </a:rPr>
              <a:t>吴婷</a:t>
            </a:r>
            <a:endParaRPr lang="zh-CN" altLang="en-US" dirty="0">
              <a:solidFill>
                <a:schemeClr val="tx1">
                  <a:lumMod val="65000"/>
                  <a:lumOff val="35000"/>
                </a:schemeClr>
              </a:solidFill>
              <a:cs typeface="+mn-ea"/>
              <a:sym typeface="+mn-lt"/>
            </a:endParaRPr>
          </a:p>
        </p:txBody>
      </p:sp>
      <p:sp>
        <p:nvSpPr>
          <p:cNvPr id="106" name="PA_文本框 1"/>
          <p:cNvSpPr txBox="1">
            <a:spLocks noChangeArrowheads="1"/>
          </p:cNvSpPr>
          <p:nvPr>
            <p:custDataLst>
              <p:tags r:id="rId3"/>
            </p:custDataLst>
          </p:nvPr>
        </p:nvSpPr>
        <p:spPr bwMode="auto">
          <a:xfrm>
            <a:off x="2476498" y="1702647"/>
            <a:ext cx="6934205" cy="2584450"/>
          </a:xfrm>
          <a:prstGeom prst="rect">
            <a:avLst/>
          </a:prstGeom>
          <a:noFill/>
          <a:ln w="9525">
            <a:noFill/>
            <a:miter lim="800000"/>
          </a:ln>
        </p:spPr>
        <p:txBody>
          <a:bodyPr wrap="square">
            <a:spAutoFit/>
          </a:bodyPr>
          <a:lstStyle/>
          <a:p>
            <a:pPr algn="ctr"/>
            <a:r>
              <a:rPr lang="en-US" altLang="ko-KR" sz="5400" b="1" dirty="0">
                <a:solidFill>
                  <a:srgbClr val="AAD4DC"/>
                </a:solidFill>
                <a:latin typeface="汉仪小麦体简" panose="00020600040101010101" pitchFamily="18" charset="-122"/>
                <a:ea typeface="汉仪小麦体简" panose="00020600040101010101" pitchFamily="18" charset="-122"/>
                <a:cs typeface="+mn-ea"/>
                <a:sym typeface="+mn-lt"/>
              </a:rPr>
              <a:t>Traditional and Modern Views on Marriage and Love</a:t>
            </a:r>
            <a:endParaRPr lang="en-US" altLang="ko-KR" sz="5400" b="1" dirty="0">
              <a:solidFill>
                <a:srgbClr val="AAD4DC"/>
              </a:solidFill>
              <a:latin typeface="汉仪小麦体简" panose="00020600040101010101" pitchFamily="18" charset="-122"/>
              <a:ea typeface="汉仪小麦体简" panose="00020600040101010101" pitchFamily="18" charset="-122"/>
              <a:cs typeface="+mn-ea"/>
              <a:sym typeface="+mn-lt"/>
            </a:endParaRPr>
          </a:p>
        </p:txBody>
      </p:sp>
      <p:pic>
        <p:nvPicPr>
          <p:cNvPr id="5" name="まももP - 歴史を紡ぐ者">
            <a:hlinkClick r:id="" action="ppaction://media"/>
          </p:cNvPr>
          <p:cNvPicPr>
            <a:picLocks noChangeAspect="1"/>
          </p:cNvPicPr>
          <p:nvPr>
            <a:audioFile r:link="rId4"/>
            <p:extLst>
              <p:ext uri="{DAA4B4D4-6D71-4841-9C94-3DE7FCFB9230}">
                <p14:media xmlns:p14="http://schemas.microsoft.com/office/powerpoint/2010/main" r:embed="rId5"/>
              </p:ext>
            </p:extLst>
          </p:nvPr>
        </p:nvPicPr>
        <p:blipFill>
          <a:blip r:embed="rId6"/>
          <a:stretch>
            <a:fillRect/>
          </a:stretch>
        </p:blipFill>
        <p:spPr>
          <a:xfrm>
            <a:off x="5791199" y="-1306251"/>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106"/>
                                        </p:tgtEl>
                                        <p:attrNameLst>
                                          <p:attrName>style.visibility</p:attrName>
                                        </p:attrNameLst>
                                      </p:cBhvr>
                                      <p:to>
                                        <p:strVal val="visible"/>
                                      </p:to>
                                    </p:set>
                                    <p:anim calcmode="lin" valueType="num">
                                      <p:cBhvr>
                                        <p:cTn id="10" dur="500" fill="hold"/>
                                        <p:tgtEl>
                                          <p:spTgt spid="106"/>
                                        </p:tgtEl>
                                        <p:attrNameLst>
                                          <p:attrName>ppt_w</p:attrName>
                                        </p:attrNameLst>
                                      </p:cBhvr>
                                      <p:tavLst>
                                        <p:tav tm="0">
                                          <p:val>
                                            <p:fltVal val="0"/>
                                          </p:val>
                                        </p:tav>
                                        <p:tav tm="100000">
                                          <p:val>
                                            <p:strVal val="#ppt_w"/>
                                          </p:val>
                                        </p:tav>
                                      </p:tavLst>
                                    </p:anim>
                                    <p:anim calcmode="lin" valueType="num">
                                      <p:cBhvr>
                                        <p:cTn id="11" dur="500" fill="hold"/>
                                        <p:tgtEl>
                                          <p:spTgt spid="106"/>
                                        </p:tgtEl>
                                        <p:attrNameLst>
                                          <p:attrName>ppt_h</p:attrName>
                                        </p:attrNameLst>
                                      </p:cBhvr>
                                      <p:tavLst>
                                        <p:tav tm="0">
                                          <p:val>
                                            <p:fltVal val="0"/>
                                          </p:val>
                                        </p:tav>
                                        <p:tav tm="100000">
                                          <p:val>
                                            <p:strVal val="#ppt_h"/>
                                          </p:val>
                                        </p:tav>
                                      </p:tavLst>
                                    </p:anim>
                                    <p:animEffect transition="in" filter="fade">
                                      <p:cBhvr>
                                        <p:cTn id="12" dur="500"/>
                                        <p:tgtEl>
                                          <p:spTgt spid="106"/>
                                        </p:tgtEl>
                                      </p:cBhvr>
                                    </p:animEffect>
                                  </p:childTnLst>
                                </p:cTn>
                              </p:par>
                              <p:par>
                                <p:cTn id="13" presetID="53" presetClass="entr" presetSubtype="16" fill="hold" grpId="0" nodeType="withEffect">
                                  <p:stCondLst>
                                    <p:cond delay="1000"/>
                                  </p:stCondLst>
                                  <p:childTnLst>
                                    <p:set>
                                      <p:cBhvr>
                                        <p:cTn id="14" dur="1" fill="hold">
                                          <p:stCondLst>
                                            <p:cond delay="0"/>
                                          </p:stCondLst>
                                        </p:cTn>
                                        <p:tgtEl>
                                          <p:spTgt spid="107"/>
                                        </p:tgtEl>
                                        <p:attrNameLst>
                                          <p:attrName>style.visibility</p:attrName>
                                        </p:attrNameLst>
                                      </p:cBhvr>
                                      <p:to>
                                        <p:strVal val="visible"/>
                                      </p:to>
                                    </p:set>
                                    <p:anim calcmode="lin" valueType="num">
                                      <p:cBhvr>
                                        <p:cTn id="15" dur="500" fill="hold"/>
                                        <p:tgtEl>
                                          <p:spTgt spid="107"/>
                                        </p:tgtEl>
                                        <p:attrNameLst>
                                          <p:attrName>ppt_w</p:attrName>
                                        </p:attrNameLst>
                                      </p:cBhvr>
                                      <p:tavLst>
                                        <p:tav tm="0">
                                          <p:val>
                                            <p:fltVal val="0"/>
                                          </p:val>
                                        </p:tav>
                                        <p:tav tm="100000">
                                          <p:val>
                                            <p:strVal val="#ppt_w"/>
                                          </p:val>
                                        </p:tav>
                                      </p:tavLst>
                                    </p:anim>
                                    <p:anim calcmode="lin" valueType="num">
                                      <p:cBhvr>
                                        <p:cTn id="16" dur="500" fill="hold"/>
                                        <p:tgtEl>
                                          <p:spTgt spid="107"/>
                                        </p:tgtEl>
                                        <p:attrNameLst>
                                          <p:attrName>ppt_h</p:attrName>
                                        </p:attrNameLst>
                                      </p:cBhvr>
                                      <p:tavLst>
                                        <p:tav tm="0">
                                          <p:val>
                                            <p:fltVal val="0"/>
                                          </p:val>
                                        </p:tav>
                                        <p:tav tm="100000">
                                          <p:val>
                                            <p:strVal val="#ppt_h"/>
                                          </p:val>
                                        </p:tav>
                                      </p:tavLst>
                                    </p:anim>
                                    <p:animEffect transition="in" filter="fade">
                                      <p:cBhvr>
                                        <p:cTn id="17"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8" repeatCount="indefinite" fill="hold" display="0">
                  <p:stCondLst>
                    <p:cond delay="indefinite"/>
                  </p:stCondLst>
                  <p:endCondLst>
                    <p:cond evt="onStopAudio" delay="0">
                      <p:tgtEl>
                        <p:sldTgt/>
                      </p:tgtEl>
                    </p:cond>
                  </p:endCondLst>
                </p:cTn>
                <p:tgtEl>
                  <p:spTgt spid="5"/>
                </p:tgtEl>
              </p:cMediaNode>
            </p:audio>
          </p:childTnLst>
        </p:cTn>
      </p:par>
    </p:tnLst>
    <p:bldLst>
      <p:bldP spid="107" grpId="0" bldLvl="0" animBg="1"/>
      <p:bldP spid="10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2" y="4087622"/>
            <a:ext cx="2661652" cy="2661652"/>
          </a:xfrm>
          <a:prstGeom prst="rect">
            <a:avLst/>
          </a:prstGeom>
        </p:spPr>
      </p:pic>
      <p:grpSp>
        <p:nvGrpSpPr>
          <p:cNvPr id="2" name="组合 1"/>
          <p:cNvGrpSpPr/>
          <p:nvPr/>
        </p:nvGrpSpPr>
        <p:grpSpPr>
          <a:xfrm>
            <a:off x="10207497" y="-127166"/>
            <a:ext cx="1525010" cy="4318805"/>
            <a:chOff x="10207497" y="-127166"/>
            <a:chExt cx="1525010" cy="4318805"/>
          </a:xfrm>
        </p:grpSpPr>
        <p:pic>
          <p:nvPicPr>
            <p:cNvPr id="20" name="图片 19"/>
            <p:cNvPicPr>
              <a:picLocks noChangeAspect="1"/>
            </p:cNvPicPr>
            <p:nvPr/>
          </p:nvPicPr>
          <p:blipFill rotWithShape="1">
            <a:blip r:embed="rId2">
              <a:extLst>
                <a:ext uri="{28A0092B-C50C-407E-A947-70E740481C1C}">
                  <a14:useLocalDpi xmlns:a14="http://schemas.microsoft.com/office/drawing/2010/main" val="0"/>
                </a:ext>
              </a:extLst>
            </a:blip>
            <a:srcRect l="45979" r="34900"/>
            <a:stretch>
              <a:fillRect/>
            </a:stretch>
          </p:blipFill>
          <p:spPr>
            <a:xfrm>
              <a:off x="10207497" y="-42689"/>
              <a:ext cx="968503" cy="3597421"/>
            </a:xfrm>
            <a:prstGeom prst="rect">
              <a:avLst/>
            </a:prstGeom>
          </p:spPr>
        </p:pic>
        <p:pic>
          <p:nvPicPr>
            <p:cNvPr id="21" name="图片 20"/>
            <p:cNvPicPr>
              <a:picLocks noChangeAspect="1"/>
            </p:cNvPicPr>
            <p:nvPr/>
          </p:nvPicPr>
          <p:blipFill rotWithShape="1">
            <a:blip r:embed="rId2">
              <a:extLst>
                <a:ext uri="{28A0092B-C50C-407E-A947-70E740481C1C}">
                  <a14:useLocalDpi xmlns:a14="http://schemas.microsoft.com/office/drawing/2010/main" val="0"/>
                </a:ext>
              </a:extLst>
            </a:blip>
            <a:srcRect l="69561" r="12136"/>
            <a:stretch>
              <a:fillRect/>
            </a:stretch>
          </p:blipFill>
          <p:spPr>
            <a:xfrm>
              <a:off x="10619493" y="-127166"/>
              <a:ext cx="1113014" cy="4318805"/>
            </a:xfrm>
            <a:prstGeom prst="rect">
              <a:avLst/>
            </a:prstGeom>
          </p:spPr>
        </p:pic>
      </p:grpSp>
      <p:sp>
        <p:nvSpPr>
          <p:cNvPr id="3" name="文本框 2"/>
          <p:cNvSpPr txBox="1"/>
          <p:nvPr/>
        </p:nvSpPr>
        <p:spPr>
          <a:xfrm>
            <a:off x="4843780" y="2932430"/>
            <a:ext cx="5540375" cy="3046095"/>
          </a:xfrm>
          <a:prstGeom prst="rect">
            <a:avLst/>
          </a:prstGeom>
          <a:noFill/>
        </p:spPr>
        <p:txBody>
          <a:bodyPr wrap="square" rtlCol="0">
            <a:spAutoFit/>
          </a:bodyPr>
          <a:p>
            <a:r>
              <a:rPr lang="en-US" altLang="zh-CN" sz="2400">
                <a:latin typeface="Times New Roman" panose="02020603050405020304" charset="0"/>
                <a:cs typeface="Times New Roman" panose="02020603050405020304" charset="0"/>
              </a:rPr>
              <a:t>I</a:t>
            </a:r>
            <a:r>
              <a:rPr lang="zh-CN" altLang="en-US" sz="2400">
                <a:latin typeface="Times New Roman" panose="02020603050405020304" charset="0"/>
                <a:cs typeface="Times New Roman" panose="02020603050405020304" charset="0"/>
              </a:rPr>
              <a:t>n modern Chinese marriage, love has become a necessity of life and a factor that people attach great importance to when getting married. </a:t>
            </a:r>
            <a:r>
              <a:rPr lang="en-US" altLang="zh-CN" sz="2400">
                <a:latin typeface="Times New Roman" panose="02020603050405020304" charset="0"/>
                <a:cs typeface="Times New Roman" panose="02020603050405020304" charset="0"/>
              </a:rPr>
              <a:t>It’s </a:t>
            </a:r>
            <a:r>
              <a:rPr lang="zh-CN" altLang="en-US" sz="2400">
                <a:latin typeface="Times New Roman" panose="02020603050405020304" charset="0"/>
                <a:cs typeface="Times New Roman" panose="02020603050405020304" charset="0"/>
              </a:rPr>
              <a:t>the biggest difference between Chinese modern marriage and traditional marriage. After the 1950s, free love, free marriage and free divorce became the mainstream ideology.</a:t>
            </a:r>
            <a:endParaRPr lang="zh-CN" altLang="en-US" sz="2400">
              <a:latin typeface="Times New Roman" panose="02020603050405020304" charset="0"/>
              <a:cs typeface="Times New Roman" panose="02020603050405020304" charset="0"/>
            </a:endParaRPr>
          </a:p>
        </p:txBody>
      </p:sp>
      <p:sp>
        <p:nvSpPr>
          <p:cNvPr id="4" name="文本框 3"/>
          <p:cNvSpPr txBox="1"/>
          <p:nvPr/>
        </p:nvSpPr>
        <p:spPr>
          <a:xfrm>
            <a:off x="1035050" y="377825"/>
            <a:ext cx="8043545" cy="521970"/>
          </a:xfrm>
          <a:prstGeom prst="rect">
            <a:avLst/>
          </a:prstGeom>
          <a:noFill/>
        </p:spPr>
        <p:txBody>
          <a:bodyPr wrap="square" rtlCol="0">
            <a:spAutoFit/>
          </a:bodyPr>
          <a:p>
            <a:r>
              <a:rPr lang="zh-CN" altLang="en-US" sz="2800">
                <a:solidFill>
                  <a:srgbClr val="002060"/>
                </a:solidFill>
                <a:latin typeface="Times New Roman" panose="02020603050405020304" charset="0"/>
                <a:cs typeface="Times New Roman" panose="02020603050405020304" charset="0"/>
              </a:rPr>
              <a:t> the widespread practice of monogamy in the 1950s</a:t>
            </a:r>
            <a:endParaRPr lang="zh-CN" altLang="en-US" sz="2800">
              <a:solidFill>
                <a:srgbClr val="002060"/>
              </a:solidFill>
              <a:latin typeface="Times New Roman" panose="02020603050405020304" charset="0"/>
              <a:cs typeface="Times New Roman" panose="02020603050405020304" charset="0"/>
            </a:endParaRPr>
          </a:p>
        </p:txBody>
      </p:sp>
      <p:pic>
        <p:nvPicPr>
          <p:cNvPr id="5" name="图片 4" descr="849"/>
          <p:cNvPicPr>
            <a:picLocks noChangeAspect="1"/>
          </p:cNvPicPr>
          <p:nvPr/>
        </p:nvPicPr>
        <p:blipFill>
          <a:blip r:embed="rId3"/>
          <a:stretch>
            <a:fillRect/>
          </a:stretch>
        </p:blipFill>
        <p:spPr>
          <a:xfrm>
            <a:off x="917575" y="1239520"/>
            <a:ext cx="3689985" cy="28479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ppt_y</p:attrName>
                                        </p:attrNameLst>
                                      </p:cBhvr>
                                      <p:tavLst>
                                        <p:tav tm="0">
                                          <p:val>
                                            <p:strVal val="#ppt_y+#ppt_h*1.125000"/>
                                          </p:val>
                                        </p:tav>
                                        <p:tav tm="100000">
                                          <p:val>
                                            <p:strVal val="#ppt_y"/>
                                          </p:val>
                                        </p:tav>
                                      </p:tavLst>
                                    </p:anim>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ppt_y</p:attrName>
                                        </p:attrNameLst>
                                      </p:cBhvr>
                                      <p:tavLst>
                                        <p:tav tm="0">
                                          <p:val>
                                            <p:strVal val="#ppt_y+#ppt_h*1.125000"/>
                                          </p:val>
                                        </p:tav>
                                        <p:tav tm="100000">
                                          <p:val>
                                            <p:strVal val="#ppt_y"/>
                                          </p:val>
                                        </p:tav>
                                      </p:tavLst>
                                    </p:anim>
                                    <p:animEffect transition="in" filter="wipe(up)">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p:tgtEl>
                                          <p:spTgt spid="3"/>
                                        </p:tgtEl>
                                        <p:attrNameLst>
                                          <p:attrName>ppt_y</p:attrName>
                                        </p:attrNameLst>
                                      </p:cBhvr>
                                      <p:tavLst>
                                        <p:tav tm="0">
                                          <p:val>
                                            <p:strVal val="#ppt_y+#ppt_h*1.125000"/>
                                          </p:val>
                                        </p:tav>
                                        <p:tav tm="100000">
                                          <p:val>
                                            <p:strVal val="#ppt_y"/>
                                          </p:val>
                                        </p:tav>
                                      </p:tavLst>
                                    </p:anim>
                                    <p:animEffect transition="in" filter="wipe(up)">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 grpId="0"/>
      <p:bldP spid="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2" y="4087622"/>
            <a:ext cx="2661652" cy="2661652"/>
          </a:xfrm>
          <a:prstGeom prst="rect">
            <a:avLst/>
          </a:prstGeom>
        </p:spPr>
      </p:pic>
      <p:grpSp>
        <p:nvGrpSpPr>
          <p:cNvPr id="2" name="组合 1"/>
          <p:cNvGrpSpPr/>
          <p:nvPr/>
        </p:nvGrpSpPr>
        <p:grpSpPr>
          <a:xfrm>
            <a:off x="10207497" y="-127166"/>
            <a:ext cx="1525010" cy="4318805"/>
            <a:chOff x="10207497" y="-127166"/>
            <a:chExt cx="1525010" cy="4318805"/>
          </a:xfrm>
        </p:grpSpPr>
        <p:pic>
          <p:nvPicPr>
            <p:cNvPr id="20" name="图片 19"/>
            <p:cNvPicPr>
              <a:picLocks noChangeAspect="1"/>
            </p:cNvPicPr>
            <p:nvPr/>
          </p:nvPicPr>
          <p:blipFill rotWithShape="1">
            <a:blip r:embed="rId2">
              <a:extLst>
                <a:ext uri="{28A0092B-C50C-407E-A947-70E740481C1C}">
                  <a14:useLocalDpi xmlns:a14="http://schemas.microsoft.com/office/drawing/2010/main" val="0"/>
                </a:ext>
              </a:extLst>
            </a:blip>
            <a:srcRect l="45979" r="34900"/>
            <a:stretch>
              <a:fillRect/>
            </a:stretch>
          </p:blipFill>
          <p:spPr>
            <a:xfrm>
              <a:off x="10207497" y="-42689"/>
              <a:ext cx="968503" cy="3597421"/>
            </a:xfrm>
            <a:prstGeom prst="rect">
              <a:avLst/>
            </a:prstGeom>
          </p:spPr>
        </p:pic>
        <p:pic>
          <p:nvPicPr>
            <p:cNvPr id="21" name="图片 20"/>
            <p:cNvPicPr>
              <a:picLocks noChangeAspect="1"/>
            </p:cNvPicPr>
            <p:nvPr/>
          </p:nvPicPr>
          <p:blipFill rotWithShape="1">
            <a:blip r:embed="rId2">
              <a:extLst>
                <a:ext uri="{28A0092B-C50C-407E-A947-70E740481C1C}">
                  <a14:useLocalDpi xmlns:a14="http://schemas.microsoft.com/office/drawing/2010/main" val="0"/>
                </a:ext>
              </a:extLst>
            </a:blip>
            <a:srcRect l="69561" r="12136"/>
            <a:stretch>
              <a:fillRect/>
            </a:stretch>
          </p:blipFill>
          <p:spPr>
            <a:xfrm>
              <a:off x="10619493" y="-127166"/>
              <a:ext cx="1113014" cy="4318805"/>
            </a:xfrm>
            <a:prstGeom prst="rect">
              <a:avLst/>
            </a:prstGeom>
          </p:spPr>
        </p:pic>
      </p:grpSp>
      <p:sp>
        <p:nvSpPr>
          <p:cNvPr id="3" name="文本框 2"/>
          <p:cNvSpPr txBox="1"/>
          <p:nvPr/>
        </p:nvSpPr>
        <p:spPr>
          <a:xfrm>
            <a:off x="2855595" y="3900805"/>
            <a:ext cx="7545705" cy="2676525"/>
          </a:xfrm>
          <a:prstGeom prst="rect">
            <a:avLst/>
          </a:prstGeom>
          <a:noFill/>
        </p:spPr>
        <p:txBody>
          <a:bodyPr wrap="square" rtlCol="0">
            <a:spAutoFit/>
          </a:bodyPr>
          <a:p>
            <a:r>
              <a:rPr lang="zh-CN" altLang="en-US" sz="2400">
                <a:latin typeface="Times New Roman" panose="02020603050405020304" charset="0"/>
                <a:cs typeface="Times New Roman" panose="02020603050405020304" charset="0"/>
              </a:rPr>
              <a:t>Modern people think that love is </a:t>
            </a:r>
            <a:r>
              <a:rPr lang="en-US" altLang="zh-CN" sz="2400">
                <a:latin typeface="Times New Roman" panose="02020603050405020304" charset="0"/>
                <a:cs typeface="Times New Roman" panose="02020603050405020304" charset="0"/>
              </a:rPr>
              <a:t>being loyal to one’s spouse</a:t>
            </a:r>
            <a:r>
              <a:rPr lang="zh-CN" altLang="en-US" sz="24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Love</a:t>
            </a:r>
            <a:r>
              <a:rPr lang="zh-CN" altLang="en-US" sz="2400">
                <a:latin typeface="Times New Roman" panose="02020603050405020304" charset="0"/>
                <a:cs typeface="Times New Roman" panose="02020603050405020304" charset="0"/>
              </a:rPr>
              <a:t>, is the </a:t>
            </a:r>
            <a:r>
              <a:rPr lang="en-US" altLang="zh-CN" sz="2400">
                <a:latin typeface="Times New Roman" panose="02020603050405020304" charset="0"/>
                <a:cs typeface="Times New Roman" panose="02020603050405020304" charset="0"/>
              </a:rPr>
              <a:t>heartbeat of meeting</a:t>
            </a:r>
            <a:r>
              <a:rPr lang="zh-CN" altLang="en-US" sz="2400">
                <a:latin typeface="Times New Roman" panose="02020603050405020304" charset="0"/>
                <a:cs typeface="Times New Roman" panose="02020603050405020304" charset="0"/>
              </a:rPr>
              <a:t>, is the appreciation of each other, is the acceptance of </a:t>
            </a:r>
            <a:r>
              <a:rPr lang="en-US" altLang="zh-CN" sz="2400">
                <a:latin typeface="Times New Roman" panose="02020603050405020304" charset="0"/>
                <a:cs typeface="Times New Roman" panose="02020603050405020304" charset="0"/>
              </a:rPr>
              <a:t>his or her shortcomings</a:t>
            </a:r>
            <a:r>
              <a:rPr lang="zh-CN" altLang="en-US" sz="24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and </a:t>
            </a:r>
            <a:r>
              <a:rPr lang="zh-CN" altLang="en-US" sz="2400">
                <a:latin typeface="Times New Roman" panose="02020603050405020304" charset="0"/>
                <a:cs typeface="Times New Roman" panose="02020603050405020304" charset="0"/>
              </a:rPr>
              <a:t>is </a:t>
            </a:r>
            <a:r>
              <a:rPr lang="en-US" altLang="zh-CN" sz="2400">
                <a:latin typeface="Times New Roman" panose="02020603050405020304" charset="0"/>
                <a:cs typeface="Times New Roman" panose="02020603050405020304" charset="0"/>
              </a:rPr>
              <a:t>the company in simple life</a:t>
            </a:r>
            <a:r>
              <a:rPr lang="zh-CN" altLang="en-US" sz="24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The couple</a:t>
            </a:r>
            <a:r>
              <a:rPr lang="zh-CN" altLang="en-US" sz="2400">
                <a:latin typeface="Times New Roman" panose="02020603050405020304" charset="0"/>
                <a:cs typeface="Times New Roman" panose="02020603050405020304" charset="0"/>
              </a:rPr>
              <a:t> do not have </a:t>
            </a:r>
            <a:r>
              <a:rPr lang="en-US" altLang="zh-CN" sz="2400">
                <a:latin typeface="Times New Roman" panose="02020603050405020304" charset="0"/>
                <a:cs typeface="Times New Roman" panose="02020603050405020304" charset="0"/>
              </a:rPr>
              <a:t>unreasonable</a:t>
            </a:r>
            <a:r>
              <a:rPr lang="zh-CN" altLang="en-US" sz="2400">
                <a:latin typeface="Times New Roman" panose="02020603050405020304" charset="0"/>
                <a:cs typeface="Times New Roman" panose="02020603050405020304" charset="0"/>
              </a:rPr>
              <a:t> demands </a:t>
            </a:r>
            <a:r>
              <a:rPr lang="en-US" altLang="zh-CN" sz="2400">
                <a:latin typeface="Times New Roman" panose="02020603050405020304" charset="0"/>
                <a:cs typeface="Times New Roman" panose="02020603050405020304" charset="0"/>
              </a:rPr>
              <a:t>or make</a:t>
            </a:r>
            <a:r>
              <a:rPr lang="zh-CN" altLang="en-US" sz="2400">
                <a:latin typeface="Times New Roman" panose="02020603050405020304" charset="0"/>
                <a:cs typeface="Times New Roman" panose="02020603050405020304" charset="0"/>
              </a:rPr>
              <a:t> blind efforts, but grow together, nourish each other, </a:t>
            </a:r>
            <a:r>
              <a:rPr lang="en-US" altLang="zh-CN" sz="2400">
                <a:latin typeface="Times New Roman" panose="02020603050405020304" charset="0"/>
                <a:cs typeface="Times New Roman" panose="02020603050405020304" charset="0"/>
              </a:rPr>
              <a:t>fight</a:t>
            </a:r>
            <a:r>
              <a:rPr lang="zh-CN" altLang="en-US" sz="2400">
                <a:latin typeface="Times New Roman" panose="02020603050405020304" charset="0"/>
                <a:cs typeface="Times New Roman" panose="02020603050405020304" charset="0"/>
              </a:rPr>
              <a:t> for the same goal </a:t>
            </a:r>
            <a:r>
              <a:rPr lang="en-US" altLang="zh-CN" sz="2400">
                <a:latin typeface="Times New Roman" panose="02020603050405020304" charset="0"/>
                <a:cs typeface="Times New Roman" panose="02020603050405020304" charset="0"/>
              </a:rPr>
              <a:t>and have mutual achievements.</a:t>
            </a:r>
            <a:endParaRPr lang="en-US" altLang="zh-CN" sz="2400">
              <a:latin typeface="Times New Roman" panose="02020603050405020304" charset="0"/>
              <a:cs typeface="Times New Roman" panose="02020603050405020304" charset="0"/>
            </a:endParaRPr>
          </a:p>
        </p:txBody>
      </p:sp>
      <p:pic>
        <p:nvPicPr>
          <p:cNvPr id="6" name="图片 5" descr="R-C (4)"/>
          <p:cNvPicPr>
            <a:picLocks noChangeAspect="1"/>
          </p:cNvPicPr>
          <p:nvPr/>
        </p:nvPicPr>
        <p:blipFill>
          <a:blip r:embed="rId3"/>
          <a:stretch>
            <a:fillRect/>
          </a:stretch>
        </p:blipFill>
        <p:spPr>
          <a:xfrm>
            <a:off x="1447800" y="163195"/>
            <a:ext cx="5048250" cy="34709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p:tgtEl>
                                          <p:spTgt spid="6"/>
                                        </p:tgtEl>
                                        <p:attrNameLst>
                                          <p:attrName>ppt_y</p:attrName>
                                        </p:attrNameLst>
                                      </p:cBhvr>
                                      <p:tavLst>
                                        <p:tav tm="0">
                                          <p:val>
                                            <p:strVal val="#ppt_y+#ppt_h*1.125000"/>
                                          </p:val>
                                        </p:tav>
                                        <p:tav tm="100000">
                                          <p:val>
                                            <p:strVal val="#ppt_y"/>
                                          </p:val>
                                        </p:tav>
                                      </p:tavLst>
                                    </p:anim>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9623" r="6132"/>
          <a:stretch>
            <a:fillRect/>
          </a:stretch>
        </p:blipFill>
        <p:spPr>
          <a:xfrm rot="5400000">
            <a:off x="2666999" y="-2641599"/>
            <a:ext cx="6858001" cy="12192001"/>
          </a:xfrm>
          <a:prstGeom prst="rect">
            <a:avLst/>
          </a:prstGeom>
        </p:spPr>
      </p:pic>
      <p:sp>
        <p:nvSpPr>
          <p:cNvPr id="106" name="PA_文本框 1"/>
          <p:cNvSpPr txBox="1">
            <a:spLocks noChangeArrowheads="1"/>
          </p:cNvSpPr>
          <p:nvPr>
            <p:custDataLst>
              <p:tags r:id="rId2"/>
            </p:custDataLst>
          </p:nvPr>
        </p:nvSpPr>
        <p:spPr bwMode="auto">
          <a:xfrm>
            <a:off x="2628891" y="2752805"/>
            <a:ext cx="6934205" cy="1106805"/>
          </a:xfrm>
          <a:prstGeom prst="rect">
            <a:avLst/>
          </a:prstGeom>
          <a:noFill/>
          <a:ln w="9525">
            <a:noFill/>
            <a:miter lim="800000"/>
          </a:ln>
        </p:spPr>
        <p:txBody>
          <a:bodyPr wrap="square">
            <a:spAutoFit/>
          </a:bodyPr>
          <a:lstStyle/>
          <a:p>
            <a:pPr algn="ctr"/>
            <a:r>
              <a:rPr lang="en-US" altLang="ko-KR" sz="6600" b="1" dirty="0">
                <a:solidFill>
                  <a:srgbClr val="AAD4DC"/>
                </a:solidFill>
                <a:latin typeface="汉仪小麦体简" panose="00020600040101010101" pitchFamily="18" charset="-122"/>
                <a:ea typeface="汉仪小麦体简" panose="00020600040101010101" pitchFamily="18" charset="-122"/>
                <a:cs typeface="+mn-ea"/>
                <a:sym typeface="+mn-lt"/>
              </a:rPr>
              <a:t>Changes</a:t>
            </a:r>
            <a:endParaRPr lang="en-US" altLang="ko-KR" sz="6600" b="1" dirty="0">
              <a:solidFill>
                <a:srgbClr val="AAD4DC"/>
              </a:solidFill>
              <a:latin typeface="汉仪小麦体简" panose="00020600040101010101" pitchFamily="18" charset="-122"/>
              <a:ea typeface="汉仪小麦体简" panose="00020600040101010101" pitchFamily="18" charset="-122"/>
              <a:cs typeface="+mn-ea"/>
              <a:sym typeface="+mn-lt"/>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4310" y="1612900"/>
            <a:ext cx="2065020" cy="33870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p:cTn id="7" dur="500" fill="hold"/>
                                        <p:tgtEl>
                                          <p:spTgt spid="106"/>
                                        </p:tgtEl>
                                        <p:attrNameLst>
                                          <p:attrName>ppt_w</p:attrName>
                                        </p:attrNameLst>
                                      </p:cBhvr>
                                      <p:tavLst>
                                        <p:tav tm="0">
                                          <p:val>
                                            <p:fltVal val="0"/>
                                          </p:val>
                                        </p:tav>
                                        <p:tav tm="100000">
                                          <p:val>
                                            <p:strVal val="#ppt_w"/>
                                          </p:val>
                                        </p:tav>
                                      </p:tavLst>
                                    </p:anim>
                                    <p:anim calcmode="lin" valueType="num">
                                      <p:cBhvr>
                                        <p:cTn id="8" dur="500" fill="hold"/>
                                        <p:tgtEl>
                                          <p:spTgt spid="106"/>
                                        </p:tgtEl>
                                        <p:attrNameLst>
                                          <p:attrName>ppt_h</p:attrName>
                                        </p:attrNameLst>
                                      </p:cBhvr>
                                      <p:tavLst>
                                        <p:tav tm="0">
                                          <p:val>
                                            <p:fltVal val="0"/>
                                          </p:val>
                                        </p:tav>
                                        <p:tav tm="100000">
                                          <p:val>
                                            <p:strVal val="#ppt_h"/>
                                          </p:val>
                                        </p:tav>
                                      </p:tavLst>
                                    </p:anim>
                                    <p:animEffect transition="in" filter="fade">
                                      <p:cBhvr>
                                        <p:cTn id="9"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8250" y="4872175"/>
            <a:ext cx="1066680" cy="2026127"/>
          </a:xfrm>
          <a:prstGeom prst="rect">
            <a:avLst/>
          </a:prstGeom>
        </p:spPr>
      </p:pic>
      <p:sp>
        <p:nvSpPr>
          <p:cNvPr id="2" name="文本框 1"/>
          <p:cNvSpPr txBox="1"/>
          <p:nvPr/>
        </p:nvSpPr>
        <p:spPr>
          <a:xfrm>
            <a:off x="586740" y="170180"/>
            <a:ext cx="4001135" cy="583565"/>
          </a:xfrm>
          <a:prstGeom prst="rect">
            <a:avLst/>
          </a:prstGeom>
          <a:noFill/>
        </p:spPr>
        <p:txBody>
          <a:bodyPr wrap="square" rtlCol="0">
            <a:spAutoFit/>
          </a:bodyPr>
          <a:p>
            <a:r>
              <a:rPr lang="zh-CN" altLang="en-US" sz="3200">
                <a:solidFill>
                  <a:srgbClr val="002060"/>
                </a:solidFill>
                <a:latin typeface="Times New Roman" panose="02020603050405020304" charset="0"/>
                <a:cs typeface="Times New Roman" panose="02020603050405020304" charset="0"/>
              </a:rPr>
              <a:t>1.mate selection views</a:t>
            </a:r>
            <a:endParaRPr lang="zh-CN" altLang="en-US" sz="3200">
              <a:solidFill>
                <a:srgbClr val="002060"/>
              </a:solidFill>
              <a:latin typeface="Times New Roman" panose="02020603050405020304" charset="0"/>
              <a:cs typeface="Times New Roman" panose="02020603050405020304" charset="0"/>
            </a:endParaRPr>
          </a:p>
        </p:txBody>
      </p:sp>
      <p:sp>
        <p:nvSpPr>
          <p:cNvPr id="3" name="文本框 2"/>
          <p:cNvSpPr txBox="1"/>
          <p:nvPr/>
        </p:nvSpPr>
        <p:spPr>
          <a:xfrm>
            <a:off x="403860" y="1108710"/>
            <a:ext cx="3870960" cy="521970"/>
          </a:xfrm>
          <a:prstGeom prst="rect">
            <a:avLst/>
          </a:prstGeom>
          <a:noFill/>
        </p:spPr>
        <p:txBody>
          <a:bodyPr wrap="square" rtlCol="0">
            <a:spAutoFit/>
          </a:bodyPr>
          <a:p>
            <a:r>
              <a:rPr lang="zh-CN" altLang="en-US" sz="2800">
                <a:latin typeface="Times New Roman" panose="02020603050405020304" charset="0"/>
                <a:cs typeface="Times New Roman" panose="02020603050405020304" charset="0"/>
              </a:rPr>
              <a:t> matching family status</a:t>
            </a:r>
            <a:endParaRPr lang="zh-CN" altLang="en-US" sz="2800">
              <a:latin typeface="Times New Roman" panose="02020603050405020304" charset="0"/>
              <a:cs typeface="Times New Roman" panose="02020603050405020304" charset="0"/>
            </a:endParaRPr>
          </a:p>
        </p:txBody>
      </p:sp>
      <p:sp>
        <p:nvSpPr>
          <p:cNvPr id="4" name="右箭头 3"/>
          <p:cNvSpPr/>
          <p:nvPr/>
        </p:nvSpPr>
        <p:spPr>
          <a:xfrm>
            <a:off x="4145915" y="1303020"/>
            <a:ext cx="560705" cy="208915"/>
          </a:xfrm>
          <a:prstGeom prst="rightArrow">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5" name="文本框 4"/>
          <p:cNvSpPr txBox="1"/>
          <p:nvPr/>
        </p:nvSpPr>
        <p:spPr>
          <a:xfrm>
            <a:off x="5137150" y="930910"/>
            <a:ext cx="5316855" cy="953135"/>
          </a:xfrm>
          <a:prstGeom prst="rect">
            <a:avLst/>
          </a:prstGeom>
          <a:noFill/>
        </p:spPr>
        <p:txBody>
          <a:bodyPr wrap="square" rtlCol="0">
            <a:spAutoFit/>
          </a:bodyPr>
          <a:p>
            <a:r>
              <a:rPr lang="zh-CN" altLang="en-US" sz="2800">
                <a:latin typeface="Times New Roman" panose="02020603050405020304" charset="0"/>
                <a:cs typeface="Times New Roman" panose="02020603050405020304" charset="0"/>
              </a:rPr>
              <a:t> internal qualities</a:t>
            </a:r>
            <a:endParaRPr lang="zh-CN" altLang="en-US"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personal feelings and knowledg</a:t>
            </a:r>
            <a:r>
              <a:rPr lang="en-US" altLang="zh-CN" sz="2800">
                <a:latin typeface="Times New Roman" panose="02020603050405020304" charset="0"/>
                <a:cs typeface="Times New Roman" panose="02020603050405020304" charset="0"/>
              </a:rPr>
              <a:t>e)</a:t>
            </a:r>
            <a:endParaRPr lang="en-US" altLang="zh-CN" sz="2800">
              <a:latin typeface="Times New Roman" panose="02020603050405020304" charset="0"/>
              <a:cs typeface="Times New Roman" panose="02020603050405020304" charset="0"/>
            </a:endParaRPr>
          </a:p>
        </p:txBody>
      </p:sp>
      <p:sp>
        <p:nvSpPr>
          <p:cNvPr id="6" name="文本框 5"/>
          <p:cNvSpPr txBox="1"/>
          <p:nvPr/>
        </p:nvSpPr>
        <p:spPr>
          <a:xfrm>
            <a:off x="1294765" y="4288790"/>
            <a:ext cx="4001135" cy="583565"/>
          </a:xfrm>
          <a:prstGeom prst="rect">
            <a:avLst/>
          </a:prstGeom>
          <a:noFill/>
        </p:spPr>
        <p:txBody>
          <a:bodyPr wrap="square" rtlCol="0">
            <a:spAutoFit/>
          </a:bodyPr>
          <a:p>
            <a:r>
              <a:rPr lang="zh-CN" altLang="en-US" sz="3200">
                <a:solidFill>
                  <a:srgbClr val="002060"/>
                </a:solidFill>
                <a:latin typeface="Times New Roman" panose="02020603050405020304" charset="0"/>
                <a:cs typeface="Times New Roman" panose="02020603050405020304" charset="0"/>
              </a:rPr>
              <a:t>2. celibacy</a:t>
            </a:r>
            <a:r>
              <a:rPr lang="zh-CN" altLang="en-US" sz="2800">
                <a:solidFill>
                  <a:srgbClr val="002060"/>
                </a:solidFill>
                <a:latin typeface="宋体" panose="02010600030101010101" pitchFamily="2" charset="-122"/>
                <a:ea typeface="宋体" panose="02010600030101010101" pitchFamily="2" charset="-122"/>
                <a:cs typeface="Times New Roman" panose="02020603050405020304" charset="0"/>
              </a:rPr>
              <a:t>（独身）</a:t>
            </a:r>
            <a:endParaRPr lang="zh-CN" altLang="en-US" sz="2800">
              <a:solidFill>
                <a:srgbClr val="002060"/>
              </a:solidFill>
              <a:latin typeface="宋体" panose="02010600030101010101" pitchFamily="2" charset="-122"/>
              <a:ea typeface="宋体" panose="02010600030101010101" pitchFamily="2" charset="-122"/>
              <a:cs typeface="Times New Roman" panose="02020603050405020304" charset="0"/>
            </a:endParaRPr>
          </a:p>
        </p:txBody>
      </p:sp>
      <p:sp>
        <p:nvSpPr>
          <p:cNvPr id="8" name="文本框 7"/>
          <p:cNvSpPr txBox="1"/>
          <p:nvPr/>
        </p:nvSpPr>
        <p:spPr>
          <a:xfrm>
            <a:off x="2080260" y="5100955"/>
            <a:ext cx="4145280" cy="1383665"/>
          </a:xfrm>
          <a:prstGeom prst="rect">
            <a:avLst/>
          </a:prstGeom>
          <a:noFill/>
        </p:spPr>
        <p:txBody>
          <a:bodyPr wrap="square" rtlCol="0">
            <a:spAutoFit/>
          </a:bodyPr>
          <a:p>
            <a:r>
              <a:rPr lang="zh-CN" altLang="en-US" sz="2800">
                <a:latin typeface="Times New Roman" panose="02020603050405020304" charset="0"/>
                <a:cs typeface="Times New Roman" panose="02020603050405020304" charset="0"/>
              </a:rPr>
              <a:t>the principle of male master outside and female master inside</a:t>
            </a:r>
            <a:r>
              <a:rPr lang="zh-CN" altLang="en-US" sz="2000">
                <a:latin typeface="宋体" panose="02010600030101010101" pitchFamily="2" charset="-122"/>
                <a:ea typeface="宋体" panose="02010600030101010101" pitchFamily="2" charset="-122"/>
                <a:cs typeface="Times New Roman" panose="02020603050405020304" charset="0"/>
              </a:rPr>
              <a:t>（</a:t>
            </a:r>
            <a:r>
              <a:rPr lang="zh-CN" altLang="en-US" sz="2000">
                <a:latin typeface="宋体" panose="02010600030101010101" pitchFamily="2" charset="-122"/>
                <a:ea typeface="宋体" panose="02010600030101010101" pitchFamily="2" charset="-122"/>
                <a:cs typeface="Times New Roman" panose="02020603050405020304" charset="0"/>
              </a:rPr>
              <a:t>男耕女织）</a:t>
            </a:r>
            <a:endParaRPr lang="zh-CN" altLang="en-US" sz="2000">
              <a:latin typeface="宋体" panose="02010600030101010101" pitchFamily="2" charset="-122"/>
              <a:ea typeface="宋体" panose="02010600030101010101" pitchFamily="2" charset="-122"/>
              <a:cs typeface="Times New Roman" panose="02020603050405020304" charset="0"/>
            </a:endParaRPr>
          </a:p>
        </p:txBody>
      </p:sp>
      <p:sp>
        <p:nvSpPr>
          <p:cNvPr id="9" name="右箭头 8"/>
          <p:cNvSpPr/>
          <p:nvPr/>
        </p:nvSpPr>
        <p:spPr>
          <a:xfrm>
            <a:off x="6225540" y="5688330"/>
            <a:ext cx="560705" cy="208915"/>
          </a:xfrm>
          <a:prstGeom prst="rightArrow">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0" name="文本框 9"/>
          <p:cNvSpPr txBox="1"/>
          <p:nvPr/>
        </p:nvSpPr>
        <p:spPr>
          <a:xfrm>
            <a:off x="7193915" y="5316220"/>
            <a:ext cx="3947795" cy="953135"/>
          </a:xfrm>
          <a:prstGeom prst="rect">
            <a:avLst/>
          </a:prstGeom>
          <a:noFill/>
        </p:spPr>
        <p:txBody>
          <a:bodyPr wrap="square" rtlCol="0">
            <a:spAutoFit/>
          </a:bodyPr>
          <a:p>
            <a:r>
              <a:rPr lang="zh-CN" altLang="en-US" sz="2800">
                <a:latin typeface="Times New Roman" panose="02020603050405020304" charset="0"/>
                <a:cs typeface="Times New Roman" panose="02020603050405020304" charset="0"/>
              </a:rPr>
              <a:t>the prevalence of celibacy and a falling birth rate</a:t>
            </a:r>
            <a:endParaRPr lang="en-US" altLang="zh-CN" sz="2800">
              <a:latin typeface="Times New Roman" panose="02020603050405020304" charset="0"/>
              <a:cs typeface="Times New Roman" panose="02020603050405020304" charset="0"/>
            </a:endParaRPr>
          </a:p>
        </p:txBody>
      </p:sp>
      <p:pic>
        <p:nvPicPr>
          <p:cNvPr id="7" name="图片 6" descr="R-C"/>
          <p:cNvPicPr>
            <a:picLocks noChangeAspect="1"/>
          </p:cNvPicPr>
          <p:nvPr/>
        </p:nvPicPr>
        <p:blipFill>
          <a:blip r:embed="rId2"/>
          <a:stretch>
            <a:fillRect/>
          </a:stretch>
        </p:blipFill>
        <p:spPr>
          <a:xfrm>
            <a:off x="1179830" y="1814830"/>
            <a:ext cx="3239135" cy="2290445"/>
          </a:xfrm>
          <a:prstGeom prst="rect">
            <a:avLst/>
          </a:prstGeom>
        </p:spPr>
      </p:pic>
      <p:pic>
        <p:nvPicPr>
          <p:cNvPr id="11" name="图片 10" descr="微信图片_20230309170629"/>
          <p:cNvPicPr>
            <a:picLocks noChangeAspect="1"/>
          </p:cNvPicPr>
          <p:nvPr/>
        </p:nvPicPr>
        <p:blipFill>
          <a:blip r:embed="rId3"/>
          <a:stretch>
            <a:fillRect/>
          </a:stretch>
        </p:blipFill>
        <p:spPr>
          <a:xfrm>
            <a:off x="5662930" y="2149475"/>
            <a:ext cx="4378325" cy="2921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p:tgtEl>
                                          <p:spTgt spid="3"/>
                                        </p:tgtEl>
                                        <p:attrNameLst>
                                          <p:attrName>ppt_y</p:attrName>
                                        </p:attrNameLst>
                                      </p:cBhvr>
                                      <p:tavLst>
                                        <p:tav tm="0">
                                          <p:val>
                                            <p:strVal val="#ppt_y+#ppt_h*1.125000"/>
                                          </p:val>
                                        </p:tav>
                                        <p:tav tm="100000">
                                          <p:val>
                                            <p:strVal val="#ppt_y"/>
                                          </p:val>
                                        </p:tav>
                                      </p:tavLst>
                                    </p:anim>
                                    <p:animEffect transition="in" filter="wipe(up)">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p:tgtEl>
                                          <p:spTgt spid="4"/>
                                        </p:tgtEl>
                                        <p:attrNameLst>
                                          <p:attrName>ppt_y</p:attrName>
                                        </p:attrNameLst>
                                      </p:cBhvr>
                                      <p:tavLst>
                                        <p:tav tm="0">
                                          <p:val>
                                            <p:strVal val="#ppt_y+#ppt_h*1.125000"/>
                                          </p:val>
                                        </p:tav>
                                        <p:tav tm="100000">
                                          <p:val>
                                            <p:strVal val="#ppt_y"/>
                                          </p:val>
                                        </p:tav>
                                      </p:tavLst>
                                    </p:anim>
                                    <p:animEffect transition="in" filter="wipe(up)">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ppt_y</p:attrName>
                                        </p:attrNameLst>
                                      </p:cBhvr>
                                      <p:tavLst>
                                        <p:tav tm="0">
                                          <p:val>
                                            <p:strVal val="#ppt_y+#ppt_h*1.125000"/>
                                          </p:val>
                                        </p:tav>
                                        <p:tav tm="100000">
                                          <p:val>
                                            <p:strVal val="#ppt_y"/>
                                          </p:val>
                                        </p:tav>
                                      </p:tavLst>
                                    </p:anim>
                                    <p:animEffect transition="in" filter="wipe(up)">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p:tgtEl>
                                          <p:spTgt spid="7"/>
                                        </p:tgtEl>
                                        <p:attrNameLst>
                                          <p:attrName>ppt_y</p:attrName>
                                        </p:attrNameLst>
                                      </p:cBhvr>
                                      <p:tavLst>
                                        <p:tav tm="0">
                                          <p:val>
                                            <p:strVal val="#ppt_y+#ppt_h*1.125000"/>
                                          </p:val>
                                        </p:tav>
                                        <p:tav tm="100000">
                                          <p:val>
                                            <p:strVal val="#ppt_y"/>
                                          </p:val>
                                        </p:tav>
                                      </p:tavLst>
                                    </p:anim>
                                    <p:animEffect transition="in" filter="wipe(up)">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p:tgtEl>
                                          <p:spTgt spid="11"/>
                                        </p:tgtEl>
                                        <p:attrNameLst>
                                          <p:attrName>ppt_y</p:attrName>
                                        </p:attrNameLst>
                                      </p:cBhvr>
                                      <p:tavLst>
                                        <p:tav tm="0">
                                          <p:val>
                                            <p:strVal val="#ppt_y+#ppt_h*1.125000"/>
                                          </p:val>
                                        </p:tav>
                                        <p:tav tm="100000">
                                          <p:val>
                                            <p:strVal val="#ppt_y"/>
                                          </p:val>
                                        </p:tav>
                                      </p:tavLst>
                                    </p:anim>
                                    <p:animEffect transition="in" filter="wipe(up)">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p:tgtEl>
                                          <p:spTgt spid="6"/>
                                        </p:tgtEl>
                                        <p:attrNameLst>
                                          <p:attrName>ppt_y</p:attrName>
                                        </p:attrNameLst>
                                      </p:cBhvr>
                                      <p:tavLst>
                                        <p:tav tm="0">
                                          <p:val>
                                            <p:strVal val="#ppt_y+#ppt_h*1.125000"/>
                                          </p:val>
                                        </p:tav>
                                        <p:tav tm="100000">
                                          <p:val>
                                            <p:strVal val="#ppt_y"/>
                                          </p:val>
                                        </p:tav>
                                      </p:tavLst>
                                    </p:anim>
                                    <p:animEffect transition="in" filter="wipe(up)">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500"/>
                                        <p:tgtEl>
                                          <p:spTgt spid="8"/>
                                        </p:tgtEl>
                                        <p:attrNameLst>
                                          <p:attrName>ppt_y</p:attrName>
                                        </p:attrNameLst>
                                      </p:cBhvr>
                                      <p:tavLst>
                                        <p:tav tm="0">
                                          <p:val>
                                            <p:strVal val="#ppt_y+#ppt_h*1.125000"/>
                                          </p:val>
                                        </p:tav>
                                        <p:tav tm="100000">
                                          <p:val>
                                            <p:strVal val="#ppt_y"/>
                                          </p:val>
                                        </p:tav>
                                      </p:tavLst>
                                    </p:anim>
                                    <p:animEffect transition="in" filter="wipe(up)">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4"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500"/>
                                        <p:tgtEl>
                                          <p:spTgt spid="9"/>
                                        </p:tgtEl>
                                        <p:attrNameLst>
                                          <p:attrName>ppt_y</p:attrName>
                                        </p:attrNameLst>
                                      </p:cBhvr>
                                      <p:tavLst>
                                        <p:tav tm="0">
                                          <p:val>
                                            <p:strVal val="#ppt_y+#ppt_h*1.125000"/>
                                          </p:val>
                                        </p:tav>
                                        <p:tav tm="100000">
                                          <p:val>
                                            <p:strVal val="#ppt_y"/>
                                          </p:val>
                                        </p:tav>
                                      </p:tavLst>
                                    </p:anim>
                                    <p:animEffect transition="in" filter="wipe(up)">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12" presetClass="entr" presetSubtype="4"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additive="base">
                                        <p:cTn id="66" dur="500"/>
                                        <p:tgtEl>
                                          <p:spTgt spid="10"/>
                                        </p:tgtEl>
                                        <p:attrNameLst>
                                          <p:attrName>ppt_y</p:attrName>
                                        </p:attrNameLst>
                                      </p:cBhvr>
                                      <p:tavLst>
                                        <p:tav tm="0">
                                          <p:val>
                                            <p:strVal val="#ppt_y+#ppt_h*1.125000"/>
                                          </p:val>
                                        </p:tav>
                                        <p:tav tm="100000">
                                          <p:val>
                                            <p:strVal val="#ppt_y"/>
                                          </p:val>
                                        </p:tav>
                                      </p:tavLst>
                                    </p:anim>
                                    <p:animEffect transition="in" filter="wipe(up)">
                                      <p:cBhvr>
                                        <p:cTn id="6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animBg="1"/>
      <p:bldP spid="4" grpId="1" animBg="1"/>
      <p:bldP spid="5" grpId="0"/>
      <p:bldP spid="5" grpId="1"/>
      <p:bldP spid="6" grpId="0"/>
      <p:bldP spid="6" grpId="1"/>
      <p:bldP spid="8" grpId="0"/>
      <p:bldP spid="8" grpId="1"/>
      <p:bldP spid="9" grpId="0" animBg="1"/>
      <p:bldP spid="9" grpId="1" animBg="1"/>
      <p:bldP spid="10" grpId="0"/>
      <p:bldP spid="1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8250" y="4872175"/>
            <a:ext cx="1066680" cy="2026127"/>
          </a:xfrm>
          <a:prstGeom prst="rect">
            <a:avLst/>
          </a:prstGeom>
        </p:spPr>
      </p:pic>
      <p:sp>
        <p:nvSpPr>
          <p:cNvPr id="2" name="文本框 1"/>
          <p:cNvSpPr txBox="1"/>
          <p:nvPr/>
        </p:nvSpPr>
        <p:spPr>
          <a:xfrm>
            <a:off x="586740" y="170180"/>
            <a:ext cx="4001135" cy="583565"/>
          </a:xfrm>
          <a:prstGeom prst="rect">
            <a:avLst/>
          </a:prstGeom>
          <a:noFill/>
        </p:spPr>
        <p:txBody>
          <a:bodyPr wrap="square" rtlCol="0">
            <a:spAutoFit/>
          </a:bodyPr>
          <a:p>
            <a:r>
              <a:rPr lang="zh-CN" altLang="en-US" sz="3200">
                <a:solidFill>
                  <a:srgbClr val="002060"/>
                </a:solidFill>
                <a:latin typeface="Times New Roman" panose="02020603050405020304" charset="0"/>
                <a:cs typeface="Times New Roman" panose="02020603050405020304" charset="0"/>
              </a:rPr>
              <a:t>3. marriage autonomy</a:t>
            </a:r>
            <a:endParaRPr lang="zh-CN" altLang="en-US" sz="3200">
              <a:solidFill>
                <a:srgbClr val="002060"/>
              </a:solidFill>
              <a:latin typeface="Times New Roman" panose="02020603050405020304" charset="0"/>
              <a:cs typeface="Times New Roman" panose="02020603050405020304" charset="0"/>
            </a:endParaRPr>
          </a:p>
        </p:txBody>
      </p:sp>
      <p:sp>
        <p:nvSpPr>
          <p:cNvPr id="3" name="文本框 2"/>
          <p:cNvSpPr txBox="1"/>
          <p:nvPr/>
        </p:nvSpPr>
        <p:spPr>
          <a:xfrm>
            <a:off x="132080" y="753745"/>
            <a:ext cx="4182745" cy="1383665"/>
          </a:xfrm>
          <a:prstGeom prst="rect">
            <a:avLst/>
          </a:prstGeom>
          <a:noFill/>
        </p:spPr>
        <p:txBody>
          <a:bodyPr wrap="square" rtlCol="0">
            <a:spAutoFit/>
          </a:bodyPr>
          <a:p>
            <a:r>
              <a:rPr lang="zh-CN" altLang="en-US" sz="2800">
                <a:latin typeface="Times New Roman" panose="02020603050405020304" charset="0"/>
                <a:cs typeface="Times New Roman" panose="02020603050405020304" charset="0"/>
              </a:rPr>
              <a:t>the order of parents, matchmakers, three wives and four concubines, etc.,</a:t>
            </a:r>
            <a:endParaRPr lang="zh-CN" altLang="en-US" sz="2800">
              <a:latin typeface="Times New Roman" panose="02020603050405020304" charset="0"/>
              <a:cs typeface="Times New Roman" panose="02020603050405020304" charset="0"/>
            </a:endParaRPr>
          </a:p>
        </p:txBody>
      </p:sp>
      <p:sp>
        <p:nvSpPr>
          <p:cNvPr id="4" name="右箭头 3"/>
          <p:cNvSpPr/>
          <p:nvPr/>
        </p:nvSpPr>
        <p:spPr>
          <a:xfrm>
            <a:off x="4145915" y="1303020"/>
            <a:ext cx="560705" cy="208915"/>
          </a:xfrm>
          <a:prstGeom prst="rightArrow">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5" name="文本框 4"/>
          <p:cNvSpPr txBox="1"/>
          <p:nvPr/>
        </p:nvSpPr>
        <p:spPr>
          <a:xfrm>
            <a:off x="5137150" y="969010"/>
            <a:ext cx="4587240" cy="953135"/>
          </a:xfrm>
          <a:prstGeom prst="rect">
            <a:avLst/>
          </a:prstGeom>
          <a:noFill/>
        </p:spPr>
        <p:txBody>
          <a:bodyPr wrap="square" rtlCol="0">
            <a:spAutoFit/>
          </a:bodyPr>
          <a:p>
            <a:r>
              <a:rPr lang="zh-CN" altLang="en-US" sz="2800">
                <a:latin typeface="Times New Roman" panose="02020603050405020304" charset="0"/>
                <a:cs typeface="Times New Roman" panose="02020603050405020304" charset="0"/>
              </a:rPr>
              <a:t> freedom of love, freedom of</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marriage, freedom of divorce</a:t>
            </a:r>
            <a:endParaRPr lang="en-US" altLang="zh-CN" sz="2800">
              <a:latin typeface="Times New Roman" panose="02020603050405020304" charset="0"/>
              <a:cs typeface="Times New Roman" panose="02020603050405020304" charset="0"/>
            </a:endParaRPr>
          </a:p>
        </p:txBody>
      </p:sp>
      <p:sp>
        <p:nvSpPr>
          <p:cNvPr id="6" name="文本框 5"/>
          <p:cNvSpPr txBox="1"/>
          <p:nvPr/>
        </p:nvSpPr>
        <p:spPr>
          <a:xfrm>
            <a:off x="1190625" y="4422140"/>
            <a:ext cx="4683125" cy="583565"/>
          </a:xfrm>
          <a:prstGeom prst="rect">
            <a:avLst/>
          </a:prstGeom>
          <a:noFill/>
        </p:spPr>
        <p:txBody>
          <a:bodyPr wrap="square" rtlCol="0">
            <a:spAutoFit/>
          </a:bodyPr>
          <a:p>
            <a:r>
              <a:rPr lang="zh-CN" altLang="en-US" sz="3200">
                <a:solidFill>
                  <a:srgbClr val="002060"/>
                </a:solidFill>
                <a:latin typeface="Times New Roman" panose="02020603050405020304" charset="0"/>
                <a:cs typeface="Times New Roman" panose="02020603050405020304" charset="0"/>
              </a:rPr>
              <a:t>4. the age of first marriage</a:t>
            </a:r>
            <a:endParaRPr lang="zh-CN" altLang="en-US" sz="3200">
              <a:solidFill>
                <a:srgbClr val="002060"/>
              </a:solidFill>
              <a:latin typeface="Times New Roman" panose="02020603050405020304" charset="0"/>
              <a:ea typeface="宋体" panose="02010600030101010101" pitchFamily="2" charset="-122"/>
              <a:cs typeface="Times New Roman" panose="02020603050405020304" charset="0"/>
            </a:endParaRPr>
          </a:p>
        </p:txBody>
      </p:sp>
      <p:sp>
        <p:nvSpPr>
          <p:cNvPr id="8" name="文本框 7"/>
          <p:cNvSpPr txBox="1"/>
          <p:nvPr/>
        </p:nvSpPr>
        <p:spPr>
          <a:xfrm>
            <a:off x="3084195" y="5099050"/>
            <a:ext cx="3141345" cy="521970"/>
          </a:xfrm>
          <a:prstGeom prst="rect">
            <a:avLst/>
          </a:prstGeom>
          <a:noFill/>
        </p:spPr>
        <p:txBody>
          <a:bodyPr wrap="square" rtlCol="0">
            <a:spAutoFit/>
          </a:bodyPr>
          <a:p>
            <a:r>
              <a:rPr lang="zh-CN" altLang="en-US" sz="2800">
                <a:latin typeface="Times New Roman" panose="02020603050405020304" charset="0"/>
                <a:cs typeface="Times New Roman" panose="02020603050405020304" charset="0"/>
              </a:rPr>
              <a:t> the age of 14 or 15</a:t>
            </a:r>
            <a:endParaRPr lang="zh-CN" altLang="en-US" sz="2000">
              <a:latin typeface="宋体" panose="02010600030101010101" pitchFamily="2" charset="-122"/>
              <a:ea typeface="宋体" panose="02010600030101010101" pitchFamily="2" charset="-122"/>
              <a:cs typeface="Times New Roman" panose="02020603050405020304" charset="0"/>
            </a:endParaRPr>
          </a:p>
        </p:txBody>
      </p:sp>
      <p:sp>
        <p:nvSpPr>
          <p:cNvPr id="9" name="右箭头 8"/>
          <p:cNvSpPr/>
          <p:nvPr/>
        </p:nvSpPr>
        <p:spPr>
          <a:xfrm>
            <a:off x="6225540" y="5255895"/>
            <a:ext cx="560705" cy="208915"/>
          </a:xfrm>
          <a:prstGeom prst="rightArrow">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0" name="文本框 9"/>
          <p:cNvSpPr txBox="1"/>
          <p:nvPr/>
        </p:nvSpPr>
        <p:spPr>
          <a:xfrm>
            <a:off x="6890385" y="5099050"/>
            <a:ext cx="3947795" cy="521970"/>
          </a:xfrm>
          <a:prstGeom prst="rect">
            <a:avLst/>
          </a:prstGeom>
          <a:noFill/>
        </p:spPr>
        <p:txBody>
          <a:bodyPr wrap="square" rtlCol="0">
            <a:spAutoFit/>
          </a:bodyPr>
          <a:p>
            <a:r>
              <a:rPr lang="zh-CN" altLang="en-US" sz="2800">
                <a:latin typeface="Times New Roman" panose="02020603050405020304" charset="0"/>
                <a:cs typeface="Times New Roman" panose="02020603050405020304" charset="0"/>
              </a:rPr>
              <a:t>the </a:t>
            </a:r>
            <a:r>
              <a:rPr lang="en-US" altLang="zh-CN" sz="2800">
                <a:latin typeface="Times New Roman" panose="02020603050405020304" charset="0"/>
                <a:cs typeface="Times New Roman" panose="02020603050405020304" charset="0"/>
              </a:rPr>
              <a:t>age of 20 or 22</a:t>
            </a:r>
            <a:endParaRPr lang="en-US" altLang="zh-CN" sz="2800">
              <a:latin typeface="Times New Roman" panose="02020603050405020304" charset="0"/>
              <a:cs typeface="Times New Roman" panose="02020603050405020304" charset="0"/>
            </a:endParaRPr>
          </a:p>
        </p:txBody>
      </p:sp>
      <p:sp>
        <p:nvSpPr>
          <p:cNvPr id="7" name="文本框 6"/>
          <p:cNvSpPr txBox="1"/>
          <p:nvPr/>
        </p:nvSpPr>
        <p:spPr>
          <a:xfrm>
            <a:off x="3507740" y="5714365"/>
            <a:ext cx="6362065" cy="829945"/>
          </a:xfrm>
          <a:prstGeom prst="rect">
            <a:avLst/>
          </a:prstGeom>
          <a:noFill/>
        </p:spPr>
        <p:txBody>
          <a:bodyPr wrap="square" rtlCol="0">
            <a:spAutoFit/>
          </a:bodyPr>
          <a:p>
            <a:r>
              <a:rPr lang="zh-CN" altLang="en-US" sz="2400">
                <a:latin typeface="Times New Roman" panose="02020603050405020304" charset="0"/>
                <a:cs typeface="Times New Roman" panose="02020603050405020304" charset="0"/>
              </a:rPr>
              <a:t>At the end of the Qing Dynasty and the beginning of the Republic of China,</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feminism rose</a:t>
            </a: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p:txBody>
      </p:sp>
      <p:pic>
        <p:nvPicPr>
          <p:cNvPr id="11" name="图片 10" descr="微信图片_20230309170611"/>
          <p:cNvPicPr>
            <a:picLocks noChangeAspect="1"/>
          </p:cNvPicPr>
          <p:nvPr/>
        </p:nvPicPr>
        <p:blipFill>
          <a:blip r:embed="rId2"/>
          <a:stretch>
            <a:fillRect/>
          </a:stretch>
        </p:blipFill>
        <p:spPr>
          <a:xfrm>
            <a:off x="6147435" y="2020570"/>
            <a:ext cx="3722370" cy="2484120"/>
          </a:xfrm>
          <a:prstGeom prst="rect">
            <a:avLst/>
          </a:prstGeom>
        </p:spPr>
      </p:pic>
      <p:pic>
        <p:nvPicPr>
          <p:cNvPr id="12" name="图片 11" descr="01f37a595dc3b8a8012193a3d5e0d0.JPG@3000w_1l_0o_100sh"/>
          <p:cNvPicPr>
            <a:picLocks noChangeAspect="1"/>
          </p:cNvPicPr>
          <p:nvPr/>
        </p:nvPicPr>
        <p:blipFill>
          <a:blip r:embed="rId3"/>
          <a:stretch>
            <a:fillRect/>
          </a:stretch>
        </p:blipFill>
        <p:spPr>
          <a:xfrm>
            <a:off x="1190625" y="2099945"/>
            <a:ext cx="3342640" cy="2228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p:tgtEl>
                                          <p:spTgt spid="3"/>
                                        </p:tgtEl>
                                        <p:attrNameLst>
                                          <p:attrName>ppt_y</p:attrName>
                                        </p:attrNameLst>
                                      </p:cBhvr>
                                      <p:tavLst>
                                        <p:tav tm="0">
                                          <p:val>
                                            <p:strVal val="#ppt_y+#ppt_h*1.125000"/>
                                          </p:val>
                                        </p:tav>
                                        <p:tav tm="100000">
                                          <p:val>
                                            <p:strVal val="#ppt_y"/>
                                          </p:val>
                                        </p:tav>
                                      </p:tavLst>
                                    </p:anim>
                                    <p:animEffect transition="in" filter="wipe(up)">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p:tgtEl>
                                          <p:spTgt spid="4"/>
                                        </p:tgtEl>
                                        <p:attrNameLst>
                                          <p:attrName>ppt_y</p:attrName>
                                        </p:attrNameLst>
                                      </p:cBhvr>
                                      <p:tavLst>
                                        <p:tav tm="0">
                                          <p:val>
                                            <p:strVal val="#ppt_y+#ppt_h*1.125000"/>
                                          </p:val>
                                        </p:tav>
                                        <p:tav tm="100000">
                                          <p:val>
                                            <p:strVal val="#ppt_y"/>
                                          </p:val>
                                        </p:tav>
                                      </p:tavLst>
                                    </p:anim>
                                    <p:animEffect transition="in" filter="wipe(up)">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ppt_y</p:attrName>
                                        </p:attrNameLst>
                                      </p:cBhvr>
                                      <p:tavLst>
                                        <p:tav tm="0">
                                          <p:val>
                                            <p:strVal val="#ppt_y+#ppt_h*1.125000"/>
                                          </p:val>
                                        </p:tav>
                                        <p:tav tm="100000">
                                          <p:val>
                                            <p:strVal val="#ppt_y"/>
                                          </p:val>
                                        </p:tav>
                                      </p:tavLst>
                                    </p:anim>
                                    <p:animEffect transition="in" filter="wipe(up)">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p:tgtEl>
                                          <p:spTgt spid="12"/>
                                        </p:tgtEl>
                                        <p:attrNameLst>
                                          <p:attrName>ppt_y</p:attrName>
                                        </p:attrNameLst>
                                      </p:cBhvr>
                                      <p:tavLst>
                                        <p:tav tm="0">
                                          <p:val>
                                            <p:strVal val="#ppt_y+#ppt_h*1.125000"/>
                                          </p:val>
                                        </p:tav>
                                        <p:tav tm="100000">
                                          <p:val>
                                            <p:strVal val="#ppt_y"/>
                                          </p:val>
                                        </p:tav>
                                      </p:tavLst>
                                    </p:anim>
                                    <p:animEffect transition="in" filter="wipe(up)">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p:tgtEl>
                                          <p:spTgt spid="11"/>
                                        </p:tgtEl>
                                        <p:attrNameLst>
                                          <p:attrName>ppt_y</p:attrName>
                                        </p:attrNameLst>
                                      </p:cBhvr>
                                      <p:tavLst>
                                        <p:tav tm="0">
                                          <p:val>
                                            <p:strVal val="#ppt_y+#ppt_h*1.125000"/>
                                          </p:val>
                                        </p:tav>
                                        <p:tav tm="100000">
                                          <p:val>
                                            <p:strVal val="#ppt_y"/>
                                          </p:val>
                                        </p:tav>
                                      </p:tavLst>
                                    </p:anim>
                                    <p:animEffect transition="in" filter="wipe(up)">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p:tgtEl>
                                          <p:spTgt spid="6"/>
                                        </p:tgtEl>
                                        <p:attrNameLst>
                                          <p:attrName>ppt_y</p:attrName>
                                        </p:attrNameLst>
                                      </p:cBhvr>
                                      <p:tavLst>
                                        <p:tav tm="0">
                                          <p:val>
                                            <p:strVal val="#ppt_y+#ppt_h*1.125000"/>
                                          </p:val>
                                        </p:tav>
                                        <p:tav tm="100000">
                                          <p:val>
                                            <p:strVal val="#ppt_y"/>
                                          </p:val>
                                        </p:tav>
                                      </p:tavLst>
                                    </p:anim>
                                    <p:animEffect transition="in" filter="wipe(up)">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500"/>
                                        <p:tgtEl>
                                          <p:spTgt spid="8"/>
                                        </p:tgtEl>
                                        <p:attrNameLst>
                                          <p:attrName>ppt_y</p:attrName>
                                        </p:attrNameLst>
                                      </p:cBhvr>
                                      <p:tavLst>
                                        <p:tav tm="0">
                                          <p:val>
                                            <p:strVal val="#ppt_y+#ppt_h*1.125000"/>
                                          </p:val>
                                        </p:tav>
                                        <p:tav tm="100000">
                                          <p:val>
                                            <p:strVal val="#ppt_y"/>
                                          </p:val>
                                        </p:tav>
                                      </p:tavLst>
                                    </p:anim>
                                    <p:animEffect transition="in" filter="wipe(up)">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4"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500"/>
                                        <p:tgtEl>
                                          <p:spTgt spid="9"/>
                                        </p:tgtEl>
                                        <p:attrNameLst>
                                          <p:attrName>ppt_y</p:attrName>
                                        </p:attrNameLst>
                                      </p:cBhvr>
                                      <p:tavLst>
                                        <p:tav tm="0">
                                          <p:val>
                                            <p:strVal val="#ppt_y+#ppt_h*1.125000"/>
                                          </p:val>
                                        </p:tav>
                                        <p:tav tm="100000">
                                          <p:val>
                                            <p:strVal val="#ppt_y"/>
                                          </p:val>
                                        </p:tav>
                                      </p:tavLst>
                                    </p:anim>
                                    <p:animEffect transition="in" filter="wipe(up)">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12" presetClass="entr" presetSubtype="4"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additive="base">
                                        <p:cTn id="66" dur="500"/>
                                        <p:tgtEl>
                                          <p:spTgt spid="10"/>
                                        </p:tgtEl>
                                        <p:attrNameLst>
                                          <p:attrName>ppt_y</p:attrName>
                                        </p:attrNameLst>
                                      </p:cBhvr>
                                      <p:tavLst>
                                        <p:tav tm="0">
                                          <p:val>
                                            <p:strVal val="#ppt_y+#ppt_h*1.125000"/>
                                          </p:val>
                                        </p:tav>
                                        <p:tav tm="100000">
                                          <p:val>
                                            <p:strVal val="#ppt_y"/>
                                          </p:val>
                                        </p:tav>
                                      </p:tavLst>
                                    </p:anim>
                                    <p:animEffect transition="in" filter="wipe(up)">
                                      <p:cBhvr>
                                        <p:cTn id="67" dur="5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4"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additive="base">
                                        <p:cTn id="72" dur="500"/>
                                        <p:tgtEl>
                                          <p:spTgt spid="7"/>
                                        </p:tgtEl>
                                        <p:attrNameLst>
                                          <p:attrName>ppt_y</p:attrName>
                                        </p:attrNameLst>
                                      </p:cBhvr>
                                      <p:tavLst>
                                        <p:tav tm="0">
                                          <p:val>
                                            <p:strVal val="#ppt_y+#ppt_h*1.125000"/>
                                          </p:val>
                                        </p:tav>
                                        <p:tav tm="100000">
                                          <p:val>
                                            <p:strVal val="#ppt_y"/>
                                          </p:val>
                                        </p:tav>
                                      </p:tavLst>
                                    </p:anim>
                                    <p:animEffect transition="in" filter="wipe(up)">
                                      <p:cBhvr>
                                        <p:cTn id="7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animBg="1"/>
      <p:bldP spid="4" grpId="1" animBg="1"/>
      <p:bldP spid="5" grpId="0"/>
      <p:bldP spid="5" grpId="1"/>
      <p:bldP spid="6" grpId="0"/>
      <p:bldP spid="6" grpId="1"/>
      <p:bldP spid="8" grpId="0"/>
      <p:bldP spid="8" grpId="1"/>
      <p:bldP spid="9" grpId="0" animBg="1"/>
      <p:bldP spid="9" grpId="1" animBg="1"/>
      <p:bldP spid="10" grpId="0"/>
      <p:bldP spid="10" grpId="1"/>
      <p:bldP spid="7" grpId="0"/>
      <p:bldP spid="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9623" r="6132"/>
          <a:stretch>
            <a:fillRect/>
          </a:stretch>
        </p:blipFill>
        <p:spPr>
          <a:xfrm rot="5400000">
            <a:off x="2666999" y="-2666999"/>
            <a:ext cx="6858001" cy="12192001"/>
          </a:xfrm>
          <a:prstGeom prst="rect">
            <a:avLst/>
          </a:prstGeom>
        </p:spPr>
      </p:pic>
      <p:sp>
        <p:nvSpPr>
          <p:cNvPr id="106" name="PA_文本框 1"/>
          <p:cNvSpPr txBox="1">
            <a:spLocks noChangeArrowheads="1"/>
          </p:cNvSpPr>
          <p:nvPr>
            <p:custDataLst>
              <p:tags r:id="rId2"/>
            </p:custDataLst>
          </p:nvPr>
        </p:nvSpPr>
        <p:spPr bwMode="auto">
          <a:xfrm>
            <a:off x="2485386" y="2875507"/>
            <a:ext cx="6934205" cy="1106805"/>
          </a:xfrm>
          <a:prstGeom prst="rect">
            <a:avLst/>
          </a:prstGeom>
          <a:noFill/>
          <a:ln w="9525">
            <a:noFill/>
            <a:miter lim="800000"/>
          </a:ln>
        </p:spPr>
        <p:txBody>
          <a:bodyPr wrap="square">
            <a:spAutoFit/>
          </a:bodyPr>
          <a:lstStyle/>
          <a:p>
            <a:pPr algn="ctr"/>
            <a:r>
              <a:rPr lang="en-US" altLang="ko-KR" sz="6600" b="1" dirty="0">
                <a:solidFill>
                  <a:srgbClr val="AAD4DC"/>
                </a:solidFill>
                <a:latin typeface="汉仪小麦体简" panose="00020600040101010101" pitchFamily="18" charset="-122"/>
                <a:ea typeface="汉仪小麦体简" panose="00020600040101010101" pitchFamily="18" charset="-122"/>
                <a:cs typeface="+mn-ea"/>
                <a:sym typeface="+mn-lt"/>
              </a:rPr>
              <a:t>Thank you!</a:t>
            </a:r>
            <a:endParaRPr lang="en-US" altLang="ko-KR" sz="6600" b="1" dirty="0">
              <a:solidFill>
                <a:srgbClr val="AAD4DC"/>
              </a:solidFill>
              <a:latin typeface="汉仪小麦体简" panose="00020600040101010101" pitchFamily="18" charset="-122"/>
              <a:ea typeface="汉仪小麦体简" panose="00020600040101010101" pitchFamily="18"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p:cTn id="7" dur="500" fill="hold"/>
                                        <p:tgtEl>
                                          <p:spTgt spid="106"/>
                                        </p:tgtEl>
                                        <p:attrNameLst>
                                          <p:attrName>ppt_w</p:attrName>
                                        </p:attrNameLst>
                                      </p:cBhvr>
                                      <p:tavLst>
                                        <p:tav tm="0">
                                          <p:val>
                                            <p:fltVal val="0"/>
                                          </p:val>
                                        </p:tav>
                                        <p:tav tm="100000">
                                          <p:val>
                                            <p:strVal val="#ppt_w"/>
                                          </p:val>
                                        </p:tav>
                                      </p:tavLst>
                                    </p:anim>
                                    <p:anim calcmode="lin" valueType="num">
                                      <p:cBhvr>
                                        <p:cTn id="8" dur="500" fill="hold"/>
                                        <p:tgtEl>
                                          <p:spTgt spid="106"/>
                                        </p:tgtEl>
                                        <p:attrNameLst>
                                          <p:attrName>ppt_h</p:attrName>
                                        </p:attrNameLst>
                                      </p:cBhvr>
                                      <p:tavLst>
                                        <p:tav tm="0">
                                          <p:val>
                                            <p:fltVal val="0"/>
                                          </p:val>
                                        </p:tav>
                                        <p:tav tm="100000">
                                          <p:val>
                                            <p:strVal val="#ppt_h"/>
                                          </p:val>
                                        </p:tav>
                                      </p:tavLst>
                                    </p:anim>
                                    <p:animEffect transition="in" filter="fade">
                                      <p:cBhvr>
                                        <p:cTn id="9"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568036" y="-229624"/>
            <a:ext cx="2808354" cy="4300794"/>
          </a:xfrm>
          <a:prstGeom prst="rect">
            <a:avLst/>
          </a:prstGeom>
        </p:spPr>
      </p:pic>
      <p:grpSp>
        <p:nvGrpSpPr>
          <p:cNvPr id="11" name="组合 10"/>
          <p:cNvGrpSpPr/>
          <p:nvPr/>
        </p:nvGrpSpPr>
        <p:grpSpPr>
          <a:xfrm>
            <a:off x="-182090" y="2670072"/>
            <a:ext cx="3718027" cy="3718027"/>
            <a:chOff x="-182090" y="2670072"/>
            <a:chExt cx="3718027" cy="3718027"/>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090" y="2670072"/>
              <a:ext cx="3718027" cy="3718027"/>
            </a:xfrm>
            <a:prstGeom prst="rect">
              <a:avLst/>
            </a:prstGeom>
          </p:spPr>
        </p:pic>
        <p:sp>
          <p:nvSpPr>
            <p:cNvPr id="10" name="矩形 9"/>
            <p:cNvSpPr/>
            <p:nvPr/>
          </p:nvSpPr>
          <p:spPr>
            <a:xfrm>
              <a:off x="791733" y="3563072"/>
              <a:ext cx="2583180" cy="922020"/>
            </a:xfrm>
            <a:prstGeom prst="rect">
              <a:avLst/>
            </a:prstGeom>
          </p:spPr>
          <p:txBody>
            <a:bodyPr wrap="none">
              <a:spAutoFit/>
            </a:bodyPr>
            <a:lstStyle/>
            <a:p>
              <a:pPr algn="ctr"/>
              <a:r>
                <a:rPr lang="en-US" altLang="zh-CN" sz="5400" dirty="0">
                  <a:latin typeface="汉仪小麦体简" panose="00020600040101010101" pitchFamily="18" charset="-122"/>
                  <a:ea typeface="汉仪小麦体简" panose="00020600040101010101" pitchFamily="18" charset="-122"/>
                </a:rPr>
                <a:t>CONTENT</a:t>
              </a:r>
              <a:endParaRPr lang="en-US" altLang="zh-CN" sz="5400" dirty="0">
                <a:latin typeface="汉仪小麦体简" panose="00020600040101010101" pitchFamily="18" charset="-122"/>
                <a:ea typeface="汉仪小麦体简" panose="00020600040101010101" pitchFamily="18" charset="-122"/>
              </a:endParaRPr>
            </a:p>
          </p:txBody>
        </p:sp>
      </p:grpSp>
      <p:sp>
        <p:nvSpPr>
          <p:cNvPr id="13" name="TextBox 1"/>
          <p:cNvSpPr txBox="1"/>
          <p:nvPr/>
        </p:nvSpPr>
        <p:spPr>
          <a:xfrm>
            <a:off x="4963160" y="998220"/>
            <a:ext cx="2440305" cy="583565"/>
          </a:xfrm>
          <a:prstGeom prst="rect">
            <a:avLst/>
          </a:prstGeom>
          <a:noFill/>
        </p:spPr>
        <p:txBody>
          <a:bodyPr wrap="square" rtlCol="0">
            <a:spAutoFit/>
          </a:bodyPr>
          <a:lstStyle/>
          <a:p>
            <a:pPr marL="0" marR="0" lvl="1" indent="0"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300" normalizeH="0" baseline="0" noProof="0" dirty="0">
                <a:ln>
                  <a:noFill/>
                </a:ln>
                <a:effectLst/>
                <a:uLnTx/>
                <a:uFillTx/>
                <a:latin typeface="汉仪小麦体简" panose="00020600040101010101" pitchFamily="18" charset="-122"/>
                <a:ea typeface="汉仪小麦体简" panose="00020600040101010101" pitchFamily="18" charset="-122"/>
              </a:rPr>
              <a:t>Foreword</a:t>
            </a:r>
            <a:endParaRPr kumimoji="0" lang="en-US" altLang="zh-CN" sz="3200" b="1" i="0" u="none" strike="noStrike" kern="1200" cap="none" spc="300" normalizeH="0" baseline="0" noProof="0" dirty="0">
              <a:ln>
                <a:noFill/>
              </a:ln>
              <a:effectLst/>
              <a:uLnTx/>
              <a:uFillTx/>
              <a:latin typeface="汉仪小麦体简" panose="00020600040101010101" pitchFamily="18" charset="-122"/>
              <a:ea typeface="汉仪小麦体简" panose="00020600040101010101" pitchFamily="18" charset="-122"/>
            </a:endParaRPr>
          </a:p>
        </p:txBody>
      </p:sp>
      <p:sp>
        <p:nvSpPr>
          <p:cNvPr id="16" name="TextBox 1"/>
          <p:cNvSpPr txBox="1"/>
          <p:nvPr/>
        </p:nvSpPr>
        <p:spPr>
          <a:xfrm>
            <a:off x="4963160" y="2207895"/>
            <a:ext cx="5917565" cy="583565"/>
          </a:xfrm>
          <a:prstGeom prst="rect">
            <a:avLst/>
          </a:prstGeom>
          <a:noFill/>
        </p:spPr>
        <p:txBody>
          <a:bodyPr wrap="square" rtlCol="0">
            <a:spAutoFit/>
          </a:bodyPr>
          <a:lstStyle/>
          <a:p>
            <a:pPr marL="0" marR="0" lvl="1" indent="0"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300" normalizeH="0" baseline="0" noProof="0" dirty="0">
                <a:ln>
                  <a:noFill/>
                </a:ln>
                <a:effectLst/>
                <a:uLnTx/>
                <a:uFillTx/>
                <a:latin typeface="汉仪小麦体简" panose="00020600040101010101" pitchFamily="18" charset="-122"/>
                <a:ea typeface="汉仪小麦体简" panose="00020600040101010101" pitchFamily="18" charset="-122"/>
              </a:rPr>
              <a:t>Traditional Views</a:t>
            </a:r>
            <a:endParaRPr kumimoji="0" lang="en-US" altLang="zh-CN" sz="3200" b="1" i="0" u="none" strike="noStrike" kern="1200" cap="none" spc="300" normalizeH="0" baseline="0" noProof="0" dirty="0">
              <a:ln>
                <a:noFill/>
              </a:ln>
              <a:effectLst/>
              <a:uLnTx/>
              <a:uFillTx/>
              <a:latin typeface="汉仪小麦体简" panose="00020600040101010101" pitchFamily="18" charset="-122"/>
              <a:ea typeface="汉仪小麦体简" panose="00020600040101010101" pitchFamily="18" charset="-122"/>
            </a:endParaRPr>
          </a:p>
        </p:txBody>
      </p:sp>
      <p:sp>
        <p:nvSpPr>
          <p:cNvPr id="19" name="TextBox 1"/>
          <p:cNvSpPr txBox="1"/>
          <p:nvPr/>
        </p:nvSpPr>
        <p:spPr>
          <a:xfrm>
            <a:off x="4963160" y="3415665"/>
            <a:ext cx="3626485" cy="583565"/>
          </a:xfrm>
          <a:prstGeom prst="rect">
            <a:avLst/>
          </a:prstGeom>
          <a:noFill/>
        </p:spPr>
        <p:txBody>
          <a:bodyPr wrap="square" rtlCol="0">
            <a:spAutoFit/>
          </a:bodyPr>
          <a:lstStyle/>
          <a:p>
            <a:pPr marL="0" marR="0" lvl="1" indent="0"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300" normalizeH="0" baseline="0" noProof="0" dirty="0">
                <a:ln>
                  <a:noFill/>
                </a:ln>
                <a:effectLst/>
                <a:uLnTx/>
                <a:uFillTx/>
                <a:latin typeface="汉仪小麦体简" panose="00020600040101010101" pitchFamily="18" charset="-122"/>
                <a:ea typeface="汉仪小麦体简" panose="00020600040101010101" pitchFamily="18" charset="-122"/>
              </a:rPr>
              <a:t>Modern Views</a:t>
            </a:r>
            <a:endParaRPr kumimoji="0" lang="en-US" altLang="zh-CN" sz="3200" b="1" i="0" u="none" strike="noStrike" kern="1200" cap="none" spc="300" normalizeH="0" baseline="0" noProof="0" dirty="0">
              <a:ln>
                <a:noFill/>
              </a:ln>
              <a:effectLst/>
              <a:uLnTx/>
              <a:uFillTx/>
              <a:latin typeface="汉仪小麦体简" panose="00020600040101010101" pitchFamily="18" charset="-122"/>
              <a:ea typeface="汉仪小麦体简" panose="00020600040101010101" pitchFamily="18" charset="-122"/>
            </a:endParaRPr>
          </a:p>
        </p:txBody>
      </p:sp>
      <p:sp>
        <p:nvSpPr>
          <p:cNvPr id="22" name="TextBox 1"/>
          <p:cNvSpPr txBox="1"/>
          <p:nvPr/>
        </p:nvSpPr>
        <p:spPr>
          <a:xfrm>
            <a:off x="4963160" y="4623435"/>
            <a:ext cx="2440305" cy="583565"/>
          </a:xfrm>
          <a:prstGeom prst="rect">
            <a:avLst/>
          </a:prstGeom>
          <a:noFill/>
        </p:spPr>
        <p:txBody>
          <a:bodyPr wrap="square" rtlCol="0">
            <a:spAutoFit/>
          </a:bodyPr>
          <a:lstStyle/>
          <a:p>
            <a:pPr marL="0" marR="0" lvl="1" indent="0"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300" normalizeH="0" baseline="0" noProof="0" dirty="0">
                <a:ln>
                  <a:noFill/>
                </a:ln>
                <a:effectLst/>
                <a:uLnTx/>
                <a:uFillTx/>
                <a:latin typeface="汉仪小麦体简" panose="00020600040101010101" pitchFamily="18" charset="-122"/>
                <a:ea typeface="汉仪小麦体简" panose="00020600040101010101" pitchFamily="18" charset="-122"/>
              </a:rPr>
              <a:t>Changes</a:t>
            </a:r>
            <a:endParaRPr kumimoji="0" lang="en-US" altLang="zh-CN" sz="3200" b="1" i="0" u="none" strike="noStrike" kern="1200" cap="none" spc="300" normalizeH="0" baseline="0" noProof="0" dirty="0">
              <a:ln>
                <a:noFill/>
              </a:ln>
              <a:effectLst/>
              <a:uLnTx/>
              <a:uFillTx/>
              <a:latin typeface="汉仪小麦体简" panose="00020600040101010101" pitchFamily="18" charset="-122"/>
              <a:ea typeface="汉仪小麦体简" panose="00020600040101010101" pitchFamily="18" charset="-122"/>
            </a:endParaRPr>
          </a:p>
        </p:txBody>
      </p:sp>
      <p:grpSp>
        <p:nvGrpSpPr>
          <p:cNvPr id="24" name="组合 23"/>
          <p:cNvGrpSpPr/>
          <p:nvPr/>
        </p:nvGrpSpPr>
        <p:grpSpPr>
          <a:xfrm>
            <a:off x="4348736" y="-22098"/>
            <a:ext cx="573518" cy="5733745"/>
            <a:chOff x="5090071" y="0"/>
            <a:chExt cx="573518" cy="5733745"/>
          </a:xfrm>
        </p:grpSpPr>
        <p:cxnSp>
          <p:nvCxnSpPr>
            <p:cNvPr id="25" name="直接连接符 24"/>
            <p:cNvCxnSpPr/>
            <p:nvPr/>
          </p:nvCxnSpPr>
          <p:spPr>
            <a:xfrm>
              <a:off x="5376830" y="0"/>
              <a:ext cx="0" cy="5038725"/>
            </a:xfrm>
            <a:prstGeom prst="line">
              <a:avLst/>
            </a:prstGeom>
            <a:ln>
              <a:solidFill>
                <a:srgbClr val="AAD4DC"/>
              </a:solidFill>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5275230" y="1210945"/>
              <a:ext cx="203200" cy="203200"/>
            </a:xfrm>
            <a:prstGeom prst="ellipse">
              <a:avLst/>
            </a:prstGeom>
            <a:solidFill>
              <a:srgbClr val="AAD4D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38619F"/>
                </a:solidFill>
              </a:endParaRPr>
            </a:p>
          </p:txBody>
        </p:sp>
        <p:sp>
          <p:nvSpPr>
            <p:cNvPr id="27" name="椭圆 26"/>
            <p:cNvSpPr/>
            <p:nvPr/>
          </p:nvSpPr>
          <p:spPr>
            <a:xfrm>
              <a:off x="5275230" y="2419138"/>
              <a:ext cx="203200" cy="203200"/>
            </a:xfrm>
            <a:prstGeom prst="ellipse">
              <a:avLst/>
            </a:prstGeom>
            <a:solidFill>
              <a:srgbClr val="AAD4D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38619F"/>
                </a:solidFill>
              </a:endParaRPr>
            </a:p>
          </p:txBody>
        </p:sp>
        <p:sp>
          <p:nvSpPr>
            <p:cNvPr id="28" name="椭圆 27"/>
            <p:cNvSpPr/>
            <p:nvPr/>
          </p:nvSpPr>
          <p:spPr>
            <a:xfrm>
              <a:off x="5275230" y="3627331"/>
              <a:ext cx="203200" cy="203200"/>
            </a:xfrm>
            <a:prstGeom prst="ellipse">
              <a:avLst/>
            </a:prstGeom>
            <a:solidFill>
              <a:srgbClr val="AAD4D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38619F"/>
                </a:solidFill>
              </a:endParaRPr>
            </a:p>
          </p:txBody>
        </p:sp>
        <p:sp>
          <p:nvSpPr>
            <p:cNvPr id="29" name="椭圆 28"/>
            <p:cNvSpPr/>
            <p:nvPr/>
          </p:nvSpPr>
          <p:spPr>
            <a:xfrm>
              <a:off x="5275230" y="4835525"/>
              <a:ext cx="203200" cy="203200"/>
            </a:xfrm>
            <a:prstGeom prst="ellipse">
              <a:avLst/>
            </a:prstGeom>
            <a:solidFill>
              <a:srgbClr val="AAD4D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38619F"/>
                </a:solidFill>
              </a:endParaRPr>
            </a:p>
          </p:txBody>
        </p:sp>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flipH="1">
              <a:off x="5090071" y="5160227"/>
              <a:ext cx="573518" cy="573518"/>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p:tgtEl>
                                          <p:spTgt spid="13"/>
                                        </p:tgtEl>
                                        <p:attrNameLst>
                                          <p:attrName>ppt_y</p:attrName>
                                        </p:attrNameLst>
                                      </p:cBhvr>
                                      <p:tavLst>
                                        <p:tav tm="0">
                                          <p:val>
                                            <p:strVal val="#ppt_y+#ppt_h*1.125000"/>
                                          </p:val>
                                        </p:tav>
                                        <p:tav tm="100000">
                                          <p:val>
                                            <p:strVal val="#ppt_y"/>
                                          </p:val>
                                        </p:tav>
                                      </p:tavLst>
                                    </p:anim>
                                    <p:animEffect transition="in" filter="wipe(up)">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p:tgtEl>
                                          <p:spTgt spid="16"/>
                                        </p:tgtEl>
                                        <p:attrNameLst>
                                          <p:attrName>ppt_y</p:attrName>
                                        </p:attrNameLst>
                                      </p:cBhvr>
                                      <p:tavLst>
                                        <p:tav tm="0">
                                          <p:val>
                                            <p:strVal val="#ppt_y+#ppt_h*1.125000"/>
                                          </p:val>
                                        </p:tav>
                                        <p:tav tm="100000">
                                          <p:val>
                                            <p:strVal val="#ppt_y"/>
                                          </p:val>
                                        </p:tav>
                                      </p:tavLst>
                                    </p:anim>
                                    <p:animEffect transition="in" filter="wipe(up)">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p:tgtEl>
                                          <p:spTgt spid="19"/>
                                        </p:tgtEl>
                                        <p:attrNameLst>
                                          <p:attrName>ppt_y</p:attrName>
                                        </p:attrNameLst>
                                      </p:cBhvr>
                                      <p:tavLst>
                                        <p:tav tm="0">
                                          <p:val>
                                            <p:strVal val="#ppt_y+#ppt_h*1.125000"/>
                                          </p:val>
                                        </p:tav>
                                        <p:tav tm="100000">
                                          <p:val>
                                            <p:strVal val="#ppt_y"/>
                                          </p:val>
                                        </p:tav>
                                      </p:tavLst>
                                    </p:anim>
                                    <p:animEffect transition="in" filter="wipe(up)">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p:tgtEl>
                                          <p:spTgt spid="22"/>
                                        </p:tgtEl>
                                        <p:attrNameLst>
                                          <p:attrName>ppt_y</p:attrName>
                                        </p:attrNameLst>
                                      </p:cBhvr>
                                      <p:tavLst>
                                        <p:tav tm="0">
                                          <p:val>
                                            <p:strVal val="#ppt_y+#ppt_h*1.125000"/>
                                          </p:val>
                                        </p:tav>
                                        <p:tav tm="100000">
                                          <p:val>
                                            <p:strVal val="#ppt_y"/>
                                          </p:val>
                                        </p:tav>
                                      </p:tavLst>
                                    </p:anim>
                                    <p:animEffect transition="in" filter="wipe(up)">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6" grpId="0"/>
      <p:bldP spid="16" grpId="1"/>
      <p:bldP spid="19" grpId="0"/>
      <p:bldP spid="19" grpId="1"/>
      <p:bldP spid="22" grpId="0"/>
      <p:bldP spid="2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9623" r="6132"/>
          <a:stretch>
            <a:fillRect/>
          </a:stretch>
        </p:blipFill>
        <p:spPr>
          <a:xfrm rot="5400000">
            <a:off x="2666999" y="-2666999"/>
            <a:ext cx="6858001" cy="12192001"/>
          </a:xfrm>
          <a:prstGeom prst="rect">
            <a:avLst/>
          </a:prstGeom>
        </p:spPr>
      </p:pic>
      <p:sp>
        <p:nvSpPr>
          <p:cNvPr id="106" name="PA_文本框 1"/>
          <p:cNvSpPr txBox="1">
            <a:spLocks noChangeArrowheads="1"/>
          </p:cNvSpPr>
          <p:nvPr>
            <p:custDataLst>
              <p:tags r:id="rId2"/>
            </p:custDataLst>
          </p:nvPr>
        </p:nvSpPr>
        <p:spPr bwMode="auto">
          <a:xfrm>
            <a:off x="2760971" y="2752170"/>
            <a:ext cx="6934205" cy="1106805"/>
          </a:xfrm>
          <a:prstGeom prst="rect">
            <a:avLst/>
          </a:prstGeom>
          <a:noFill/>
          <a:ln w="9525">
            <a:noFill/>
            <a:miter lim="800000"/>
          </a:ln>
        </p:spPr>
        <p:txBody>
          <a:bodyPr wrap="square">
            <a:spAutoFit/>
          </a:bodyPr>
          <a:lstStyle/>
          <a:p>
            <a:pPr algn="ctr"/>
            <a:r>
              <a:rPr lang="en-US" altLang="ko-KR" sz="6600" b="1" dirty="0">
                <a:solidFill>
                  <a:srgbClr val="AAD4DC"/>
                </a:solidFill>
                <a:latin typeface="汉仪小麦体简" panose="00020600040101010101" pitchFamily="18" charset="-122"/>
                <a:ea typeface="汉仪小麦体简" panose="00020600040101010101" pitchFamily="18" charset="-122"/>
                <a:cs typeface="+mn-ea"/>
                <a:sym typeface="+mn-lt"/>
              </a:rPr>
              <a:t>Foreword</a:t>
            </a:r>
            <a:endParaRPr lang="en-US" altLang="ko-KR" sz="6600" b="1" dirty="0">
              <a:solidFill>
                <a:srgbClr val="AAD4DC"/>
              </a:solidFill>
              <a:latin typeface="汉仪小麦体简" panose="00020600040101010101" pitchFamily="18" charset="-122"/>
              <a:ea typeface="汉仪小麦体简" panose="00020600040101010101" pitchFamily="18" charset="-122"/>
              <a:cs typeface="+mn-ea"/>
              <a:sym typeface="+mn-lt"/>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4310" y="1612900"/>
            <a:ext cx="2065020" cy="33870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p:cTn id="7" dur="500" fill="hold"/>
                                        <p:tgtEl>
                                          <p:spTgt spid="106"/>
                                        </p:tgtEl>
                                        <p:attrNameLst>
                                          <p:attrName>ppt_w</p:attrName>
                                        </p:attrNameLst>
                                      </p:cBhvr>
                                      <p:tavLst>
                                        <p:tav tm="0">
                                          <p:val>
                                            <p:fltVal val="0"/>
                                          </p:val>
                                        </p:tav>
                                        <p:tav tm="100000">
                                          <p:val>
                                            <p:strVal val="#ppt_w"/>
                                          </p:val>
                                        </p:tav>
                                      </p:tavLst>
                                    </p:anim>
                                    <p:anim calcmode="lin" valueType="num">
                                      <p:cBhvr>
                                        <p:cTn id="8" dur="500" fill="hold"/>
                                        <p:tgtEl>
                                          <p:spTgt spid="106"/>
                                        </p:tgtEl>
                                        <p:attrNameLst>
                                          <p:attrName>ppt_h</p:attrName>
                                        </p:attrNameLst>
                                      </p:cBhvr>
                                      <p:tavLst>
                                        <p:tav tm="0">
                                          <p:val>
                                            <p:fltVal val="0"/>
                                          </p:val>
                                        </p:tav>
                                        <p:tav tm="100000">
                                          <p:val>
                                            <p:strVal val="#ppt_h"/>
                                          </p:val>
                                        </p:tav>
                                      </p:tavLst>
                                    </p:anim>
                                    <p:animEffect transition="in" filter="fade">
                                      <p:cBhvr>
                                        <p:cTn id="9"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38301" y="1381472"/>
            <a:ext cx="7179126" cy="3887996"/>
          </a:xfrm>
          <a:prstGeom prst="rect">
            <a:avLst/>
          </a:prstGeom>
          <a:solidFill>
            <a:srgbClr val="DF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824316" y="1609548"/>
            <a:ext cx="1627969" cy="3772305"/>
            <a:chOff x="2822570" y="743589"/>
            <a:chExt cx="1294598" cy="2999823"/>
          </a:xfrm>
        </p:grpSpPr>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flipH="1">
              <a:off x="3172519" y="3110245"/>
              <a:ext cx="633167" cy="633167"/>
            </a:xfrm>
            <a:prstGeom prst="rect">
              <a:avLst/>
            </a:prstGeom>
          </p:spPr>
        </p:pic>
        <p:pic>
          <p:nvPicPr>
            <p:cNvPr id="19" name="图形 21"/>
            <p:cNvPicPr>
              <a:picLocks noChangeAspect="1"/>
            </p:cNvPicPr>
            <p:nvPr/>
          </p:nvPicPr>
          <p:blipFill>
            <a:blip r:embed="rId2"/>
            <a:stretch>
              <a:fillRect/>
            </a:stretch>
          </p:blipFill>
          <p:spPr>
            <a:xfrm rot="17931827">
              <a:off x="2374753" y="1191406"/>
              <a:ext cx="2190232" cy="1294598"/>
            </a:xfrm>
            <a:prstGeom prst="rect">
              <a:avLst/>
            </a:prstGeom>
          </p:spPr>
        </p:pic>
      </p:grpSp>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8036" y="-229624"/>
            <a:ext cx="2808354" cy="4300794"/>
          </a:xfrm>
          <a:prstGeom prst="rect">
            <a:avLst/>
          </a:prstGeom>
        </p:spPr>
      </p:pic>
      <p:grpSp>
        <p:nvGrpSpPr>
          <p:cNvPr id="3" name="组合 2"/>
          <p:cNvGrpSpPr/>
          <p:nvPr/>
        </p:nvGrpSpPr>
        <p:grpSpPr>
          <a:xfrm>
            <a:off x="8907791" y="1381472"/>
            <a:ext cx="845782" cy="3843111"/>
            <a:chOff x="8907791" y="1381472"/>
            <a:chExt cx="845782" cy="3843111"/>
          </a:xfrm>
        </p:grpSpPr>
        <p:sp>
          <p:nvSpPr>
            <p:cNvPr id="16" name="矩形 15"/>
            <p:cNvSpPr/>
            <p:nvPr/>
          </p:nvSpPr>
          <p:spPr>
            <a:xfrm>
              <a:off x="8907791" y="1381472"/>
              <a:ext cx="817710" cy="384311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8980143" y="1466492"/>
              <a:ext cx="773430" cy="3621376"/>
            </a:xfrm>
            <a:prstGeom prst="rect">
              <a:avLst/>
            </a:prstGeom>
          </p:spPr>
          <p:txBody>
            <a:bodyPr vert="eaVert" wrap="square">
              <a:spAutoFit/>
            </a:bodyPr>
            <a:lstStyle/>
            <a:p>
              <a:pPr algn="dist">
                <a:lnSpc>
                  <a:spcPct val="120000"/>
                </a:lnSpc>
              </a:pPr>
              <a:r>
                <a:rPr lang="en-US" altLang="zh-CN" sz="3200" b="1" dirty="0">
                  <a:latin typeface="汉仪小麦体简" panose="00020600040101010101" pitchFamily="18" charset="-122"/>
                  <a:ea typeface="汉仪小麦体简" panose="00020600040101010101" pitchFamily="18" charset="-122"/>
                </a:rPr>
                <a:t>LOVE</a:t>
              </a:r>
              <a:endParaRPr lang="en-US" altLang="zh-CN" sz="3200" b="1" dirty="0">
                <a:latin typeface="汉仪小麦体简" panose="00020600040101010101" pitchFamily="18" charset="-122"/>
                <a:ea typeface="汉仪小麦体简" panose="00020600040101010101" pitchFamily="18" charset="-122"/>
              </a:endParaRPr>
            </a:p>
          </p:txBody>
        </p:sp>
      </p:grpSp>
      <p:sp>
        <p:nvSpPr>
          <p:cNvPr id="6" name="文本框 5"/>
          <p:cNvSpPr txBox="1"/>
          <p:nvPr/>
        </p:nvSpPr>
        <p:spPr>
          <a:xfrm>
            <a:off x="1809750" y="1753870"/>
            <a:ext cx="6837045" cy="3046095"/>
          </a:xfrm>
          <a:prstGeom prst="rect">
            <a:avLst/>
          </a:prstGeom>
          <a:noFill/>
        </p:spPr>
        <p:txBody>
          <a:bodyPr wrap="square" rtlCol="0">
            <a:spAutoFit/>
          </a:bodyPr>
          <a:p>
            <a:pPr algn="l"/>
            <a:r>
              <a:rPr lang="zh-CN" altLang="en-US" sz="2400">
                <a:latin typeface="Times New Roman" panose="02020603050405020304" charset="0"/>
                <a:cs typeface="Times New Roman" panose="02020603050405020304" charset="0"/>
              </a:rPr>
              <a:t> The formation of the view </a:t>
            </a:r>
            <a:r>
              <a:rPr lang="en-US" altLang="zh-CN" sz="2400">
                <a:latin typeface="Times New Roman" panose="02020603050405020304" charset="0"/>
                <a:cs typeface="Times New Roman" panose="02020603050405020304" charset="0"/>
              </a:rPr>
              <a:t>on</a:t>
            </a:r>
            <a:r>
              <a:rPr lang="zh-CN" altLang="en-US" sz="2400">
                <a:latin typeface="Times New Roman" panose="02020603050405020304" charset="0"/>
                <a:cs typeface="Times New Roman" panose="02020603050405020304" charset="0"/>
              </a:rPr>
              <a:t> love and marriage has its complicated social and historical factors as well as individual subjective factors.In recent years, due to the influence of China's social and economic development and diversified changes in values, people'</a:t>
            </a:r>
            <a:r>
              <a:rPr lang="en-US" altLang="zh-CN" sz="2400">
                <a:latin typeface="Times New Roman" panose="02020603050405020304" charset="0"/>
                <a:cs typeface="Times New Roman" panose="02020603050405020304" charset="0"/>
              </a:rPr>
              <a:t>s</a:t>
            </a:r>
            <a:r>
              <a:rPr lang="zh-CN" altLang="en-US" sz="2400">
                <a:latin typeface="Times New Roman" panose="02020603050405020304" charset="0"/>
                <a:cs typeface="Times New Roman" panose="02020603050405020304" charset="0"/>
              </a:rPr>
              <a:t> understanding of love and marriage ha</a:t>
            </a:r>
            <a:r>
              <a:rPr lang="en-US" altLang="zh-CN" sz="2400">
                <a:latin typeface="Times New Roman" panose="02020603050405020304" charset="0"/>
                <a:cs typeface="Times New Roman" panose="02020603050405020304" charset="0"/>
              </a:rPr>
              <a:t>s</a:t>
            </a:r>
            <a:r>
              <a:rPr lang="zh-CN" altLang="en-US" sz="2400">
                <a:latin typeface="Times New Roman" panose="02020603050405020304" charset="0"/>
                <a:cs typeface="Times New Roman" panose="02020603050405020304" charset="0"/>
              </a:rPr>
              <a:t> undergone great changes, and many new phenomena have appeared in </a:t>
            </a:r>
            <a:r>
              <a:rPr lang="en-US" altLang="zh-CN" sz="2400">
                <a:latin typeface="Times New Roman" panose="02020603050405020304" charset="0"/>
                <a:cs typeface="Times New Roman" panose="02020603050405020304" charset="0"/>
              </a:rPr>
              <a:t>the past</a:t>
            </a:r>
            <a:r>
              <a:rPr lang="zh-CN" altLang="en-US" sz="2400">
                <a:latin typeface="Times New Roman" panose="02020603050405020304" charset="0"/>
                <a:cs typeface="Times New Roman" panose="02020603050405020304" charset="0"/>
              </a:rPr>
              <a:t> period</a:t>
            </a:r>
            <a:r>
              <a:rPr lang="en-US" altLang="zh-CN" sz="2400">
                <a:latin typeface="Times New Roman" panose="02020603050405020304" charset="0"/>
                <a:cs typeface="Times New Roman" panose="02020603050405020304" charset="0"/>
              </a:rPr>
              <a:t>s.</a:t>
            </a:r>
            <a:endParaRPr lang="en-US" altLang="zh-CN" sz="24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outHorizontal)">
                                      <p:cBhvr>
                                        <p:cTn id="7" dur="500"/>
                                        <p:tgtEl>
                                          <p:spTgt spid="2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p:tgtEl>
                                          <p:spTgt spid="6"/>
                                        </p:tgtEl>
                                        <p:attrNameLst>
                                          <p:attrName>ppt_y</p:attrName>
                                        </p:attrNameLst>
                                      </p:cBhvr>
                                      <p:tavLst>
                                        <p:tav tm="0">
                                          <p:val>
                                            <p:strVal val="#ppt_y+#ppt_h*1.125000"/>
                                          </p:val>
                                        </p:tav>
                                        <p:tav tm="100000">
                                          <p:val>
                                            <p:strVal val="#ppt_y"/>
                                          </p:val>
                                        </p:tav>
                                      </p:tavLst>
                                    </p:anim>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9623" r="6132"/>
          <a:stretch>
            <a:fillRect/>
          </a:stretch>
        </p:blipFill>
        <p:spPr>
          <a:xfrm rot="5400000">
            <a:off x="2666999" y="-2641599"/>
            <a:ext cx="6858001" cy="12192001"/>
          </a:xfrm>
          <a:prstGeom prst="rect">
            <a:avLst/>
          </a:prstGeom>
        </p:spPr>
      </p:pic>
      <p:sp>
        <p:nvSpPr>
          <p:cNvPr id="106" name="PA_文本框 1"/>
          <p:cNvSpPr txBox="1">
            <a:spLocks noChangeArrowheads="1"/>
          </p:cNvSpPr>
          <p:nvPr>
            <p:custDataLst>
              <p:tags r:id="rId2"/>
            </p:custDataLst>
          </p:nvPr>
        </p:nvSpPr>
        <p:spPr bwMode="auto">
          <a:xfrm>
            <a:off x="2839076" y="2245440"/>
            <a:ext cx="6934205" cy="2122805"/>
          </a:xfrm>
          <a:prstGeom prst="rect">
            <a:avLst/>
          </a:prstGeom>
          <a:noFill/>
          <a:ln w="9525">
            <a:noFill/>
            <a:miter lim="800000"/>
          </a:ln>
        </p:spPr>
        <p:txBody>
          <a:bodyPr wrap="square">
            <a:spAutoFit/>
          </a:bodyPr>
          <a:lstStyle/>
          <a:p>
            <a:pPr algn="ctr"/>
            <a:r>
              <a:rPr lang="en-US" altLang="ko-KR" sz="6600" b="1" dirty="0">
                <a:solidFill>
                  <a:srgbClr val="AAD4DC"/>
                </a:solidFill>
                <a:latin typeface="汉仪小麦体简" panose="00020600040101010101" pitchFamily="18" charset="-122"/>
                <a:ea typeface="汉仪小麦体简" panose="00020600040101010101" pitchFamily="18" charset="-122"/>
                <a:cs typeface="+mn-ea"/>
                <a:sym typeface="+mn-lt"/>
              </a:rPr>
              <a:t>Traditional Views</a:t>
            </a:r>
            <a:endParaRPr lang="en-US" altLang="ko-KR" sz="6600" b="1" dirty="0">
              <a:solidFill>
                <a:srgbClr val="AAD4DC"/>
              </a:solidFill>
              <a:latin typeface="汉仪小麦体简" panose="00020600040101010101" pitchFamily="18" charset="-122"/>
              <a:ea typeface="汉仪小麦体简" panose="00020600040101010101" pitchFamily="18" charset="-122"/>
              <a:cs typeface="+mn-ea"/>
              <a:sym typeface="+mn-lt"/>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4310" y="1612900"/>
            <a:ext cx="2065020" cy="33870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p:cTn id="7" dur="500" fill="hold"/>
                                        <p:tgtEl>
                                          <p:spTgt spid="106"/>
                                        </p:tgtEl>
                                        <p:attrNameLst>
                                          <p:attrName>ppt_w</p:attrName>
                                        </p:attrNameLst>
                                      </p:cBhvr>
                                      <p:tavLst>
                                        <p:tav tm="0">
                                          <p:val>
                                            <p:fltVal val="0"/>
                                          </p:val>
                                        </p:tav>
                                        <p:tav tm="100000">
                                          <p:val>
                                            <p:strVal val="#ppt_w"/>
                                          </p:val>
                                        </p:tav>
                                      </p:tavLst>
                                    </p:anim>
                                    <p:anim calcmode="lin" valueType="num">
                                      <p:cBhvr>
                                        <p:cTn id="8" dur="500" fill="hold"/>
                                        <p:tgtEl>
                                          <p:spTgt spid="106"/>
                                        </p:tgtEl>
                                        <p:attrNameLst>
                                          <p:attrName>ppt_h</p:attrName>
                                        </p:attrNameLst>
                                      </p:cBhvr>
                                      <p:tavLst>
                                        <p:tav tm="0">
                                          <p:val>
                                            <p:fltVal val="0"/>
                                          </p:val>
                                        </p:tav>
                                        <p:tav tm="100000">
                                          <p:val>
                                            <p:strVal val="#ppt_h"/>
                                          </p:val>
                                        </p:tav>
                                      </p:tavLst>
                                    </p:anim>
                                    <p:animEffect transition="in" filter="fade">
                                      <p:cBhvr>
                                        <p:cTn id="9"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clrChange>
              <a:clrFrom>
                <a:srgbClr val="FFFFFF"/>
              </a:clrFrom>
              <a:clrTo>
                <a:srgbClr val="FFFFFF">
                  <a:alpha val="0"/>
                </a:srgbClr>
              </a:clrTo>
            </a:clrChange>
          </a:blip>
          <a:stretch>
            <a:fillRect/>
          </a:stretch>
        </p:blipFill>
        <p:spPr>
          <a:xfrm>
            <a:off x="-1374874" y="1919030"/>
            <a:ext cx="3989214" cy="4945310"/>
          </a:xfrm>
          <a:prstGeom prst="rect">
            <a:avLst/>
          </a:prstGeom>
        </p:spPr>
      </p:pic>
      <p:sp>
        <p:nvSpPr>
          <p:cNvPr id="2" name="文本框 1"/>
          <p:cNvSpPr txBox="1"/>
          <p:nvPr/>
        </p:nvSpPr>
        <p:spPr>
          <a:xfrm>
            <a:off x="1891665" y="367030"/>
            <a:ext cx="6724015" cy="1814830"/>
          </a:xfrm>
          <a:prstGeom prst="rect">
            <a:avLst/>
          </a:prstGeom>
          <a:noFill/>
        </p:spPr>
        <p:txBody>
          <a:bodyPr wrap="square" rtlCol="0">
            <a:spAutoFit/>
          </a:bodyPr>
          <a:p>
            <a:r>
              <a:rPr lang="en-US" altLang="zh-CN" sz="2800">
                <a:latin typeface="Times New Roman" panose="02020603050405020304" charset="0"/>
                <a:cs typeface="Times New Roman" panose="02020603050405020304" charset="0"/>
              </a:rPr>
              <a:t>Although there was the general mood of free love among the people, the proper way of contracting a marriage was the command of parents and the good offices of a go-between.</a:t>
            </a:r>
            <a:endParaRPr lang="en-US" altLang="zh-CN" sz="2800">
              <a:latin typeface="Times New Roman" panose="02020603050405020304" charset="0"/>
              <a:cs typeface="Times New Roman" panose="02020603050405020304" charset="0"/>
            </a:endParaRPr>
          </a:p>
        </p:txBody>
      </p:sp>
      <p:sp>
        <p:nvSpPr>
          <p:cNvPr id="3" name="文本框 2"/>
          <p:cNvSpPr txBox="1"/>
          <p:nvPr/>
        </p:nvSpPr>
        <p:spPr>
          <a:xfrm>
            <a:off x="3043555" y="2349500"/>
            <a:ext cx="3468370" cy="521970"/>
          </a:xfrm>
          <a:prstGeom prst="rect">
            <a:avLst/>
          </a:prstGeom>
          <a:noFill/>
        </p:spPr>
        <p:txBody>
          <a:bodyPr wrap="square" rtlCol="0">
            <a:spAutoFit/>
          </a:bodyPr>
          <a:p>
            <a:r>
              <a:rPr lang="zh-CN" altLang="en-US" sz="2800">
                <a:solidFill>
                  <a:srgbClr val="002060"/>
                </a:solidFill>
                <a:latin typeface="宋体" panose="02010600030101010101" pitchFamily="2" charset="-122"/>
                <a:ea typeface="宋体" panose="02010600030101010101" pitchFamily="2" charset="-122"/>
              </a:rPr>
              <a:t>父母之命，媒妁之言</a:t>
            </a:r>
            <a:endParaRPr lang="zh-CN" altLang="en-US" sz="2800">
              <a:solidFill>
                <a:srgbClr val="002060"/>
              </a:solidFill>
              <a:latin typeface="宋体" panose="02010600030101010101" pitchFamily="2" charset="-122"/>
              <a:ea typeface="宋体" panose="02010600030101010101" pitchFamily="2" charset="-122"/>
            </a:endParaRPr>
          </a:p>
        </p:txBody>
      </p:sp>
      <p:pic>
        <p:nvPicPr>
          <p:cNvPr id="4" name="图片 3" descr="R-C (1)"/>
          <p:cNvPicPr>
            <a:picLocks noChangeAspect="1"/>
          </p:cNvPicPr>
          <p:nvPr/>
        </p:nvPicPr>
        <p:blipFill>
          <a:blip r:embed="rId2"/>
          <a:srcRect b="6505"/>
          <a:stretch>
            <a:fillRect/>
          </a:stretch>
        </p:blipFill>
        <p:spPr>
          <a:xfrm>
            <a:off x="2132965" y="3333750"/>
            <a:ext cx="3985260" cy="2640330"/>
          </a:xfrm>
          <a:prstGeom prst="rect">
            <a:avLst/>
          </a:prstGeom>
        </p:spPr>
      </p:pic>
      <p:pic>
        <p:nvPicPr>
          <p:cNvPr id="5" name="图片 4" descr="0b86f0de-0efb-4b24-83b8-444f82f3e0ef"/>
          <p:cNvPicPr>
            <a:picLocks noChangeAspect="1"/>
          </p:cNvPicPr>
          <p:nvPr/>
        </p:nvPicPr>
        <p:blipFill>
          <a:blip r:embed="rId3"/>
          <a:stretch>
            <a:fillRect/>
          </a:stretch>
        </p:blipFill>
        <p:spPr>
          <a:xfrm>
            <a:off x="6927215" y="3333750"/>
            <a:ext cx="3962400" cy="26403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p:tgtEl>
                                          <p:spTgt spid="3"/>
                                        </p:tgtEl>
                                        <p:attrNameLst>
                                          <p:attrName>ppt_y</p:attrName>
                                        </p:attrNameLst>
                                      </p:cBhvr>
                                      <p:tavLst>
                                        <p:tav tm="0">
                                          <p:val>
                                            <p:strVal val="#ppt_y+#ppt_h*1.125000"/>
                                          </p:val>
                                        </p:tav>
                                        <p:tav tm="100000">
                                          <p:val>
                                            <p:strVal val="#ppt_y"/>
                                          </p:val>
                                        </p:tav>
                                      </p:tavLst>
                                    </p:anim>
                                    <p:animEffect transition="in" filter="wipe(up)">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p:tgtEl>
                                          <p:spTgt spid="4"/>
                                        </p:tgtEl>
                                        <p:attrNameLst>
                                          <p:attrName>ppt_y</p:attrName>
                                        </p:attrNameLst>
                                      </p:cBhvr>
                                      <p:tavLst>
                                        <p:tav tm="0">
                                          <p:val>
                                            <p:strVal val="#ppt_y+#ppt_h*1.125000"/>
                                          </p:val>
                                        </p:tav>
                                        <p:tav tm="100000">
                                          <p:val>
                                            <p:strVal val="#ppt_y"/>
                                          </p:val>
                                        </p:tav>
                                      </p:tavLst>
                                    </p:anim>
                                    <p:animEffect transition="in" filter="wipe(up)">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ppt_y</p:attrName>
                                        </p:attrNameLst>
                                      </p:cBhvr>
                                      <p:tavLst>
                                        <p:tav tm="0">
                                          <p:val>
                                            <p:strVal val="#ppt_y+#ppt_h*1.125000"/>
                                          </p:val>
                                        </p:tav>
                                        <p:tav tm="100000">
                                          <p:val>
                                            <p:strVal val="#ppt_y"/>
                                          </p:val>
                                        </p:tav>
                                      </p:tavLst>
                                    </p:anim>
                                    <p:animEffect transition="in" filter="wipe(up)">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lenovo\Desktop\中国文化概要\226b9c983306023.jpg226b9c983306023"/>
          <p:cNvPicPr>
            <a:picLocks noChangeAspect="1"/>
          </p:cNvPicPr>
          <p:nvPr/>
        </p:nvPicPr>
        <p:blipFill>
          <a:blip r:embed="rId1"/>
          <a:srcRect/>
          <a:stretch>
            <a:fillRect/>
          </a:stretch>
        </p:blipFill>
        <p:spPr>
          <a:xfrm>
            <a:off x="131447" y="177197"/>
            <a:ext cx="4815334" cy="6423660"/>
          </a:xfrm>
          <a:prstGeom prst="rect">
            <a:avLst/>
          </a:prstGeom>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8036" y="-229624"/>
            <a:ext cx="2808354" cy="4300794"/>
          </a:xfrm>
          <a:prstGeom prst="rect">
            <a:avLst/>
          </a:prstGeom>
        </p:spPr>
      </p:pic>
      <p:sp>
        <p:nvSpPr>
          <p:cNvPr id="2" name="文本框 1"/>
          <p:cNvSpPr txBox="1"/>
          <p:nvPr/>
        </p:nvSpPr>
        <p:spPr>
          <a:xfrm>
            <a:off x="5423535" y="821055"/>
            <a:ext cx="4850765" cy="5262245"/>
          </a:xfrm>
          <a:prstGeom prst="rect">
            <a:avLst/>
          </a:prstGeom>
          <a:noFill/>
        </p:spPr>
        <p:txBody>
          <a:bodyPr wrap="square" rtlCol="0">
            <a:spAutoFit/>
          </a:bodyPr>
          <a:p>
            <a:r>
              <a:rPr lang="zh-CN" altLang="en-US" sz="2400">
                <a:latin typeface="Times New Roman" panose="02020603050405020304" charset="0"/>
                <a:cs typeface="Times New Roman" panose="02020603050405020304" charset="0"/>
              </a:rPr>
              <a:t>True love only happens in more special intimate relationships. Just like a very pleasing ancient love novel, Liang Shanbo and Zhu Yingtai</a:t>
            </a:r>
            <a:r>
              <a:rPr lang="en-US" altLang="zh-CN" sz="2400">
                <a:latin typeface="Times New Roman" panose="02020603050405020304" charset="0"/>
                <a:cs typeface="Times New Roman" panose="02020603050405020304" charset="0"/>
              </a:rPr>
              <a:t>. T</a:t>
            </a:r>
            <a:r>
              <a:rPr lang="zh-CN" altLang="en-US" sz="2400">
                <a:latin typeface="Times New Roman" panose="02020603050405020304" charset="0"/>
                <a:cs typeface="Times New Roman" panose="02020603050405020304" charset="0"/>
              </a:rPr>
              <a:t>wo people love</a:t>
            </a:r>
            <a:r>
              <a:rPr lang="en-US" altLang="zh-CN" sz="2400">
                <a:latin typeface="Times New Roman" panose="02020603050405020304" charset="0"/>
                <a:cs typeface="Times New Roman" panose="02020603050405020304" charset="0"/>
              </a:rPr>
              <a:t>d</a:t>
            </a:r>
            <a:r>
              <a:rPr lang="zh-CN" altLang="en-US" sz="2400">
                <a:latin typeface="Times New Roman" panose="02020603050405020304" charset="0"/>
                <a:cs typeface="Times New Roman" panose="02020603050405020304" charset="0"/>
              </a:rPr>
              <a:t> each other</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to the end,</a:t>
            </a:r>
            <a:r>
              <a:rPr lang="en-US" altLang="zh-CN" sz="2400">
                <a:latin typeface="Times New Roman" panose="02020603050405020304" charset="0"/>
                <a:cs typeface="Times New Roman" panose="02020603050405020304" charset="0"/>
              </a:rPr>
              <a:t> and</a:t>
            </a:r>
            <a:r>
              <a:rPr lang="zh-CN" altLang="en-US" sz="2400">
                <a:latin typeface="Times New Roman" panose="02020603050405020304" charset="0"/>
                <a:cs typeface="Times New Roman" panose="02020603050405020304" charset="0"/>
              </a:rPr>
              <a:t> both died in love</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You may find that true love in traditional love tends to break the rules, and is more likely to occur when there is a conflict of status or class between two people, and the result of such a relationship is adultery</a:t>
            </a:r>
            <a:r>
              <a:rPr lang="zh-CN" altLang="en-US" sz="2000">
                <a:latin typeface="宋体" panose="02010600030101010101" pitchFamily="2" charset="-122"/>
                <a:ea typeface="宋体" panose="02010600030101010101" pitchFamily="2" charset="-122"/>
                <a:cs typeface="Times New Roman" panose="02020603050405020304" charset="0"/>
              </a:rPr>
              <a:t>（通奸）</a:t>
            </a:r>
            <a:r>
              <a:rPr lang="zh-CN" altLang="en-US" sz="2400">
                <a:latin typeface="Times New Roman" panose="02020603050405020304" charset="0"/>
                <a:cs typeface="Times New Roman" panose="02020603050405020304" charset="0"/>
              </a:rPr>
              <a:t>, elopement</a:t>
            </a:r>
            <a:r>
              <a:rPr lang="zh-CN" altLang="en-US" sz="2000">
                <a:latin typeface="宋体" panose="02010600030101010101" pitchFamily="2" charset="-122"/>
                <a:ea typeface="宋体" panose="02010600030101010101" pitchFamily="2" charset="-122"/>
                <a:cs typeface="Times New Roman" panose="02020603050405020304" charset="0"/>
              </a:rPr>
              <a:t>（私奔）</a:t>
            </a:r>
            <a:r>
              <a:rPr lang="zh-CN" altLang="en-US" sz="2400">
                <a:latin typeface="Times New Roman" panose="02020603050405020304" charset="0"/>
                <a:cs typeface="Times New Roman" panose="02020603050405020304" charset="0"/>
              </a:rPr>
              <a:t> or even martyrdom</a:t>
            </a:r>
            <a:r>
              <a:rPr lang="zh-CN" altLang="en-US" sz="2000">
                <a:latin typeface="宋体" panose="02010600030101010101" pitchFamily="2" charset="-122"/>
                <a:ea typeface="宋体" panose="02010600030101010101" pitchFamily="2" charset="-122"/>
                <a:cs typeface="Times New Roman" panose="02020603050405020304" charset="0"/>
              </a:rPr>
              <a:t>（殉情）</a:t>
            </a: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ppt_y</p:attrName>
                                        </p:attrNameLst>
                                      </p:cBhvr>
                                      <p:tavLst>
                                        <p:tav tm="0">
                                          <p:val>
                                            <p:strVal val="#ppt_y+#ppt_h*1.125000"/>
                                          </p:val>
                                        </p:tav>
                                        <p:tav tm="100000">
                                          <p:val>
                                            <p:strVal val="#ppt_y"/>
                                          </p:val>
                                        </p:tav>
                                      </p:tavLst>
                                    </p:anim>
                                    <p:animEffect transition="in" filter="wipe(up)">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custDataLst>
              <p:tags r:id="rId1"/>
            </p:custDataLst>
          </p:nvPr>
        </p:nvPicPr>
        <p:blipFill>
          <a:blip r:embed="rId2">
            <a:clrChange>
              <a:clrFrom>
                <a:srgbClr val="FFFFFF"/>
              </a:clrFrom>
              <a:clrTo>
                <a:srgbClr val="FFFFFF">
                  <a:alpha val="0"/>
                </a:srgbClr>
              </a:clrTo>
            </a:clrChange>
          </a:blip>
          <a:stretch>
            <a:fillRect/>
          </a:stretch>
        </p:blipFill>
        <p:spPr>
          <a:xfrm>
            <a:off x="-1374874" y="1919030"/>
            <a:ext cx="3989214" cy="4945310"/>
          </a:xfrm>
          <a:prstGeom prst="rect">
            <a:avLst/>
          </a:prstGeom>
        </p:spPr>
      </p:pic>
      <p:sp>
        <p:nvSpPr>
          <p:cNvPr id="4" name="文本框 3"/>
          <p:cNvSpPr txBox="1"/>
          <p:nvPr/>
        </p:nvSpPr>
        <p:spPr>
          <a:xfrm>
            <a:off x="2695575" y="460375"/>
            <a:ext cx="8119110" cy="1814830"/>
          </a:xfrm>
          <a:prstGeom prst="rect">
            <a:avLst/>
          </a:prstGeom>
          <a:noFill/>
        </p:spPr>
        <p:txBody>
          <a:bodyPr wrap="square" rtlCol="0">
            <a:spAutoFit/>
          </a:bodyPr>
          <a:p>
            <a:r>
              <a:rPr lang="en-US" altLang="zh-CN" sz="2800">
                <a:latin typeface="Times New Roman" panose="02020603050405020304" charset="0"/>
                <a:cs typeface="Times New Roman" panose="02020603050405020304" charset="0"/>
              </a:rPr>
              <a:t>In ancient times, a</a:t>
            </a:r>
            <a:r>
              <a:rPr lang="zh-CN" altLang="en-US" sz="2800">
                <a:latin typeface="Times New Roman" panose="02020603050405020304" charset="0"/>
                <a:cs typeface="Times New Roman" panose="02020603050405020304" charset="0"/>
              </a:rPr>
              <a:t> normal marriage is one of matching families, bearing children, carrying on the family line, supporting husband and</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educating children. So in a traditional marriage, love is an anomaly.</a:t>
            </a:r>
            <a:r>
              <a:rPr lang="zh-CN" altLang="en-US" sz="2400">
                <a:latin typeface="宋体" panose="02010600030101010101" pitchFamily="2" charset="-122"/>
                <a:ea typeface="宋体" panose="02010600030101010101" pitchFamily="2" charset="-122"/>
                <a:cs typeface="Times New Roman" panose="02020603050405020304" charset="0"/>
              </a:rPr>
              <a:t>（反常事物）</a:t>
            </a:r>
            <a:endParaRPr lang="zh-CN" altLang="en-US" sz="2400">
              <a:latin typeface="宋体" panose="02010600030101010101" pitchFamily="2" charset="-122"/>
              <a:ea typeface="宋体" panose="02010600030101010101" pitchFamily="2" charset="-122"/>
              <a:cs typeface="Times New Roman" panose="02020603050405020304" charset="0"/>
            </a:endParaRPr>
          </a:p>
        </p:txBody>
      </p:sp>
      <p:pic>
        <p:nvPicPr>
          <p:cNvPr id="5" name="图片 4" descr="R-C (3)"/>
          <p:cNvPicPr>
            <a:picLocks noChangeAspect="1"/>
          </p:cNvPicPr>
          <p:nvPr>
            <p:custDataLst>
              <p:tags r:id="rId3"/>
            </p:custDataLst>
          </p:nvPr>
        </p:nvPicPr>
        <p:blipFill>
          <a:blip r:embed="rId4"/>
          <a:stretch>
            <a:fillRect/>
          </a:stretch>
        </p:blipFill>
        <p:spPr>
          <a:xfrm>
            <a:off x="3389630" y="2621915"/>
            <a:ext cx="6162675" cy="38042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9623" r="6132"/>
          <a:stretch>
            <a:fillRect/>
          </a:stretch>
        </p:blipFill>
        <p:spPr>
          <a:xfrm rot="5400000">
            <a:off x="2666999" y="-2641599"/>
            <a:ext cx="6858001" cy="12192001"/>
          </a:xfrm>
          <a:prstGeom prst="rect">
            <a:avLst/>
          </a:prstGeom>
        </p:spPr>
      </p:pic>
      <p:sp>
        <p:nvSpPr>
          <p:cNvPr id="106" name="PA_文本框 1"/>
          <p:cNvSpPr txBox="1">
            <a:spLocks noChangeArrowheads="1"/>
          </p:cNvSpPr>
          <p:nvPr>
            <p:custDataLst>
              <p:tags r:id="rId2"/>
            </p:custDataLst>
          </p:nvPr>
        </p:nvSpPr>
        <p:spPr bwMode="auto">
          <a:xfrm>
            <a:off x="3112761" y="2752805"/>
            <a:ext cx="6934205" cy="1106805"/>
          </a:xfrm>
          <a:prstGeom prst="rect">
            <a:avLst/>
          </a:prstGeom>
          <a:noFill/>
          <a:ln w="9525">
            <a:noFill/>
            <a:miter lim="800000"/>
          </a:ln>
        </p:spPr>
        <p:txBody>
          <a:bodyPr wrap="square">
            <a:spAutoFit/>
          </a:bodyPr>
          <a:lstStyle/>
          <a:p>
            <a:pPr algn="ctr"/>
            <a:r>
              <a:rPr lang="en-US" altLang="ko-KR" sz="6600" b="1" dirty="0">
                <a:solidFill>
                  <a:srgbClr val="AAD4DC"/>
                </a:solidFill>
                <a:latin typeface="汉仪小麦体简" panose="00020600040101010101" pitchFamily="18" charset="-122"/>
                <a:ea typeface="汉仪小麦体简" panose="00020600040101010101" pitchFamily="18" charset="-122"/>
                <a:cs typeface="+mn-ea"/>
                <a:sym typeface="+mn-lt"/>
              </a:rPr>
              <a:t>Modern Views</a:t>
            </a:r>
            <a:endParaRPr lang="en-US" altLang="ko-KR" sz="6600" b="1" dirty="0">
              <a:solidFill>
                <a:srgbClr val="AAD4DC"/>
              </a:solidFill>
              <a:latin typeface="汉仪小麦体简" panose="00020600040101010101" pitchFamily="18" charset="-122"/>
              <a:ea typeface="汉仪小麦体简" panose="00020600040101010101" pitchFamily="18" charset="-122"/>
              <a:cs typeface="+mn-ea"/>
              <a:sym typeface="+mn-lt"/>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4310" y="1612900"/>
            <a:ext cx="2065020" cy="33870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p:cTn id="7" dur="500" fill="hold"/>
                                        <p:tgtEl>
                                          <p:spTgt spid="106"/>
                                        </p:tgtEl>
                                        <p:attrNameLst>
                                          <p:attrName>ppt_w</p:attrName>
                                        </p:attrNameLst>
                                      </p:cBhvr>
                                      <p:tavLst>
                                        <p:tav tm="0">
                                          <p:val>
                                            <p:fltVal val="0"/>
                                          </p:val>
                                        </p:tav>
                                        <p:tav tm="100000">
                                          <p:val>
                                            <p:strVal val="#ppt_w"/>
                                          </p:val>
                                        </p:tav>
                                      </p:tavLst>
                                    </p:anim>
                                    <p:anim calcmode="lin" valueType="num">
                                      <p:cBhvr>
                                        <p:cTn id="8" dur="500" fill="hold"/>
                                        <p:tgtEl>
                                          <p:spTgt spid="106"/>
                                        </p:tgtEl>
                                        <p:attrNameLst>
                                          <p:attrName>ppt_h</p:attrName>
                                        </p:attrNameLst>
                                      </p:cBhvr>
                                      <p:tavLst>
                                        <p:tav tm="0">
                                          <p:val>
                                            <p:fltVal val="0"/>
                                          </p:val>
                                        </p:tav>
                                        <p:tav tm="100000">
                                          <p:val>
                                            <p:strVal val="#ppt_h"/>
                                          </p:val>
                                        </p:tav>
                                      </p:tavLst>
                                    </p:anim>
                                    <p:animEffect transition="in" filter="fade">
                                      <p:cBhvr>
                                        <p:cTn id="9"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KSO_WPP_MARK_KEY" val="c66c8bd1-6094-45bd-a7ef-dd36d06d55f3"/>
  <p:tag name="COMMONDATA" val="eyJoZGlkIjoiMWZhMDM4ZmNjYmM4NTJlNDExMDU3MmNhMGViZmJjZDMifQ=="/>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KSO_WM_UNIT_PLACING_PICTURE_USER_VIEWPORT" val="{&quot;height&quot;:7787.889763779527,&quot;width&quot;:6282.226771653543}"/>
</p:tagLst>
</file>

<file path=ppt/tags/tag6.xml><?xml version="1.0" encoding="utf-8"?>
<p:tagLst xmlns:p="http://schemas.openxmlformats.org/presentationml/2006/main">
  <p:tag name="KSO_WM_UNIT_PLACING_PICTURE_USER_VIEWPORT" val="{&quot;height&quot;:6000,&quot;width&quot;:9720}"/>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2674</Words>
  <Application>WPS 演示</Application>
  <PresentationFormat>宽屏</PresentationFormat>
  <Paragraphs>69</Paragraphs>
  <Slides>15</Slides>
  <Notes>11</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15</vt:i4>
      </vt:variant>
    </vt:vector>
  </HeadingPairs>
  <TitlesOfParts>
    <vt:vector size="27" baseType="lpstr">
      <vt:lpstr>Arial</vt:lpstr>
      <vt:lpstr>宋体</vt:lpstr>
      <vt:lpstr>Wingdings</vt:lpstr>
      <vt:lpstr>汉仪小麦体简</vt:lpstr>
      <vt:lpstr>Times New Roman</vt:lpstr>
      <vt:lpstr>等线</vt:lpstr>
      <vt:lpstr>微软雅黑</vt:lpstr>
      <vt:lpstr>Arial Unicode MS</vt:lpstr>
      <vt:lpstr>等线 Light</vt:lpstr>
      <vt:lpstr>Calibri</vt:lpstr>
      <vt:lpstr>Malgun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花栗鼠不饿</cp:lastModifiedBy>
  <cp:revision>34</cp:revision>
  <dcterms:created xsi:type="dcterms:W3CDTF">2017-06-27T03:48:00Z</dcterms:created>
  <dcterms:modified xsi:type="dcterms:W3CDTF">2023-03-11T07:11:04Z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2052-11.1.0.12970</vt:lpwstr>
  </property>
  <property fmtid="{D5CDD505-2E9C-101B-9397-08002B2CF9AE}" pid="3" name="ICV">
    <vt:lpwstr>53F2D0F3780B4DA98CB5C85F421ECADA</vt:lpwstr>
  </property>
</Properties>
</file>