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28"/>
  </p:notesMasterIdLst>
  <p:sldIdLst>
    <p:sldId id="257" r:id="rId7"/>
    <p:sldId id="259" r:id="rId8"/>
    <p:sldId id="260" r:id="rId9"/>
    <p:sldId id="279" r:id="rId10"/>
    <p:sldId id="277" r:id="rId11"/>
    <p:sldId id="278" r:id="rId12"/>
    <p:sldId id="265" r:id="rId13"/>
    <p:sldId id="318" r:id="rId14"/>
    <p:sldId id="319" r:id="rId15"/>
    <p:sldId id="320" r:id="rId16"/>
    <p:sldId id="321" r:id="rId17"/>
    <p:sldId id="322" r:id="rId18"/>
    <p:sldId id="323" r:id="rId19"/>
    <p:sldId id="298" r:id="rId20"/>
    <p:sldId id="291" r:id="rId21"/>
    <p:sldId id="292" r:id="rId22"/>
    <p:sldId id="293" r:id="rId23"/>
    <p:sldId id="294" r:id="rId24"/>
    <p:sldId id="295" r:id="rId25"/>
    <p:sldId id="296" r:id="rId26"/>
    <p:sldId id="316" r:id="rId2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040"/>
    <a:srgbClr val="DCDDBC"/>
    <a:srgbClr val="9EC7B3"/>
    <a:srgbClr val="A9E3E7"/>
    <a:srgbClr val="FFF77E"/>
    <a:srgbClr val="F3F0CC"/>
    <a:srgbClr val="3FBFC9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1152" y="-49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7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7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1CBFBEEF-C45B-45DB-BD11-C5F1FF22D6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7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704020202020204" pitchFamily="34" charset="0"/>
              <a:buNone/>
            </a:pPr>
            <a:fld id="{9A0DB2DC-4C9A-4742-B13C-FB6460FD3503}" type="slidenum">
              <a:rPr lang="zh-CN" altLang="en-US" sz="1200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9"/>
          <p:cNvPicPr>
            <a:picLocks noChangeAspect="1"/>
          </p:cNvPicPr>
          <p:nvPr/>
        </p:nvPicPr>
        <p:blipFill>
          <a:blip r:embed="rId2"/>
          <a:srcRect t="8797" b="78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25" y="261938"/>
            <a:ext cx="6391275" cy="419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4546600"/>
            <a:ext cx="9906000" cy="679094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800" b="0" i="0">
                <a:solidFill>
                  <a:schemeClr val="accent1"/>
                </a:solidFill>
                <a:effectLst>
                  <a:outerShdw dist="25400" dir="5400000" algn="t" rotWithShape="0">
                    <a:srgbClr val="E88302">
                      <a:alpha val="54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700" y="5365798"/>
            <a:ext cx="9906000" cy="5671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0827E3E-1CC4-4CB3-87CE-86D3B0DD47BE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5"/>
            <a:ext cx="10515600" cy="1070339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幼圆" pitchFamily="49" charset="-122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幼圆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图片 9"/>
          <p:cNvPicPr>
            <a:picLocks noChangeAspect="1"/>
          </p:cNvPicPr>
          <p:nvPr/>
        </p:nvPicPr>
        <p:blipFill>
          <a:blip r:embed="rId2"/>
          <a:srcRect t="8797" b="78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25" y="261938"/>
            <a:ext cx="6391275" cy="419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4546600"/>
            <a:ext cx="9906000" cy="679094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800" b="0" i="0">
                <a:solidFill>
                  <a:schemeClr val="accent1"/>
                </a:solidFill>
                <a:effectLst>
                  <a:outerShdw dist="25400" dir="5400000" algn="t" rotWithShape="0">
                    <a:srgbClr val="E88302">
                      <a:alpha val="54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700" y="5365798"/>
            <a:ext cx="9906000" cy="5671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0827E3E-1CC4-4CB3-87CE-86D3B0DD47BE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5"/>
            <a:ext cx="10515600" cy="1070339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幼圆" pitchFamily="49" charset="-122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幼圆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/>
          </p:cNvPicPr>
          <p:nvPr/>
        </p:nvPicPr>
        <p:blipFill>
          <a:blip r:embed="rId2"/>
          <a:srcRect t="8797" b="78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25" y="261938"/>
            <a:ext cx="6391275" cy="419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4546600"/>
            <a:ext cx="9906000" cy="679094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800" b="0" i="0">
                <a:solidFill>
                  <a:schemeClr val="accent1"/>
                </a:solidFill>
                <a:effectLst>
                  <a:outerShdw dist="25400" dir="5400000" algn="t" rotWithShape="0">
                    <a:srgbClr val="E88302">
                      <a:alpha val="54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700" y="5365798"/>
            <a:ext cx="9906000" cy="5671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0827E3E-1CC4-4CB3-87CE-86D3B0DD47BE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5"/>
            <a:ext cx="10515600" cy="1070339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幼圆" pitchFamily="49" charset="-122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幼圆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7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38872DEF-1510-42EF-B159-69B49C59C2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7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704020202020204" pitchFamily="34" charset="0"/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7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6"/>
          <p:cNvPicPr>
            <a:picLocks noChangeAspect="1"/>
          </p:cNvPicPr>
          <p:nvPr/>
        </p:nvPicPr>
        <p:blipFill>
          <a:blip r:embed="rId12"/>
          <a:srcRect t="61418" b="18062"/>
          <a:stretch>
            <a:fillRect/>
          </a:stretch>
        </p:blipFill>
        <p:spPr>
          <a:xfrm>
            <a:off x="0" y="0"/>
            <a:ext cx="12192000" cy="2501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矩形 7"/>
          <p:cNvGrpSpPr/>
          <p:nvPr/>
        </p:nvGrpSpPr>
        <p:grpSpPr>
          <a:xfrm>
            <a:off x="0" y="969963"/>
            <a:ext cx="12192000" cy="5888037"/>
            <a:chOff x="0" y="0"/>
            <a:chExt cx="7680" cy="3709"/>
          </a:xfrm>
        </p:grpSpPr>
        <p:pic>
          <p:nvPicPr>
            <p:cNvPr id="2052" name="矩形 7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7680" cy="37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7680" cy="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7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7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7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7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7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05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7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7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7"/>
          <p:cNvPicPr>
            <a:picLocks noChangeAspect="1"/>
          </p:cNvPicPr>
          <p:nvPr/>
        </p:nvPicPr>
        <p:blipFill>
          <a:blip r:embed="rId12"/>
          <a:srcRect t="9743" b="8067"/>
          <a:stretch>
            <a:fillRect/>
          </a:stretch>
        </p:blipFill>
        <p:spPr>
          <a:xfrm>
            <a:off x="4763" y="0"/>
            <a:ext cx="12187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</p:nvPr>
        </p:nvSpPr>
        <p:spPr>
          <a:xfrm>
            <a:off x="558800" y="1190625"/>
            <a:ext cx="11036300" cy="5165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 typeface="Arial" panose="020B07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 typeface="Arial" panose="020B07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704020202020204" pitchFamily="34" charset="0"/>
              <a:defRPr sz="900">
                <a:solidFill>
                  <a:srgbClr val="A6A6A6"/>
                </a:solidFill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  <p:sp>
        <p:nvSpPr>
          <p:cNvPr id="3080" name="Title Placeholder 1"/>
          <p:cNvSpPr>
            <a:spLocks noGrp="1"/>
          </p:cNvSpPr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华文新魏" pitchFamily="2" charset="-122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9pPr>
    </p:titleStyle>
    <p:bodyStyle>
      <a:lvl1pPr marL="266700" indent="-266700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80000"/>
        <a:buFont typeface="Wingdings 2" panose="05020102010507070707"/>
        <a:buChar char=""/>
        <a:defRPr sz="2800" kern="1200">
          <a:solidFill>
            <a:schemeClr val="accent1"/>
          </a:solidFill>
          <a:latin typeface="+mn-lt"/>
          <a:ea typeface="+mn-ea"/>
          <a:cs typeface="幼圆" pitchFamily="49" charset="-122"/>
        </a:defRPr>
      </a:lvl1pPr>
      <a:lvl2pPr marL="266700" indent="-266700" algn="l" defTabSz="6858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幼圆" pitchFamily="49" charset="-122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7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幼圆" pitchFamily="49" charset="-122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7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itchFamily="49" charset="-122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7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itchFamily="49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7"/>
          <p:cNvPicPr>
            <a:picLocks noChangeAspect="1"/>
          </p:cNvPicPr>
          <p:nvPr/>
        </p:nvPicPr>
        <p:blipFill>
          <a:blip r:embed="rId12"/>
          <a:srcRect t="9743" b="8067"/>
          <a:stretch>
            <a:fillRect/>
          </a:stretch>
        </p:blipFill>
        <p:spPr>
          <a:xfrm>
            <a:off x="4763" y="0"/>
            <a:ext cx="12187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Text Placeholder 2"/>
          <p:cNvSpPr>
            <a:spLocks noGrp="1"/>
          </p:cNvSpPr>
          <p:nvPr>
            <p:ph type="body"/>
          </p:nvPr>
        </p:nvSpPr>
        <p:spPr>
          <a:xfrm>
            <a:off x="558800" y="1190625"/>
            <a:ext cx="11036300" cy="5165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 typeface="Arial" panose="020B07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 typeface="Arial" panose="020B07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704020202020204" pitchFamily="34" charset="0"/>
              <a:defRPr sz="900">
                <a:solidFill>
                  <a:srgbClr val="A6A6A6"/>
                </a:solidFill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  <p:sp>
        <p:nvSpPr>
          <p:cNvPr id="4104" name="Title Placeholder 1"/>
          <p:cNvSpPr>
            <a:spLocks noGrp="1"/>
          </p:cNvSpPr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华文新魏" pitchFamily="2" charset="-122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9pPr>
    </p:titleStyle>
    <p:bodyStyle>
      <a:lvl1pPr marL="266700" indent="-266700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80000"/>
        <a:buFont typeface="Wingdings 2" panose="05020102010507070707"/>
        <a:buChar char=""/>
        <a:defRPr sz="2800" kern="1200">
          <a:solidFill>
            <a:schemeClr val="accent1"/>
          </a:solidFill>
          <a:latin typeface="+mn-lt"/>
          <a:ea typeface="+mn-ea"/>
          <a:cs typeface="幼圆" pitchFamily="49" charset="-122"/>
        </a:defRPr>
      </a:lvl1pPr>
      <a:lvl2pPr marL="266700" indent="-266700" algn="l" defTabSz="6858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幼圆" pitchFamily="49" charset="-122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7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幼圆" pitchFamily="49" charset="-122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7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itchFamily="49" charset="-122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7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itchFamily="49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7"/>
          <p:cNvPicPr>
            <a:picLocks noChangeAspect="1"/>
          </p:cNvPicPr>
          <p:nvPr/>
        </p:nvPicPr>
        <p:blipFill>
          <a:blip r:embed="rId12"/>
          <a:srcRect t="9743" b="8067"/>
          <a:stretch>
            <a:fillRect/>
          </a:stretch>
        </p:blipFill>
        <p:spPr>
          <a:xfrm>
            <a:off x="4763" y="0"/>
            <a:ext cx="12187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Text Placeholder 2"/>
          <p:cNvSpPr>
            <a:spLocks noGrp="1"/>
          </p:cNvSpPr>
          <p:nvPr>
            <p:ph type="body"/>
          </p:nvPr>
        </p:nvSpPr>
        <p:spPr>
          <a:xfrm>
            <a:off x="558800" y="1190625"/>
            <a:ext cx="11036300" cy="5165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 typeface="Arial" panose="020B07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7427546A-D8AF-4074-B650-6691310D7D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 typeface="Arial" panose="020B07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704020202020204" pitchFamily="34" charset="0"/>
              <a:defRPr sz="900">
                <a:solidFill>
                  <a:srgbClr val="A6A6A6"/>
                </a:solidFill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Calibri" pitchFamily="34" charset="0"/>
            </a:endParaRPr>
          </a:p>
        </p:txBody>
      </p:sp>
      <p:sp>
        <p:nvSpPr>
          <p:cNvPr id="5128" name="Title Placeholder 1"/>
          <p:cNvSpPr>
            <a:spLocks noGrp="1"/>
          </p:cNvSpPr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华文新魏" pitchFamily="2" charset="-122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itchFamily="2" charset="-122"/>
          <a:cs typeface="华文新魏" pitchFamily="2" charset="-122"/>
        </a:defRPr>
      </a:lvl9pPr>
    </p:titleStyle>
    <p:bodyStyle>
      <a:lvl1pPr marL="266700" indent="-266700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80000"/>
        <a:buFont typeface="Wingdings 2" panose="05020102010507070707"/>
        <a:buChar char=""/>
        <a:defRPr sz="2800" kern="1200">
          <a:solidFill>
            <a:schemeClr val="accent1"/>
          </a:solidFill>
          <a:latin typeface="+mn-lt"/>
          <a:ea typeface="+mn-ea"/>
          <a:cs typeface="幼圆" pitchFamily="49" charset="-122"/>
        </a:defRPr>
      </a:lvl1pPr>
      <a:lvl2pPr marL="266700" indent="-266700" algn="l" defTabSz="6858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幼圆" pitchFamily="49" charset="-122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7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幼圆" pitchFamily="49" charset="-122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7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itchFamily="49" charset="-122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7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itchFamily="49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8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9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0.pn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1.pn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2.pn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3.pn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tags" Target="../tags/tag1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 rot="20899041">
            <a:off x="3859213" y="1284288"/>
            <a:ext cx="4779963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6000" b="1" noProof="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auRivageOne" pitchFamily="2" charset="0"/>
                <a:ea typeface="宋体" pitchFamily="2" charset="-122"/>
                <a:cs typeface="+mn-cs"/>
                <a:sym typeface="+mn-ea"/>
              </a:rPr>
              <a:t>Two traditional dishes of China</a:t>
            </a:r>
            <a:endParaRPr kumimoji="0" lang="zh-CN" altLang="en-US" sz="6000" b="1" kern="1200" cap="none" spc="0" normalizeH="0" baseline="0" noProof="0" dirty="0" smtClean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eauRivageOne" pitchFamily="2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6885" y="5104765"/>
            <a:ext cx="392430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3600" b="1" strike="noStrike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ea typeface="宋体" pitchFamily="2" charset="-122"/>
                <a:cs typeface="+mn-cs"/>
              </a:rPr>
              <a:t>Yuan Tianyi</a:t>
            </a:r>
            <a:endParaRPr lang="en-US" altLang="zh-CN" sz="3600" b="1" strike="noStrike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 fontAlgn="base"/>
            <a:r>
              <a:rPr lang="en-US" altLang="zh-CN" sz="3600" b="1" strike="noStrike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ea typeface="宋体" pitchFamily="2" charset="-122"/>
                <a:cs typeface="+mn-cs"/>
              </a:rPr>
              <a:t>&amp;</a:t>
            </a:r>
            <a:endParaRPr lang="en-US" altLang="zh-CN" sz="3600" b="1" strike="noStrike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 fontAlgn="base"/>
            <a:r>
              <a:rPr lang="en-US" altLang="zh-CN" sz="3600" b="1" strike="noStrike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ea typeface="宋体" pitchFamily="2" charset="-122"/>
                <a:cs typeface="+mn-cs"/>
              </a:rPr>
              <a:t>Zhang Weihong</a:t>
            </a:r>
            <a:endParaRPr lang="en-US" altLang="zh-CN" sz="3600" b="1" strike="noStrike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/>
          </a:p>
        </p:txBody>
      </p:sp>
      <p:grpSp>
        <p:nvGrpSpPr>
          <p:cNvPr id="19458" name="Group 11"/>
          <p:cNvGrpSpPr>
            <a:grpSpLocks noGrp="1" noRot="1" noChangeAspect="1"/>
          </p:cNvGrpSpPr>
          <p:nvPr/>
        </p:nvGrpSpPr>
        <p:grpSpPr>
          <a:xfrm>
            <a:off x="409575" y="635000"/>
            <a:ext cx="11142663" cy="2482850"/>
            <a:chOff x="409710" y="635715"/>
            <a:chExt cx="11142208" cy="2482136"/>
          </a:xfrm>
        </p:grpSpPr>
        <p:sp>
          <p:nvSpPr>
            <p:cNvPr id="19459" name="Freeform 44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>
                <a:cxn ang="0">
                  <a:pos x="328612" y="1543724"/>
                </a:cxn>
                <a:cxn ang="0">
                  <a:pos x="0" y="1742360"/>
                </a:cxn>
                <a:cxn ang="0">
                  <a:pos x="0" y="198635"/>
                </a:cxn>
                <a:cxn ang="0">
                  <a:pos x="328612" y="0"/>
                </a:cxn>
                <a:cxn ang="0">
                  <a:pos x="328612" y="1543724"/>
                </a:cxn>
              </a:cxnLst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55130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0" name="Freeform 45"/>
            <p:cNvSpPr/>
            <p:nvPr/>
          </p:nvSpPr>
          <p:spPr>
            <a:xfrm>
              <a:off x="409710" y="1022350"/>
              <a:ext cx="709612" cy="2095501"/>
            </a:xfrm>
            <a:custGeom>
              <a:avLst/>
              <a:gdLst/>
              <a:ahLst/>
              <a:cxnLst>
                <a:cxn ang="0">
                  <a:pos x="709612" y="2095501"/>
                </a:cxn>
                <a:cxn ang="0">
                  <a:pos x="0" y="1517431"/>
                </a:cxn>
                <a:cxn ang="0">
                  <a:pos x="0" y="0"/>
                </a:cxn>
                <a:cxn ang="0">
                  <a:pos x="709612" y="578069"/>
                </a:cxn>
                <a:cxn ang="0">
                  <a:pos x="709612" y="2095501"/>
                </a:cxn>
              </a:cxnLst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55130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1" name="Freeform 46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>
                <a:cxn ang="0">
                  <a:pos x="403225" y="1517818"/>
                </a:cxn>
                <a:cxn ang="0">
                  <a:pos x="0" y="1705431"/>
                </a:cxn>
                <a:cxn ang="0">
                  <a:pos x="0" y="182999"/>
                </a:cxn>
                <a:cxn ang="0">
                  <a:pos x="403225" y="0"/>
                </a:cxn>
                <a:cxn ang="0">
                  <a:pos x="403225" y="1517818"/>
                </a:cxn>
              </a:cxnLst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7F1C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2" name="Freeform 47"/>
            <p:cNvSpPr/>
            <p:nvPr/>
          </p:nvSpPr>
          <p:spPr>
            <a:xfrm>
              <a:off x="644660" y="640894"/>
              <a:ext cx="168275" cy="1713195"/>
            </a:xfrm>
            <a:custGeom>
              <a:avLst/>
              <a:gdLst/>
              <a:ahLst/>
              <a:cxnLst>
                <a:cxn ang="0">
                  <a:pos x="168275" y="1713195"/>
                </a:cxn>
                <a:cxn ang="0">
                  <a:pos x="0" y="1545566"/>
                </a:cxn>
                <a:cxn ang="0">
                  <a:pos x="0" y="0"/>
                </a:cxn>
                <a:cxn ang="0">
                  <a:pos x="168275" y="169166"/>
                </a:cxn>
                <a:cxn ang="0">
                  <a:pos x="168275" y="1713195"/>
                </a:cxn>
              </a:cxnLst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55130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3" name="Rectangle 16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en-US" altLang="zh-CN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19464" name="标题 1"/>
          <p:cNvSpPr>
            <a:spLocks noGrp="1"/>
          </p:cNvSpPr>
          <p:nvPr>
            <p:ph type="title"/>
          </p:nvPr>
        </p:nvSpPr>
        <p:spPr>
          <a:xfrm>
            <a:off x="1047750" y="760413"/>
            <a:ext cx="10306050" cy="1325562"/>
          </a:xfrm>
          <a:ln/>
        </p:spPr>
        <p:txBody>
          <a:bodyPr anchor="b"/>
          <a:p>
            <a:r>
              <a:rPr lang="en-US" altLang="zh-CN">
                <a:solidFill>
                  <a:srgbClr val="FFFFFF"/>
                </a:solidFill>
              </a:rPr>
              <a:t>History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5" name="内容占位符 2"/>
          <p:cNvSpPr>
            <a:spLocks noGrp="1"/>
          </p:cNvSpPr>
          <p:nvPr>
            <p:ph idx="1"/>
          </p:nvPr>
        </p:nvSpPr>
        <p:spPr>
          <a:xfrm>
            <a:off x="1425575" y="2493963"/>
            <a:ext cx="4052888" cy="3563937"/>
          </a:xfrm>
          <a:ln/>
        </p:spPr>
        <p:txBody>
          <a:bodyPr anchor="t"/>
          <a:p>
            <a:r>
              <a:rPr lang="en-US" altLang="zh-CN" sz="2400"/>
              <a:t>Wang Zhihe</a:t>
            </a:r>
            <a:endParaRPr lang="en-US" altLang="zh-CN" sz="2400"/>
          </a:p>
        </p:txBody>
      </p:sp>
      <p:pic>
        <p:nvPicPr>
          <p:cNvPr id="19466" name="图片 4" descr="卡通人物&#10;&#10;描述已自动生成"/>
          <p:cNvPicPr>
            <a:picLocks noChangeAspect="1"/>
          </p:cNvPicPr>
          <p:nvPr/>
        </p:nvPicPr>
        <p:blipFill>
          <a:blip r:embed="rId1"/>
          <a:srcRect l="17441" r="6702" b="-2"/>
          <a:stretch>
            <a:fillRect/>
          </a:stretch>
        </p:blipFill>
        <p:spPr>
          <a:xfrm>
            <a:off x="6099175" y="2492375"/>
            <a:ext cx="4802188" cy="3563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4" descr="盘子里放着肉和蔬菜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 flipH="1">
            <a:off x="0" y="998538"/>
            <a:ext cx="6016625" cy="585946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 fontAlgn="base">
              <a:spcAft>
                <a:spcPts val="1000"/>
              </a:spcAft>
              <a:buClr>
                <a:schemeClr val="tx1"/>
              </a:buClr>
              <a:buSzPct val="100000"/>
              <a:buFont typeface="Arial" panose="020B0704020202020204"/>
              <a:buNone/>
            </a:pPr>
            <a:endParaRPr lang="en-US" sz="1600" strike="noStrike" cap="all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" y="1844675"/>
            <a:ext cx="6169025" cy="1343025"/>
          </a:xfrm>
        </p:spPr>
        <p:txBody>
          <a:bodyPr>
            <a:normAutofit fontScale="90000"/>
          </a:bodyPr>
          <a:lstStyle/>
          <a:p>
            <a:pPr marL="0" marR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kern="1200" cap="none" spc="0" normalizeH="0" baseline="0" noProof="1" dirty="0">
                <a:solidFill>
                  <a:schemeClr val="accent1"/>
                </a:solidFill>
                <a:latin typeface="+mj-lt"/>
                <a:ea typeface="+mj-ea"/>
                <a:cs typeface="华文新魏" pitchFamily="2" charset="-122"/>
              </a:rPr>
              <a:t>Variations around China</a:t>
            </a:r>
            <a:endParaRPr kumimoji="1" lang="zh-CN" altLang="en-US" sz="4800" b="0" i="0" u="none" strike="noStrike" kern="1200" cap="none" spc="0" normalizeH="0" baseline="0" noProof="1" dirty="0">
              <a:solidFill>
                <a:schemeClr val="accent1"/>
              </a:solidFill>
              <a:latin typeface="+mj-lt"/>
              <a:ea typeface="+mj-ea"/>
              <a:cs typeface="华文新魏" pitchFamily="2" charset="-122"/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87588" y="3336925"/>
            <a:ext cx="935038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内容占位符 2"/>
          <p:cNvSpPr>
            <a:spLocks noGrp="1"/>
          </p:cNvSpPr>
          <p:nvPr>
            <p:ph idx="1"/>
          </p:nvPr>
        </p:nvSpPr>
        <p:spPr>
          <a:xfrm>
            <a:off x="525463" y="3417888"/>
            <a:ext cx="4592637" cy="2619375"/>
          </a:xfrm>
          <a:ln/>
        </p:spPr>
        <p:txBody>
          <a:bodyPr anchor="ctr"/>
          <a:p>
            <a:r>
              <a:rPr lang="en-US" altLang="zh-CN" sz="3600" dirty="0">
                <a:hlinkClick r:id="" action="ppaction://hlinkshowjump?jump=nextslide"/>
              </a:rPr>
              <a:t>Changsha-style</a:t>
            </a:r>
            <a:endParaRPr lang="en-US" altLang="zh-CN" sz="3600" dirty="0"/>
          </a:p>
          <a:p>
            <a:r>
              <a:rPr lang="en-US" altLang="zh-CN" sz="3600" dirty="0"/>
              <a:t>Nanjing-style</a:t>
            </a:r>
            <a:endParaRPr lang="en-US" altLang="zh-CN" sz="3600" dirty="0"/>
          </a:p>
          <a:p>
            <a:r>
              <a:rPr lang="en-US" altLang="zh-CN" sz="3600" dirty="0"/>
              <a:t>Sichuan-style</a:t>
            </a:r>
            <a:r>
              <a:rPr lang="zh-CN" altLang="zh-CN" sz="3600" dirty="0"/>
              <a:t> 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655638" y="365125"/>
            <a:ext cx="5119687" cy="1692275"/>
          </a:xfrm>
          <a:ln/>
        </p:spPr>
        <p:txBody>
          <a:bodyPr anchor="b"/>
          <a:p>
            <a:r>
              <a:rPr lang="en-US" altLang="zh-CN" dirty="0"/>
              <a:t>Changsha-style</a:t>
            </a:r>
            <a:endParaRPr lang="zh-CN" altLang="en-US" dirty="0"/>
          </a:p>
        </p:txBody>
      </p:sp>
      <p:cxnSp>
        <p:nvCxnSpPr>
          <p:cNvPr id="44" name="Straight Arrow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638" y="2316163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655638" y="2574925"/>
            <a:ext cx="5119687" cy="3462338"/>
          </a:xfrm>
          <a:ln/>
        </p:spPr>
        <p:txBody>
          <a:bodyPr anchor="t"/>
          <a:p>
            <a:r>
              <a:rPr lang="en-US" altLang="zh-CN" dirty="0"/>
              <a:t>"</a:t>
            </a:r>
            <a:r>
              <a:rPr lang="en-US" altLang="zh-CN" dirty="0" err="1"/>
              <a:t>Chòu</a:t>
            </a:r>
            <a:r>
              <a:rPr lang="en-US" altLang="zh-CN" dirty="0"/>
              <a:t> </a:t>
            </a:r>
            <a:r>
              <a:rPr lang="en-US" altLang="zh-CN" dirty="0" err="1"/>
              <a:t>Gānzï</a:t>
            </a:r>
            <a:r>
              <a:rPr lang="en-US" altLang="zh-CN" dirty="0"/>
              <a:t>" </a:t>
            </a:r>
            <a:endParaRPr lang="en-US" altLang="zh-CN" dirty="0"/>
          </a:p>
          <a:p>
            <a:r>
              <a:rPr lang="en-US" altLang="zh-CN" dirty="0"/>
              <a:t> spicy flavor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black crackling</a:t>
            </a:r>
            <a:r>
              <a:rPr lang="zh-CN" altLang="zh-CN" dirty="0"/>
              <a:t> </a:t>
            </a:r>
            <a:endParaRPr lang="en-US" altLang="zh-CN" dirty="0"/>
          </a:p>
          <a:p>
            <a:r>
              <a:rPr lang="en-US" altLang="zh-CN" dirty="0"/>
              <a:t>brine composed of winter bamboo shoot, koji, and shiitake mushrooms</a:t>
            </a:r>
            <a:r>
              <a:rPr lang="zh-CN" altLang="zh-CN" dirty="0"/>
              <a:t> </a:t>
            </a:r>
            <a:endParaRPr lang="en-US" altLang="zh-CN" dirty="0"/>
          </a:p>
          <a:p>
            <a:r>
              <a:rPr lang="en-US" altLang="zh-CN" dirty="0"/>
              <a:t>surface grow white</a:t>
            </a:r>
            <a:r>
              <a:rPr lang="zh-CN" altLang="zh-CN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fried.</a:t>
            </a:r>
            <a:r>
              <a:rPr lang="zh-CN" altLang="zh-CN" dirty="0"/>
              <a:t> </a:t>
            </a:r>
            <a:endParaRPr lang="zh-CN" altLang="en-US" dirty="0"/>
          </a:p>
        </p:txBody>
      </p:sp>
      <p:pic>
        <p:nvPicPr>
          <p:cNvPr id="5" name="图片 4" descr="图片包含 建筑, 人们, 桌子, 一群&#10;&#10;描述已自动生成"/>
          <p:cNvPicPr>
            <a:picLocks noChangeAspect="1"/>
          </p:cNvPicPr>
          <p:nvPr/>
        </p:nvPicPr>
        <p:blipFill rotWithShape="1">
          <a:blip r:embed="rId1"/>
          <a:srcRect l="19593" r="11365"/>
          <a:stretch>
            <a:fillRect/>
          </a:stretch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5662613" y="-3744912"/>
            <a:ext cx="1355725" cy="10750550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530" name="图片 4" descr="吃东西的女子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7713" y="3127375"/>
            <a:ext cx="4214812" cy="277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标题 1"/>
          <p:cNvSpPr>
            <a:spLocks noGrp="1"/>
          </p:cNvSpPr>
          <p:nvPr>
            <p:ph type="title"/>
          </p:nvPr>
        </p:nvSpPr>
        <p:spPr>
          <a:xfrm>
            <a:off x="1287463" y="1203325"/>
            <a:ext cx="10023475" cy="858838"/>
          </a:xfrm>
          <a:ln/>
        </p:spPr>
        <p:txBody>
          <a:bodyPr anchor="b"/>
          <a:p>
            <a:r>
              <a:rPr lang="en-US" altLang="zh-CN">
                <a:solidFill>
                  <a:srgbClr val="FFFFFF"/>
                </a:solidFill>
              </a:rPr>
              <a:t>Taste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2" name="内容占位符 2"/>
          <p:cNvSpPr>
            <a:spLocks noGrp="1"/>
          </p:cNvSpPr>
          <p:nvPr>
            <p:ph idx="1"/>
          </p:nvPr>
        </p:nvSpPr>
        <p:spPr>
          <a:xfrm>
            <a:off x="1328738" y="3127375"/>
            <a:ext cx="6129337" cy="2487613"/>
          </a:xfrm>
          <a:ln/>
        </p:spPr>
        <p:txBody>
          <a:bodyPr wrap="square" anchor="t"/>
          <a:p>
            <a:r>
              <a:rPr lang="en-US" altLang="zh-CN" sz="3600" dirty="0"/>
              <a:t>smells bad but tasty</a:t>
            </a:r>
            <a:r>
              <a:rPr lang="zh-CN" altLang="zh-CN" sz="3600" dirty="0"/>
              <a:t> </a:t>
            </a:r>
            <a:endParaRPr lang="en-US" altLang="zh-CN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750888"/>
            <a:ext cx="9364663" cy="5313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 rot="20899041">
            <a:off x="3408363" y="1190625"/>
            <a:ext cx="4779963" cy="424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6000" b="1" noProof="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auRivageOne" pitchFamily="2" charset="0"/>
                <a:ea typeface="宋体" pitchFamily="2" charset="-122"/>
                <a:cs typeface="+mn-cs"/>
                <a:sym typeface="+mn-ea"/>
              </a:rPr>
              <a:t>Translation of Chinese </a:t>
            </a:r>
            <a:r>
              <a:rPr lang="en-US" sz="6000" b="1" noProof="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auRivageOne" pitchFamily="2" charset="0"/>
                <a:ea typeface="宋体" pitchFamily="2" charset="-122"/>
                <a:cs typeface="+mn-cs"/>
                <a:sym typeface="+mn-ea"/>
              </a:rPr>
              <a:t>dishes</a:t>
            </a:r>
            <a:endParaRPr kumimoji="0" lang="en-US" sz="6000" b="1" kern="1200" cap="none" spc="0" normalizeH="0" baseline="0" noProof="0" dirty="0" smtClean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eauRivageOne" pitchFamily="2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内容占位符 3" descr="QQ图片20201005221307"/>
          <p:cNvPicPr>
            <a:picLocks noGrp="1" noChangeAspect="1"/>
          </p:cNvPicPr>
          <p:nvPr/>
        </p:nvPicPr>
        <p:blipFill>
          <a:blip r:embed="rId2"/>
          <a:srcRect t="17465" r="-746" b="574"/>
          <a:stretch>
            <a:fillRect/>
          </a:stretch>
        </p:blipFill>
        <p:spPr>
          <a:xfrm>
            <a:off x="1582738" y="706438"/>
            <a:ext cx="9170987" cy="567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内容占位符 3" descr="QQ图片2020100522131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38" y="249238"/>
            <a:ext cx="8997950" cy="6480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内容占位符 3" descr="QQ图片2020100522131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523875"/>
            <a:ext cx="9196388" cy="581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3" descr="QQ图片20201005221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63" y="798513"/>
            <a:ext cx="9199562" cy="526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3" descr="QQ图片202010052213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8" y="873125"/>
            <a:ext cx="9169400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750888"/>
            <a:ext cx="9364663" cy="5313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 rot="20899041">
            <a:off x="3621088" y="339725"/>
            <a:ext cx="4779963" cy="563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6000" b="1" noProof="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auRivageOne" pitchFamily="2" charset="0"/>
                <a:ea typeface="宋体" pitchFamily="2" charset="-122"/>
                <a:cs typeface="+mn-cs"/>
                <a:sym typeface="+mn-ea"/>
              </a:rPr>
              <a:t>Pork cooked with green chilli</a:t>
            </a:r>
            <a:endParaRPr kumimoji="0" lang="zh-CN" altLang="en-US" sz="6000" b="1" kern="1200" cap="none" spc="0" normalizeH="0" baseline="0" noProof="0" dirty="0" smtClean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eauRivageOne" pitchFamily="2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3" descr="QQ图片20201005221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235075"/>
            <a:ext cx="8977313" cy="438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4514850" y="2829560"/>
            <a:ext cx="3162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7200" b="1" strike="noStrike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  <a:ea typeface="宋体" pitchFamily="2" charset="-122"/>
                <a:cs typeface="+mn-cs"/>
              </a:rPr>
              <a:t>Thanks!</a:t>
            </a:r>
            <a:endParaRPr lang="en-US" altLang="zh-CN" sz="7200" b="1" strike="noStrike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内容占位符 3" descr="timg (1)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20913" y="1341438"/>
            <a:ext cx="3589337" cy="4525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5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1381125"/>
            <a:ext cx="4445000" cy="444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750888"/>
            <a:ext cx="9364663" cy="5313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 rot="20899041">
            <a:off x="3998913" y="1612900"/>
            <a:ext cx="4779963" cy="286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6000" b="1" noProof="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auRivageOne" pitchFamily="2" charset="0"/>
                <a:ea typeface="宋体" pitchFamily="2" charset="-122"/>
                <a:cs typeface="+mn-cs"/>
                <a:sym typeface="+mn-ea"/>
              </a:rPr>
              <a:t>Nutritional value</a:t>
            </a:r>
            <a:endParaRPr kumimoji="0" lang="zh-CN" altLang="en-US" sz="6000" b="1" kern="1200" cap="none" spc="0" normalizeH="0" baseline="0" noProof="0" dirty="0" smtClean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eauRivageOne" pitchFamily="2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83944" y="756285"/>
            <a:ext cx="10401300" cy="48926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Green Chilli</a:t>
            </a:r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itchFamily="34" charset="0"/>
              <a:ea typeface="宋体" pitchFamily="2" charset="-122"/>
              <a:cs typeface="+mn-cs"/>
              <a:sym typeface="+mn-ea"/>
            </a:endParaRPr>
          </a:p>
          <a:p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itchFamily="34" charset="0"/>
              <a:ea typeface="宋体" pitchFamily="2" charset="-122"/>
              <a:cs typeface="+mn-cs"/>
              <a:sym typeface="+mn-ea"/>
            </a:endParaRPr>
          </a:p>
          <a:p>
            <a:r>
              <a:rPr lang="zh-CN" altLang="en-US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vitamin C,  help control heart disease</a:t>
            </a:r>
            <a:r>
              <a:rPr lang="en-US" altLang="zh-CN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;</a:t>
            </a:r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antioxidant substances,  prevent cancer and other chronic diseases;</a:t>
            </a:r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 appetite</a:t>
            </a:r>
            <a:r>
              <a:rPr lang="en-US" altLang="zh-CN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;</a:t>
            </a:r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blood circulation,  improve  coldness, frostbite and vascular headache;</a:t>
            </a:r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zh-CN" altLang="en-US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accelerate the metabolism and achieve the effect of burning body fat, helping lose weight</a:t>
            </a:r>
            <a:r>
              <a:rPr lang="en-US" altLang="zh-CN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.</a:t>
            </a:r>
            <a:endParaRPr lang="en-US" altLang="zh-CN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altLang="zh-CN" sz="2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15035" y="1054735"/>
            <a:ext cx="93459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</a:pPr>
            <a:r>
              <a:rPr lang="en-US" altLang="zh-CN" sz="3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Pork</a:t>
            </a:r>
            <a:endParaRPr lang="en-US" altLang="zh-CN" sz="3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+mn-ea"/>
            </a:endParaRPr>
          </a:p>
          <a:p>
            <a:pPr>
              <a:buClrTx/>
              <a:buSzTx/>
            </a:pPr>
            <a:r>
              <a:rPr lang="en-US" altLang="zh-CN" sz="3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ea typeface="宋体" pitchFamily="2" charset="-122"/>
                <a:cs typeface="+mn-cs"/>
                <a:sym typeface="+mn-ea"/>
              </a:rPr>
              <a:t> high quality protein and essential fatty acids, and provides heme (organic iron) and cysteine, </a:t>
            </a:r>
            <a:endParaRPr lang="en-US" altLang="zh-CN" sz="3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altLang="zh-CN" sz="3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750888"/>
            <a:ext cx="9364663" cy="5313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 rot="20899041">
            <a:off x="3706813" y="2459038"/>
            <a:ext cx="477996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6000" b="1" noProof="0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auRivageOne" pitchFamily="2" charset="0"/>
                <a:ea typeface="宋体" pitchFamily="2" charset="-122"/>
                <a:cs typeface="+mn-cs"/>
                <a:sym typeface="+mn-ea"/>
              </a:rPr>
              <a:t>Stinky Tofu</a:t>
            </a:r>
            <a:endParaRPr kumimoji="0" lang="zh-CN" altLang="en-US" sz="6000" b="1" kern="1200" cap="none" spc="0" normalizeH="0" baseline="0" noProof="0" dirty="0" smtClean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eauRivageOne" pitchFamily="2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/>
          </a:p>
        </p:txBody>
      </p:sp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9267825" y="2022475"/>
            <a:ext cx="2470150" cy="2846388"/>
          </a:xfrm>
          <a:ln/>
        </p:spPr>
        <p:txBody>
          <a:bodyPr vert="horz" lIns="91440" tIns="45720" rIns="91440" bIns="45720" anchor="ctr"/>
          <a:p>
            <a:r>
              <a:rPr lang="en-US" altLang="zh-CN" sz="3700"/>
              <a:t>Is It Really Stinky?</a:t>
            </a:r>
            <a:endParaRPr lang="en-US" altLang="zh-CN" sz="370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433763" y="-827087"/>
            <a:ext cx="1716088" cy="8583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 dirty="0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1625" y="663575"/>
            <a:ext cx="8083550" cy="5600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/>
          </a:p>
        </p:txBody>
      </p:sp>
      <p:pic>
        <p:nvPicPr>
          <p:cNvPr id="17413" name="内容占位符 6" descr="盘子里有肉和蔬菜&#10;&#10;描述已自动生成"/>
          <p:cNvPicPr>
            <a:picLocks noGrp="1" noChangeAspect="1"/>
          </p:cNvPicPr>
          <p:nvPr>
            <p:ph idx="1"/>
          </p:nvPr>
        </p:nvPicPr>
        <p:blipFill>
          <a:blip r:embed="rId1"/>
          <a:srcRect r="2927" b="2"/>
          <a:stretch>
            <a:fillRect/>
          </a:stretch>
        </p:blipFill>
        <p:spPr>
          <a:xfrm>
            <a:off x="544513" y="858838"/>
            <a:ext cx="7608887" cy="5211762"/>
          </a:xfrm>
          <a:ln/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950994" y="3391694"/>
            <a:ext cx="1719263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/>
          </a:p>
        </p:txBody>
      </p:sp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5121275" cy="1325563"/>
          </a:xfrm>
          <a:ln/>
        </p:spPr>
        <p:txBody>
          <a:bodyPr anchor="b"/>
          <a:p>
            <a:r>
              <a:rPr lang="en-US" altLang="zh-CN" dirty="0"/>
              <a:t>Smell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092700" cy="4351338"/>
          </a:xfrm>
          <a:ln/>
        </p:spPr>
        <p:txBody>
          <a:bodyPr anchor="t"/>
          <a:p>
            <a:r>
              <a:rPr lang="en-US" altLang="zh-CN"/>
              <a:t>It absolutely stinks.</a:t>
            </a:r>
            <a:endParaRPr lang="en-US" altLang="zh-CN"/>
          </a:p>
          <a:p>
            <a:r>
              <a:rPr lang="en-US" altLang="zh-CN"/>
              <a:t>‘old socks’</a:t>
            </a:r>
            <a:r>
              <a:rPr lang="zh-CN" altLang="zh-CN"/>
              <a:t> </a:t>
            </a:r>
            <a:endParaRPr lang="en-US" altLang="zh-CN"/>
          </a:p>
          <a:p>
            <a:r>
              <a:rPr lang="en-US" altLang="zh-CN"/>
              <a:t>‘gone off blue cheese’</a:t>
            </a:r>
            <a:r>
              <a:rPr lang="zh-CN" altLang="zh-CN"/>
              <a:t> 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‘rotting garbage’</a:t>
            </a:r>
            <a:r>
              <a:rPr lang="zh-CN" altLang="zh-CN"/>
              <a:t> </a:t>
            </a:r>
            <a:endParaRPr lang="en-US" altLang="zh-CN"/>
          </a:p>
          <a:p>
            <a:endParaRPr lang="zh-CN" altLang="en-US" dirty="0"/>
          </a:p>
        </p:txBody>
      </p:sp>
      <p:sp>
        <p:nvSpPr>
          <p:cNvPr id="18" name="Oval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20350" y="1365250"/>
            <a:ext cx="947738" cy="920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10387" r="14441" b="3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0" name="Arc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4759070" flipV="1">
            <a:off x="6034088" y="-673100"/>
            <a:ext cx="4021138" cy="402113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en-US" strike="noStrike" noProof="1" dirty="0"/>
          </a:p>
        </p:txBody>
      </p:sp>
      <p:pic>
        <p:nvPicPr>
          <p:cNvPr id="11" name="图片 10" descr="木桌子上的蛋糕&#10;&#10;描述已自动生成"/>
          <p:cNvPicPr>
            <a:picLocks noChangeAspect="1"/>
          </p:cNvPicPr>
          <p:nvPr/>
        </p:nvPicPr>
        <p:blipFill rotWithShape="1">
          <a:blip r:embed="rId2"/>
          <a:srcRect l="32424" r="1917" b="1"/>
          <a:stretch>
            <a:fillRect/>
          </a:stretch>
        </p:blipFill>
        <p:spPr>
          <a:xfrm>
            <a:off x="6261607" y="1"/>
            <a:ext cx="3519307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128,&quot;width&quot;:5652}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000120141119A01PPBG">
  <a:themeElements>
    <a:clrScheme name="自定义 12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A9250F"/>
      </a:accent1>
      <a:accent2>
        <a:srgbClr val="FB4E3F"/>
      </a:accent2>
      <a:accent3>
        <a:srgbClr val="FC8492"/>
      </a:accent3>
      <a:accent4>
        <a:srgbClr val="FAB48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4">
      <a:majorFont>
        <a:latin typeface="MS PMincho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000120141119A01PPBG">
  <a:themeElements>
    <a:clrScheme name="自定义 12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A9250F"/>
      </a:accent1>
      <a:accent2>
        <a:srgbClr val="FB4E3F"/>
      </a:accent2>
      <a:accent3>
        <a:srgbClr val="FC8492"/>
      </a:accent3>
      <a:accent4>
        <a:srgbClr val="FAB48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4">
      <a:majorFont>
        <a:latin typeface="MS PMincho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000120141119A01PPBG">
  <a:themeElements>
    <a:clrScheme name="自定义 12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A9250F"/>
      </a:accent1>
      <a:accent2>
        <a:srgbClr val="FB4E3F"/>
      </a:accent2>
      <a:accent3>
        <a:srgbClr val="FC8492"/>
      </a:accent3>
      <a:accent4>
        <a:srgbClr val="FAB48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4">
      <a:majorFont>
        <a:latin typeface="MS PMincho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WPS 文字</Application>
  <PresentationFormat>自定义</PresentationFormat>
  <Paragraphs>65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52" baseType="lpstr">
      <vt:lpstr>Arial</vt:lpstr>
      <vt:lpstr>方正书宋_GBK</vt:lpstr>
      <vt:lpstr>Wingdings</vt:lpstr>
      <vt:lpstr>宋体</vt:lpstr>
      <vt:lpstr>Calibri</vt:lpstr>
      <vt:lpstr>Calibri Light</vt:lpstr>
      <vt:lpstr>MS PMincho</vt:lpstr>
      <vt:lpstr>Yu Gothic</vt:lpstr>
      <vt:lpstr>华文新魏</vt:lpstr>
      <vt:lpstr>幼圆</vt:lpstr>
      <vt:lpstr>Wingdings 2</vt:lpstr>
      <vt:lpstr>BeauRivageOne</vt:lpstr>
      <vt:lpstr>Segoe Print</vt:lpstr>
      <vt:lpstr>微软雅黑</vt:lpstr>
      <vt:lpstr>等线</vt:lpstr>
      <vt:lpstr>Arial Narrow</vt:lpstr>
      <vt:lpstr>Arial Unicode MS</vt:lpstr>
      <vt:lpstr>MS PMincho</vt:lpstr>
      <vt:lpstr>Calibri</vt:lpstr>
      <vt:lpstr>Arial</vt:lpstr>
      <vt:lpstr>Helvetica Neue</vt:lpstr>
      <vt:lpstr>汉仪书宋二KW</vt:lpstr>
      <vt:lpstr>苹方-简</vt:lpstr>
      <vt:lpstr>冬青黑体简体中文</vt:lpstr>
      <vt:lpstr>汉仪旗黑</vt:lpstr>
      <vt:lpstr>宋体</vt:lpstr>
      <vt:lpstr>Office 主题</vt:lpstr>
      <vt:lpstr>1_Office 主题</vt:lpstr>
      <vt:lpstr>A000120141119A01PPBG</vt:lpstr>
      <vt:lpstr>1_A000120141119A01PPBG</vt:lpstr>
      <vt:lpstr>2_A000120141119A01PPBG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Susan</cp:lastModifiedBy>
  <cp:revision>303</cp:revision>
  <dcterms:created xsi:type="dcterms:W3CDTF">2020-10-25T23:06:26Z</dcterms:created>
  <dcterms:modified xsi:type="dcterms:W3CDTF">2020-10-25T23:06:26Z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2052-2.4.0.3944</vt:lpwstr>
  </property>
</Properties>
</file>