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13" r:id="rId2"/>
    <p:sldId id="432" r:id="rId3"/>
    <p:sldId id="332" r:id="rId4"/>
    <p:sldId id="462" r:id="rId5"/>
    <p:sldId id="433" r:id="rId6"/>
    <p:sldId id="465" r:id="rId7"/>
    <p:sldId id="450" r:id="rId8"/>
    <p:sldId id="451" r:id="rId9"/>
    <p:sldId id="444" r:id="rId10"/>
    <p:sldId id="434" r:id="rId11"/>
    <p:sldId id="466" r:id="rId12"/>
    <p:sldId id="449" r:id="rId13"/>
    <p:sldId id="365" r:id="rId14"/>
    <p:sldId id="468" r:id="rId15"/>
    <p:sldId id="469" r:id="rId16"/>
    <p:sldId id="470" r:id="rId17"/>
    <p:sldId id="471" r:id="rId18"/>
    <p:sldId id="472" r:id="rId19"/>
    <p:sldId id="473" r:id="rId20"/>
    <p:sldId id="467" r:id="rId21"/>
    <p:sldId id="439" r:id="rId22"/>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BD0"/>
    <a:srgbClr val="4C9CC0"/>
    <a:srgbClr val="F9F9F9"/>
    <a:srgbClr val="41A3DF"/>
    <a:srgbClr val="2186C3"/>
    <a:srgbClr val="124768"/>
    <a:srgbClr val="9BEEFF"/>
    <a:srgbClr val="1C70A4"/>
    <a:srgbClr val="EE7D00"/>
    <a:srgbClr val="6293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71" autoAdjust="0"/>
    <p:restoredTop sz="95119" autoAdjust="0"/>
  </p:normalViewPr>
  <p:slideViewPr>
    <p:cSldViewPr>
      <p:cViewPr varScale="1">
        <p:scale>
          <a:sx n="108" d="100"/>
          <a:sy n="108" d="100"/>
        </p:scale>
        <p:origin x="691" y="82"/>
      </p:cViewPr>
      <p:guideLst>
        <p:guide orient="horz" pos="1620"/>
        <p:guide pos="2880"/>
      </p:guideLst>
    </p:cSldViewPr>
  </p:slideViewPr>
  <p:notesTextViewPr>
    <p:cViewPr>
      <p:scale>
        <a:sx n="1" d="1"/>
        <a:sy n="1" d="1"/>
      </p:scale>
      <p:origin x="0" y="0"/>
    </p:cViewPr>
  </p:notesTextViewPr>
  <p:sorterViewPr>
    <p:cViewPr>
      <p:scale>
        <a:sx n="124" d="100"/>
        <a:sy n="124" d="100"/>
      </p:scale>
      <p:origin x="0" y="0"/>
    </p:cViewPr>
  </p:sorterViewPr>
  <p:notesViewPr>
    <p:cSldViewPr>
      <p:cViewPr varScale="1">
        <p:scale>
          <a:sx n="80" d="100"/>
          <a:sy n="80" d="100"/>
        </p:scale>
        <p:origin x="-210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98F4C2-7610-42A6-BF2C-B11D352F3CCE}" type="datetimeFigureOut">
              <a:rPr lang="zh-CN" altLang="en-US" smtClean="0"/>
              <a:t>2022/4/15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0B4AEAE-535F-4AE9-9C81-D40AE5A83DE4}" type="slidenum">
              <a:rPr lang="zh-CN" altLang="en-US" smtClean="0"/>
              <a:t>‹#›</a:t>
            </a:fld>
            <a:endParaRPr lang="zh-CN" altLang="en-US"/>
          </a:p>
        </p:txBody>
      </p:sp>
    </p:spTree>
    <p:extLst>
      <p:ext uri="{BB962C8B-B14F-4D97-AF65-F5344CB8AC3E}">
        <p14:creationId xmlns:p14="http://schemas.microsoft.com/office/powerpoint/2010/main" val="2421048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AB654D-C9EB-4060-810C-DA7395686836}" type="datetimeFigureOut">
              <a:rPr lang="zh-CN" altLang="en-US" smtClean="0"/>
              <a:t>2022/4/15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761B18-8876-4120-B662-E27EB1A2D4B9}" type="slidenum">
              <a:rPr lang="zh-CN" altLang="en-US" smtClean="0"/>
              <a:t>‹#›</a:t>
            </a:fld>
            <a:endParaRPr lang="zh-CN" altLang="en-US"/>
          </a:p>
        </p:txBody>
      </p:sp>
    </p:spTree>
    <p:extLst>
      <p:ext uri="{BB962C8B-B14F-4D97-AF65-F5344CB8AC3E}">
        <p14:creationId xmlns:p14="http://schemas.microsoft.com/office/powerpoint/2010/main" val="868002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7761B18-8876-4120-B662-E27EB1A2D4B9}" type="slidenum">
              <a:rPr lang="zh-CN" altLang="en-US" smtClean="0"/>
              <a:t>1</a:t>
            </a:fld>
            <a:endParaRPr lang="zh-CN" altLang="en-US"/>
          </a:p>
        </p:txBody>
      </p:sp>
    </p:spTree>
    <p:extLst>
      <p:ext uri="{BB962C8B-B14F-4D97-AF65-F5344CB8AC3E}">
        <p14:creationId xmlns:p14="http://schemas.microsoft.com/office/powerpoint/2010/main" val="502587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7761B18-8876-4120-B662-E27EB1A2D4B9}" type="slidenum">
              <a:rPr lang="zh-CN" altLang="en-US" smtClean="0"/>
              <a:t>6</a:t>
            </a:fld>
            <a:endParaRPr lang="zh-CN" altLang="en-US"/>
          </a:p>
        </p:txBody>
      </p:sp>
    </p:spTree>
    <p:extLst>
      <p:ext uri="{BB962C8B-B14F-4D97-AF65-F5344CB8AC3E}">
        <p14:creationId xmlns:p14="http://schemas.microsoft.com/office/powerpoint/2010/main" val="1513458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7761B18-8876-4120-B662-E27EB1A2D4B9}" type="slidenum">
              <a:rPr lang="zh-CN" altLang="en-US" smtClean="0"/>
              <a:t>21</a:t>
            </a:fld>
            <a:endParaRPr lang="zh-CN" altLang="en-US"/>
          </a:p>
        </p:txBody>
      </p:sp>
    </p:spTree>
    <p:extLst>
      <p:ext uri="{BB962C8B-B14F-4D97-AF65-F5344CB8AC3E}">
        <p14:creationId xmlns:p14="http://schemas.microsoft.com/office/powerpoint/2010/main" val="5065871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gradFill flip="none" rotWithShape="1">
          <a:gsLst>
            <a:gs pos="100000">
              <a:schemeClr val="tx2"/>
            </a:gs>
            <a:gs pos="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28" name="그림 6" descr="0006.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80" y="0"/>
            <a:ext cx="9144000" cy="5020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6838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2337675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4085576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590627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7"/>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2892472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425494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7"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3568804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bg>
      <p:bgPr>
        <a:pattFill prst="openDmnd">
          <a:fgClr>
            <a:schemeClr val="bg1">
              <a:lumMod val="95000"/>
            </a:schemeClr>
          </a:fgClr>
          <a:bgClr>
            <a:schemeClr val="bg1"/>
          </a:bgClr>
        </a:patt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0817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pattFill prst="openDmnd">
          <a:fgClr>
            <a:schemeClr val="bg1">
              <a:lumMod val="95000"/>
            </a:schemeClr>
          </a:fgClr>
          <a:bgClr>
            <a:schemeClr val="bg1"/>
          </a:bgClr>
        </a:patt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3408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88"/>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2"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1311723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4"/>
            <a:ext cx="5486400" cy="60364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B8CD9F9-72C8-4589-8A77-E0EAAC1A9441}" type="datetimeFigureOut">
              <a:rPr lang="zh-CN" altLang="en-US" smtClean="0"/>
              <a:t>2022/4/15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3516347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sphere">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0"/>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B8CD9F9-72C8-4589-8A77-E0EAAC1A9441}" type="datetimeFigureOut">
              <a:rPr lang="zh-CN" altLang="en-US" smtClean="0"/>
              <a:t>2022/4/15</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C53447A-3CB4-4631-B405-5E14F97A7A6E}" type="slidenum">
              <a:rPr lang="zh-CN" altLang="en-US" smtClean="0"/>
              <a:t>‹#›</a:t>
            </a:fld>
            <a:endParaRPr lang="zh-CN" altLang="en-US"/>
          </a:p>
        </p:txBody>
      </p:sp>
    </p:spTree>
    <p:extLst>
      <p:ext uri="{BB962C8B-B14F-4D97-AF65-F5344CB8AC3E}">
        <p14:creationId xmlns:p14="http://schemas.microsoft.com/office/powerpoint/2010/main" val="3671167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7" name="TextBox 56"/>
          <p:cNvSpPr txBox="1"/>
          <p:nvPr/>
        </p:nvSpPr>
        <p:spPr>
          <a:xfrm>
            <a:off x="1826614" y="1275606"/>
            <a:ext cx="7317386" cy="1828386"/>
          </a:xfrm>
          <a:prstGeom prst="rect">
            <a:avLst/>
          </a:prstGeom>
          <a:noFill/>
          <a:effectLst/>
        </p:spPr>
        <p:txBody>
          <a:bodyPr wrap="square">
            <a:spAutoFit/>
          </a:bodyPr>
          <a:lstStyle/>
          <a:p>
            <a:pPr algn="r">
              <a:lnSpc>
                <a:spcPct val="150000"/>
              </a:lnSpc>
              <a:defRPr/>
            </a:pPr>
            <a:r>
              <a:rPr lang="en-US" altLang="zh-CN" sz="40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Computer-Aided Translation Based on Artificial Intelligence </a:t>
            </a:r>
            <a:endParaRPr lang="zh-CN" altLang="en-US" sz="40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59" name="矩形 58"/>
          <p:cNvSpPr/>
          <p:nvPr/>
        </p:nvSpPr>
        <p:spPr bwMode="auto">
          <a:xfrm>
            <a:off x="2915816" y="4371950"/>
            <a:ext cx="6157168" cy="338137"/>
          </a:xfrm>
          <a:prstGeom prst="rect">
            <a:avLst/>
          </a:prstGeom>
          <a:solidFill>
            <a:schemeClr val="tx1">
              <a:lumMod val="65000"/>
              <a:lumOff val="35000"/>
            </a:schemeClr>
          </a:solidFill>
          <a:ln w="1079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chemeClr val="bg1"/>
                </a:solidFill>
                <a:effectLst/>
                <a:uLnTx/>
                <a:uFillTx/>
                <a:latin typeface="Calibri"/>
                <a:ea typeface="宋体"/>
                <a:cs typeface="+mn-cs"/>
              </a:rPr>
              <a:t>Group members</a:t>
            </a:r>
            <a:r>
              <a:rPr kumimoji="0" lang="zh-CN" altLang="en-US" sz="1800" b="0" i="0" u="none" strike="noStrike" kern="0" cap="none" spc="0" normalizeH="0" baseline="0" noProof="0" dirty="0">
                <a:ln>
                  <a:noFill/>
                </a:ln>
                <a:solidFill>
                  <a:schemeClr val="bg1"/>
                </a:solidFill>
                <a:effectLst/>
                <a:uLnTx/>
                <a:uFillTx/>
                <a:latin typeface="Calibri"/>
                <a:ea typeface="宋体"/>
                <a:cs typeface="+mn-cs"/>
              </a:rPr>
              <a:t>：童略雅、李思敏、张旻丰、邓阳林</a:t>
            </a:r>
          </a:p>
        </p:txBody>
      </p:sp>
    </p:spTree>
    <p:extLst>
      <p:ext uri="{BB962C8B-B14F-4D97-AF65-F5344CB8AC3E}">
        <p14:creationId xmlns:p14="http://schemas.microsoft.com/office/powerpoint/2010/main" val="188343581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 calcmode="lin" valueType="num">
                                      <p:cBhvr>
                                        <p:cTn id="7" dur="500" fill="hold"/>
                                        <p:tgtEl>
                                          <p:spTgt spid="57"/>
                                        </p:tgtEl>
                                        <p:attrNameLst>
                                          <p:attrName>ppt_w</p:attrName>
                                        </p:attrNameLst>
                                      </p:cBhvr>
                                      <p:tavLst>
                                        <p:tav tm="0">
                                          <p:val>
                                            <p:fltVal val="0"/>
                                          </p:val>
                                        </p:tav>
                                        <p:tav tm="100000">
                                          <p:val>
                                            <p:strVal val="#ppt_w"/>
                                          </p:val>
                                        </p:tav>
                                      </p:tavLst>
                                    </p:anim>
                                    <p:anim calcmode="lin" valueType="num">
                                      <p:cBhvr>
                                        <p:cTn id="8" dur="500" fill="hold"/>
                                        <p:tgtEl>
                                          <p:spTgt spid="57"/>
                                        </p:tgtEl>
                                        <p:attrNameLst>
                                          <p:attrName>ppt_h</p:attrName>
                                        </p:attrNameLst>
                                      </p:cBhvr>
                                      <p:tavLst>
                                        <p:tav tm="0">
                                          <p:val>
                                            <p:fltVal val="0"/>
                                          </p:val>
                                        </p:tav>
                                        <p:tav tm="100000">
                                          <p:val>
                                            <p:strVal val="#ppt_h"/>
                                          </p:val>
                                        </p:tav>
                                      </p:tavLst>
                                    </p:anim>
                                    <p:animEffect transition="in" filter="fade">
                                      <p:cBhvr>
                                        <p:cTn id="9"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2419741" y="1856894"/>
            <a:ext cx="1826141" cy="1938992"/>
          </a:xfrm>
          <a:prstGeom prst="rect">
            <a:avLst/>
          </a:prstGeom>
          <a:noFill/>
        </p:spPr>
        <p:txBody>
          <a:bodyPr wrap="none" rtlCol="0">
            <a:spAutoFit/>
          </a:bodyPr>
          <a:lstStyle/>
          <a:p>
            <a:r>
              <a:rPr lang="en-US" altLang="zh-CN" sz="12000" dirty="0">
                <a:solidFill>
                  <a:schemeClr val="accent3"/>
                </a:solidFill>
                <a:latin typeface="Impact" panose="020B0806030902050204" pitchFamily="34" charset="0"/>
              </a:rPr>
              <a:t>03</a:t>
            </a:r>
            <a:endParaRPr lang="zh-CN" altLang="en-US" sz="12000" dirty="0">
              <a:solidFill>
                <a:schemeClr val="accent3"/>
              </a:solidFill>
              <a:latin typeface="Impact" panose="020B0806030902050204" pitchFamily="34" charset="0"/>
            </a:endParaRPr>
          </a:p>
        </p:txBody>
      </p:sp>
      <p:sp>
        <p:nvSpPr>
          <p:cNvPr id="9" name="TextBox 8"/>
          <p:cNvSpPr txBox="1"/>
          <p:nvPr/>
        </p:nvSpPr>
        <p:spPr>
          <a:xfrm>
            <a:off x="3995936" y="1912771"/>
            <a:ext cx="5148064" cy="1569660"/>
          </a:xfrm>
          <a:prstGeom prst="rect">
            <a:avLst/>
          </a:prstGeom>
          <a:noFill/>
        </p:spPr>
        <p:txBody>
          <a:bodyPr wrap="square" rtlCol="0">
            <a:spAutoFit/>
          </a:bodyPr>
          <a:lstStyle/>
          <a:p>
            <a:pPr lvl="0" algn="ctr">
              <a:defRPr/>
            </a:pPr>
            <a:r>
              <a:rPr lang="en-US" altLang="zh-CN"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zh-CN" sz="32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Application of Artificial Intelligence in Computer-aided Translation</a:t>
            </a:r>
            <a:endParaRPr lang="zh-CN" altLang="en-US" sz="32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25" name="等腰三角形 24"/>
          <p:cNvSpPr/>
          <p:nvPr/>
        </p:nvSpPr>
        <p:spPr>
          <a:xfrm rot="18035669">
            <a:off x="2382960" y="1282354"/>
            <a:ext cx="360040" cy="310379"/>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等腰三角形 25"/>
          <p:cNvSpPr/>
          <p:nvPr/>
        </p:nvSpPr>
        <p:spPr>
          <a:xfrm rot="21283757">
            <a:off x="1968923" y="1497553"/>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rot="15968008">
            <a:off x="1663185" y="1888656"/>
            <a:ext cx="304349" cy="227352"/>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285223406"/>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1100" fill="hold"/>
                                        <p:tgtEl>
                                          <p:spTgt spid="25"/>
                                        </p:tgtEl>
                                        <p:attrNameLst>
                                          <p:attrName>ppt_x</p:attrName>
                                        </p:attrNameLst>
                                      </p:cBhvr>
                                      <p:tavLst>
                                        <p:tav tm="0">
                                          <p:val>
                                            <p:strVal val="0-#ppt_w/2"/>
                                          </p:val>
                                        </p:tav>
                                        <p:tav tm="100000">
                                          <p:val>
                                            <p:strVal val="#ppt_x"/>
                                          </p:val>
                                        </p:tav>
                                      </p:tavLst>
                                    </p:anim>
                                    <p:anim calcmode="lin" valueType="num">
                                      <p:cBhvr additive="base">
                                        <p:cTn id="8" dur="1100" fill="hold"/>
                                        <p:tgtEl>
                                          <p:spTgt spid="25"/>
                                        </p:tgtEl>
                                        <p:attrNameLst>
                                          <p:attrName>ppt_y</p:attrName>
                                        </p:attrNameLst>
                                      </p:cBhvr>
                                      <p:tavLst>
                                        <p:tav tm="0">
                                          <p:val>
                                            <p:strVal val="0-#ppt_h/2"/>
                                          </p:val>
                                        </p:tav>
                                        <p:tav tm="100000">
                                          <p:val>
                                            <p:strVal val="#ppt_y"/>
                                          </p:val>
                                        </p:tav>
                                      </p:tavLst>
                                    </p:anim>
                                  </p:childTnLst>
                                </p:cTn>
                              </p:par>
                              <p:par>
                                <p:cTn id="9" presetID="8" presetClass="emph" presetSubtype="0" fill="hold" grpId="1" nodeType="withEffect">
                                  <p:stCondLst>
                                    <p:cond delay="0"/>
                                  </p:stCondLst>
                                  <p:childTnLst>
                                    <p:animRot by="21600000">
                                      <p:cBhvr>
                                        <p:cTn id="10" dur="1100" fill="hold"/>
                                        <p:tgtEl>
                                          <p:spTgt spid="25"/>
                                        </p:tgtEl>
                                        <p:attrNameLst>
                                          <p:attrName>r</p:attrName>
                                        </p:attrNameLst>
                                      </p:cBhvr>
                                    </p:animRot>
                                  </p:childTnLst>
                                </p:cTn>
                              </p:par>
                              <p:par>
                                <p:cTn id="11" presetID="2" presetClass="entr" presetSubtype="9" fill="hold" grpId="0" nodeType="withEffect">
                                  <p:stCondLst>
                                    <p:cond delay="60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1100" fill="hold"/>
                                        <p:tgtEl>
                                          <p:spTgt spid="26"/>
                                        </p:tgtEl>
                                        <p:attrNameLst>
                                          <p:attrName>ppt_x</p:attrName>
                                        </p:attrNameLst>
                                      </p:cBhvr>
                                      <p:tavLst>
                                        <p:tav tm="0">
                                          <p:val>
                                            <p:strVal val="0-#ppt_w/2"/>
                                          </p:val>
                                        </p:tav>
                                        <p:tav tm="100000">
                                          <p:val>
                                            <p:strVal val="#ppt_x"/>
                                          </p:val>
                                        </p:tav>
                                      </p:tavLst>
                                    </p:anim>
                                    <p:anim calcmode="lin" valueType="num">
                                      <p:cBhvr additive="base">
                                        <p:cTn id="14" dur="1100" fill="hold"/>
                                        <p:tgtEl>
                                          <p:spTgt spid="26"/>
                                        </p:tgtEl>
                                        <p:attrNameLst>
                                          <p:attrName>ppt_y</p:attrName>
                                        </p:attrNameLst>
                                      </p:cBhvr>
                                      <p:tavLst>
                                        <p:tav tm="0">
                                          <p:val>
                                            <p:strVal val="0-#ppt_h/2"/>
                                          </p:val>
                                        </p:tav>
                                        <p:tav tm="100000">
                                          <p:val>
                                            <p:strVal val="#ppt_y"/>
                                          </p:val>
                                        </p:tav>
                                      </p:tavLst>
                                    </p:anim>
                                  </p:childTnLst>
                                </p:cTn>
                              </p:par>
                              <p:par>
                                <p:cTn id="15" presetID="8" presetClass="emph" presetSubtype="0" fill="hold" grpId="1" nodeType="withEffect">
                                  <p:stCondLst>
                                    <p:cond delay="600"/>
                                  </p:stCondLst>
                                  <p:childTnLst>
                                    <p:animRot by="21600000">
                                      <p:cBhvr>
                                        <p:cTn id="16" dur="1100" fill="hold"/>
                                        <p:tgtEl>
                                          <p:spTgt spid="26"/>
                                        </p:tgtEl>
                                        <p:attrNameLst>
                                          <p:attrName>r</p:attrName>
                                        </p:attrNameLst>
                                      </p:cBhvr>
                                    </p:animRot>
                                  </p:childTnLst>
                                </p:cTn>
                              </p:par>
                              <p:par>
                                <p:cTn id="17" presetID="2" presetClass="entr" presetSubtype="9" fill="hold" grpId="0" nodeType="withEffect">
                                  <p:stCondLst>
                                    <p:cond delay="120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100" fill="hold"/>
                                        <p:tgtEl>
                                          <p:spTgt spid="27"/>
                                        </p:tgtEl>
                                        <p:attrNameLst>
                                          <p:attrName>ppt_x</p:attrName>
                                        </p:attrNameLst>
                                      </p:cBhvr>
                                      <p:tavLst>
                                        <p:tav tm="0">
                                          <p:val>
                                            <p:strVal val="0-#ppt_w/2"/>
                                          </p:val>
                                        </p:tav>
                                        <p:tav tm="100000">
                                          <p:val>
                                            <p:strVal val="#ppt_x"/>
                                          </p:val>
                                        </p:tav>
                                      </p:tavLst>
                                    </p:anim>
                                    <p:anim calcmode="lin" valueType="num">
                                      <p:cBhvr additive="base">
                                        <p:cTn id="20" dur="1100" fill="hold"/>
                                        <p:tgtEl>
                                          <p:spTgt spid="27"/>
                                        </p:tgtEl>
                                        <p:attrNameLst>
                                          <p:attrName>ppt_y</p:attrName>
                                        </p:attrNameLst>
                                      </p:cBhvr>
                                      <p:tavLst>
                                        <p:tav tm="0">
                                          <p:val>
                                            <p:strVal val="0-#ppt_h/2"/>
                                          </p:val>
                                        </p:tav>
                                        <p:tav tm="100000">
                                          <p:val>
                                            <p:strVal val="#ppt_y"/>
                                          </p:val>
                                        </p:tav>
                                      </p:tavLst>
                                    </p:anim>
                                  </p:childTnLst>
                                </p:cTn>
                              </p:par>
                              <p:par>
                                <p:cTn id="21" presetID="8" presetClass="emph" presetSubtype="0" fill="hold" grpId="1" nodeType="withEffect">
                                  <p:stCondLst>
                                    <p:cond delay="1200"/>
                                  </p:stCondLst>
                                  <p:childTnLst>
                                    <p:animRot by="21600000">
                                      <p:cBhvr>
                                        <p:cTn id="22" dur="1100" fill="hold"/>
                                        <p:tgtEl>
                                          <p:spTgt spid="27"/>
                                        </p:tgtEl>
                                        <p:attrNameLst>
                                          <p:attrName>r</p:attrName>
                                        </p:attrNameLst>
                                      </p:cBhvr>
                                    </p:animRot>
                                  </p:childTnLst>
                                </p:cTn>
                              </p:par>
                              <p:par>
                                <p:cTn id="23" presetID="2" presetClass="entr" presetSubtype="9" fill="hold" grpId="0" nodeType="withEffect">
                                  <p:stCondLst>
                                    <p:cond delay="60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1100" fill="hold"/>
                                        <p:tgtEl>
                                          <p:spTgt spid="2"/>
                                        </p:tgtEl>
                                        <p:attrNameLst>
                                          <p:attrName>ppt_x</p:attrName>
                                        </p:attrNameLst>
                                      </p:cBhvr>
                                      <p:tavLst>
                                        <p:tav tm="0">
                                          <p:val>
                                            <p:strVal val="0-#ppt_w/2"/>
                                          </p:val>
                                        </p:tav>
                                        <p:tav tm="100000">
                                          <p:val>
                                            <p:strVal val="#ppt_x"/>
                                          </p:val>
                                        </p:tav>
                                      </p:tavLst>
                                    </p:anim>
                                    <p:anim calcmode="lin" valueType="num">
                                      <p:cBhvr additive="base">
                                        <p:cTn id="26" dur="1100" fill="hold"/>
                                        <p:tgtEl>
                                          <p:spTgt spid="2"/>
                                        </p:tgtEl>
                                        <p:attrNameLst>
                                          <p:attrName>ppt_y</p:attrName>
                                        </p:attrNameLst>
                                      </p:cBhvr>
                                      <p:tavLst>
                                        <p:tav tm="0">
                                          <p:val>
                                            <p:strVal val="0-#ppt_h/2"/>
                                          </p:val>
                                        </p:tav>
                                        <p:tav tm="100000">
                                          <p:val>
                                            <p:strVal val="#ppt_y"/>
                                          </p:val>
                                        </p:tav>
                                      </p:tavLst>
                                    </p:anim>
                                  </p:childTnLst>
                                </p:cTn>
                              </p:par>
                              <p:par>
                                <p:cTn id="27" presetID="8" presetClass="emph" presetSubtype="0" fill="hold" grpId="1" nodeType="withEffect">
                                  <p:stCondLst>
                                    <p:cond delay="700"/>
                                  </p:stCondLst>
                                  <p:childTnLst>
                                    <p:animRot by="21600000">
                                      <p:cBhvr>
                                        <p:cTn id="28" dur="1100" fill="hold"/>
                                        <p:tgtEl>
                                          <p:spTgt spid="2"/>
                                        </p:tgtEl>
                                        <p:attrNameLst>
                                          <p:attrName>r</p:attrName>
                                        </p:attrNameLst>
                                      </p:cBhvr>
                                    </p:animRot>
                                  </p:childTnLst>
                                </p:cTn>
                              </p:par>
                            </p:childTnLst>
                          </p:cTn>
                        </p:par>
                        <p:par>
                          <p:cTn id="29" fill="hold">
                            <p:stCondLst>
                              <p:cond delay="2300"/>
                            </p:stCondLst>
                            <p:childTnLst>
                              <p:par>
                                <p:cTn id="30" presetID="10" presetClass="entr" presetSubtype="0"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par>
                          <p:cTn id="33" fill="hold">
                            <p:stCondLst>
                              <p:cond delay="2800"/>
                            </p:stCondLst>
                            <p:childTnLst>
                              <p:par>
                                <p:cTn id="34" presetID="12" presetClass="entr" presetSubtype="1"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p:tgtEl>
                                          <p:spTgt spid="9"/>
                                        </p:tgtEl>
                                        <p:attrNameLst>
                                          <p:attrName>ppt_y</p:attrName>
                                        </p:attrNameLst>
                                      </p:cBhvr>
                                      <p:tavLst>
                                        <p:tav tm="0">
                                          <p:val>
                                            <p:strVal val="#ppt_y-#ppt_h*1.125000"/>
                                          </p:val>
                                        </p:tav>
                                        <p:tav tm="100000">
                                          <p:val>
                                            <p:strVal val="#ppt_y"/>
                                          </p:val>
                                        </p:tav>
                                      </p:tavLst>
                                    </p:anim>
                                    <p:animEffect transition="in" filter="wipe(down)">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8" grpId="0"/>
      <p:bldP spid="9" grpId="0"/>
      <p:bldP spid="25" grpId="0" animBg="1"/>
      <p:bldP spid="25" grpId="1" animBg="1"/>
      <p:bldP spid="26" grpId="0" animBg="1"/>
      <p:bldP spid="26" grpId="1" animBg="1"/>
      <p:bldP spid="27" grpId="0" animBg="1"/>
      <p:bldP spid="2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1" y="434529"/>
            <a:ext cx="6882333"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195" name="TextBox 194"/>
          <p:cNvSpPr txBox="1"/>
          <p:nvPr/>
        </p:nvSpPr>
        <p:spPr>
          <a:xfrm>
            <a:off x="683568" y="469767"/>
            <a:ext cx="6678438"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Application of AI in Computer-aided Translation</a:t>
            </a:r>
            <a:endParaRPr lang="zh-CN" altLang="en-US" b="1" dirty="0">
              <a:solidFill>
                <a:schemeClr val="bg1"/>
              </a:solidFill>
              <a:latin typeface="微软雅黑" pitchFamily="34" charset="-122"/>
              <a:ea typeface="微软雅黑" pitchFamily="34" charset="-122"/>
            </a:endParaRPr>
          </a:p>
        </p:txBody>
      </p:sp>
      <p:sp>
        <p:nvSpPr>
          <p:cNvPr id="59" name="菱形 58"/>
          <p:cNvSpPr/>
          <p:nvPr/>
        </p:nvSpPr>
        <p:spPr>
          <a:xfrm>
            <a:off x="5730205" y="1497707"/>
            <a:ext cx="2874243" cy="2874243"/>
          </a:xfrm>
          <a:prstGeom prst="diamond">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0" name="组合 59"/>
          <p:cNvGrpSpPr/>
          <p:nvPr/>
        </p:nvGrpSpPr>
        <p:grpSpPr>
          <a:xfrm>
            <a:off x="6087206" y="1854708"/>
            <a:ext cx="2160240" cy="2160240"/>
            <a:chOff x="5649081" y="1491629"/>
            <a:chExt cx="2160240" cy="2160240"/>
          </a:xfrm>
        </p:grpSpPr>
        <p:sp>
          <p:nvSpPr>
            <p:cNvPr id="61" name="菱形 60"/>
            <p:cNvSpPr/>
            <p:nvPr/>
          </p:nvSpPr>
          <p:spPr>
            <a:xfrm>
              <a:off x="5649081" y="1491629"/>
              <a:ext cx="2160240" cy="2160240"/>
            </a:xfrm>
            <a:prstGeom prst="diamond">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Freeform 37"/>
            <p:cNvSpPr>
              <a:spLocks noEditPoints="1"/>
            </p:cNvSpPr>
            <p:nvPr/>
          </p:nvSpPr>
          <p:spPr bwMode="auto">
            <a:xfrm>
              <a:off x="6444208" y="2280268"/>
              <a:ext cx="701089" cy="582961"/>
            </a:xfrm>
            <a:custGeom>
              <a:avLst/>
              <a:gdLst>
                <a:gd name="T0" fmla="*/ 274 w 309"/>
                <a:gd name="T1" fmla="*/ 0 h 257"/>
                <a:gd name="T2" fmla="*/ 309 w 309"/>
                <a:gd name="T3" fmla="*/ 34 h 257"/>
                <a:gd name="T4" fmla="*/ 299 w 309"/>
                <a:gd name="T5" fmla="*/ 129 h 257"/>
                <a:gd name="T6" fmla="*/ 247 w 309"/>
                <a:gd name="T7" fmla="*/ 139 h 257"/>
                <a:gd name="T8" fmla="*/ 195 w 309"/>
                <a:gd name="T9" fmla="*/ 202 h 257"/>
                <a:gd name="T10" fmla="*/ 195 w 309"/>
                <a:gd name="T11" fmla="*/ 139 h 257"/>
                <a:gd name="T12" fmla="*/ 168 w 309"/>
                <a:gd name="T13" fmla="*/ 123 h 257"/>
                <a:gd name="T14" fmla="*/ 211 w 309"/>
                <a:gd name="T15" fmla="*/ 123 h 257"/>
                <a:gd name="T16" fmla="*/ 211 w 309"/>
                <a:gd name="T17" fmla="*/ 157 h 257"/>
                <a:gd name="T18" fmla="*/ 239 w 309"/>
                <a:gd name="T19" fmla="*/ 123 h 257"/>
                <a:gd name="T20" fmla="*/ 274 w 309"/>
                <a:gd name="T21" fmla="*/ 123 h 257"/>
                <a:gd name="T22" fmla="*/ 293 w 309"/>
                <a:gd name="T23" fmla="*/ 104 h 257"/>
                <a:gd name="T24" fmla="*/ 287 w 309"/>
                <a:gd name="T25" fmla="*/ 21 h 257"/>
                <a:gd name="T26" fmla="*/ 102 w 309"/>
                <a:gd name="T27" fmla="*/ 16 h 257"/>
                <a:gd name="T28" fmla="*/ 83 w 309"/>
                <a:gd name="T29" fmla="*/ 34 h 257"/>
                <a:gd name="T30" fmla="*/ 76 w 309"/>
                <a:gd name="T31" fmla="*/ 118 h 257"/>
                <a:gd name="T32" fmla="*/ 67 w 309"/>
                <a:gd name="T33" fmla="*/ 104 h 257"/>
                <a:gd name="T34" fmla="*/ 77 w 309"/>
                <a:gd name="T35" fmla="*/ 10 h 257"/>
                <a:gd name="T36" fmla="*/ 44 w 309"/>
                <a:gd name="T37" fmla="*/ 115 h 257"/>
                <a:gd name="T38" fmla="*/ 44 w 309"/>
                <a:gd name="T39" fmla="*/ 171 h 257"/>
                <a:gd name="T40" fmla="*/ 44 w 309"/>
                <a:gd name="T41" fmla="*/ 115 h 257"/>
                <a:gd name="T42" fmla="*/ 88 w 309"/>
                <a:gd name="T43" fmla="*/ 123 h 257"/>
                <a:gd name="T44" fmla="*/ 156 w 309"/>
                <a:gd name="T45" fmla="*/ 123 h 257"/>
                <a:gd name="T46" fmla="*/ 92 w 309"/>
                <a:gd name="T47" fmla="*/ 250 h 257"/>
                <a:gd name="T48" fmla="*/ 96 w 309"/>
                <a:gd name="T49" fmla="*/ 201 h 257"/>
                <a:gd name="T50" fmla="*/ 96 w 309"/>
                <a:gd name="T51" fmla="*/ 257 h 257"/>
                <a:gd name="T52" fmla="*/ 149 w 309"/>
                <a:gd name="T53" fmla="*/ 250 h 257"/>
                <a:gd name="T54" fmla="*/ 153 w 309"/>
                <a:gd name="T55" fmla="*/ 201 h 257"/>
                <a:gd name="T56" fmla="*/ 175 w 309"/>
                <a:gd name="T57" fmla="*/ 250 h 257"/>
                <a:gd name="T58" fmla="*/ 153 w 309"/>
                <a:gd name="T59" fmla="*/ 161 h 257"/>
                <a:gd name="T60" fmla="*/ 70 w 309"/>
                <a:gd name="T61" fmla="*/ 183 h 257"/>
                <a:gd name="T62" fmla="*/ 92 w 309"/>
                <a:gd name="T63" fmla="*/ 250 h 257"/>
                <a:gd name="T64" fmla="*/ 19 w 309"/>
                <a:gd name="T65" fmla="*/ 207 h 257"/>
                <a:gd name="T66" fmla="*/ 22 w 309"/>
                <a:gd name="T67" fmla="*/ 248 h 257"/>
                <a:gd name="T68" fmla="*/ 58 w 309"/>
                <a:gd name="T69" fmla="*/ 252 h 257"/>
                <a:gd name="T70" fmla="*/ 59 w 309"/>
                <a:gd name="T71" fmla="*/ 175 h 257"/>
                <a:gd name="T72" fmla="*/ 0 w 309"/>
                <a:gd name="T73" fmla="*/ 193 h 257"/>
                <a:gd name="T74" fmla="*/ 19 w 309"/>
                <a:gd name="T75" fmla="*/ 248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9" h="257">
                  <a:moveTo>
                    <a:pt x="102" y="0"/>
                  </a:moveTo>
                  <a:cubicBezTo>
                    <a:pt x="274" y="0"/>
                    <a:pt x="274" y="0"/>
                    <a:pt x="274" y="0"/>
                  </a:cubicBezTo>
                  <a:cubicBezTo>
                    <a:pt x="284" y="0"/>
                    <a:pt x="292" y="4"/>
                    <a:pt x="299" y="10"/>
                  </a:cubicBezTo>
                  <a:cubicBezTo>
                    <a:pt x="305" y="16"/>
                    <a:pt x="309" y="25"/>
                    <a:pt x="309" y="34"/>
                  </a:cubicBezTo>
                  <a:cubicBezTo>
                    <a:pt x="309" y="104"/>
                    <a:pt x="309" y="104"/>
                    <a:pt x="309" y="104"/>
                  </a:cubicBezTo>
                  <a:cubicBezTo>
                    <a:pt x="309" y="114"/>
                    <a:pt x="305" y="122"/>
                    <a:pt x="299" y="129"/>
                  </a:cubicBezTo>
                  <a:cubicBezTo>
                    <a:pt x="292" y="135"/>
                    <a:pt x="284" y="139"/>
                    <a:pt x="274" y="139"/>
                  </a:cubicBezTo>
                  <a:cubicBezTo>
                    <a:pt x="247" y="139"/>
                    <a:pt x="247" y="139"/>
                    <a:pt x="247" y="139"/>
                  </a:cubicBezTo>
                  <a:cubicBezTo>
                    <a:pt x="210" y="184"/>
                    <a:pt x="210" y="184"/>
                    <a:pt x="210" y="184"/>
                  </a:cubicBezTo>
                  <a:cubicBezTo>
                    <a:pt x="195" y="202"/>
                    <a:pt x="195" y="202"/>
                    <a:pt x="195" y="202"/>
                  </a:cubicBezTo>
                  <a:cubicBezTo>
                    <a:pt x="195" y="179"/>
                    <a:pt x="195" y="179"/>
                    <a:pt x="195" y="179"/>
                  </a:cubicBezTo>
                  <a:cubicBezTo>
                    <a:pt x="195" y="139"/>
                    <a:pt x="195" y="139"/>
                    <a:pt x="195" y="139"/>
                  </a:cubicBezTo>
                  <a:cubicBezTo>
                    <a:pt x="165" y="139"/>
                    <a:pt x="165" y="139"/>
                    <a:pt x="165" y="139"/>
                  </a:cubicBezTo>
                  <a:cubicBezTo>
                    <a:pt x="167" y="134"/>
                    <a:pt x="168" y="128"/>
                    <a:pt x="168" y="123"/>
                  </a:cubicBezTo>
                  <a:cubicBezTo>
                    <a:pt x="203" y="123"/>
                    <a:pt x="203" y="123"/>
                    <a:pt x="203" y="123"/>
                  </a:cubicBezTo>
                  <a:cubicBezTo>
                    <a:pt x="211" y="123"/>
                    <a:pt x="211" y="123"/>
                    <a:pt x="211" y="123"/>
                  </a:cubicBezTo>
                  <a:cubicBezTo>
                    <a:pt x="211" y="131"/>
                    <a:pt x="211" y="131"/>
                    <a:pt x="211" y="131"/>
                  </a:cubicBezTo>
                  <a:cubicBezTo>
                    <a:pt x="211" y="157"/>
                    <a:pt x="211" y="157"/>
                    <a:pt x="211" y="157"/>
                  </a:cubicBezTo>
                  <a:cubicBezTo>
                    <a:pt x="237" y="126"/>
                    <a:pt x="237" y="126"/>
                    <a:pt x="237" y="126"/>
                  </a:cubicBezTo>
                  <a:cubicBezTo>
                    <a:pt x="239" y="123"/>
                    <a:pt x="239" y="123"/>
                    <a:pt x="239" y="123"/>
                  </a:cubicBezTo>
                  <a:cubicBezTo>
                    <a:pt x="243" y="123"/>
                    <a:pt x="243" y="123"/>
                    <a:pt x="243" y="123"/>
                  </a:cubicBezTo>
                  <a:cubicBezTo>
                    <a:pt x="274" y="123"/>
                    <a:pt x="274" y="123"/>
                    <a:pt x="274" y="123"/>
                  </a:cubicBezTo>
                  <a:cubicBezTo>
                    <a:pt x="279" y="123"/>
                    <a:pt x="284" y="121"/>
                    <a:pt x="287" y="117"/>
                  </a:cubicBezTo>
                  <a:cubicBezTo>
                    <a:pt x="291" y="114"/>
                    <a:pt x="293" y="109"/>
                    <a:pt x="293" y="104"/>
                  </a:cubicBezTo>
                  <a:cubicBezTo>
                    <a:pt x="293" y="34"/>
                    <a:pt x="293" y="34"/>
                    <a:pt x="293" y="34"/>
                  </a:cubicBezTo>
                  <a:cubicBezTo>
                    <a:pt x="293" y="29"/>
                    <a:pt x="291" y="25"/>
                    <a:pt x="287" y="21"/>
                  </a:cubicBezTo>
                  <a:cubicBezTo>
                    <a:pt x="284" y="18"/>
                    <a:pt x="279" y="16"/>
                    <a:pt x="274" y="16"/>
                  </a:cubicBezTo>
                  <a:cubicBezTo>
                    <a:pt x="102" y="16"/>
                    <a:pt x="102" y="16"/>
                    <a:pt x="102" y="16"/>
                  </a:cubicBezTo>
                  <a:cubicBezTo>
                    <a:pt x="96" y="16"/>
                    <a:pt x="92" y="18"/>
                    <a:pt x="88" y="21"/>
                  </a:cubicBezTo>
                  <a:cubicBezTo>
                    <a:pt x="85" y="25"/>
                    <a:pt x="83" y="29"/>
                    <a:pt x="83" y="34"/>
                  </a:cubicBezTo>
                  <a:cubicBezTo>
                    <a:pt x="83" y="97"/>
                    <a:pt x="83" y="97"/>
                    <a:pt x="83" y="97"/>
                  </a:cubicBezTo>
                  <a:cubicBezTo>
                    <a:pt x="79" y="104"/>
                    <a:pt x="76" y="111"/>
                    <a:pt x="76" y="118"/>
                  </a:cubicBezTo>
                  <a:cubicBezTo>
                    <a:pt x="73" y="115"/>
                    <a:pt x="71" y="113"/>
                    <a:pt x="68" y="110"/>
                  </a:cubicBezTo>
                  <a:cubicBezTo>
                    <a:pt x="67" y="108"/>
                    <a:pt x="67" y="106"/>
                    <a:pt x="67" y="104"/>
                  </a:cubicBezTo>
                  <a:cubicBezTo>
                    <a:pt x="67" y="34"/>
                    <a:pt x="67" y="34"/>
                    <a:pt x="67" y="34"/>
                  </a:cubicBezTo>
                  <a:cubicBezTo>
                    <a:pt x="67" y="25"/>
                    <a:pt x="71" y="16"/>
                    <a:pt x="77" y="10"/>
                  </a:cubicBezTo>
                  <a:cubicBezTo>
                    <a:pt x="83" y="4"/>
                    <a:pt x="92" y="0"/>
                    <a:pt x="102" y="0"/>
                  </a:cubicBezTo>
                  <a:close/>
                  <a:moveTo>
                    <a:pt x="44" y="115"/>
                  </a:moveTo>
                  <a:cubicBezTo>
                    <a:pt x="28" y="115"/>
                    <a:pt x="15" y="127"/>
                    <a:pt x="15" y="143"/>
                  </a:cubicBezTo>
                  <a:cubicBezTo>
                    <a:pt x="15" y="159"/>
                    <a:pt x="28" y="171"/>
                    <a:pt x="44" y="171"/>
                  </a:cubicBezTo>
                  <a:cubicBezTo>
                    <a:pt x="59" y="171"/>
                    <a:pt x="72" y="159"/>
                    <a:pt x="72" y="143"/>
                  </a:cubicBezTo>
                  <a:cubicBezTo>
                    <a:pt x="72" y="127"/>
                    <a:pt x="59" y="115"/>
                    <a:pt x="44" y="115"/>
                  </a:cubicBezTo>
                  <a:close/>
                  <a:moveTo>
                    <a:pt x="122" y="88"/>
                  </a:moveTo>
                  <a:cubicBezTo>
                    <a:pt x="103" y="88"/>
                    <a:pt x="88" y="104"/>
                    <a:pt x="88" y="123"/>
                  </a:cubicBezTo>
                  <a:cubicBezTo>
                    <a:pt x="88" y="141"/>
                    <a:pt x="103" y="157"/>
                    <a:pt x="122" y="157"/>
                  </a:cubicBezTo>
                  <a:cubicBezTo>
                    <a:pt x="141" y="157"/>
                    <a:pt x="156" y="141"/>
                    <a:pt x="156" y="123"/>
                  </a:cubicBezTo>
                  <a:cubicBezTo>
                    <a:pt x="156" y="104"/>
                    <a:pt x="141" y="88"/>
                    <a:pt x="122" y="88"/>
                  </a:cubicBezTo>
                  <a:close/>
                  <a:moveTo>
                    <a:pt x="92" y="250"/>
                  </a:moveTo>
                  <a:cubicBezTo>
                    <a:pt x="92" y="201"/>
                    <a:pt x="92" y="201"/>
                    <a:pt x="92" y="201"/>
                  </a:cubicBezTo>
                  <a:cubicBezTo>
                    <a:pt x="96" y="201"/>
                    <a:pt x="96" y="201"/>
                    <a:pt x="96" y="201"/>
                  </a:cubicBezTo>
                  <a:cubicBezTo>
                    <a:pt x="96" y="250"/>
                    <a:pt x="96" y="250"/>
                    <a:pt x="96" y="250"/>
                  </a:cubicBezTo>
                  <a:cubicBezTo>
                    <a:pt x="96" y="257"/>
                    <a:pt x="96" y="257"/>
                    <a:pt x="96" y="257"/>
                  </a:cubicBezTo>
                  <a:cubicBezTo>
                    <a:pt x="149" y="257"/>
                    <a:pt x="149" y="257"/>
                    <a:pt x="149" y="257"/>
                  </a:cubicBezTo>
                  <a:cubicBezTo>
                    <a:pt x="149" y="250"/>
                    <a:pt x="149" y="250"/>
                    <a:pt x="149" y="250"/>
                  </a:cubicBezTo>
                  <a:cubicBezTo>
                    <a:pt x="149" y="201"/>
                    <a:pt x="149" y="201"/>
                    <a:pt x="149" y="201"/>
                  </a:cubicBezTo>
                  <a:cubicBezTo>
                    <a:pt x="153" y="201"/>
                    <a:pt x="153" y="201"/>
                    <a:pt x="153" y="201"/>
                  </a:cubicBezTo>
                  <a:cubicBezTo>
                    <a:pt x="153" y="250"/>
                    <a:pt x="153" y="250"/>
                    <a:pt x="153" y="250"/>
                  </a:cubicBezTo>
                  <a:cubicBezTo>
                    <a:pt x="175" y="250"/>
                    <a:pt x="175" y="250"/>
                    <a:pt x="175" y="250"/>
                  </a:cubicBezTo>
                  <a:cubicBezTo>
                    <a:pt x="175" y="183"/>
                    <a:pt x="175" y="183"/>
                    <a:pt x="175" y="183"/>
                  </a:cubicBezTo>
                  <a:cubicBezTo>
                    <a:pt x="175" y="171"/>
                    <a:pt x="165" y="161"/>
                    <a:pt x="153" y="161"/>
                  </a:cubicBezTo>
                  <a:cubicBezTo>
                    <a:pt x="88" y="161"/>
                    <a:pt x="157" y="161"/>
                    <a:pt x="91" y="161"/>
                  </a:cubicBezTo>
                  <a:cubicBezTo>
                    <a:pt x="79" y="161"/>
                    <a:pt x="70" y="171"/>
                    <a:pt x="70" y="183"/>
                  </a:cubicBezTo>
                  <a:cubicBezTo>
                    <a:pt x="70" y="250"/>
                    <a:pt x="70" y="250"/>
                    <a:pt x="70" y="250"/>
                  </a:cubicBezTo>
                  <a:cubicBezTo>
                    <a:pt x="73" y="250"/>
                    <a:pt x="82" y="250"/>
                    <a:pt x="92" y="250"/>
                  </a:cubicBezTo>
                  <a:close/>
                  <a:moveTo>
                    <a:pt x="19" y="248"/>
                  </a:moveTo>
                  <a:cubicBezTo>
                    <a:pt x="19" y="207"/>
                    <a:pt x="19" y="207"/>
                    <a:pt x="19" y="207"/>
                  </a:cubicBezTo>
                  <a:cubicBezTo>
                    <a:pt x="22" y="207"/>
                    <a:pt x="22" y="207"/>
                    <a:pt x="22" y="207"/>
                  </a:cubicBezTo>
                  <a:cubicBezTo>
                    <a:pt x="22" y="248"/>
                    <a:pt x="22" y="248"/>
                    <a:pt x="22" y="248"/>
                  </a:cubicBezTo>
                  <a:cubicBezTo>
                    <a:pt x="22" y="252"/>
                    <a:pt x="22" y="252"/>
                    <a:pt x="22" y="252"/>
                  </a:cubicBezTo>
                  <a:cubicBezTo>
                    <a:pt x="58" y="252"/>
                    <a:pt x="58" y="252"/>
                    <a:pt x="58" y="252"/>
                  </a:cubicBezTo>
                  <a:cubicBezTo>
                    <a:pt x="58" y="183"/>
                    <a:pt x="58" y="183"/>
                    <a:pt x="58" y="183"/>
                  </a:cubicBezTo>
                  <a:cubicBezTo>
                    <a:pt x="58" y="180"/>
                    <a:pt x="59" y="177"/>
                    <a:pt x="59" y="175"/>
                  </a:cubicBezTo>
                  <a:cubicBezTo>
                    <a:pt x="18" y="175"/>
                    <a:pt x="18" y="175"/>
                    <a:pt x="18" y="175"/>
                  </a:cubicBezTo>
                  <a:cubicBezTo>
                    <a:pt x="8" y="175"/>
                    <a:pt x="0" y="183"/>
                    <a:pt x="0" y="193"/>
                  </a:cubicBezTo>
                  <a:cubicBezTo>
                    <a:pt x="0" y="248"/>
                    <a:pt x="0" y="248"/>
                    <a:pt x="0" y="248"/>
                  </a:cubicBezTo>
                  <a:cubicBezTo>
                    <a:pt x="4" y="248"/>
                    <a:pt x="11" y="248"/>
                    <a:pt x="19" y="24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63" name="组合 62"/>
          <p:cNvGrpSpPr/>
          <p:nvPr/>
        </p:nvGrpSpPr>
        <p:grpSpPr>
          <a:xfrm>
            <a:off x="5730205" y="1503028"/>
            <a:ext cx="1152128" cy="1152128"/>
            <a:chOff x="5292080" y="1139949"/>
            <a:chExt cx="1152128" cy="1152128"/>
          </a:xfrm>
        </p:grpSpPr>
        <p:sp>
          <p:nvSpPr>
            <p:cNvPr id="64" name="椭圆 63"/>
            <p:cNvSpPr/>
            <p:nvPr/>
          </p:nvSpPr>
          <p:spPr>
            <a:xfrm>
              <a:off x="5292080" y="1139949"/>
              <a:ext cx="1152128" cy="115212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Freeform 42"/>
            <p:cNvSpPr>
              <a:spLocks noChangeAspect="1" noEditPoints="1"/>
            </p:cNvSpPr>
            <p:nvPr/>
          </p:nvSpPr>
          <p:spPr bwMode="auto">
            <a:xfrm>
              <a:off x="5629237" y="1424413"/>
              <a:ext cx="455894" cy="583200"/>
            </a:xfrm>
            <a:custGeom>
              <a:avLst/>
              <a:gdLst>
                <a:gd name="T0" fmla="*/ 49 w 224"/>
                <a:gd name="T1" fmla="*/ 93 h 287"/>
                <a:gd name="T2" fmla="*/ 54 w 224"/>
                <a:gd name="T3" fmla="*/ 281 h 287"/>
                <a:gd name="T4" fmla="*/ 21 w 224"/>
                <a:gd name="T5" fmla="*/ 279 h 287"/>
                <a:gd name="T6" fmla="*/ 0 w 224"/>
                <a:gd name="T7" fmla="*/ 254 h 287"/>
                <a:gd name="T8" fmla="*/ 12 w 224"/>
                <a:gd name="T9" fmla="*/ 70 h 287"/>
                <a:gd name="T10" fmla="*/ 171 w 224"/>
                <a:gd name="T11" fmla="*/ 217 h 287"/>
                <a:gd name="T12" fmla="*/ 190 w 224"/>
                <a:gd name="T13" fmla="*/ 166 h 287"/>
                <a:gd name="T14" fmla="*/ 185 w 224"/>
                <a:gd name="T15" fmla="*/ 183 h 287"/>
                <a:gd name="T16" fmla="*/ 181 w 224"/>
                <a:gd name="T17" fmla="*/ 188 h 287"/>
                <a:gd name="T18" fmla="*/ 161 w 224"/>
                <a:gd name="T19" fmla="*/ 188 h 287"/>
                <a:gd name="T20" fmla="*/ 156 w 224"/>
                <a:gd name="T21" fmla="*/ 183 h 287"/>
                <a:gd name="T22" fmla="*/ 192 w 224"/>
                <a:gd name="T23" fmla="*/ 137 h 287"/>
                <a:gd name="T24" fmla="*/ 193 w 224"/>
                <a:gd name="T25" fmla="*/ 138 h 287"/>
                <a:gd name="T26" fmla="*/ 196 w 224"/>
                <a:gd name="T27" fmla="*/ 139 h 287"/>
                <a:gd name="T28" fmla="*/ 197 w 224"/>
                <a:gd name="T29" fmla="*/ 139 h 287"/>
                <a:gd name="T30" fmla="*/ 198 w 224"/>
                <a:gd name="T31" fmla="*/ 140 h 287"/>
                <a:gd name="T32" fmla="*/ 199 w 224"/>
                <a:gd name="T33" fmla="*/ 141 h 287"/>
                <a:gd name="T34" fmla="*/ 200 w 224"/>
                <a:gd name="T35" fmla="*/ 142 h 287"/>
                <a:gd name="T36" fmla="*/ 202 w 224"/>
                <a:gd name="T37" fmla="*/ 143 h 287"/>
                <a:gd name="T38" fmla="*/ 203 w 224"/>
                <a:gd name="T39" fmla="*/ 144 h 287"/>
                <a:gd name="T40" fmla="*/ 204 w 224"/>
                <a:gd name="T41" fmla="*/ 145 h 287"/>
                <a:gd name="T42" fmla="*/ 205 w 224"/>
                <a:gd name="T43" fmla="*/ 146 h 287"/>
                <a:gd name="T44" fmla="*/ 219 w 224"/>
                <a:gd name="T45" fmla="*/ 185 h 287"/>
                <a:gd name="T46" fmla="*/ 219 w 224"/>
                <a:gd name="T47" fmla="*/ 250 h 287"/>
                <a:gd name="T48" fmla="*/ 124 w 224"/>
                <a:gd name="T49" fmla="*/ 178 h 287"/>
                <a:gd name="T50" fmla="*/ 124 w 224"/>
                <a:gd name="T51" fmla="*/ 178 h 287"/>
                <a:gd name="T52" fmla="*/ 118 w 224"/>
                <a:gd name="T53" fmla="*/ 283 h 287"/>
                <a:gd name="T54" fmla="*/ 118 w 224"/>
                <a:gd name="T55" fmla="*/ 283 h 287"/>
                <a:gd name="T56" fmla="*/ 191 w 224"/>
                <a:gd name="T57" fmla="*/ 234 h 287"/>
                <a:gd name="T58" fmla="*/ 172 w 224"/>
                <a:gd name="T59" fmla="*/ 37 h 287"/>
                <a:gd name="T60" fmla="*/ 52 w 224"/>
                <a:gd name="T61" fmla="*/ 83 h 287"/>
                <a:gd name="T62" fmla="*/ 40 w 224"/>
                <a:gd name="T63" fmla="*/ 82 h 287"/>
                <a:gd name="T64" fmla="*/ 155 w 224"/>
                <a:gd name="T65" fmla="*/ 26 h 287"/>
                <a:gd name="T66" fmla="*/ 40 w 224"/>
                <a:gd name="T67" fmla="*/ 82 h 287"/>
                <a:gd name="T68" fmla="*/ 148 w 224"/>
                <a:gd name="T69" fmla="*/ 19 h 287"/>
                <a:gd name="T70" fmla="*/ 25 w 224"/>
                <a:gd name="T71" fmla="*/ 72 h 287"/>
                <a:gd name="T72" fmla="*/ 62 w 224"/>
                <a:gd name="T73" fmla="*/ 100 h 287"/>
                <a:gd name="T74" fmla="*/ 194 w 224"/>
                <a:gd name="T75" fmla="*/ 40 h 287"/>
                <a:gd name="T76" fmla="*/ 203 w 224"/>
                <a:gd name="T77" fmla="*/ 130 h 287"/>
                <a:gd name="T78" fmla="*/ 202 w 224"/>
                <a:gd name="T79" fmla="*/ 129 h 287"/>
                <a:gd name="T80" fmla="*/ 199 w 224"/>
                <a:gd name="T81" fmla="*/ 127 h 287"/>
                <a:gd name="T82" fmla="*/ 198 w 224"/>
                <a:gd name="T83" fmla="*/ 127 h 287"/>
                <a:gd name="T84" fmla="*/ 172 w 224"/>
                <a:gd name="T85" fmla="*/ 121 h 287"/>
                <a:gd name="T86" fmla="*/ 112 w 224"/>
                <a:gd name="T87" fmla="*/ 178 h 287"/>
                <a:gd name="T88" fmla="*/ 72 w 224"/>
                <a:gd name="T89" fmla="*/ 286 h 287"/>
                <a:gd name="T90" fmla="*/ 21 w 224"/>
                <a:gd name="T91" fmla="*/ 65 h 287"/>
                <a:gd name="T92" fmla="*/ 145 w 224"/>
                <a:gd name="T93" fmla="*/ 1 h 287"/>
                <a:gd name="T94" fmla="*/ 21 w 224"/>
                <a:gd name="T95" fmla="*/ 6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24" h="287">
                  <a:moveTo>
                    <a:pt x="12" y="70"/>
                  </a:moveTo>
                  <a:cubicBezTo>
                    <a:pt x="16" y="77"/>
                    <a:pt x="21" y="82"/>
                    <a:pt x="27" y="86"/>
                  </a:cubicBezTo>
                  <a:cubicBezTo>
                    <a:pt x="33" y="90"/>
                    <a:pt x="41" y="92"/>
                    <a:pt x="49" y="93"/>
                  </a:cubicBezTo>
                  <a:cubicBezTo>
                    <a:pt x="52" y="94"/>
                    <a:pt x="54" y="97"/>
                    <a:pt x="54" y="100"/>
                  </a:cubicBezTo>
                  <a:cubicBezTo>
                    <a:pt x="54" y="100"/>
                    <a:pt x="54" y="100"/>
                    <a:pt x="54" y="100"/>
                  </a:cubicBezTo>
                  <a:cubicBezTo>
                    <a:pt x="54" y="281"/>
                    <a:pt x="54" y="281"/>
                    <a:pt x="54" y="281"/>
                  </a:cubicBezTo>
                  <a:cubicBezTo>
                    <a:pt x="54" y="285"/>
                    <a:pt x="52" y="287"/>
                    <a:pt x="48" y="287"/>
                  </a:cubicBezTo>
                  <a:cubicBezTo>
                    <a:pt x="47" y="287"/>
                    <a:pt x="47" y="287"/>
                    <a:pt x="47" y="287"/>
                  </a:cubicBezTo>
                  <a:cubicBezTo>
                    <a:pt x="38" y="286"/>
                    <a:pt x="29" y="283"/>
                    <a:pt x="21" y="279"/>
                  </a:cubicBezTo>
                  <a:cubicBezTo>
                    <a:pt x="13" y="274"/>
                    <a:pt x="6" y="267"/>
                    <a:pt x="1" y="257"/>
                  </a:cubicBezTo>
                  <a:cubicBezTo>
                    <a:pt x="0" y="256"/>
                    <a:pt x="0" y="255"/>
                    <a:pt x="0" y="254"/>
                  </a:cubicBezTo>
                  <a:cubicBezTo>
                    <a:pt x="0" y="254"/>
                    <a:pt x="0" y="254"/>
                    <a:pt x="0" y="254"/>
                  </a:cubicBezTo>
                  <a:cubicBezTo>
                    <a:pt x="0" y="73"/>
                    <a:pt x="0" y="73"/>
                    <a:pt x="0" y="73"/>
                  </a:cubicBezTo>
                  <a:cubicBezTo>
                    <a:pt x="0" y="70"/>
                    <a:pt x="3" y="67"/>
                    <a:pt x="6" y="67"/>
                  </a:cubicBezTo>
                  <a:cubicBezTo>
                    <a:pt x="9" y="67"/>
                    <a:pt x="11" y="68"/>
                    <a:pt x="12" y="70"/>
                  </a:cubicBezTo>
                  <a:close/>
                  <a:moveTo>
                    <a:pt x="135" y="180"/>
                  </a:moveTo>
                  <a:cubicBezTo>
                    <a:pt x="135" y="180"/>
                    <a:pt x="135" y="180"/>
                    <a:pt x="135" y="180"/>
                  </a:cubicBezTo>
                  <a:cubicBezTo>
                    <a:pt x="135" y="201"/>
                    <a:pt x="151" y="217"/>
                    <a:pt x="171" y="217"/>
                  </a:cubicBezTo>
                  <a:cubicBezTo>
                    <a:pt x="192" y="217"/>
                    <a:pt x="208" y="201"/>
                    <a:pt x="208" y="180"/>
                  </a:cubicBezTo>
                  <a:cubicBezTo>
                    <a:pt x="208" y="180"/>
                    <a:pt x="208" y="180"/>
                    <a:pt x="208" y="180"/>
                  </a:cubicBezTo>
                  <a:cubicBezTo>
                    <a:pt x="200" y="177"/>
                    <a:pt x="194" y="172"/>
                    <a:pt x="190" y="166"/>
                  </a:cubicBezTo>
                  <a:cubicBezTo>
                    <a:pt x="178" y="175"/>
                    <a:pt x="162" y="180"/>
                    <a:pt x="143" y="180"/>
                  </a:cubicBezTo>
                  <a:cubicBezTo>
                    <a:pt x="140" y="180"/>
                    <a:pt x="137" y="180"/>
                    <a:pt x="135" y="180"/>
                  </a:cubicBezTo>
                  <a:close/>
                  <a:moveTo>
                    <a:pt x="185" y="183"/>
                  </a:moveTo>
                  <a:cubicBezTo>
                    <a:pt x="188" y="183"/>
                    <a:pt x="190" y="185"/>
                    <a:pt x="190" y="188"/>
                  </a:cubicBezTo>
                  <a:cubicBezTo>
                    <a:pt x="190" y="191"/>
                    <a:pt x="188" y="193"/>
                    <a:pt x="185" y="193"/>
                  </a:cubicBezTo>
                  <a:cubicBezTo>
                    <a:pt x="183" y="193"/>
                    <a:pt x="181" y="191"/>
                    <a:pt x="181" y="188"/>
                  </a:cubicBezTo>
                  <a:cubicBezTo>
                    <a:pt x="181" y="185"/>
                    <a:pt x="183" y="183"/>
                    <a:pt x="185" y="183"/>
                  </a:cubicBezTo>
                  <a:close/>
                  <a:moveTo>
                    <a:pt x="156" y="183"/>
                  </a:moveTo>
                  <a:cubicBezTo>
                    <a:pt x="159" y="183"/>
                    <a:pt x="161" y="185"/>
                    <a:pt x="161" y="188"/>
                  </a:cubicBezTo>
                  <a:cubicBezTo>
                    <a:pt x="161" y="191"/>
                    <a:pt x="159" y="193"/>
                    <a:pt x="156" y="193"/>
                  </a:cubicBezTo>
                  <a:cubicBezTo>
                    <a:pt x="153" y="193"/>
                    <a:pt x="151" y="191"/>
                    <a:pt x="151" y="188"/>
                  </a:cubicBezTo>
                  <a:cubicBezTo>
                    <a:pt x="151" y="185"/>
                    <a:pt x="153" y="183"/>
                    <a:pt x="156" y="183"/>
                  </a:cubicBezTo>
                  <a:close/>
                  <a:moveTo>
                    <a:pt x="190" y="136"/>
                  </a:moveTo>
                  <a:cubicBezTo>
                    <a:pt x="190" y="136"/>
                    <a:pt x="190" y="136"/>
                    <a:pt x="190" y="136"/>
                  </a:cubicBezTo>
                  <a:cubicBezTo>
                    <a:pt x="191" y="136"/>
                    <a:pt x="192" y="137"/>
                    <a:pt x="192" y="137"/>
                  </a:cubicBezTo>
                  <a:cubicBezTo>
                    <a:pt x="193" y="137"/>
                    <a:pt x="193" y="137"/>
                    <a:pt x="193" y="137"/>
                  </a:cubicBezTo>
                  <a:cubicBezTo>
                    <a:pt x="193" y="137"/>
                    <a:pt x="193" y="137"/>
                    <a:pt x="193" y="137"/>
                  </a:cubicBezTo>
                  <a:cubicBezTo>
                    <a:pt x="193" y="138"/>
                    <a:pt x="193" y="138"/>
                    <a:pt x="193" y="138"/>
                  </a:cubicBezTo>
                  <a:cubicBezTo>
                    <a:pt x="194" y="138"/>
                    <a:pt x="195" y="138"/>
                    <a:pt x="195" y="138"/>
                  </a:cubicBezTo>
                  <a:cubicBezTo>
                    <a:pt x="195" y="138"/>
                    <a:pt x="195" y="138"/>
                    <a:pt x="195" y="138"/>
                  </a:cubicBezTo>
                  <a:cubicBezTo>
                    <a:pt x="195" y="139"/>
                    <a:pt x="196" y="139"/>
                    <a:pt x="196" y="139"/>
                  </a:cubicBezTo>
                  <a:cubicBezTo>
                    <a:pt x="196" y="139"/>
                    <a:pt x="196" y="139"/>
                    <a:pt x="196" y="139"/>
                  </a:cubicBezTo>
                  <a:cubicBezTo>
                    <a:pt x="196" y="139"/>
                    <a:pt x="196" y="139"/>
                    <a:pt x="197" y="139"/>
                  </a:cubicBezTo>
                  <a:cubicBezTo>
                    <a:pt x="197" y="139"/>
                    <a:pt x="197" y="139"/>
                    <a:pt x="197" y="139"/>
                  </a:cubicBezTo>
                  <a:cubicBezTo>
                    <a:pt x="197" y="140"/>
                    <a:pt x="197" y="140"/>
                    <a:pt x="197" y="140"/>
                  </a:cubicBezTo>
                  <a:cubicBezTo>
                    <a:pt x="198" y="140"/>
                    <a:pt x="198" y="140"/>
                    <a:pt x="198" y="140"/>
                  </a:cubicBezTo>
                  <a:cubicBezTo>
                    <a:pt x="198" y="140"/>
                    <a:pt x="198" y="140"/>
                    <a:pt x="198" y="140"/>
                  </a:cubicBezTo>
                  <a:cubicBezTo>
                    <a:pt x="198" y="141"/>
                    <a:pt x="198" y="141"/>
                    <a:pt x="198" y="141"/>
                  </a:cubicBezTo>
                  <a:cubicBezTo>
                    <a:pt x="199" y="141"/>
                    <a:pt x="199" y="141"/>
                    <a:pt x="199" y="141"/>
                  </a:cubicBezTo>
                  <a:cubicBezTo>
                    <a:pt x="199" y="141"/>
                    <a:pt x="199" y="141"/>
                    <a:pt x="199" y="141"/>
                  </a:cubicBezTo>
                  <a:cubicBezTo>
                    <a:pt x="199" y="141"/>
                    <a:pt x="200" y="141"/>
                    <a:pt x="200" y="141"/>
                  </a:cubicBezTo>
                  <a:cubicBezTo>
                    <a:pt x="200" y="142"/>
                    <a:pt x="200" y="142"/>
                    <a:pt x="200" y="142"/>
                  </a:cubicBezTo>
                  <a:cubicBezTo>
                    <a:pt x="200" y="142"/>
                    <a:pt x="200" y="142"/>
                    <a:pt x="200" y="142"/>
                  </a:cubicBezTo>
                  <a:cubicBezTo>
                    <a:pt x="201" y="142"/>
                    <a:pt x="201" y="142"/>
                    <a:pt x="201" y="142"/>
                  </a:cubicBezTo>
                  <a:cubicBezTo>
                    <a:pt x="201" y="142"/>
                    <a:pt x="201" y="142"/>
                    <a:pt x="201" y="143"/>
                  </a:cubicBezTo>
                  <a:cubicBezTo>
                    <a:pt x="202" y="143"/>
                    <a:pt x="202" y="143"/>
                    <a:pt x="202" y="143"/>
                  </a:cubicBezTo>
                  <a:cubicBezTo>
                    <a:pt x="202" y="143"/>
                    <a:pt x="202" y="143"/>
                    <a:pt x="202" y="143"/>
                  </a:cubicBezTo>
                  <a:cubicBezTo>
                    <a:pt x="202" y="143"/>
                    <a:pt x="202" y="143"/>
                    <a:pt x="202" y="143"/>
                  </a:cubicBezTo>
                  <a:cubicBezTo>
                    <a:pt x="203" y="144"/>
                    <a:pt x="203" y="144"/>
                    <a:pt x="203" y="144"/>
                  </a:cubicBezTo>
                  <a:cubicBezTo>
                    <a:pt x="203" y="144"/>
                    <a:pt x="203" y="144"/>
                    <a:pt x="203" y="144"/>
                  </a:cubicBezTo>
                  <a:cubicBezTo>
                    <a:pt x="203" y="144"/>
                    <a:pt x="203" y="144"/>
                    <a:pt x="203" y="144"/>
                  </a:cubicBezTo>
                  <a:cubicBezTo>
                    <a:pt x="204" y="145"/>
                    <a:pt x="204" y="145"/>
                    <a:pt x="204" y="145"/>
                  </a:cubicBezTo>
                  <a:cubicBezTo>
                    <a:pt x="204" y="145"/>
                    <a:pt x="204" y="145"/>
                    <a:pt x="204" y="145"/>
                  </a:cubicBezTo>
                  <a:cubicBezTo>
                    <a:pt x="204" y="145"/>
                    <a:pt x="204" y="145"/>
                    <a:pt x="204" y="145"/>
                  </a:cubicBezTo>
                  <a:cubicBezTo>
                    <a:pt x="205" y="146"/>
                    <a:pt x="205" y="146"/>
                    <a:pt x="205" y="146"/>
                  </a:cubicBezTo>
                  <a:cubicBezTo>
                    <a:pt x="205" y="146"/>
                    <a:pt x="205" y="146"/>
                    <a:pt x="205" y="146"/>
                  </a:cubicBezTo>
                  <a:cubicBezTo>
                    <a:pt x="214" y="154"/>
                    <a:pt x="219" y="166"/>
                    <a:pt x="219" y="180"/>
                  </a:cubicBezTo>
                  <a:cubicBezTo>
                    <a:pt x="219" y="181"/>
                    <a:pt x="219" y="183"/>
                    <a:pt x="219" y="185"/>
                  </a:cubicBezTo>
                  <a:cubicBezTo>
                    <a:pt x="219" y="185"/>
                    <a:pt x="219" y="185"/>
                    <a:pt x="219" y="185"/>
                  </a:cubicBezTo>
                  <a:cubicBezTo>
                    <a:pt x="219" y="185"/>
                    <a:pt x="219" y="185"/>
                    <a:pt x="219" y="185"/>
                  </a:cubicBezTo>
                  <a:cubicBezTo>
                    <a:pt x="219" y="250"/>
                    <a:pt x="219" y="250"/>
                    <a:pt x="219" y="250"/>
                  </a:cubicBezTo>
                  <a:cubicBezTo>
                    <a:pt x="200" y="215"/>
                    <a:pt x="147" y="214"/>
                    <a:pt x="124" y="24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5" y="153"/>
                    <a:pt x="146" y="132"/>
                    <a:pt x="172" y="132"/>
                  </a:cubicBezTo>
                  <a:cubicBezTo>
                    <a:pt x="178" y="132"/>
                    <a:pt x="184" y="134"/>
                    <a:pt x="190" y="136"/>
                  </a:cubicBezTo>
                  <a:close/>
                  <a:moveTo>
                    <a:pt x="118" y="283"/>
                  </a:moveTo>
                  <a:cubicBezTo>
                    <a:pt x="168" y="283"/>
                    <a:pt x="168" y="283"/>
                    <a:pt x="168" y="283"/>
                  </a:cubicBezTo>
                  <a:cubicBezTo>
                    <a:pt x="150" y="234"/>
                    <a:pt x="150" y="234"/>
                    <a:pt x="150" y="234"/>
                  </a:cubicBezTo>
                  <a:cubicBezTo>
                    <a:pt x="132" y="243"/>
                    <a:pt x="120" y="262"/>
                    <a:pt x="118" y="283"/>
                  </a:cubicBezTo>
                  <a:close/>
                  <a:moveTo>
                    <a:pt x="176" y="283"/>
                  </a:moveTo>
                  <a:cubicBezTo>
                    <a:pt x="224" y="283"/>
                    <a:pt x="224" y="283"/>
                    <a:pt x="224" y="283"/>
                  </a:cubicBezTo>
                  <a:cubicBezTo>
                    <a:pt x="221" y="262"/>
                    <a:pt x="210" y="243"/>
                    <a:pt x="191" y="234"/>
                  </a:cubicBezTo>
                  <a:cubicBezTo>
                    <a:pt x="176" y="283"/>
                    <a:pt x="176" y="283"/>
                    <a:pt x="176" y="283"/>
                  </a:cubicBezTo>
                  <a:close/>
                  <a:moveTo>
                    <a:pt x="55" y="88"/>
                  </a:moveTo>
                  <a:cubicBezTo>
                    <a:pt x="172" y="37"/>
                    <a:pt x="172" y="37"/>
                    <a:pt x="172" y="37"/>
                  </a:cubicBezTo>
                  <a:cubicBezTo>
                    <a:pt x="174" y="37"/>
                    <a:pt x="175" y="35"/>
                    <a:pt x="174" y="34"/>
                  </a:cubicBezTo>
                  <a:cubicBezTo>
                    <a:pt x="173" y="32"/>
                    <a:pt x="172" y="32"/>
                    <a:pt x="170" y="32"/>
                  </a:cubicBezTo>
                  <a:cubicBezTo>
                    <a:pt x="52" y="83"/>
                    <a:pt x="52" y="83"/>
                    <a:pt x="52" y="83"/>
                  </a:cubicBezTo>
                  <a:cubicBezTo>
                    <a:pt x="51" y="83"/>
                    <a:pt x="50" y="85"/>
                    <a:pt x="51" y="87"/>
                  </a:cubicBezTo>
                  <a:cubicBezTo>
                    <a:pt x="51" y="88"/>
                    <a:pt x="53" y="89"/>
                    <a:pt x="55" y="88"/>
                  </a:cubicBezTo>
                  <a:close/>
                  <a:moveTo>
                    <a:pt x="40" y="82"/>
                  </a:moveTo>
                  <a:cubicBezTo>
                    <a:pt x="157" y="31"/>
                    <a:pt x="157" y="31"/>
                    <a:pt x="157" y="31"/>
                  </a:cubicBezTo>
                  <a:cubicBezTo>
                    <a:pt x="159" y="30"/>
                    <a:pt x="160" y="29"/>
                    <a:pt x="159" y="27"/>
                  </a:cubicBezTo>
                  <a:cubicBezTo>
                    <a:pt x="158" y="26"/>
                    <a:pt x="157" y="25"/>
                    <a:pt x="155" y="26"/>
                  </a:cubicBezTo>
                  <a:cubicBezTo>
                    <a:pt x="37" y="76"/>
                    <a:pt x="37" y="76"/>
                    <a:pt x="37" y="76"/>
                  </a:cubicBezTo>
                  <a:cubicBezTo>
                    <a:pt x="36" y="77"/>
                    <a:pt x="35" y="79"/>
                    <a:pt x="36" y="80"/>
                  </a:cubicBezTo>
                  <a:cubicBezTo>
                    <a:pt x="36" y="82"/>
                    <a:pt x="38" y="82"/>
                    <a:pt x="40" y="82"/>
                  </a:cubicBezTo>
                  <a:close/>
                  <a:moveTo>
                    <a:pt x="29" y="73"/>
                  </a:moveTo>
                  <a:cubicBezTo>
                    <a:pt x="147" y="23"/>
                    <a:pt x="147" y="23"/>
                    <a:pt x="147" y="23"/>
                  </a:cubicBezTo>
                  <a:cubicBezTo>
                    <a:pt x="148" y="22"/>
                    <a:pt x="149" y="21"/>
                    <a:pt x="148" y="19"/>
                  </a:cubicBezTo>
                  <a:cubicBezTo>
                    <a:pt x="148" y="18"/>
                    <a:pt x="146" y="17"/>
                    <a:pt x="145" y="18"/>
                  </a:cubicBezTo>
                  <a:cubicBezTo>
                    <a:pt x="27" y="68"/>
                    <a:pt x="27" y="68"/>
                    <a:pt x="27" y="68"/>
                  </a:cubicBezTo>
                  <a:cubicBezTo>
                    <a:pt x="25" y="69"/>
                    <a:pt x="25" y="71"/>
                    <a:pt x="25" y="72"/>
                  </a:cubicBezTo>
                  <a:cubicBezTo>
                    <a:pt x="26" y="73"/>
                    <a:pt x="27" y="74"/>
                    <a:pt x="29" y="73"/>
                  </a:cubicBezTo>
                  <a:close/>
                  <a:moveTo>
                    <a:pt x="62" y="280"/>
                  </a:moveTo>
                  <a:cubicBezTo>
                    <a:pt x="62" y="100"/>
                    <a:pt x="62" y="100"/>
                    <a:pt x="62" y="100"/>
                  </a:cubicBezTo>
                  <a:cubicBezTo>
                    <a:pt x="62" y="100"/>
                    <a:pt x="62" y="100"/>
                    <a:pt x="62" y="100"/>
                  </a:cubicBezTo>
                  <a:cubicBezTo>
                    <a:pt x="62" y="98"/>
                    <a:pt x="64" y="95"/>
                    <a:pt x="66" y="94"/>
                  </a:cubicBezTo>
                  <a:cubicBezTo>
                    <a:pt x="194" y="40"/>
                    <a:pt x="194" y="40"/>
                    <a:pt x="194" y="40"/>
                  </a:cubicBezTo>
                  <a:cubicBezTo>
                    <a:pt x="194" y="39"/>
                    <a:pt x="195" y="39"/>
                    <a:pt x="197" y="39"/>
                  </a:cubicBezTo>
                  <a:cubicBezTo>
                    <a:pt x="200" y="39"/>
                    <a:pt x="203" y="42"/>
                    <a:pt x="203" y="45"/>
                  </a:cubicBezTo>
                  <a:cubicBezTo>
                    <a:pt x="203" y="130"/>
                    <a:pt x="203" y="130"/>
                    <a:pt x="203" y="130"/>
                  </a:cubicBezTo>
                  <a:cubicBezTo>
                    <a:pt x="203" y="129"/>
                    <a:pt x="203" y="129"/>
                    <a:pt x="203" y="129"/>
                  </a:cubicBezTo>
                  <a:cubicBezTo>
                    <a:pt x="203" y="129"/>
                    <a:pt x="202" y="129"/>
                    <a:pt x="202" y="129"/>
                  </a:cubicBezTo>
                  <a:cubicBezTo>
                    <a:pt x="202" y="129"/>
                    <a:pt x="202" y="129"/>
                    <a:pt x="202" y="129"/>
                  </a:cubicBezTo>
                  <a:cubicBezTo>
                    <a:pt x="201" y="129"/>
                    <a:pt x="201" y="128"/>
                    <a:pt x="201" y="128"/>
                  </a:cubicBezTo>
                  <a:cubicBezTo>
                    <a:pt x="201" y="128"/>
                    <a:pt x="201" y="128"/>
                    <a:pt x="201" y="128"/>
                  </a:cubicBezTo>
                  <a:cubicBezTo>
                    <a:pt x="200" y="128"/>
                    <a:pt x="200" y="128"/>
                    <a:pt x="199" y="127"/>
                  </a:cubicBezTo>
                  <a:cubicBezTo>
                    <a:pt x="199" y="127"/>
                    <a:pt x="199" y="127"/>
                    <a:pt x="199" y="127"/>
                  </a:cubicBezTo>
                  <a:cubicBezTo>
                    <a:pt x="198" y="127"/>
                    <a:pt x="198" y="127"/>
                    <a:pt x="198" y="127"/>
                  </a:cubicBezTo>
                  <a:cubicBezTo>
                    <a:pt x="198" y="127"/>
                    <a:pt x="198" y="127"/>
                    <a:pt x="198" y="127"/>
                  </a:cubicBezTo>
                  <a:cubicBezTo>
                    <a:pt x="197" y="126"/>
                    <a:pt x="196" y="126"/>
                    <a:pt x="194" y="125"/>
                  </a:cubicBezTo>
                  <a:cubicBezTo>
                    <a:pt x="194" y="125"/>
                    <a:pt x="194" y="125"/>
                    <a:pt x="194" y="125"/>
                  </a:cubicBezTo>
                  <a:cubicBezTo>
                    <a:pt x="187" y="122"/>
                    <a:pt x="179" y="121"/>
                    <a:pt x="172" y="121"/>
                  </a:cubicBezTo>
                  <a:cubicBezTo>
                    <a:pt x="140" y="121"/>
                    <a:pt x="114" y="146"/>
                    <a:pt x="112" y="177"/>
                  </a:cubicBezTo>
                  <a:cubicBezTo>
                    <a:pt x="112" y="178"/>
                    <a:pt x="112" y="178"/>
                    <a:pt x="112" y="178"/>
                  </a:cubicBezTo>
                  <a:cubicBezTo>
                    <a:pt x="112" y="178"/>
                    <a:pt x="112" y="178"/>
                    <a:pt x="112" y="178"/>
                  </a:cubicBezTo>
                  <a:cubicBezTo>
                    <a:pt x="112" y="258"/>
                    <a:pt x="112" y="258"/>
                    <a:pt x="112" y="258"/>
                  </a:cubicBezTo>
                  <a:cubicBezTo>
                    <a:pt x="111" y="262"/>
                    <a:pt x="109" y="266"/>
                    <a:pt x="108" y="270"/>
                  </a:cubicBezTo>
                  <a:cubicBezTo>
                    <a:pt x="72" y="286"/>
                    <a:pt x="72" y="286"/>
                    <a:pt x="72" y="286"/>
                  </a:cubicBezTo>
                  <a:cubicBezTo>
                    <a:pt x="71" y="286"/>
                    <a:pt x="70" y="286"/>
                    <a:pt x="69" y="286"/>
                  </a:cubicBezTo>
                  <a:cubicBezTo>
                    <a:pt x="65" y="286"/>
                    <a:pt x="62" y="284"/>
                    <a:pt x="62" y="280"/>
                  </a:cubicBezTo>
                  <a:close/>
                  <a:moveTo>
                    <a:pt x="21" y="65"/>
                  </a:moveTo>
                  <a:cubicBezTo>
                    <a:pt x="18" y="66"/>
                    <a:pt x="15" y="64"/>
                    <a:pt x="14" y="62"/>
                  </a:cubicBezTo>
                  <a:cubicBezTo>
                    <a:pt x="13" y="60"/>
                    <a:pt x="15" y="57"/>
                    <a:pt x="17" y="56"/>
                  </a:cubicBezTo>
                  <a:cubicBezTo>
                    <a:pt x="145" y="1"/>
                    <a:pt x="145" y="1"/>
                    <a:pt x="145" y="1"/>
                  </a:cubicBezTo>
                  <a:cubicBezTo>
                    <a:pt x="147" y="0"/>
                    <a:pt x="150" y="1"/>
                    <a:pt x="151" y="3"/>
                  </a:cubicBezTo>
                  <a:cubicBezTo>
                    <a:pt x="152" y="6"/>
                    <a:pt x="151" y="9"/>
                    <a:pt x="149" y="10"/>
                  </a:cubicBezTo>
                  <a:lnTo>
                    <a:pt x="21" y="6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66" name="组合 65"/>
          <p:cNvGrpSpPr/>
          <p:nvPr/>
        </p:nvGrpSpPr>
        <p:grpSpPr>
          <a:xfrm>
            <a:off x="5733231" y="3150853"/>
            <a:ext cx="1152128" cy="1152128"/>
            <a:chOff x="5295106" y="2787774"/>
            <a:chExt cx="1152128" cy="1152128"/>
          </a:xfrm>
        </p:grpSpPr>
        <p:sp>
          <p:nvSpPr>
            <p:cNvPr id="67" name="椭圆 66"/>
            <p:cNvSpPr/>
            <p:nvPr/>
          </p:nvSpPr>
          <p:spPr>
            <a:xfrm>
              <a:off x="5295106" y="2787774"/>
              <a:ext cx="1152128" cy="115212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Freeform 47"/>
            <p:cNvSpPr>
              <a:spLocks noChangeAspect="1" noEditPoints="1"/>
            </p:cNvSpPr>
            <p:nvPr/>
          </p:nvSpPr>
          <p:spPr bwMode="auto">
            <a:xfrm>
              <a:off x="5511638" y="3101078"/>
              <a:ext cx="719064" cy="583200"/>
            </a:xfrm>
            <a:custGeom>
              <a:avLst/>
              <a:gdLst>
                <a:gd name="T0" fmla="*/ 214 w 329"/>
                <a:gd name="T1" fmla="*/ 10 h 267"/>
                <a:gd name="T2" fmla="*/ 297 w 329"/>
                <a:gd name="T3" fmla="*/ 115 h 267"/>
                <a:gd name="T4" fmla="*/ 221 w 329"/>
                <a:gd name="T5" fmla="*/ 247 h 267"/>
                <a:gd name="T6" fmla="*/ 137 w 329"/>
                <a:gd name="T7" fmla="*/ 265 h 267"/>
                <a:gd name="T8" fmla="*/ 128 w 329"/>
                <a:gd name="T9" fmla="*/ 256 h 267"/>
                <a:gd name="T10" fmla="*/ 113 w 329"/>
                <a:gd name="T11" fmla="*/ 170 h 267"/>
                <a:gd name="T12" fmla="*/ 11 w 329"/>
                <a:gd name="T13" fmla="*/ 151 h 267"/>
                <a:gd name="T14" fmla="*/ 11 w 329"/>
                <a:gd name="T15" fmla="*/ 10 h 267"/>
                <a:gd name="T16" fmla="*/ 227 w 329"/>
                <a:gd name="T17" fmla="*/ 195 h 267"/>
                <a:gd name="T18" fmla="*/ 227 w 329"/>
                <a:gd name="T19" fmla="*/ 187 h 267"/>
                <a:gd name="T20" fmla="*/ 292 w 329"/>
                <a:gd name="T21" fmla="*/ 176 h 267"/>
                <a:gd name="T22" fmla="*/ 227 w 329"/>
                <a:gd name="T23" fmla="*/ 149 h 267"/>
                <a:gd name="T24" fmla="*/ 292 w 329"/>
                <a:gd name="T25" fmla="*/ 149 h 267"/>
                <a:gd name="T26" fmla="*/ 126 w 329"/>
                <a:gd name="T27" fmla="*/ 86 h 267"/>
                <a:gd name="T28" fmla="*/ 126 w 329"/>
                <a:gd name="T29" fmla="*/ 77 h 267"/>
                <a:gd name="T30" fmla="*/ 192 w 329"/>
                <a:gd name="T31" fmla="*/ 67 h 267"/>
                <a:gd name="T32" fmla="*/ 126 w 329"/>
                <a:gd name="T33" fmla="*/ 39 h 267"/>
                <a:gd name="T34" fmla="*/ 192 w 329"/>
                <a:gd name="T35" fmla="*/ 39 h 267"/>
                <a:gd name="T36" fmla="*/ 58 w 329"/>
                <a:gd name="T37" fmla="*/ 36 h 267"/>
                <a:gd name="T38" fmla="*/ 77 w 329"/>
                <a:gd name="T39" fmla="*/ 83 h 267"/>
                <a:gd name="T40" fmla="*/ 96 w 329"/>
                <a:gd name="T41" fmla="*/ 36 h 267"/>
                <a:gd name="T42" fmla="*/ 70 w 329"/>
                <a:gd name="T43" fmla="*/ 124 h 267"/>
                <a:gd name="T44" fmla="*/ 77 w 329"/>
                <a:gd name="T45" fmla="*/ 95 h 267"/>
                <a:gd name="T46" fmla="*/ 73 w 329"/>
                <a:gd name="T47" fmla="*/ 94 h 267"/>
                <a:gd name="T48" fmla="*/ 81 w 329"/>
                <a:gd name="T49" fmla="*/ 93 h 267"/>
                <a:gd name="T50" fmla="*/ 88 w 329"/>
                <a:gd name="T51" fmla="*/ 85 h 267"/>
                <a:gd name="T52" fmla="*/ 65 w 329"/>
                <a:gd name="T53" fmla="*/ 85 h 267"/>
                <a:gd name="T54" fmla="*/ 81 w 329"/>
                <a:gd name="T55" fmla="*/ 45 h 267"/>
                <a:gd name="T56" fmla="*/ 53 w 329"/>
                <a:gd name="T57" fmla="*/ 56 h 267"/>
                <a:gd name="T58" fmla="*/ 94 w 329"/>
                <a:gd name="T59" fmla="*/ 72 h 267"/>
                <a:gd name="T60" fmla="*/ 94 w 329"/>
                <a:gd name="T61" fmla="*/ 50 h 267"/>
                <a:gd name="T62" fmla="*/ 224 w 329"/>
                <a:gd name="T63" fmla="*/ 126 h 267"/>
                <a:gd name="T64" fmla="*/ 186 w 329"/>
                <a:gd name="T65" fmla="*/ 162 h 267"/>
                <a:gd name="T66" fmla="*/ 173 w 329"/>
                <a:gd name="T67" fmla="*/ 200 h 267"/>
                <a:gd name="T68" fmla="*/ 127 w 329"/>
                <a:gd name="T69" fmla="*/ 170 h 267"/>
                <a:gd name="T70" fmla="*/ 155 w 329"/>
                <a:gd name="T71" fmla="*/ 221 h 267"/>
                <a:gd name="T72" fmla="*/ 182 w 329"/>
                <a:gd name="T73" fmla="*/ 229 h 267"/>
                <a:gd name="T74" fmla="*/ 221 w 329"/>
                <a:gd name="T75" fmla="*/ 233 h 267"/>
                <a:gd name="T76" fmla="*/ 288 w 329"/>
                <a:gd name="T77" fmla="*/ 127 h 267"/>
                <a:gd name="T78" fmla="*/ 146 w 329"/>
                <a:gd name="T79" fmla="*/ 115 h 267"/>
                <a:gd name="T80" fmla="*/ 203 w 329"/>
                <a:gd name="T81" fmla="*/ 20 h 267"/>
                <a:gd name="T82" fmla="*/ 21 w 329"/>
                <a:gd name="T83" fmla="*/ 20 h 267"/>
                <a:gd name="T84" fmla="*/ 21 w 329"/>
                <a:gd name="T85" fmla="*/ 141 h 267"/>
                <a:gd name="T86" fmla="*/ 210 w 329"/>
                <a:gd name="T87" fmla="*/ 108 h 267"/>
                <a:gd name="T88" fmla="*/ 148 w 329"/>
                <a:gd name="T89" fmla="*/ 148 h 267"/>
                <a:gd name="T90" fmla="*/ 171 w 329"/>
                <a:gd name="T91" fmla="*/ 174 h 267"/>
                <a:gd name="T92" fmla="*/ 188 w 329"/>
                <a:gd name="T93" fmla="*/ 148 h 267"/>
                <a:gd name="T94" fmla="*/ 210 w 329"/>
                <a:gd name="T95" fmla="*/ 108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29" h="267">
                  <a:moveTo>
                    <a:pt x="36" y="0"/>
                  </a:moveTo>
                  <a:cubicBezTo>
                    <a:pt x="188" y="0"/>
                    <a:pt x="188" y="0"/>
                    <a:pt x="188" y="0"/>
                  </a:cubicBezTo>
                  <a:cubicBezTo>
                    <a:pt x="198" y="0"/>
                    <a:pt x="207" y="4"/>
                    <a:pt x="214" y="10"/>
                  </a:cubicBezTo>
                  <a:cubicBezTo>
                    <a:pt x="220" y="17"/>
                    <a:pt x="224" y="26"/>
                    <a:pt x="224" y="36"/>
                  </a:cubicBezTo>
                  <a:cubicBezTo>
                    <a:pt x="224" y="93"/>
                    <a:pt x="224" y="93"/>
                    <a:pt x="224" y="93"/>
                  </a:cubicBezTo>
                  <a:cubicBezTo>
                    <a:pt x="252" y="94"/>
                    <a:pt x="278" y="102"/>
                    <a:pt x="297" y="115"/>
                  </a:cubicBezTo>
                  <a:cubicBezTo>
                    <a:pt x="317" y="129"/>
                    <a:pt x="329" y="148"/>
                    <a:pt x="329" y="170"/>
                  </a:cubicBezTo>
                  <a:cubicBezTo>
                    <a:pt x="329" y="192"/>
                    <a:pt x="317" y="211"/>
                    <a:pt x="297" y="225"/>
                  </a:cubicBezTo>
                  <a:cubicBezTo>
                    <a:pt x="277" y="239"/>
                    <a:pt x="251" y="247"/>
                    <a:pt x="221" y="247"/>
                  </a:cubicBezTo>
                  <a:cubicBezTo>
                    <a:pt x="215" y="247"/>
                    <a:pt x="208" y="247"/>
                    <a:pt x="202" y="246"/>
                  </a:cubicBezTo>
                  <a:cubicBezTo>
                    <a:pt x="196" y="245"/>
                    <a:pt x="191" y="244"/>
                    <a:pt x="186" y="243"/>
                  </a:cubicBezTo>
                  <a:cubicBezTo>
                    <a:pt x="137" y="265"/>
                    <a:pt x="137" y="265"/>
                    <a:pt x="137" y="265"/>
                  </a:cubicBezTo>
                  <a:cubicBezTo>
                    <a:pt x="134" y="267"/>
                    <a:pt x="130" y="265"/>
                    <a:pt x="128" y="261"/>
                  </a:cubicBezTo>
                  <a:cubicBezTo>
                    <a:pt x="127" y="260"/>
                    <a:pt x="127" y="258"/>
                    <a:pt x="128" y="256"/>
                  </a:cubicBezTo>
                  <a:cubicBezTo>
                    <a:pt x="128" y="256"/>
                    <a:pt x="128" y="256"/>
                    <a:pt x="128" y="256"/>
                  </a:cubicBezTo>
                  <a:cubicBezTo>
                    <a:pt x="140" y="221"/>
                    <a:pt x="140" y="221"/>
                    <a:pt x="140" y="221"/>
                  </a:cubicBezTo>
                  <a:cubicBezTo>
                    <a:pt x="132" y="215"/>
                    <a:pt x="126" y="207"/>
                    <a:pt x="121" y="200"/>
                  </a:cubicBezTo>
                  <a:cubicBezTo>
                    <a:pt x="116" y="191"/>
                    <a:pt x="113" y="181"/>
                    <a:pt x="113" y="170"/>
                  </a:cubicBezTo>
                  <a:cubicBezTo>
                    <a:pt x="113" y="167"/>
                    <a:pt x="113" y="165"/>
                    <a:pt x="113" y="162"/>
                  </a:cubicBezTo>
                  <a:cubicBezTo>
                    <a:pt x="36" y="162"/>
                    <a:pt x="36" y="162"/>
                    <a:pt x="36" y="162"/>
                  </a:cubicBezTo>
                  <a:cubicBezTo>
                    <a:pt x="26" y="162"/>
                    <a:pt x="17" y="158"/>
                    <a:pt x="11" y="151"/>
                  </a:cubicBezTo>
                  <a:cubicBezTo>
                    <a:pt x="4" y="145"/>
                    <a:pt x="0" y="136"/>
                    <a:pt x="0" y="126"/>
                  </a:cubicBezTo>
                  <a:cubicBezTo>
                    <a:pt x="0" y="36"/>
                    <a:pt x="0" y="36"/>
                    <a:pt x="0" y="36"/>
                  </a:cubicBezTo>
                  <a:cubicBezTo>
                    <a:pt x="0" y="26"/>
                    <a:pt x="4" y="17"/>
                    <a:pt x="11" y="10"/>
                  </a:cubicBezTo>
                  <a:cubicBezTo>
                    <a:pt x="17" y="4"/>
                    <a:pt x="26" y="0"/>
                    <a:pt x="36" y="0"/>
                  </a:cubicBezTo>
                  <a:close/>
                  <a:moveTo>
                    <a:pt x="227" y="187"/>
                  </a:moveTo>
                  <a:cubicBezTo>
                    <a:pt x="227" y="195"/>
                    <a:pt x="227" y="195"/>
                    <a:pt x="227" y="195"/>
                  </a:cubicBezTo>
                  <a:cubicBezTo>
                    <a:pt x="292" y="195"/>
                    <a:pt x="292" y="195"/>
                    <a:pt x="292" y="195"/>
                  </a:cubicBezTo>
                  <a:cubicBezTo>
                    <a:pt x="292" y="187"/>
                    <a:pt x="292" y="187"/>
                    <a:pt x="292" y="187"/>
                  </a:cubicBezTo>
                  <a:cubicBezTo>
                    <a:pt x="227" y="187"/>
                    <a:pt x="227" y="187"/>
                    <a:pt x="227" y="187"/>
                  </a:cubicBezTo>
                  <a:close/>
                  <a:moveTo>
                    <a:pt x="227" y="168"/>
                  </a:moveTo>
                  <a:cubicBezTo>
                    <a:pt x="227" y="176"/>
                    <a:pt x="227" y="176"/>
                    <a:pt x="227" y="176"/>
                  </a:cubicBezTo>
                  <a:cubicBezTo>
                    <a:pt x="292" y="176"/>
                    <a:pt x="292" y="176"/>
                    <a:pt x="292" y="176"/>
                  </a:cubicBezTo>
                  <a:cubicBezTo>
                    <a:pt x="292" y="168"/>
                    <a:pt x="292" y="168"/>
                    <a:pt x="292" y="168"/>
                  </a:cubicBezTo>
                  <a:cubicBezTo>
                    <a:pt x="227" y="168"/>
                    <a:pt x="227" y="168"/>
                    <a:pt x="227" y="168"/>
                  </a:cubicBezTo>
                  <a:close/>
                  <a:moveTo>
                    <a:pt x="227" y="149"/>
                  </a:moveTo>
                  <a:cubicBezTo>
                    <a:pt x="227" y="157"/>
                    <a:pt x="227" y="157"/>
                    <a:pt x="227" y="157"/>
                  </a:cubicBezTo>
                  <a:cubicBezTo>
                    <a:pt x="292" y="157"/>
                    <a:pt x="292" y="157"/>
                    <a:pt x="292" y="157"/>
                  </a:cubicBezTo>
                  <a:cubicBezTo>
                    <a:pt x="292" y="149"/>
                    <a:pt x="292" y="149"/>
                    <a:pt x="292" y="149"/>
                  </a:cubicBezTo>
                  <a:cubicBezTo>
                    <a:pt x="227" y="149"/>
                    <a:pt x="227" y="149"/>
                    <a:pt x="227" y="149"/>
                  </a:cubicBezTo>
                  <a:close/>
                  <a:moveTo>
                    <a:pt x="126" y="77"/>
                  </a:moveTo>
                  <a:cubicBezTo>
                    <a:pt x="126" y="86"/>
                    <a:pt x="126" y="86"/>
                    <a:pt x="126" y="86"/>
                  </a:cubicBezTo>
                  <a:cubicBezTo>
                    <a:pt x="192" y="86"/>
                    <a:pt x="192" y="86"/>
                    <a:pt x="192" y="86"/>
                  </a:cubicBezTo>
                  <a:cubicBezTo>
                    <a:pt x="192" y="77"/>
                    <a:pt x="192" y="77"/>
                    <a:pt x="192" y="77"/>
                  </a:cubicBezTo>
                  <a:cubicBezTo>
                    <a:pt x="126" y="77"/>
                    <a:pt x="126" y="77"/>
                    <a:pt x="126" y="77"/>
                  </a:cubicBezTo>
                  <a:close/>
                  <a:moveTo>
                    <a:pt x="126" y="58"/>
                  </a:moveTo>
                  <a:cubicBezTo>
                    <a:pt x="126" y="67"/>
                    <a:pt x="126" y="67"/>
                    <a:pt x="126" y="67"/>
                  </a:cubicBezTo>
                  <a:cubicBezTo>
                    <a:pt x="192" y="67"/>
                    <a:pt x="192" y="67"/>
                    <a:pt x="192" y="67"/>
                  </a:cubicBezTo>
                  <a:cubicBezTo>
                    <a:pt x="192" y="58"/>
                    <a:pt x="192" y="58"/>
                    <a:pt x="192" y="58"/>
                  </a:cubicBezTo>
                  <a:cubicBezTo>
                    <a:pt x="126" y="58"/>
                    <a:pt x="126" y="58"/>
                    <a:pt x="126" y="58"/>
                  </a:cubicBezTo>
                  <a:close/>
                  <a:moveTo>
                    <a:pt x="126" y="39"/>
                  </a:moveTo>
                  <a:cubicBezTo>
                    <a:pt x="126" y="48"/>
                    <a:pt x="126" y="48"/>
                    <a:pt x="126" y="48"/>
                  </a:cubicBezTo>
                  <a:cubicBezTo>
                    <a:pt x="192" y="48"/>
                    <a:pt x="192" y="48"/>
                    <a:pt x="192" y="48"/>
                  </a:cubicBezTo>
                  <a:cubicBezTo>
                    <a:pt x="192" y="39"/>
                    <a:pt x="192" y="39"/>
                    <a:pt x="192" y="39"/>
                  </a:cubicBezTo>
                  <a:cubicBezTo>
                    <a:pt x="126" y="39"/>
                    <a:pt x="126" y="39"/>
                    <a:pt x="126" y="39"/>
                  </a:cubicBezTo>
                  <a:close/>
                  <a:moveTo>
                    <a:pt x="77" y="28"/>
                  </a:moveTo>
                  <a:cubicBezTo>
                    <a:pt x="70" y="28"/>
                    <a:pt x="63" y="31"/>
                    <a:pt x="58" y="36"/>
                  </a:cubicBezTo>
                  <a:cubicBezTo>
                    <a:pt x="53" y="41"/>
                    <a:pt x="50" y="48"/>
                    <a:pt x="50" y="56"/>
                  </a:cubicBezTo>
                  <a:cubicBezTo>
                    <a:pt x="50" y="63"/>
                    <a:pt x="53" y="70"/>
                    <a:pt x="58" y="75"/>
                  </a:cubicBezTo>
                  <a:cubicBezTo>
                    <a:pt x="63" y="80"/>
                    <a:pt x="70" y="83"/>
                    <a:pt x="77" y="83"/>
                  </a:cubicBezTo>
                  <a:cubicBezTo>
                    <a:pt x="85" y="83"/>
                    <a:pt x="92" y="80"/>
                    <a:pt x="96" y="75"/>
                  </a:cubicBezTo>
                  <a:cubicBezTo>
                    <a:pt x="101" y="70"/>
                    <a:pt x="104" y="63"/>
                    <a:pt x="104" y="56"/>
                  </a:cubicBezTo>
                  <a:cubicBezTo>
                    <a:pt x="104" y="48"/>
                    <a:pt x="101" y="41"/>
                    <a:pt x="96" y="36"/>
                  </a:cubicBezTo>
                  <a:cubicBezTo>
                    <a:pt x="92" y="31"/>
                    <a:pt x="85" y="28"/>
                    <a:pt x="77" y="28"/>
                  </a:cubicBezTo>
                  <a:close/>
                  <a:moveTo>
                    <a:pt x="76" y="95"/>
                  </a:moveTo>
                  <a:cubicBezTo>
                    <a:pt x="70" y="124"/>
                    <a:pt x="70" y="124"/>
                    <a:pt x="70" y="124"/>
                  </a:cubicBezTo>
                  <a:cubicBezTo>
                    <a:pt x="77" y="129"/>
                    <a:pt x="77" y="129"/>
                    <a:pt x="77" y="129"/>
                  </a:cubicBezTo>
                  <a:cubicBezTo>
                    <a:pt x="83" y="124"/>
                    <a:pt x="83" y="124"/>
                    <a:pt x="83" y="124"/>
                  </a:cubicBezTo>
                  <a:cubicBezTo>
                    <a:pt x="77" y="95"/>
                    <a:pt x="77" y="95"/>
                    <a:pt x="77" y="95"/>
                  </a:cubicBezTo>
                  <a:cubicBezTo>
                    <a:pt x="80" y="94"/>
                    <a:pt x="80" y="94"/>
                    <a:pt x="80" y="94"/>
                  </a:cubicBezTo>
                  <a:cubicBezTo>
                    <a:pt x="77" y="91"/>
                    <a:pt x="77" y="91"/>
                    <a:pt x="77" y="91"/>
                  </a:cubicBezTo>
                  <a:cubicBezTo>
                    <a:pt x="73" y="94"/>
                    <a:pt x="73" y="94"/>
                    <a:pt x="73" y="94"/>
                  </a:cubicBezTo>
                  <a:cubicBezTo>
                    <a:pt x="76" y="95"/>
                    <a:pt x="76" y="95"/>
                    <a:pt x="76" y="95"/>
                  </a:cubicBezTo>
                  <a:close/>
                  <a:moveTo>
                    <a:pt x="88" y="85"/>
                  </a:moveTo>
                  <a:cubicBezTo>
                    <a:pt x="81" y="93"/>
                    <a:pt x="81" y="93"/>
                    <a:pt x="81" y="93"/>
                  </a:cubicBezTo>
                  <a:cubicBezTo>
                    <a:pt x="88" y="124"/>
                    <a:pt x="88" y="124"/>
                    <a:pt x="88" y="124"/>
                  </a:cubicBezTo>
                  <a:cubicBezTo>
                    <a:pt x="116" y="124"/>
                    <a:pt x="116" y="124"/>
                    <a:pt x="116" y="124"/>
                  </a:cubicBezTo>
                  <a:cubicBezTo>
                    <a:pt x="115" y="106"/>
                    <a:pt x="104" y="90"/>
                    <a:pt x="88" y="85"/>
                  </a:cubicBezTo>
                  <a:close/>
                  <a:moveTo>
                    <a:pt x="66" y="124"/>
                  </a:moveTo>
                  <a:cubicBezTo>
                    <a:pt x="72" y="93"/>
                    <a:pt x="72" y="93"/>
                    <a:pt x="72" y="93"/>
                  </a:cubicBezTo>
                  <a:cubicBezTo>
                    <a:pt x="65" y="85"/>
                    <a:pt x="65" y="85"/>
                    <a:pt x="65" y="85"/>
                  </a:cubicBezTo>
                  <a:cubicBezTo>
                    <a:pt x="50" y="90"/>
                    <a:pt x="38" y="106"/>
                    <a:pt x="38" y="124"/>
                  </a:cubicBezTo>
                  <a:cubicBezTo>
                    <a:pt x="66" y="124"/>
                    <a:pt x="66" y="124"/>
                    <a:pt x="66" y="124"/>
                  </a:cubicBezTo>
                  <a:close/>
                  <a:moveTo>
                    <a:pt x="81" y="45"/>
                  </a:moveTo>
                  <a:cubicBezTo>
                    <a:pt x="80" y="46"/>
                    <a:pt x="80" y="46"/>
                    <a:pt x="79" y="46"/>
                  </a:cubicBezTo>
                  <a:cubicBezTo>
                    <a:pt x="70" y="51"/>
                    <a:pt x="59" y="51"/>
                    <a:pt x="54" y="51"/>
                  </a:cubicBezTo>
                  <a:cubicBezTo>
                    <a:pt x="54" y="53"/>
                    <a:pt x="53" y="54"/>
                    <a:pt x="53" y="56"/>
                  </a:cubicBezTo>
                  <a:cubicBezTo>
                    <a:pt x="53" y="62"/>
                    <a:pt x="56" y="68"/>
                    <a:pt x="60" y="72"/>
                  </a:cubicBezTo>
                  <a:cubicBezTo>
                    <a:pt x="65" y="77"/>
                    <a:pt x="71" y="79"/>
                    <a:pt x="77" y="79"/>
                  </a:cubicBezTo>
                  <a:cubicBezTo>
                    <a:pt x="84" y="79"/>
                    <a:pt x="90" y="77"/>
                    <a:pt x="94" y="72"/>
                  </a:cubicBezTo>
                  <a:cubicBezTo>
                    <a:pt x="98" y="68"/>
                    <a:pt x="101" y="62"/>
                    <a:pt x="101" y="56"/>
                  </a:cubicBezTo>
                  <a:cubicBezTo>
                    <a:pt x="101" y="54"/>
                    <a:pt x="101" y="52"/>
                    <a:pt x="100" y="51"/>
                  </a:cubicBezTo>
                  <a:cubicBezTo>
                    <a:pt x="98" y="51"/>
                    <a:pt x="96" y="51"/>
                    <a:pt x="94" y="50"/>
                  </a:cubicBezTo>
                  <a:cubicBezTo>
                    <a:pt x="89" y="49"/>
                    <a:pt x="85" y="48"/>
                    <a:pt x="81" y="45"/>
                  </a:cubicBezTo>
                  <a:close/>
                  <a:moveTo>
                    <a:pt x="224" y="107"/>
                  </a:moveTo>
                  <a:cubicBezTo>
                    <a:pt x="224" y="126"/>
                    <a:pt x="224" y="126"/>
                    <a:pt x="224" y="126"/>
                  </a:cubicBezTo>
                  <a:cubicBezTo>
                    <a:pt x="224" y="136"/>
                    <a:pt x="220" y="145"/>
                    <a:pt x="214" y="151"/>
                  </a:cubicBezTo>
                  <a:cubicBezTo>
                    <a:pt x="207" y="158"/>
                    <a:pt x="198" y="162"/>
                    <a:pt x="188" y="162"/>
                  </a:cubicBezTo>
                  <a:cubicBezTo>
                    <a:pt x="186" y="162"/>
                    <a:pt x="186" y="162"/>
                    <a:pt x="186" y="162"/>
                  </a:cubicBezTo>
                  <a:cubicBezTo>
                    <a:pt x="186" y="196"/>
                    <a:pt x="186" y="196"/>
                    <a:pt x="186" y="196"/>
                  </a:cubicBezTo>
                  <a:cubicBezTo>
                    <a:pt x="186" y="200"/>
                    <a:pt x="183" y="203"/>
                    <a:pt x="179" y="203"/>
                  </a:cubicBezTo>
                  <a:cubicBezTo>
                    <a:pt x="176" y="203"/>
                    <a:pt x="174" y="202"/>
                    <a:pt x="173" y="200"/>
                  </a:cubicBezTo>
                  <a:cubicBezTo>
                    <a:pt x="144" y="162"/>
                    <a:pt x="144" y="162"/>
                    <a:pt x="144" y="162"/>
                  </a:cubicBezTo>
                  <a:cubicBezTo>
                    <a:pt x="128" y="162"/>
                    <a:pt x="128" y="162"/>
                    <a:pt x="128" y="162"/>
                  </a:cubicBezTo>
                  <a:cubicBezTo>
                    <a:pt x="128" y="165"/>
                    <a:pt x="127" y="167"/>
                    <a:pt x="127" y="170"/>
                  </a:cubicBezTo>
                  <a:cubicBezTo>
                    <a:pt x="127" y="178"/>
                    <a:pt x="130" y="185"/>
                    <a:pt x="134" y="192"/>
                  </a:cubicBezTo>
                  <a:cubicBezTo>
                    <a:pt x="138" y="200"/>
                    <a:pt x="144" y="206"/>
                    <a:pt x="152" y="212"/>
                  </a:cubicBezTo>
                  <a:cubicBezTo>
                    <a:pt x="155" y="214"/>
                    <a:pt x="156" y="217"/>
                    <a:pt x="155" y="221"/>
                  </a:cubicBezTo>
                  <a:cubicBezTo>
                    <a:pt x="147" y="245"/>
                    <a:pt x="147" y="245"/>
                    <a:pt x="147" y="245"/>
                  </a:cubicBezTo>
                  <a:cubicBezTo>
                    <a:pt x="182" y="229"/>
                    <a:pt x="182" y="229"/>
                    <a:pt x="182" y="229"/>
                  </a:cubicBezTo>
                  <a:cubicBezTo>
                    <a:pt x="182" y="229"/>
                    <a:pt x="182" y="229"/>
                    <a:pt x="182" y="229"/>
                  </a:cubicBezTo>
                  <a:cubicBezTo>
                    <a:pt x="183" y="228"/>
                    <a:pt x="185" y="228"/>
                    <a:pt x="187" y="228"/>
                  </a:cubicBezTo>
                  <a:cubicBezTo>
                    <a:pt x="192" y="230"/>
                    <a:pt x="198" y="231"/>
                    <a:pt x="204" y="232"/>
                  </a:cubicBezTo>
                  <a:cubicBezTo>
                    <a:pt x="209" y="232"/>
                    <a:pt x="215" y="233"/>
                    <a:pt x="221" y="233"/>
                  </a:cubicBezTo>
                  <a:cubicBezTo>
                    <a:pt x="248" y="233"/>
                    <a:pt x="271" y="225"/>
                    <a:pt x="288" y="214"/>
                  </a:cubicBezTo>
                  <a:cubicBezTo>
                    <a:pt x="305" y="202"/>
                    <a:pt x="315" y="187"/>
                    <a:pt x="315" y="170"/>
                  </a:cubicBezTo>
                  <a:cubicBezTo>
                    <a:pt x="315" y="153"/>
                    <a:pt x="305" y="138"/>
                    <a:pt x="288" y="127"/>
                  </a:cubicBezTo>
                  <a:cubicBezTo>
                    <a:pt x="272" y="115"/>
                    <a:pt x="249" y="108"/>
                    <a:pt x="224" y="107"/>
                  </a:cubicBezTo>
                  <a:close/>
                  <a:moveTo>
                    <a:pt x="118" y="148"/>
                  </a:moveTo>
                  <a:cubicBezTo>
                    <a:pt x="123" y="135"/>
                    <a:pt x="133" y="124"/>
                    <a:pt x="146" y="115"/>
                  </a:cubicBezTo>
                  <a:cubicBezTo>
                    <a:pt x="162" y="103"/>
                    <a:pt x="185" y="95"/>
                    <a:pt x="210" y="93"/>
                  </a:cubicBezTo>
                  <a:cubicBezTo>
                    <a:pt x="210" y="36"/>
                    <a:pt x="210" y="36"/>
                    <a:pt x="210" y="36"/>
                  </a:cubicBezTo>
                  <a:cubicBezTo>
                    <a:pt x="210" y="30"/>
                    <a:pt x="207" y="24"/>
                    <a:pt x="203" y="20"/>
                  </a:cubicBezTo>
                  <a:cubicBezTo>
                    <a:pt x="200" y="17"/>
                    <a:pt x="194" y="14"/>
                    <a:pt x="188" y="14"/>
                  </a:cubicBezTo>
                  <a:cubicBezTo>
                    <a:pt x="36" y="14"/>
                    <a:pt x="36" y="14"/>
                    <a:pt x="36" y="14"/>
                  </a:cubicBezTo>
                  <a:cubicBezTo>
                    <a:pt x="30" y="14"/>
                    <a:pt x="25" y="17"/>
                    <a:pt x="21" y="20"/>
                  </a:cubicBezTo>
                  <a:cubicBezTo>
                    <a:pt x="17" y="24"/>
                    <a:pt x="15" y="30"/>
                    <a:pt x="15" y="36"/>
                  </a:cubicBezTo>
                  <a:cubicBezTo>
                    <a:pt x="15" y="126"/>
                    <a:pt x="15" y="126"/>
                    <a:pt x="15" y="126"/>
                  </a:cubicBezTo>
                  <a:cubicBezTo>
                    <a:pt x="15" y="132"/>
                    <a:pt x="17" y="137"/>
                    <a:pt x="21" y="141"/>
                  </a:cubicBezTo>
                  <a:cubicBezTo>
                    <a:pt x="25" y="145"/>
                    <a:pt x="30" y="148"/>
                    <a:pt x="36" y="148"/>
                  </a:cubicBezTo>
                  <a:cubicBezTo>
                    <a:pt x="118" y="148"/>
                    <a:pt x="118" y="148"/>
                    <a:pt x="118" y="148"/>
                  </a:cubicBezTo>
                  <a:close/>
                  <a:moveTo>
                    <a:pt x="210" y="108"/>
                  </a:moveTo>
                  <a:cubicBezTo>
                    <a:pt x="188" y="110"/>
                    <a:pt x="168" y="116"/>
                    <a:pt x="154" y="127"/>
                  </a:cubicBezTo>
                  <a:cubicBezTo>
                    <a:pt x="145" y="133"/>
                    <a:pt x="138" y="140"/>
                    <a:pt x="134" y="148"/>
                  </a:cubicBezTo>
                  <a:cubicBezTo>
                    <a:pt x="148" y="148"/>
                    <a:pt x="148" y="148"/>
                    <a:pt x="148" y="148"/>
                  </a:cubicBezTo>
                  <a:cubicBezTo>
                    <a:pt x="148" y="148"/>
                    <a:pt x="148" y="148"/>
                    <a:pt x="148" y="148"/>
                  </a:cubicBezTo>
                  <a:cubicBezTo>
                    <a:pt x="150" y="148"/>
                    <a:pt x="152" y="149"/>
                    <a:pt x="154" y="150"/>
                  </a:cubicBezTo>
                  <a:cubicBezTo>
                    <a:pt x="171" y="174"/>
                    <a:pt x="171" y="174"/>
                    <a:pt x="171" y="174"/>
                  </a:cubicBezTo>
                  <a:cubicBezTo>
                    <a:pt x="171" y="155"/>
                    <a:pt x="171" y="155"/>
                    <a:pt x="171" y="155"/>
                  </a:cubicBezTo>
                  <a:cubicBezTo>
                    <a:pt x="171" y="151"/>
                    <a:pt x="175" y="148"/>
                    <a:pt x="179" y="148"/>
                  </a:cubicBezTo>
                  <a:cubicBezTo>
                    <a:pt x="188" y="148"/>
                    <a:pt x="188" y="148"/>
                    <a:pt x="188" y="148"/>
                  </a:cubicBezTo>
                  <a:cubicBezTo>
                    <a:pt x="194" y="148"/>
                    <a:pt x="200" y="145"/>
                    <a:pt x="203" y="141"/>
                  </a:cubicBezTo>
                  <a:cubicBezTo>
                    <a:pt x="207" y="137"/>
                    <a:pt x="210" y="132"/>
                    <a:pt x="210" y="126"/>
                  </a:cubicBezTo>
                  <a:lnTo>
                    <a:pt x="210" y="10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69" name="组合 68"/>
          <p:cNvGrpSpPr/>
          <p:nvPr/>
        </p:nvGrpSpPr>
        <p:grpSpPr>
          <a:xfrm>
            <a:off x="7362006" y="3150853"/>
            <a:ext cx="1152128" cy="1152128"/>
            <a:chOff x="6923881" y="2787774"/>
            <a:chExt cx="1152128" cy="1152128"/>
          </a:xfrm>
        </p:grpSpPr>
        <p:sp>
          <p:nvSpPr>
            <p:cNvPr id="70" name="椭圆 69"/>
            <p:cNvSpPr/>
            <p:nvPr/>
          </p:nvSpPr>
          <p:spPr>
            <a:xfrm>
              <a:off x="6923881" y="2787774"/>
              <a:ext cx="1152128" cy="115212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1" name="组合 70"/>
            <p:cNvGrpSpPr/>
            <p:nvPr/>
          </p:nvGrpSpPr>
          <p:grpSpPr>
            <a:xfrm>
              <a:off x="7162685" y="3062938"/>
              <a:ext cx="674520" cy="583200"/>
              <a:chOff x="4848315" y="2995479"/>
              <a:chExt cx="674520" cy="583200"/>
            </a:xfrm>
          </p:grpSpPr>
          <p:sp>
            <p:nvSpPr>
              <p:cNvPr id="72" name="Freeform 52"/>
              <p:cNvSpPr>
                <a:spLocks noEditPoints="1"/>
              </p:cNvSpPr>
              <p:nvPr/>
            </p:nvSpPr>
            <p:spPr bwMode="auto">
              <a:xfrm>
                <a:off x="4963503" y="3243495"/>
                <a:ext cx="456598" cy="250091"/>
              </a:xfrm>
              <a:custGeom>
                <a:avLst/>
                <a:gdLst>
                  <a:gd name="T0" fmla="*/ 148 w 186"/>
                  <a:gd name="T1" fmla="*/ 81 h 102"/>
                  <a:gd name="T2" fmla="*/ 92 w 186"/>
                  <a:gd name="T3" fmla="*/ 88 h 102"/>
                  <a:gd name="T4" fmla="*/ 92 w 186"/>
                  <a:gd name="T5" fmla="*/ 64 h 102"/>
                  <a:gd name="T6" fmla="*/ 148 w 186"/>
                  <a:gd name="T7" fmla="*/ 71 h 102"/>
                  <a:gd name="T8" fmla="*/ 92 w 186"/>
                  <a:gd name="T9" fmla="*/ 64 h 102"/>
                  <a:gd name="T10" fmla="*/ 186 w 186"/>
                  <a:gd name="T11" fmla="*/ 44 h 102"/>
                  <a:gd name="T12" fmla="*/ 92 w 186"/>
                  <a:gd name="T13" fmla="*/ 51 h 102"/>
                  <a:gd name="T14" fmla="*/ 92 w 186"/>
                  <a:gd name="T15" fmla="*/ 25 h 102"/>
                  <a:gd name="T16" fmla="*/ 186 w 186"/>
                  <a:gd name="T17" fmla="*/ 32 h 102"/>
                  <a:gd name="T18" fmla="*/ 92 w 186"/>
                  <a:gd name="T19" fmla="*/ 25 h 102"/>
                  <a:gd name="T20" fmla="*/ 186 w 186"/>
                  <a:gd name="T21" fmla="*/ 6 h 102"/>
                  <a:gd name="T22" fmla="*/ 92 w 186"/>
                  <a:gd name="T23" fmla="*/ 13 h 102"/>
                  <a:gd name="T24" fmla="*/ 28 w 186"/>
                  <a:gd name="T25" fmla="*/ 3 h 102"/>
                  <a:gd name="T26" fmla="*/ 26 w 186"/>
                  <a:gd name="T27" fmla="*/ 4 h 102"/>
                  <a:gd name="T28" fmla="*/ 25 w 186"/>
                  <a:gd name="T29" fmla="*/ 4 h 102"/>
                  <a:gd name="T30" fmla="*/ 24 w 186"/>
                  <a:gd name="T31" fmla="*/ 5 h 102"/>
                  <a:gd name="T32" fmla="*/ 24 w 186"/>
                  <a:gd name="T33" fmla="*/ 5 h 102"/>
                  <a:gd name="T34" fmla="*/ 23 w 186"/>
                  <a:gd name="T35" fmla="*/ 6 h 102"/>
                  <a:gd name="T36" fmla="*/ 23 w 186"/>
                  <a:gd name="T37" fmla="*/ 6 h 102"/>
                  <a:gd name="T38" fmla="*/ 22 w 186"/>
                  <a:gd name="T39" fmla="*/ 6 h 102"/>
                  <a:gd name="T40" fmla="*/ 21 w 186"/>
                  <a:gd name="T41" fmla="*/ 7 h 102"/>
                  <a:gd name="T42" fmla="*/ 21 w 186"/>
                  <a:gd name="T43" fmla="*/ 7 h 102"/>
                  <a:gd name="T44" fmla="*/ 20 w 186"/>
                  <a:gd name="T45" fmla="*/ 8 h 102"/>
                  <a:gd name="T46" fmla="*/ 20 w 186"/>
                  <a:gd name="T47" fmla="*/ 8 h 102"/>
                  <a:gd name="T48" fmla="*/ 19 w 186"/>
                  <a:gd name="T49" fmla="*/ 8 h 102"/>
                  <a:gd name="T50" fmla="*/ 19 w 186"/>
                  <a:gd name="T51" fmla="*/ 9 h 102"/>
                  <a:gd name="T52" fmla="*/ 18 w 186"/>
                  <a:gd name="T53" fmla="*/ 9 h 102"/>
                  <a:gd name="T54" fmla="*/ 18 w 186"/>
                  <a:gd name="T55" fmla="*/ 10 h 102"/>
                  <a:gd name="T56" fmla="*/ 18 w 186"/>
                  <a:gd name="T57" fmla="*/ 10 h 102"/>
                  <a:gd name="T58" fmla="*/ 8 w 186"/>
                  <a:gd name="T59" fmla="*/ 28 h 102"/>
                  <a:gd name="T60" fmla="*/ 2 w 186"/>
                  <a:gd name="T61" fmla="*/ 61 h 102"/>
                  <a:gd name="T62" fmla="*/ 40 w 186"/>
                  <a:gd name="T63" fmla="*/ 1 h 102"/>
                  <a:gd name="T64" fmla="*/ 16 w 186"/>
                  <a:gd name="T65" fmla="*/ 30 h 102"/>
                  <a:gd name="T66" fmla="*/ 42 w 186"/>
                  <a:gd name="T67" fmla="*/ 16 h 102"/>
                  <a:gd name="T68" fmla="*/ 45 w 186"/>
                  <a:gd name="T69" fmla="*/ 30 h 102"/>
                  <a:gd name="T70" fmla="*/ 49 w 186"/>
                  <a:gd name="T71" fmla="*/ 30 h 102"/>
                  <a:gd name="T72" fmla="*/ 64 w 186"/>
                  <a:gd name="T73" fmla="*/ 33 h 102"/>
                  <a:gd name="T74" fmla="*/ 15 w 186"/>
                  <a:gd name="T75" fmla="*/ 33 h 102"/>
                  <a:gd name="T76" fmla="*/ 16 w 186"/>
                  <a:gd name="T77" fmla="*/ 30 h 102"/>
                  <a:gd name="T78" fmla="*/ 53 w 186"/>
                  <a:gd name="T79" fmla="*/ 38 h 102"/>
                  <a:gd name="T80" fmla="*/ 46 w 186"/>
                  <a:gd name="T81" fmla="*/ 38 h 102"/>
                  <a:gd name="T82" fmla="*/ 29 w 186"/>
                  <a:gd name="T83" fmla="*/ 35 h 102"/>
                  <a:gd name="T84" fmla="*/ 29 w 186"/>
                  <a:gd name="T85" fmla="*/ 42 h 102"/>
                  <a:gd name="T86" fmla="*/ 29 w 186"/>
                  <a:gd name="T87" fmla="*/ 35 h 102"/>
                  <a:gd name="T88" fmla="*/ 0 w 186"/>
                  <a:gd name="T89" fmla="*/ 102 h 102"/>
                  <a:gd name="T90" fmla="*/ 28 w 186"/>
                  <a:gd name="T91" fmla="*/ 96 h 102"/>
                  <a:gd name="T92" fmla="*/ 79 w 186"/>
                  <a:gd name="T93"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86" h="102">
                    <a:moveTo>
                      <a:pt x="92" y="81"/>
                    </a:moveTo>
                    <a:cubicBezTo>
                      <a:pt x="148" y="81"/>
                      <a:pt x="148" y="81"/>
                      <a:pt x="148" y="81"/>
                    </a:cubicBezTo>
                    <a:cubicBezTo>
                      <a:pt x="148" y="88"/>
                      <a:pt x="148" y="88"/>
                      <a:pt x="148" y="88"/>
                    </a:cubicBezTo>
                    <a:cubicBezTo>
                      <a:pt x="92" y="88"/>
                      <a:pt x="92" y="88"/>
                      <a:pt x="92" y="88"/>
                    </a:cubicBezTo>
                    <a:cubicBezTo>
                      <a:pt x="92" y="81"/>
                      <a:pt x="92" y="81"/>
                      <a:pt x="92" y="81"/>
                    </a:cubicBezTo>
                    <a:close/>
                    <a:moveTo>
                      <a:pt x="92" y="64"/>
                    </a:moveTo>
                    <a:cubicBezTo>
                      <a:pt x="148" y="64"/>
                      <a:pt x="148" y="64"/>
                      <a:pt x="148" y="64"/>
                    </a:cubicBezTo>
                    <a:cubicBezTo>
                      <a:pt x="148" y="71"/>
                      <a:pt x="148" y="71"/>
                      <a:pt x="148" y="71"/>
                    </a:cubicBezTo>
                    <a:cubicBezTo>
                      <a:pt x="92" y="71"/>
                      <a:pt x="92" y="71"/>
                      <a:pt x="92" y="71"/>
                    </a:cubicBezTo>
                    <a:cubicBezTo>
                      <a:pt x="92" y="64"/>
                      <a:pt x="92" y="64"/>
                      <a:pt x="92" y="64"/>
                    </a:cubicBezTo>
                    <a:close/>
                    <a:moveTo>
                      <a:pt x="92" y="44"/>
                    </a:moveTo>
                    <a:cubicBezTo>
                      <a:pt x="186" y="44"/>
                      <a:pt x="186" y="44"/>
                      <a:pt x="186" y="44"/>
                    </a:cubicBezTo>
                    <a:cubicBezTo>
                      <a:pt x="186" y="51"/>
                      <a:pt x="186" y="51"/>
                      <a:pt x="186" y="51"/>
                    </a:cubicBezTo>
                    <a:cubicBezTo>
                      <a:pt x="92" y="51"/>
                      <a:pt x="92" y="51"/>
                      <a:pt x="92" y="51"/>
                    </a:cubicBezTo>
                    <a:cubicBezTo>
                      <a:pt x="92" y="44"/>
                      <a:pt x="92" y="44"/>
                      <a:pt x="92" y="44"/>
                    </a:cubicBezTo>
                    <a:close/>
                    <a:moveTo>
                      <a:pt x="92" y="25"/>
                    </a:moveTo>
                    <a:cubicBezTo>
                      <a:pt x="186" y="25"/>
                      <a:pt x="186" y="25"/>
                      <a:pt x="186" y="25"/>
                    </a:cubicBezTo>
                    <a:cubicBezTo>
                      <a:pt x="186" y="32"/>
                      <a:pt x="186" y="32"/>
                      <a:pt x="186" y="32"/>
                    </a:cubicBezTo>
                    <a:cubicBezTo>
                      <a:pt x="92" y="32"/>
                      <a:pt x="92" y="32"/>
                      <a:pt x="92" y="32"/>
                    </a:cubicBezTo>
                    <a:cubicBezTo>
                      <a:pt x="92" y="25"/>
                      <a:pt x="92" y="25"/>
                      <a:pt x="92" y="25"/>
                    </a:cubicBezTo>
                    <a:close/>
                    <a:moveTo>
                      <a:pt x="92" y="6"/>
                    </a:moveTo>
                    <a:cubicBezTo>
                      <a:pt x="186" y="6"/>
                      <a:pt x="186" y="6"/>
                      <a:pt x="186" y="6"/>
                    </a:cubicBezTo>
                    <a:cubicBezTo>
                      <a:pt x="186" y="13"/>
                      <a:pt x="186" y="13"/>
                      <a:pt x="186" y="13"/>
                    </a:cubicBezTo>
                    <a:cubicBezTo>
                      <a:pt x="92" y="13"/>
                      <a:pt x="92" y="13"/>
                      <a:pt x="92" y="13"/>
                    </a:cubicBezTo>
                    <a:cubicBezTo>
                      <a:pt x="92" y="6"/>
                      <a:pt x="92" y="6"/>
                      <a:pt x="92" y="6"/>
                    </a:cubicBezTo>
                    <a:close/>
                    <a:moveTo>
                      <a:pt x="28" y="3"/>
                    </a:moveTo>
                    <a:cubicBezTo>
                      <a:pt x="28" y="3"/>
                      <a:pt x="28" y="3"/>
                      <a:pt x="28" y="3"/>
                    </a:cubicBezTo>
                    <a:cubicBezTo>
                      <a:pt x="27" y="4"/>
                      <a:pt x="26" y="4"/>
                      <a:pt x="26" y="4"/>
                    </a:cubicBezTo>
                    <a:cubicBezTo>
                      <a:pt x="26" y="4"/>
                      <a:pt x="26" y="4"/>
                      <a:pt x="26" y="4"/>
                    </a:cubicBezTo>
                    <a:cubicBezTo>
                      <a:pt x="26" y="4"/>
                      <a:pt x="25" y="4"/>
                      <a:pt x="25" y="4"/>
                    </a:cubicBezTo>
                    <a:cubicBezTo>
                      <a:pt x="25" y="5"/>
                      <a:pt x="25" y="5"/>
                      <a:pt x="25" y="5"/>
                    </a:cubicBezTo>
                    <a:cubicBezTo>
                      <a:pt x="25" y="5"/>
                      <a:pt x="24" y="5"/>
                      <a:pt x="24" y="5"/>
                    </a:cubicBezTo>
                    <a:cubicBezTo>
                      <a:pt x="24" y="5"/>
                      <a:pt x="24" y="5"/>
                      <a:pt x="24" y="5"/>
                    </a:cubicBezTo>
                    <a:cubicBezTo>
                      <a:pt x="24" y="5"/>
                      <a:pt x="24" y="5"/>
                      <a:pt x="24" y="5"/>
                    </a:cubicBezTo>
                    <a:cubicBezTo>
                      <a:pt x="23" y="5"/>
                      <a:pt x="23" y="5"/>
                      <a:pt x="23" y="5"/>
                    </a:cubicBezTo>
                    <a:cubicBezTo>
                      <a:pt x="23" y="6"/>
                      <a:pt x="23" y="6"/>
                      <a:pt x="23" y="6"/>
                    </a:cubicBezTo>
                    <a:cubicBezTo>
                      <a:pt x="23" y="6"/>
                      <a:pt x="23" y="6"/>
                      <a:pt x="23" y="6"/>
                    </a:cubicBezTo>
                    <a:cubicBezTo>
                      <a:pt x="23" y="6"/>
                      <a:pt x="23" y="6"/>
                      <a:pt x="23" y="6"/>
                    </a:cubicBezTo>
                    <a:cubicBezTo>
                      <a:pt x="22" y="6"/>
                      <a:pt x="22" y="6"/>
                      <a:pt x="22" y="6"/>
                    </a:cubicBezTo>
                    <a:cubicBezTo>
                      <a:pt x="22" y="6"/>
                      <a:pt x="22" y="6"/>
                      <a:pt x="22" y="6"/>
                    </a:cubicBezTo>
                    <a:cubicBezTo>
                      <a:pt x="22" y="7"/>
                      <a:pt x="22" y="7"/>
                      <a:pt x="22" y="7"/>
                    </a:cubicBezTo>
                    <a:cubicBezTo>
                      <a:pt x="22" y="7"/>
                      <a:pt x="22" y="7"/>
                      <a:pt x="21" y="7"/>
                    </a:cubicBezTo>
                    <a:cubicBezTo>
                      <a:pt x="21" y="7"/>
                      <a:pt x="21" y="7"/>
                      <a:pt x="21" y="7"/>
                    </a:cubicBezTo>
                    <a:cubicBezTo>
                      <a:pt x="21" y="7"/>
                      <a:pt x="21" y="7"/>
                      <a:pt x="21" y="7"/>
                    </a:cubicBezTo>
                    <a:cubicBezTo>
                      <a:pt x="21" y="7"/>
                      <a:pt x="21" y="7"/>
                      <a:pt x="21" y="7"/>
                    </a:cubicBezTo>
                    <a:cubicBezTo>
                      <a:pt x="21" y="7"/>
                      <a:pt x="21" y="7"/>
                      <a:pt x="20" y="8"/>
                    </a:cubicBezTo>
                    <a:cubicBezTo>
                      <a:pt x="20" y="8"/>
                      <a:pt x="20" y="8"/>
                      <a:pt x="20" y="8"/>
                    </a:cubicBezTo>
                    <a:cubicBezTo>
                      <a:pt x="20" y="8"/>
                      <a:pt x="20" y="8"/>
                      <a:pt x="20" y="8"/>
                    </a:cubicBezTo>
                    <a:cubicBezTo>
                      <a:pt x="20" y="8"/>
                      <a:pt x="20" y="8"/>
                      <a:pt x="20" y="8"/>
                    </a:cubicBezTo>
                    <a:cubicBezTo>
                      <a:pt x="20" y="8"/>
                      <a:pt x="20" y="8"/>
                      <a:pt x="19" y="8"/>
                    </a:cubicBezTo>
                    <a:cubicBezTo>
                      <a:pt x="19" y="8"/>
                      <a:pt x="19" y="8"/>
                      <a:pt x="19" y="8"/>
                    </a:cubicBezTo>
                    <a:cubicBezTo>
                      <a:pt x="19" y="9"/>
                      <a:pt x="19" y="9"/>
                      <a:pt x="19" y="9"/>
                    </a:cubicBezTo>
                    <a:cubicBezTo>
                      <a:pt x="19" y="9"/>
                      <a:pt x="19" y="9"/>
                      <a:pt x="19" y="9"/>
                    </a:cubicBezTo>
                    <a:cubicBezTo>
                      <a:pt x="19" y="9"/>
                      <a:pt x="19" y="9"/>
                      <a:pt x="18" y="9"/>
                    </a:cubicBezTo>
                    <a:cubicBezTo>
                      <a:pt x="18" y="9"/>
                      <a:pt x="18" y="9"/>
                      <a:pt x="18" y="9"/>
                    </a:cubicBezTo>
                    <a:cubicBezTo>
                      <a:pt x="18" y="9"/>
                      <a:pt x="18" y="10"/>
                      <a:pt x="18" y="10"/>
                    </a:cubicBezTo>
                    <a:cubicBezTo>
                      <a:pt x="18" y="10"/>
                      <a:pt x="18" y="10"/>
                      <a:pt x="18" y="10"/>
                    </a:cubicBezTo>
                    <a:cubicBezTo>
                      <a:pt x="18" y="10"/>
                      <a:pt x="18" y="10"/>
                      <a:pt x="18" y="10"/>
                    </a:cubicBezTo>
                    <a:cubicBezTo>
                      <a:pt x="18" y="10"/>
                      <a:pt x="18" y="10"/>
                      <a:pt x="18" y="10"/>
                    </a:cubicBezTo>
                    <a:cubicBezTo>
                      <a:pt x="13" y="15"/>
                      <a:pt x="9" y="21"/>
                      <a:pt x="8" y="28"/>
                    </a:cubicBezTo>
                    <a:cubicBezTo>
                      <a:pt x="8" y="28"/>
                      <a:pt x="8" y="28"/>
                      <a:pt x="8" y="28"/>
                    </a:cubicBezTo>
                    <a:cubicBezTo>
                      <a:pt x="6" y="38"/>
                      <a:pt x="17" y="55"/>
                      <a:pt x="2" y="61"/>
                    </a:cubicBezTo>
                    <a:cubicBezTo>
                      <a:pt x="75" y="61"/>
                      <a:pt x="75" y="61"/>
                      <a:pt x="75" y="61"/>
                    </a:cubicBezTo>
                    <a:cubicBezTo>
                      <a:pt x="82" y="40"/>
                      <a:pt x="74" y="0"/>
                      <a:pt x="40" y="1"/>
                    </a:cubicBezTo>
                    <a:cubicBezTo>
                      <a:pt x="36" y="1"/>
                      <a:pt x="31" y="2"/>
                      <a:pt x="28" y="3"/>
                    </a:cubicBezTo>
                    <a:close/>
                    <a:moveTo>
                      <a:pt x="16" y="30"/>
                    </a:moveTo>
                    <a:cubicBezTo>
                      <a:pt x="40" y="30"/>
                      <a:pt x="40" y="30"/>
                      <a:pt x="40" y="30"/>
                    </a:cubicBezTo>
                    <a:cubicBezTo>
                      <a:pt x="42" y="16"/>
                      <a:pt x="42" y="16"/>
                      <a:pt x="42" y="16"/>
                    </a:cubicBezTo>
                    <a:cubicBezTo>
                      <a:pt x="43" y="30"/>
                      <a:pt x="43" y="30"/>
                      <a:pt x="43" y="30"/>
                    </a:cubicBezTo>
                    <a:cubicBezTo>
                      <a:pt x="45" y="30"/>
                      <a:pt x="45" y="30"/>
                      <a:pt x="45" y="30"/>
                    </a:cubicBezTo>
                    <a:cubicBezTo>
                      <a:pt x="46" y="23"/>
                      <a:pt x="46" y="23"/>
                      <a:pt x="46" y="23"/>
                    </a:cubicBezTo>
                    <a:cubicBezTo>
                      <a:pt x="49" y="30"/>
                      <a:pt x="49" y="30"/>
                      <a:pt x="49" y="30"/>
                    </a:cubicBezTo>
                    <a:cubicBezTo>
                      <a:pt x="64" y="30"/>
                      <a:pt x="64" y="30"/>
                      <a:pt x="64" y="30"/>
                    </a:cubicBezTo>
                    <a:cubicBezTo>
                      <a:pt x="64" y="31"/>
                      <a:pt x="64" y="32"/>
                      <a:pt x="64" y="33"/>
                    </a:cubicBezTo>
                    <a:cubicBezTo>
                      <a:pt x="64" y="47"/>
                      <a:pt x="53" y="58"/>
                      <a:pt x="40" y="58"/>
                    </a:cubicBezTo>
                    <a:cubicBezTo>
                      <a:pt x="26" y="58"/>
                      <a:pt x="15" y="47"/>
                      <a:pt x="15" y="33"/>
                    </a:cubicBezTo>
                    <a:cubicBezTo>
                      <a:pt x="15" y="31"/>
                      <a:pt x="15" y="29"/>
                      <a:pt x="16" y="27"/>
                    </a:cubicBezTo>
                    <a:cubicBezTo>
                      <a:pt x="16" y="29"/>
                      <a:pt x="16" y="30"/>
                      <a:pt x="16" y="30"/>
                    </a:cubicBezTo>
                    <a:close/>
                    <a:moveTo>
                      <a:pt x="49" y="35"/>
                    </a:moveTo>
                    <a:cubicBezTo>
                      <a:pt x="51" y="35"/>
                      <a:pt x="53" y="37"/>
                      <a:pt x="53" y="38"/>
                    </a:cubicBezTo>
                    <a:cubicBezTo>
                      <a:pt x="53" y="40"/>
                      <a:pt x="51" y="42"/>
                      <a:pt x="49" y="42"/>
                    </a:cubicBezTo>
                    <a:cubicBezTo>
                      <a:pt x="47" y="42"/>
                      <a:pt x="46" y="40"/>
                      <a:pt x="46" y="38"/>
                    </a:cubicBezTo>
                    <a:cubicBezTo>
                      <a:pt x="46" y="37"/>
                      <a:pt x="47" y="35"/>
                      <a:pt x="49" y="35"/>
                    </a:cubicBezTo>
                    <a:close/>
                    <a:moveTo>
                      <a:pt x="29" y="35"/>
                    </a:moveTo>
                    <a:cubicBezTo>
                      <a:pt x="31" y="35"/>
                      <a:pt x="33" y="37"/>
                      <a:pt x="33" y="38"/>
                    </a:cubicBezTo>
                    <a:cubicBezTo>
                      <a:pt x="33" y="40"/>
                      <a:pt x="31" y="42"/>
                      <a:pt x="29" y="42"/>
                    </a:cubicBezTo>
                    <a:cubicBezTo>
                      <a:pt x="28" y="42"/>
                      <a:pt x="26" y="40"/>
                      <a:pt x="26" y="38"/>
                    </a:cubicBezTo>
                    <a:cubicBezTo>
                      <a:pt x="26" y="37"/>
                      <a:pt x="28" y="35"/>
                      <a:pt x="29" y="35"/>
                    </a:cubicBezTo>
                    <a:close/>
                    <a:moveTo>
                      <a:pt x="79" y="102"/>
                    </a:moveTo>
                    <a:cubicBezTo>
                      <a:pt x="0" y="102"/>
                      <a:pt x="0" y="102"/>
                      <a:pt x="0" y="102"/>
                    </a:cubicBezTo>
                    <a:cubicBezTo>
                      <a:pt x="1" y="83"/>
                      <a:pt x="12" y="68"/>
                      <a:pt x="28" y="63"/>
                    </a:cubicBezTo>
                    <a:cubicBezTo>
                      <a:pt x="28" y="96"/>
                      <a:pt x="28" y="96"/>
                      <a:pt x="28" y="96"/>
                    </a:cubicBezTo>
                    <a:cubicBezTo>
                      <a:pt x="51" y="63"/>
                      <a:pt x="51" y="63"/>
                      <a:pt x="51" y="63"/>
                    </a:cubicBezTo>
                    <a:cubicBezTo>
                      <a:pt x="67" y="68"/>
                      <a:pt x="78" y="83"/>
                      <a:pt x="79" y="10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73" name="Freeform 53"/>
              <p:cNvSpPr>
                <a:spLocks noEditPoints="1"/>
              </p:cNvSpPr>
              <p:nvPr/>
            </p:nvSpPr>
            <p:spPr bwMode="auto">
              <a:xfrm>
                <a:off x="4848315" y="2995479"/>
                <a:ext cx="674520" cy="583200"/>
              </a:xfrm>
              <a:custGeom>
                <a:avLst/>
                <a:gdLst>
                  <a:gd name="T0" fmla="*/ 265 w 275"/>
                  <a:gd name="T1" fmla="*/ 71 h 238"/>
                  <a:gd name="T2" fmla="*/ 243 w 275"/>
                  <a:gd name="T3" fmla="*/ 62 h 238"/>
                  <a:gd name="T4" fmla="*/ 217 w 275"/>
                  <a:gd name="T5" fmla="*/ 62 h 238"/>
                  <a:gd name="T6" fmla="*/ 194 w 275"/>
                  <a:gd name="T7" fmla="*/ 43 h 238"/>
                  <a:gd name="T8" fmla="*/ 172 w 275"/>
                  <a:gd name="T9" fmla="*/ 43 h 238"/>
                  <a:gd name="T10" fmla="*/ 145 w 275"/>
                  <a:gd name="T11" fmla="*/ 0 h 238"/>
                  <a:gd name="T12" fmla="*/ 126 w 275"/>
                  <a:gd name="T13" fmla="*/ 0 h 238"/>
                  <a:gd name="T14" fmla="*/ 100 w 275"/>
                  <a:gd name="T15" fmla="*/ 43 h 238"/>
                  <a:gd name="T16" fmla="*/ 76 w 275"/>
                  <a:gd name="T17" fmla="*/ 44 h 238"/>
                  <a:gd name="T18" fmla="*/ 53 w 275"/>
                  <a:gd name="T19" fmla="*/ 62 h 238"/>
                  <a:gd name="T20" fmla="*/ 31 w 275"/>
                  <a:gd name="T21" fmla="*/ 62 h 238"/>
                  <a:gd name="T22" fmla="*/ 9 w 275"/>
                  <a:gd name="T23" fmla="*/ 71 h 238"/>
                  <a:gd name="T24" fmla="*/ 0 w 275"/>
                  <a:gd name="T25" fmla="*/ 93 h 238"/>
                  <a:gd name="T26" fmla="*/ 0 w 275"/>
                  <a:gd name="T27" fmla="*/ 207 h 238"/>
                  <a:gd name="T28" fmla="*/ 9 w 275"/>
                  <a:gd name="T29" fmla="*/ 229 h 238"/>
                  <a:gd name="T30" fmla="*/ 31 w 275"/>
                  <a:gd name="T31" fmla="*/ 238 h 238"/>
                  <a:gd name="T32" fmla="*/ 243 w 275"/>
                  <a:gd name="T33" fmla="*/ 238 h 238"/>
                  <a:gd name="T34" fmla="*/ 265 w 275"/>
                  <a:gd name="T35" fmla="*/ 229 h 238"/>
                  <a:gd name="T36" fmla="*/ 275 w 275"/>
                  <a:gd name="T37" fmla="*/ 207 h 238"/>
                  <a:gd name="T38" fmla="*/ 275 w 275"/>
                  <a:gd name="T39" fmla="*/ 93 h 238"/>
                  <a:gd name="T40" fmla="*/ 265 w 275"/>
                  <a:gd name="T41" fmla="*/ 71 h 238"/>
                  <a:gd name="T42" fmla="*/ 77 w 275"/>
                  <a:gd name="T43" fmla="*/ 50 h 238"/>
                  <a:gd name="T44" fmla="*/ 194 w 275"/>
                  <a:gd name="T45" fmla="*/ 49 h 238"/>
                  <a:gd name="T46" fmla="*/ 210 w 275"/>
                  <a:gd name="T47" fmla="*/ 58 h 238"/>
                  <a:gd name="T48" fmla="*/ 201 w 275"/>
                  <a:gd name="T49" fmla="*/ 56 h 238"/>
                  <a:gd name="T50" fmla="*/ 83 w 275"/>
                  <a:gd name="T51" fmla="*/ 57 h 238"/>
                  <a:gd name="T52" fmla="*/ 66 w 275"/>
                  <a:gd name="T53" fmla="*/ 74 h 238"/>
                  <a:gd name="T54" fmla="*/ 68 w 275"/>
                  <a:gd name="T55" fmla="*/ 83 h 238"/>
                  <a:gd name="T56" fmla="*/ 59 w 275"/>
                  <a:gd name="T57" fmla="*/ 68 h 238"/>
                  <a:gd name="T58" fmla="*/ 77 w 275"/>
                  <a:gd name="T59" fmla="*/ 50 h 238"/>
                  <a:gd name="T60" fmla="*/ 258 w 275"/>
                  <a:gd name="T61" fmla="*/ 207 h 238"/>
                  <a:gd name="T62" fmla="*/ 254 w 275"/>
                  <a:gd name="T63" fmla="*/ 217 h 238"/>
                  <a:gd name="T64" fmla="*/ 243 w 275"/>
                  <a:gd name="T65" fmla="*/ 222 h 238"/>
                  <a:gd name="T66" fmla="*/ 31 w 275"/>
                  <a:gd name="T67" fmla="*/ 222 h 238"/>
                  <a:gd name="T68" fmla="*/ 21 w 275"/>
                  <a:gd name="T69" fmla="*/ 217 h 238"/>
                  <a:gd name="T70" fmla="*/ 17 w 275"/>
                  <a:gd name="T71" fmla="*/ 207 h 238"/>
                  <a:gd name="T72" fmla="*/ 17 w 275"/>
                  <a:gd name="T73" fmla="*/ 93 h 238"/>
                  <a:gd name="T74" fmla="*/ 21 w 275"/>
                  <a:gd name="T75" fmla="*/ 83 h 238"/>
                  <a:gd name="T76" fmla="*/ 31 w 275"/>
                  <a:gd name="T77" fmla="*/ 78 h 238"/>
                  <a:gd name="T78" fmla="*/ 54 w 275"/>
                  <a:gd name="T79" fmla="*/ 78 h 238"/>
                  <a:gd name="T80" fmla="*/ 76 w 275"/>
                  <a:gd name="T81" fmla="*/ 92 h 238"/>
                  <a:gd name="T82" fmla="*/ 194 w 275"/>
                  <a:gd name="T83" fmla="*/ 92 h 238"/>
                  <a:gd name="T84" fmla="*/ 215 w 275"/>
                  <a:gd name="T85" fmla="*/ 78 h 238"/>
                  <a:gd name="T86" fmla="*/ 243 w 275"/>
                  <a:gd name="T87" fmla="*/ 78 h 238"/>
                  <a:gd name="T88" fmla="*/ 254 w 275"/>
                  <a:gd name="T89" fmla="*/ 83 h 238"/>
                  <a:gd name="T90" fmla="*/ 258 w 275"/>
                  <a:gd name="T91" fmla="*/ 93 h 238"/>
                  <a:gd name="T92" fmla="*/ 258 w 275"/>
                  <a:gd name="T93" fmla="*/ 207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5" h="238">
                    <a:moveTo>
                      <a:pt x="265" y="71"/>
                    </a:moveTo>
                    <a:cubicBezTo>
                      <a:pt x="260" y="65"/>
                      <a:pt x="252" y="62"/>
                      <a:pt x="243" y="62"/>
                    </a:cubicBezTo>
                    <a:cubicBezTo>
                      <a:pt x="217" y="62"/>
                      <a:pt x="217" y="62"/>
                      <a:pt x="217" y="62"/>
                    </a:cubicBezTo>
                    <a:cubicBezTo>
                      <a:pt x="215" y="51"/>
                      <a:pt x="205" y="43"/>
                      <a:pt x="194" y="43"/>
                    </a:cubicBezTo>
                    <a:cubicBezTo>
                      <a:pt x="172" y="43"/>
                      <a:pt x="172" y="43"/>
                      <a:pt x="172" y="43"/>
                    </a:cubicBezTo>
                    <a:cubicBezTo>
                      <a:pt x="155" y="30"/>
                      <a:pt x="148" y="15"/>
                      <a:pt x="145" y="0"/>
                    </a:cubicBezTo>
                    <a:cubicBezTo>
                      <a:pt x="138" y="0"/>
                      <a:pt x="132" y="0"/>
                      <a:pt x="126" y="0"/>
                    </a:cubicBezTo>
                    <a:cubicBezTo>
                      <a:pt x="123" y="20"/>
                      <a:pt x="114" y="33"/>
                      <a:pt x="100" y="43"/>
                    </a:cubicBezTo>
                    <a:cubicBezTo>
                      <a:pt x="76" y="44"/>
                      <a:pt x="76" y="44"/>
                      <a:pt x="76" y="44"/>
                    </a:cubicBezTo>
                    <a:cubicBezTo>
                      <a:pt x="65" y="44"/>
                      <a:pt x="56" y="51"/>
                      <a:pt x="53" y="62"/>
                    </a:cubicBezTo>
                    <a:cubicBezTo>
                      <a:pt x="31" y="62"/>
                      <a:pt x="31" y="62"/>
                      <a:pt x="31" y="62"/>
                    </a:cubicBezTo>
                    <a:cubicBezTo>
                      <a:pt x="23" y="62"/>
                      <a:pt x="15" y="65"/>
                      <a:pt x="9" y="71"/>
                    </a:cubicBezTo>
                    <a:cubicBezTo>
                      <a:pt x="3" y="77"/>
                      <a:pt x="0" y="84"/>
                      <a:pt x="0" y="93"/>
                    </a:cubicBezTo>
                    <a:cubicBezTo>
                      <a:pt x="0" y="207"/>
                      <a:pt x="0" y="207"/>
                      <a:pt x="0" y="207"/>
                    </a:cubicBezTo>
                    <a:cubicBezTo>
                      <a:pt x="0" y="215"/>
                      <a:pt x="3" y="223"/>
                      <a:pt x="9" y="229"/>
                    </a:cubicBezTo>
                    <a:cubicBezTo>
                      <a:pt x="15" y="235"/>
                      <a:pt x="23" y="238"/>
                      <a:pt x="31" y="238"/>
                    </a:cubicBezTo>
                    <a:cubicBezTo>
                      <a:pt x="243" y="238"/>
                      <a:pt x="243" y="238"/>
                      <a:pt x="243" y="238"/>
                    </a:cubicBezTo>
                    <a:cubicBezTo>
                      <a:pt x="252" y="238"/>
                      <a:pt x="260" y="235"/>
                      <a:pt x="265" y="229"/>
                    </a:cubicBezTo>
                    <a:cubicBezTo>
                      <a:pt x="271" y="223"/>
                      <a:pt x="275" y="215"/>
                      <a:pt x="275" y="207"/>
                    </a:cubicBezTo>
                    <a:cubicBezTo>
                      <a:pt x="275" y="93"/>
                      <a:pt x="275" y="93"/>
                      <a:pt x="275" y="93"/>
                    </a:cubicBezTo>
                    <a:cubicBezTo>
                      <a:pt x="275" y="84"/>
                      <a:pt x="271" y="77"/>
                      <a:pt x="265" y="71"/>
                    </a:cubicBezTo>
                    <a:close/>
                    <a:moveTo>
                      <a:pt x="77" y="50"/>
                    </a:moveTo>
                    <a:cubicBezTo>
                      <a:pt x="194" y="49"/>
                      <a:pt x="194" y="49"/>
                      <a:pt x="194" y="49"/>
                    </a:cubicBezTo>
                    <a:cubicBezTo>
                      <a:pt x="201" y="49"/>
                      <a:pt x="207" y="53"/>
                      <a:pt x="210" y="58"/>
                    </a:cubicBezTo>
                    <a:cubicBezTo>
                      <a:pt x="207" y="57"/>
                      <a:pt x="204" y="56"/>
                      <a:pt x="201" y="56"/>
                    </a:cubicBezTo>
                    <a:cubicBezTo>
                      <a:pt x="83" y="57"/>
                      <a:pt x="83" y="57"/>
                      <a:pt x="83" y="57"/>
                    </a:cubicBezTo>
                    <a:cubicBezTo>
                      <a:pt x="74" y="57"/>
                      <a:pt x="66" y="65"/>
                      <a:pt x="66" y="74"/>
                    </a:cubicBezTo>
                    <a:cubicBezTo>
                      <a:pt x="66" y="77"/>
                      <a:pt x="66" y="80"/>
                      <a:pt x="68" y="83"/>
                    </a:cubicBezTo>
                    <a:cubicBezTo>
                      <a:pt x="63" y="80"/>
                      <a:pt x="59" y="74"/>
                      <a:pt x="59" y="68"/>
                    </a:cubicBezTo>
                    <a:cubicBezTo>
                      <a:pt x="59" y="58"/>
                      <a:pt x="67" y="50"/>
                      <a:pt x="77" y="50"/>
                    </a:cubicBezTo>
                    <a:close/>
                    <a:moveTo>
                      <a:pt x="258" y="207"/>
                    </a:moveTo>
                    <a:cubicBezTo>
                      <a:pt x="258" y="211"/>
                      <a:pt x="256" y="214"/>
                      <a:pt x="254" y="217"/>
                    </a:cubicBezTo>
                    <a:cubicBezTo>
                      <a:pt x="251" y="220"/>
                      <a:pt x="247" y="222"/>
                      <a:pt x="243" y="222"/>
                    </a:cubicBezTo>
                    <a:cubicBezTo>
                      <a:pt x="31" y="222"/>
                      <a:pt x="31" y="222"/>
                      <a:pt x="31" y="222"/>
                    </a:cubicBezTo>
                    <a:cubicBezTo>
                      <a:pt x="27" y="222"/>
                      <a:pt x="24" y="220"/>
                      <a:pt x="21" y="217"/>
                    </a:cubicBezTo>
                    <a:cubicBezTo>
                      <a:pt x="18" y="214"/>
                      <a:pt x="17" y="211"/>
                      <a:pt x="17" y="207"/>
                    </a:cubicBezTo>
                    <a:cubicBezTo>
                      <a:pt x="17" y="93"/>
                      <a:pt x="17" y="93"/>
                      <a:pt x="17" y="93"/>
                    </a:cubicBezTo>
                    <a:cubicBezTo>
                      <a:pt x="17" y="89"/>
                      <a:pt x="18" y="85"/>
                      <a:pt x="21" y="83"/>
                    </a:cubicBezTo>
                    <a:cubicBezTo>
                      <a:pt x="24" y="80"/>
                      <a:pt x="27" y="78"/>
                      <a:pt x="31" y="78"/>
                    </a:cubicBezTo>
                    <a:cubicBezTo>
                      <a:pt x="54" y="78"/>
                      <a:pt x="54" y="78"/>
                      <a:pt x="54" y="78"/>
                    </a:cubicBezTo>
                    <a:cubicBezTo>
                      <a:pt x="58" y="87"/>
                      <a:pt x="67" y="92"/>
                      <a:pt x="76" y="92"/>
                    </a:cubicBezTo>
                    <a:cubicBezTo>
                      <a:pt x="194" y="92"/>
                      <a:pt x="194" y="92"/>
                      <a:pt x="194" y="92"/>
                    </a:cubicBezTo>
                    <a:cubicBezTo>
                      <a:pt x="203" y="92"/>
                      <a:pt x="211" y="86"/>
                      <a:pt x="215" y="78"/>
                    </a:cubicBezTo>
                    <a:cubicBezTo>
                      <a:pt x="243" y="78"/>
                      <a:pt x="243" y="78"/>
                      <a:pt x="243" y="78"/>
                    </a:cubicBezTo>
                    <a:cubicBezTo>
                      <a:pt x="247" y="78"/>
                      <a:pt x="251" y="80"/>
                      <a:pt x="254" y="83"/>
                    </a:cubicBezTo>
                    <a:cubicBezTo>
                      <a:pt x="256" y="85"/>
                      <a:pt x="258" y="89"/>
                      <a:pt x="258" y="93"/>
                    </a:cubicBezTo>
                    <a:lnTo>
                      <a:pt x="258" y="20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grpSp>
        <p:nvGrpSpPr>
          <p:cNvPr id="74" name="组合 73"/>
          <p:cNvGrpSpPr/>
          <p:nvPr/>
        </p:nvGrpSpPr>
        <p:grpSpPr>
          <a:xfrm>
            <a:off x="7362006" y="1503028"/>
            <a:ext cx="1152128" cy="1152128"/>
            <a:chOff x="6923881" y="1139949"/>
            <a:chExt cx="1152128" cy="1152128"/>
          </a:xfrm>
        </p:grpSpPr>
        <p:sp>
          <p:nvSpPr>
            <p:cNvPr id="75" name="椭圆 74"/>
            <p:cNvSpPr/>
            <p:nvPr/>
          </p:nvSpPr>
          <p:spPr>
            <a:xfrm>
              <a:off x="6923881" y="1139949"/>
              <a:ext cx="1152128" cy="115212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6" name="Freeform 21"/>
            <p:cNvSpPr>
              <a:spLocks noChangeAspect="1" noEditPoints="1"/>
            </p:cNvSpPr>
            <p:nvPr/>
          </p:nvSpPr>
          <p:spPr bwMode="auto">
            <a:xfrm>
              <a:off x="7177642" y="1415320"/>
              <a:ext cx="621073" cy="583200"/>
            </a:xfrm>
            <a:custGeom>
              <a:avLst/>
              <a:gdLst>
                <a:gd name="T0" fmla="*/ 189 w 243"/>
                <a:gd name="T1" fmla="*/ 0 h 228"/>
                <a:gd name="T2" fmla="*/ 196 w 243"/>
                <a:gd name="T3" fmla="*/ 190 h 228"/>
                <a:gd name="T4" fmla="*/ 201 w 243"/>
                <a:gd name="T5" fmla="*/ 207 h 228"/>
                <a:gd name="T6" fmla="*/ 224 w 243"/>
                <a:gd name="T7" fmla="*/ 208 h 228"/>
                <a:gd name="T8" fmla="*/ 228 w 243"/>
                <a:gd name="T9" fmla="*/ 184 h 228"/>
                <a:gd name="T10" fmla="*/ 235 w 243"/>
                <a:gd name="T11" fmla="*/ 11 h 228"/>
                <a:gd name="T12" fmla="*/ 243 w 243"/>
                <a:gd name="T13" fmla="*/ 184 h 228"/>
                <a:gd name="T14" fmla="*/ 236 w 243"/>
                <a:gd name="T15" fmla="*/ 215 h 228"/>
                <a:gd name="T16" fmla="*/ 216 w 243"/>
                <a:gd name="T17" fmla="*/ 228 h 228"/>
                <a:gd name="T18" fmla="*/ 35 w 243"/>
                <a:gd name="T19" fmla="*/ 228 h 228"/>
                <a:gd name="T20" fmla="*/ 10 w 243"/>
                <a:gd name="T21" fmla="*/ 219 h 228"/>
                <a:gd name="T22" fmla="*/ 0 w 243"/>
                <a:gd name="T23" fmla="*/ 191 h 228"/>
                <a:gd name="T24" fmla="*/ 8 w 243"/>
                <a:gd name="T25" fmla="*/ 0 h 228"/>
                <a:gd name="T26" fmla="*/ 34 w 243"/>
                <a:gd name="T27" fmla="*/ 188 h 228"/>
                <a:gd name="T28" fmla="*/ 72 w 243"/>
                <a:gd name="T29" fmla="*/ 179 h 228"/>
                <a:gd name="T30" fmla="*/ 34 w 243"/>
                <a:gd name="T31" fmla="*/ 157 h 228"/>
                <a:gd name="T32" fmla="*/ 161 w 243"/>
                <a:gd name="T33" fmla="*/ 166 h 228"/>
                <a:gd name="T34" fmla="*/ 34 w 243"/>
                <a:gd name="T35" fmla="*/ 157 h 228"/>
                <a:gd name="T36" fmla="*/ 34 w 243"/>
                <a:gd name="T37" fmla="*/ 142 h 228"/>
                <a:gd name="T38" fmla="*/ 161 w 243"/>
                <a:gd name="T39" fmla="*/ 132 h 228"/>
                <a:gd name="T40" fmla="*/ 34 w 243"/>
                <a:gd name="T41" fmla="*/ 109 h 228"/>
                <a:gd name="T42" fmla="*/ 161 w 243"/>
                <a:gd name="T43" fmla="*/ 119 h 228"/>
                <a:gd name="T44" fmla="*/ 34 w 243"/>
                <a:gd name="T45" fmla="*/ 109 h 228"/>
                <a:gd name="T46" fmla="*/ 64 w 243"/>
                <a:gd name="T47" fmla="*/ 38 h 228"/>
                <a:gd name="T48" fmla="*/ 54 w 243"/>
                <a:gd name="T49" fmla="*/ 62 h 228"/>
                <a:gd name="T50" fmla="*/ 34 w 243"/>
                <a:gd name="T51" fmla="*/ 38 h 228"/>
                <a:gd name="T52" fmla="*/ 44 w 243"/>
                <a:gd name="T53" fmla="*/ 90 h 228"/>
                <a:gd name="T54" fmla="*/ 52 w 243"/>
                <a:gd name="T55" fmla="*/ 90 h 228"/>
                <a:gd name="T56" fmla="*/ 89 w 243"/>
                <a:gd name="T57" fmla="*/ 90 h 228"/>
                <a:gd name="T58" fmla="*/ 78 w 243"/>
                <a:gd name="T59" fmla="*/ 84 h 228"/>
                <a:gd name="T60" fmla="*/ 87 w 243"/>
                <a:gd name="T61" fmla="*/ 65 h 228"/>
                <a:gd name="T62" fmla="*/ 78 w 243"/>
                <a:gd name="T63" fmla="*/ 59 h 228"/>
                <a:gd name="T64" fmla="*/ 89 w 243"/>
                <a:gd name="T65" fmla="*/ 45 h 228"/>
                <a:gd name="T66" fmla="*/ 66 w 243"/>
                <a:gd name="T67" fmla="*/ 38 h 228"/>
                <a:gd name="T68" fmla="*/ 89 w 243"/>
                <a:gd name="T69" fmla="*/ 90 h 228"/>
                <a:gd name="T70" fmla="*/ 127 w 243"/>
                <a:gd name="T71" fmla="*/ 38 h 228"/>
                <a:gd name="T72" fmla="*/ 120 w 243"/>
                <a:gd name="T73" fmla="*/ 38 h 228"/>
                <a:gd name="T74" fmla="*/ 103 w 243"/>
                <a:gd name="T75" fmla="*/ 62 h 228"/>
                <a:gd name="T76" fmla="*/ 90 w 243"/>
                <a:gd name="T77" fmla="*/ 38 h 228"/>
                <a:gd name="T78" fmla="*/ 108 w 243"/>
                <a:gd name="T79" fmla="*/ 90 h 228"/>
                <a:gd name="T80" fmla="*/ 116 w 243"/>
                <a:gd name="T81" fmla="*/ 90 h 228"/>
                <a:gd name="T82" fmla="*/ 136 w 243"/>
                <a:gd name="T83" fmla="*/ 38 h 228"/>
                <a:gd name="T84" fmla="*/ 138 w 243"/>
                <a:gd name="T85" fmla="*/ 81 h 228"/>
                <a:gd name="T86" fmla="*/ 164 w 243"/>
                <a:gd name="T87" fmla="*/ 81 h 228"/>
                <a:gd name="T88" fmla="*/ 162 w 243"/>
                <a:gd name="T89" fmla="*/ 68 h 228"/>
                <a:gd name="T90" fmla="*/ 149 w 243"/>
                <a:gd name="T91" fmla="*/ 51 h 228"/>
                <a:gd name="T92" fmla="*/ 150 w 243"/>
                <a:gd name="T93" fmla="*/ 45 h 228"/>
                <a:gd name="T94" fmla="*/ 152 w 243"/>
                <a:gd name="T95" fmla="*/ 56 h 228"/>
                <a:gd name="T96" fmla="*/ 163 w 243"/>
                <a:gd name="T97" fmla="*/ 47 h 228"/>
                <a:gd name="T98" fmla="*/ 138 w 243"/>
                <a:gd name="T99" fmla="*/ 48 h 228"/>
                <a:gd name="T100" fmla="*/ 139 w 243"/>
                <a:gd name="T101" fmla="*/ 59 h 228"/>
                <a:gd name="T102" fmla="*/ 152 w 243"/>
                <a:gd name="T103" fmla="*/ 75 h 228"/>
                <a:gd name="T104" fmla="*/ 150 w 243"/>
                <a:gd name="T105" fmla="*/ 83 h 228"/>
                <a:gd name="T106" fmla="*/ 148 w 243"/>
                <a:gd name="T107" fmla="*/ 70 h 228"/>
                <a:gd name="T108" fmla="*/ 206 w 243"/>
                <a:gd name="T109" fmla="*/ 12 h 228"/>
                <a:gd name="T110" fmla="*/ 213 w 243"/>
                <a:gd name="T111" fmla="*/ 200 h 228"/>
                <a:gd name="T112" fmla="*/ 220 w 243"/>
                <a:gd name="T113" fmla="*/ 12 h 228"/>
                <a:gd name="T114" fmla="*/ 206 w 243"/>
                <a:gd name="T115" fmla="*/ 12 h 228"/>
                <a:gd name="T116" fmla="*/ 15 w 243"/>
                <a:gd name="T117" fmla="*/ 15 h 228"/>
                <a:gd name="T118" fmla="*/ 15 w 243"/>
                <a:gd name="T119" fmla="*/ 191 h 228"/>
                <a:gd name="T120" fmla="*/ 35 w 243"/>
                <a:gd name="T121" fmla="*/ 213 h 228"/>
                <a:gd name="T122" fmla="*/ 188 w 243"/>
                <a:gd name="T123" fmla="*/ 213 h 228"/>
                <a:gd name="T124" fmla="*/ 182 w 243"/>
                <a:gd name="T125" fmla="*/ 190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3" h="228">
                  <a:moveTo>
                    <a:pt x="8" y="0"/>
                  </a:moveTo>
                  <a:cubicBezTo>
                    <a:pt x="189" y="0"/>
                    <a:pt x="189" y="0"/>
                    <a:pt x="189" y="0"/>
                  </a:cubicBezTo>
                  <a:cubicBezTo>
                    <a:pt x="193" y="0"/>
                    <a:pt x="196" y="3"/>
                    <a:pt x="196" y="7"/>
                  </a:cubicBezTo>
                  <a:cubicBezTo>
                    <a:pt x="196" y="190"/>
                    <a:pt x="196" y="190"/>
                    <a:pt x="196" y="190"/>
                  </a:cubicBezTo>
                  <a:cubicBezTo>
                    <a:pt x="196" y="190"/>
                    <a:pt x="196" y="190"/>
                    <a:pt x="196" y="190"/>
                  </a:cubicBezTo>
                  <a:cubicBezTo>
                    <a:pt x="196" y="198"/>
                    <a:pt x="198" y="203"/>
                    <a:pt x="201" y="207"/>
                  </a:cubicBezTo>
                  <a:cubicBezTo>
                    <a:pt x="204" y="210"/>
                    <a:pt x="210" y="212"/>
                    <a:pt x="216" y="213"/>
                  </a:cubicBezTo>
                  <a:cubicBezTo>
                    <a:pt x="219" y="213"/>
                    <a:pt x="222" y="211"/>
                    <a:pt x="224" y="208"/>
                  </a:cubicBezTo>
                  <a:cubicBezTo>
                    <a:pt x="226" y="203"/>
                    <a:pt x="228" y="196"/>
                    <a:pt x="228" y="184"/>
                  </a:cubicBezTo>
                  <a:cubicBezTo>
                    <a:pt x="228" y="184"/>
                    <a:pt x="228" y="184"/>
                    <a:pt x="228" y="184"/>
                  </a:cubicBezTo>
                  <a:cubicBezTo>
                    <a:pt x="228" y="19"/>
                    <a:pt x="228" y="19"/>
                    <a:pt x="228" y="19"/>
                  </a:cubicBezTo>
                  <a:cubicBezTo>
                    <a:pt x="228" y="15"/>
                    <a:pt x="231" y="11"/>
                    <a:pt x="235" y="11"/>
                  </a:cubicBezTo>
                  <a:cubicBezTo>
                    <a:pt x="239" y="11"/>
                    <a:pt x="243" y="15"/>
                    <a:pt x="243" y="19"/>
                  </a:cubicBezTo>
                  <a:cubicBezTo>
                    <a:pt x="243" y="184"/>
                    <a:pt x="243" y="184"/>
                    <a:pt x="243" y="184"/>
                  </a:cubicBezTo>
                  <a:cubicBezTo>
                    <a:pt x="243" y="184"/>
                    <a:pt x="243" y="184"/>
                    <a:pt x="242" y="184"/>
                  </a:cubicBezTo>
                  <a:cubicBezTo>
                    <a:pt x="243" y="199"/>
                    <a:pt x="240" y="209"/>
                    <a:pt x="236" y="215"/>
                  </a:cubicBezTo>
                  <a:cubicBezTo>
                    <a:pt x="232" y="223"/>
                    <a:pt x="225" y="227"/>
                    <a:pt x="217" y="228"/>
                  </a:cubicBezTo>
                  <a:cubicBezTo>
                    <a:pt x="217" y="228"/>
                    <a:pt x="217" y="228"/>
                    <a:pt x="216" y="228"/>
                  </a:cubicBezTo>
                  <a:cubicBezTo>
                    <a:pt x="216" y="228"/>
                    <a:pt x="216" y="228"/>
                    <a:pt x="216" y="228"/>
                  </a:cubicBezTo>
                  <a:cubicBezTo>
                    <a:pt x="35" y="228"/>
                    <a:pt x="35" y="228"/>
                    <a:pt x="35" y="228"/>
                  </a:cubicBezTo>
                  <a:cubicBezTo>
                    <a:pt x="35" y="228"/>
                    <a:pt x="34" y="228"/>
                    <a:pt x="34" y="228"/>
                  </a:cubicBezTo>
                  <a:cubicBezTo>
                    <a:pt x="24" y="228"/>
                    <a:pt x="16" y="225"/>
                    <a:pt x="10" y="219"/>
                  </a:cubicBezTo>
                  <a:cubicBezTo>
                    <a:pt x="4" y="213"/>
                    <a:pt x="0" y="204"/>
                    <a:pt x="0" y="191"/>
                  </a:cubicBezTo>
                  <a:cubicBezTo>
                    <a:pt x="0" y="191"/>
                    <a:pt x="0" y="191"/>
                    <a:pt x="0" y="191"/>
                  </a:cubicBezTo>
                  <a:cubicBezTo>
                    <a:pt x="0" y="7"/>
                    <a:pt x="0" y="7"/>
                    <a:pt x="0" y="7"/>
                  </a:cubicBezTo>
                  <a:cubicBezTo>
                    <a:pt x="0" y="3"/>
                    <a:pt x="3" y="0"/>
                    <a:pt x="8" y="0"/>
                  </a:cubicBezTo>
                  <a:close/>
                  <a:moveTo>
                    <a:pt x="34" y="179"/>
                  </a:moveTo>
                  <a:cubicBezTo>
                    <a:pt x="34" y="188"/>
                    <a:pt x="34" y="188"/>
                    <a:pt x="34" y="188"/>
                  </a:cubicBezTo>
                  <a:cubicBezTo>
                    <a:pt x="72" y="188"/>
                    <a:pt x="72" y="188"/>
                    <a:pt x="72" y="188"/>
                  </a:cubicBezTo>
                  <a:cubicBezTo>
                    <a:pt x="72" y="179"/>
                    <a:pt x="72" y="179"/>
                    <a:pt x="72" y="179"/>
                  </a:cubicBezTo>
                  <a:cubicBezTo>
                    <a:pt x="34" y="179"/>
                    <a:pt x="34" y="179"/>
                    <a:pt x="34" y="179"/>
                  </a:cubicBezTo>
                  <a:close/>
                  <a:moveTo>
                    <a:pt x="34" y="157"/>
                  </a:moveTo>
                  <a:cubicBezTo>
                    <a:pt x="34" y="166"/>
                    <a:pt x="34" y="166"/>
                    <a:pt x="34" y="166"/>
                  </a:cubicBezTo>
                  <a:cubicBezTo>
                    <a:pt x="161" y="166"/>
                    <a:pt x="161" y="166"/>
                    <a:pt x="161" y="166"/>
                  </a:cubicBezTo>
                  <a:cubicBezTo>
                    <a:pt x="161" y="157"/>
                    <a:pt x="161" y="157"/>
                    <a:pt x="161" y="157"/>
                  </a:cubicBezTo>
                  <a:cubicBezTo>
                    <a:pt x="34" y="157"/>
                    <a:pt x="34" y="157"/>
                    <a:pt x="34" y="157"/>
                  </a:cubicBezTo>
                  <a:close/>
                  <a:moveTo>
                    <a:pt x="34" y="132"/>
                  </a:moveTo>
                  <a:cubicBezTo>
                    <a:pt x="34" y="142"/>
                    <a:pt x="34" y="142"/>
                    <a:pt x="34" y="142"/>
                  </a:cubicBezTo>
                  <a:cubicBezTo>
                    <a:pt x="161" y="142"/>
                    <a:pt x="161" y="142"/>
                    <a:pt x="161" y="142"/>
                  </a:cubicBezTo>
                  <a:cubicBezTo>
                    <a:pt x="161" y="132"/>
                    <a:pt x="161" y="132"/>
                    <a:pt x="161" y="132"/>
                  </a:cubicBezTo>
                  <a:cubicBezTo>
                    <a:pt x="34" y="132"/>
                    <a:pt x="34" y="132"/>
                    <a:pt x="34" y="132"/>
                  </a:cubicBezTo>
                  <a:close/>
                  <a:moveTo>
                    <a:pt x="34" y="109"/>
                  </a:moveTo>
                  <a:cubicBezTo>
                    <a:pt x="34" y="119"/>
                    <a:pt x="34" y="119"/>
                    <a:pt x="34" y="119"/>
                  </a:cubicBezTo>
                  <a:cubicBezTo>
                    <a:pt x="161" y="119"/>
                    <a:pt x="161" y="119"/>
                    <a:pt x="161" y="119"/>
                  </a:cubicBezTo>
                  <a:cubicBezTo>
                    <a:pt x="161" y="109"/>
                    <a:pt x="161" y="109"/>
                    <a:pt x="161" y="109"/>
                  </a:cubicBezTo>
                  <a:cubicBezTo>
                    <a:pt x="34" y="109"/>
                    <a:pt x="34" y="109"/>
                    <a:pt x="34" y="109"/>
                  </a:cubicBezTo>
                  <a:close/>
                  <a:moveTo>
                    <a:pt x="64" y="90"/>
                  </a:moveTo>
                  <a:cubicBezTo>
                    <a:pt x="64" y="38"/>
                    <a:pt x="64" y="38"/>
                    <a:pt x="64" y="38"/>
                  </a:cubicBezTo>
                  <a:cubicBezTo>
                    <a:pt x="54" y="38"/>
                    <a:pt x="54" y="38"/>
                    <a:pt x="54" y="38"/>
                  </a:cubicBezTo>
                  <a:cubicBezTo>
                    <a:pt x="54" y="62"/>
                    <a:pt x="54" y="62"/>
                    <a:pt x="54" y="62"/>
                  </a:cubicBezTo>
                  <a:cubicBezTo>
                    <a:pt x="48" y="38"/>
                    <a:pt x="48" y="38"/>
                    <a:pt x="48" y="38"/>
                  </a:cubicBezTo>
                  <a:cubicBezTo>
                    <a:pt x="34" y="38"/>
                    <a:pt x="34" y="38"/>
                    <a:pt x="34" y="38"/>
                  </a:cubicBezTo>
                  <a:cubicBezTo>
                    <a:pt x="34" y="90"/>
                    <a:pt x="34" y="90"/>
                    <a:pt x="34" y="90"/>
                  </a:cubicBezTo>
                  <a:cubicBezTo>
                    <a:pt x="44" y="90"/>
                    <a:pt x="44" y="90"/>
                    <a:pt x="44" y="90"/>
                  </a:cubicBezTo>
                  <a:cubicBezTo>
                    <a:pt x="44" y="63"/>
                    <a:pt x="44" y="63"/>
                    <a:pt x="44" y="63"/>
                  </a:cubicBezTo>
                  <a:cubicBezTo>
                    <a:pt x="52" y="90"/>
                    <a:pt x="52" y="90"/>
                    <a:pt x="52" y="90"/>
                  </a:cubicBezTo>
                  <a:cubicBezTo>
                    <a:pt x="64" y="90"/>
                    <a:pt x="64" y="90"/>
                    <a:pt x="64" y="90"/>
                  </a:cubicBezTo>
                  <a:close/>
                  <a:moveTo>
                    <a:pt x="89" y="90"/>
                  </a:moveTo>
                  <a:cubicBezTo>
                    <a:pt x="89" y="84"/>
                    <a:pt x="89" y="84"/>
                    <a:pt x="89" y="84"/>
                  </a:cubicBezTo>
                  <a:cubicBezTo>
                    <a:pt x="78" y="84"/>
                    <a:pt x="78" y="84"/>
                    <a:pt x="78" y="84"/>
                  </a:cubicBezTo>
                  <a:cubicBezTo>
                    <a:pt x="78" y="65"/>
                    <a:pt x="78" y="65"/>
                    <a:pt x="78" y="65"/>
                  </a:cubicBezTo>
                  <a:cubicBezTo>
                    <a:pt x="87" y="65"/>
                    <a:pt x="87" y="65"/>
                    <a:pt x="87" y="65"/>
                  </a:cubicBezTo>
                  <a:cubicBezTo>
                    <a:pt x="87" y="59"/>
                    <a:pt x="87" y="59"/>
                    <a:pt x="87" y="59"/>
                  </a:cubicBezTo>
                  <a:cubicBezTo>
                    <a:pt x="78" y="59"/>
                    <a:pt x="78" y="59"/>
                    <a:pt x="78" y="59"/>
                  </a:cubicBezTo>
                  <a:cubicBezTo>
                    <a:pt x="78" y="45"/>
                    <a:pt x="78" y="45"/>
                    <a:pt x="78" y="45"/>
                  </a:cubicBezTo>
                  <a:cubicBezTo>
                    <a:pt x="89" y="45"/>
                    <a:pt x="89" y="45"/>
                    <a:pt x="89" y="45"/>
                  </a:cubicBezTo>
                  <a:cubicBezTo>
                    <a:pt x="89" y="38"/>
                    <a:pt x="89" y="38"/>
                    <a:pt x="89" y="38"/>
                  </a:cubicBezTo>
                  <a:cubicBezTo>
                    <a:pt x="66" y="38"/>
                    <a:pt x="66" y="38"/>
                    <a:pt x="66" y="38"/>
                  </a:cubicBezTo>
                  <a:cubicBezTo>
                    <a:pt x="66" y="90"/>
                    <a:pt x="66" y="90"/>
                    <a:pt x="66" y="90"/>
                  </a:cubicBezTo>
                  <a:cubicBezTo>
                    <a:pt x="89" y="90"/>
                    <a:pt x="89" y="90"/>
                    <a:pt x="89" y="90"/>
                  </a:cubicBezTo>
                  <a:close/>
                  <a:moveTo>
                    <a:pt x="136" y="38"/>
                  </a:moveTo>
                  <a:cubicBezTo>
                    <a:pt x="127" y="38"/>
                    <a:pt x="127" y="38"/>
                    <a:pt x="127" y="38"/>
                  </a:cubicBezTo>
                  <a:cubicBezTo>
                    <a:pt x="123" y="62"/>
                    <a:pt x="123" y="62"/>
                    <a:pt x="123" y="62"/>
                  </a:cubicBezTo>
                  <a:cubicBezTo>
                    <a:pt x="120" y="38"/>
                    <a:pt x="120" y="38"/>
                    <a:pt x="120" y="38"/>
                  </a:cubicBezTo>
                  <a:cubicBezTo>
                    <a:pt x="107" y="38"/>
                    <a:pt x="107" y="38"/>
                    <a:pt x="107" y="38"/>
                  </a:cubicBezTo>
                  <a:cubicBezTo>
                    <a:pt x="103" y="62"/>
                    <a:pt x="103" y="62"/>
                    <a:pt x="103" y="62"/>
                  </a:cubicBezTo>
                  <a:cubicBezTo>
                    <a:pt x="100" y="38"/>
                    <a:pt x="100" y="38"/>
                    <a:pt x="100" y="38"/>
                  </a:cubicBezTo>
                  <a:cubicBezTo>
                    <a:pt x="90" y="38"/>
                    <a:pt x="90" y="38"/>
                    <a:pt x="90" y="38"/>
                  </a:cubicBezTo>
                  <a:cubicBezTo>
                    <a:pt x="96" y="90"/>
                    <a:pt x="96" y="90"/>
                    <a:pt x="96" y="90"/>
                  </a:cubicBezTo>
                  <a:cubicBezTo>
                    <a:pt x="108" y="90"/>
                    <a:pt x="108" y="90"/>
                    <a:pt x="108" y="90"/>
                  </a:cubicBezTo>
                  <a:cubicBezTo>
                    <a:pt x="112" y="62"/>
                    <a:pt x="112" y="62"/>
                    <a:pt x="112" y="62"/>
                  </a:cubicBezTo>
                  <a:cubicBezTo>
                    <a:pt x="116" y="90"/>
                    <a:pt x="116" y="90"/>
                    <a:pt x="116" y="90"/>
                  </a:cubicBezTo>
                  <a:cubicBezTo>
                    <a:pt x="129" y="90"/>
                    <a:pt x="129" y="90"/>
                    <a:pt x="129" y="90"/>
                  </a:cubicBezTo>
                  <a:cubicBezTo>
                    <a:pt x="136" y="38"/>
                    <a:pt x="136" y="38"/>
                    <a:pt x="136" y="38"/>
                  </a:cubicBezTo>
                  <a:close/>
                  <a:moveTo>
                    <a:pt x="138" y="70"/>
                  </a:moveTo>
                  <a:cubicBezTo>
                    <a:pt x="138" y="81"/>
                    <a:pt x="138" y="81"/>
                    <a:pt x="138" y="81"/>
                  </a:cubicBezTo>
                  <a:cubicBezTo>
                    <a:pt x="138" y="88"/>
                    <a:pt x="142" y="91"/>
                    <a:pt x="150" y="91"/>
                  </a:cubicBezTo>
                  <a:cubicBezTo>
                    <a:pt x="159" y="91"/>
                    <a:pt x="164" y="87"/>
                    <a:pt x="164" y="81"/>
                  </a:cubicBezTo>
                  <a:cubicBezTo>
                    <a:pt x="164" y="74"/>
                    <a:pt x="164" y="74"/>
                    <a:pt x="164" y="74"/>
                  </a:cubicBezTo>
                  <a:cubicBezTo>
                    <a:pt x="164" y="72"/>
                    <a:pt x="163" y="69"/>
                    <a:pt x="162" y="68"/>
                  </a:cubicBezTo>
                  <a:cubicBezTo>
                    <a:pt x="160" y="66"/>
                    <a:pt x="157" y="63"/>
                    <a:pt x="153" y="58"/>
                  </a:cubicBezTo>
                  <a:cubicBezTo>
                    <a:pt x="150" y="55"/>
                    <a:pt x="149" y="53"/>
                    <a:pt x="149" y="51"/>
                  </a:cubicBezTo>
                  <a:cubicBezTo>
                    <a:pt x="148" y="48"/>
                    <a:pt x="148" y="48"/>
                    <a:pt x="148" y="48"/>
                  </a:cubicBezTo>
                  <a:cubicBezTo>
                    <a:pt x="148" y="46"/>
                    <a:pt x="149" y="45"/>
                    <a:pt x="150" y="45"/>
                  </a:cubicBezTo>
                  <a:cubicBezTo>
                    <a:pt x="152" y="45"/>
                    <a:pt x="152" y="45"/>
                    <a:pt x="152" y="46"/>
                  </a:cubicBezTo>
                  <a:cubicBezTo>
                    <a:pt x="152" y="56"/>
                    <a:pt x="152" y="56"/>
                    <a:pt x="152" y="56"/>
                  </a:cubicBezTo>
                  <a:cubicBezTo>
                    <a:pt x="163" y="56"/>
                    <a:pt x="163" y="56"/>
                    <a:pt x="163" y="56"/>
                  </a:cubicBezTo>
                  <a:cubicBezTo>
                    <a:pt x="163" y="47"/>
                    <a:pt x="163" y="47"/>
                    <a:pt x="163" y="47"/>
                  </a:cubicBezTo>
                  <a:cubicBezTo>
                    <a:pt x="163" y="41"/>
                    <a:pt x="159" y="38"/>
                    <a:pt x="151" y="38"/>
                  </a:cubicBezTo>
                  <a:cubicBezTo>
                    <a:pt x="142" y="38"/>
                    <a:pt x="138" y="41"/>
                    <a:pt x="138" y="48"/>
                  </a:cubicBezTo>
                  <a:cubicBezTo>
                    <a:pt x="138" y="54"/>
                    <a:pt x="138" y="54"/>
                    <a:pt x="138" y="54"/>
                  </a:cubicBezTo>
                  <a:cubicBezTo>
                    <a:pt x="138" y="56"/>
                    <a:pt x="138" y="57"/>
                    <a:pt x="139" y="59"/>
                  </a:cubicBezTo>
                  <a:cubicBezTo>
                    <a:pt x="140" y="61"/>
                    <a:pt x="144" y="64"/>
                    <a:pt x="148" y="69"/>
                  </a:cubicBezTo>
                  <a:cubicBezTo>
                    <a:pt x="151" y="71"/>
                    <a:pt x="152" y="73"/>
                    <a:pt x="152" y="75"/>
                  </a:cubicBezTo>
                  <a:cubicBezTo>
                    <a:pt x="152" y="82"/>
                    <a:pt x="152" y="82"/>
                    <a:pt x="152" y="82"/>
                  </a:cubicBezTo>
                  <a:cubicBezTo>
                    <a:pt x="152" y="83"/>
                    <a:pt x="152" y="83"/>
                    <a:pt x="150" y="83"/>
                  </a:cubicBezTo>
                  <a:cubicBezTo>
                    <a:pt x="149" y="83"/>
                    <a:pt x="148" y="83"/>
                    <a:pt x="148" y="82"/>
                  </a:cubicBezTo>
                  <a:cubicBezTo>
                    <a:pt x="148" y="70"/>
                    <a:pt x="148" y="70"/>
                    <a:pt x="148" y="70"/>
                  </a:cubicBezTo>
                  <a:cubicBezTo>
                    <a:pt x="138" y="70"/>
                    <a:pt x="138" y="70"/>
                    <a:pt x="138" y="70"/>
                  </a:cubicBezTo>
                  <a:close/>
                  <a:moveTo>
                    <a:pt x="206" y="12"/>
                  </a:moveTo>
                  <a:cubicBezTo>
                    <a:pt x="206" y="192"/>
                    <a:pt x="206" y="192"/>
                    <a:pt x="206" y="192"/>
                  </a:cubicBezTo>
                  <a:cubicBezTo>
                    <a:pt x="206" y="196"/>
                    <a:pt x="209" y="200"/>
                    <a:pt x="213" y="200"/>
                  </a:cubicBezTo>
                  <a:cubicBezTo>
                    <a:pt x="217" y="200"/>
                    <a:pt x="220" y="196"/>
                    <a:pt x="220" y="192"/>
                  </a:cubicBezTo>
                  <a:cubicBezTo>
                    <a:pt x="220" y="12"/>
                    <a:pt x="220" y="12"/>
                    <a:pt x="220" y="12"/>
                  </a:cubicBezTo>
                  <a:cubicBezTo>
                    <a:pt x="220" y="8"/>
                    <a:pt x="217" y="4"/>
                    <a:pt x="213" y="4"/>
                  </a:cubicBezTo>
                  <a:cubicBezTo>
                    <a:pt x="209" y="4"/>
                    <a:pt x="206" y="8"/>
                    <a:pt x="206" y="12"/>
                  </a:cubicBezTo>
                  <a:close/>
                  <a:moveTo>
                    <a:pt x="182" y="15"/>
                  </a:moveTo>
                  <a:cubicBezTo>
                    <a:pt x="15" y="15"/>
                    <a:pt x="15" y="15"/>
                    <a:pt x="15" y="15"/>
                  </a:cubicBezTo>
                  <a:cubicBezTo>
                    <a:pt x="15" y="191"/>
                    <a:pt x="15" y="191"/>
                    <a:pt x="15" y="191"/>
                  </a:cubicBezTo>
                  <a:cubicBezTo>
                    <a:pt x="15" y="191"/>
                    <a:pt x="15" y="191"/>
                    <a:pt x="15" y="191"/>
                  </a:cubicBezTo>
                  <a:cubicBezTo>
                    <a:pt x="15" y="200"/>
                    <a:pt x="17" y="205"/>
                    <a:pt x="20" y="208"/>
                  </a:cubicBezTo>
                  <a:cubicBezTo>
                    <a:pt x="23" y="211"/>
                    <a:pt x="29" y="213"/>
                    <a:pt x="35" y="213"/>
                  </a:cubicBezTo>
                  <a:cubicBezTo>
                    <a:pt x="35" y="213"/>
                    <a:pt x="35" y="213"/>
                    <a:pt x="35" y="213"/>
                  </a:cubicBezTo>
                  <a:cubicBezTo>
                    <a:pt x="188" y="213"/>
                    <a:pt x="188" y="213"/>
                    <a:pt x="188" y="213"/>
                  </a:cubicBezTo>
                  <a:cubicBezTo>
                    <a:pt x="184" y="207"/>
                    <a:pt x="181" y="200"/>
                    <a:pt x="182" y="190"/>
                  </a:cubicBezTo>
                  <a:cubicBezTo>
                    <a:pt x="182" y="190"/>
                    <a:pt x="182" y="190"/>
                    <a:pt x="182" y="190"/>
                  </a:cubicBezTo>
                  <a:lnTo>
                    <a:pt x="182" y="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77" name="组合 76"/>
          <p:cNvGrpSpPr/>
          <p:nvPr/>
        </p:nvGrpSpPr>
        <p:grpSpPr>
          <a:xfrm>
            <a:off x="363884" y="1453000"/>
            <a:ext cx="4568155" cy="2308324"/>
            <a:chOff x="317839" y="913887"/>
            <a:chExt cx="1893692" cy="2308324"/>
          </a:xfrm>
        </p:grpSpPr>
        <p:sp>
          <p:nvSpPr>
            <p:cNvPr id="81" name="加号 80"/>
            <p:cNvSpPr/>
            <p:nvPr/>
          </p:nvSpPr>
          <p:spPr>
            <a:xfrm>
              <a:off x="656680" y="2042976"/>
              <a:ext cx="217882" cy="217882"/>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endParaRPr lang="zh-CN" altLang="en-US" sz="1600">
                <a:latin typeface="Times New Roman" panose="02020603050405020304" pitchFamily="18" charset="0"/>
                <a:cs typeface="Times New Roman" panose="02020603050405020304" pitchFamily="18" charset="0"/>
              </a:endParaRPr>
            </a:p>
          </p:txBody>
        </p:sp>
        <p:sp>
          <p:nvSpPr>
            <p:cNvPr id="79" name="矩形 1"/>
            <p:cNvSpPr>
              <a:spLocks noChangeArrowheads="1"/>
            </p:cNvSpPr>
            <p:nvPr/>
          </p:nvSpPr>
          <p:spPr bwMode="auto">
            <a:xfrm>
              <a:off x="317839" y="913887"/>
              <a:ext cx="1893692"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defRPr/>
              </a:pPr>
              <a:r>
                <a:rPr lang="en-US" altLang="zh-CN" dirty="0">
                  <a:latin typeface="Times New Roman" panose="02020603050405020304" pitchFamily="18" charset="0"/>
                  <a:cs typeface="Times New Roman" panose="02020603050405020304" pitchFamily="18" charset="0"/>
                </a:rPr>
                <a:t>With the rapid development of translation technology, a large number of translation software emerge, and the tool versions continue to iterate. AI translation frequently appears in international conferences, and translation technology teaching is becoming more and more popular, which has an important impact on the research of translation technology.</a:t>
              </a:r>
              <a:endParaRPr lang="zh-CN" altLang="en-US"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grpSp>
    </p:spTree>
    <p:extLst>
      <p:ext uri="{BB962C8B-B14F-4D97-AF65-F5344CB8AC3E}">
        <p14:creationId xmlns:p14="http://schemas.microsoft.com/office/powerpoint/2010/main" val="2532341651"/>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par>
                                    <p:cTn id="13" presetID="53" presetClass="entr" presetSubtype="16"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anim calcmode="lin" valueType="num">
                                          <p:cBhvr>
                                            <p:cTn id="15" dur="400" fill="hold"/>
                                            <p:tgtEl>
                                              <p:spTgt spid="59"/>
                                            </p:tgtEl>
                                            <p:attrNameLst>
                                              <p:attrName>ppt_w</p:attrName>
                                            </p:attrNameLst>
                                          </p:cBhvr>
                                          <p:tavLst>
                                            <p:tav tm="0">
                                              <p:val>
                                                <p:fltVal val="0"/>
                                              </p:val>
                                            </p:tav>
                                            <p:tav tm="100000">
                                              <p:val>
                                                <p:strVal val="#ppt_w"/>
                                              </p:val>
                                            </p:tav>
                                          </p:tavLst>
                                        </p:anim>
                                        <p:anim calcmode="lin" valueType="num">
                                          <p:cBhvr>
                                            <p:cTn id="16" dur="400" fill="hold"/>
                                            <p:tgtEl>
                                              <p:spTgt spid="59"/>
                                            </p:tgtEl>
                                            <p:attrNameLst>
                                              <p:attrName>ppt_h</p:attrName>
                                            </p:attrNameLst>
                                          </p:cBhvr>
                                          <p:tavLst>
                                            <p:tav tm="0">
                                              <p:val>
                                                <p:fltVal val="0"/>
                                              </p:val>
                                            </p:tav>
                                            <p:tav tm="100000">
                                              <p:val>
                                                <p:strVal val="#ppt_h"/>
                                              </p:val>
                                            </p:tav>
                                          </p:tavLst>
                                        </p:anim>
                                        <p:animEffect transition="in" filter="fade">
                                          <p:cBhvr>
                                            <p:cTn id="17" dur="400"/>
                                            <p:tgtEl>
                                              <p:spTgt spid="59"/>
                                            </p:tgtEl>
                                          </p:cBhvr>
                                        </p:animEffect>
                                      </p:childTnLst>
                                    </p:cTn>
                                  </p:par>
                                  <p:par>
                                    <p:cTn id="18" presetID="53" presetClass="entr" presetSubtype="16" fill="hold" nodeType="withEffect">
                                      <p:stCondLst>
                                        <p:cond delay="100"/>
                                      </p:stCondLst>
                                      <p:childTnLst>
                                        <p:set>
                                          <p:cBhvr>
                                            <p:cTn id="19" dur="1" fill="hold">
                                              <p:stCondLst>
                                                <p:cond delay="0"/>
                                              </p:stCondLst>
                                            </p:cTn>
                                            <p:tgtEl>
                                              <p:spTgt spid="60"/>
                                            </p:tgtEl>
                                            <p:attrNameLst>
                                              <p:attrName>style.visibility</p:attrName>
                                            </p:attrNameLst>
                                          </p:cBhvr>
                                          <p:to>
                                            <p:strVal val="visible"/>
                                          </p:to>
                                        </p:set>
                                        <p:anim calcmode="lin" valueType="num">
                                          <p:cBhvr>
                                            <p:cTn id="20" dur="400" fill="hold"/>
                                            <p:tgtEl>
                                              <p:spTgt spid="60"/>
                                            </p:tgtEl>
                                            <p:attrNameLst>
                                              <p:attrName>ppt_w</p:attrName>
                                            </p:attrNameLst>
                                          </p:cBhvr>
                                          <p:tavLst>
                                            <p:tav tm="0">
                                              <p:val>
                                                <p:fltVal val="0"/>
                                              </p:val>
                                            </p:tav>
                                            <p:tav tm="100000">
                                              <p:val>
                                                <p:strVal val="#ppt_w"/>
                                              </p:val>
                                            </p:tav>
                                          </p:tavLst>
                                        </p:anim>
                                        <p:anim calcmode="lin" valueType="num">
                                          <p:cBhvr>
                                            <p:cTn id="21" dur="400" fill="hold"/>
                                            <p:tgtEl>
                                              <p:spTgt spid="60"/>
                                            </p:tgtEl>
                                            <p:attrNameLst>
                                              <p:attrName>ppt_h</p:attrName>
                                            </p:attrNameLst>
                                          </p:cBhvr>
                                          <p:tavLst>
                                            <p:tav tm="0">
                                              <p:val>
                                                <p:fltVal val="0"/>
                                              </p:val>
                                            </p:tav>
                                            <p:tav tm="100000">
                                              <p:val>
                                                <p:strVal val="#ppt_h"/>
                                              </p:val>
                                            </p:tav>
                                          </p:tavLst>
                                        </p:anim>
                                        <p:animEffect transition="in" filter="fade">
                                          <p:cBhvr>
                                            <p:cTn id="22" dur="400"/>
                                            <p:tgtEl>
                                              <p:spTgt spid="60"/>
                                            </p:tgtEl>
                                          </p:cBhvr>
                                        </p:animEffect>
                                      </p:childTnLst>
                                    </p:cTn>
                                  </p:par>
                                </p:childTnLst>
                              </p:cTn>
                            </p:par>
                            <p:par>
                              <p:cTn id="23" fill="hold">
                                <p:stCondLst>
                                  <p:cond delay="1000"/>
                                </p:stCondLst>
                                <p:childTnLst>
                                  <p:par>
                                    <p:cTn id="24" presetID="2" presetClass="entr" presetSubtype="9" fill="hold" nodeType="afterEffect" p14:presetBounceEnd="45000">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14:bounceEnd="45000">
                                          <p:cBhvr additive="base">
                                            <p:cTn id="26" dur="400" fill="hold"/>
                                            <p:tgtEl>
                                              <p:spTgt spid="63"/>
                                            </p:tgtEl>
                                            <p:attrNameLst>
                                              <p:attrName>ppt_x</p:attrName>
                                            </p:attrNameLst>
                                          </p:cBhvr>
                                          <p:tavLst>
                                            <p:tav tm="0">
                                              <p:val>
                                                <p:strVal val="0-#ppt_w/2"/>
                                              </p:val>
                                            </p:tav>
                                            <p:tav tm="100000">
                                              <p:val>
                                                <p:strVal val="#ppt_x"/>
                                              </p:val>
                                            </p:tav>
                                          </p:tavLst>
                                        </p:anim>
                                        <p:anim calcmode="lin" valueType="num" p14:bounceEnd="45000">
                                          <p:cBhvr additive="base">
                                            <p:cTn id="27" dur="400" fill="hold"/>
                                            <p:tgtEl>
                                              <p:spTgt spid="63"/>
                                            </p:tgtEl>
                                            <p:attrNameLst>
                                              <p:attrName>ppt_y</p:attrName>
                                            </p:attrNameLst>
                                          </p:cBhvr>
                                          <p:tavLst>
                                            <p:tav tm="0">
                                              <p:val>
                                                <p:strVal val="0-#ppt_h/2"/>
                                              </p:val>
                                            </p:tav>
                                            <p:tav tm="100000">
                                              <p:val>
                                                <p:strVal val="#ppt_y"/>
                                              </p:val>
                                            </p:tav>
                                          </p:tavLst>
                                        </p:anim>
                                      </p:childTnLst>
                                    </p:cTn>
                                  </p:par>
                                  <p:par>
                                    <p:cTn id="28" presetID="2" presetClass="entr" presetSubtype="3" fill="hold" nodeType="withEffect" p14:presetBounceEnd="45000">
                                      <p:stCondLst>
                                        <p:cond delay="0"/>
                                      </p:stCondLst>
                                      <p:childTnLst>
                                        <p:set>
                                          <p:cBhvr>
                                            <p:cTn id="29" dur="1" fill="hold">
                                              <p:stCondLst>
                                                <p:cond delay="0"/>
                                              </p:stCondLst>
                                            </p:cTn>
                                            <p:tgtEl>
                                              <p:spTgt spid="74"/>
                                            </p:tgtEl>
                                            <p:attrNameLst>
                                              <p:attrName>style.visibility</p:attrName>
                                            </p:attrNameLst>
                                          </p:cBhvr>
                                          <p:to>
                                            <p:strVal val="visible"/>
                                          </p:to>
                                        </p:set>
                                        <p:anim calcmode="lin" valueType="num" p14:bounceEnd="45000">
                                          <p:cBhvr additive="base">
                                            <p:cTn id="30" dur="400" fill="hold"/>
                                            <p:tgtEl>
                                              <p:spTgt spid="74"/>
                                            </p:tgtEl>
                                            <p:attrNameLst>
                                              <p:attrName>ppt_x</p:attrName>
                                            </p:attrNameLst>
                                          </p:cBhvr>
                                          <p:tavLst>
                                            <p:tav tm="0">
                                              <p:val>
                                                <p:strVal val="1+#ppt_w/2"/>
                                              </p:val>
                                            </p:tav>
                                            <p:tav tm="100000">
                                              <p:val>
                                                <p:strVal val="#ppt_x"/>
                                              </p:val>
                                            </p:tav>
                                          </p:tavLst>
                                        </p:anim>
                                        <p:anim calcmode="lin" valueType="num" p14:bounceEnd="45000">
                                          <p:cBhvr additive="base">
                                            <p:cTn id="31" dur="400" fill="hold"/>
                                            <p:tgtEl>
                                              <p:spTgt spid="74"/>
                                            </p:tgtEl>
                                            <p:attrNameLst>
                                              <p:attrName>ppt_y</p:attrName>
                                            </p:attrNameLst>
                                          </p:cBhvr>
                                          <p:tavLst>
                                            <p:tav tm="0">
                                              <p:val>
                                                <p:strVal val="0-#ppt_h/2"/>
                                              </p:val>
                                            </p:tav>
                                            <p:tav tm="100000">
                                              <p:val>
                                                <p:strVal val="#ppt_y"/>
                                              </p:val>
                                            </p:tav>
                                          </p:tavLst>
                                        </p:anim>
                                      </p:childTnLst>
                                    </p:cTn>
                                  </p:par>
                                  <p:par>
                                    <p:cTn id="32" presetID="2" presetClass="entr" presetSubtype="6" fill="hold" nodeType="withEffect" p14:presetBounceEnd="45000">
                                      <p:stCondLst>
                                        <p:cond delay="0"/>
                                      </p:stCondLst>
                                      <p:childTnLst>
                                        <p:set>
                                          <p:cBhvr>
                                            <p:cTn id="33" dur="1" fill="hold">
                                              <p:stCondLst>
                                                <p:cond delay="0"/>
                                              </p:stCondLst>
                                            </p:cTn>
                                            <p:tgtEl>
                                              <p:spTgt spid="69"/>
                                            </p:tgtEl>
                                            <p:attrNameLst>
                                              <p:attrName>style.visibility</p:attrName>
                                            </p:attrNameLst>
                                          </p:cBhvr>
                                          <p:to>
                                            <p:strVal val="visible"/>
                                          </p:to>
                                        </p:set>
                                        <p:anim calcmode="lin" valueType="num" p14:bounceEnd="45000">
                                          <p:cBhvr additive="base">
                                            <p:cTn id="34" dur="400" fill="hold"/>
                                            <p:tgtEl>
                                              <p:spTgt spid="69"/>
                                            </p:tgtEl>
                                            <p:attrNameLst>
                                              <p:attrName>ppt_x</p:attrName>
                                            </p:attrNameLst>
                                          </p:cBhvr>
                                          <p:tavLst>
                                            <p:tav tm="0">
                                              <p:val>
                                                <p:strVal val="1+#ppt_w/2"/>
                                              </p:val>
                                            </p:tav>
                                            <p:tav tm="100000">
                                              <p:val>
                                                <p:strVal val="#ppt_x"/>
                                              </p:val>
                                            </p:tav>
                                          </p:tavLst>
                                        </p:anim>
                                        <p:anim calcmode="lin" valueType="num" p14:bounceEnd="45000">
                                          <p:cBhvr additive="base">
                                            <p:cTn id="35" dur="400" fill="hold"/>
                                            <p:tgtEl>
                                              <p:spTgt spid="69"/>
                                            </p:tgtEl>
                                            <p:attrNameLst>
                                              <p:attrName>ppt_y</p:attrName>
                                            </p:attrNameLst>
                                          </p:cBhvr>
                                          <p:tavLst>
                                            <p:tav tm="0">
                                              <p:val>
                                                <p:strVal val="1+#ppt_h/2"/>
                                              </p:val>
                                            </p:tav>
                                            <p:tav tm="100000">
                                              <p:val>
                                                <p:strVal val="#ppt_y"/>
                                              </p:val>
                                            </p:tav>
                                          </p:tavLst>
                                        </p:anim>
                                      </p:childTnLst>
                                    </p:cTn>
                                  </p:par>
                                  <p:par>
                                    <p:cTn id="36" presetID="2" presetClass="entr" presetSubtype="12" fill="hold" nodeType="withEffect" p14:presetBounceEnd="45000">
                                      <p:stCondLst>
                                        <p:cond delay="0"/>
                                      </p:stCondLst>
                                      <p:childTnLst>
                                        <p:set>
                                          <p:cBhvr>
                                            <p:cTn id="37" dur="1" fill="hold">
                                              <p:stCondLst>
                                                <p:cond delay="0"/>
                                              </p:stCondLst>
                                            </p:cTn>
                                            <p:tgtEl>
                                              <p:spTgt spid="66"/>
                                            </p:tgtEl>
                                            <p:attrNameLst>
                                              <p:attrName>style.visibility</p:attrName>
                                            </p:attrNameLst>
                                          </p:cBhvr>
                                          <p:to>
                                            <p:strVal val="visible"/>
                                          </p:to>
                                        </p:set>
                                        <p:anim calcmode="lin" valueType="num" p14:bounceEnd="45000">
                                          <p:cBhvr additive="base">
                                            <p:cTn id="38" dur="400" fill="hold"/>
                                            <p:tgtEl>
                                              <p:spTgt spid="66"/>
                                            </p:tgtEl>
                                            <p:attrNameLst>
                                              <p:attrName>ppt_x</p:attrName>
                                            </p:attrNameLst>
                                          </p:cBhvr>
                                          <p:tavLst>
                                            <p:tav tm="0">
                                              <p:val>
                                                <p:strVal val="0-#ppt_w/2"/>
                                              </p:val>
                                            </p:tav>
                                            <p:tav tm="100000">
                                              <p:val>
                                                <p:strVal val="#ppt_x"/>
                                              </p:val>
                                            </p:tav>
                                          </p:tavLst>
                                        </p:anim>
                                        <p:anim calcmode="lin" valueType="num" p14:bounceEnd="45000">
                                          <p:cBhvr additive="base">
                                            <p:cTn id="39" dur="400" fill="hold"/>
                                            <p:tgtEl>
                                              <p:spTgt spid="66"/>
                                            </p:tgtEl>
                                            <p:attrNameLst>
                                              <p:attrName>ppt_y</p:attrName>
                                            </p:attrNameLst>
                                          </p:cBhvr>
                                          <p:tavLst>
                                            <p:tav tm="0">
                                              <p:val>
                                                <p:strVal val="1+#ppt_h/2"/>
                                              </p:val>
                                            </p:tav>
                                            <p:tav tm="100000">
                                              <p:val>
                                                <p:strVal val="#ppt_y"/>
                                              </p:val>
                                            </p:tav>
                                          </p:tavLst>
                                        </p:anim>
                                      </p:childTnLst>
                                    </p:cTn>
                                  </p:par>
                                </p:childTnLst>
                              </p:cTn>
                            </p:par>
                            <p:par>
                              <p:cTn id="40" fill="hold">
                                <p:stCondLst>
                                  <p:cond delay="1400"/>
                                </p:stCondLst>
                                <p:childTnLst>
                                  <p:par>
                                    <p:cTn id="41" presetID="2" presetClass="entr" presetSubtype="8" fill="hold" nodeType="afterEffect">
                                      <p:stCondLst>
                                        <p:cond delay="0"/>
                                      </p:stCondLst>
                                      <p:childTnLst>
                                        <p:set>
                                          <p:cBhvr>
                                            <p:cTn id="42" dur="1" fill="hold">
                                              <p:stCondLst>
                                                <p:cond delay="0"/>
                                              </p:stCondLst>
                                            </p:cTn>
                                            <p:tgtEl>
                                              <p:spTgt spid="77"/>
                                            </p:tgtEl>
                                            <p:attrNameLst>
                                              <p:attrName>style.visibility</p:attrName>
                                            </p:attrNameLst>
                                          </p:cBhvr>
                                          <p:to>
                                            <p:strVal val="visible"/>
                                          </p:to>
                                        </p:set>
                                        <p:anim calcmode="lin" valueType="num">
                                          <p:cBhvr additive="base">
                                            <p:cTn id="43" dur="500" fill="hold"/>
                                            <p:tgtEl>
                                              <p:spTgt spid="77"/>
                                            </p:tgtEl>
                                            <p:attrNameLst>
                                              <p:attrName>ppt_x</p:attrName>
                                            </p:attrNameLst>
                                          </p:cBhvr>
                                          <p:tavLst>
                                            <p:tav tm="0">
                                              <p:val>
                                                <p:strVal val="0-#ppt_w/2"/>
                                              </p:val>
                                            </p:tav>
                                            <p:tav tm="100000">
                                              <p:val>
                                                <p:strVal val="#ppt_x"/>
                                              </p:val>
                                            </p:tav>
                                          </p:tavLst>
                                        </p:anim>
                                        <p:anim calcmode="lin" valueType="num">
                                          <p:cBhvr additive="base">
                                            <p:cTn id="44" dur="500" fill="hold"/>
                                            <p:tgtEl>
                                              <p:spTgt spid="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59"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par>
                                    <p:cTn id="13" presetID="53" presetClass="entr" presetSubtype="16"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anim calcmode="lin" valueType="num">
                                          <p:cBhvr>
                                            <p:cTn id="15" dur="400" fill="hold"/>
                                            <p:tgtEl>
                                              <p:spTgt spid="59"/>
                                            </p:tgtEl>
                                            <p:attrNameLst>
                                              <p:attrName>ppt_w</p:attrName>
                                            </p:attrNameLst>
                                          </p:cBhvr>
                                          <p:tavLst>
                                            <p:tav tm="0">
                                              <p:val>
                                                <p:fltVal val="0"/>
                                              </p:val>
                                            </p:tav>
                                            <p:tav tm="100000">
                                              <p:val>
                                                <p:strVal val="#ppt_w"/>
                                              </p:val>
                                            </p:tav>
                                          </p:tavLst>
                                        </p:anim>
                                        <p:anim calcmode="lin" valueType="num">
                                          <p:cBhvr>
                                            <p:cTn id="16" dur="400" fill="hold"/>
                                            <p:tgtEl>
                                              <p:spTgt spid="59"/>
                                            </p:tgtEl>
                                            <p:attrNameLst>
                                              <p:attrName>ppt_h</p:attrName>
                                            </p:attrNameLst>
                                          </p:cBhvr>
                                          <p:tavLst>
                                            <p:tav tm="0">
                                              <p:val>
                                                <p:fltVal val="0"/>
                                              </p:val>
                                            </p:tav>
                                            <p:tav tm="100000">
                                              <p:val>
                                                <p:strVal val="#ppt_h"/>
                                              </p:val>
                                            </p:tav>
                                          </p:tavLst>
                                        </p:anim>
                                        <p:animEffect transition="in" filter="fade">
                                          <p:cBhvr>
                                            <p:cTn id="17" dur="400"/>
                                            <p:tgtEl>
                                              <p:spTgt spid="59"/>
                                            </p:tgtEl>
                                          </p:cBhvr>
                                        </p:animEffect>
                                      </p:childTnLst>
                                    </p:cTn>
                                  </p:par>
                                  <p:par>
                                    <p:cTn id="18" presetID="53" presetClass="entr" presetSubtype="16" fill="hold" nodeType="withEffect">
                                      <p:stCondLst>
                                        <p:cond delay="100"/>
                                      </p:stCondLst>
                                      <p:childTnLst>
                                        <p:set>
                                          <p:cBhvr>
                                            <p:cTn id="19" dur="1" fill="hold">
                                              <p:stCondLst>
                                                <p:cond delay="0"/>
                                              </p:stCondLst>
                                            </p:cTn>
                                            <p:tgtEl>
                                              <p:spTgt spid="60"/>
                                            </p:tgtEl>
                                            <p:attrNameLst>
                                              <p:attrName>style.visibility</p:attrName>
                                            </p:attrNameLst>
                                          </p:cBhvr>
                                          <p:to>
                                            <p:strVal val="visible"/>
                                          </p:to>
                                        </p:set>
                                        <p:anim calcmode="lin" valueType="num">
                                          <p:cBhvr>
                                            <p:cTn id="20" dur="400" fill="hold"/>
                                            <p:tgtEl>
                                              <p:spTgt spid="60"/>
                                            </p:tgtEl>
                                            <p:attrNameLst>
                                              <p:attrName>ppt_w</p:attrName>
                                            </p:attrNameLst>
                                          </p:cBhvr>
                                          <p:tavLst>
                                            <p:tav tm="0">
                                              <p:val>
                                                <p:fltVal val="0"/>
                                              </p:val>
                                            </p:tav>
                                            <p:tav tm="100000">
                                              <p:val>
                                                <p:strVal val="#ppt_w"/>
                                              </p:val>
                                            </p:tav>
                                          </p:tavLst>
                                        </p:anim>
                                        <p:anim calcmode="lin" valueType="num">
                                          <p:cBhvr>
                                            <p:cTn id="21" dur="400" fill="hold"/>
                                            <p:tgtEl>
                                              <p:spTgt spid="60"/>
                                            </p:tgtEl>
                                            <p:attrNameLst>
                                              <p:attrName>ppt_h</p:attrName>
                                            </p:attrNameLst>
                                          </p:cBhvr>
                                          <p:tavLst>
                                            <p:tav tm="0">
                                              <p:val>
                                                <p:fltVal val="0"/>
                                              </p:val>
                                            </p:tav>
                                            <p:tav tm="100000">
                                              <p:val>
                                                <p:strVal val="#ppt_h"/>
                                              </p:val>
                                            </p:tav>
                                          </p:tavLst>
                                        </p:anim>
                                        <p:animEffect transition="in" filter="fade">
                                          <p:cBhvr>
                                            <p:cTn id="22" dur="400"/>
                                            <p:tgtEl>
                                              <p:spTgt spid="60"/>
                                            </p:tgtEl>
                                          </p:cBhvr>
                                        </p:animEffect>
                                      </p:childTnLst>
                                    </p:cTn>
                                  </p:par>
                                </p:childTnLst>
                              </p:cTn>
                            </p:par>
                            <p:par>
                              <p:cTn id="23" fill="hold">
                                <p:stCondLst>
                                  <p:cond delay="1000"/>
                                </p:stCondLst>
                                <p:childTnLst>
                                  <p:par>
                                    <p:cTn id="24" presetID="2" presetClass="entr" presetSubtype="9" fill="hold" nodeType="afterEffect">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cBhvr additive="base">
                                            <p:cTn id="26" dur="400" fill="hold"/>
                                            <p:tgtEl>
                                              <p:spTgt spid="63"/>
                                            </p:tgtEl>
                                            <p:attrNameLst>
                                              <p:attrName>ppt_x</p:attrName>
                                            </p:attrNameLst>
                                          </p:cBhvr>
                                          <p:tavLst>
                                            <p:tav tm="0">
                                              <p:val>
                                                <p:strVal val="0-#ppt_w/2"/>
                                              </p:val>
                                            </p:tav>
                                            <p:tav tm="100000">
                                              <p:val>
                                                <p:strVal val="#ppt_x"/>
                                              </p:val>
                                            </p:tav>
                                          </p:tavLst>
                                        </p:anim>
                                        <p:anim calcmode="lin" valueType="num">
                                          <p:cBhvr additive="base">
                                            <p:cTn id="27" dur="400" fill="hold"/>
                                            <p:tgtEl>
                                              <p:spTgt spid="63"/>
                                            </p:tgtEl>
                                            <p:attrNameLst>
                                              <p:attrName>ppt_y</p:attrName>
                                            </p:attrNameLst>
                                          </p:cBhvr>
                                          <p:tavLst>
                                            <p:tav tm="0">
                                              <p:val>
                                                <p:strVal val="0-#ppt_h/2"/>
                                              </p:val>
                                            </p:tav>
                                            <p:tav tm="100000">
                                              <p:val>
                                                <p:strVal val="#ppt_y"/>
                                              </p:val>
                                            </p:tav>
                                          </p:tavLst>
                                        </p:anim>
                                      </p:childTnLst>
                                    </p:cTn>
                                  </p:par>
                                  <p:par>
                                    <p:cTn id="28" presetID="2" presetClass="entr" presetSubtype="3" fill="hold" nodeType="withEffect">
                                      <p:stCondLst>
                                        <p:cond delay="0"/>
                                      </p:stCondLst>
                                      <p:childTnLst>
                                        <p:set>
                                          <p:cBhvr>
                                            <p:cTn id="29" dur="1" fill="hold">
                                              <p:stCondLst>
                                                <p:cond delay="0"/>
                                              </p:stCondLst>
                                            </p:cTn>
                                            <p:tgtEl>
                                              <p:spTgt spid="74"/>
                                            </p:tgtEl>
                                            <p:attrNameLst>
                                              <p:attrName>style.visibility</p:attrName>
                                            </p:attrNameLst>
                                          </p:cBhvr>
                                          <p:to>
                                            <p:strVal val="visible"/>
                                          </p:to>
                                        </p:set>
                                        <p:anim calcmode="lin" valueType="num">
                                          <p:cBhvr additive="base">
                                            <p:cTn id="30" dur="400" fill="hold"/>
                                            <p:tgtEl>
                                              <p:spTgt spid="74"/>
                                            </p:tgtEl>
                                            <p:attrNameLst>
                                              <p:attrName>ppt_x</p:attrName>
                                            </p:attrNameLst>
                                          </p:cBhvr>
                                          <p:tavLst>
                                            <p:tav tm="0">
                                              <p:val>
                                                <p:strVal val="1+#ppt_w/2"/>
                                              </p:val>
                                            </p:tav>
                                            <p:tav tm="100000">
                                              <p:val>
                                                <p:strVal val="#ppt_x"/>
                                              </p:val>
                                            </p:tav>
                                          </p:tavLst>
                                        </p:anim>
                                        <p:anim calcmode="lin" valueType="num">
                                          <p:cBhvr additive="base">
                                            <p:cTn id="31" dur="400" fill="hold"/>
                                            <p:tgtEl>
                                              <p:spTgt spid="74"/>
                                            </p:tgtEl>
                                            <p:attrNameLst>
                                              <p:attrName>ppt_y</p:attrName>
                                            </p:attrNameLst>
                                          </p:cBhvr>
                                          <p:tavLst>
                                            <p:tav tm="0">
                                              <p:val>
                                                <p:strVal val="0-#ppt_h/2"/>
                                              </p:val>
                                            </p:tav>
                                            <p:tav tm="100000">
                                              <p:val>
                                                <p:strVal val="#ppt_y"/>
                                              </p:val>
                                            </p:tav>
                                          </p:tavLst>
                                        </p:anim>
                                      </p:childTnLst>
                                    </p:cTn>
                                  </p:par>
                                  <p:par>
                                    <p:cTn id="32" presetID="2" presetClass="entr" presetSubtype="6" fill="hold" nodeType="withEffect">
                                      <p:stCondLst>
                                        <p:cond delay="0"/>
                                      </p:stCondLst>
                                      <p:childTnLst>
                                        <p:set>
                                          <p:cBhvr>
                                            <p:cTn id="33" dur="1" fill="hold">
                                              <p:stCondLst>
                                                <p:cond delay="0"/>
                                              </p:stCondLst>
                                            </p:cTn>
                                            <p:tgtEl>
                                              <p:spTgt spid="69"/>
                                            </p:tgtEl>
                                            <p:attrNameLst>
                                              <p:attrName>style.visibility</p:attrName>
                                            </p:attrNameLst>
                                          </p:cBhvr>
                                          <p:to>
                                            <p:strVal val="visible"/>
                                          </p:to>
                                        </p:set>
                                        <p:anim calcmode="lin" valueType="num">
                                          <p:cBhvr additive="base">
                                            <p:cTn id="34" dur="400" fill="hold"/>
                                            <p:tgtEl>
                                              <p:spTgt spid="69"/>
                                            </p:tgtEl>
                                            <p:attrNameLst>
                                              <p:attrName>ppt_x</p:attrName>
                                            </p:attrNameLst>
                                          </p:cBhvr>
                                          <p:tavLst>
                                            <p:tav tm="0">
                                              <p:val>
                                                <p:strVal val="1+#ppt_w/2"/>
                                              </p:val>
                                            </p:tav>
                                            <p:tav tm="100000">
                                              <p:val>
                                                <p:strVal val="#ppt_x"/>
                                              </p:val>
                                            </p:tav>
                                          </p:tavLst>
                                        </p:anim>
                                        <p:anim calcmode="lin" valueType="num">
                                          <p:cBhvr additive="base">
                                            <p:cTn id="35" dur="400" fill="hold"/>
                                            <p:tgtEl>
                                              <p:spTgt spid="69"/>
                                            </p:tgtEl>
                                            <p:attrNameLst>
                                              <p:attrName>ppt_y</p:attrName>
                                            </p:attrNameLst>
                                          </p:cBhvr>
                                          <p:tavLst>
                                            <p:tav tm="0">
                                              <p:val>
                                                <p:strVal val="1+#ppt_h/2"/>
                                              </p:val>
                                            </p:tav>
                                            <p:tav tm="100000">
                                              <p:val>
                                                <p:strVal val="#ppt_y"/>
                                              </p:val>
                                            </p:tav>
                                          </p:tavLst>
                                        </p:anim>
                                      </p:childTnLst>
                                    </p:cTn>
                                  </p:par>
                                  <p:par>
                                    <p:cTn id="36" presetID="2" presetClass="entr" presetSubtype="12" fill="hold" nodeType="withEffect">
                                      <p:stCondLst>
                                        <p:cond delay="0"/>
                                      </p:stCondLst>
                                      <p:childTnLst>
                                        <p:set>
                                          <p:cBhvr>
                                            <p:cTn id="37" dur="1" fill="hold">
                                              <p:stCondLst>
                                                <p:cond delay="0"/>
                                              </p:stCondLst>
                                            </p:cTn>
                                            <p:tgtEl>
                                              <p:spTgt spid="66"/>
                                            </p:tgtEl>
                                            <p:attrNameLst>
                                              <p:attrName>style.visibility</p:attrName>
                                            </p:attrNameLst>
                                          </p:cBhvr>
                                          <p:to>
                                            <p:strVal val="visible"/>
                                          </p:to>
                                        </p:set>
                                        <p:anim calcmode="lin" valueType="num">
                                          <p:cBhvr additive="base">
                                            <p:cTn id="38" dur="400" fill="hold"/>
                                            <p:tgtEl>
                                              <p:spTgt spid="66"/>
                                            </p:tgtEl>
                                            <p:attrNameLst>
                                              <p:attrName>ppt_x</p:attrName>
                                            </p:attrNameLst>
                                          </p:cBhvr>
                                          <p:tavLst>
                                            <p:tav tm="0">
                                              <p:val>
                                                <p:strVal val="0-#ppt_w/2"/>
                                              </p:val>
                                            </p:tav>
                                            <p:tav tm="100000">
                                              <p:val>
                                                <p:strVal val="#ppt_x"/>
                                              </p:val>
                                            </p:tav>
                                          </p:tavLst>
                                        </p:anim>
                                        <p:anim calcmode="lin" valueType="num">
                                          <p:cBhvr additive="base">
                                            <p:cTn id="39" dur="400" fill="hold"/>
                                            <p:tgtEl>
                                              <p:spTgt spid="66"/>
                                            </p:tgtEl>
                                            <p:attrNameLst>
                                              <p:attrName>ppt_y</p:attrName>
                                            </p:attrNameLst>
                                          </p:cBhvr>
                                          <p:tavLst>
                                            <p:tav tm="0">
                                              <p:val>
                                                <p:strVal val="1+#ppt_h/2"/>
                                              </p:val>
                                            </p:tav>
                                            <p:tav tm="100000">
                                              <p:val>
                                                <p:strVal val="#ppt_y"/>
                                              </p:val>
                                            </p:tav>
                                          </p:tavLst>
                                        </p:anim>
                                      </p:childTnLst>
                                    </p:cTn>
                                  </p:par>
                                </p:childTnLst>
                              </p:cTn>
                            </p:par>
                            <p:par>
                              <p:cTn id="40" fill="hold">
                                <p:stCondLst>
                                  <p:cond delay="1400"/>
                                </p:stCondLst>
                                <p:childTnLst>
                                  <p:par>
                                    <p:cTn id="41" presetID="2" presetClass="entr" presetSubtype="8" fill="hold" nodeType="afterEffect">
                                      <p:stCondLst>
                                        <p:cond delay="0"/>
                                      </p:stCondLst>
                                      <p:childTnLst>
                                        <p:set>
                                          <p:cBhvr>
                                            <p:cTn id="42" dur="1" fill="hold">
                                              <p:stCondLst>
                                                <p:cond delay="0"/>
                                              </p:stCondLst>
                                            </p:cTn>
                                            <p:tgtEl>
                                              <p:spTgt spid="77"/>
                                            </p:tgtEl>
                                            <p:attrNameLst>
                                              <p:attrName>style.visibility</p:attrName>
                                            </p:attrNameLst>
                                          </p:cBhvr>
                                          <p:to>
                                            <p:strVal val="visible"/>
                                          </p:to>
                                        </p:set>
                                        <p:anim calcmode="lin" valueType="num">
                                          <p:cBhvr additive="base">
                                            <p:cTn id="43" dur="500" fill="hold"/>
                                            <p:tgtEl>
                                              <p:spTgt spid="77"/>
                                            </p:tgtEl>
                                            <p:attrNameLst>
                                              <p:attrName>ppt_x</p:attrName>
                                            </p:attrNameLst>
                                          </p:cBhvr>
                                          <p:tavLst>
                                            <p:tav tm="0">
                                              <p:val>
                                                <p:strVal val="0-#ppt_w/2"/>
                                              </p:val>
                                            </p:tav>
                                            <p:tav tm="100000">
                                              <p:val>
                                                <p:strVal val="#ppt_x"/>
                                              </p:val>
                                            </p:tav>
                                          </p:tavLst>
                                        </p:anim>
                                        <p:anim calcmode="lin" valueType="num">
                                          <p:cBhvr additive="base">
                                            <p:cTn id="44" dur="500" fill="hold"/>
                                            <p:tgtEl>
                                              <p:spTgt spid="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59" grpId="0" animBg="1"/>
        </p:bldLst>
      </p:timing>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94" name="矩形 193"/>
          <p:cNvSpPr/>
          <p:nvPr/>
        </p:nvSpPr>
        <p:spPr>
          <a:xfrm>
            <a:off x="-1" y="441014"/>
            <a:ext cx="2123721"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687982" y="467653"/>
            <a:ext cx="2592288"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Example</a:t>
            </a:r>
            <a:endParaRPr lang="zh-CN" altLang="en-US" b="1" dirty="0">
              <a:solidFill>
                <a:schemeClr val="bg1"/>
              </a:solidFill>
              <a:latin typeface="微软雅黑" pitchFamily="34" charset="-122"/>
              <a:ea typeface="微软雅黑" pitchFamily="34" charset="-122"/>
            </a:endParaRPr>
          </a:p>
        </p:txBody>
      </p:sp>
      <p:grpSp>
        <p:nvGrpSpPr>
          <p:cNvPr id="26" name="组合 25"/>
          <p:cNvGrpSpPr/>
          <p:nvPr/>
        </p:nvGrpSpPr>
        <p:grpSpPr>
          <a:xfrm>
            <a:off x="6195615" y="2211710"/>
            <a:ext cx="1671177" cy="1609411"/>
            <a:chOff x="6195615" y="2211710"/>
            <a:chExt cx="1671177" cy="1609411"/>
          </a:xfrm>
        </p:grpSpPr>
        <p:sp>
          <p:nvSpPr>
            <p:cNvPr id="27" name="右箭头 55"/>
            <p:cNvSpPr/>
            <p:nvPr/>
          </p:nvSpPr>
          <p:spPr>
            <a:xfrm>
              <a:off x="6195615" y="2211710"/>
              <a:ext cx="1671177" cy="1609411"/>
            </a:xfrm>
            <a:custGeom>
              <a:avLst/>
              <a:gdLst>
                <a:gd name="connsiteX0" fmla="*/ 0 w 1731146"/>
                <a:gd name="connsiteY0" fmla="*/ 355742 h 1624170"/>
                <a:gd name="connsiteX1" fmla="*/ 892425 w 1731146"/>
                <a:gd name="connsiteY1" fmla="*/ 355742 h 1624170"/>
                <a:gd name="connsiteX2" fmla="*/ 892425 w 1731146"/>
                <a:gd name="connsiteY2" fmla="*/ 0 h 1624170"/>
                <a:gd name="connsiteX3" fmla="*/ 1731146 w 1731146"/>
                <a:gd name="connsiteY3" fmla="*/ 812085 h 1624170"/>
                <a:gd name="connsiteX4" fmla="*/ 892425 w 1731146"/>
                <a:gd name="connsiteY4" fmla="*/ 1624170 h 1624170"/>
                <a:gd name="connsiteX5" fmla="*/ 892425 w 1731146"/>
                <a:gd name="connsiteY5" fmla="*/ 1268428 h 1624170"/>
                <a:gd name="connsiteX6" fmla="*/ 0 w 1731146"/>
                <a:gd name="connsiteY6" fmla="*/ 1268428 h 1624170"/>
                <a:gd name="connsiteX7" fmla="*/ 0 w 1731146"/>
                <a:gd name="connsiteY7" fmla="*/ 355742 h 1624170"/>
                <a:gd name="connsiteX0" fmla="*/ 0 w 1731146"/>
                <a:gd name="connsiteY0" fmla="*/ 355742 h 1624170"/>
                <a:gd name="connsiteX1" fmla="*/ 508986 w 1731146"/>
                <a:gd name="connsiteY1" fmla="*/ 35132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48037 w 1731146"/>
                <a:gd name="connsiteY2" fmla="*/ 12788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20232 h 1588660"/>
                <a:gd name="connsiteX1" fmla="*/ 556334 w 1731146"/>
                <a:gd name="connsiteY1" fmla="*/ 318779 h 1588660"/>
                <a:gd name="connsiteX2" fmla="*/ 848037 w 1731146"/>
                <a:gd name="connsiteY2" fmla="*/ 92372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2959 w 1734105"/>
                <a:gd name="connsiteY0" fmla="*/ 320232 h 1588660"/>
                <a:gd name="connsiteX1" fmla="*/ 559293 w 1734105"/>
                <a:gd name="connsiteY1" fmla="*/ 318779 h 1588660"/>
                <a:gd name="connsiteX2" fmla="*/ 853955 w 1734105"/>
                <a:gd name="connsiteY2" fmla="*/ 59821 h 1588660"/>
                <a:gd name="connsiteX3" fmla="*/ 1007835 w 1734105"/>
                <a:gd name="connsiteY3" fmla="*/ 0 h 1588660"/>
                <a:gd name="connsiteX4" fmla="*/ 1734105 w 1734105"/>
                <a:gd name="connsiteY4" fmla="*/ 776575 h 1588660"/>
                <a:gd name="connsiteX5" fmla="*/ 895384 w 1734105"/>
                <a:gd name="connsiteY5" fmla="*/ 1588660 h 1588660"/>
                <a:gd name="connsiteX6" fmla="*/ 895384 w 1734105"/>
                <a:gd name="connsiteY6" fmla="*/ 1232918 h 1588660"/>
                <a:gd name="connsiteX7" fmla="*/ 2959 w 1734105"/>
                <a:gd name="connsiteY7" fmla="*/ 1232918 h 1588660"/>
                <a:gd name="connsiteX8" fmla="*/ 0 w 1734105"/>
                <a:gd name="connsiteY8" fmla="*/ 576230 h 1588660"/>
                <a:gd name="connsiteX9" fmla="*/ 2959 w 1734105"/>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81126 w 1731146"/>
                <a:gd name="connsiteY8" fmla="*/ 62061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136124 w 1731146"/>
                <a:gd name="connsiteY8" fmla="*/ 922459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66330 w 1731146"/>
                <a:gd name="connsiteY8" fmla="*/ 955011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53956 w 1731146"/>
                <a:gd name="connsiteY6" fmla="*/ 146077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17638"/>
                <a:gd name="connsiteX1" fmla="*/ 556334 w 1731146"/>
                <a:gd name="connsiteY1" fmla="*/ 318779 h 1517638"/>
                <a:gd name="connsiteX2" fmla="*/ 850996 w 1731146"/>
                <a:gd name="connsiteY2" fmla="*/ 59821 h 1517638"/>
                <a:gd name="connsiteX3" fmla="*/ 1004876 w 1731146"/>
                <a:gd name="connsiteY3" fmla="*/ 0 h 1517638"/>
                <a:gd name="connsiteX4" fmla="*/ 1731146 w 1731146"/>
                <a:gd name="connsiteY4" fmla="*/ 776575 h 1517638"/>
                <a:gd name="connsiteX5" fmla="*/ 1010794 w 1731146"/>
                <a:gd name="connsiteY5" fmla="*/ 1517638 h 1517638"/>
                <a:gd name="connsiteX6" fmla="*/ 853956 w 1731146"/>
                <a:gd name="connsiteY6" fmla="*/ 1460778 h 1517638"/>
                <a:gd name="connsiteX7" fmla="*/ 582967 w 1731146"/>
                <a:gd name="connsiteY7" fmla="*/ 1233178 h 1517638"/>
                <a:gd name="connsiteX8" fmla="*/ 0 w 1731146"/>
                <a:gd name="connsiteY8" fmla="*/ 1232918 h 1517638"/>
                <a:gd name="connsiteX9" fmla="*/ 266330 w 1731146"/>
                <a:gd name="connsiteY9" fmla="*/ 955011 h 1517638"/>
                <a:gd name="connsiteX10" fmla="*/ 281126 w 1731146"/>
                <a:gd name="connsiteY10" fmla="*/ 620619 h 1517638"/>
                <a:gd name="connsiteX11" fmla="*/ 0 w 1731146"/>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9104 w 1589104"/>
                <a:gd name="connsiteY4" fmla="*/ 936373 h 1517638"/>
                <a:gd name="connsiteX5" fmla="*/ 1010794 w 1589104"/>
                <a:gd name="connsiteY5" fmla="*/ 1517638 h 1517638"/>
                <a:gd name="connsiteX6" fmla="*/ 853956 w 1589104"/>
                <a:gd name="connsiteY6" fmla="*/ 1460778 h 1517638"/>
                <a:gd name="connsiteX7" fmla="*/ 582967 w 1589104"/>
                <a:gd name="connsiteY7" fmla="*/ 1233178 h 1517638"/>
                <a:gd name="connsiteX8" fmla="*/ 0 w 1589104"/>
                <a:gd name="connsiteY8" fmla="*/ 1232918 h 1517638"/>
                <a:gd name="connsiteX9" fmla="*/ 266330 w 1589104"/>
                <a:gd name="connsiteY9" fmla="*/ 955011 h 1517638"/>
                <a:gd name="connsiteX10" fmla="*/ 281126 w 1589104"/>
                <a:gd name="connsiteY10" fmla="*/ 620619 h 1517638"/>
                <a:gd name="connsiteX11" fmla="*/ 0 w 1589104"/>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373080 w 1589104"/>
                <a:gd name="connsiteY4" fmla="*/ 591026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92063"/>
                <a:gd name="connsiteY0" fmla="*/ 320232 h 1517638"/>
                <a:gd name="connsiteX1" fmla="*/ 556334 w 1592063"/>
                <a:gd name="connsiteY1" fmla="*/ 318779 h 1517638"/>
                <a:gd name="connsiteX2" fmla="*/ 850996 w 1592063"/>
                <a:gd name="connsiteY2" fmla="*/ 59821 h 1517638"/>
                <a:gd name="connsiteX3" fmla="*/ 1004876 w 1592063"/>
                <a:gd name="connsiteY3" fmla="*/ 0 h 1517638"/>
                <a:gd name="connsiteX4" fmla="*/ 1583185 w 1592063"/>
                <a:gd name="connsiteY4" fmla="*/ 596945 h 1517638"/>
                <a:gd name="connsiteX5" fmla="*/ 1592063 w 1592063"/>
                <a:gd name="connsiteY5" fmla="*/ 942292 h 1517638"/>
                <a:gd name="connsiteX6" fmla="*/ 1010794 w 1592063"/>
                <a:gd name="connsiteY6" fmla="*/ 1517638 h 1517638"/>
                <a:gd name="connsiteX7" fmla="*/ 853956 w 1592063"/>
                <a:gd name="connsiteY7" fmla="*/ 1460778 h 1517638"/>
                <a:gd name="connsiteX8" fmla="*/ 582967 w 1592063"/>
                <a:gd name="connsiteY8" fmla="*/ 1233178 h 1517638"/>
                <a:gd name="connsiteX9" fmla="*/ 0 w 1592063"/>
                <a:gd name="connsiteY9" fmla="*/ 1232918 h 1517638"/>
                <a:gd name="connsiteX10" fmla="*/ 266330 w 1592063"/>
                <a:gd name="connsiteY10" fmla="*/ 955011 h 1517638"/>
                <a:gd name="connsiteX11" fmla="*/ 281126 w 1592063"/>
                <a:gd name="connsiteY11" fmla="*/ 620619 h 1517638"/>
                <a:gd name="connsiteX12" fmla="*/ 0 w 1592063"/>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48210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1126 w 1589104"/>
                <a:gd name="connsiteY11" fmla="*/ 620619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32336"/>
                <a:gd name="connsiteX1" fmla="*/ 556334 w 1589104"/>
                <a:gd name="connsiteY1" fmla="*/ 318779 h 1532336"/>
                <a:gd name="connsiteX2" fmla="*/ 850996 w 1589104"/>
                <a:gd name="connsiteY2" fmla="*/ 59821 h 1532336"/>
                <a:gd name="connsiteX3" fmla="*/ 1004876 w 1589104"/>
                <a:gd name="connsiteY3" fmla="*/ 0 h 1532336"/>
                <a:gd name="connsiteX4" fmla="*/ 1583185 w 1589104"/>
                <a:gd name="connsiteY4" fmla="*/ 596945 h 1532336"/>
                <a:gd name="connsiteX5" fmla="*/ 1589104 w 1589104"/>
                <a:gd name="connsiteY5" fmla="*/ 948210 h 1532336"/>
                <a:gd name="connsiteX6" fmla="*/ 1013753 w 1589104"/>
                <a:gd name="connsiteY6" fmla="*/ 1514679 h 1532336"/>
                <a:gd name="connsiteX7" fmla="*/ 853956 w 1589104"/>
                <a:gd name="connsiteY7" fmla="*/ 1460778 h 1532336"/>
                <a:gd name="connsiteX8" fmla="*/ 582967 w 1589104"/>
                <a:gd name="connsiteY8" fmla="*/ 1233178 h 1532336"/>
                <a:gd name="connsiteX9" fmla="*/ 0 w 1589104"/>
                <a:gd name="connsiteY9" fmla="*/ 1232918 h 1532336"/>
                <a:gd name="connsiteX10" fmla="*/ 266330 w 1589104"/>
                <a:gd name="connsiteY10" fmla="*/ 955011 h 1532336"/>
                <a:gd name="connsiteX11" fmla="*/ 287045 w 1589104"/>
                <a:gd name="connsiteY11" fmla="*/ 611742 h 1532336"/>
                <a:gd name="connsiteX12" fmla="*/ 0 w 1589104"/>
                <a:gd name="connsiteY12" fmla="*/ 320232 h 1532336"/>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83185 w 1589104"/>
                <a:gd name="connsiteY4" fmla="*/ 631223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77267 w 1589104"/>
                <a:gd name="connsiteY4" fmla="*/ 619386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643112"/>
                <a:gd name="connsiteY0" fmla="*/ 354510 h 1609411"/>
                <a:gd name="connsiteX1" fmla="*/ 556334 w 1643112"/>
                <a:gd name="connsiteY1" fmla="*/ 353057 h 1609411"/>
                <a:gd name="connsiteX2" fmla="*/ 850996 w 1643112"/>
                <a:gd name="connsiteY2" fmla="*/ 94099 h 1609411"/>
                <a:gd name="connsiteX3" fmla="*/ 1004876 w 1643112"/>
                <a:gd name="connsiteY3" fmla="*/ 34278 h 1609411"/>
                <a:gd name="connsiteX4" fmla="*/ 1577267 w 1643112"/>
                <a:gd name="connsiteY4" fmla="*/ 619386 h 1609411"/>
                <a:gd name="connsiteX5" fmla="*/ 1589104 w 1643112"/>
                <a:gd name="connsiteY5" fmla="*/ 982488 h 1609411"/>
                <a:gd name="connsiteX6" fmla="*/ 1013753 w 1643112"/>
                <a:gd name="connsiteY6" fmla="*/ 1548957 h 1609411"/>
                <a:gd name="connsiteX7" fmla="*/ 853956 w 1643112"/>
                <a:gd name="connsiteY7" fmla="*/ 1495056 h 1609411"/>
                <a:gd name="connsiteX8" fmla="*/ 582967 w 1643112"/>
                <a:gd name="connsiteY8" fmla="*/ 1267456 h 1609411"/>
                <a:gd name="connsiteX9" fmla="*/ 0 w 1643112"/>
                <a:gd name="connsiteY9" fmla="*/ 1267196 h 1609411"/>
                <a:gd name="connsiteX10" fmla="*/ 266330 w 1643112"/>
                <a:gd name="connsiteY10" fmla="*/ 989289 h 1609411"/>
                <a:gd name="connsiteX11" fmla="*/ 287045 w 1643112"/>
                <a:gd name="connsiteY11" fmla="*/ 646020 h 1609411"/>
                <a:gd name="connsiteX12" fmla="*/ 0 w 1643112"/>
                <a:gd name="connsiteY12" fmla="*/ 354510 h 1609411"/>
                <a:gd name="connsiteX0" fmla="*/ 0 w 1669115"/>
                <a:gd name="connsiteY0" fmla="*/ 354510 h 1609411"/>
                <a:gd name="connsiteX1" fmla="*/ 556334 w 1669115"/>
                <a:gd name="connsiteY1" fmla="*/ 353057 h 1609411"/>
                <a:gd name="connsiteX2" fmla="*/ 850996 w 1669115"/>
                <a:gd name="connsiteY2" fmla="*/ 94099 h 1609411"/>
                <a:gd name="connsiteX3" fmla="*/ 1004876 w 1669115"/>
                <a:gd name="connsiteY3" fmla="*/ 34278 h 1609411"/>
                <a:gd name="connsiteX4" fmla="*/ 1577267 w 1669115"/>
                <a:gd name="connsiteY4" fmla="*/ 619386 h 1609411"/>
                <a:gd name="connsiteX5" fmla="*/ 1589104 w 1669115"/>
                <a:gd name="connsiteY5" fmla="*/ 982488 h 1609411"/>
                <a:gd name="connsiteX6" fmla="*/ 1013753 w 1669115"/>
                <a:gd name="connsiteY6" fmla="*/ 1548957 h 1609411"/>
                <a:gd name="connsiteX7" fmla="*/ 853956 w 1669115"/>
                <a:gd name="connsiteY7" fmla="*/ 1495056 h 1609411"/>
                <a:gd name="connsiteX8" fmla="*/ 582967 w 1669115"/>
                <a:gd name="connsiteY8" fmla="*/ 1267456 h 1609411"/>
                <a:gd name="connsiteX9" fmla="*/ 0 w 1669115"/>
                <a:gd name="connsiteY9" fmla="*/ 1267196 h 1609411"/>
                <a:gd name="connsiteX10" fmla="*/ 266330 w 1669115"/>
                <a:gd name="connsiteY10" fmla="*/ 989289 h 1609411"/>
                <a:gd name="connsiteX11" fmla="*/ 287045 w 1669115"/>
                <a:gd name="connsiteY11" fmla="*/ 646020 h 1609411"/>
                <a:gd name="connsiteX12" fmla="*/ 0 w 1669115"/>
                <a:gd name="connsiteY12" fmla="*/ 354510 h 1609411"/>
                <a:gd name="connsiteX0" fmla="*/ 0 w 1671177"/>
                <a:gd name="connsiteY0" fmla="*/ 354510 h 1609411"/>
                <a:gd name="connsiteX1" fmla="*/ 556334 w 1671177"/>
                <a:gd name="connsiteY1" fmla="*/ 353057 h 1609411"/>
                <a:gd name="connsiteX2" fmla="*/ 850996 w 1671177"/>
                <a:gd name="connsiteY2" fmla="*/ 94099 h 1609411"/>
                <a:gd name="connsiteX3" fmla="*/ 1004876 w 1671177"/>
                <a:gd name="connsiteY3" fmla="*/ 34278 h 1609411"/>
                <a:gd name="connsiteX4" fmla="*/ 1577267 w 1671177"/>
                <a:gd name="connsiteY4" fmla="*/ 619386 h 1609411"/>
                <a:gd name="connsiteX5" fmla="*/ 1589104 w 1671177"/>
                <a:gd name="connsiteY5" fmla="*/ 982488 h 1609411"/>
                <a:gd name="connsiteX6" fmla="*/ 1013753 w 1671177"/>
                <a:gd name="connsiteY6" fmla="*/ 1548957 h 1609411"/>
                <a:gd name="connsiteX7" fmla="*/ 853956 w 1671177"/>
                <a:gd name="connsiteY7" fmla="*/ 1495056 h 1609411"/>
                <a:gd name="connsiteX8" fmla="*/ 582967 w 1671177"/>
                <a:gd name="connsiteY8" fmla="*/ 1267456 h 1609411"/>
                <a:gd name="connsiteX9" fmla="*/ 0 w 1671177"/>
                <a:gd name="connsiteY9" fmla="*/ 1267196 h 1609411"/>
                <a:gd name="connsiteX10" fmla="*/ 266330 w 1671177"/>
                <a:gd name="connsiteY10" fmla="*/ 989289 h 1609411"/>
                <a:gd name="connsiteX11" fmla="*/ 287045 w 1671177"/>
                <a:gd name="connsiteY11" fmla="*/ 646020 h 1609411"/>
                <a:gd name="connsiteX12" fmla="*/ 0 w 1671177"/>
                <a:gd name="connsiteY12" fmla="*/ 354510 h 1609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1177" h="1609411">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TextBox 27"/>
            <p:cNvSpPr txBox="1"/>
            <p:nvPr/>
          </p:nvSpPr>
          <p:spPr>
            <a:xfrm>
              <a:off x="6876256" y="2754805"/>
              <a:ext cx="569387" cy="523220"/>
            </a:xfrm>
            <a:prstGeom prst="rect">
              <a:avLst/>
            </a:prstGeom>
            <a:noFill/>
          </p:spPr>
          <p:txBody>
            <a:bodyPr wrap="none" rtlCol="0">
              <a:spAutoFit/>
            </a:bodyPr>
            <a:lstStyle/>
            <a:p>
              <a:r>
                <a:rPr lang="en-US" altLang="zh-CN" sz="2800" dirty="0">
                  <a:solidFill>
                    <a:prstClr val="white"/>
                  </a:solidFill>
                  <a:latin typeface="Impact" pitchFamily="34" charset="0"/>
                </a:rPr>
                <a:t>05</a:t>
              </a:r>
              <a:endParaRPr lang="zh-CN" altLang="en-US" sz="2800" dirty="0">
                <a:solidFill>
                  <a:prstClr val="white"/>
                </a:solidFill>
                <a:latin typeface="Impact" pitchFamily="34" charset="0"/>
              </a:endParaRPr>
            </a:p>
          </p:txBody>
        </p:sp>
      </p:grpSp>
      <p:grpSp>
        <p:nvGrpSpPr>
          <p:cNvPr id="29" name="组合 28"/>
          <p:cNvGrpSpPr/>
          <p:nvPr/>
        </p:nvGrpSpPr>
        <p:grpSpPr>
          <a:xfrm>
            <a:off x="4901450" y="2211710"/>
            <a:ext cx="1773781" cy="1609411"/>
            <a:chOff x="4901450" y="2211710"/>
            <a:chExt cx="1773781" cy="1609411"/>
          </a:xfrm>
        </p:grpSpPr>
        <p:grpSp>
          <p:nvGrpSpPr>
            <p:cNvPr id="30" name="组合 29"/>
            <p:cNvGrpSpPr/>
            <p:nvPr/>
          </p:nvGrpSpPr>
          <p:grpSpPr>
            <a:xfrm>
              <a:off x="4901450" y="2211710"/>
              <a:ext cx="1773781" cy="1609411"/>
              <a:chOff x="1074198" y="2188917"/>
              <a:chExt cx="1773781" cy="1609411"/>
            </a:xfrm>
          </p:grpSpPr>
          <p:sp>
            <p:nvSpPr>
              <p:cNvPr id="32" name="右箭头 55"/>
              <p:cNvSpPr/>
              <p:nvPr/>
            </p:nvSpPr>
            <p:spPr>
              <a:xfrm>
                <a:off x="1176802" y="2551604"/>
                <a:ext cx="1671177" cy="911035"/>
              </a:xfrm>
              <a:custGeom>
                <a:avLst/>
                <a:gdLst/>
                <a:ahLst/>
                <a:cxnLst/>
                <a:rect l="l" t="t" r="r" b="b"/>
                <a:pathLst>
                  <a:path w="1671177" h="911035">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右箭头 55"/>
              <p:cNvSpPr/>
              <p:nvPr/>
            </p:nvSpPr>
            <p:spPr>
              <a:xfrm>
                <a:off x="1074198" y="2188917"/>
                <a:ext cx="1671177" cy="1609411"/>
              </a:xfrm>
              <a:custGeom>
                <a:avLst/>
                <a:gdLst>
                  <a:gd name="connsiteX0" fmla="*/ 0 w 1731146"/>
                  <a:gd name="connsiteY0" fmla="*/ 355742 h 1624170"/>
                  <a:gd name="connsiteX1" fmla="*/ 892425 w 1731146"/>
                  <a:gd name="connsiteY1" fmla="*/ 355742 h 1624170"/>
                  <a:gd name="connsiteX2" fmla="*/ 892425 w 1731146"/>
                  <a:gd name="connsiteY2" fmla="*/ 0 h 1624170"/>
                  <a:gd name="connsiteX3" fmla="*/ 1731146 w 1731146"/>
                  <a:gd name="connsiteY3" fmla="*/ 812085 h 1624170"/>
                  <a:gd name="connsiteX4" fmla="*/ 892425 w 1731146"/>
                  <a:gd name="connsiteY4" fmla="*/ 1624170 h 1624170"/>
                  <a:gd name="connsiteX5" fmla="*/ 892425 w 1731146"/>
                  <a:gd name="connsiteY5" fmla="*/ 1268428 h 1624170"/>
                  <a:gd name="connsiteX6" fmla="*/ 0 w 1731146"/>
                  <a:gd name="connsiteY6" fmla="*/ 1268428 h 1624170"/>
                  <a:gd name="connsiteX7" fmla="*/ 0 w 1731146"/>
                  <a:gd name="connsiteY7" fmla="*/ 355742 h 1624170"/>
                  <a:gd name="connsiteX0" fmla="*/ 0 w 1731146"/>
                  <a:gd name="connsiteY0" fmla="*/ 355742 h 1624170"/>
                  <a:gd name="connsiteX1" fmla="*/ 508986 w 1731146"/>
                  <a:gd name="connsiteY1" fmla="*/ 35132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48037 w 1731146"/>
                  <a:gd name="connsiteY2" fmla="*/ 12788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20232 h 1588660"/>
                  <a:gd name="connsiteX1" fmla="*/ 556334 w 1731146"/>
                  <a:gd name="connsiteY1" fmla="*/ 318779 h 1588660"/>
                  <a:gd name="connsiteX2" fmla="*/ 848037 w 1731146"/>
                  <a:gd name="connsiteY2" fmla="*/ 92372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2959 w 1734105"/>
                  <a:gd name="connsiteY0" fmla="*/ 320232 h 1588660"/>
                  <a:gd name="connsiteX1" fmla="*/ 559293 w 1734105"/>
                  <a:gd name="connsiteY1" fmla="*/ 318779 h 1588660"/>
                  <a:gd name="connsiteX2" fmla="*/ 853955 w 1734105"/>
                  <a:gd name="connsiteY2" fmla="*/ 59821 h 1588660"/>
                  <a:gd name="connsiteX3" fmla="*/ 1007835 w 1734105"/>
                  <a:gd name="connsiteY3" fmla="*/ 0 h 1588660"/>
                  <a:gd name="connsiteX4" fmla="*/ 1734105 w 1734105"/>
                  <a:gd name="connsiteY4" fmla="*/ 776575 h 1588660"/>
                  <a:gd name="connsiteX5" fmla="*/ 895384 w 1734105"/>
                  <a:gd name="connsiteY5" fmla="*/ 1588660 h 1588660"/>
                  <a:gd name="connsiteX6" fmla="*/ 895384 w 1734105"/>
                  <a:gd name="connsiteY6" fmla="*/ 1232918 h 1588660"/>
                  <a:gd name="connsiteX7" fmla="*/ 2959 w 1734105"/>
                  <a:gd name="connsiteY7" fmla="*/ 1232918 h 1588660"/>
                  <a:gd name="connsiteX8" fmla="*/ 0 w 1734105"/>
                  <a:gd name="connsiteY8" fmla="*/ 576230 h 1588660"/>
                  <a:gd name="connsiteX9" fmla="*/ 2959 w 1734105"/>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81126 w 1731146"/>
                  <a:gd name="connsiteY8" fmla="*/ 62061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136124 w 1731146"/>
                  <a:gd name="connsiteY8" fmla="*/ 922459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66330 w 1731146"/>
                  <a:gd name="connsiteY8" fmla="*/ 955011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53956 w 1731146"/>
                  <a:gd name="connsiteY6" fmla="*/ 146077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17638"/>
                  <a:gd name="connsiteX1" fmla="*/ 556334 w 1731146"/>
                  <a:gd name="connsiteY1" fmla="*/ 318779 h 1517638"/>
                  <a:gd name="connsiteX2" fmla="*/ 850996 w 1731146"/>
                  <a:gd name="connsiteY2" fmla="*/ 59821 h 1517638"/>
                  <a:gd name="connsiteX3" fmla="*/ 1004876 w 1731146"/>
                  <a:gd name="connsiteY3" fmla="*/ 0 h 1517638"/>
                  <a:gd name="connsiteX4" fmla="*/ 1731146 w 1731146"/>
                  <a:gd name="connsiteY4" fmla="*/ 776575 h 1517638"/>
                  <a:gd name="connsiteX5" fmla="*/ 1010794 w 1731146"/>
                  <a:gd name="connsiteY5" fmla="*/ 1517638 h 1517638"/>
                  <a:gd name="connsiteX6" fmla="*/ 853956 w 1731146"/>
                  <a:gd name="connsiteY6" fmla="*/ 1460778 h 1517638"/>
                  <a:gd name="connsiteX7" fmla="*/ 582967 w 1731146"/>
                  <a:gd name="connsiteY7" fmla="*/ 1233178 h 1517638"/>
                  <a:gd name="connsiteX8" fmla="*/ 0 w 1731146"/>
                  <a:gd name="connsiteY8" fmla="*/ 1232918 h 1517638"/>
                  <a:gd name="connsiteX9" fmla="*/ 266330 w 1731146"/>
                  <a:gd name="connsiteY9" fmla="*/ 955011 h 1517638"/>
                  <a:gd name="connsiteX10" fmla="*/ 281126 w 1731146"/>
                  <a:gd name="connsiteY10" fmla="*/ 620619 h 1517638"/>
                  <a:gd name="connsiteX11" fmla="*/ 0 w 1731146"/>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9104 w 1589104"/>
                  <a:gd name="connsiteY4" fmla="*/ 936373 h 1517638"/>
                  <a:gd name="connsiteX5" fmla="*/ 1010794 w 1589104"/>
                  <a:gd name="connsiteY5" fmla="*/ 1517638 h 1517638"/>
                  <a:gd name="connsiteX6" fmla="*/ 853956 w 1589104"/>
                  <a:gd name="connsiteY6" fmla="*/ 1460778 h 1517638"/>
                  <a:gd name="connsiteX7" fmla="*/ 582967 w 1589104"/>
                  <a:gd name="connsiteY7" fmla="*/ 1233178 h 1517638"/>
                  <a:gd name="connsiteX8" fmla="*/ 0 w 1589104"/>
                  <a:gd name="connsiteY8" fmla="*/ 1232918 h 1517638"/>
                  <a:gd name="connsiteX9" fmla="*/ 266330 w 1589104"/>
                  <a:gd name="connsiteY9" fmla="*/ 955011 h 1517638"/>
                  <a:gd name="connsiteX10" fmla="*/ 281126 w 1589104"/>
                  <a:gd name="connsiteY10" fmla="*/ 620619 h 1517638"/>
                  <a:gd name="connsiteX11" fmla="*/ 0 w 1589104"/>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373080 w 1589104"/>
                  <a:gd name="connsiteY4" fmla="*/ 591026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92063"/>
                  <a:gd name="connsiteY0" fmla="*/ 320232 h 1517638"/>
                  <a:gd name="connsiteX1" fmla="*/ 556334 w 1592063"/>
                  <a:gd name="connsiteY1" fmla="*/ 318779 h 1517638"/>
                  <a:gd name="connsiteX2" fmla="*/ 850996 w 1592063"/>
                  <a:gd name="connsiteY2" fmla="*/ 59821 h 1517638"/>
                  <a:gd name="connsiteX3" fmla="*/ 1004876 w 1592063"/>
                  <a:gd name="connsiteY3" fmla="*/ 0 h 1517638"/>
                  <a:gd name="connsiteX4" fmla="*/ 1583185 w 1592063"/>
                  <a:gd name="connsiteY4" fmla="*/ 596945 h 1517638"/>
                  <a:gd name="connsiteX5" fmla="*/ 1592063 w 1592063"/>
                  <a:gd name="connsiteY5" fmla="*/ 942292 h 1517638"/>
                  <a:gd name="connsiteX6" fmla="*/ 1010794 w 1592063"/>
                  <a:gd name="connsiteY6" fmla="*/ 1517638 h 1517638"/>
                  <a:gd name="connsiteX7" fmla="*/ 853956 w 1592063"/>
                  <a:gd name="connsiteY7" fmla="*/ 1460778 h 1517638"/>
                  <a:gd name="connsiteX8" fmla="*/ 582967 w 1592063"/>
                  <a:gd name="connsiteY8" fmla="*/ 1233178 h 1517638"/>
                  <a:gd name="connsiteX9" fmla="*/ 0 w 1592063"/>
                  <a:gd name="connsiteY9" fmla="*/ 1232918 h 1517638"/>
                  <a:gd name="connsiteX10" fmla="*/ 266330 w 1592063"/>
                  <a:gd name="connsiteY10" fmla="*/ 955011 h 1517638"/>
                  <a:gd name="connsiteX11" fmla="*/ 281126 w 1592063"/>
                  <a:gd name="connsiteY11" fmla="*/ 620619 h 1517638"/>
                  <a:gd name="connsiteX12" fmla="*/ 0 w 1592063"/>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48210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1126 w 1589104"/>
                  <a:gd name="connsiteY11" fmla="*/ 620619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32336"/>
                  <a:gd name="connsiteX1" fmla="*/ 556334 w 1589104"/>
                  <a:gd name="connsiteY1" fmla="*/ 318779 h 1532336"/>
                  <a:gd name="connsiteX2" fmla="*/ 850996 w 1589104"/>
                  <a:gd name="connsiteY2" fmla="*/ 59821 h 1532336"/>
                  <a:gd name="connsiteX3" fmla="*/ 1004876 w 1589104"/>
                  <a:gd name="connsiteY3" fmla="*/ 0 h 1532336"/>
                  <a:gd name="connsiteX4" fmla="*/ 1583185 w 1589104"/>
                  <a:gd name="connsiteY4" fmla="*/ 596945 h 1532336"/>
                  <a:gd name="connsiteX5" fmla="*/ 1589104 w 1589104"/>
                  <a:gd name="connsiteY5" fmla="*/ 948210 h 1532336"/>
                  <a:gd name="connsiteX6" fmla="*/ 1013753 w 1589104"/>
                  <a:gd name="connsiteY6" fmla="*/ 1514679 h 1532336"/>
                  <a:gd name="connsiteX7" fmla="*/ 853956 w 1589104"/>
                  <a:gd name="connsiteY7" fmla="*/ 1460778 h 1532336"/>
                  <a:gd name="connsiteX8" fmla="*/ 582967 w 1589104"/>
                  <a:gd name="connsiteY8" fmla="*/ 1233178 h 1532336"/>
                  <a:gd name="connsiteX9" fmla="*/ 0 w 1589104"/>
                  <a:gd name="connsiteY9" fmla="*/ 1232918 h 1532336"/>
                  <a:gd name="connsiteX10" fmla="*/ 266330 w 1589104"/>
                  <a:gd name="connsiteY10" fmla="*/ 955011 h 1532336"/>
                  <a:gd name="connsiteX11" fmla="*/ 287045 w 1589104"/>
                  <a:gd name="connsiteY11" fmla="*/ 611742 h 1532336"/>
                  <a:gd name="connsiteX12" fmla="*/ 0 w 1589104"/>
                  <a:gd name="connsiteY12" fmla="*/ 320232 h 1532336"/>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83185 w 1589104"/>
                  <a:gd name="connsiteY4" fmla="*/ 631223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77267 w 1589104"/>
                  <a:gd name="connsiteY4" fmla="*/ 619386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643112"/>
                  <a:gd name="connsiteY0" fmla="*/ 354510 h 1609411"/>
                  <a:gd name="connsiteX1" fmla="*/ 556334 w 1643112"/>
                  <a:gd name="connsiteY1" fmla="*/ 353057 h 1609411"/>
                  <a:gd name="connsiteX2" fmla="*/ 850996 w 1643112"/>
                  <a:gd name="connsiteY2" fmla="*/ 94099 h 1609411"/>
                  <a:gd name="connsiteX3" fmla="*/ 1004876 w 1643112"/>
                  <a:gd name="connsiteY3" fmla="*/ 34278 h 1609411"/>
                  <a:gd name="connsiteX4" fmla="*/ 1577267 w 1643112"/>
                  <a:gd name="connsiteY4" fmla="*/ 619386 h 1609411"/>
                  <a:gd name="connsiteX5" fmla="*/ 1589104 w 1643112"/>
                  <a:gd name="connsiteY5" fmla="*/ 982488 h 1609411"/>
                  <a:gd name="connsiteX6" fmla="*/ 1013753 w 1643112"/>
                  <a:gd name="connsiteY6" fmla="*/ 1548957 h 1609411"/>
                  <a:gd name="connsiteX7" fmla="*/ 853956 w 1643112"/>
                  <a:gd name="connsiteY7" fmla="*/ 1495056 h 1609411"/>
                  <a:gd name="connsiteX8" fmla="*/ 582967 w 1643112"/>
                  <a:gd name="connsiteY8" fmla="*/ 1267456 h 1609411"/>
                  <a:gd name="connsiteX9" fmla="*/ 0 w 1643112"/>
                  <a:gd name="connsiteY9" fmla="*/ 1267196 h 1609411"/>
                  <a:gd name="connsiteX10" fmla="*/ 266330 w 1643112"/>
                  <a:gd name="connsiteY10" fmla="*/ 989289 h 1609411"/>
                  <a:gd name="connsiteX11" fmla="*/ 287045 w 1643112"/>
                  <a:gd name="connsiteY11" fmla="*/ 646020 h 1609411"/>
                  <a:gd name="connsiteX12" fmla="*/ 0 w 1643112"/>
                  <a:gd name="connsiteY12" fmla="*/ 354510 h 1609411"/>
                  <a:gd name="connsiteX0" fmla="*/ 0 w 1669115"/>
                  <a:gd name="connsiteY0" fmla="*/ 354510 h 1609411"/>
                  <a:gd name="connsiteX1" fmla="*/ 556334 w 1669115"/>
                  <a:gd name="connsiteY1" fmla="*/ 353057 h 1609411"/>
                  <a:gd name="connsiteX2" fmla="*/ 850996 w 1669115"/>
                  <a:gd name="connsiteY2" fmla="*/ 94099 h 1609411"/>
                  <a:gd name="connsiteX3" fmla="*/ 1004876 w 1669115"/>
                  <a:gd name="connsiteY3" fmla="*/ 34278 h 1609411"/>
                  <a:gd name="connsiteX4" fmla="*/ 1577267 w 1669115"/>
                  <a:gd name="connsiteY4" fmla="*/ 619386 h 1609411"/>
                  <a:gd name="connsiteX5" fmla="*/ 1589104 w 1669115"/>
                  <a:gd name="connsiteY5" fmla="*/ 982488 h 1609411"/>
                  <a:gd name="connsiteX6" fmla="*/ 1013753 w 1669115"/>
                  <a:gd name="connsiteY6" fmla="*/ 1548957 h 1609411"/>
                  <a:gd name="connsiteX7" fmla="*/ 853956 w 1669115"/>
                  <a:gd name="connsiteY7" fmla="*/ 1495056 h 1609411"/>
                  <a:gd name="connsiteX8" fmla="*/ 582967 w 1669115"/>
                  <a:gd name="connsiteY8" fmla="*/ 1267456 h 1609411"/>
                  <a:gd name="connsiteX9" fmla="*/ 0 w 1669115"/>
                  <a:gd name="connsiteY9" fmla="*/ 1267196 h 1609411"/>
                  <a:gd name="connsiteX10" fmla="*/ 266330 w 1669115"/>
                  <a:gd name="connsiteY10" fmla="*/ 989289 h 1609411"/>
                  <a:gd name="connsiteX11" fmla="*/ 287045 w 1669115"/>
                  <a:gd name="connsiteY11" fmla="*/ 646020 h 1609411"/>
                  <a:gd name="connsiteX12" fmla="*/ 0 w 1669115"/>
                  <a:gd name="connsiteY12" fmla="*/ 354510 h 1609411"/>
                  <a:gd name="connsiteX0" fmla="*/ 0 w 1671177"/>
                  <a:gd name="connsiteY0" fmla="*/ 354510 h 1609411"/>
                  <a:gd name="connsiteX1" fmla="*/ 556334 w 1671177"/>
                  <a:gd name="connsiteY1" fmla="*/ 353057 h 1609411"/>
                  <a:gd name="connsiteX2" fmla="*/ 850996 w 1671177"/>
                  <a:gd name="connsiteY2" fmla="*/ 94099 h 1609411"/>
                  <a:gd name="connsiteX3" fmla="*/ 1004876 w 1671177"/>
                  <a:gd name="connsiteY3" fmla="*/ 34278 h 1609411"/>
                  <a:gd name="connsiteX4" fmla="*/ 1577267 w 1671177"/>
                  <a:gd name="connsiteY4" fmla="*/ 619386 h 1609411"/>
                  <a:gd name="connsiteX5" fmla="*/ 1589104 w 1671177"/>
                  <a:gd name="connsiteY5" fmla="*/ 982488 h 1609411"/>
                  <a:gd name="connsiteX6" fmla="*/ 1013753 w 1671177"/>
                  <a:gd name="connsiteY6" fmla="*/ 1548957 h 1609411"/>
                  <a:gd name="connsiteX7" fmla="*/ 853956 w 1671177"/>
                  <a:gd name="connsiteY7" fmla="*/ 1495056 h 1609411"/>
                  <a:gd name="connsiteX8" fmla="*/ 582967 w 1671177"/>
                  <a:gd name="connsiteY8" fmla="*/ 1267456 h 1609411"/>
                  <a:gd name="connsiteX9" fmla="*/ 0 w 1671177"/>
                  <a:gd name="connsiteY9" fmla="*/ 1267196 h 1609411"/>
                  <a:gd name="connsiteX10" fmla="*/ 266330 w 1671177"/>
                  <a:gd name="connsiteY10" fmla="*/ 989289 h 1609411"/>
                  <a:gd name="connsiteX11" fmla="*/ 287045 w 1671177"/>
                  <a:gd name="connsiteY11" fmla="*/ 646020 h 1609411"/>
                  <a:gd name="connsiteX12" fmla="*/ 0 w 1671177"/>
                  <a:gd name="connsiteY12" fmla="*/ 354510 h 1609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1177" h="1609411">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 name="TextBox 30"/>
            <p:cNvSpPr txBox="1"/>
            <p:nvPr/>
          </p:nvSpPr>
          <p:spPr>
            <a:xfrm>
              <a:off x="5583001" y="2754805"/>
              <a:ext cx="556563" cy="523220"/>
            </a:xfrm>
            <a:prstGeom prst="rect">
              <a:avLst/>
            </a:prstGeom>
            <a:noFill/>
          </p:spPr>
          <p:txBody>
            <a:bodyPr wrap="none" rtlCol="0">
              <a:spAutoFit/>
            </a:bodyPr>
            <a:lstStyle/>
            <a:p>
              <a:r>
                <a:rPr lang="en-US" altLang="zh-CN" sz="2800" dirty="0">
                  <a:solidFill>
                    <a:prstClr val="white"/>
                  </a:solidFill>
                  <a:latin typeface="Impact" pitchFamily="34" charset="0"/>
                </a:rPr>
                <a:t>04</a:t>
              </a:r>
              <a:endParaRPr lang="zh-CN" altLang="en-US" sz="2800" dirty="0">
                <a:solidFill>
                  <a:prstClr val="white"/>
                </a:solidFill>
                <a:latin typeface="Impact" pitchFamily="34" charset="0"/>
              </a:endParaRPr>
            </a:p>
          </p:txBody>
        </p:sp>
      </p:grpSp>
      <p:grpSp>
        <p:nvGrpSpPr>
          <p:cNvPr id="34" name="组合 33"/>
          <p:cNvGrpSpPr/>
          <p:nvPr/>
        </p:nvGrpSpPr>
        <p:grpSpPr>
          <a:xfrm>
            <a:off x="3687510" y="2211710"/>
            <a:ext cx="1773781" cy="1609411"/>
            <a:chOff x="3687510" y="2211710"/>
            <a:chExt cx="1773781" cy="1609411"/>
          </a:xfrm>
        </p:grpSpPr>
        <p:grpSp>
          <p:nvGrpSpPr>
            <p:cNvPr id="35" name="组合 34"/>
            <p:cNvGrpSpPr/>
            <p:nvPr/>
          </p:nvGrpSpPr>
          <p:grpSpPr>
            <a:xfrm>
              <a:off x="3687510" y="2211710"/>
              <a:ext cx="1773781" cy="1609411"/>
              <a:chOff x="1074198" y="2188917"/>
              <a:chExt cx="1773781" cy="1609411"/>
            </a:xfrm>
          </p:grpSpPr>
          <p:sp>
            <p:nvSpPr>
              <p:cNvPr id="37" name="右箭头 55"/>
              <p:cNvSpPr/>
              <p:nvPr/>
            </p:nvSpPr>
            <p:spPr>
              <a:xfrm>
                <a:off x="1176802" y="2551604"/>
                <a:ext cx="1671177" cy="911035"/>
              </a:xfrm>
              <a:custGeom>
                <a:avLst/>
                <a:gdLst/>
                <a:ahLst/>
                <a:cxnLst/>
                <a:rect l="l" t="t" r="r" b="b"/>
                <a:pathLst>
                  <a:path w="1671177" h="911035">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右箭头 55"/>
              <p:cNvSpPr/>
              <p:nvPr/>
            </p:nvSpPr>
            <p:spPr>
              <a:xfrm>
                <a:off x="1074198" y="2188917"/>
                <a:ext cx="1671177" cy="1609411"/>
              </a:xfrm>
              <a:custGeom>
                <a:avLst/>
                <a:gdLst>
                  <a:gd name="connsiteX0" fmla="*/ 0 w 1731146"/>
                  <a:gd name="connsiteY0" fmla="*/ 355742 h 1624170"/>
                  <a:gd name="connsiteX1" fmla="*/ 892425 w 1731146"/>
                  <a:gd name="connsiteY1" fmla="*/ 355742 h 1624170"/>
                  <a:gd name="connsiteX2" fmla="*/ 892425 w 1731146"/>
                  <a:gd name="connsiteY2" fmla="*/ 0 h 1624170"/>
                  <a:gd name="connsiteX3" fmla="*/ 1731146 w 1731146"/>
                  <a:gd name="connsiteY3" fmla="*/ 812085 h 1624170"/>
                  <a:gd name="connsiteX4" fmla="*/ 892425 w 1731146"/>
                  <a:gd name="connsiteY4" fmla="*/ 1624170 h 1624170"/>
                  <a:gd name="connsiteX5" fmla="*/ 892425 w 1731146"/>
                  <a:gd name="connsiteY5" fmla="*/ 1268428 h 1624170"/>
                  <a:gd name="connsiteX6" fmla="*/ 0 w 1731146"/>
                  <a:gd name="connsiteY6" fmla="*/ 1268428 h 1624170"/>
                  <a:gd name="connsiteX7" fmla="*/ 0 w 1731146"/>
                  <a:gd name="connsiteY7" fmla="*/ 355742 h 1624170"/>
                  <a:gd name="connsiteX0" fmla="*/ 0 w 1731146"/>
                  <a:gd name="connsiteY0" fmla="*/ 355742 h 1624170"/>
                  <a:gd name="connsiteX1" fmla="*/ 508986 w 1731146"/>
                  <a:gd name="connsiteY1" fmla="*/ 35132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48037 w 1731146"/>
                  <a:gd name="connsiteY2" fmla="*/ 12788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20232 h 1588660"/>
                  <a:gd name="connsiteX1" fmla="*/ 556334 w 1731146"/>
                  <a:gd name="connsiteY1" fmla="*/ 318779 h 1588660"/>
                  <a:gd name="connsiteX2" fmla="*/ 848037 w 1731146"/>
                  <a:gd name="connsiteY2" fmla="*/ 92372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2959 w 1734105"/>
                  <a:gd name="connsiteY0" fmla="*/ 320232 h 1588660"/>
                  <a:gd name="connsiteX1" fmla="*/ 559293 w 1734105"/>
                  <a:gd name="connsiteY1" fmla="*/ 318779 h 1588660"/>
                  <a:gd name="connsiteX2" fmla="*/ 853955 w 1734105"/>
                  <a:gd name="connsiteY2" fmla="*/ 59821 h 1588660"/>
                  <a:gd name="connsiteX3" fmla="*/ 1007835 w 1734105"/>
                  <a:gd name="connsiteY3" fmla="*/ 0 h 1588660"/>
                  <a:gd name="connsiteX4" fmla="*/ 1734105 w 1734105"/>
                  <a:gd name="connsiteY4" fmla="*/ 776575 h 1588660"/>
                  <a:gd name="connsiteX5" fmla="*/ 895384 w 1734105"/>
                  <a:gd name="connsiteY5" fmla="*/ 1588660 h 1588660"/>
                  <a:gd name="connsiteX6" fmla="*/ 895384 w 1734105"/>
                  <a:gd name="connsiteY6" fmla="*/ 1232918 h 1588660"/>
                  <a:gd name="connsiteX7" fmla="*/ 2959 w 1734105"/>
                  <a:gd name="connsiteY7" fmla="*/ 1232918 h 1588660"/>
                  <a:gd name="connsiteX8" fmla="*/ 0 w 1734105"/>
                  <a:gd name="connsiteY8" fmla="*/ 576230 h 1588660"/>
                  <a:gd name="connsiteX9" fmla="*/ 2959 w 1734105"/>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81126 w 1731146"/>
                  <a:gd name="connsiteY8" fmla="*/ 62061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136124 w 1731146"/>
                  <a:gd name="connsiteY8" fmla="*/ 922459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66330 w 1731146"/>
                  <a:gd name="connsiteY8" fmla="*/ 955011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53956 w 1731146"/>
                  <a:gd name="connsiteY6" fmla="*/ 146077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17638"/>
                  <a:gd name="connsiteX1" fmla="*/ 556334 w 1731146"/>
                  <a:gd name="connsiteY1" fmla="*/ 318779 h 1517638"/>
                  <a:gd name="connsiteX2" fmla="*/ 850996 w 1731146"/>
                  <a:gd name="connsiteY2" fmla="*/ 59821 h 1517638"/>
                  <a:gd name="connsiteX3" fmla="*/ 1004876 w 1731146"/>
                  <a:gd name="connsiteY3" fmla="*/ 0 h 1517638"/>
                  <a:gd name="connsiteX4" fmla="*/ 1731146 w 1731146"/>
                  <a:gd name="connsiteY4" fmla="*/ 776575 h 1517638"/>
                  <a:gd name="connsiteX5" fmla="*/ 1010794 w 1731146"/>
                  <a:gd name="connsiteY5" fmla="*/ 1517638 h 1517638"/>
                  <a:gd name="connsiteX6" fmla="*/ 853956 w 1731146"/>
                  <a:gd name="connsiteY6" fmla="*/ 1460778 h 1517638"/>
                  <a:gd name="connsiteX7" fmla="*/ 582967 w 1731146"/>
                  <a:gd name="connsiteY7" fmla="*/ 1233178 h 1517638"/>
                  <a:gd name="connsiteX8" fmla="*/ 0 w 1731146"/>
                  <a:gd name="connsiteY8" fmla="*/ 1232918 h 1517638"/>
                  <a:gd name="connsiteX9" fmla="*/ 266330 w 1731146"/>
                  <a:gd name="connsiteY9" fmla="*/ 955011 h 1517638"/>
                  <a:gd name="connsiteX10" fmla="*/ 281126 w 1731146"/>
                  <a:gd name="connsiteY10" fmla="*/ 620619 h 1517638"/>
                  <a:gd name="connsiteX11" fmla="*/ 0 w 1731146"/>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9104 w 1589104"/>
                  <a:gd name="connsiteY4" fmla="*/ 936373 h 1517638"/>
                  <a:gd name="connsiteX5" fmla="*/ 1010794 w 1589104"/>
                  <a:gd name="connsiteY5" fmla="*/ 1517638 h 1517638"/>
                  <a:gd name="connsiteX6" fmla="*/ 853956 w 1589104"/>
                  <a:gd name="connsiteY6" fmla="*/ 1460778 h 1517638"/>
                  <a:gd name="connsiteX7" fmla="*/ 582967 w 1589104"/>
                  <a:gd name="connsiteY7" fmla="*/ 1233178 h 1517638"/>
                  <a:gd name="connsiteX8" fmla="*/ 0 w 1589104"/>
                  <a:gd name="connsiteY8" fmla="*/ 1232918 h 1517638"/>
                  <a:gd name="connsiteX9" fmla="*/ 266330 w 1589104"/>
                  <a:gd name="connsiteY9" fmla="*/ 955011 h 1517638"/>
                  <a:gd name="connsiteX10" fmla="*/ 281126 w 1589104"/>
                  <a:gd name="connsiteY10" fmla="*/ 620619 h 1517638"/>
                  <a:gd name="connsiteX11" fmla="*/ 0 w 1589104"/>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373080 w 1589104"/>
                  <a:gd name="connsiteY4" fmla="*/ 591026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92063"/>
                  <a:gd name="connsiteY0" fmla="*/ 320232 h 1517638"/>
                  <a:gd name="connsiteX1" fmla="*/ 556334 w 1592063"/>
                  <a:gd name="connsiteY1" fmla="*/ 318779 h 1517638"/>
                  <a:gd name="connsiteX2" fmla="*/ 850996 w 1592063"/>
                  <a:gd name="connsiteY2" fmla="*/ 59821 h 1517638"/>
                  <a:gd name="connsiteX3" fmla="*/ 1004876 w 1592063"/>
                  <a:gd name="connsiteY3" fmla="*/ 0 h 1517638"/>
                  <a:gd name="connsiteX4" fmla="*/ 1583185 w 1592063"/>
                  <a:gd name="connsiteY4" fmla="*/ 596945 h 1517638"/>
                  <a:gd name="connsiteX5" fmla="*/ 1592063 w 1592063"/>
                  <a:gd name="connsiteY5" fmla="*/ 942292 h 1517638"/>
                  <a:gd name="connsiteX6" fmla="*/ 1010794 w 1592063"/>
                  <a:gd name="connsiteY6" fmla="*/ 1517638 h 1517638"/>
                  <a:gd name="connsiteX7" fmla="*/ 853956 w 1592063"/>
                  <a:gd name="connsiteY7" fmla="*/ 1460778 h 1517638"/>
                  <a:gd name="connsiteX8" fmla="*/ 582967 w 1592063"/>
                  <a:gd name="connsiteY8" fmla="*/ 1233178 h 1517638"/>
                  <a:gd name="connsiteX9" fmla="*/ 0 w 1592063"/>
                  <a:gd name="connsiteY9" fmla="*/ 1232918 h 1517638"/>
                  <a:gd name="connsiteX10" fmla="*/ 266330 w 1592063"/>
                  <a:gd name="connsiteY10" fmla="*/ 955011 h 1517638"/>
                  <a:gd name="connsiteX11" fmla="*/ 281126 w 1592063"/>
                  <a:gd name="connsiteY11" fmla="*/ 620619 h 1517638"/>
                  <a:gd name="connsiteX12" fmla="*/ 0 w 1592063"/>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48210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1126 w 1589104"/>
                  <a:gd name="connsiteY11" fmla="*/ 620619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32336"/>
                  <a:gd name="connsiteX1" fmla="*/ 556334 w 1589104"/>
                  <a:gd name="connsiteY1" fmla="*/ 318779 h 1532336"/>
                  <a:gd name="connsiteX2" fmla="*/ 850996 w 1589104"/>
                  <a:gd name="connsiteY2" fmla="*/ 59821 h 1532336"/>
                  <a:gd name="connsiteX3" fmla="*/ 1004876 w 1589104"/>
                  <a:gd name="connsiteY3" fmla="*/ 0 h 1532336"/>
                  <a:gd name="connsiteX4" fmla="*/ 1583185 w 1589104"/>
                  <a:gd name="connsiteY4" fmla="*/ 596945 h 1532336"/>
                  <a:gd name="connsiteX5" fmla="*/ 1589104 w 1589104"/>
                  <a:gd name="connsiteY5" fmla="*/ 948210 h 1532336"/>
                  <a:gd name="connsiteX6" fmla="*/ 1013753 w 1589104"/>
                  <a:gd name="connsiteY6" fmla="*/ 1514679 h 1532336"/>
                  <a:gd name="connsiteX7" fmla="*/ 853956 w 1589104"/>
                  <a:gd name="connsiteY7" fmla="*/ 1460778 h 1532336"/>
                  <a:gd name="connsiteX8" fmla="*/ 582967 w 1589104"/>
                  <a:gd name="connsiteY8" fmla="*/ 1233178 h 1532336"/>
                  <a:gd name="connsiteX9" fmla="*/ 0 w 1589104"/>
                  <a:gd name="connsiteY9" fmla="*/ 1232918 h 1532336"/>
                  <a:gd name="connsiteX10" fmla="*/ 266330 w 1589104"/>
                  <a:gd name="connsiteY10" fmla="*/ 955011 h 1532336"/>
                  <a:gd name="connsiteX11" fmla="*/ 287045 w 1589104"/>
                  <a:gd name="connsiteY11" fmla="*/ 611742 h 1532336"/>
                  <a:gd name="connsiteX12" fmla="*/ 0 w 1589104"/>
                  <a:gd name="connsiteY12" fmla="*/ 320232 h 1532336"/>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83185 w 1589104"/>
                  <a:gd name="connsiteY4" fmla="*/ 631223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77267 w 1589104"/>
                  <a:gd name="connsiteY4" fmla="*/ 619386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643112"/>
                  <a:gd name="connsiteY0" fmla="*/ 354510 h 1609411"/>
                  <a:gd name="connsiteX1" fmla="*/ 556334 w 1643112"/>
                  <a:gd name="connsiteY1" fmla="*/ 353057 h 1609411"/>
                  <a:gd name="connsiteX2" fmla="*/ 850996 w 1643112"/>
                  <a:gd name="connsiteY2" fmla="*/ 94099 h 1609411"/>
                  <a:gd name="connsiteX3" fmla="*/ 1004876 w 1643112"/>
                  <a:gd name="connsiteY3" fmla="*/ 34278 h 1609411"/>
                  <a:gd name="connsiteX4" fmla="*/ 1577267 w 1643112"/>
                  <a:gd name="connsiteY4" fmla="*/ 619386 h 1609411"/>
                  <a:gd name="connsiteX5" fmla="*/ 1589104 w 1643112"/>
                  <a:gd name="connsiteY5" fmla="*/ 982488 h 1609411"/>
                  <a:gd name="connsiteX6" fmla="*/ 1013753 w 1643112"/>
                  <a:gd name="connsiteY6" fmla="*/ 1548957 h 1609411"/>
                  <a:gd name="connsiteX7" fmla="*/ 853956 w 1643112"/>
                  <a:gd name="connsiteY7" fmla="*/ 1495056 h 1609411"/>
                  <a:gd name="connsiteX8" fmla="*/ 582967 w 1643112"/>
                  <a:gd name="connsiteY8" fmla="*/ 1267456 h 1609411"/>
                  <a:gd name="connsiteX9" fmla="*/ 0 w 1643112"/>
                  <a:gd name="connsiteY9" fmla="*/ 1267196 h 1609411"/>
                  <a:gd name="connsiteX10" fmla="*/ 266330 w 1643112"/>
                  <a:gd name="connsiteY10" fmla="*/ 989289 h 1609411"/>
                  <a:gd name="connsiteX11" fmla="*/ 287045 w 1643112"/>
                  <a:gd name="connsiteY11" fmla="*/ 646020 h 1609411"/>
                  <a:gd name="connsiteX12" fmla="*/ 0 w 1643112"/>
                  <a:gd name="connsiteY12" fmla="*/ 354510 h 1609411"/>
                  <a:gd name="connsiteX0" fmla="*/ 0 w 1669115"/>
                  <a:gd name="connsiteY0" fmla="*/ 354510 h 1609411"/>
                  <a:gd name="connsiteX1" fmla="*/ 556334 w 1669115"/>
                  <a:gd name="connsiteY1" fmla="*/ 353057 h 1609411"/>
                  <a:gd name="connsiteX2" fmla="*/ 850996 w 1669115"/>
                  <a:gd name="connsiteY2" fmla="*/ 94099 h 1609411"/>
                  <a:gd name="connsiteX3" fmla="*/ 1004876 w 1669115"/>
                  <a:gd name="connsiteY3" fmla="*/ 34278 h 1609411"/>
                  <a:gd name="connsiteX4" fmla="*/ 1577267 w 1669115"/>
                  <a:gd name="connsiteY4" fmla="*/ 619386 h 1609411"/>
                  <a:gd name="connsiteX5" fmla="*/ 1589104 w 1669115"/>
                  <a:gd name="connsiteY5" fmla="*/ 982488 h 1609411"/>
                  <a:gd name="connsiteX6" fmla="*/ 1013753 w 1669115"/>
                  <a:gd name="connsiteY6" fmla="*/ 1548957 h 1609411"/>
                  <a:gd name="connsiteX7" fmla="*/ 853956 w 1669115"/>
                  <a:gd name="connsiteY7" fmla="*/ 1495056 h 1609411"/>
                  <a:gd name="connsiteX8" fmla="*/ 582967 w 1669115"/>
                  <a:gd name="connsiteY8" fmla="*/ 1267456 h 1609411"/>
                  <a:gd name="connsiteX9" fmla="*/ 0 w 1669115"/>
                  <a:gd name="connsiteY9" fmla="*/ 1267196 h 1609411"/>
                  <a:gd name="connsiteX10" fmla="*/ 266330 w 1669115"/>
                  <a:gd name="connsiteY10" fmla="*/ 989289 h 1609411"/>
                  <a:gd name="connsiteX11" fmla="*/ 287045 w 1669115"/>
                  <a:gd name="connsiteY11" fmla="*/ 646020 h 1609411"/>
                  <a:gd name="connsiteX12" fmla="*/ 0 w 1669115"/>
                  <a:gd name="connsiteY12" fmla="*/ 354510 h 1609411"/>
                  <a:gd name="connsiteX0" fmla="*/ 0 w 1671177"/>
                  <a:gd name="connsiteY0" fmla="*/ 354510 h 1609411"/>
                  <a:gd name="connsiteX1" fmla="*/ 556334 w 1671177"/>
                  <a:gd name="connsiteY1" fmla="*/ 353057 h 1609411"/>
                  <a:gd name="connsiteX2" fmla="*/ 850996 w 1671177"/>
                  <a:gd name="connsiteY2" fmla="*/ 94099 h 1609411"/>
                  <a:gd name="connsiteX3" fmla="*/ 1004876 w 1671177"/>
                  <a:gd name="connsiteY3" fmla="*/ 34278 h 1609411"/>
                  <a:gd name="connsiteX4" fmla="*/ 1577267 w 1671177"/>
                  <a:gd name="connsiteY4" fmla="*/ 619386 h 1609411"/>
                  <a:gd name="connsiteX5" fmla="*/ 1589104 w 1671177"/>
                  <a:gd name="connsiteY5" fmla="*/ 982488 h 1609411"/>
                  <a:gd name="connsiteX6" fmla="*/ 1013753 w 1671177"/>
                  <a:gd name="connsiteY6" fmla="*/ 1548957 h 1609411"/>
                  <a:gd name="connsiteX7" fmla="*/ 853956 w 1671177"/>
                  <a:gd name="connsiteY7" fmla="*/ 1495056 h 1609411"/>
                  <a:gd name="connsiteX8" fmla="*/ 582967 w 1671177"/>
                  <a:gd name="connsiteY8" fmla="*/ 1267456 h 1609411"/>
                  <a:gd name="connsiteX9" fmla="*/ 0 w 1671177"/>
                  <a:gd name="connsiteY9" fmla="*/ 1267196 h 1609411"/>
                  <a:gd name="connsiteX10" fmla="*/ 266330 w 1671177"/>
                  <a:gd name="connsiteY10" fmla="*/ 989289 h 1609411"/>
                  <a:gd name="connsiteX11" fmla="*/ 287045 w 1671177"/>
                  <a:gd name="connsiteY11" fmla="*/ 646020 h 1609411"/>
                  <a:gd name="connsiteX12" fmla="*/ 0 w 1671177"/>
                  <a:gd name="connsiteY12" fmla="*/ 354510 h 1609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1177" h="1609411">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6" name="TextBox 35"/>
            <p:cNvSpPr txBox="1"/>
            <p:nvPr/>
          </p:nvSpPr>
          <p:spPr>
            <a:xfrm>
              <a:off x="4369061" y="2754805"/>
              <a:ext cx="567784" cy="523220"/>
            </a:xfrm>
            <a:prstGeom prst="rect">
              <a:avLst/>
            </a:prstGeom>
            <a:noFill/>
          </p:spPr>
          <p:txBody>
            <a:bodyPr wrap="none" rtlCol="0">
              <a:spAutoFit/>
            </a:bodyPr>
            <a:lstStyle/>
            <a:p>
              <a:r>
                <a:rPr lang="en-US" altLang="zh-CN" sz="2800" dirty="0">
                  <a:solidFill>
                    <a:prstClr val="white"/>
                  </a:solidFill>
                  <a:latin typeface="Impact" pitchFamily="34" charset="0"/>
                </a:rPr>
                <a:t>03</a:t>
              </a:r>
              <a:endParaRPr lang="zh-CN" altLang="en-US" sz="2800" dirty="0">
                <a:solidFill>
                  <a:prstClr val="white"/>
                </a:solidFill>
                <a:latin typeface="Impact" pitchFamily="34" charset="0"/>
              </a:endParaRPr>
            </a:p>
          </p:txBody>
        </p:sp>
      </p:grpSp>
      <p:grpSp>
        <p:nvGrpSpPr>
          <p:cNvPr id="39" name="组合 38"/>
          <p:cNvGrpSpPr/>
          <p:nvPr/>
        </p:nvGrpSpPr>
        <p:grpSpPr>
          <a:xfrm>
            <a:off x="2473571" y="2211710"/>
            <a:ext cx="1773781" cy="1609411"/>
            <a:chOff x="2473571" y="2211710"/>
            <a:chExt cx="1773781" cy="1609411"/>
          </a:xfrm>
        </p:grpSpPr>
        <p:grpSp>
          <p:nvGrpSpPr>
            <p:cNvPr id="40" name="组合 39"/>
            <p:cNvGrpSpPr/>
            <p:nvPr/>
          </p:nvGrpSpPr>
          <p:grpSpPr>
            <a:xfrm>
              <a:off x="2473571" y="2211710"/>
              <a:ext cx="1773781" cy="1609411"/>
              <a:chOff x="1074198" y="2188917"/>
              <a:chExt cx="1773781" cy="1609411"/>
            </a:xfrm>
          </p:grpSpPr>
          <p:sp>
            <p:nvSpPr>
              <p:cNvPr id="42" name="右箭头 55"/>
              <p:cNvSpPr/>
              <p:nvPr/>
            </p:nvSpPr>
            <p:spPr>
              <a:xfrm>
                <a:off x="1176802" y="2551604"/>
                <a:ext cx="1671177" cy="911035"/>
              </a:xfrm>
              <a:custGeom>
                <a:avLst/>
                <a:gdLst/>
                <a:ahLst/>
                <a:cxnLst/>
                <a:rect l="l" t="t" r="r" b="b"/>
                <a:pathLst>
                  <a:path w="1671177" h="911035">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右箭头 55"/>
              <p:cNvSpPr/>
              <p:nvPr/>
            </p:nvSpPr>
            <p:spPr>
              <a:xfrm>
                <a:off x="1074198" y="2188917"/>
                <a:ext cx="1671177" cy="1609411"/>
              </a:xfrm>
              <a:custGeom>
                <a:avLst/>
                <a:gdLst>
                  <a:gd name="connsiteX0" fmla="*/ 0 w 1731146"/>
                  <a:gd name="connsiteY0" fmla="*/ 355742 h 1624170"/>
                  <a:gd name="connsiteX1" fmla="*/ 892425 w 1731146"/>
                  <a:gd name="connsiteY1" fmla="*/ 355742 h 1624170"/>
                  <a:gd name="connsiteX2" fmla="*/ 892425 w 1731146"/>
                  <a:gd name="connsiteY2" fmla="*/ 0 h 1624170"/>
                  <a:gd name="connsiteX3" fmla="*/ 1731146 w 1731146"/>
                  <a:gd name="connsiteY3" fmla="*/ 812085 h 1624170"/>
                  <a:gd name="connsiteX4" fmla="*/ 892425 w 1731146"/>
                  <a:gd name="connsiteY4" fmla="*/ 1624170 h 1624170"/>
                  <a:gd name="connsiteX5" fmla="*/ 892425 w 1731146"/>
                  <a:gd name="connsiteY5" fmla="*/ 1268428 h 1624170"/>
                  <a:gd name="connsiteX6" fmla="*/ 0 w 1731146"/>
                  <a:gd name="connsiteY6" fmla="*/ 1268428 h 1624170"/>
                  <a:gd name="connsiteX7" fmla="*/ 0 w 1731146"/>
                  <a:gd name="connsiteY7" fmla="*/ 355742 h 1624170"/>
                  <a:gd name="connsiteX0" fmla="*/ 0 w 1731146"/>
                  <a:gd name="connsiteY0" fmla="*/ 355742 h 1624170"/>
                  <a:gd name="connsiteX1" fmla="*/ 508986 w 1731146"/>
                  <a:gd name="connsiteY1" fmla="*/ 35132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48037 w 1731146"/>
                  <a:gd name="connsiteY2" fmla="*/ 12788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20232 h 1588660"/>
                  <a:gd name="connsiteX1" fmla="*/ 556334 w 1731146"/>
                  <a:gd name="connsiteY1" fmla="*/ 318779 h 1588660"/>
                  <a:gd name="connsiteX2" fmla="*/ 848037 w 1731146"/>
                  <a:gd name="connsiteY2" fmla="*/ 92372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2959 w 1734105"/>
                  <a:gd name="connsiteY0" fmla="*/ 320232 h 1588660"/>
                  <a:gd name="connsiteX1" fmla="*/ 559293 w 1734105"/>
                  <a:gd name="connsiteY1" fmla="*/ 318779 h 1588660"/>
                  <a:gd name="connsiteX2" fmla="*/ 853955 w 1734105"/>
                  <a:gd name="connsiteY2" fmla="*/ 59821 h 1588660"/>
                  <a:gd name="connsiteX3" fmla="*/ 1007835 w 1734105"/>
                  <a:gd name="connsiteY3" fmla="*/ 0 h 1588660"/>
                  <a:gd name="connsiteX4" fmla="*/ 1734105 w 1734105"/>
                  <a:gd name="connsiteY4" fmla="*/ 776575 h 1588660"/>
                  <a:gd name="connsiteX5" fmla="*/ 895384 w 1734105"/>
                  <a:gd name="connsiteY5" fmla="*/ 1588660 h 1588660"/>
                  <a:gd name="connsiteX6" fmla="*/ 895384 w 1734105"/>
                  <a:gd name="connsiteY6" fmla="*/ 1232918 h 1588660"/>
                  <a:gd name="connsiteX7" fmla="*/ 2959 w 1734105"/>
                  <a:gd name="connsiteY7" fmla="*/ 1232918 h 1588660"/>
                  <a:gd name="connsiteX8" fmla="*/ 0 w 1734105"/>
                  <a:gd name="connsiteY8" fmla="*/ 576230 h 1588660"/>
                  <a:gd name="connsiteX9" fmla="*/ 2959 w 1734105"/>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81126 w 1731146"/>
                  <a:gd name="connsiteY8" fmla="*/ 62061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136124 w 1731146"/>
                  <a:gd name="connsiteY8" fmla="*/ 922459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66330 w 1731146"/>
                  <a:gd name="connsiteY8" fmla="*/ 955011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53956 w 1731146"/>
                  <a:gd name="connsiteY6" fmla="*/ 146077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17638"/>
                  <a:gd name="connsiteX1" fmla="*/ 556334 w 1731146"/>
                  <a:gd name="connsiteY1" fmla="*/ 318779 h 1517638"/>
                  <a:gd name="connsiteX2" fmla="*/ 850996 w 1731146"/>
                  <a:gd name="connsiteY2" fmla="*/ 59821 h 1517638"/>
                  <a:gd name="connsiteX3" fmla="*/ 1004876 w 1731146"/>
                  <a:gd name="connsiteY3" fmla="*/ 0 h 1517638"/>
                  <a:gd name="connsiteX4" fmla="*/ 1731146 w 1731146"/>
                  <a:gd name="connsiteY4" fmla="*/ 776575 h 1517638"/>
                  <a:gd name="connsiteX5" fmla="*/ 1010794 w 1731146"/>
                  <a:gd name="connsiteY5" fmla="*/ 1517638 h 1517638"/>
                  <a:gd name="connsiteX6" fmla="*/ 853956 w 1731146"/>
                  <a:gd name="connsiteY6" fmla="*/ 1460778 h 1517638"/>
                  <a:gd name="connsiteX7" fmla="*/ 582967 w 1731146"/>
                  <a:gd name="connsiteY7" fmla="*/ 1233178 h 1517638"/>
                  <a:gd name="connsiteX8" fmla="*/ 0 w 1731146"/>
                  <a:gd name="connsiteY8" fmla="*/ 1232918 h 1517638"/>
                  <a:gd name="connsiteX9" fmla="*/ 266330 w 1731146"/>
                  <a:gd name="connsiteY9" fmla="*/ 955011 h 1517638"/>
                  <a:gd name="connsiteX10" fmla="*/ 281126 w 1731146"/>
                  <a:gd name="connsiteY10" fmla="*/ 620619 h 1517638"/>
                  <a:gd name="connsiteX11" fmla="*/ 0 w 1731146"/>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9104 w 1589104"/>
                  <a:gd name="connsiteY4" fmla="*/ 936373 h 1517638"/>
                  <a:gd name="connsiteX5" fmla="*/ 1010794 w 1589104"/>
                  <a:gd name="connsiteY5" fmla="*/ 1517638 h 1517638"/>
                  <a:gd name="connsiteX6" fmla="*/ 853956 w 1589104"/>
                  <a:gd name="connsiteY6" fmla="*/ 1460778 h 1517638"/>
                  <a:gd name="connsiteX7" fmla="*/ 582967 w 1589104"/>
                  <a:gd name="connsiteY7" fmla="*/ 1233178 h 1517638"/>
                  <a:gd name="connsiteX8" fmla="*/ 0 w 1589104"/>
                  <a:gd name="connsiteY8" fmla="*/ 1232918 h 1517638"/>
                  <a:gd name="connsiteX9" fmla="*/ 266330 w 1589104"/>
                  <a:gd name="connsiteY9" fmla="*/ 955011 h 1517638"/>
                  <a:gd name="connsiteX10" fmla="*/ 281126 w 1589104"/>
                  <a:gd name="connsiteY10" fmla="*/ 620619 h 1517638"/>
                  <a:gd name="connsiteX11" fmla="*/ 0 w 1589104"/>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373080 w 1589104"/>
                  <a:gd name="connsiteY4" fmla="*/ 591026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92063"/>
                  <a:gd name="connsiteY0" fmla="*/ 320232 h 1517638"/>
                  <a:gd name="connsiteX1" fmla="*/ 556334 w 1592063"/>
                  <a:gd name="connsiteY1" fmla="*/ 318779 h 1517638"/>
                  <a:gd name="connsiteX2" fmla="*/ 850996 w 1592063"/>
                  <a:gd name="connsiteY2" fmla="*/ 59821 h 1517638"/>
                  <a:gd name="connsiteX3" fmla="*/ 1004876 w 1592063"/>
                  <a:gd name="connsiteY3" fmla="*/ 0 h 1517638"/>
                  <a:gd name="connsiteX4" fmla="*/ 1583185 w 1592063"/>
                  <a:gd name="connsiteY4" fmla="*/ 596945 h 1517638"/>
                  <a:gd name="connsiteX5" fmla="*/ 1592063 w 1592063"/>
                  <a:gd name="connsiteY5" fmla="*/ 942292 h 1517638"/>
                  <a:gd name="connsiteX6" fmla="*/ 1010794 w 1592063"/>
                  <a:gd name="connsiteY6" fmla="*/ 1517638 h 1517638"/>
                  <a:gd name="connsiteX7" fmla="*/ 853956 w 1592063"/>
                  <a:gd name="connsiteY7" fmla="*/ 1460778 h 1517638"/>
                  <a:gd name="connsiteX8" fmla="*/ 582967 w 1592063"/>
                  <a:gd name="connsiteY8" fmla="*/ 1233178 h 1517638"/>
                  <a:gd name="connsiteX9" fmla="*/ 0 w 1592063"/>
                  <a:gd name="connsiteY9" fmla="*/ 1232918 h 1517638"/>
                  <a:gd name="connsiteX10" fmla="*/ 266330 w 1592063"/>
                  <a:gd name="connsiteY10" fmla="*/ 955011 h 1517638"/>
                  <a:gd name="connsiteX11" fmla="*/ 281126 w 1592063"/>
                  <a:gd name="connsiteY11" fmla="*/ 620619 h 1517638"/>
                  <a:gd name="connsiteX12" fmla="*/ 0 w 1592063"/>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48210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1126 w 1589104"/>
                  <a:gd name="connsiteY11" fmla="*/ 620619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32336"/>
                  <a:gd name="connsiteX1" fmla="*/ 556334 w 1589104"/>
                  <a:gd name="connsiteY1" fmla="*/ 318779 h 1532336"/>
                  <a:gd name="connsiteX2" fmla="*/ 850996 w 1589104"/>
                  <a:gd name="connsiteY2" fmla="*/ 59821 h 1532336"/>
                  <a:gd name="connsiteX3" fmla="*/ 1004876 w 1589104"/>
                  <a:gd name="connsiteY3" fmla="*/ 0 h 1532336"/>
                  <a:gd name="connsiteX4" fmla="*/ 1583185 w 1589104"/>
                  <a:gd name="connsiteY4" fmla="*/ 596945 h 1532336"/>
                  <a:gd name="connsiteX5" fmla="*/ 1589104 w 1589104"/>
                  <a:gd name="connsiteY5" fmla="*/ 948210 h 1532336"/>
                  <a:gd name="connsiteX6" fmla="*/ 1013753 w 1589104"/>
                  <a:gd name="connsiteY6" fmla="*/ 1514679 h 1532336"/>
                  <a:gd name="connsiteX7" fmla="*/ 853956 w 1589104"/>
                  <a:gd name="connsiteY7" fmla="*/ 1460778 h 1532336"/>
                  <a:gd name="connsiteX8" fmla="*/ 582967 w 1589104"/>
                  <a:gd name="connsiteY8" fmla="*/ 1233178 h 1532336"/>
                  <a:gd name="connsiteX9" fmla="*/ 0 w 1589104"/>
                  <a:gd name="connsiteY9" fmla="*/ 1232918 h 1532336"/>
                  <a:gd name="connsiteX10" fmla="*/ 266330 w 1589104"/>
                  <a:gd name="connsiteY10" fmla="*/ 955011 h 1532336"/>
                  <a:gd name="connsiteX11" fmla="*/ 287045 w 1589104"/>
                  <a:gd name="connsiteY11" fmla="*/ 611742 h 1532336"/>
                  <a:gd name="connsiteX12" fmla="*/ 0 w 1589104"/>
                  <a:gd name="connsiteY12" fmla="*/ 320232 h 1532336"/>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83185 w 1589104"/>
                  <a:gd name="connsiteY4" fmla="*/ 631223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77267 w 1589104"/>
                  <a:gd name="connsiteY4" fmla="*/ 619386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643112"/>
                  <a:gd name="connsiteY0" fmla="*/ 354510 h 1609411"/>
                  <a:gd name="connsiteX1" fmla="*/ 556334 w 1643112"/>
                  <a:gd name="connsiteY1" fmla="*/ 353057 h 1609411"/>
                  <a:gd name="connsiteX2" fmla="*/ 850996 w 1643112"/>
                  <a:gd name="connsiteY2" fmla="*/ 94099 h 1609411"/>
                  <a:gd name="connsiteX3" fmla="*/ 1004876 w 1643112"/>
                  <a:gd name="connsiteY3" fmla="*/ 34278 h 1609411"/>
                  <a:gd name="connsiteX4" fmla="*/ 1577267 w 1643112"/>
                  <a:gd name="connsiteY4" fmla="*/ 619386 h 1609411"/>
                  <a:gd name="connsiteX5" fmla="*/ 1589104 w 1643112"/>
                  <a:gd name="connsiteY5" fmla="*/ 982488 h 1609411"/>
                  <a:gd name="connsiteX6" fmla="*/ 1013753 w 1643112"/>
                  <a:gd name="connsiteY6" fmla="*/ 1548957 h 1609411"/>
                  <a:gd name="connsiteX7" fmla="*/ 853956 w 1643112"/>
                  <a:gd name="connsiteY7" fmla="*/ 1495056 h 1609411"/>
                  <a:gd name="connsiteX8" fmla="*/ 582967 w 1643112"/>
                  <a:gd name="connsiteY8" fmla="*/ 1267456 h 1609411"/>
                  <a:gd name="connsiteX9" fmla="*/ 0 w 1643112"/>
                  <a:gd name="connsiteY9" fmla="*/ 1267196 h 1609411"/>
                  <a:gd name="connsiteX10" fmla="*/ 266330 w 1643112"/>
                  <a:gd name="connsiteY10" fmla="*/ 989289 h 1609411"/>
                  <a:gd name="connsiteX11" fmla="*/ 287045 w 1643112"/>
                  <a:gd name="connsiteY11" fmla="*/ 646020 h 1609411"/>
                  <a:gd name="connsiteX12" fmla="*/ 0 w 1643112"/>
                  <a:gd name="connsiteY12" fmla="*/ 354510 h 1609411"/>
                  <a:gd name="connsiteX0" fmla="*/ 0 w 1669115"/>
                  <a:gd name="connsiteY0" fmla="*/ 354510 h 1609411"/>
                  <a:gd name="connsiteX1" fmla="*/ 556334 w 1669115"/>
                  <a:gd name="connsiteY1" fmla="*/ 353057 h 1609411"/>
                  <a:gd name="connsiteX2" fmla="*/ 850996 w 1669115"/>
                  <a:gd name="connsiteY2" fmla="*/ 94099 h 1609411"/>
                  <a:gd name="connsiteX3" fmla="*/ 1004876 w 1669115"/>
                  <a:gd name="connsiteY3" fmla="*/ 34278 h 1609411"/>
                  <a:gd name="connsiteX4" fmla="*/ 1577267 w 1669115"/>
                  <a:gd name="connsiteY4" fmla="*/ 619386 h 1609411"/>
                  <a:gd name="connsiteX5" fmla="*/ 1589104 w 1669115"/>
                  <a:gd name="connsiteY5" fmla="*/ 982488 h 1609411"/>
                  <a:gd name="connsiteX6" fmla="*/ 1013753 w 1669115"/>
                  <a:gd name="connsiteY6" fmla="*/ 1548957 h 1609411"/>
                  <a:gd name="connsiteX7" fmla="*/ 853956 w 1669115"/>
                  <a:gd name="connsiteY7" fmla="*/ 1495056 h 1609411"/>
                  <a:gd name="connsiteX8" fmla="*/ 582967 w 1669115"/>
                  <a:gd name="connsiteY8" fmla="*/ 1267456 h 1609411"/>
                  <a:gd name="connsiteX9" fmla="*/ 0 w 1669115"/>
                  <a:gd name="connsiteY9" fmla="*/ 1267196 h 1609411"/>
                  <a:gd name="connsiteX10" fmla="*/ 266330 w 1669115"/>
                  <a:gd name="connsiteY10" fmla="*/ 989289 h 1609411"/>
                  <a:gd name="connsiteX11" fmla="*/ 287045 w 1669115"/>
                  <a:gd name="connsiteY11" fmla="*/ 646020 h 1609411"/>
                  <a:gd name="connsiteX12" fmla="*/ 0 w 1669115"/>
                  <a:gd name="connsiteY12" fmla="*/ 354510 h 1609411"/>
                  <a:gd name="connsiteX0" fmla="*/ 0 w 1671177"/>
                  <a:gd name="connsiteY0" fmla="*/ 354510 h 1609411"/>
                  <a:gd name="connsiteX1" fmla="*/ 556334 w 1671177"/>
                  <a:gd name="connsiteY1" fmla="*/ 353057 h 1609411"/>
                  <a:gd name="connsiteX2" fmla="*/ 850996 w 1671177"/>
                  <a:gd name="connsiteY2" fmla="*/ 94099 h 1609411"/>
                  <a:gd name="connsiteX3" fmla="*/ 1004876 w 1671177"/>
                  <a:gd name="connsiteY3" fmla="*/ 34278 h 1609411"/>
                  <a:gd name="connsiteX4" fmla="*/ 1577267 w 1671177"/>
                  <a:gd name="connsiteY4" fmla="*/ 619386 h 1609411"/>
                  <a:gd name="connsiteX5" fmla="*/ 1589104 w 1671177"/>
                  <a:gd name="connsiteY5" fmla="*/ 982488 h 1609411"/>
                  <a:gd name="connsiteX6" fmla="*/ 1013753 w 1671177"/>
                  <a:gd name="connsiteY6" fmla="*/ 1548957 h 1609411"/>
                  <a:gd name="connsiteX7" fmla="*/ 853956 w 1671177"/>
                  <a:gd name="connsiteY7" fmla="*/ 1495056 h 1609411"/>
                  <a:gd name="connsiteX8" fmla="*/ 582967 w 1671177"/>
                  <a:gd name="connsiteY8" fmla="*/ 1267456 h 1609411"/>
                  <a:gd name="connsiteX9" fmla="*/ 0 w 1671177"/>
                  <a:gd name="connsiteY9" fmla="*/ 1267196 h 1609411"/>
                  <a:gd name="connsiteX10" fmla="*/ 266330 w 1671177"/>
                  <a:gd name="connsiteY10" fmla="*/ 989289 h 1609411"/>
                  <a:gd name="connsiteX11" fmla="*/ 287045 w 1671177"/>
                  <a:gd name="connsiteY11" fmla="*/ 646020 h 1609411"/>
                  <a:gd name="connsiteX12" fmla="*/ 0 w 1671177"/>
                  <a:gd name="connsiteY12" fmla="*/ 354510 h 1609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1177" h="1609411">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1" name="TextBox 40"/>
            <p:cNvSpPr txBox="1"/>
            <p:nvPr/>
          </p:nvSpPr>
          <p:spPr>
            <a:xfrm>
              <a:off x="3155122" y="2754805"/>
              <a:ext cx="556563" cy="523220"/>
            </a:xfrm>
            <a:prstGeom prst="rect">
              <a:avLst/>
            </a:prstGeom>
            <a:noFill/>
          </p:spPr>
          <p:txBody>
            <a:bodyPr wrap="none" rtlCol="0">
              <a:spAutoFit/>
            </a:bodyPr>
            <a:lstStyle/>
            <a:p>
              <a:r>
                <a:rPr lang="en-US" altLang="zh-CN" sz="2800" dirty="0">
                  <a:solidFill>
                    <a:prstClr val="white"/>
                  </a:solidFill>
                  <a:latin typeface="Impact" pitchFamily="34" charset="0"/>
                </a:rPr>
                <a:t>02</a:t>
              </a:r>
              <a:endParaRPr lang="zh-CN" altLang="en-US" sz="2800" dirty="0">
                <a:solidFill>
                  <a:prstClr val="white"/>
                </a:solidFill>
                <a:latin typeface="Impact" pitchFamily="34" charset="0"/>
              </a:endParaRPr>
            </a:p>
          </p:txBody>
        </p:sp>
      </p:grpSp>
      <p:grpSp>
        <p:nvGrpSpPr>
          <p:cNvPr id="44" name="组合 43"/>
          <p:cNvGrpSpPr/>
          <p:nvPr/>
        </p:nvGrpSpPr>
        <p:grpSpPr>
          <a:xfrm>
            <a:off x="1259632" y="2211710"/>
            <a:ext cx="1773781" cy="1609411"/>
            <a:chOff x="1259632" y="2211710"/>
            <a:chExt cx="1773781" cy="1609411"/>
          </a:xfrm>
        </p:grpSpPr>
        <p:grpSp>
          <p:nvGrpSpPr>
            <p:cNvPr id="45" name="组合 44"/>
            <p:cNvGrpSpPr/>
            <p:nvPr/>
          </p:nvGrpSpPr>
          <p:grpSpPr>
            <a:xfrm>
              <a:off x="1259632" y="2211710"/>
              <a:ext cx="1773781" cy="1609411"/>
              <a:chOff x="1074198" y="2188917"/>
              <a:chExt cx="1773781" cy="1609411"/>
            </a:xfrm>
          </p:grpSpPr>
          <p:sp>
            <p:nvSpPr>
              <p:cNvPr id="47" name="右箭头 55"/>
              <p:cNvSpPr/>
              <p:nvPr/>
            </p:nvSpPr>
            <p:spPr>
              <a:xfrm>
                <a:off x="1176802" y="2551604"/>
                <a:ext cx="1671177" cy="911035"/>
              </a:xfrm>
              <a:custGeom>
                <a:avLst/>
                <a:gdLst/>
                <a:ahLst/>
                <a:cxnLst/>
                <a:rect l="l" t="t" r="r" b="b"/>
                <a:pathLst>
                  <a:path w="1671177" h="911035">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右箭头 55"/>
              <p:cNvSpPr/>
              <p:nvPr/>
            </p:nvSpPr>
            <p:spPr>
              <a:xfrm>
                <a:off x="1074198" y="2188917"/>
                <a:ext cx="1671177" cy="1609411"/>
              </a:xfrm>
              <a:custGeom>
                <a:avLst/>
                <a:gdLst>
                  <a:gd name="connsiteX0" fmla="*/ 0 w 1731146"/>
                  <a:gd name="connsiteY0" fmla="*/ 355742 h 1624170"/>
                  <a:gd name="connsiteX1" fmla="*/ 892425 w 1731146"/>
                  <a:gd name="connsiteY1" fmla="*/ 355742 h 1624170"/>
                  <a:gd name="connsiteX2" fmla="*/ 892425 w 1731146"/>
                  <a:gd name="connsiteY2" fmla="*/ 0 h 1624170"/>
                  <a:gd name="connsiteX3" fmla="*/ 1731146 w 1731146"/>
                  <a:gd name="connsiteY3" fmla="*/ 812085 h 1624170"/>
                  <a:gd name="connsiteX4" fmla="*/ 892425 w 1731146"/>
                  <a:gd name="connsiteY4" fmla="*/ 1624170 h 1624170"/>
                  <a:gd name="connsiteX5" fmla="*/ 892425 w 1731146"/>
                  <a:gd name="connsiteY5" fmla="*/ 1268428 h 1624170"/>
                  <a:gd name="connsiteX6" fmla="*/ 0 w 1731146"/>
                  <a:gd name="connsiteY6" fmla="*/ 1268428 h 1624170"/>
                  <a:gd name="connsiteX7" fmla="*/ 0 w 1731146"/>
                  <a:gd name="connsiteY7" fmla="*/ 355742 h 1624170"/>
                  <a:gd name="connsiteX0" fmla="*/ 0 w 1731146"/>
                  <a:gd name="connsiteY0" fmla="*/ 355742 h 1624170"/>
                  <a:gd name="connsiteX1" fmla="*/ 508986 w 1731146"/>
                  <a:gd name="connsiteY1" fmla="*/ 35132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92425 w 1731146"/>
                  <a:gd name="connsiteY2" fmla="*/ 35574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55742 h 1624170"/>
                  <a:gd name="connsiteX1" fmla="*/ 556334 w 1731146"/>
                  <a:gd name="connsiteY1" fmla="*/ 354289 h 1624170"/>
                  <a:gd name="connsiteX2" fmla="*/ 848037 w 1731146"/>
                  <a:gd name="connsiteY2" fmla="*/ 127882 h 1624170"/>
                  <a:gd name="connsiteX3" fmla="*/ 892425 w 1731146"/>
                  <a:gd name="connsiteY3" fmla="*/ 0 h 1624170"/>
                  <a:gd name="connsiteX4" fmla="*/ 1731146 w 1731146"/>
                  <a:gd name="connsiteY4" fmla="*/ 812085 h 1624170"/>
                  <a:gd name="connsiteX5" fmla="*/ 892425 w 1731146"/>
                  <a:gd name="connsiteY5" fmla="*/ 1624170 h 1624170"/>
                  <a:gd name="connsiteX6" fmla="*/ 892425 w 1731146"/>
                  <a:gd name="connsiteY6" fmla="*/ 1268428 h 1624170"/>
                  <a:gd name="connsiteX7" fmla="*/ 0 w 1731146"/>
                  <a:gd name="connsiteY7" fmla="*/ 1268428 h 1624170"/>
                  <a:gd name="connsiteX8" fmla="*/ 0 w 1731146"/>
                  <a:gd name="connsiteY8" fmla="*/ 355742 h 1624170"/>
                  <a:gd name="connsiteX0" fmla="*/ 0 w 1731146"/>
                  <a:gd name="connsiteY0" fmla="*/ 320232 h 1588660"/>
                  <a:gd name="connsiteX1" fmla="*/ 556334 w 1731146"/>
                  <a:gd name="connsiteY1" fmla="*/ 318779 h 1588660"/>
                  <a:gd name="connsiteX2" fmla="*/ 848037 w 1731146"/>
                  <a:gd name="connsiteY2" fmla="*/ 92372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0 w 1731146"/>
                  <a:gd name="connsiteY8" fmla="*/ 320232 h 1588660"/>
                  <a:gd name="connsiteX0" fmla="*/ 2959 w 1734105"/>
                  <a:gd name="connsiteY0" fmla="*/ 320232 h 1588660"/>
                  <a:gd name="connsiteX1" fmla="*/ 559293 w 1734105"/>
                  <a:gd name="connsiteY1" fmla="*/ 318779 h 1588660"/>
                  <a:gd name="connsiteX2" fmla="*/ 853955 w 1734105"/>
                  <a:gd name="connsiteY2" fmla="*/ 59821 h 1588660"/>
                  <a:gd name="connsiteX3" fmla="*/ 1007835 w 1734105"/>
                  <a:gd name="connsiteY3" fmla="*/ 0 h 1588660"/>
                  <a:gd name="connsiteX4" fmla="*/ 1734105 w 1734105"/>
                  <a:gd name="connsiteY4" fmla="*/ 776575 h 1588660"/>
                  <a:gd name="connsiteX5" fmla="*/ 895384 w 1734105"/>
                  <a:gd name="connsiteY5" fmla="*/ 1588660 h 1588660"/>
                  <a:gd name="connsiteX6" fmla="*/ 895384 w 1734105"/>
                  <a:gd name="connsiteY6" fmla="*/ 1232918 h 1588660"/>
                  <a:gd name="connsiteX7" fmla="*/ 2959 w 1734105"/>
                  <a:gd name="connsiteY7" fmla="*/ 1232918 h 1588660"/>
                  <a:gd name="connsiteX8" fmla="*/ 0 w 1734105"/>
                  <a:gd name="connsiteY8" fmla="*/ 576230 h 1588660"/>
                  <a:gd name="connsiteX9" fmla="*/ 2959 w 1734105"/>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5 w 1731151"/>
                  <a:gd name="connsiteY0" fmla="*/ 320232 h 1588660"/>
                  <a:gd name="connsiteX1" fmla="*/ 556339 w 1731151"/>
                  <a:gd name="connsiteY1" fmla="*/ 318779 h 1588660"/>
                  <a:gd name="connsiteX2" fmla="*/ 851001 w 1731151"/>
                  <a:gd name="connsiteY2" fmla="*/ 59821 h 1588660"/>
                  <a:gd name="connsiteX3" fmla="*/ 1004881 w 1731151"/>
                  <a:gd name="connsiteY3" fmla="*/ 0 h 1588660"/>
                  <a:gd name="connsiteX4" fmla="*/ 1731151 w 1731151"/>
                  <a:gd name="connsiteY4" fmla="*/ 776575 h 1588660"/>
                  <a:gd name="connsiteX5" fmla="*/ 892430 w 1731151"/>
                  <a:gd name="connsiteY5" fmla="*/ 1588660 h 1588660"/>
                  <a:gd name="connsiteX6" fmla="*/ 892430 w 1731151"/>
                  <a:gd name="connsiteY6" fmla="*/ 1232918 h 1588660"/>
                  <a:gd name="connsiteX7" fmla="*/ 5 w 1731151"/>
                  <a:gd name="connsiteY7" fmla="*/ 1232918 h 1588660"/>
                  <a:gd name="connsiteX8" fmla="*/ 275213 w 1731151"/>
                  <a:gd name="connsiteY8" fmla="*/ 617659 h 1588660"/>
                  <a:gd name="connsiteX9" fmla="*/ 5 w 1731151"/>
                  <a:gd name="connsiteY9" fmla="*/ 320232 h 1588660"/>
                  <a:gd name="connsiteX0" fmla="*/ 3 w 1731149"/>
                  <a:gd name="connsiteY0" fmla="*/ 320232 h 1588660"/>
                  <a:gd name="connsiteX1" fmla="*/ 556337 w 1731149"/>
                  <a:gd name="connsiteY1" fmla="*/ 318779 h 1588660"/>
                  <a:gd name="connsiteX2" fmla="*/ 850999 w 1731149"/>
                  <a:gd name="connsiteY2" fmla="*/ 59821 h 1588660"/>
                  <a:gd name="connsiteX3" fmla="*/ 1004879 w 1731149"/>
                  <a:gd name="connsiteY3" fmla="*/ 0 h 1588660"/>
                  <a:gd name="connsiteX4" fmla="*/ 1731149 w 1731149"/>
                  <a:gd name="connsiteY4" fmla="*/ 776575 h 1588660"/>
                  <a:gd name="connsiteX5" fmla="*/ 892428 w 1731149"/>
                  <a:gd name="connsiteY5" fmla="*/ 1588660 h 1588660"/>
                  <a:gd name="connsiteX6" fmla="*/ 892428 w 1731149"/>
                  <a:gd name="connsiteY6" fmla="*/ 1232918 h 1588660"/>
                  <a:gd name="connsiteX7" fmla="*/ 3 w 1731149"/>
                  <a:gd name="connsiteY7" fmla="*/ 1232918 h 1588660"/>
                  <a:gd name="connsiteX8" fmla="*/ 275211 w 1731149"/>
                  <a:gd name="connsiteY8" fmla="*/ 617659 h 1588660"/>
                  <a:gd name="connsiteX9" fmla="*/ 3 w 1731149"/>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75208 w 1731146"/>
                  <a:gd name="connsiteY8" fmla="*/ 61765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81126 w 1731146"/>
                  <a:gd name="connsiteY8" fmla="*/ 620619 h 1588660"/>
                  <a:gd name="connsiteX9" fmla="*/ 0 w 1731146"/>
                  <a:gd name="connsiteY9"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136124 w 1731146"/>
                  <a:gd name="connsiteY8" fmla="*/ 922459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0 w 1731146"/>
                  <a:gd name="connsiteY7" fmla="*/ 1232918 h 1588660"/>
                  <a:gd name="connsiteX8" fmla="*/ 266330 w 1731146"/>
                  <a:gd name="connsiteY8" fmla="*/ 955011 h 1588660"/>
                  <a:gd name="connsiteX9" fmla="*/ 281126 w 1731146"/>
                  <a:gd name="connsiteY9" fmla="*/ 620619 h 1588660"/>
                  <a:gd name="connsiteX10" fmla="*/ 0 w 1731146"/>
                  <a:gd name="connsiteY10"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92425 w 1731146"/>
                  <a:gd name="connsiteY6" fmla="*/ 123291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88660"/>
                  <a:gd name="connsiteX1" fmla="*/ 556334 w 1731146"/>
                  <a:gd name="connsiteY1" fmla="*/ 318779 h 1588660"/>
                  <a:gd name="connsiteX2" fmla="*/ 850996 w 1731146"/>
                  <a:gd name="connsiteY2" fmla="*/ 59821 h 1588660"/>
                  <a:gd name="connsiteX3" fmla="*/ 1004876 w 1731146"/>
                  <a:gd name="connsiteY3" fmla="*/ 0 h 1588660"/>
                  <a:gd name="connsiteX4" fmla="*/ 1731146 w 1731146"/>
                  <a:gd name="connsiteY4" fmla="*/ 776575 h 1588660"/>
                  <a:gd name="connsiteX5" fmla="*/ 892425 w 1731146"/>
                  <a:gd name="connsiteY5" fmla="*/ 1588660 h 1588660"/>
                  <a:gd name="connsiteX6" fmla="*/ 853956 w 1731146"/>
                  <a:gd name="connsiteY6" fmla="*/ 1460778 h 1588660"/>
                  <a:gd name="connsiteX7" fmla="*/ 582967 w 1731146"/>
                  <a:gd name="connsiteY7" fmla="*/ 1233178 h 1588660"/>
                  <a:gd name="connsiteX8" fmla="*/ 0 w 1731146"/>
                  <a:gd name="connsiteY8" fmla="*/ 1232918 h 1588660"/>
                  <a:gd name="connsiteX9" fmla="*/ 266330 w 1731146"/>
                  <a:gd name="connsiteY9" fmla="*/ 955011 h 1588660"/>
                  <a:gd name="connsiteX10" fmla="*/ 281126 w 1731146"/>
                  <a:gd name="connsiteY10" fmla="*/ 620619 h 1588660"/>
                  <a:gd name="connsiteX11" fmla="*/ 0 w 1731146"/>
                  <a:gd name="connsiteY11" fmla="*/ 320232 h 1588660"/>
                  <a:gd name="connsiteX0" fmla="*/ 0 w 1731146"/>
                  <a:gd name="connsiteY0" fmla="*/ 320232 h 1517638"/>
                  <a:gd name="connsiteX1" fmla="*/ 556334 w 1731146"/>
                  <a:gd name="connsiteY1" fmla="*/ 318779 h 1517638"/>
                  <a:gd name="connsiteX2" fmla="*/ 850996 w 1731146"/>
                  <a:gd name="connsiteY2" fmla="*/ 59821 h 1517638"/>
                  <a:gd name="connsiteX3" fmla="*/ 1004876 w 1731146"/>
                  <a:gd name="connsiteY3" fmla="*/ 0 h 1517638"/>
                  <a:gd name="connsiteX4" fmla="*/ 1731146 w 1731146"/>
                  <a:gd name="connsiteY4" fmla="*/ 776575 h 1517638"/>
                  <a:gd name="connsiteX5" fmla="*/ 1010794 w 1731146"/>
                  <a:gd name="connsiteY5" fmla="*/ 1517638 h 1517638"/>
                  <a:gd name="connsiteX6" fmla="*/ 853956 w 1731146"/>
                  <a:gd name="connsiteY6" fmla="*/ 1460778 h 1517638"/>
                  <a:gd name="connsiteX7" fmla="*/ 582967 w 1731146"/>
                  <a:gd name="connsiteY7" fmla="*/ 1233178 h 1517638"/>
                  <a:gd name="connsiteX8" fmla="*/ 0 w 1731146"/>
                  <a:gd name="connsiteY8" fmla="*/ 1232918 h 1517638"/>
                  <a:gd name="connsiteX9" fmla="*/ 266330 w 1731146"/>
                  <a:gd name="connsiteY9" fmla="*/ 955011 h 1517638"/>
                  <a:gd name="connsiteX10" fmla="*/ 281126 w 1731146"/>
                  <a:gd name="connsiteY10" fmla="*/ 620619 h 1517638"/>
                  <a:gd name="connsiteX11" fmla="*/ 0 w 1731146"/>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9104 w 1589104"/>
                  <a:gd name="connsiteY4" fmla="*/ 936373 h 1517638"/>
                  <a:gd name="connsiteX5" fmla="*/ 1010794 w 1589104"/>
                  <a:gd name="connsiteY5" fmla="*/ 1517638 h 1517638"/>
                  <a:gd name="connsiteX6" fmla="*/ 853956 w 1589104"/>
                  <a:gd name="connsiteY6" fmla="*/ 1460778 h 1517638"/>
                  <a:gd name="connsiteX7" fmla="*/ 582967 w 1589104"/>
                  <a:gd name="connsiteY7" fmla="*/ 1233178 h 1517638"/>
                  <a:gd name="connsiteX8" fmla="*/ 0 w 1589104"/>
                  <a:gd name="connsiteY8" fmla="*/ 1232918 h 1517638"/>
                  <a:gd name="connsiteX9" fmla="*/ 266330 w 1589104"/>
                  <a:gd name="connsiteY9" fmla="*/ 955011 h 1517638"/>
                  <a:gd name="connsiteX10" fmla="*/ 281126 w 1589104"/>
                  <a:gd name="connsiteY10" fmla="*/ 620619 h 1517638"/>
                  <a:gd name="connsiteX11" fmla="*/ 0 w 1589104"/>
                  <a:gd name="connsiteY11"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373080 w 1589104"/>
                  <a:gd name="connsiteY4" fmla="*/ 591026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36373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92063"/>
                  <a:gd name="connsiteY0" fmla="*/ 320232 h 1517638"/>
                  <a:gd name="connsiteX1" fmla="*/ 556334 w 1592063"/>
                  <a:gd name="connsiteY1" fmla="*/ 318779 h 1517638"/>
                  <a:gd name="connsiteX2" fmla="*/ 850996 w 1592063"/>
                  <a:gd name="connsiteY2" fmla="*/ 59821 h 1517638"/>
                  <a:gd name="connsiteX3" fmla="*/ 1004876 w 1592063"/>
                  <a:gd name="connsiteY3" fmla="*/ 0 h 1517638"/>
                  <a:gd name="connsiteX4" fmla="*/ 1583185 w 1592063"/>
                  <a:gd name="connsiteY4" fmla="*/ 596945 h 1517638"/>
                  <a:gd name="connsiteX5" fmla="*/ 1592063 w 1592063"/>
                  <a:gd name="connsiteY5" fmla="*/ 942292 h 1517638"/>
                  <a:gd name="connsiteX6" fmla="*/ 1010794 w 1592063"/>
                  <a:gd name="connsiteY6" fmla="*/ 1517638 h 1517638"/>
                  <a:gd name="connsiteX7" fmla="*/ 853956 w 1592063"/>
                  <a:gd name="connsiteY7" fmla="*/ 1460778 h 1517638"/>
                  <a:gd name="connsiteX8" fmla="*/ 582967 w 1592063"/>
                  <a:gd name="connsiteY8" fmla="*/ 1233178 h 1517638"/>
                  <a:gd name="connsiteX9" fmla="*/ 0 w 1592063"/>
                  <a:gd name="connsiteY9" fmla="*/ 1232918 h 1517638"/>
                  <a:gd name="connsiteX10" fmla="*/ 266330 w 1592063"/>
                  <a:gd name="connsiteY10" fmla="*/ 955011 h 1517638"/>
                  <a:gd name="connsiteX11" fmla="*/ 281126 w 1592063"/>
                  <a:gd name="connsiteY11" fmla="*/ 620619 h 1517638"/>
                  <a:gd name="connsiteX12" fmla="*/ 0 w 1592063"/>
                  <a:gd name="connsiteY12" fmla="*/ 320232 h 1517638"/>
                  <a:gd name="connsiteX0" fmla="*/ 0 w 1589104"/>
                  <a:gd name="connsiteY0" fmla="*/ 320232 h 1517638"/>
                  <a:gd name="connsiteX1" fmla="*/ 556334 w 1589104"/>
                  <a:gd name="connsiteY1" fmla="*/ 318779 h 1517638"/>
                  <a:gd name="connsiteX2" fmla="*/ 850996 w 1589104"/>
                  <a:gd name="connsiteY2" fmla="*/ 59821 h 1517638"/>
                  <a:gd name="connsiteX3" fmla="*/ 1004876 w 1589104"/>
                  <a:gd name="connsiteY3" fmla="*/ 0 h 1517638"/>
                  <a:gd name="connsiteX4" fmla="*/ 1583185 w 1589104"/>
                  <a:gd name="connsiteY4" fmla="*/ 596945 h 1517638"/>
                  <a:gd name="connsiteX5" fmla="*/ 1589104 w 1589104"/>
                  <a:gd name="connsiteY5" fmla="*/ 948210 h 1517638"/>
                  <a:gd name="connsiteX6" fmla="*/ 1010794 w 1589104"/>
                  <a:gd name="connsiteY6" fmla="*/ 1517638 h 1517638"/>
                  <a:gd name="connsiteX7" fmla="*/ 853956 w 1589104"/>
                  <a:gd name="connsiteY7" fmla="*/ 1460778 h 1517638"/>
                  <a:gd name="connsiteX8" fmla="*/ 582967 w 1589104"/>
                  <a:gd name="connsiteY8" fmla="*/ 1233178 h 1517638"/>
                  <a:gd name="connsiteX9" fmla="*/ 0 w 1589104"/>
                  <a:gd name="connsiteY9" fmla="*/ 1232918 h 1517638"/>
                  <a:gd name="connsiteX10" fmla="*/ 266330 w 1589104"/>
                  <a:gd name="connsiteY10" fmla="*/ 955011 h 1517638"/>
                  <a:gd name="connsiteX11" fmla="*/ 281126 w 1589104"/>
                  <a:gd name="connsiteY11" fmla="*/ 620619 h 1517638"/>
                  <a:gd name="connsiteX12" fmla="*/ 0 w 1589104"/>
                  <a:gd name="connsiteY12" fmla="*/ 320232 h 1517638"/>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1126 w 1589104"/>
                  <a:gd name="connsiteY11" fmla="*/ 620619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14679"/>
                  <a:gd name="connsiteX1" fmla="*/ 556334 w 1589104"/>
                  <a:gd name="connsiteY1" fmla="*/ 318779 h 1514679"/>
                  <a:gd name="connsiteX2" fmla="*/ 850996 w 1589104"/>
                  <a:gd name="connsiteY2" fmla="*/ 59821 h 1514679"/>
                  <a:gd name="connsiteX3" fmla="*/ 1004876 w 1589104"/>
                  <a:gd name="connsiteY3" fmla="*/ 0 h 1514679"/>
                  <a:gd name="connsiteX4" fmla="*/ 1583185 w 1589104"/>
                  <a:gd name="connsiteY4" fmla="*/ 596945 h 1514679"/>
                  <a:gd name="connsiteX5" fmla="*/ 1589104 w 1589104"/>
                  <a:gd name="connsiteY5" fmla="*/ 948210 h 1514679"/>
                  <a:gd name="connsiteX6" fmla="*/ 1013753 w 1589104"/>
                  <a:gd name="connsiteY6" fmla="*/ 1514679 h 1514679"/>
                  <a:gd name="connsiteX7" fmla="*/ 853956 w 1589104"/>
                  <a:gd name="connsiteY7" fmla="*/ 1460778 h 1514679"/>
                  <a:gd name="connsiteX8" fmla="*/ 582967 w 1589104"/>
                  <a:gd name="connsiteY8" fmla="*/ 1233178 h 1514679"/>
                  <a:gd name="connsiteX9" fmla="*/ 0 w 1589104"/>
                  <a:gd name="connsiteY9" fmla="*/ 1232918 h 1514679"/>
                  <a:gd name="connsiteX10" fmla="*/ 266330 w 1589104"/>
                  <a:gd name="connsiteY10" fmla="*/ 955011 h 1514679"/>
                  <a:gd name="connsiteX11" fmla="*/ 287045 w 1589104"/>
                  <a:gd name="connsiteY11" fmla="*/ 611742 h 1514679"/>
                  <a:gd name="connsiteX12" fmla="*/ 0 w 1589104"/>
                  <a:gd name="connsiteY12" fmla="*/ 320232 h 1514679"/>
                  <a:gd name="connsiteX0" fmla="*/ 0 w 1589104"/>
                  <a:gd name="connsiteY0" fmla="*/ 320232 h 1532336"/>
                  <a:gd name="connsiteX1" fmla="*/ 556334 w 1589104"/>
                  <a:gd name="connsiteY1" fmla="*/ 318779 h 1532336"/>
                  <a:gd name="connsiteX2" fmla="*/ 850996 w 1589104"/>
                  <a:gd name="connsiteY2" fmla="*/ 59821 h 1532336"/>
                  <a:gd name="connsiteX3" fmla="*/ 1004876 w 1589104"/>
                  <a:gd name="connsiteY3" fmla="*/ 0 h 1532336"/>
                  <a:gd name="connsiteX4" fmla="*/ 1583185 w 1589104"/>
                  <a:gd name="connsiteY4" fmla="*/ 596945 h 1532336"/>
                  <a:gd name="connsiteX5" fmla="*/ 1589104 w 1589104"/>
                  <a:gd name="connsiteY5" fmla="*/ 948210 h 1532336"/>
                  <a:gd name="connsiteX6" fmla="*/ 1013753 w 1589104"/>
                  <a:gd name="connsiteY6" fmla="*/ 1514679 h 1532336"/>
                  <a:gd name="connsiteX7" fmla="*/ 853956 w 1589104"/>
                  <a:gd name="connsiteY7" fmla="*/ 1460778 h 1532336"/>
                  <a:gd name="connsiteX8" fmla="*/ 582967 w 1589104"/>
                  <a:gd name="connsiteY8" fmla="*/ 1233178 h 1532336"/>
                  <a:gd name="connsiteX9" fmla="*/ 0 w 1589104"/>
                  <a:gd name="connsiteY9" fmla="*/ 1232918 h 1532336"/>
                  <a:gd name="connsiteX10" fmla="*/ 266330 w 1589104"/>
                  <a:gd name="connsiteY10" fmla="*/ 955011 h 1532336"/>
                  <a:gd name="connsiteX11" fmla="*/ 287045 w 1589104"/>
                  <a:gd name="connsiteY11" fmla="*/ 611742 h 1532336"/>
                  <a:gd name="connsiteX12" fmla="*/ 0 w 1589104"/>
                  <a:gd name="connsiteY12" fmla="*/ 320232 h 1532336"/>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20232 h 1575133"/>
                  <a:gd name="connsiteX1" fmla="*/ 556334 w 1589104"/>
                  <a:gd name="connsiteY1" fmla="*/ 318779 h 1575133"/>
                  <a:gd name="connsiteX2" fmla="*/ 850996 w 1589104"/>
                  <a:gd name="connsiteY2" fmla="*/ 59821 h 1575133"/>
                  <a:gd name="connsiteX3" fmla="*/ 1004876 w 1589104"/>
                  <a:gd name="connsiteY3" fmla="*/ 0 h 1575133"/>
                  <a:gd name="connsiteX4" fmla="*/ 1583185 w 1589104"/>
                  <a:gd name="connsiteY4" fmla="*/ 596945 h 1575133"/>
                  <a:gd name="connsiteX5" fmla="*/ 1589104 w 1589104"/>
                  <a:gd name="connsiteY5" fmla="*/ 948210 h 1575133"/>
                  <a:gd name="connsiteX6" fmla="*/ 1013753 w 1589104"/>
                  <a:gd name="connsiteY6" fmla="*/ 1514679 h 1575133"/>
                  <a:gd name="connsiteX7" fmla="*/ 853956 w 1589104"/>
                  <a:gd name="connsiteY7" fmla="*/ 1460778 h 1575133"/>
                  <a:gd name="connsiteX8" fmla="*/ 582967 w 1589104"/>
                  <a:gd name="connsiteY8" fmla="*/ 1233178 h 1575133"/>
                  <a:gd name="connsiteX9" fmla="*/ 0 w 1589104"/>
                  <a:gd name="connsiteY9" fmla="*/ 1232918 h 1575133"/>
                  <a:gd name="connsiteX10" fmla="*/ 266330 w 1589104"/>
                  <a:gd name="connsiteY10" fmla="*/ 955011 h 1575133"/>
                  <a:gd name="connsiteX11" fmla="*/ 287045 w 1589104"/>
                  <a:gd name="connsiteY11" fmla="*/ 611742 h 1575133"/>
                  <a:gd name="connsiteX12" fmla="*/ 0 w 1589104"/>
                  <a:gd name="connsiteY12" fmla="*/ 320232 h 1575133"/>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83185 w 1589104"/>
                  <a:gd name="connsiteY4" fmla="*/ 631223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589104"/>
                  <a:gd name="connsiteY0" fmla="*/ 354510 h 1609411"/>
                  <a:gd name="connsiteX1" fmla="*/ 556334 w 1589104"/>
                  <a:gd name="connsiteY1" fmla="*/ 353057 h 1609411"/>
                  <a:gd name="connsiteX2" fmla="*/ 850996 w 1589104"/>
                  <a:gd name="connsiteY2" fmla="*/ 94099 h 1609411"/>
                  <a:gd name="connsiteX3" fmla="*/ 1004876 w 1589104"/>
                  <a:gd name="connsiteY3" fmla="*/ 34278 h 1609411"/>
                  <a:gd name="connsiteX4" fmla="*/ 1577267 w 1589104"/>
                  <a:gd name="connsiteY4" fmla="*/ 619386 h 1609411"/>
                  <a:gd name="connsiteX5" fmla="*/ 1589104 w 1589104"/>
                  <a:gd name="connsiteY5" fmla="*/ 982488 h 1609411"/>
                  <a:gd name="connsiteX6" fmla="*/ 1013753 w 1589104"/>
                  <a:gd name="connsiteY6" fmla="*/ 1548957 h 1609411"/>
                  <a:gd name="connsiteX7" fmla="*/ 853956 w 1589104"/>
                  <a:gd name="connsiteY7" fmla="*/ 1495056 h 1609411"/>
                  <a:gd name="connsiteX8" fmla="*/ 582967 w 1589104"/>
                  <a:gd name="connsiteY8" fmla="*/ 1267456 h 1609411"/>
                  <a:gd name="connsiteX9" fmla="*/ 0 w 1589104"/>
                  <a:gd name="connsiteY9" fmla="*/ 1267196 h 1609411"/>
                  <a:gd name="connsiteX10" fmla="*/ 266330 w 1589104"/>
                  <a:gd name="connsiteY10" fmla="*/ 989289 h 1609411"/>
                  <a:gd name="connsiteX11" fmla="*/ 287045 w 1589104"/>
                  <a:gd name="connsiteY11" fmla="*/ 646020 h 1609411"/>
                  <a:gd name="connsiteX12" fmla="*/ 0 w 1589104"/>
                  <a:gd name="connsiteY12" fmla="*/ 354510 h 1609411"/>
                  <a:gd name="connsiteX0" fmla="*/ 0 w 1643112"/>
                  <a:gd name="connsiteY0" fmla="*/ 354510 h 1609411"/>
                  <a:gd name="connsiteX1" fmla="*/ 556334 w 1643112"/>
                  <a:gd name="connsiteY1" fmla="*/ 353057 h 1609411"/>
                  <a:gd name="connsiteX2" fmla="*/ 850996 w 1643112"/>
                  <a:gd name="connsiteY2" fmla="*/ 94099 h 1609411"/>
                  <a:gd name="connsiteX3" fmla="*/ 1004876 w 1643112"/>
                  <a:gd name="connsiteY3" fmla="*/ 34278 h 1609411"/>
                  <a:gd name="connsiteX4" fmla="*/ 1577267 w 1643112"/>
                  <a:gd name="connsiteY4" fmla="*/ 619386 h 1609411"/>
                  <a:gd name="connsiteX5" fmla="*/ 1589104 w 1643112"/>
                  <a:gd name="connsiteY5" fmla="*/ 982488 h 1609411"/>
                  <a:gd name="connsiteX6" fmla="*/ 1013753 w 1643112"/>
                  <a:gd name="connsiteY6" fmla="*/ 1548957 h 1609411"/>
                  <a:gd name="connsiteX7" fmla="*/ 853956 w 1643112"/>
                  <a:gd name="connsiteY7" fmla="*/ 1495056 h 1609411"/>
                  <a:gd name="connsiteX8" fmla="*/ 582967 w 1643112"/>
                  <a:gd name="connsiteY8" fmla="*/ 1267456 h 1609411"/>
                  <a:gd name="connsiteX9" fmla="*/ 0 w 1643112"/>
                  <a:gd name="connsiteY9" fmla="*/ 1267196 h 1609411"/>
                  <a:gd name="connsiteX10" fmla="*/ 266330 w 1643112"/>
                  <a:gd name="connsiteY10" fmla="*/ 989289 h 1609411"/>
                  <a:gd name="connsiteX11" fmla="*/ 287045 w 1643112"/>
                  <a:gd name="connsiteY11" fmla="*/ 646020 h 1609411"/>
                  <a:gd name="connsiteX12" fmla="*/ 0 w 1643112"/>
                  <a:gd name="connsiteY12" fmla="*/ 354510 h 1609411"/>
                  <a:gd name="connsiteX0" fmla="*/ 0 w 1669115"/>
                  <a:gd name="connsiteY0" fmla="*/ 354510 h 1609411"/>
                  <a:gd name="connsiteX1" fmla="*/ 556334 w 1669115"/>
                  <a:gd name="connsiteY1" fmla="*/ 353057 h 1609411"/>
                  <a:gd name="connsiteX2" fmla="*/ 850996 w 1669115"/>
                  <a:gd name="connsiteY2" fmla="*/ 94099 h 1609411"/>
                  <a:gd name="connsiteX3" fmla="*/ 1004876 w 1669115"/>
                  <a:gd name="connsiteY3" fmla="*/ 34278 h 1609411"/>
                  <a:gd name="connsiteX4" fmla="*/ 1577267 w 1669115"/>
                  <a:gd name="connsiteY4" fmla="*/ 619386 h 1609411"/>
                  <a:gd name="connsiteX5" fmla="*/ 1589104 w 1669115"/>
                  <a:gd name="connsiteY5" fmla="*/ 982488 h 1609411"/>
                  <a:gd name="connsiteX6" fmla="*/ 1013753 w 1669115"/>
                  <a:gd name="connsiteY6" fmla="*/ 1548957 h 1609411"/>
                  <a:gd name="connsiteX7" fmla="*/ 853956 w 1669115"/>
                  <a:gd name="connsiteY7" fmla="*/ 1495056 h 1609411"/>
                  <a:gd name="connsiteX8" fmla="*/ 582967 w 1669115"/>
                  <a:gd name="connsiteY8" fmla="*/ 1267456 h 1609411"/>
                  <a:gd name="connsiteX9" fmla="*/ 0 w 1669115"/>
                  <a:gd name="connsiteY9" fmla="*/ 1267196 h 1609411"/>
                  <a:gd name="connsiteX10" fmla="*/ 266330 w 1669115"/>
                  <a:gd name="connsiteY10" fmla="*/ 989289 h 1609411"/>
                  <a:gd name="connsiteX11" fmla="*/ 287045 w 1669115"/>
                  <a:gd name="connsiteY11" fmla="*/ 646020 h 1609411"/>
                  <a:gd name="connsiteX12" fmla="*/ 0 w 1669115"/>
                  <a:gd name="connsiteY12" fmla="*/ 354510 h 1609411"/>
                  <a:gd name="connsiteX0" fmla="*/ 0 w 1671177"/>
                  <a:gd name="connsiteY0" fmla="*/ 354510 h 1609411"/>
                  <a:gd name="connsiteX1" fmla="*/ 556334 w 1671177"/>
                  <a:gd name="connsiteY1" fmla="*/ 353057 h 1609411"/>
                  <a:gd name="connsiteX2" fmla="*/ 850996 w 1671177"/>
                  <a:gd name="connsiteY2" fmla="*/ 94099 h 1609411"/>
                  <a:gd name="connsiteX3" fmla="*/ 1004876 w 1671177"/>
                  <a:gd name="connsiteY3" fmla="*/ 34278 h 1609411"/>
                  <a:gd name="connsiteX4" fmla="*/ 1577267 w 1671177"/>
                  <a:gd name="connsiteY4" fmla="*/ 619386 h 1609411"/>
                  <a:gd name="connsiteX5" fmla="*/ 1589104 w 1671177"/>
                  <a:gd name="connsiteY5" fmla="*/ 982488 h 1609411"/>
                  <a:gd name="connsiteX6" fmla="*/ 1013753 w 1671177"/>
                  <a:gd name="connsiteY6" fmla="*/ 1548957 h 1609411"/>
                  <a:gd name="connsiteX7" fmla="*/ 853956 w 1671177"/>
                  <a:gd name="connsiteY7" fmla="*/ 1495056 h 1609411"/>
                  <a:gd name="connsiteX8" fmla="*/ 582967 w 1671177"/>
                  <a:gd name="connsiteY8" fmla="*/ 1267456 h 1609411"/>
                  <a:gd name="connsiteX9" fmla="*/ 0 w 1671177"/>
                  <a:gd name="connsiteY9" fmla="*/ 1267196 h 1609411"/>
                  <a:gd name="connsiteX10" fmla="*/ 266330 w 1671177"/>
                  <a:gd name="connsiteY10" fmla="*/ 989289 h 1609411"/>
                  <a:gd name="connsiteX11" fmla="*/ 287045 w 1671177"/>
                  <a:gd name="connsiteY11" fmla="*/ 646020 h 1609411"/>
                  <a:gd name="connsiteX12" fmla="*/ 0 w 1671177"/>
                  <a:gd name="connsiteY12" fmla="*/ 354510 h 1609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1177" h="1609411">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6" name="TextBox 45"/>
            <p:cNvSpPr txBox="1"/>
            <p:nvPr/>
          </p:nvSpPr>
          <p:spPr>
            <a:xfrm>
              <a:off x="1941183" y="2754805"/>
              <a:ext cx="513282" cy="523220"/>
            </a:xfrm>
            <a:prstGeom prst="rect">
              <a:avLst/>
            </a:prstGeom>
            <a:noFill/>
          </p:spPr>
          <p:txBody>
            <a:bodyPr wrap="none" rtlCol="0">
              <a:spAutoFit/>
            </a:bodyPr>
            <a:lstStyle/>
            <a:p>
              <a:r>
                <a:rPr lang="en-US" altLang="zh-CN" sz="2800" dirty="0">
                  <a:solidFill>
                    <a:prstClr val="white"/>
                  </a:solidFill>
                  <a:latin typeface="Impact" pitchFamily="34" charset="0"/>
                </a:rPr>
                <a:t>01</a:t>
              </a:r>
              <a:endParaRPr lang="zh-CN" altLang="en-US" sz="2800" dirty="0">
                <a:solidFill>
                  <a:prstClr val="white"/>
                </a:solidFill>
                <a:latin typeface="Impact" pitchFamily="34" charset="0"/>
              </a:endParaRPr>
            </a:p>
          </p:txBody>
        </p:sp>
      </p:grpSp>
      <p:cxnSp>
        <p:nvCxnSpPr>
          <p:cNvPr id="49" name="直接连接符 48"/>
          <p:cNvCxnSpPr/>
          <p:nvPr/>
        </p:nvCxnSpPr>
        <p:spPr>
          <a:xfrm flipV="1">
            <a:off x="1288371" y="1534236"/>
            <a:ext cx="0" cy="874660"/>
          </a:xfrm>
          <a:prstGeom prst="line">
            <a:avLst/>
          </a:prstGeom>
          <a:ln w="6350">
            <a:solidFill>
              <a:schemeClr val="tx2">
                <a:lumMod val="50000"/>
                <a:alpha val="99000"/>
              </a:schemeClr>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0" name="矩形 1"/>
          <p:cNvSpPr>
            <a:spLocks noChangeArrowheads="1"/>
          </p:cNvSpPr>
          <p:nvPr/>
        </p:nvSpPr>
        <p:spPr bwMode="auto">
          <a:xfrm>
            <a:off x="1288371" y="1707654"/>
            <a:ext cx="25922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defRPr/>
            </a:pPr>
            <a:r>
              <a:rPr lang="en-US" altLang="zh-CN" sz="1600" dirty="0">
                <a:latin typeface="Times New Roman" panose="02020603050405020304" pitchFamily="18" charset="0"/>
                <a:cs typeface="Times New Roman" panose="02020603050405020304" pitchFamily="18" charset="0"/>
              </a:rPr>
              <a:t>consecutive interpretation</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cxnSp>
        <p:nvCxnSpPr>
          <p:cNvPr id="51" name="直接连接符 50"/>
          <p:cNvCxnSpPr/>
          <p:nvPr/>
        </p:nvCxnSpPr>
        <p:spPr>
          <a:xfrm flipV="1">
            <a:off x="2807044" y="3761307"/>
            <a:ext cx="0" cy="874660"/>
          </a:xfrm>
          <a:prstGeom prst="line">
            <a:avLst/>
          </a:prstGeom>
          <a:ln w="6350">
            <a:solidFill>
              <a:schemeClr val="tx2">
                <a:lumMod val="50000"/>
                <a:alpha val="99000"/>
              </a:schemeClr>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2" name="矩形 1"/>
          <p:cNvSpPr>
            <a:spLocks noChangeArrowheads="1"/>
          </p:cNvSpPr>
          <p:nvPr/>
        </p:nvSpPr>
        <p:spPr bwMode="auto">
          <a:xfrm>
            <a:off x="2807044" y="3968881"/>
            <a:ext cx="224454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defRPr/>
            </a:pPr>
            <a:r>
              <a:rPr lang="en-US" altLang="zh-CN" sz="1600" dirty="0">
                <a:latin typeface="Times New Roman" panose="02020603050405020304" pitchFamily="18" charset="0"/>
                <a:cs typeface="Times New Roman" panose="02020603050405020304" pitchFamily="18" charset="0"/>
              </a:rPr>
              <a:t>There are a large number of professional words in medical conferences.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cxnSp>
        <p:nvCxnSpPr>
          <p:cNvPr id="53" name="直接连接符 52"/>
          <p:cNvCxnSpPr/>
          <p:nvPr/>
        </p:nvCxnSpPr>
        <p:spPr>
          <a:xfrm flipV="1">
            <a:off x="3869951" y="1491630"/>
            <a:ext cx="0" cy="874660"/>
          </a:xfrm>
          <a:prstGeom prst="line">
            <a:avLst/>
          </a:prstGeom>
          <a:ln w="6350">
            <a:solidFill>
              <a:schemeClr val="tx2">
                <a:lumMod val="50000"/>
                <a:alpha val="99000"/>
              </a:schemeClr>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4" name="矩形 1"/>
          <p:cNvSpPr>
            <a:spLocks noChangeArrowheads="1"/>
          </p:cNvSpPr>
          <p:nvPr/>
        </p:nvSpPr>
        <p:spPr bwMode="auto">
          <a:xfrm>
            <a:off x="3980530" y="1431816"/>
            <a:ext cx="195099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defRPr/>
            </a:pPr>
            <a:r>
              <a:rPr lang="en-US" altLang="zh-CN" sz="1600" dirty="0">
                <a:latin typeface="Times New Roman" panose="02020603050405020304" pitchFamily="18" charset="0"/>
                <a:cs typeface="Times New Roman" panose="02020603050405020304" pitchFamily="18" charset="0"/>
              </a:rPr>
              <a:t>provide the results of machine translation for reference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cxnSp>
        <p:nvCxnSpPr>
          <p:cNvPr id="55" name="直接连接符 54"/>
          <p:cNvCxnSpPr/>
          <p:nvPr/>
        </p:nvCxnSpPr>
        <p:spPr>
          <a:xfrm flipV="1">
            <a:off x="5051586" y="3761307"/>
            <a:ext cx="0" cy="874660"/>
          </a:xfrm>
          <a:prstGeom prst="line">
            <a:avLst/>
          </a:prstGeom>
          <a:ln w="6350">
            <a:solidFill>
              <a:schemeClr val="tx2">
                <a:lumMod val="50000"/>
                <a:alpha val="99000"/>
              </a:schemeClr>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6" name="矩形 1"/>
          <p:cNvSpPr>
            <a:spLocks noChangeArrowheads="1"/>
          </p:cNvSpPr>
          <p:nvPr/>
        </p:nvSpPr>
        <p:spPr bwMode="auto">
          <a:xfrm>
            <a:off x="5162165" y="4024104"/>
            <a:ext cx="221814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defRPr/>
            </a:pPr>
            <a:r>
              <a:rPr lang="en-US" altLang="zh-CN" sz="1600" dirty="0">
                <a:latin typeface="Times New Roman" panose="02020603050405020304" pitchFamily="18" charset="0"/>
                <a:cs typeface="Times New Roman" panose="02020603050405020304" pitchFamily="18" charset="0"/>
              </a:rPr>
              <a:t>do some preparatory work before the meeting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cxnSp>
        <p:nvCxnSpPr>
          <p:cNvPr id="57" name="直接连接符 56"/>
          <p:cNvCxnSpPr/>
          <p:nvPr/>
        </p:nvCxnSpPr>
        <p:spPr>
          <a:xfrm flipV="1">
            <a:off x="6195615" y="1491630"/>
            <a:ext cx="0" cy="874660"/>
          </a:xfrm>
          <a:prstGeom prst="line">
            <a:avLst/>
          </a:prstGeom>
          <a:ln w="6350">
            <a:solidFill>
              <a:schemeClr val="tx2">
                <a:lumMod val="50000"/>
                <a:alpha val="99000"/>
              </a:schemeClr>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8" name="矩形 1"/>
          <p:cNvSpPr>
            <a:spLocks noChangeArrowheads="1"/>
          </p:cNvSpPr>
          <p:nvPr/>
        </p:nvSpPr>
        <p:spPr bwMode="auto">
          <a:xfrm>
            <a:off x="6306194" y="1431816"/>
            <a:ext cx="208222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defRPr/>
            </a:pPr>
            <a:r>
              <a:rPr lang="en-US" altLang="zh-CN" sz="1600" dirty="0">
                <a:latin typeface="Times New Roman" panose="02020603050405020304" pitchFamily="18" charset="0"/>
                <a:cs typeface="Times New Roman" panose="02020603050405020304" pitchFamily="18" charset="0"/>
              </a:rPr>
              <a:t> make the interpreter’s work easier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spTree>
    <p:extLst>
      <p:ext uri="{BB962C8B-B14F-4D97-AF65-F5344CB8AC3E}">
        <p14:creationId xmlns:p14="http://schemas.microsoft.com/office/powerpoint/2010/main" val="1235752686"/>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8" fill="hold" nodeType="afterEffect">
                                      <p:stCondLst>
                                        <p:cond delay="0"/>
                                      </p:stCondLst>
                                      <p:childTnLst>
                                        <p:set>
                                          <p:cBhvr>
                                            <p:cTn id="15" dur="1" fill="hold">
                                              <p:stCondLst>
                                                <p:cond delay="0"/>
                                              </p:stCondLst>
                                            </p:cTn>
                                            <p:tgtEl>
                                              <p:spTgt spid="44"/>
                                            </p:tgtEl>
                                            <p:attrNameLst>
                                              <p:attrName>style.visibility</p:attrName>
                                            </p:attrNameLst>
                                          </p:cBhvr>
                                          <p:to>
                                            <p:strVal val="visible"/>
                                          </p:to>
                                        </p:set>
                                        <p:anim calcmode="lin" valueType="num">
                                          <p:cBhvr additive="base">
                                            <p:cTn id="16" dur="500" fill="hold"/>
                                            <p:tgtEl>
                                              <p:spTgt spid="44"/>
                                            </p:tgtEl>
                                            <p:attrNameLst>
                                              <p:attrName>ppt_x</p:attrName>
                                            </p:attrNameLst>
                                          </p:cBhvr>
                                          <p:tavLst>
                                            <p:tav tm="0">
                                              <p:val>
                                                <p:strVal val="0-#ppt_w/2"/>
                                              </p:val>
                                            </p:tav>
                                            <p:tav tm="100000">
                                              <p:val>
                                                <p:strVal val="#ppt_x"/>
                                              </p:val>
                                            </p:tav>
                                          </p:tavLst>
                                        </p:anim>
                                        <p:anim calcmode="lin" valueType="num">
                                          <p:cBhvr additive="base">
                                            <p:cTn id="17" dur="500" fill="hold"/>
                                            <p:tgtEl>
                                              <p:spTgt spid="44"/>
                                            </p:tgtEl>
                                            <p:attrNameLst>
                                              <p:attrName>ppt_y</p:attrName>
                                            </p:attrNameLst>
                                          </p:cBhvr>
                                          <p:tavLst>
                                            <p:tav tm="0">
                                              <p:val>
                                                <p:strVal val="#ppt_y"/>
                                              </p:val>
                                            </p:tav>
                                            <p:tav tm="100000">
                                              <p:val>
                                                <p:strVal val="#ppt_y"/>
                                              </p:val>
                                            </p:tav>
                                          </p:tavLst>
                                        </p:anim>
                                      </p:childTnLst>
                                    </p:cTn>
                                  </p:par>
                                  <p:par>
                                    <p:cTn id="18" presetID="12" presetClass="entr" presetSubtype="8" fill="hold" nodeType="withEffect">
                                      <p:stCondLst>
                                        <p:cond delay="200"/>
                                      </p:stCondLst>
                                      <p:childTnLst>
                                        <p:set>
                                          <p:cBhvr>
                                            <p:cTn id="19" dur="1" fill="hold">
                                              <p:stCondLst>
                                                <p:cond delay="0"/>
                                              </p:stCondLst>
                                            </p:cTn>
                                            <p:tgtEl>
                                              <p:spTgt spid="39"/>
                                            </p:tgtEl>
                                            <p:attrNameLst>
                                              <p:attrName>style.visibility</p:attrName>
                                            </p:attrNameLst>
                                          </p:cBhvr>
                                          <p:to>
                                            <p:strVal val="visible"/>
                                          </p:to>
                                        </p:set>
                                        <p:anim calcmode="lin" valueType="num">
                                          <p:cBhvr additive="base">
                                            <p:cTn id="20" dur="500"/>
                                            <p:tgtEl>
                                              <p:spTgt spid="39"/>
                                            </p:tgtEl>
                                            <p:attrNameLst>
                                              <p:attrName>ppt_x</p:attrName>
                                            </p:attrNameLst>
                                          </p:cBhvr>
                                          <p:tavLst>
                                            <p:tav tm="0">
                                              <p:val>
                                                <p:strVal val="#ppt_x-#ppt_w*1.125000"/>
                                              </p:val>
                                            </p:tav>
                                            <p:tav tm="100000">
                                              <p:val>
                                                <p:strVal val="#ppt_x"/>
                                              </p:val>
                                            </p:tav>
                                          </p:tavLst>
                                        </p:anim>
                                        <p:animEffect transition="in" filter="wipe(right)">
                                          <p:cBhvr>
                                            <p:cTn id="21" dur="500"/>
                                            <p:tgtEl>
                                              <p:spTgt spid="39"/>
                                            </p:tgtEl>
                                          </p:cBhvr>
                                        </p:animEffect>
                                      </p:childTnLst>
                                    </p:cTn>
                                  </p:par>
                                  <p:par>
                                    <p:cTn id="22" presetID="12" presetClass="entr" presetSubtype="8" fill="hold" nodeType="withEffect">
                                      <p:stCondLst>
                                        <p:cond delay="400"/>
                                      </p:stCondLst>
                                      <p:childTnLst>
                                        <p:set>
                                          <p:cBhvr>
                                            <p:cTn id="23" dur="1" fill="hold">
                                              <p:stCondLst>
                                                <p:cond delay="0"/>
                                              </p:stCondLst>
                                            </p:cTn>
                                            <p:tgtEl>
                                              <p:spTgt spid="34"/>
                                            </p:tgtEl>
                                            <p:attrNameLst>
                                              <p:attrName>style.visibility</p:attrName>
                                            </p:attrNameLst>
                                          </p:cBhvr>
                                          <p:to>
                                            <p:strVal val="visible"/>
                                          </p:to>
                                        </p:set>
                                        <p:anim calcmode="lin" valueType="num">
                                          <p:cBhvr additive="base">
                                            <p:cTn id="24" dur="500"/>
                                            <p:tgtEl>
                                              <p:spTgt spid="34"/>
                                            </p:tgtEl>
                                            <p:attrNameLst>
                                              <p:attrName>ppt_x</p:attrName>
                                            </p:attrNameLst>
                                          </p:cBhvr>
                                          <p:tavLst>
                                            <p:tav tm="0">
                                              <p:val>
                                                <p:strVal val="#ppt_x-#ppt_w*1.125000"/>
                                              </p:val>
                                            </p:tav>
                                            <p:tav tm="100000">
                                              <p:val>
                                                <p:strVal val="#ppt_x"/>
                                              </p:val>
                                            </p:tav>
                                          </p:tavLst>
                                        </p:anim>
                                        <p:animEffect transition="in" filter="wipe(right)">
                                          <p:cBhvr>
                                            <p:cTn id="25" dur="500"/>
                                            <p:tgtEl>
                                              <p:spTgt spid="34"/>
                                            </p:tgtEl>
                                          </p:cBhvr>
                                        </p:animEffect>
                                      </p:childTnLst>
                                    </p:cTn>
                                  </p:par>
                                  <p:par>
                                    <p:cTn id="26" presetID="12" presetClass="entr" presetSubtype="8" fill="hold" nodeType="withEffect">
                                      <p:stCondLst>
                                        <p:cond delay="600"/>
                                      </p:stCondLst>
                                      <p:childTnLst>
                                        <p:set>
                                          <p:cBhvr>
                                            <p:cTn id="27" dur="1" fill="hold">
                                              <p:stCondLst>
                                                <p:cond delay="0"/>
                                              </p:stCondLst>
                                            </p:cTn>
                                            <p:tgtEl>
                                              <p:spTgt spid="29"/>
                                            </p:tgtEl>
                                            <p:attrNameLst>
                                              <p:attrName>style.visibility</p:attrName>
                                            </p:attrNameLst>
                                          </p:cBhvr>
                                          <p:to>
                                            <p:strVal val="visible"/>
                                          </p:to>
                                        </p:set>
                                        <p:anim calcmode="lin" valueType="num">
                                          <p:cBhvr additive="base">
                                            <p:cTn id="28" dur="500"/>
                                            <p:tgtEl>
                                              <p:spTgt spid="29"/>
                                            </p:tgtEl>
                                            <p:attrNameLst>
                                              <p:attrName>ppt_x</p:attrName>
                                            </p:attrNameLst>
                                          </p:cBhvr>
                                          <p:tavLst>
                                            <p:tav tm="0">
                                              <p:val>
                                                <p:strVal val="#ppt_x-#ppt_w*1.125000"/>
                                              </p:val>
                                            </p:tav>
                                            <p:tav tm="100000">
                                              <p:val>
                                                <p:strVal val="#ppt_x"/>
                                              </p:val>
                                            </p:tav>
                                          </p:tavLst>
                                        </p:anim>
                                        <p:animEffect transition="in" filter="wipe(right)">
                                          <p:cBhvr>
                                            <p:cTn id="29" dur="500"/>
                                            <p:tgtEl>
                                              <p:spTgt spid="29"/>
                                            </p:tgtEl>
                                          </p:cBhvr>
                                        </p:animEffect>
                                      </p:childTnLst>
                                    </p:cTn>
                                  </p:par>
                                  <p:par>
                                    <p:cTn id="30" presetID="12" presetClass="entr" presetSubtype="8" fill="hold" nodeType="withEffect">
                                      <p:stCondLst>
                                        <p:cond delay="800"/>
                                      </p:stCondLst>
                                      <p:childTnLst>
                                        <p:set>
                                          <p:cBhvr>
                                            <p:cTn id="31" dur="1" fill="hold">
                                              <p:stCondLst>
                                                <p:cond delay="0"/>
                                              </p:stCondLst>
                                            </p:cTn>
                                            <p:tgtEl>
                                              <p:spTgt spid="26"/>
                                            </p:tgtEl>
                                            <p:attrNameLst>
                                              <p:attrName>style.visibility</p:attrName>
                                            </p:attrNameLst>
                                          </p:cBhvr>
                                          <p:to>
                                            <p:strVal val="visible"/>
                                          </p:to>
                                        </p:set>
                                        <p:anim calcmode="lin" valueType="num">
                                          <p:cBhvr additive="base">
                                            <p:cTn id="32" dur="500"/>
                                            <p:tgtEl>
                                              <p:spTgt spid="26"/>
                                            </p:tgtEl>
                                            <p:attrNameLst>
                                              <p:attrName>ppt_x</p:attrName>
                                            </p:attrNameLst>
                                          </p:cBhvr>
                                          <p:tavLst>
                                            <p:tav tm="0">
                                              <p:val>
                                                <p:strVal val="#ppt_x-#ppt_w*1.125000"/>
                                              </p:val>
                                            </p:tav>
                                            <p:tav tm="100000">
                                              <p:val>
                                                <p:strVal val="#ppt_x"/>
                                              </p:val>
                                            </p:tav>
                                          </p:tavLst>
                                        </p:anim>
                                        <p:animEffect transition="in" filter="wipe(right)">
                                          <p:cBhvr>
                                            <p:cTn id="33" dur="500"/>
                                            <p:tgtEl>
                                              <p:spTgt spid="26"/>
                                            </p:tgtEl>
                                          </p:cBhvr>
                                        </p:animEffect>
                                      </p:childTnLst>
                                    </p:cTn>
                                  </p:par>
                                </p:childTnLst>
                              </p:cTn>
                            </p:par>
                            <p:par>
                              <p:cTn id="34" fill="hold">
                                <p:stCondLst>
                                  <p:cond delay="2300"/>
                                </p:stCondLst>
                                <p:childTnLst>
                                  <p:par>
                                    <p:cTn id="35" presetID="22" presetClass="entr" presetSubtype="4" fill="hold" nodeType="after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wipe(down)">
                                          <p:cBhvr>
                                            <p:cTn id="37" dur="500"/>
                                            <p:tgtEl>
                                              <p:spTgt spid="49"/>
                                            </p:tgtEl>
                                          </p:cBhvr>
                                        </p:animEffect>
                                      </p:childTnLst>
                                    </p:cTn>
                                  </p:par>
                                </p:childTnLst>
                              </p:cTn>
                            </p:par>
                            <p:par>
                              <p:cTn id="38" fill="hold">
                                <p:stCondLst>
                                  <p:cond delay="2800"/>
                                </p:stCondLst>
                                <p:childTnLst>
                                  <p:par>
                                    <p:cTn id="39" presetID="2" presetClass="entr" presetSubtype="8" fill="hold" grpId="0" nodeType="afterEffect" p14:presetBounceEnd="50000">
                                      <p:stCondLst>
                                        <p:cond delay="0"/>
                                      </p:stCondLst>
                                      <p:childTnLst>
                                        <p:set>
                                          <p:cBhvr>
                                            <p:cTn id="40" dur="1" fill="hold">
                                              <p:stCondLst>
                                                <p:cond delay="0"/>
                                              </p:stCondLst>
                                            </p:cTn>
                                            <p:tgtEl>
                                              <p:spTgt spid="50"/>
                                            </p:tgtEl>
                                            <p:attrNameLst>
                                              <p:attrName>style.visibility</p:attrName>
                                            </p:attrNameLst>
                                          </p:cBhvr>
                                          <p:to>
                                            <p:strVal val="visible"/>
                                          </p:to>
                                        </p:set>
                                        <p:anim calcmode="lin" valueType="num" p14:bounceEnd="50000">
                                          <p:cBhvr additive="base">
                                            <p:cTn id="41" dur="300" fill="hold"/>
                                            <p:tgtEl>
                                              <p:spTgt spid="50"/>
                                            </p:tgtEl>
                                            <p:attrNameLst>
                                              <p:attrName>ppt_x</p:attrName>
                                            </p:attrNameLst>
                                          </p:cBhvr>
                                          <p:tavLst>
                                            <p:tav tm="0">
                                              <p:val>
                                                <p:strVal val="0-#ppt_w/2"/>
                                              </p:val>
                                            </p:tav>
                                            <p:tav tm="100000">
                                              <p:val>
                                                <p:strVal val="#ppt_x"/>
                                              </p:val>
                                            </p:tav>
                                          </p:tavLst>
                                        </p:anim>
                                        <p:anim calcmode="lin" valueType="num" p14:bounceEnd="50000">
                                          <p:cBhvr additive="base">
                                            <p:cTn id="42" dur="300" fill="hold"/>
                                            <p:tgtEl>
                                              <p:spTgt spid="50"/>
                                            </p:tgtEl>
                                            <p:attrNameLst>
                                              <p:attrName>ppt_y</p:attrName>
                                            </p:attrNameLst>
                                          </p:cBhvr>
                                          <p:tavLst>
                                            <p:tav tm="0">
                                              <p:val>
                                                <p:strVal val="#ppt_y"/>
                                              </p:val>
                                            </p:tav>
                                            <p:tav tm="100000">
                                              <p:val>
                                                <p:strVal val="#ppt_y"/>
                                              </p:val>
                                            </p:tav>
                                          </p:tavLst>
                                        </p:anim>
                                      </p:childTnLst>
                                    </p:cTn>
                                  </p:par>
                                </p:childTnLst>
                              </p:cTn>
                            </p:par>
                            <p:par>
                              <p:cTn id="43" fill="hold">
                                <p:stCondLst>
                                  <p:cond delay="3100"/>
                                </p:stCondLst>
                                <p:childTnLst>
                                  <p:par>
                                    <p:cTn id="44" presetID="22" presetClass="entr" presetSubtype="4" fill="hold" nodeType="afterEffect">
                                      <p:stCondLst>
                                        <p:cond delay="0"/>
                                      </p:stCondLst>
                                      <p:childTnLst>
                                        <p:set>
                                          <p:cBhvr>
                                            <p:cTn id="45" dur="1" fill="hold">
                                              <p:stCondLst>
                                                <p:cond delay="0"/>
                                              </p:stCondLst>
                                            </p:cTn>
                                            <p:tgtEl>
                                              <p:spTgt spid="51"/>
                                            </p:tgtEl>
                                            <p:attrNameLst>
                                              <p:attrName>style.visibility</p:attrName>
                                            </p:attrNameLst>
                                          </p:cBhvr>
                                          <p:to>
                                            <p:strVal val="visible"/>
                                          </p:to>
                                        </p:set>
                                        <p:animEffect transition="in" filter="wipe(down)">
                                          <p:cBhvr>
                                            <p:cTn id="46" dur="500"/>
                                            <p:tgtEl>
                                              <p:spTgt spid="51"/>
                                            </p:tgtEl>
                                          </p:cBhvr>
                                        </p:animEffect>
                                      </p:childTnLst>
                                    </p:cTn>
                                  </p:par>
                                </p:childTnLst>
                              </p:cTn>
                            </p:par>
                            <p:par>
                              <p:cTn id="47" fill="hold">
                                <p:stCondLst>
                                  <p:cond delay="3600"/>
                                </p:stCondLst>
                                <p:childTnLst>
                                  <p:par>
                                    <p:cTn id="48" presetID="2" presetClass="entr" presetSubtype="8" fill="hold" grpId="0" nodeType="afterEffect" p14:presetBounceEnd="50000">
                                      <p:stCondLst>
                                        <p:cond delay="0"/>
                                      </p:stCondLst>
                                      <p:childTnLst>
                                        <p:set>
                                          <p:cBhvr>
                                            <p:cTn id="49" dur="1" fill="hold">
                                              <p:stCondLst>
                                                <p:cond delay="0"/>
                                              </p:stCondLst>
                                            </p:cTn>
                                            <p:tgtEl>
                                              <p:spTgt spid="52"/>
                                            </p:tgtEl>
                                            <p:attrNameLst>
                                              <p:attrName>style.visibility</p:attrName>
                                            </p:attrNameLst>
                                          </p:cBhvr>
                                          <p:to>
                                            <p:strVal val="visible"/>
                                          </p:to>
                                        </p:set>
                                        <p:anim calcmode="lin" valueType="num" p14:bounceEnd="50000">
                                          <p:cBhvr additive="base">
                                            <p:cTn id="50" dur="300" fill="hold"/>
                                            <p:tgtEl>
                                              <p:spTgt spid="52"/>
                                            </p:tgtEl>
                                            <p:attrNameLst>
                                              <p:attrName>ppt_x</p:attrName>
                                            </p:attrNameLst>
                                          </p:cBhvr>
                                          <p:tavLst>
                                            <p:tav tm="0">
                                              <p:val>
                                                <p:strVal val="0-#ppt_w/2"/>
                                              </p:val>
                                            </p:tav>
                                            <p:tav tm="100000">
                                              <p:val>
                                                <p:strVal val="#ppt_x"/>
                                              </p:val>
                                            </p:tav>
                                          </p:tavLst>
                                        </p:anim>
                                        <p:anim calcmode="lin" valueType="num" p14:bounceEnd="50000">
                                          <p:cBhvr additive="base">
                                            <p:cTn id="51" dur="300" fill="hold"/>
                                            <p:tgtEl>
                                              <p:spTgt spid="52"/>
                                            </p:tgtEl>
                                            <p:attrNameLst>
                                              <p:attrName>ppt_y</p:attrName>
                                            </p:attrNameLst>
                                          </p:cBhvr>
                                          <p:tavLst>
                                            <p:tav tm="0">
                                              <p:val>
                                                <p:strVal val="#ppt_y"/>
                                              </p:val>
                                            </p:tav>
                                            <p:tav tm="100000">
                                              <p:val>
                                                <p:strVal val="#ppt_y"/>
                                              </p:val>
                                            </p:tav>
                                          </p:tavLst>
                                        </p:anim>
                                      </p:childTnLst>
                                    </p:cTn>
                                  </p:par>
                                </p:childTnLst>
                              </p:cTn>
                            </p:par>
                            <p:par>
                              <p:cTn id="52" fill="hold">
                                <p:stCondLst>
                                  <p:cond delay="3900"/>
                                </p:stCondLst>
                                <p:childTnLst>
                                  <p:par>
                                    <p:cTn id="53" presetID="22" presetClass="entr" presetSubtype="4" fill="hold" nodeType="afterEffect">
                                      <p:stCondLst>
                                        <p:cond delay="0"/>
                                      </p:stCondLst>
                                      <p:childTnLst>
                                        <p:set>
                                          <p:cBhvr>
                                            <p:cTn id="54" dur="1" fill="hold">
                                              <p:stCondLst>
                                                <p:cond delay="0"/>
                                              </p:stCondLst>
                                            </p:cTn>
                                            <p:tgtEl>
                                              <p:spTgt spid="53"/>
                                            </p:tgtEl>
                                            <p:attrNameLst>
                                              <p:attrName>style.visibility</p:attrName>
                                            </p:attrNameLst>
                                          </p:cBhvr>
                                          <p:to>
                                            <p:strVal val="visible"/>
                                          </p:to>
                                        </p:set>
                                        <p:animEffect transition="in" filter="wipe(down)">
                                          <p:cBhvr>
                                            <p:cTn id="55" dur="500"/>
                                            <p:tgtEl>
                                              <p:spTgt spid="53"/>
                                            </p:tgtEl>
                                          </p:cBhvr>
                                        </p:animEffect>
                                      </p:childTnLst>
                                    </p:cTn>
                                  </p:par>
                                </p:childTnLst>
                              </p:cTn>
                            </p:par>
                            <p:par>
                              <p:cTn id="56" fill="hold">
                                <p:stCondLst>
                                  <p:cond delay="4400"/>
                                </p:stCondLst>
                                <p:childTnLst>
                                  <p:par>
                                    <p:cTn id="57" presetID="2" presetClass="entr" presetSubtype="8" fill="hold" grpId="0" nodeType="afterEffect" p14:presetBounceEnd="50000">
                                      <p:stCondLst>
                                        <p:cond delay="0"/>
                                      </p:stCondLst>
                                      <p:childTnLst>
                                        <p:set>
                                          <p:cBhvr>
                                            <p:cTn id="58" dur="1" fill="hold">
                                              <p:stCondLst>
                                                <p:cond delay="0"/>
                                              </p:stCondLst>
                                            </p:cTn>
                                            <p:tgtEl>
                                              <p:spTgt spid="54"/>
                                            </p:tgtEl>
                                            <p:attrNameLst>
                                              <p:attrName>style.visibility</p:attrName>
                                            </p:attrNameLst>
                                          </p:cBhvr>
                                          <p:to>
                                            <p:strVal val="visible"/>
                                          </p:to>
                                        </p:set>
                                        <p:anim calcmode="lin" valueType="num" p14:bounceEnd="50000">
                                          <p:cBhvr additive="base">
                                            <p:cTn id="59" dur="300" fill="hold"/>
                                            <p:tgtEl>
                                              <p:spTgt spid="54"/>
                                            </p:tgtEl>
                                            <p:attrNameLst>
                                              <p:attrName>ppt_x</p:attrName>
                                            </p:attrNameLst>
                                          </p:cBhvr>
                                          <p:tavLst>
                                            <p:tav tm="0">
                                              <p:val>
                                                <p:strVal val="0-#ppt_w/2"/>
                                              </p:val>
                                            </p:tav>
                                            <p:tav tm="100000">
                                              <p:val>
                                                <p:strVal val="#ppt_x"/>
                                              </p:val>
                                            </p:tav>
                                          </p:tavLst>
                                        </p:anim>
                                        <p:anim calcmode="lin" valueType="num" p14:bounceEnd="50000">
                                          <p:cBhvr additive="base">
                                            <p:cTn id="60" dur="300" fill="hold"/>
                                            <p:tgtEl>
                                              <p:spTgt spid="54"/>
                                            </p:tgtEl>
                                            <p:attrNameLst>
                                              <p:attrName>ppt_y</p:attrName>
                                            </p:attrNameLst>
                                          </p:cBhvr>
                                          <p:tavLst>
                                            <p:tav tm="0">
                                              <p:val>
                                                <p:strVal val="#ppt_y"/>
                                              </p:val>
                                            </p:tav>
                                            <p:tav tm="100000">
                                              <p:val>
                                                <p:strVal val="#ppt_y"/>
                                              </p:val>
                                            </p:tav>
                                          </p:tavLst>
                                        </p:anim>
                                      </p:childTnLst>
                                    </p:cTn>
                                  </p:par>
                                </p:childTnLst>
                              </p:cTn>
                            </p:par>
                            <p:par>
                              <p:cTn id="61" fill="hold">
                                <p:stCondLst>
                                  <p:cond delay="4700"/>
                                </p:stCondLst>
                                <p:childTnLst>
                                  <p:par>
                                    <p:cTn id="62" presetID="22" presetClass="entr" presetSubtype="4" fill="hold" nodeType="afterEffect">
                                      <p:stCondLst>
                                        <p:cond delay="0"/>
                                      </p:stCondLst>
                                      <p:childTnLst>
                                        <p:set>
                                          <p:cBhvr>
                                            <p:cTn id="63" dur="1" fill="hold">
                                              <p:stCondLst>
                                                <p:cond delay="0"/>
                                              </p:stCondLst>
                                            </p:cTn>
                                            <p:tgtEl>
                                              <p:spTgt spid="55"/>
                                            </p:tgtEl>
                                            <p:attrNameLst>
                                              <p:attrName>style.visibility</p:attrName>
                                            </p:attrNameLst>
                                          </p:cBhvr>
                                          <p:to>
                                            <p:strVal val="visible"/>
                                          </p:to>
                                        </p:set>
                                        <p:animEffect transition="in" filter="wipe(down)">
                                          <p:cBhvr>
                                            <p:cTn id="64" dur="500"/>
                                            <p:tgtEl>
                                              <p:spTgt spid="55"/>
                                            </p:tgtEl>
                                          </p:cBhvr>
                                        </p:animEffect>
                                      </p:childTnLst>
                                    </p:cTn>
                                  </p:par>
                                </p:childTnLst>
                              </p:cTn>
                            </p:par>
                            <p:par>
                              <p:cTn id="65" fill="hold">
                                <p:stCondLst>
                                  <p:cond delay="5200"/>
                                </p:stCondLst>
                                <p:childTnLst>
                                  <p:par>
                                    <p:cTn id="66" presetID="2" presetClass="entr" presetSubtype="8" fill="hold" grpId="0" nodeType="afterEffect" p14:presetBounceEnd="50000">
                                      <p:stCondLst>
                                        <p:cond delay="0"/>
                                      </p:stCondLst>
                                      <p:childTnLst>
                                        <p:set>
                                          <p:cBhvr>
                                            <p:cTn id="67" dur="1" fill="hold">
                                              <p:stCondLst>
                                                <p:cond delay="0"/>
                                              </p:stCondLst>
                                            </p:cTn>
                                            <p:tgtEl>
                                              <p:spTgt spid="56"/>
                                            </p:tgtEl>
                                            <p:attrNameLst>
                                              <p:attrName>style.visibility</p:attrName>
                                            </p:attrNameLst>
                                          </p:cBhvr>
                                          <p:to>
                                            <p:strVal val="visible"/>
                                          </p:to>
                                        </p:set>
                                        <p:anim calcmode="lin" valueType="num" p14:bounceEnd="50000">
                                          <p:cBhvr additive="base">
                                            <p:cTn id="68" dur="300" fill="hold"/>
                                            <p:tgtEl>
                                              <p:spTgt spid="56"/>
                                            </p:tgtEl>
                                            <p:attrNameLst>
                                              <p:attrName>ppt_x</p:attrName>
                                            </p:attrNameLst>
                                          </p:cBhvr>
                                          <p:tavLst>
                                            <p:tav tm="0">
                                              <p:val>
                                                <p:strVal val="0-#ppt_w/2"/>
                                              </p:val>
                                            </p:tav>
                                            <p:tav tm="100000">
                                              <p:val>
                                                <p:strVal val="#ppt_x"/>
                                              </p:val>
                                            </p:tav>
                                          </p:tavLst>
                                        </p:anim>
                                        <p:anim calcmode="lin" valueType="num" p14:bounceEnd="50000">
                                          <p:cBhvr additive="base">
                                            <p:cTn id="69" dur="300" fill="hold"/>
                                            <p:tgtEl>
                                              <p:spTgt spid="56"/>
                                            </p:tgtEl>
                                            <p:attrNameLst>
                                              <p:attrName>ppt_y</p:attrName>
                                            </p:attrNameLst>
                                          </p:cBhvr>
                                          <p:tavLst>
                                            <p:tav tm="0">
                                              <p:val>
                                                <p:strVal val="#ppt_y"/>
                                              </p:val>
                                            </p:tav>
                                            <p:tav tm="100000">
                                              <p:val>
                                                <p:strVal val="#ppt_y"/>
                                              </p:val>
                                            </p:tav>
                                          </p:tavLst>
                                        </p:anim>
                                      </p:childTnLst>
                                    </p:cTn>
                                  </p:par>
                                </p:childTnLst>
                              </p:cTn>
                            </p:par>
                            <p:par>
                              <p:cTn id="70" fill="hold">
                                <p:stCondLst>
                                  <p:cond delay="5500"/>
                                </p:stCondLst>
                                <p:childTnLst>
                                  <p:par>
                                    <p:cTn id="71" presetID="22" presetClass="entr" presetSubtype="4" fill="hold" nodeType="afterEffect">
                                      <p:stCondLst>
                                        <p:cond delay="0"/>
                                      </p:stCondLst>
                                      <p:childTnLst>
                                        <p:set>
                                          <p:cBhvr>
                                            <p:cTn id="72" dur="1" fill="hold">
                                              <p:stCondLst>
                                                <p:cond delay="0"/>
                                              </p:stCondLst>
                                            </p:cTn>
                                            <p:tgtEl>
                                              <p:spTgt spid="57"/>
                                            </p:tgtEl>
                                            <p:attrNameLst>
                                              <p:attrName>style.visibility</p:attrName>
                                            </p:attrNameLst>
                                          </p:cBhvr>
                                          <p:to>
                                            <p:strVal val="visible"/>
                                          </p:to>
                                        </p:set>
                                        <p:animEffect transition="in" filter="wipe(down)">
                                          <p:cBhvr>
                                            <p:cTn id="73" dur="500"/>
                                            <p:tgtEl>
                                              <p:spTgt spid="57"/>
                                            </p:tgtEl>
                                          </p:cBhvr>
                                        </p:animEffect>
                                      </p:childTnLst>
                                    </p:cTn>
                                  </p:par>
                                </p:childTnLst>
                              </p:cTn>
                            </p:par>
                            <p:par>
                              <p:cTn id="74" fill="hold">
                                <p:stCondLst>
                                  <p:cond delay="6000"/>
                                </p:stCondLst>
                                <p:childTnLst>
                                  <p:par>
                                    <p:cTn id="75" presetID="2" presetClass="entr" presetSubtype="8" fill="hold" grpId="0" nodeType="afterEffect" p14:presetBounceEnd="50000">
                                      <p:stCondLst>
                                        <p:cond delay="0"/>
                                      </p:stCondLst>
                                      <p:childTnLst>
                                        <p:set>
                                          <p:cBhvr>
                                            <p:cTn id="76" dur="1" fill="hold">
                                              <p:stCondLst>
                                                <p:cond delay="0"/>
                                              </p:stCondLst>
                                            </p:cTn>
                                            <p:tgtEl>
                                              <p:spTgt spid="58"/>
                                            </p:tgtEl>
                                            <p:attrNameLst>
                                              <p:attrName>style.visibility</p:attrName>
                                            </p:attrNameLst>
                                          </p:cBhvr>
                                          <p:to>
                                            <p:strVal val="visible"/>
                                          </p:to>
                                        </p:set>
                                        <p:anim calcmode="lin" valueType="num" p14:bounceEnd="50000">
                                          <p:cBhvr additive="base">
                                            <p:cTn id="77" dur="300" fill="hold"/>
                                            <p:tgtEl>
                                              <p:spTgt spid="58"/>
                                            </p:tgtEl>
                                            <p:attrNameLst>
                                              <p:attrName>ppt_x</p:attrName>
                                            </p:attrNameLst>
                                          </p:cBhvr>
                                          <p:tavLst>
                                            <p:tav tm="0">
                                              <p:val>
                                                <p:strVal val="0-#ppt_w/2"/>
                                              </p:val>
                                            </p:tav>
                                            <p:tav tm="100000">
                                              <p:val>
                                                <p:strVal val="#ppt_x"/>
                                              </p:val>
                                            </p:tav>
                                          </p:tavLst>
                                        </p:anim>
                                        <p:anim calcmode="lin" valueType="num" p14:bounceEnd="50000">
                                          <p:cBhvr additive="base">
                                            <p:cTn id="78" dur="300" fill="hold"/>
                                            <p:tgtEl>
                                              <p:spTgt spid="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50" grpId="0"/>
          <p:bldP spid="52" grpId="0"/>
          <p:bldP spid="54" grpId="0"/>
          <p:bldP spid="56" grpId="0"/>
          <p:bldP spid="58"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8" fill="hold" nodeType="afterEffect">
                                      <p:stCondLst>
                                        <p:cond delay="0"/>
                                      </p:stCondLst>
                                      <p:childTnLst>
                                        <p:set>
                                          <p:cBhvr>
                                            <p:cTn id="15" dur="1" fill="hold">
                                              <p:stCondLst>
                                                <p:cond delay="0"/>
                                              </p:stCondLst>
                                            </p:cTn>
                                            <p:tgtEl>
                                              <p:spTgt spid="44"/>
                                            </p:tgtEl>
                                            <p:attrNameLst>
                                              <p:attrName>style.visibility</p:attrName>
                                            </p:attrNameLst>
                                          </p:cBhvr>
                                          <p:to>
                                            <p:strVal val="visible"/>
                                          </p:to>
                                        </p:set>
                                        <p:anim calcmode="lin" valueType="num">
                                          <p:cBhvr additive="base">
                                            <p:cTn id="16" dur="500" fill="hold"/>
                                            <p:tgtEl>
                                              <p:spTgt spid="44"/>
                                            </p:tgtEl>
                                            <p:attrNameLst>
                                              <p:attrName>ppt_x</p:attrName>
                                            </p:attrNameLst>
                                          </p:cBhvr>
                                          <p:tavLst>
                                            <p:tav tm="0">
                                              <p:val>
                                                <p:strVal val="0-#ppt_w/2"/>
                                              </p:val>
                                            </p:tav>
                                            <p:tav tm="100000">
                                              <p:val>
                                                <p:strVal val="#ppt_x"/>
                                              </p:val>
                                            </p:tav>
                                          </p:tavLst>
                                        </p:anim>
                                        <p:anim calcmode="lin" valueType="num">
                                          <p:cBhvr additive="base">
                                            <p:cTn id="17" dur="500" fill="hold"/>
                                            <p:tgtEl>
                                              <p:spTgt spid="44"/>
                                            </p:tgtEl>
                                            <p:attrNameLst>
                                              <p:attrName>ppt_y</p:attrName>
                                            </p:attrNameLst>
                                          </p:cBhvr>
                                          <p:tavLst>
                                            <p:tav tm="0">
                                              <p:val>
                                                <p:strVal val="#ppt_y"/>
                                              </p:val>
                                            </p:tav>
                                            <p:tav tm="100000">
                                              <p:val>
                                                <p:strVal val="#ppt_y"/>
                                              </p:val>
                                            </p:tav>
                                          </p:tavLst>
                                        </p:anim>
                                      </p:childTnLst>
                                    </p:cTn>
                                  </p:par>
                                  <p:par>
                                    <p:cTn id="18" presetID="12" presetClass="entr" presetSubtype="8" fill="hold" nodeType="withEffect">
                                      <p:stCondLst>
                                        <p:cond delay="200"/>
                                      </p:stCondLst>
                                      <p:childTnLst>
                                        <p:set>
                                          <p:cBhvr>
                                            <p:cTn id="19" dur="1" fill="hold">
                                              <p:stCondLst>
                                                <p:cond delay="0"/>
                                              </p:stCondLst>
                                            </p:cTn>
                                            <p:tgtEl>
                                              <p:spTgt spid="39"/>
                                            </p:tgtEl>
                                            <p:attrNameLst>
                                              <p:attrName>style.visibility</p:attrName>
                                            </p:attrNameLst>
                                          </p:cBhvr>
                                          <p:to>
                                            <p:strVal val="visible"/>
                                          </p:to>
                                        </p:set>
                                        <p:anim calcmode="lin" valueType="num">
                                          <p:cBhvr additive="base">
                                            <p:cTn id="20" dur="500"/>
                                            <p:tgtEl>
                                              <p:spTgt spid="39"/>
                                            </p:tgtEl>
                                            <p:attrNameLst>
                                              <p:attrName>ppt_x</p:attrName>
                                            </p:attrNameLst>
                                          </p:cBhvr>
                                          <p:tavLst>
                                            <p:tav tm="0">
                                              <p:val>
                                                <p:strVal val="#ppt_x-#ppt_w*1.125000"/>
                                              </p:val>
                                            </p:tav>
                                            <p:tav tm="100000">
                                              <p:val>
                                                <p:strVal val="#ppt_x"/>
                                              </p:val>
                                            </p:tav>
                                          </p:tavLst>
                                        </p:anim>
                                        <p:animEffect transition="in" filter="wipe(right)">
                                          <p:cBhvr>
                                            <p:cTn id="21" dur="500"/>
                                            <p:tgtEl>
                                              <p:spTgt spid="39"/>
                                            </p:tgtEl>
                                          </p:cBhvr>
                                        </p:animEffect>
                                      </p:childTnLst>
                                    </p:cTn>
                                  </p:par>
                                  <p:par>
                                    <p:cTn id="22" presetID="12" presetClass="entr" presetSubtype="8" fill="hold" nodeType="withEffect">
                                      <p:stCondLst>
                                        <p:cond delay="400"/>
                                      </p:stCondLst>
                                      <p:childTnLst>
                                        <p:set>
                                          <p:cBhvr>
                                            <p:cTn id="23" dur="1" fill="hold">
                                              <p:stCondLst>
                                                <p:cond delay="0"/>
                                              </p:stCondLst>
                                            </p:cTn>
                                            <p:tgtEl>
                                              <p:spTgt spid="34"/>
                                            </p:tgtEl>
                                            <p:attrNameLst>
                                              <p:attrName>style.visibility</p:attrName>
                                            </p:attrNameLst>
                                          </p:cBhvr>
                                          <p:to>
                                            <p:strVal val="visible"/>
                                          </p:to>
                                        </p:set>
                                        <p:anim calcmode="lin" valueType="num">
                                          <p:cBhvr additive="base">
                                            <p:cTn id="24" dur="500"/>
                                            <p:tgtEl>
                                              <p:spTgt spid="34"/>
                                            </p:tgtEl>
                                            <p:attrNameLst>
                                              <p:attrName>ppt_x</p:attrName>
                                            </p:attrNameLst>
                                          </p:cBhvr>
                                          <p:tavLst>
                                            <p:tav tm="0">
                                              <p:val>
                                                <p:strVal val="#ppt_x-#ppt_w*1.125000"/>
                                              </p:val>
                                            </p:tav>
                                            <p:tav tm="100000">
                                              <p:val>
                                                <p:strVal val="#ppt_x"/>
                                              </p:val>
                                            </p:tav>
                                          </p:tavLst>
                                        </p:anim>
                                        <p:animEffect transition="in" filter="wipe(right)">
                                          <p:cBhvr>
                                            <p:cTn id="25" dur="500"/>
                                            <p:tgtEl>
                                              <p:spTgt spid="34"/>
                                            </p:tgtEl>
                                          </p:cBhvr>
                                        </p:animEffect>
                                      </p:childTnLst>
                                    </p:cTn>
                                  </p:par>
                                  <p:par>
                                    <p:cTn id="26" presetID="12" presetClass="entr" presetSubtype="8" fill="hold" nodeType="withEffect">
                                      <p:stCondLst>
                                        <p:cond delay="600"/>
                                      </p:stCondLst>
                                      <p:childTnLst>
                                        <p:set>
                                          <p:cBhvr>
                                            <p:cTn id="27" dur="1" fill="hold">
                                              <p:stCondLst>
                                                <p:cond delay="0"/>
                                              </p:stCondLst>
                                            </p:cTn>
                                            <p:tgtEl>
                                              <p:spTgt spid="29"/>
                                            </p:tgtEl>
                                            <p:attrNameLst>
                                              <p:attrName>style.visibility</p:attrName>
                                            </p:attrNameLst>
                                          </p:cBhvr>
                                          <p:to>
                                            <p:strVal val="visible"/>
                                          </p:to>
                                        </p:set>
                                        <p:anim calcmode="lin" valueType="num">
                                          <p:cBhvr additive="base">
                                            <p:cTn id="28" dur="500"/>
                                            <p:tgtEl>
                                              <p:spTgt spid="29"/>
                                            </p:tgtEl>
                                            <p:attrNameLst>
                                              <p:attrName>ppt_x</p:attrName>
                                            </p:attrNameLst>
                                          </p:cBhvr>
                                          <p:tavLst>
                                            <p:tav tm="0">
                                              <p:val>
                                                <p:strVal val="#ppt_x-#ppt_w*1.125000"/>
                                              </p:val>
                                            </p:tav>
                                            <p:tav tm="100000">
                                              <p:val>
                                                <p:strVal val="#ppt_x"/>
                                              </p:val>
                                            </p:tav>
                                          </p:tavLst>
                                        </p:anim>
                                        <p:animEffect transition="in" filter="wipe(right)">
                                          <p:cBhvr>
                                            <p:cTn id="29" dur="500"/>
                                            <p:tgtEl>
                                              <p:spTgt spid="29"/>
                                            </p:tgtEl>
                                          </p:cBhvr>
                                        </p:animEffect>
                                      </p:childTnLst>
                                    </p:cTn>
                                  </p:par>
                                  <p:par>
                                    <p:cTn id="30" presetID="12" presetClass="entr" presetSubtype="8" fill="hold" nodeType="withEffect">
                                      <p:stCondLst>
                                        <p:cond delay="800"/>
                                      </p:stCondLst>
                                      <p:childTnLst>
                                        <p:set>
                                          <p:cBhvr>
                                            <p:cTn id="31" dur="1" fill="hold">
                                              <p:stCondLst>
                                                <p:cond delay="0"/>
                                              </p:stCondLst>
                                            </p:cTn>
                                            <p:tgtEl>
                                              <p:spTgt spid="26"/>
                                            </p:tgtEl>
                                            <p:attrNameLst>
                                              <p:attrName>style.visibility</p:attrName>
                                            </p:attrNameLst>
                                          </p:cBhvr>
                                          <p:to>
                                            <p:strVal val="visible"/>
                                          </p:to>
                                        </p:set>
                                        <p:anim calcmode="lin" valueType="num">
                                          <p:cBhvr additive="base">
                                            <p:cTn id="32" dur="500"/>
                                            <p:tgtEl>
                                              <p:spTgt spid="26"/>
                                            </p:tgtEl>
                                            <p:attrNameLst>
                                              <p:attrName>ppt_x</p:attrName>
                                            </p:attrNameLst>
                                          </p:cBhvr>
                                          <p:tavLst>
                                            <p:tav tm="0">
                                              <p:val>
                                                <p:strVal val="#ppt_x-#ppt_w*1.125000"/>
                                              </p:val>
                                            </p:tav>
                                            <p:tav tm="100000">
                                              <p:val>
                                                <p:strVal val="#ppt_x"/>
                                              </p:val>
                                            </p:tav>
                                          </p:tavLst>
                                        </p:anim>
                                        <p:animEffect transition="in" filter="wipe(right)">
                                          <p:cBhvr>
                                            <p:cTn id="33" dur="500"/>
                                            <p:tgtEl>
                                              <p:spTgt spid="26"/>
                                            </p:tgtEl>
                                          </p:cBhvr>
                                        </p:animEffect>
                                      </p:childTnLst>
                                    </p:cTn>
                                  </p:par>
                                </p:childTnLst>
                              </p:cTn>
                            </p:par>
                            <p:par>
                              <p:cTn id="34" fill="hold">
                                <p:stCondLst>
                                  <p:cond delay="2300"/>
                                </p:stCondLst>
                                <p:childTnLst>
                                  <p:par>
                                    <p:cTn id="35" presetID="22" presetClass="entr" presetSubtype="4" fill="hold" nodeType="after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wipe(down)">
                                          <p:cBhvr>
                                            <p:cTn id="37" dur="500"/>
                                            <p:tgtEl>
                                              <p:spTgt spid="49"/>
                                            </p:tgtEl>
                                          </p:cBhvr>
                                        </p:animEffect>
                                      </p:childTnLst>
                                    </p:cTn>
                                  </p:par>
                                </p:childTnLst>
                              </p:cTn>
                            </p:par>
                            <p:par>
                              <p:cTn id="38" fill="hold">
                                <p:stCondLst>
                                  <p:cond delay="2800"/>
                                </p:stCondLst>
                                <p:childTnLst>
                                  <p:par>
                                    <p:cTn id="39" presetID="2" presetClass="entr" presetSubtype="8" fill="hold" grpId="0" nodeType="afterEffect">
                                      <p:stCondLst>
                                        <p:cond delay="0"/>
                                      </p:stCondLst>
                                      <p:childTnLst>
                                        <p:set>
                                          <p:cBhvr>
                                            <p:cTn id="40" dur="1" fill="hold">
                                              <p:stCondLst>
                                                <p:cond delay="0"/>
                                              </p:stCondLst>
                                            </p:cTn>
                                            <p:tgtEl>
                                              <p:spTgt spid="50"/>
                                            </p:tgtEl>
                                            <p:attrNameLst>
                                              <p:attrName>style.visibility</p:attrName>
                                            </p:attrNameLst>
                                          </p:cBhvr>
                                          <p:to>
                                            <p:strVal val="visible"/>
                                          </p:to>
                                        </p:set>
                                        <p:anim calcmode="lin" valueType="num">
                                          <p:cBhvr additive="base">
                                            <p:cTn id="41" dur="300" fill="hold"/>
                                            <p:tgtEl>
                                              <p:spTgt spid="50"/>
                                            </p:tgtEl>
                                            <p:attrNameLst>
                                              <p:attrName>ppt_x</p:attrName>
                                            </p:attrNameLst>
                                          </p:cBhvr>
                                          <p:tavLst>
                                            <p:tav tm="0">
                                              <p:val>
                                                <p:strVal val="0-#ppt_w/2"/>
                                              </p:val>
                                            </p:tav>
                                            <p:tav tm="100000">
                                              <p:val>
                                                <p:strVal val="#ppt_x"/>
                                              </p:val>
                                            </p:tav>
                                          </p:tavLst>
                                        </p:anim>
                                        <p:anim calcmode="lin" valueType="num">
                                          <p:cBhvr additive="base">
                                            <p:cTn id="42" dur="300" fill="hold"/>
                                            <p:tgtEl>
                                              <p:spTgt spid="50"/>
                                            </p:tgtEl>
                                            <p:attrNameLst>
                                              <p:attrName>ppt_y</p:attrName>
                                            </p:attrNameLst>
                                          </p:cBhvr>
                                          <p:tavLst>
                                            <p:tav tm="0">
                                              <p:val>
                                                <p:strVal val="#ppt_y"/>
                                              </p:val>
                                            </p:tav>
                                            <p:tav tm="100000">
                                              <p:val>
                                                <p:strVal val="#ppt_y"/>
                                              </p:val>
                                            </p:tav>
                                          </p:tavLst>
                                        </p:anim>
                                      </p:childTnLst>
                                    </p:cTn>
                                  </p:par>
                                </p:childTnLst>
                              </p:cTn>
                            </p:par>
                            <p:par>
                              <p:cTn id="43" fill="hold">
                                <p:stCondLst>
                                  <p:cond delay="3100"/>
                                </p:stCondLst>
                                <p:childTnLst>
                                  <p:par>
                                    <p:cTn id="44" presetID="22" presetClass="entr" presetSubtype="4" fill="hold" nodeType="afterEffect">
                                      <p:stCondLst>
                                        <p:cond delay="0"/>
                                      </p:stCondLst>
                                      <p:childTnLst>
                                        <p:set>
                                          <p:cBhvr>
                                            <p:cTn id="45" dur="1" fill="hold">
                                              <p:stCondLst>
                                                <p:cond delay="0"/>
                                              </p:stCondLst>
                                            </p:cTn>
                                            <p:tgtEl>
                                              <p:spTgt spid="51"/>
                                            </p:tgtEl>
                                            <p:attrNameLst>
                                              <p:attrName>style.visibility</p:attrName>
                                            </p:attrNameLst>
                                          </p:cBhvr>
                                          <p:to>
                                            <p:strVal val="visible"/>
                                          </p:to>
                                        </p:set>
                                        <p:animEffect transition="in" filter="wipe(down)">
                                          <p:cBhvr>
                                            <p:cTn id="46" dur="500"/>
                                            <p:tgtEl>
                                              <p:spTgt spid="51"/>
                                            </p:tgtEl>
                                          </p:cBhvr>
                                        </p:animEffect>
                                      </p:childTnLst>
                                    </p:cTn>
                                  </p:par>
                                </p:childTnLst>
                              </p:cTn>
                            </p:par>
                            <p:par>
                              <p:cTn id="47" fill="hold">
                                <p:stCondLst>
                                  <p:cond delay="3600"/>
                                </p:stCondLst>
                                <p:childTnLst>
                                  <p:par>
                                    <p:cTn id="48" presetID="2" presetClass="entr" presetSubtype="8" fill="hold" grpId="0" nodeType="afterEffect">
                                      <p:stCondLst>
                                        <p:cond delay="0"/>
                                      </p:stCondLst>
                                      <p:childTnLst>
                                        <p:set>
                                          <p:cBhvr>
                                            <p:cTn id="49" dur="1" fill="hold">
                                              <p:stCondLst>
                                                <p:cond delay="0"/>
                                              </p:stCondLst>
                                            </p:cTn>
                                            <p:tgtEl>
                                              <p:spTgt spid="52"/>
                                            </p:tgtEl>
                                            <p:attrNameLst>
                                              <p:attrName>style.visibility</p:attrName>
                                            </p:attrNameLst>
                                          </p:cBhvr>
                                          <p:to>
                                            <p:strVal val="visible"/>
                                          </p:to>
                                        </p:set>
                                        <p:anim calcmode="lin" valueType="num">
                                          <p:cBhvr additive="base">
                                            <p:cTn id="50" dur="300" fill="hold"/>
                                            <p:tgtEl>
                                              <p:spTgt spid="52"/>
                                            </p:tgtEl>
                                            <p:attrNameLst>
                                              <p:attrName>ppt_x</p:attrName>
                                            </p:attrNameLst>
                                          </p:cBhvr>
                                          <p:tavLst>
                                            <p:tav tm="0">
                                              <p:val>
                                                <p:strVal val="0-#ppt_w/2"/>
                                              </p:val>
                                            </p:tav>
                                            <p:tav tm="100000">
                                              <p:val>
                                                <p:strVal val="#ppt_x"/>
                                              </p:val>
                                            </p:tav>
                                          </p:tavLst>
                                        </p:anim>
                                        <p:anim calcmode="lin" valueType="num">
                                          <p:cBhvr additive="base">
                                            <p:cTn id="51" dur="300" fill="hold"/>
                                            <p:tgtEl>
                                              <p:spTgt spid="52"/>
                                            </p:tgtEl>
                                            <p:attrNameLst>
                                              <p:attrName>ppt_y</p:attrName>
                                            </p:attrNameLst>
                                          </p:cBhvr>
                                          <p:tavLst>
                                            <p:tav tm="0">
                                              <p:val>
                                                <p:strVal val="#ppt_y"/>
                                              </p:val>
                                            </p:tav>
                                            <p:tav tm="100000">
                                              <p:val>
                                                <p:strVal val="#ppt_y"/>
                                              </p:val>
                                            </p:tav>
                                          </p:tavLst>
                                        </p:anim>
                                      </p:childTnLst>
                                    </p:cTn>
                                  </p:par>
                                </p:childTnLst>
                              </p:cTn>
                            </p:par>
                            <p:par>
                              <p:cTn id="52" fill="hold">
                                <p:stCondLst>
                                  <p:cond delay="3900"/>
                                </p:stCondLst>
                                <p:childTnLst>
                                  <p:par>
                                    <p:cTn id="53" presetID="22" presetClass="entr" presetSubtype="4" fill="hold" nodeType="afterEffect">
                                      <p:stCondLst>
                                        <p:cond delay="0"/>
                                      </p:stCondLst>
                                      <p:childTnLst>
                                        <p:set>
                                          <p:cBhvr>
                                            <p:cTn id="54" dur="1" fill="hold">
                                              <p:stCondLst>
                                                <p:cond delay="0"/>
                                              </p:stCondLst>
                                            </p:cTn>
                                            <p:tgtEl>
                                              <p:spTgt spid="53"/>
                                            </p:tgtEl>
                                            <p:attrNameLst>
                                              <p:attrName>style.visibility</p:attrName>
                                            </p:attrNameLst>
                                          </p:cBhvr>
                                          <p:to>
                                            <p:strVal val="visible"/>
                                          </p:to>
                                        </p:set>
                                        <p:animEffect transition="in" filter="wipe(down)">
                                          <p:cBhvr>
                                            <p:cTn id="55" dur="500"/>
                                            <p:tgtEl>
                                              <p:spTgt spid="53"/>
                                            </p:tgtEl>
                                          </p:cBhvr>
                                        </p:animEffect>
                                      </p:childTnLst>
                                    </p:cTn>
                                  </p:par>
                                </p:childTnLst>
                              </p:cTn>
                            </p:par>
                            <p:par>
                              <p:cTn id="56" fill="hold">
                                <p:stCondLst>
                                  <p:cond delay="4400"/>
                                </p:stCondLst>
                                <p:childTnLst>
                                  <p:par>
                                    <p:cTn id="57" presetID="2" presetClass="entr" presetSubtype="8" fill="hold" grpId="0" nodeType="afterEffect">
                                      <p:stCondLst>
                                        <p:cond delay="0"/>
                                      </p:stCondLst>
                                      <p:childTnLst>
                                        <p:set>
                                          <p:cBhvr>
                                            <p:cTn id="58" dur="1" fill="hold">
                                              <p:stCondLst>
                                                <p:cond delay="0"/>
                                              </p:stCondLst>
                                            </p:cTn>
                                            <p:tgtEl>
                                              <p:spTgt spid="54"/>
                                            </p:tgtEl>
                                            <p:attrNameLst>
                                              <p:attrName>style.visibility</p:attrName>
                                            </p:attrNameLst>
                                          </p:cBhvr>
                                          <p:to>
                                            <p:strVal val="visible"/>
                                          </p:to>
                                        </p:set>
                                        <p:anim calcmode="lin" valueType="num">
                                          <p:cBhvr additive="base">
                                            <p:cTn id="59" dur="300" fill="hold"/>
                                            <p:tgtEl>
                                              <p:spTgt spid="54"/>
                                            </p:tgtEl>
                                            <p:attrNameLst>
                                              <p:attrName>ppt_x</p:attrName>
                                            </p:attrNameLst>
                                          </p:cBhvr>
                                          <p:tavLst>
                                            <p:tav tm="0">
                                              <p:val>
                                                <p:strVal val="0-#ppt_w/2"/>
                                              </p:val>
                                            </p:tav>
                                            <p:tav tm="100000">
                                              <p:val>
                                                <p:strVal val="#ppt_x"/>
                                              </p:val>
                                            </p:tav>
                                          </p:tavLst>
                                        </p:anim>
                                        <p:anim calcmode="lin" valueType="num">
                                          <p:cBhvr additive="base">
                                            <p:cTn id="60" dur="300" fill="hold"/>
                                            <p:tgtEl>
                                              <p:spTgt spid="54"/>
                                            </p:tgtEl>
                                            <p:attrNameLst>
                                              <p:attrName>ppt_y</p:attrName>
                                            </p:attrNameLst>
                                          </p:cBhvr>
                                          <p:tavLst>
                                            <p:tav tm="0">
                                              <p:val>
                                                <p:strVal val="#ppt_y"/>
                                              </p:val>
                                            </p:tav>
                                            <p:tav tm="100000">
                                              <p:val>
                                                <p:strVal val="#ppt_y"/>
                                              </p:val>
                                            </p:tav>
                                          </p:tavLst>
                                        </p:anim>
                                      </p:childTnLst>
                                    </p:cTn>
                                  </p:par>
                                </p:childTnLst>
                              </p:cTn>
                            </p:par>
                            <p:par>
                              <p:cTn id="61" fill="hold">
                                <p:stCondLst>
                                  <p:cond delay="4700"/>
                                </p:stCondLst>
                                <p:childTnLst>
                                  <p:par>
                                    <p:cTn id="62" presetID="22" presetClass="entr" presetSubtype="4" fill="hold" nodeType="afterEffect">
                                      <p:stCondLst>
                                        <p:cond delay="0"/>
                                      </p:stCondLst>
                                      <p:childTnLst>
                                        <p:set>
                                          <p:cBhvr>
                                            <p:cTn id="63" dur="1" fill="hold">
                                              <p:stCondLst>
                                                <p:cond delay="0"/>
                                              </p:stCondLst>
                                            </p:cTn>
                                            <p:tgtEl>
                                              <p:spTgt spid="55"/>
                                            </p:tgtEl>
                                            <p:attrNameLst>
                                              <p:attrName>style.visibility</p:attrName>
                                            </p:attrNameLst>
                                          </p:cBhvr>
                                          <p:to>
                                            <p:strVal val="visible"/>
                                          </p:to>
                                        </p:set>
                                        <p:animEffect transition="in" filter="wipe(down)">
                                          <p:cBhvr>
                                            <p:cTn id="64" dur="500"/>
                                            <p:tgtEl>
                                              <p:spTgt spid="55"/>
                                            </p:tgtEl>
                                          </p:cBhvr>
                                        </p:animEffect>
                                      </p:childTnLst>
                                    </p:cTn>
                                  </p:par>
                                </p:childTnLst>
                              </p:cTn>
                            </p:par>
                            <p:par>
                              <p:cTn id="65" fill="hold">
                                <p:stCondLst>
                                  <p:cond delay="5200"/>
                                </p:stCondLst>
                                <p:childTnLst>
                                  <p:par>
                                    <p:cTn id="66" presetID="2" presetClass="entr" presetSubtype="8" fill="hold" grpId="0" nodeType="afterEffect">
                                      <p:stCondLst>
                                        <p:cond delay="0"/>
                                      </p:stCondLst>
                                      <p:childTnLst>
                                        <p:set>
                                          <p:cBhvr>
                                            <p:cTn id="67" dur="1" fill="hold">
                                              <p:stCondLst>
                                                <p:cond delay="0"/>
                                              </p:stCondLst>
                                            </p:cTn>
                                            <p:tgtEl>
                                              <p:spTgt spid="56"/>
                                            </p:tgtEl>
                                            <p:attrNameLst>
                                              <p:attrName>style.visibility</p:attrName>
                                            </p:attrNameLst>
                                          </p:cBhvr>
                                          <p:to>
                                            <p:strVal val="visible"/>
                                          </p:to>
                                        </p:set>
                                        <p:anim calcmode="lin" valueType="num">
                                          <p:cBhvr additive="base">
                                            <p:cTn id="68" dur="300" fill="hold"/>
                                            <p:tgtEl>
                                              <p:spTgt spid="56"/>
                                            </p:tgtEl>
                                            <p:attrNameLst>
                                              <p:attrName>ppt_x</p:attrName>
                                            </p:attrNameLst>
                                          </p:cBhvr>
                                          <p:tavLst>
                                            <p:tav tm="0">
                                              <p:val>
                                                <p:strVal val="0-#ppt_w/2"/>
                                              </p:val>
                                            </p:tav>
                                            <p:tav tm="100000">
                                              <p:val>
                                                <p:strVal val="#ppt_x"/>
                                              </p:val>
                                            </p:tav>
                                          </p:tavLst>
                                        </p:anim>
                                        <p:anim calcmode="lin" valueType="num">
                                          <p:cBhvr additive="base">
                                            <p:cTn id="69" dur="300" fill="hold"/>
                                            <p:tgtEl>
                                              <p:spTgt spid="56"/>
                                            </p:tgtEl>
                                            <p:attrNameLst>
                                              <p:attrName>ppt_y</p:attrName>
                                            </p:attrNameLst>
                                          </p:cBhvr>
                                          <p:tavLst>
                                            <p:tav tm="0">
                                              <p:val>
                                                <p:strVal val="#ppt_y"/>
                                              </p:val>
                                            </p:tav>
                                            <p:tav tm="100000">
                                              <p:val>
                                                <p:strVal val="#ppt_y"/>
                                              </p:val>
                                            </p:tav>
                                          </p:tavLst>
                                        </p:anim>
                                      </p:childTnLst>
                                    </p:cTn>
                                  </p:par>
                                </p:childTnLst>
                              </p:cTn>
                            </p:par>
                            <p:par>
                              <p:cTn id="70" fill="hold">
                                <p:stCondLst>
                                  <p:cond delay="5500"/>
                                </p:stCondLst>
                                <p:childTnLst>
                                  <p:par>
                                    <p:cTn id="71" presetID="22" presetClass="entr" presetSubtype="4" fill="hold" nodeType="afterEffect">
                                      <p:stCondLst>
                                        <p:cond delay="0"/>
                                      </p:stCondLst>
                                      <p:childTnLst>
                                        <p:set>
                                          <p:cBhvr>
                                            <p:cTn id="72" dur="1" fill="hold">
                                              <p:stCondLst>
                                                <p:cond delay="0"/>
                                              </p:stCondLst>
                                            </p:cTn>
                                            <p:tgtEl>
                                              <p:spTgt spid="57"/>
                                            </p:tgtEl>
                                            <p:attrNameLst>
                                              <p:attrName>style.visibility</p:attrName>
                                            </p:attrNameLst>
                                          </p:cBhvr>
                                          <p:to>
                                            <p:strVal val="visible"/>
                                          </p:to>
                                        </p:set>
                                        <p:animEffect transition="in" filter="wipe(down)">
                                          <p:cBhvr>
                                            <p:cTn id="73" dur="500"/>
                                            <p:tgtEl>
                                              <p:spTgt spid="57"/>
                                            </p:tgtEl>
                                          </p:cBhvr>
                                        </p:animEffect>
                                      </p:childTnLst>
                                    </p:cTn>
                                  </p:par>
                                </p:childTnLst>
                              </p:cTn>
                            </p:par>
                            <p:par>
                              <p:cTn id="74" fill="hold">
                                <p:stCondLst>
                                  <p:cond delay="6000"/>
                                </p:stCondLst>
                                <p:childTnLst>
                                  <p:par>
                                    <p:cTn id="75" presetID="2" presetClass="entr" presetSubtype="8" fill="hold" grpId="0" nodeType="afterEffect">
                                      <p:stCondLst>
                                        <p:cond delay="0"/>
                                      </p:stCondLst>
                                      <p:childTnLst>
                                        <p:set>
                                          <p:cBhvr>
                                            <p:cTn id="76" dur="1" fill="hold">
                                              <p:stCondLst>
                                                <p:cond delay="0"/>
                                              </p:stCondLst>
                                            </p:cTn>
                                            <p:tgtEl>
                                              <p:spTgt spid="58"/>
                                            </p:tgtEl>
                                            <p:attrNameLst>
                                              <p:attrName>style.visibility</p:attrName>
                                            </p:attrNameLst>
                                          </p:cBhvr>
                                          <p:to>
                                            <p:strVal val="visible"/>
                                          </p:to>
                                        </p:set>
                                        <p:anim calcmode="lin" valueType="num">
                                          <p:cBhvr additive="base">
                                            <p:cTn id="77" dur="300" fill="hold"/>
                                            <p:tgtEl>
                                              <p:spTgt spid="58"/>
                                            </p:tgtEl>
                                            <p:attrNameLst>
                                              <p:attrName>ppt_x</p:attrName>
                                            </p:attrNameLst>
                                          </p:cBhvr>
                                          <p:tavLst>
                                            <p:tav tm="0">
                                              <p:val>
                                                <p:strVal val="0-#ppt_w/2"/>
                                              </p:val>
                                            </p:tav>
                                            <p:tav tm="100000">
                                              <p:val>
                                                <p:strVal val="#ppt_x"/>
                                              </p:val>
                                            </p:tav>
                                          </p:tavLst>
                                        </p:anim>
                                        <p:anim calcmode="lin" valueType="num">
                                          <p:cBhvr additive="base">
                                            <p:cTn id="78" dur="300" fill="hold"/>
                                            <p:tgtEl>
                                              <p:spTgt spid="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50" grpId="0"/>
          <p:bldP spid="52" grpId="0"/>
          <p:bldP spid="54" grpId="0"/>
          <p:bldP spid="56" grpId="0"/>
          <p:bldP spid="58" grpId="0"/>
        </p:bld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矩形 3"/>
          <p:cNvSpPr>
            <a:spLocks noChangeArrowheads="1"/>
          </p:cNvSpPr>
          <p:nvPr/>
        </p:nvSpPr>
        <p:spPr bwMode="auto">
          <a:xfrm>
            <a:off x="1043608" y="2229726"/>
            <a:ext cx="6685047" cy="2051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gn="just">
              <a:lnSpc>
                <a:spcPts val="2600"/>
              </a:lnSpc>
              <a:defRPr/>
            </a:pPr>
            <a:r>
              <a:rPr lang="en-US" altLang="zh-CN" sz="1400" dirty="0">
                <a:latin typeface="Times New Roman" panose="02020603050405020304" pitchFamily="18" charset="0"/>
                <a:cs typeface="Times New Roman" panose="02020603050405020304" pitchFamily="18" charset="0"/>
              </a:rPr>
              <a:t>In the era of artificial intelligence, translation technology is the integration of translation humanities and technology under digital humanism. It is the technical requirements of the times and language service industry for translation practitioners, and is an important component of the translation ecosystem. While accepting and embracing translation technology, the influence of translation technology on the nature, process, ethics and other aspects of traditional translation cannot be ignored. </a:t>
            </a:r>
            <a:endParaRPr kumimoji="0" lang="zh-CN" altLang="en-US" sz="1400" b="0" i="0" u="none" strike="noStrike" kern="0" cap="none" spc="0" normalizeH="0" baseline="0" noProof="0" dirty="0">
              <a:ln>
                <a:noFill/>
              </a:ln>
              <a:solidFill>
                <a:schemeClr val="tx1">
                  <a:lumMod val="65000"/>
                  <a:lumOff val="35000"/>
                </a:schemeClr>
              </a:solidFill>
              <a:effectLst/>
              <a:uLnTx/>
              <a:uFillTx/>
              <a:latin typeface="Times New Roman" panose="02020603050405020304" pitchFamily="18" charset="0"/>
              <a:ea typeface="微软雅黑" pitchFamily="34" charset="-122"/>
              <a:cs typeface="Times New Roman" panose="02020603050405020304" pitchFamily="18" charset="0"/>
            </a:endParaRPr>
          </a:p>
        </p:txBody>
      </p:sp>
      <p:sp>
        <p:nvSpPr>
          <p:cNvPr id="5" name="矩形 4"/>
          <p:cNvSpPr/>
          <p:nvPr/>
        </p:nvSpPr>
        <p:spPr>
          <a:xfrm>
            <a:off x="4788024" y="1350510"/>
            <a:ext cx="3117651" cy="707886"/>
          </a:xfrm>
          <a:prstGeom prst="rect">
            <a:avLst/>
          </a:prstGeom>
          <a:effectLst/>
        </p:spPr>
        <p:txBody>
          <a:bodyPr wrap="square">
            <a:spAutoFit/>
          </a:bodyPr>
          <a:lstStyle/>
          <a:p>
            <a:pPr algn="just" fontAlgn="auto">
              <a:spcBef>
                <a:spcPts val="0"/>
              </a:spcBef>
              <a:spcAft>
                <a:spcPts val="0"/>
              </a:spcAft>
              <a:defRPr/>
            </a:pPr>
            <a:r>
              <a:rPr lang="en-US" altLang="zh-CN" sz="4000" b="1" dirty="0">
                <a:solidFill>
                  <a:schemeClr val="tx1">
                    <a:lumMod val="65000"/>
                    <a:lumOff val="35000"/>
                    <a:alpha val="91000"/>
                  </a:schemeClr>
                </a:solidFill>
                <a:latin typeface="微软雅黑" panose="020B0503020204020204" pitchFamily="34" charset="-122"/>
                <a:ea typeface="微软雅黑" panose="020B0503020204020204" pitchFamily="34" charset="-122"/>
              </a:rPr>
              <a:t>Conclusion</a:t>
            </a:r>
          </a:p>
        </p:txBody>
      </p:sp>
      <p:cxnSp>
        <p:nvCxnSpPr>
          <p:cNvPr id="6" name="直接连接符 5"/>
          <p:cNvCxnSpPr/>
          <p:nvPr/>
        </p:nvCxnSpPr>
        <p:spPr>
          <a:xfrm flipH="1">
            <a:off x="1619672" y="2058396"/>
            <a:ext cx="590465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等腰三角形 6"/>
          <p:cNvSpPr/>
          <p:nvPr/>
        </p:nvSpPr>
        <p:spPr>
          <a:xfrm rot="18035669">
            <a:off x="7452320" y="706290"/>
            <a:ext cx="360040" cy="31037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nvSpPr>
        <p:spPr>
          <a:xfrm rot="21283757">
            <a:off x="7886783" y="1012689"/>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p:nvSpPr>
        <p:spPr>
          <a:xfrm rot="15968008">
            <a:off x="7987839" y="1419930"/>
            <a:ext cx="304349" cy="22735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853443746"/>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100" fill="hold"/>
                                        <p:tgtEl>
                                          <p:spTgt spid="7"/>
                                        </p:tgtEl>
                                        <p:attrNameLst>
                                          <p:attrName>ppt_x</p:attrName>
                                        </p:attrNameLst>
                                      </p:cBhvr>
                                      <p:tavLst>
                                        <p:tav tm="0">
                                          <p:val>
                                            <p:strVal val="1+#ppt_w/2"/>
                                          </p:val>
                                        </p:tav>
                                        <p:tav tm="100000">
                                          <p:val>
                                            <p:strVal val="#ppt_x"/>
                                          </p:val>
                                        </p:tav>
                                      </p:tavLst>
                                    </p:anim>
                                    <p:anim calcmode="lin" valueType="num">
                                      <p:cBhvr additive="base">
                                        <p:cTn id="8" dur="1100" fill="hold"/>
                                        <p:tgtEl>
                                          <p:spTgt spid="7"/>
                                        </p:tgtEl>
                                        <p:attrNameLst>
                                          <p:attrName>ppt_y</p:attrName>
                                        </p:attrNameLst>
                                      </p:cBhvr>
                                      <p:tavLst>
                                        <p:tav tm="0">
                                          <p:val>
                                            <p:strVal val="0-#ppt_h/2"/>
                                          </p:val>
                                        </p:tav>
                                        <p:tav tm="100000">
                                          <p:val>
                                            <p:strVal val="#ppt_y"/>
                                          </p:val>
                                        </p:tav>
                                      </p:tavLst>
                                    </p:anim>
                                  </p:childTnLst>
                                </p:cTn>
                              </p:par>
                              <p:par>
                                <p:cTn id="9" presetID="8" presetClass="emph" presetSubtype="0" fill="hold" grpId="1" nodeType="withEffect">
                                  <p:stCondLst>
                                    <p:cond delay="0"/>
                                  </p:stCondLst>
                                  <p:childTnLst>
                                    <p:animRot by="21600000">
                                      <p:cBhvr>
                                        <p:cTn id="10" dur="1100" fill="hold"/>
                                        <p:tgtEl>
                                          <p:spTgt spid="7"/>
                                        </p:tgtEl>
                                        <p:attrNameLst>
                                          <p:attrName>r</p:attrName>
                                        </p:attrNameLst>
                                      </p:cBhvr>
                                    </p:animRot>
                                  </p:childTnLst>
                                </p:cTn>
                              </p:par>
                              <p:par>
                                <p:cTn id="11" presetID="2" presetClass="entr" presetSubtype="3" fill="hold" grpId="0" nodeType="withEffect">
                                  <p:stCondLst>
                                    <p:cond delay="60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1100" fill="hold"/>
                                        <p:tgtEl>
                                          <p:spTgt spid="8"/>
                                        </p:tgtEl>
                                        <p:attrNameLst>
                                          <p:attrName>ppt_x</p:attrName>
                                        </p:attrNameLst>
                                      </p:cBhvr>
                                      <p:tavLst>
                                        <p:tav tm="0">
                                          <p:val>
                                            <p:strVal val="1+#ppt_w/2"/>
                                          </p:val>
                                        </p:tav>
                                        <p:tav tm="100000">
                                          <p:val>
                                            <p:strVal val="#ppt_x"/>
                                          </p:val>
                                        </p:tav>
                                      </p:tavLst>
                                    </p:anim>
                                    <p:anim calcmode="lin" valueType="num">
                                      <p:cBhvr additive="base">
                                        <p:cTn id="14" dur="1100" fill="hold"/>
                                        <p:tgtEl>
                                          <p:spTgt spid="8"/>
                                        </p:tgtEl>
                                        <p:attrNameLst>
                                          <p:attrName>ppt_y</p:attrName>
                                        </p:attrNameLst>
                                      </p:cBhvr>
                                      <p:tavLst>
                                        <p:tav tm="0">
                                          <p:val>
                                            <p:strVal val="0-#ppt_h/2"/>
                                          </p:val>
                                        </p:tav>
                                        <p:tav tm="100000">
                                          <p:val>
                                            <p:strVal val="#ppt_y"/>
                                          </p:val>
                                        </p:tav>
                                      </p:tavLst>
                                    </p:anim>
                                  </p:childTnLst>
                                </p:cTn>
                              </p:par>
                              <p:par>
                                <p:cTn id="15" presetID="8" presetClass="emph" presetSubtype="0" fill="hold" grpId="1" nodeType="withEffect">
                                  <p:stCondLst>
                                    <p:cond delay="600"/>
                                  </p:stCondLst>
                                  <p:childTnLst>
                                    <p:animRot by="21600000">
                                      <p:cBhvr>
                                        <p:cTn id="16" dur="1100" fill="hold"/>
                                        <p:tgtEl>
                                          <p:spTgt spid="8"/>
                                        </p:tgtEl>
                                        <p:attrNameLst>
                                          <p:attrName>r</p:attrName>
                                        </p:attrNameLst>
                                      </p:cBhvr>
                                    </p:animRot>
                                  </p:childTnLst>
                                </p:cTn>
                              </p:par>
                              <p:par>
                                <p:cTn id="17" presetID="2" presetClass="entr" presetSubtype="3" fill="hold" grpId="0" nodeType="withEffect">
                                  <p:stCondLst>
                                    <p:cond delay="120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1100" fill="hold"/>
                                        <p:tgtEl>
                                          <p:spTgt spid="9"/>
                                        </p:tgtEl>
                                        <p:attrNameLst>
                                          <p:attrName>ppt_x</p:attrName>
                                        </p:attrNameLst>
                                      </p:cBhvr>
                                      <p:tavLst>
                                        <p:tav tm="0">
                                          <p:val>
                                            <p:strVal val="1+#ppt_w/2"/>
                                          </p:val>
                                        </p:tav>
                                        <p:tav tm="100000">
                                          <p:val>
                                            <p:strVal val="#ppt_x"/>
                                          </p:val>
                                        </p:tav>
                                      </p:tavLst>
                                    </p:anim>
                                    <p:anim calcmode="lin" valueType="num">
                                      <p:cBhvr additive="base">
                                        <p:cTn id="20" dur="1100" fill="hold"/>
                                        <p:tgtEl>
                                          <p:spTgt spid="9"/>
                                        </p:tgtEl>
                                        <p:attrNameLst>
                                          <p:attrName>ppt_y</p:attrName>
                                        </p:attrNameLst>
                                      </p:cBhvr>
                                      <p:tavLst>
                                        <p:tav tm="0">
                                          <p:val>
                                            <p:strVal val="0-#ppt_h/2"/>
                                          </p:val>
                                        </p:tav>
                                        <p:tav tm="100000">
                                          <p:val>
                                            <p:strVal val="#ppt_y"/>
                                          </p:val>
                                        </p:tav>
                                      </p:tavLst>
                                    </p:anim>
                                  </p:childTnLst>
                                </p:cTn>
                              </p:par>
                              <p:par>
                                <p:cTn id="21" presetID="8" presetClass="emph" presetSubtype="0" fill="hold" grpId="1" nodeType="withEffect">
                                  <p:stCondLst>
                                    <p:cond delay="1200"/>
                                  </p:stCondLst>
                                  <p:childTnLst>
                                    <p:animRot by="21600000">
                                      <p:cBhvr>
                                        <p:cTn id="22" dur="1100" fill="hold"/>
                                        <p:tgtEl>
                                          <p:spTgt spid="9"/>
                                        </p:tgtEl>
                                        <p:attrNameLst>
                                          <p:attrName>r</p:attrName>
                                        </p:attrNameLst>
                                      </p:cBhvr>
                                    </p:animRot>
                                  </p:childTnLst>
                                </p:cTn>
                              </p:par>
                            </p:childTnLst>
                          </p:cTn>
                        </p:par>
                        <p:par>
                          <p:cTn id="23" fill="hold">
                            <p:stCondLst>
                              <p:cond delay="2300"/>
                            </p:stCondLst>
                            <p:childTnLst>
                              <p:par>
                                <p:cTn id="24" presetID="2" presetClass="entr" presetSubtype="8" fill="hold" nodeType="after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0-#ppt_w/2"/>
                                          </p:val>
                                        </p:tav>
                                        <p:tav tm="100000">
                                          <p:val>
                                            <p:strVal val="#ppt_x"/>
                                          </p:val>
                                        </p:tav>
                                      </p:tavLst>
                                    </p:anim>
                                    <p:anim calcmode="lin" valueType="num">
                                      <p:cBhvr additive="base">
                                        <p:cTn id="27" dur="500" fill="hold"/>
                                        <p:tgtEl>
                                          <p:spTgt spid="5"/>
                                        </p:tgtEl>
                                        <p:attrNameLst>
                                          <p:attrName>ppt_y</p:attrName>
                                        </p:attrNameLst>
                                      </p:cBhvr>
                                      <p:tavLst>
                                        <p:tav tm="0">
                                          <p:val>
                                            <p:strVal val="#ppt_y"/>
                                          </p:val>
                                        </p:tav>
                                        <p:tav tm="100000">
                                          <p:val>
                                            <p:strVal val="#ppt_y"/>
                                          </p:val>
                                        </p:tav>
                                      </p:tavLst>
                                    </p:anim>
                                  </p:childTnLst>
                                </p:cTn>
                              </p:par>
                              <p:par>
                                <p:cTn id="28" presetID="22" presetClass="entr" presetSubtype="2" fill="hold" nodeType="withEffect">
                                  <p:stCondLst>
                                    <p:cond delay="1200"/>
                                  </p:stCondLst>
                                  <p:childTnLst>
                                    <p:set>
                                      <p:cBhvr>
                                        <p:cTn id="29" dur="1" fill="hold">
                                          <p:stCondLst>
                                            <p:cond delay="0"/>
                                          </p:stCondLst>
                                        </p:cTn>
                                        <p:tgtEl>
                                          <p:spTgt spid="6"/>
                                        </p:tgtEl>
                                        <p:attrNameLst>
                                          <p:attrName>style.visibility</p:attrName>
                                        </p:attrNameLst>
                                      </p:cBhvr>
                                      <p:to>
                                        <p:strVal val="visible"/>
                                      </p:to>
                                    </p:set>
                                    <p:animEffect transition="in" filter="wipe(right)">
                                      <p:cBhvr>
                                        <p:cTn id="30" dur="500"/>
                                        <p:tgtEl>
                                          <p:spTgt spid="6"/>
                                        </p:tgtEl>
                                      </p:cBhvr>
                                    </p:animEffect>
                                  </p:childTnLst>
                                </p:cTn>
                              </p:par>
                              <p:par>
                                <p:cTn id="31" presetID="53" presetClass="entr" presetSubtype="16" fill="hold" grpId="0" nodeType="withEffect">
                                  <p:stCondLst>
                                    <p:cond delay="1100"/>
                                  </p:stCondLst>
                                  <p:childTnLst>
                                    <p:set>
                                      <p:cBhvr>
                                        <p:cTn id="32" dur="1" fill="hold">
                                          <p:stCondLst>
                                            <p:cond delay="0"/>
                                          </p:stCondLst>
                                        </p:cTn>
                                        <p:tgtEl>
                                          <p:spTgt spid="4"/>
                                        </p:tgtEl>
                                        <p:attrNameLst>
                                          <p:attrName>style.visibility</p:attrName>
                                        </p:attrNameLst>
                                      </p:cBhvr>
                                      <p:to>
                                        <p:strVal val="visible"/>
                                      </p:to>
                                    </p:set>
                                    <p:anim calcmode="lin" valueType="num">
                                      <p:cBhvr>
                                        <p:cTn id="33" dur="2300" fill="hold"/>
                                        <p:tgtEl>
                                          <p:spTgt spid="4"/>
                                        </p:tgtEl>
                                        <p:attrNameLst>
                                          <p:attrName>ppt_w</p:attrName>
                                        </p:attrNameLst>
                                      </p:cBhvr>
                                      <p:tavLst>
                                        <p:tav tm="0">
                                          <p:val>
                                            <p:fltVal val="0"/>
                                          </p:val>
                                        </p:tav>
                                        <p:tav tm="100000">
                                          <p:val>
                                            <p:strVal val="#ppt_w"/>
                                          </p:val>
                                        </p:tav>
                                      </p:tavLst>
                                    </p:anim>
                                    <p:anim calcmode="lin" valueType="num">
                                      <p:cBhvr>
                                        <p:cTn id="34" dur="2300" fill="hold"/>
                                        <p:tgtEl>
                                          <p:spTgt spid="4"/>
                                        </p:tgtEl>
                                        <p:attrNameLst>
                                          <p:attrName>ppt_h</p:attrName>
                                        </p:attrNameLst>
                                      </p:cBhvr>
                                      <p:tavLst>
                                        <p:tav tm="0">
                                          <p:val>
                                            <p:fltVal val="0"/>
                                          </p:val>
                                        </p:tav>
                                        <p:tav tm="100000">
                                          <p:val>
                                            <p:strVal val="#ppt_h"/>
                                          </p:val>
                                        </p:tav>
                                      </p:tavLst>
                                    </p:anim>
                                    <p:animEffect transition="in" filter="fade">
                                      <p:cBhvr>
                                        <p:cTn id="35" dur="2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P spid="8" grpId="0" animBg="1"/>
      <p:bldP spid="8" grpId="1" animBg="1"/>
      <p:bldP spid="9" grpId="0" animBg="1"/>
      <p:bldP spid="9"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2419741" y="1856894"/>
            <a:ext cx="1779654" cy="1938992"/>
          </a:xfrm>
          <a:prstGeom prst="rect">
            <a:avLst/>
          </a:prstGeom>
          <a:noFill/>
        </p:spPr>
        <p:txBody>
          <a:bodyPr wrap="none" rtlCol="0">
            <a:spAutoFit/>
          </a:bodyPr>
          <a:lstStyle/>
          <a:p>
            <a:r>
              <a:rPr lang="en-US" altLang="zh-CN" sz="12000" dirty="0">
                <a:solidFill>
                  <a:schemeClr val="accent3"/>
                </a:solidFill>
                <a:latin typeface="Impact" panose="020B0806030902050204" pitchFamily="34" charset="0"/>
              </a:rPr>
              <a:t>04</a:t>
            </a:r>
            <a:endParaRPr lang="zh-CN" altLang="en-US" sz="12000" dirty="0">
              <a:solidFill>
                <a:schemeClr val="accent3"/>
              </a:solidFill>
              <a:latin typeface="Impact" panose="020B0806030902050204" pitchFamily="34" charset="0"/>
            </a:endParaRPr>
          </a:p>
        </p:txBody>
      </p:sp>
      <p:sp>
        <p:nvSpPr>
          <p:cNvPr id="9" name="TextBox 8"/>
          <p:cNvSpPr txBox="1"/>
          <p:nvPr/>
        </p:nvSpPr>
        <p:spPr>
          <a:xfrm>
            <a:off x="3745745" y="2103115"/>
            <a:ext cx="5400600" cy="1446550"/>
          </a:xfrm>
          <a:prstGeom prst="rect">
            <a:avLst/>
          </a:prstGeom>
          <a:noFill/>
        </p:spPr>
        <p:txBody>
          <a:bodyPr wrap="square" rtlCol="0">
            <a:spAutoFit/>
          </a:bodyPr>
          <a:lstStyle/>
          <a:p>
            <a:pPr lvl="0" algn="ctr">
              <a:defRPr/>
            </a:pPr>
            <a:r>
              <a:rPr lang="en-US" altLang="zh-CN"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zh-CN" sz="28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The</a:t>
            </a:r>
            <a:r>
              <a:rPr lang="zh-CN" altLang="en-US" sz="28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 </a:t>
            </a:r>
            <a:r>
              <a:rPr lang="en-US" altLang="zh-CN" sz="28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Relationship between Translation Technology and Translator in the Era of AI</a:t>
            </a:r>
          </a:p>
        </p:txBody>
      </p:sp>
      <p:sp>
        <p:nvSpPr>
          <p:cNvPr id="25" name="等腰三角形 24"/>
          <p:cNvSpPr/>
          <p:nvPr/>
        </p:nvSpPr>
        <p:spPr>
          <a:xfrm rot="18035669">
            <a:off x="2382960" y="1282354"/>
            <a:ext cx="360040" cy="310379"/>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等腰三角形 25"/>
          <p:cNvSpPr/>
          <p:nvPr/>
        </p:nvSpPr>
        <p:spPr>
          <a:xfrm rot="21283757">
            <a:off x="1968923" y="1497553"/>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rot="15968008">
            <a:off x="1663185" y="1888656"/>
            <a:ext cx="304349" cy="227352"/>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13962790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1100" fill="hold"/>
                                        <p:tgtEl>
                                          <p:spTgt spid="25"/>
                                        </p:tgtEl>
                                        <p:attrNameLst>
                                          <p:attrName>ppt_x</p:attrName>
                                        </p:attrNameLst>
                                      </p:cBhvr>
                                      <p:tavLst>
                                        <p:tav tm="0">
                                          <p:val>
                                            <p:strVal val="0-#ppt_w/2"/>
                                          </p:val>
                                        </p:tav>
                                        <p:tav tm="100000">
                                          <p:val>
                                            <p:strVal val="#ppt_x"/>
                                          </p:val>
                                        </p:tav>
                                      </p:tavLst>
                                    </p:anim>
                                    <p:anim calcmode="lin" valueType="num">
                                      <p:cBhvr additive="base">
                                        <p:cTn id="8" dur="1100" fill="hold"/>
                                        <p:tgtEl>
                                          <p:spTgt spid="25"/>
                                        </p:tgtEl>
                                        <p:attrNameLst>
                                          <p:attrName>ppt_y</p:attrName>
                                        </p:attrNameLst>
                                      </p:cBhvr>
                                      <p:tavLst>
                                        <p:tav tm="0">
                                          <p:val>
                                            <p:strVal val="0-#ppt_h/2"/>
                                          </p:val>
                                        </p:tav>
                                        <p:tav tm="100000">
                                          <p:val>
                                            <p:strVal val="#ppt_y"/>
                                          </p:val>
                                        </p:tav>
                                      </p:tavLst>
                                    </p:anim>
                                  </p:childTnLst>
                                </p:cTn>
                              </p:par>
                              <p:par>
                                <p:cTn id="9" presetID="8" presetClass="emph" presetSubtype="0" fill="hold" grpId="1" nodeType="withEffect">
                                  <p:stCondLst>
                                    <p:cond delay="0"/>
                                  </p:stCondLst>
                                  <p:childTnLst>
                                    <p:animRot by="21600000">
                                      <p:cBhvr>
                                        <p:cTn id="10" dur="1100" fill="hold"/>
                                        <p:tgtEl>
                                          <p:spTgt spid="25"/>
                                        </p:tgtEl>
                                        <p:attrNameLst>
                                          <p:attrName>r</p:attrName>
                                        </p:attrNameLst>
                                      </p:cBhvr>
                                    </p:animRot>
                                  </p:childTnLst>
                                </p:cTn>
                              </p:par>
                              <p:par>
                                <p:cTn id="11" presetID="2" presetClass="entr" presetSubtype="9" fill="hold" grpId="0" nodeType="withEffect">
                                  <p:stCondLst>
                                    <p:cond delay="60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1100" fill="hold"/>
                                        <p:tgtEl>
                                          <p:spTgt spid="26"/>
                                        </p:tgtEl>
                                        <p:attrNameLst>
                                          <p:attrName>ppt_x</p:attrName>
                                        </p:attrNameLst>
                                      </p:cBhvr>
                                      <p:tavLst>
                                        <p:tav tm="0">
                                          <p:val>
                                            <p:strVal val="0-#ppt_w/2"/>
                                          </p:val>
                                        </p:tav>
                                        <p:tav tm="100000">
                                          <p:val>
                                            <p:strVal val="#ppt_x"/>
                                          </p:val>
                                        </p:tav>
                                      </p:tavLst>
                                    </p:anim>
                                    <p:anim calcmode="lin" valueType="num">
                                      <p:cBhvr additive="base">
                                        <p:cTn id="14" dur="1100" fill="hold"/>
                                        <p:tgtEl>
                                          <p:spTgt spid="26"/>
                                        </p:tgtEl>
                                        <p:attrNameLst>
                                          <p:attrName>ppt_y</p:attrName>
                                        </p:attrNameLst>
                                      </p:cBhvr>
                                      <p:tavLst>
                                        <p:tav tm="0">
                                          <p:val>
                                            <p:strVal val="0-#ppt_h/2"/>
                                          </p:val>
                                        </p:tav>
                                        <p:tav tm="100000">
                                          <p:val>
                                            <p:strVal val="#ppt_y"/>
                                          </p:val>
                                        </p:tav>
                                      </p:tavLst>
                                    </p:anim>
                                  </p:childTnLst>
                                </p:cTn>
                              </p:par>
                              <p:par>
                                <p:cTn id="15" presetID="8" presetClass="emph" presetSubtype="0" fill="hold" grpId="1" nodeType="withEffect">
                                  <p:stCondLst>
                                    <p:cond delay="600"/>
                                  </p:stCondLst>
                                  <p:childTnLst>
                                    <p:animRot by="21600000">
                                      <p:cBhvr>
                                        <p:cTn id="16" dur="1100" fill="hold"/>
                                        <p:tgtEl>
                                          <p:spTgt spid="26"/>
                                        </p:tgtEl>
                                        <p:attrNameLst>
                                          <p:attrName>r</p:attrName>
                                        </p:attrNameLst>
                                      </p:cBhvr>
                                    </p:animRot>
                                  </p:childTnLst>
                                </p:cTn>
                              </p:par>
                              <p:par>
                                <p:cTn id="17" presetID="2" presetClass="entr" presetSubtype="9" fill="hold" grpId="0" nodeType="withEffect">
                                  <p:stCondLst>
                                    <p:cond delay="120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100" fill="hold"/>
                                        <p:tgtEl>
                                          <p:spTgt spid="27"/>
                                        </p:tgtEl>
                                        <p:attrNameLst>
                                          <p:attrName>ppt_x</p:attrName>
                                        </p:attrNameLst>
                                      </p:cBhvr>
                                      <p:tavLst>
                                        <p:tav tm="0">
                                          <p:val>
                                            <p:strVal val="0-#ppt_w/2"/>
                                          </p:val>
                                        </p:tav>
                                        <p:tav tm="100000">
                                          <p:val>
                                            <p:strVal val="#ppt_x"/>
                                          </p:val>
                                        </p:tav>
                                      </p:tavLst>
                                    </p:anim>
                                    <p:anim calcmode="lin" valueType="num">
                                      <p:cBhvr additive="base">
                                        <p:cTn id="20" dur="1100" fill="hold"/>
                                        <p:tgtEl>
                                          <p:spTgt spid="27"/>
                                        </p:tgtEl>
                                        <p:attrNameLst>
                                          <p:attrName>ppt_y</p:attrName>
                                        </p:attrNameLst>
                                      </p:cBhvr>
                                      <p:tavLst>
                                        <p:tav tm="0">
                                          <p:val>
                                            <p:strVal val="0-#ppt_h/2"/>
                                          </p:val>
                                        </p:tav>
                                        <p:tav tm="100000">
                                          <p:val>
                                            <p:strVal val="#ppt_y"/>
                                          </p:val>
                                        </p:tav>
                                      </p:tavLst>
                                    </p:anim>
                                  </p:childTnLst>
                                </p:cTn>
                              </p:par>
                              <p:par>
                                <p:cTn id="21" presetID="8" presetClass="emph" presetSubtype="0" fill="hold" grpId="1" nodeType="withEffect">
                                  <p:stCondLst>
                                    <p:cond delay="1200"/>
                                  </p:stCondLst>
                                  <p:childTnLst>
                                    <p:animRot by="21600000">
                                      <p:cBhvr>
                                        <p:cTn id="22" dur="1100" fill="hold"/>
                                        <p:tgtEl>
                                          <p:spTgt spid="27"/>
                                        </p:tgtEl>
                                        <p:attrNameLst>
                                          <p:attrName>r</p:attrName>
                                        </p:attrNameLst>
                                      </p:cBhvr>
                                    </p:animRot>
                                  </p:childTnLst>
                                </p:cTn>
                              </p:par>
                              <p:par>
                                <p:cTn id="23" presetID="2" presetClass="entr" presetSubtype="9" fill="hold" grpId="0" nodeType="withEffect">
                                  <p:stCondLst>
                                    <p:cond delay="60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1100" fill="hold"/>
                                        <p:tgtEl>
                                          <p:spTgt spid="2"/>
                                        </p:tgtEl>
                                        <p:attrNameLst>
                                          <p:attrName>ppt_x</p:attrName>
                                        </p:attrNameLst>
                                      </p:cBhvr>
                                      <p:tavLst>
                                        <p:tav tm="0">
                                          <p:val>
                                            <p:strVal val="0-#ppt_w/2"/>
                                          </p:val>
                                        </p:tav>
                                        <p:tav tm="100000">
                                          <p:val>
                                            <p:strVal val="#ppt_x"/>
                                          </p:val>
                                        </p:tav>
                                      </p:tavLst>
                                    </p:anim>
                                    <p:anim calcmode="lin" valueType="num">
                                      <p:cBhvr additive="base">
                                        <p:cTn id="26" dur="1100" fill="hold"/>
                                        <p:tgtEl>
                                          <p:spTgt spid="2"/>
                                        </p:tgtEl>
                                        <p:attrNameLst>
                                          <p:attrName>ppt_y</p:attrName>
                                        </p:attrNameLst>
                                      </p:cBhvr>
                                      <p:tavLst>
                                        <p:tav tm="0">
                                          <p:val>
                                            <p:strVal val="0-#ppt_h/2"/>
                                          </p:val>
                                        </p:tav>
                                        <p:tav tm="100000">
                                          <p:val>
                                            <p:strVal val="#ppt_y"/>
                                          </p:val>
                                        </p:tav>
                                      </p:tavLst>
                                    </p:anim>
                                  </p:childTnLst>
                                </p:cTn>
                              </p:par>
                              <p:par>
                                <p:cTn id="27" presetID="8" presetClass="emph" presetSubtype="0" fill="hold" grpId="1" nodeType="withEffect">
                                  <p:stCondLst>
                                    <p:cond delay="700"/>
                                  </p:stCondLst>
                                  <p:childTnLst>
                                    <p:animRot by="21600000">
                                      <p:cBhvr>
                                        <p:cTn id="28" dur="1100" fill="hold"/>
                                        <p:tgtEl>
                                          <p:spTgt spid="2"/>
                                        </p:tgtEl>
                                        <p:attrNameLst>
                                          <p:attrName>r</p:attrName>
                                        </p:attrNameLst>
                                      </p:cBhvr>
                                    </p:animRot>
                                  </p:childTnLst>
                                </p:cTn>
                              </p:par>
                            </p:childTnLst>
                          </p:cTn>
                        </p:par>
                        <p:par>
                          <p:cTn id="29" fill="hold">
                            <p:stCondLst>
                              <p:cond delay="2300"/>
                            </p:stCondLst>
                            <p:childTnLst>
                              <p:par>
                                <p:cTn id="30" presetID="10" presetClass="entr" presetSubtype="0"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par>
                          <p:cTn id="33" fill="hold">
                            <p:stCondLst>
                              <p:cond delay="2800"/>
                            </p:stCondLst>
                            <p:childTnLst>
                              <p:par>
                                <p:cTn id="34" presetID="12" presetClass="entr" presetSubtype="1"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p:tgtEl>
                                          <p:spTgt spid="9"/>
                                        </p:tgtEl>
                                        <p:attrNameLst>
                                          <p:attrName>ppt_y</p:attrName>
                                        </p:attrNameLst>
                                      </p:cBhvr>
                                      <p:tavLst>
                                        <p:tav tm="0">
                                          <p:val>
                                            <p:strVal val="#ppt_y-#ppt_h*1.125000"/>
                                          </p:val>
                                        </p:tav>
                                        <p:tav tm="100000">
                                          <p:val>
                                            <p:strVal val="#ppt_y"/>
                                          </p:val>
                                        </p:tav>
                                      </p:tavLst>
                                    </p:anim>
                                    <p:animEffect transition="in" filter="wipe(down)">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8" grpId="0"/>
      <p:bldP spid="9" grpId="0"/>
      <p:bldP spid="25" grpId="0" animBg="1"/>
      <p:bldP spid="25" grpId="1" animBg="1"/>
      <p:bldP spid="26" grpId="0" animBg="1"/>
      <p:bldP spid="26" grpId="1" animBg="1"/>
      <p:bldP spid="27" grpId="0" animBg="1"/>
      <p:bldP spid="27"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1" y="441013"/>
            <a:ext cx="7082285" cy="60464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150001" y="425373"/>
            <a:ext cx="6798263" cy="584775"/>
          </a:xfrm>
          <a:prstGeom prst="rect">
            <a:avLst/>
          </a:prstGeom>
          <a:noFill/>
          <a:effectLst/>
        </p:spPr>
        <p:txBody>
          <a:bodyPr wrap="square" rtlCol="0">
            <a:spAutoFit/>
          </a:bodyPr>
          <a:lstStyle/>
          <a:p>
            <a:r>
              <a:rPr lang="en-US" altLang="zh-CN" sz="1600" b="1" dirty="0">
                <a:solidFill>
                  <a:schemeClr val="bg1"/>
                </a:solidFill>
                <a:latin typeface="微软雅黑" pitchFamily="34" charset="-122"/>
                <a:ea typeface="微软雅黑" pitchFamily="34" charset="-122"/>
              </a:rPr>
              <a:t>The problem faced in the relationship between translation technology and translators</a:t>
            </a:r>
            <a:endParaRPr lang="zh-CN" altLang="en-US" sz="1600" b="1" dirty="0">
              <a:solidFill>
                <a:schemeClr val="bg1"/>
              </a:solidFill>
              <a:latin typeface="微软雅黑" pitchFamily="34" charset="-122"/>
              <a:ea typeface="微软雅黑" pitchFamily="34" charset="-122"/>
            </a:endParaRPr>
          </a:p>
        </p:txBody>
      </p:sp>
      <p:sp>
        <p:nvSpPr>
          <p:cNvPr id="116" name="Text Box 11"/>
          <p:cNvSpPr txBox="1">
            <a:spLocks noChangeArrowheads="1"/>
          </p:cNvSpPr>
          <p:nvPr/>
        </p:nvSpPr>
        <p:spPr bwMode="auto">
          <a:xfrm>
            <a:off x="4283968" y="1873801"/>
            <a:ext cx="4435818"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lgn="just">
              <a:defRPr/>
            </a:pPr>
            <a:r>
              <a:rPr lang="en-US" altLang="zh-CN"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rPr>
              <a:t>1 More and more technology users who benefit from AI in translation begin to worry about their future career.</a:t>
            </a:r>
          </a:p>
          <a:p>
            <a:pPr algn="just">
              <a:defRPr/>
            </a:pPr>
            <a:endParaRPr lang="en-US" altLang="zh-CN"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a:p>
            <a:pPr algn="just">
              <a:defRPr/>
            </a:pPr>
            <a:r>
              <a:rPr lang="en-US" altLang="zh-CN"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rPr>
              <a:t>2 The insert and mature of the AI in translation gradually break the harmonious relationship between translators and technology.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pic>
        <p:nvPicPr>
          <p:cNvPr id="2" name="图片 1">
            <a:extLst>
              <a:ext uri="{FF2B5EF4-FFF2-40B4-BE49-F238E27FC236}">
                <a16:creationId xmlns:a16="http://schemas.microsoft.com/office/drawing/2014/main" id="{35CD7AA5-DC88-4716-AA30-19E100EC0084}"/>
              </a:ext>
            </a:extLst>
          </p:cNvPr>
          <p:cNvPicPr>
            <a:picLocks noChangeAspect="1"/>
          </p:cNvPicPr>
          <p:nvPr/>
        </p:nvPicPr>
        <p:blipFill>
          <a:blip r:embed="rId2"/>
          <a:stretch>
            <a:fillRect/>
          </a:stretch>
        </p:blipFill>
        <p:spPr>
          <a:xfrm>
            <a:off x="611560" y="1707654"/>
            <a:ext cx="3244880" cy="2160240"/>
          </a:xfrm>
          <a:prstGeom prst="rect">
            <a:avLst/>
          </a:prstGeom>
        </p:spPr>
      </p:pic>
    </p:spTree>
    <p:extLst>
      <p:ext uri="{BB962C8B-B14F-4D97-AF65-F5344CB8AC3E}">
        <p14:creationId xmlns:p14="http://schemas.microsoft.com/office/powerpoint/2010/main" val="4041129653"/>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14:presetBounceEnd="53333">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14:bounceEnd="53333">
                                          <p:cBhvr additive="base">
                                            <p:cTn id="16" dur="300" fill="hold"/>
                                            <p:tgtEl>
                                              <p:spTgt spid="116"/>
                                            </p:tgtEl>
                                            <p:attrNameLst>
                                              <p:attrName>ppt_x</p:attrName>
                                            </p:attrNameLst>
                                          </p:cBhvr>
                                          <p:tavLst>
                                            <p:tav tm="0">
                                              <p:val>
                                                <p:strVal val="1+#ppt_w/2"/>
                                              </p:val>
                                            </p:tav>
                                            <p:tav tm="100000">
                                              <p:val>
                                                <p:strVal val="#ppt_x"/>
                                              </p:val>
                                            </p:tav>
                                          </p:tavLst>
                                        </p:anim>
                                        <p:anim calcmode="lin" valueType="num" p14:bounceEnd="53333">
                                          <p:cBhvr additive="base">
                                            <p:cTn id="17" dur="300" fill="hold"/>
                                            <p:tgtEl>
                                              <p:spTgt spid="1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cBhvr additive="base">
                                            <p:cTn id="16" dur="300" fill="hold"/>
                                            <p:tgtEl>
                                              <p:spTgt spid="116"/>
                                            </p:tgtEl>
                                            <p:attrNameLst>
                                              <p:attrName>ppt_x</p:attrName>
                                            </p:attrNameLst>
                                          </p:cBhvr>
                                          <p:tavLst>
                                            <p:tav tm="0">
                                              <p:val>
                                                <p:strVal val="1+#ppt_w/2"/>
                                              </p:val>
                                            </p:tav>
                                            <p:tav tm="100000">
                                              <p:val>
                                                <p:strVal val="#ppt_x"/>
                                              </p:val>
                                            </p:tav>
                                          </p:tavLst>
                                        </p:anim>
                                        <p:anim calcmode="lin" valueType="num">
                                          <p:cBhvr additive="base">
                                            <p:cTn id="17" dur="300" fill="hold"/>
                                            <p:tgtEl>
                                              <p:spTgt spid="1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Lst>
      </p:timing>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a:spLocks noChangeArrowheads="1"/>
          </p:cNvSpPr>
          <p:nvPr/>
        </p:nvSpPr>
        <p:spPr bwMode="auto">
          <a:xfrm>
            <a:off x="683568" y="1779662"/>
            <a:ext cx="8136904" cy="2069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gn="just">
              <a:lnSpc>
                <a:spcPts val="2600"/>
              </a:lnSpc>
              <a:defRPr/>
            </a:pPr>
            <a:r>
              <a:rPr kumimoji="0" lang="en-US" altLang="zh-CN" sz="2000" b="0" i="0" u="none" strike="noStrike" kern="0" cap="none" spc="0" normalizeH="0" baseline="0" noProof="0" dirty="0">
                <a:ln>
                  <a:noFill/>
                </a:ln>
                <a:solidFill>
                  <a:schemeClr val="tx1">
                    <a:lumMod val="65000"/>
                    <a:lumOff val="35000"/>
                  </a:schemeClr>
                </a:solidFill>
                <a:effectLst/>
                <a:uLnTx/>
                <a:uFillTx/>
                <a:latin typeface="Times New Roman" panose="02020603050405020304" pitchFamily="18" charset="0"/>
                <a:ea typeface="微软雅黑" pitchFamily="34" charset="-122"/>
                <a:cs typeface="Times New Roman" panose="02020603050405020304" pitchFamily="18" charset="0"/>
              </a:rPr>
              <a:t>1 Correctly orientate</a:t>
            </a:r>
            <a:r>
              <a:rPr kumimoji="0" lang="en-US" altLang="zh-CN" sz="2000" b="0" i="0" u="none" strike="noStrike" kern="0" cap="none" spc="0" normalizeH="0" noProof="0" dirty="0">
                <a:ln>
                  <a:noFill/>
                </a:ln>
                <a:solidFill>
                  <a:schemeClr val="tx1">
                    <a:lumMod val="65000"/>
                    <a:lumOff val="35000"/>
                  </a:schemeClr>
                </a:solidFill>
                <a:effectLst/>
                <a:uLnTx/>
                <a:uFillTx/>
                <a:latin typeface="Times New Roman" panose="02020603050405020304" pitchFamily="18" charset="0"/>
                <a:ea typeface="微软雅黑" pitchFamily="34" charset="-122"/>
                <a:cs typeface="Times New Roman" panose="02020603050405020304" pitchFamily="18" charset="0"/>
              </a:rPr>
              <a:t> the essence of translation technology</a:t>
            </a:r>
          </a:p>
          <a:p>
            <a:pPr lvl="0" algn="just">
              <a:lnSpc>
                <a:spcPts val="2600"/>
              </a:lnSpc>
              <a:defRPr/>
            </a:pPr>
            <a:endParaRPr kumimoji="0" lang="en-US" altLang="zh-CN" sz="2000" b="0" i="0" u="none" strike="noStrike" kern="0" cap="none" spc="0" normalizeH="0" noProof="0" dirty="0">
              <a:ln>
                <a:noFill/>
              </a:ln>
              <a:solidFill>
                <a:schemeClr val="tx1">
                  <a:lumMod val="65000"/>
                  <a:lumOff val="35000"/>
                </a:schemeClr>
              </a:solidFill>
              <a:effectLst/>
              <a:uLnTx/>
              <a:uFillTx/>
              <a:latin typeface="Times New Roman" panose="02020603050405020304" pitchFamily="18" charset="0"/>
              <a:ea typeface="微软雅黑" pitchFamily="34" charset="-122"/>
              <a:cs typeface="Times New Roman" panose="02020603050405020304" pitchFamily="18" charset="0"/>
            </a:endParaRPr>
          </a:p>
          <a:p>
            <a:pPr lvl="0" algn="just">
              <a:lnSpc>
                <a:spcPts val="2600"/>
              </a:lnSpc>
              <a:defRPr/>
            </a:pPr>
            <a:r>
              <a:rPr lang="en-US" altLang="zh-CN" sz="2000" kern="0" noProof="0" dirty="0">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2 Re-examine translator’s value</a:t>
            </a:r>
          </a:p>
          <a:p>
            <a:pPr lvl="0" algn="just">
              <a:lnSpc>
                <a:spcPts val="2600"/>
              </a:lnSpc>
              <a:defRPr/>
            </a:pPr>
            <a:endParaRPr lang="en-US" altLang="zh-CN" sz="2000" kern="0" noProof="0" dirty="0">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a:p>
            <a:pPr lvl="0" algn="just">
              <a:lnSpc>
                <a:spcPts val="2600"/>
              </a:lnSpc>
              <a:defRPr/>
            </a:pPr>
            <a:r>
              <a:rPr lang="en-US" altLang="zh-CN" sz="2000" kern="0" noProof="0" dirty="0">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3 Achieve harmonious relationship between translation technology and translator</a:t>
            </a:r>
            <a:r>
              <a:rPr kumimoji="0" lang="en-US" altLang="zh-CN" sz="2000" b="0" i="0" u="none" strike="noStrike" kern="0" cap="none" spc="0" normalizeH="0" noProof="0" dirty="0">
                <a:ln>
                  <a:noFill/>
                </a:ln>
                <a:solidFill>
                  <a:schemeClr val="tx1">
                    <a:lumMod val="65000"/>
                    <a:lumOff val="35000"/>
                  </a:schemeClr>
                </a:solidFill>
                <a:effectLst/>
                <a:uLnTx/>
                <a:uFillTx/>
                <a:latin typeface="Times New Roman" panose="02020603050405020304" pitchFamily="18" charset="0"/>
                <a:ea typeface="微软雅黑" pitchFamily="34" charset="-122"/>
                <a:cs typeface="Times New Roman" panose="02020603050405020304" pitchFamily="18" charset="0"/>
              </a:rPr>
              <a:t>  </a:t>
            </a:r>
            <a:endParaRPr kumimoji="0" lang="zh-CN" altLang="en-US" sz="2000" b="0" i="0" u="none" strike="noStrike" kern="0" cap="none" spc="0" normalizeH="0" baseline="0" noProof="0" dirty="0">
              <a:ln>
                <a:noFill/>
              </a:ln>
              <a:solidFill>
                <a:schemeClr val="tx1">
                  <a:lumMod val="65000"/>
                  <a:lumOff val="35000"/>
                </a:schemeClr>
              </a:solidFill>
              <a:effectLst/>
              <a:uLnTx/>
              <a:uFillTx/>
              <a:latin typeface="Times New Roman" panose="02020603050405020304" pitchFamily="18" charset="0"/>
              <a:ea typeface="微软雅黑" pitchFamily="34" charset="-122"/>
              <a:cs typeface="Times New Roman" panose="02020603050405020304" pitchFamily="18" charset="0"/>
            </a:endParaRPr>
          </a:p>
        </p:txBody>
      </p:sp>
      <p:sp>
        <p:nvSpPr>
          <p:cNvPr id="5" name="矩形 4"/>
          <p:cNvSpPr/>
          <p:nvPr/>
        </p:nvSpPr>
        <p:spPr>
          <a:xfrm>
            <a:off x="723682" y="854641"/>
            <a:ext cx="7377451" cy="523220"/>
          </a:xfrm>
          <a:prstGeom prst="rect">
            <a:avLst/>
          </a:prstGeom>
          <a:effectLst/>
        </p:spPr>
        <p:txBody>
          <a:bodyPr wrap="square">
            <a:spAutoFit/>
          </a:bodyPr>
          <a:lstStyle/>
          <a:p>
            <a:pPr algn="just" fontAlgn="auto">
              <a:spcBef>
                <a:spcPts val="0"/>
              </a:spcBef>
              <a:spcAft>
                <a:spcPts val="0"/>
              </a:spcAft>
              <a:defRPr/>
            </a:pPr>
            <a:r>
              <a:rPr lang="en-US" altLang="zh-CN" sz="2800" b="1" dirty="0">
                <a:solidFill>
                  <a:schemeClr val="tx1">
                    <a:lumMod val="65000"/>
                    <a:lumOff val="35000"/>
                    <a:alpha val="91000"/>
                  </a:schemeClr>
                </a:solidFill>
                <a:latin typeface="Times New Roman" panose="02020603050405020304" pitchFamily="18" charset="0"/>
                <a:ea typeface="微软雅黑" panose="020B0503020204020204" pitchFamily="34" charset="-122"/>
                <a:cs typeface="Times New Roman" panose="02020603050405020304" pitchFamily="18" charset="0"/>
              </a:rPr>
              <a:t>The ways to reconstruct the relationship</a:t>
            </a:r>
          </a:p>
        </p:txBody>
      </p:sp>
      <p:cxnSp>
        <p:nvCxnSpPr>
          <p:cNvPr id="6" name="直接连接符 5"/>
          <p:cNvCxnSpPr/>
          <p:nvPr/>
        </p:nvCxnSpPr>
        <p:spPr>
          <a:xfrm flipH="1">
            <a:off x="794949" y="1374112"/>
            <a:ext cx="590465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等腰三角形 6"/>
          <p:cNvSpPr/>
          <p:nvPr/>
        </p:nvSpPr>
        <p:spPr>
          <a:xfrm rot="18035669">
            <a:off x="8024666" y="290790"/>
            <a:ext cx="360040" cy="31037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nvSpPr>
        <p:spPr>
          <a:xfrm rot="582418">
            <a:off x="8387594" y="845668"/>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p:nvSpPr>
        <p:spPr>
          <a:xfrm rot="15968008">
            <a:off x="8176190" y="1260437"/>
            <a:ext cx="304349" cy="22735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624180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100" fill="hold"/>
                                        <p:tgtEl>
                                          <p:spTgt spid="7"/>
                                        </p:tgtEl>
                                        <p:attrNameLst>
                                          <p:attrName>ppt_x</p:attrName>
                                        </p:attrNameLst>
                                      </p:cBhvr>
                                      <p:tavLst>
                                        <p:tav tm="0">
                                          <p:val>
                                            <p:strVal val="1+#ppt_w/2"/>
                                          </p:val>
                                        </p:tav>
                                        <p:tav tm="100000">
                                          <p:val>
                                            <p:strVal val="#ppt_x"/>
                                          </p:val>
                                        </p:tav>
                                      </p:tavLst>
                                    </p:anim>
                                    <p:anim calcmode="lin" valueType="num">
                                      <p:cBhvr additive="base">
                                        <p:cTn id="8" dur="1100" fill="hold"/>
                                        <p:tgtEl>
                                          <p:spTgt spid="7"/>
                                        </p:tgtEl>
                                        <p:attrNameLst>
                                          <p:attrName>ppt_y</p:attrName>
                                        </p:attrNameLst>
                                      </p:cBhvr>
                                      <p:tavLst>
                                        <p:tav tm="0">
                                          <p:val>
                                            <p:strVal val="0-#ppt_h/2"/>
                                          </p:val>
                                        </p:tav>
                                        <p:tav tm="100000">
                                          <p:val>
                                            <p:strVal val="#ppt_y"/>
                                          </p:val>
                                        </p:tav>
                                      </p:tavLst>
                                    </p:anim>
                                  </p:childTnLst>
                                </p:cTn>
                              </p:par>
                              <p:par>
                                <p:cTn id="9" presetID="8" presetClass="emph" presetSubtype="0" fill="hold" grpId="1" nodeType="withEffect">
                                  <p:stCondLst>
                                    <p:cond delay="0"/>
                                  </p:stCondLst>
                                  <p:childTnLst>
                                    <p:animRot by="21600000">
                                      <p:cBhvr>
                                        <p:cTn id="10" dur="1100" fill="hold"/>
                                        <p:tgtEl>
                                          <p:spTgt spid="7"/>
                                        </p:tgtEl>
                                        <p:attrNameLst>
                                          <p:attrName>r</p:attrName>
                                        </p:attrNameLst>
                                      </p:cBhvr>
                                    </p:animRot>
                                  </p:childTnLst>
                                </p:cTn>
                              </p:par>
                              <p:par>
                                <p:cTn id="11" presetID="2" presetClass="entr" presetSubtype="3" fill="hold" grpId="0" nodeType="withEffect">
                                  <p:stCondLst>
                                    <p:cond delay="60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1100" fill="hold"/>
                                        <p:tgtEl>
                                          <p:spTgt spid="8"/>
                                        </p:tgtEl>
                                        <p:attrNameLst>
                                          <p:attrName>ppt_x</p:attrName>
                                        </p:attrNameLst>
                                      </p:cBhvr>
                                      <p:tavLst>
                                        <p:tav tm="0">
                                          <p:val>
                                            <p:strVal val="1+#ppt_w/2"/>
                                          </p:val>
                                        </p:tav>
                                        <p:tav tm="100000">
                                          <p:val>
                                            <p:strVal val="#ppt_x"/>
                                          </p:val>
                                        </p:tav>
                                      </p:tavLst>
                                    </p:anim>
                                    <p:anim calcmode="lin" valueType="num">
                                      <p:cBhvr additive="base">
                                        <p:cTn id="14" dur="1100" fill="hold"/>
                                        <p:tgtEl>
                                          <p:spTgt spid="8"/>
                                        </p:tgtEl>
                                        <p:attrNameLst>
                                          <p:attrName>ppt_y</p:attrName>
                                        </p:attrNameLst>
                                      </p:cBhvr>
                                      <p:tavLst>
                                        <p:tav tm="0">
                                          <p:val>
                                            <p:strVal val="0-#ppt_h/2"/>
                                          </p:val>
                                        </p:tav>
                                        <p:tav tm="100000">
                                          <p:val>
                                            <p:strVal val="#ppt_y"/>
                                          </p:val>
                                        </p:tav>
                                      </p:tavLst>
                                    </p:anim>
                                  </p:childTnLst>
                                </p:cTn>
                              </p:par>
                              <p:par>
                                <p:cTn id="15" presetID="8" presetClass="emph" presetSubtype="0" fill="hold" grpId="1" nodeType="withEffect">
                                  <p:stCondLst>
                                    <p:cond delay="600"/>
                                  </p:stCondLst>
                                  <p:childTnLst>
                                    <p:animRot by="21600000">
                                      <p:cBhvr>
                                        <p:cTn id="16" dur="1100" fill="hold"/>
                                        <p:tgtEl>
                                          <p:spTgt spid="8"/>
                                        </p:tgtEl>
                                        <p:attrNameLst>
                                          <p:attrName>r</p:attrName>
                                        </p:attrNameLst>
                                      </p:cBhvr>
                                    </p:animRot>
                                  </p:childTnLst>
                                </p:cTn>
                              </p:par>
                              <p:par>
                                <p:cTn id="17" presetID="2" presetClass="entr" presetSubtype="3" fill="hold" grpId="0" nodeType="withEffect">
                                  <p:stCondLst>
                                    <p:cond delay="120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1100" fill="hold"/>
                                        <p:tgtEl>
                                          <p:spTgt spid="9"/>
                                        </p:tgtEl>
                                        <p:attrNameLst>
                                          <p:attrName>ppt_x</p:attrName>
                                        </p:attrNameLst>
                                      </p:cBhvr>
                                      <p:tavLst>
                                        <p:tav tm="0">
                                          <p:val>
                                            <p:strVal val="1+#ppt_w/2"/>
                                          </p:val>
                                        </p:tav>
                                        <p:tav tm="100000">
                                          <p:val>
                                            <p:strVal val="#ppt_x"/>
                                          </p:val>
                                        </p:tav>
                                      </p:tavLst>
                                    </p:anim>
                                    <p:anim calcmode="lin" valueType="num">
                                      <p:cBhvr additive="base">
                                        <p:cTn id="20" dur="1100" fill="hold"/>
                                        <p:tgtEl>
                                          <p:spTgt spid="9"/>
                                        </p:tgtEl>
                                        <p:attrNameLst>
                                          <p:attrName>ppt_y</p:attrName>
                                        </p:attrNameLst>
                                      </p:cBhvr>
                                      <p:tavLst>
                                        <p:tav tm="0">
                                          <p:val>
                                            <p:strVal val="0-#ppt_h/2"/>
                                          </p:val>
                                        </p:tav>
                                        <p:tav tm="100000">
                                          <p:val>
                                            <p:strVal val="#ppt_y"/>
                                          </p:val>
                                        </p:tav>
                                      </p:tavLst>
                                    </p:anim>
                                  </p:childTnLst>
                                </p:cTn>
                              </p:par>
                              <p:par>
                                <p:cTn id="21" presetID="8" presetClass="emph" presetSubtype="0" fill="hold" grpId="1" nodeType="withEffect">
                                  <p:stCondLst>
                                    <p:cond delay="1200"/>
                                  </p:stCondLst>
                                  <p:childTnLst>
                                    <p:animRot by="21600000">
                                      <p:cBhvr>
                                        <p:cTn id="22" dur="1100" fill="hold"/>
                                        <p:tgtEl>
                                          <p:spTgt spid="9"/>
                                        </p:tgtEl>
                                        <p:attrNameLst>
                                          <p:attrName>r</p:attrName>
                                        </p:attrNameLst>
                                      </p:cBhvr>
                                    </p:animRot>
                                  </p:childTnLst>
                                </p:cTn>
                              </p:par>
                            </p:childTnLst>
                          </p:cTn>
                        </p:par>
                        <p:par>
                          <p:cTn id="23" fill="hold">
                            <p:stCondLst>
                              <p:cond delay="2300"/>
                            </p:stCondLst>
                            <p:childTnLst>
                              <p:par>
                                <p:cTn id="24" presetID="2" presetClass="entr" presetSubtype="8" fill="hold" nodeType="after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0-#ppt_w/2"/>
                                          </p:val>
                                        </p:tav>
                                        <p:tav tm="100000">
                                          <p:val>
                                            <p:strVal val="#ppt_x"/>
                                          </p:val>
                                        </p:tav>
                                      </p:tavLst>
                                    </p:anim>
                                    <p:anim calcmode="lin" valueType="num">
                                      <p:cBhvr additive="base">
                                        <p:cTn id="27" dur="500" fill="hold"/>
                                        <p:tgtEl>
                                          <p:spTgt spid="5"/>
                                        </p:tgtEl>
                                        <p:attrNameLst>
                                          <p:attrName>ppt_y</p:attrName>
                                        </p:attrNameLst>
                                      </p:cBhvr>
                                      <p:tavLst>
                                        <p:tav tm="0">
                                          <p:val>
                                            <p:strVal val="#ppt_y"/>
                                          </p:val>
                                        </p:tav>
                                        <p:tav tm="100000">
                                          <p:val>
                                            <p:strVal val="#ppt_y"/>
                                          </p:val>
                                        </p:tav>
                                      </p:tavLst>
                                    </p:anim>
                                  </p:childTnLst>
                                </p:cTn>
                              </p:par>
                              <p:par>
                                <p:cTn id="28" presetID="22" presetClass="entr" presetSubtype="2" fill="hold" nodeType="withEffect">
                                  <p:stCondLst>
                                    <p:cond delay="1200"/>
                                  </p:stCondLst>
                                  <p:childTnLst>
                                    <p:set>
                                      <p:cBhvr>
                                        <p:cTn id="29" dur="1" fill="hold">
                                          <p:stCondLst>
                                            <p:cond delay="0"/>
                                          </p:stCondLst>
                                        </p:cTn>
                                        <p:tgtEl>
                                          <p:spTgt spid="6"/>
                                        </p:tgtEl>
                                        <p:attrNameLst>
                                          <p:attrName>style.visibility</p:attrName>
                                        </p:attrNameLst>
                                      </p:cBhvr>
                                      <p:to>
                                        <p:strVal val="visible"/>
                                      </p:to>
                                    </p:set>
                                    <p:animEffect transition="in" filter="wipe(right)">
                                      <p:cBhvr>
                                        <p:cTn id="30" dur="500"/>
                                        <p:tgtEl>
                                          <p:spTgt spid="6"/>
                                        </p:tgtEl>
                                      </p:cBhvr>
                                    </p:animEffect>
                                  </p:childTnLst>
                                </p:cTn>
                              </p:par>
                              <p:par>
                                <p:cTn id="31" presetID="53" presetClass="entr" presetSubtype="16" fill="hold" grpId="0" nodeType="withEffect">
                                  <p:stCondLst>
                                    <p:cond delay="1100"/>
                                  </p:stCondLst>
                                  <p:childTnLst>
                                    <p:set>
                                      <p:cBhvr>
                                        <p:cTn id="32" dur="1" fill="hold">
                                          <p:stCondLst>
                                            <p:cond delay="0"/>
                                          </p:stCondLst>
                                        </p:cTn>
                                        <p:tgtEl>
                                          <p:spTgt spid="4"/>
                                        </p:tgtEl>
                                        <p:attrNameLst>
                                          <p:attrName>style.visibility</p:attrName>
                                        </p:attrNameLst>
                                      </p:cBhvr>
                                      <p:to>
                                        <p:strVal val="visible"/>
                                      </p:to>
                                    </p:set>
                                    <p:anim calcmode="lin" valueType="num">
                                      <p:cBhvr>
                                        <p:cTn id="33" dur="2300" fill="hold"/>
                                        <p:tgtEl>
                                          <p:spTgt spid="4"/>
                                        </p:tgtEl>
                                        <p:attrNameLst>
                                          <p:attrName>ppt_w</p:attrName>
                                        </p:attrNameLst>
                                      </p:cBhvr>
                                      <p:tavLst>
                                        <p:tav tm="0">
                                          <p:val>
                                            <p:fltVal val="0"/>
                                          </p:val>
                                        </p:tav>
                                        <p:tav tm="100000">
                                          <p:val>
                                            <p:strVal val="#ppt_w"/>
                                          </p:val>
                                        </p:tav>
                                      </p:tavLst>
                                    </p:anim>
                                    <p:anim calcmode="lin" valueType="num">
                                      <p:cBhvr>
                                        <p:cTn id="34" dur="2300" fill="hold"/>
                                        <p:tgtEl>
                                          <p:spTgt spid="4"/>
                                        </p:tgtEl>
                                        <p:attrNameLst>
                                          <p:attrName>ppt_h</p:attrName>
                                        </p:attrNameLst>
                                      </p:cBhvr>
                                      <p:tavLst>
                                        <p:tav tm="0">
                                          <p:val>
                                            <p:fltVal val="0"/>
                                          </p:val>
                                        </p:tav>
                                        <p:tav tm="100000">
                                          <p:val>
                                            <p:strVal val="#ppt_h"/>
                                          </p:val>
                                        </p:tav>
                                      </p:tavLst>
                                    </p:anim>
                                    <p:animEffect transition="in" filter="fade">
                                      <p:cBhvr>
                                        <p:cTn id="35" dur="2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P spid="8" grpId="0" animBg="1"/>
      <p:bldP spid="8" grpId="1" animBg="1"/>
      <p:bldP spid="9" grpId="0" animBg="1"/>
      <p:bldP spid="9"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1" y="441014"/>
            <a:ext cx="7082285"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145002" y="471835"/>
            <a:ext cx="6937282"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Correctly orientate the essence of translation technology </a:t>
            </a:r>
            <a:endParaRPr lang="zh-CN" altLang="en-US" b="1" dirty="0">
              <a:solidFill>
                <a:schemeClr val="bg1"/>
              </a:solidFill>
              <a:latin typeface="微软雅黑" pitchFamily="34" charset="-122"/>
              <a:ea typeface="微软雅黑" pitchFamily="34" charset="-122"/>
            </a:endParaRPr>
          </a:p>
        </p:txBody>
      </p:sp>
      <p:sp>
        <p:nvSpPr>
          <p:cNvPr id="47" name="泪滴形 24"/>
          <p:cNvSpPr>
            <a:spLocks/>
          </p:cNvSpPr>
          <p:nvPr/>
        </p:nvSpPr>
        <p:spPr bwMode="auto">
          <a:xfrm rot="10800000" flipH="1">
            <a:off x="931836" y="1544293"/>
            <a:ext cx="1352926" cy="1352926"/>
          </a:xfrm>
          <a:custGeom>
            <a:avLst/>
            <a:gdLst>
              <a:gd name="T0" fmla="*/ 679134 w 1680168"/>
              <a:gd name="T1" fmla="*/ 1503514 h 1680168"/>
              <a:gd name="T2" fmla="*/ 176653 w 1680168"/>
              <a:gd name="T3" fmla="*/ 1001034 h 1680168"/>
              <a:gd name="T4" fmla="*/ 679134 w 1680168"/>
              <a:gd name="T5" fmla="*/ 498554 h 1680168"/>
              <a:gd name="T6" fmla="*/ 1181615 w 1680168"/>
              <a:gd name="T7" fmla="*/ 1001034 h 1680168"/>
              <a:gd name="T8" fmla="*/ 679134 w 1680168"/>
              <a:gd name="T9" fmla="*/ 1503514 h 1680168"/>
              <a:gd name="T10" fmla="*/ 840084 w 1680168"/>
              <a:gd name="T11" fmla="*/ 1680168 h 1680168"/>
              <a:gd name="T12" fmla="*/ 1680168 w 1680168"/>
              <a:gd name="T13" fmla="*/ 840084 h 1680168"/>
              <a:gd name="T14" fmla="*/ 1680168 w 1680168"/>
              <a:gd name="T15" fmla="*/ 0 h 1680168"/>
              <a:gd name="T16" fmla="*/ 840084 w 1680168"/>
              <a:gd name="T17" fmla="*/ 0 h 1680168"/>
              <a:gd name="T18" fmla="*/ 0 w 1680168"/>
              <a:gd name="T19" fmla="*/ 840084 h 1680168"/>
              <a:gd name="T20" fmla="*/ 840084 w 1680168"/>
              <a:gd name="T21" fmla="*/ 1680168 h 1680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80168" h="1680168">
                <a:moveTo>
                  <a:pt x="679134" y="1503514"/>
                </a:moveTo>
                <a:cubicBezTo>
                  <a:pt x="401621" y="1503514"/>
                  <a:pt x="176653" y="1278546"/>
                  <a:pt x="176653" y="1001034"/>
                </a:cubicBezTo>
                <a:cubicBezTo>
                  <a:pt x="176653" y="723522"/>
                  <a:pt x="401621" y="498554"/>
                  <a:pt x="679134" y="498554"/>
                </a:cubicBezTo>
                <a:cubicBezTo>
                  <a:pt x="956647" y="498554"/>
                  <a:pt x="1181615" y="723522"/>
                  <a:pt x="1181615" y="1001034"/>
                </a:cubicBezTo>
                <a:cubicBezTo>
                  <a:pt x="1181615" y="1278546"/>
                  <a:pt x="956647" y="1503514"/>
                  <a:pt x="679134" y="1503514"/>
                </a:cubicBezTo>
                <a:close/>
                <a:moveTo>
                  <a:pt x="840084" y="1680168"/>
                </a:moveTo>
                <a:cubicBezTo>
                  <a:pt x="1304050" y="1680168"/>
                  <a:pt x="1680168" y="1304050"/>
                  <a:pt x="1680168" y="840084"/>
                </a:cubicBezTo>
                <a:lnTo>
                  <a:pt x="1680168" y="0"/>
                </a:lnTo>
                <a:lnTo>
                  <a:pt x="840084" y="0"/>
                </a:lnTo>
                <a:cubicBezTo>
                  <a:pt x="376118" y="0"/>
                  <a:pt x="0" y="376118"/>
                  <a:pt x="0" y="840084"/>
                </a:cubicBezTo>
                <a:cubicBezTo>
                  <a:pt x="0" y="1304050"/>
                  <a:pt x="376118" y="1680168"/>
                  <a:pt x="840084" y="1680168"/>
                </a:cubicBezTo>
                <a:close/>
              </a:path>
            </a:pathLst>
          </a:custGeom>
          <a:solidFill>
            <a:schemeClr val="tx2"/>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0" name="泪滴形 38"/>
          <p:cNvSpPr>
            <a:spLocks/>
          </p:cNvSpPr>
          <p:nvPr/>
        </p:nvSpPr>
        <p:spPr bwMode="auto">
          <a:xfrm>
            <a:off x="755576" y="2932734"/>
            <a:ext cx="1512620" cy="1513898"/>
          </a:xfrm>
          <a:custGeom>
            <a:avLst/>
            <a:gdLst>
              <a:gd name="T0" fmla="*/ 811275 w 1879944"/>
              <a:gd name="T1" fmla="*/ 455670 h 1880638"/>
              <a:gd name="T2" fmla="*/ 198108 w 1879944"/>
              <a:gd name="T3" fmla="*/ 1069063 h 1880638"/>
              <a:gd name="T4" fmla="*/ 811275 w 1879944"/>
              <a:gd name="T5" fmla="*/ 1682456 h 1880638"/>
              <a:gd name="T6" fmla="*/ 1424442 w 1879944"/>
              <a:gd name="T7" fmla="*/ 1069063 h 1880638"/>
              <a:gd name="T8" fmla="*/ 811275 w 1879944"/>
              <a:gd name="T9" fmla="*/ 455670 h 1880638"/>
              <a:gd name="T10" fmla="*/ 939973 w 1879944"/>
              <a:gd name="T11" fmla="*/ 0 h 1880638"/>
              <a:gd name="T12" fmla="*/ 1879944 w 1879944"/>
              <a:gd name="T13" fmla="*/ 0 h 1880638"/>
              <a:gd name="T14" fmla="*/ 1879944 w 1879944"/>
              <a:gd name="T15" fmla="*/ 940319 h 1880638"/>
              <a:gd name="T16" fmla="*/ 939972 w 1879944"/>
              <a:gd name="T17" fmla="*/ 1880638 h 1880638"/>
              <a:gd name="T18" fmla="*/ 0 w 1879944"/>
              <a:gd name="T19" fmla="*/ 940319 h 1880638"/>
              <a:gd name="T20" fmla="*/ 1 w 1879944"/>
              <a:gd name="T21" fmla="*/ 940319 h 1880638"/>
              <a:gd name="T22" fmla="*/ 939973 w 1879944"/>
              <a:gd name="T23" fmla="*/ 0 h 1880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79944" h="1880638">
                <a:moveTo>
                  <a:pt x="811275" y="455670"/>
                </a:moveTo>
                <a:cubicBezTo>
                  <a:pt x="472632" y="455670"/>
                  <a:pt x="198108" y="730295"/>
                  <a:pt x="198108" y="1069063"/>
                </a:cubicBezTo>
                <a:cubicBezTo>
                  <a:pt x="198108" y="1407831"/>
                  <a:pt x="472632" y="1682456"/>
                  <a:pt x="811275" y="1682456"/>
                </a:cubicBezTo>
                <a:cubicBezTo>
                  <a:pt x="1149918" y="1682456"/>
                  <a:pt x="1424442" y="1407831"/>
                  <a:pt x="1424442" y="1069063"/>
                </a:cubicBezTo>
                <a:cubicBezTo>
                  <a:pt x="1424442" y="730295"/>
                  <a:pt x="1149918" y="455670"/>
                  <a:pt x="811275" y="455670"/>
                </a:cubicBezTo>
                <a:close/>
                <a:moveTo>
                  <a:pt x="939973" y="0"/>
                </a:moveTo>
                <a:lnTo>
                  <a:pt x="1879944" y="0"/>
                </a:lnTo>
                <a:lnTo>
                  <a:pt x="1879944" y="940319"/>
                </a:lnTo>
                <a:cubicBezTo>
                  <a:pt x="1879944" y="1459643"/>
                  <a:pt x="1459104" y="1880638"/>
                  <a:pt x="939972" y="1880638"/>
                </a:cubicBezTo>
                <a:cubicBezTo>
                  <a:pt x="420840" y="1880638"/>
                  <a:pt x="0" y="1459643"/>
                  <a:pt x="0" y="940319"/>
                </a:cubicBezTo>
                <a:lnTo>
                  <a:pt x="1" y="940319"/>
                </a:lnTo>
                <a:cubicBezTo>
                  <a:pt x="1" y="420995"/>
                  <a:pt x="420841" y="0"/>
                  <a:pt x="939973" y="0"/>
                </a:cubicBezTo>
                <a:close/>
              </a:path>
            </a:pathLst>
          </a:custGeom>
          <a:solidFill>
            <a:schemeClr val="accent5"/>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3" name="泪滴形 34"/>
          <p:cNvSpPr>
            <a:spLocks/>
          </p:cNvSpPr>
          <p:nvPr/>
        </p:nvSpPr>
        <p:spPr bwMode="auto">
          <a:xfrm rot="16200000" flipH="1">
            <a:off x="2303754" y="1330303"/>
            <a:ext cx="1566277" cy="1567555"/>
          </a:xfrm>
          <a:custGeom>
            <a:avLst/>
            <a:gdLst>
              <a:gd name="T0" fmla="*/ 205247 w 1947680"/>
              <a:gd name="T1" fmla="*/ 1146936 h 1946960"/>
              <a:gd name="T2" fmla="*/ 800320 w 1947680"/>
              <a:gd name="T3" fmla="*/ 552082 h 1946960"/>
              <a:gd name="T4" fmla="*/ 1395393 w 1947680"/>
              <a:gd name="T5" fmla="*/ 1146936 h 1946960"/>
              <a:gd name="T6" fmla="*/ 800320 w 1947680"/>
              <a:gd name="T7" fmla="*/ 1741790 h 1946960"/>
              <a:gd name="T8" fmla="*/ 205247 w 1947680"/>
              <a:gd name="T9" fmla="*/ 1146936 h 1946960"/>
              <a:gd name="T10" fmla="*/ 0 w 1947680"/>
              <a:gd name="T11" fmla="*/ 973480 h 1946960"/>
              <a:gd name="T12" fmla="*/ 973840 w 1947680"/>
              <a:gd name="T13" fmla="*/ 1946960 h 1946960"/>
              <a:gd name="T14" fmla="*/ 1947680 w 1947680"/>
              <a:gd name="T15" fmla="*/ 973480 h 1946960"/>
              <a:gd name="T16" fmla="*/ 1947680 w 1947680"/>
              <a:gd name="T17" fmla="*/ 0 h 1946960"/>
              <a:gd name="T18" fmla="*/ 973841 w 1947680"/>
              <a:gd name="T19" fmla="*/ 0 h 1946960"/>
              <a:gd name="T20" fmla="*/ 1 w 1947680"/>
              <a:gd name="T21" fmla="*/ 973480 h 1946960"/>
              <a:gd name="T22" fmla="*/ 0 w 1947680"/>
              <a:gd name="T23" fmla="*/ 973480 h 1946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47680" h="1946960">
                <a:moveTo>
                  <a:pt x="205247" y="1146936"/>
                </a:moveTo>
                <a:cubicBezTo>
                  <a:pt x="205247" y="818407"/>
                  <a:pt x="471670" y="552082"/>
                  <a:pt x="800320" y="552082"/>
                </a:cubicBezTo>
                <a:cubicBezTo>
                  <a:pt x="1128970" y="552082"/>
                  <a:pt x="1395393" y="818407"/>
                  <a:pt x="1395393" y="1146936"/>
                </a:cubicBezTo>
                <a:cubicBezTo>
                  <a:pt x="1395393" y="1475465"/>
                  <a:pt x="1128970" y="1741790"/>
                  <a:pt x="800320" y="1741790"/>
                </a:cubicBezTo>
                <a:cubicBezTo>
                  <a:pt x="471670" y="1741790"/>
                  <a:pt x="205247" y="1475465"/>
                  <a:pt x="205247" y="1146936"/>
                </a:cubicBezTo>
                <a:close/>
                <a:moveTo>
                  <a:pt x="0" y="973480"/>
                </a:moveTo>
                <a:cubicBezTo>
                  <a:pt x="0" y="1511118"/>
                  <a:pt x="436003" y="1946960"/>
                  <a:pt x="973840" y="1946960"/>
                </a:cubicBezTo>
                <a:cubicBezTo>
                  <a:pt x="1511677" y="1946960"/>
                  <a:pt x="1947680" y="1511118"/>
                  <a:pt x="1947680" y="973480"/>
                </a:cubicBezTo>
                <a:lnTo>
                  <a:pt x="1947680" y="0"/>
                </a:lnTo>
                <a:lnTo>
                  <a:pt x="973841" y="0"/>
                </a:lnTo>
                <a:cubicBezTo>
                  <a:pt x="436004" y="0"/>
                  <a:pt x="1" y="435842"/>
                  <a:pt x="1" y="973480"/>
                </a:cubicBezTo>
                <a:lnTo>
                  <a:pt x="0" y="973480"/>
                </a:lnTo>
                <a:close/>
              </a:path>
            </a:pathLst>
          </a:custGeom>
          <a:solidFill>
            <a:schemeClr val="accent1"/>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6" name="泪滴形 36"/>
          <p:cNvSpPr>
            <a:spLocks/>
          </p:cNvSpPr>
          <p:nvPr/>
        </p:nvSpPr>
        <p:spPr bwMode="auto">
          <a:xfrm flipH="1">
            <a:off x="2304059" y="2932734"/>
            <a:ext cx="1727248" cy="1727248"/>
          </a:xfrm>
          <a:custGeom>
            <a:avLst/>
            <a:gdLst>
              <a:gd name="T0" fmla="*/ 875297 w 2146050"/>
              <a:gd name="T1" fmla="*/ 621837 h 2146844"/>
              <a:gd name="T2" fmla="*/ 1524443 w 2146050"/>
              <a:gd name="T3" fmla="*/ 1271223 h 2146844"/>
              <a:gd name="T4" fmla="*/ 875297 w 2146050"/>
              <a:gd name="T5" fmla="*/ 1920609 h 2146844"/>
              <a:gd name="T6" fmla="*/ 226151 w 2146050"/>
              <a:gd name="T7" fmla="*/ 1271223 h 2146844"/>
              <a:gd name="T8" fmla="*/ 875297 w 2146050"/>
              <a:gd name="T9" fmla="*/ 621837 h 2146844"/>
              <a:gd name="T10" fmla="*/ 2146050 w 2146050"/>
              <a:gd name="T11" fmla="*/ 0 h 2146844"/>
              <a:gd name="T12" fmla="*/ 1073025 w 2146050"/>
              <a:gd name="T13" fmla="*/ 0 h 2146844"/>
              <a:gd name="T14" fmla="*/ 0 w 2146050"/>
              <a:gd name="T15" fmla="*/ 1073422 h 2146844"/>
              <a:gd name="T16" fmla="*/ 1073025 w 2146050"/>
              <a:gd name="T17" fmla="*/ 2146844 h 2146844"/>
              <a:gd name="T18" fmla="*/ 2146050 w 2146050"/>
              <a:gd name="T19" fmla="*/ 1073422 h 2146844"/>
              <a:gd name="T20" fmla="*/ 2146050 w 2146050"/>
              <a:gd name="T21" fmla="*/ 0 h 2146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46050" h="2146844">
                <a:moveTo>
                  <a:pt x="875297" y="621837"/>
                </a:moveTo>
                <a:cubicBezTo>
                  <a:pt x="1233810" y="621837"/>
                  <a:pt x="1524443" y="912577"/>
                  <a:pt x="1524443" y="1271223"/>
                </a:cubicBezTo>
                <a:cubicBezTo>
                  <a:pt x="1524443" y="1629869"/>
                  <a:pt x="1233810" y="1920609"/>
                  <a:pt x="875297" y="1920609"/>
                </a:cubicBezTo>
                <a:cubicBezTo>
                  <a:pt x="516784" y="1920609"/>
                  <a:pt x="226151" y="1629869"/>
                  <a:pt x="226151" y="1271223"/>
                </a:cubicBezTo>
                <a:cubicBezTo>
                  <a:pt x="226151" y="912577"/>
                  <a:pt x="516784" y="621837"/>
                  <a:pt x="875297" y="621837"/>
                </a:cubicBezTo>
                <a:close/>
                <a:moveTo>
                  <a:pt x="2146050" y="0"/>
                </a:moveTo>
                <a:lnTo>
                  <a:pt x="1073025" y="0"/>
                </a:lnTo>
                <a:cubicBezTo>
                  <a:pt x="480410" y="0"/>
                  <a:pt x="0" y="480587"/>
                  <a:pt x="0" y="1073422"/>
                </a:cubicBezTo>
                <a:cubicBezTo>
                  <a:pt x="0" y="1666257"/>
                  <a:pt x="480410" y="2146844"/>
                  <a:pt x="1073025" y="2146844"/>
                </a:cubicBezTo>
                <a:cubicBezTo>
                  <a:pt x="1665640" y="2146844"/>
                  <a:pt x="2146050" y="1666257"/>
                  <a:pt x="2146050" y="1073422"/>
                </a:cubicBezTo>
                <a:lnTo>
                  <a:pt x="2146050" y="0"/>
                </a:lnTo>
                <a:close/>
              </a:path>
            </a:pathLst>
          </a:custGeom>
          <a:solidFill>
            <a:schemeClr val="accent3"/>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16" name="Text Box 11"/>
          <p:cNvSpPr txBox="1">
            <a:spLocks noChangeArrowheads="1"/>
          </p:cNvSpPr>
          <p:nvPr/>
        </p:nvSpPr>
        <p:spPr bwMode="auto">
          <a:xfrm>
            <a:off x="4184502" y="1873801"/>
            <a:ext cx="4435818"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lgn="just">
              <a:defRPr/>
            </a:pPr>
            <a:r>
              <a:rPr lang="en-US" altLang="zh-CN" sz="1600" dirty="0">
                <a:latin typeface="Times New Roman" panose="02020603050405020304" pitchFamily="18" charset="0"/>
                <a:cs typeface="Times New Roman" panose="02020603050405020304" pitchFamily="18" charset="0"/>
              </a:rPr>
              <a:t>The TT serves as a tool that can significantly improve people’s work efficiency and quality, so the translated text category is specified at the beginning of its design. </a:t>
            </a:r>
          </a:p>
          <a:p>
            <a:pPr algn="just">
              <a:defRPr/>
            </a:pPr>
            <a:endParaRPr lang="en-US" altLang="zh-CN"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a:p>
            <a:pPr algn="just">
              <a:defRPr/>
            </a:pPr>
            <a:r>
              <a:rPr lang="en-US" altLang="zh-CN" sz="1600" kern="0" dirty="0">
                <a:latin typeface="Times New Roman" panose="02020603050405020304" pitchFamily="18" charset="0"/>
                <a:ea typeface="微软雅黑" pitchFamily="34" charset="-122"/>
                <a:cs typeface="Times New Roman" panose="02020603050405020304" pitchFamily="18" charset="0"/>
              </a:rPr>
              <a:t>TT makes up for people’s physiological limitations to a large extent, and its use can greatly liberate people from heavy and repetitive work.</a:t>
            </a:r>
            <a:endParaRPr lang="zh-CN" altLang="en-US" sz="1600" kern="0" dirty="0">
              <a:latin typeface="Times New Roman" panose="02020603050405020304" pitchFamily="18" charset="0"/>
              <a:ea typeface="微软雅黑" pitchFamily="34" charset="-122"/>
              <a:cs typeface="Times New Roman" panose="02020603050405020304" pitchFamily="18" charset="0"/>
            </a:endParaRPr>
          </a:p>
        </p:txBody>
      </p:sp>
      <p:sp>
        <p:nvSpPr>
          <p:cNvPr id="18" name="Freeform 72">
            <a:extLst>
              <a:ext uri="{FF2B5EF4-FFF2-40B4-BE49-F238E27FC236}">
                <a16:creationId xmlns:a16="http://schemas.microsoft.com/office/drawing/2014/main" id="{DA89438D-45AE-4AA4-95C7-1A7D4AF70709}"/>
              </a:ext>
            </a:extLst>
          </p:cNvPr>
          <p:cNvSpPr>
            <a:spLocks noEditPoints="1"/>
          </p:cNvSpPr>
          <p:nvPr/>
        </p:nvSpPr>
        <p:spPr bwMode="auto">
          <a:xfrm>
            <a:off x="1211973" y="1907705"/>
            <a:ext cx="469900" cy="412750"/>
          </a:xfrm>
          <a:custGeom>
            <a:avLst/>
            <a:gdLst>
              <a:gd name="T0" fmla="*/ 176 w 192"/>
              <a:gd name="T1" fmla="*/ 0 h 168"/>
              <a:gd name="T2" fmla="*/ 16 w 192"/>
              <a:gd name="T3" fmla="*/ 0 h 168"/>
              <a:gd name="T4" fmla="*/ 0 w 192"/>
              <a:gd name="T5" fmla="*/ 16 h 168"/>
              <a:gd name="T6" fmla="*/ 0 w 192"/>
              <a:gd name="T7" fmla="*/ 120 h 168"/>
              <a:gd name="T8" fmla="*/ 16 w 192"/>
              <a:gd name="T9" fmla="*/ 136 h 168"/>
              <a:gd name="T10" fmla="*/ 128 w 192"/>
              <a:gd name="T11" fmla="*/ 136 h 168"/>
              <a:gd name="T12" fmla="*/ 160 w 192"/>
              <a:gd name="T13" fmla="*/ 168 h 168"/>
              <a:gd name="T14" fmla="*/ 160 w 192"/>
              <a:gd name="T15" fmla="*/ 136 h 168"/>
              <a:gd name="T16" fmla="*/ 176 w 192"/>
              <a:gd name="T17" fmla="*/ 136 h 168"/>
              <a:gd name="T18" fmla="*/ 192 w 192"/>
              <a:gd name="T19" fmla="*/ 120 h 168"/>
              <a:gd name="T20" fmla="*/ 192 w 192"/>
              <a:gd name="T21" fmla="*/ 16 h 168"/>
              <a:gd name="T22" fmla="*/ 176 w 192"/>
              <a:gd name="T23" fmla="*/ 0 h 168"/>
              <a:gd name="T24" fmla="*/ 65 w 192"/>
              <a:gd name="T25" fmla="*/ 76 h 168"/>
              <a:gd name="T26" fmla="*/ 57 w 192"/>
              <a:gd name="T27" fmla="*/ 68 h 168"/>
              <a:gd name="T28" fmla="*/ 65 w 192"/>
              <a:gd name="T29" fmla="*/ 60 h 168"/>
              <a:gd name="T30" fmla="*/ 73 w 192"/>
              <a:gd name="T31" fmla="*/ 68 h 168"/>
              <a:gd name="T32" fmla="*/ 65 w 192"/>
              <a:gd name="T33" fmla="*/ 76 h 168"/>
              <a:gd name="T34" fmla="*/ 96 w 192"/>
              <a:gd name="T35" fmla="*/ 76 h 168"/>
              <a:gd name="T36" fmla="*/ 88 w 192"/>
              <a:gd name="T37" fmla="*/ 68 h 168"/>
              <a:gd name="T38" fmla="*/ 96 w 192"/>
              <a:gd name="T39" fmla="*/ 60 h 168"/>
              <a:gd name="T40" fmla="*/ 104 w 192"/>
              <a:gd name="T41" fmla="*/ 68 h 168"/>
              <a:gd name="T42" fmla="*/ 96 w 192"/>
              <a:gd name="T43" fmla="*/ 76 h 168"/>
              <a:gd name="T44" fmla="*/ 128 w 192"/>
              <a:gd name="T45" fmla="*/ 76 h 168"/>
              <a:gd name="T46" fmla="*/ 120 w 192"/>
              <a:gd name="T47" fmla="*/ 68 h 168"/>
              <a:gd name="T48" fmla="*/ 128 w 192"/>
              <a:gd name="T49" fmla="*/ 60 h 168"/>
              <a:gd name="T50" fmla="*/ 136 w 192"/>
              <a:gd name="T51" fmla="*/ 68 h 168"/>
              <a:gd name="T52" fmla="*/ 128 w 192"/>
              <a:gd name="T53" fmla="*/ 7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2" h="168">
                <a:moveTo>
                  <a:pt x="176" y="0"/>
                </a:moveTo>
                <a:cubicBezTo>
                  <a:pt x="16" y="0"/>
                  <a:pt x="16" y="0"/>
                  <a:pt x="16" y="0"/>
                </a:cubicBezTo>
                <a:cubicBezTo>
                  <a:pt x="7" y="0"/>
                  <a:pt x="0" y="7"/>
                  <a:pt x="0" y="16"/>
                </a:cubicBezTo>
                <a:cubicBezTo>
                  <a:pt x="0" y="120"/>
                  <a:pt x="0" y="120"/>
                  <a:pt x="0" y="120"/>
                </a:cubicBezTo>
                <a:cubicBezTo>
                  <a:pt x="0" y="129"/>
                  <a:pt x="7" y="136"/>
                  <a:pt x="16" y="136"/>
                </a:cubicBezTo>
                <a:cubicBezTo>
                  <a:pt x="128" y="136"/>
                  <a:pt x="128" y="136"/>
                  <a:pt x="128" y="136"/>
                </a:cubicBezTo>
                <a:cubicBezTo>
                  <a:pt x="160" y="168"/>
                  <a:pt x="160" y="168"/>
                  <a:pt x="160" y="168"/>
                </a:cubicBezTo>
                <a:cubicBezTo>
                  <a:pt x="160" y="136"/>
                  <a:pt x="160" y="136"/>
                  <a:pt x="160" y="136"/>
                </a:cubicBezTo>
                <a:cubicBezTo>
                  <a:pt x="176" y="136"/>
                  <a:pt x="176" y="136"/>
                  <a:pt x="176" y="136"/>
                </a:cubicBezTo>
                <a:cubicBezTo>
                  <a:pt x="185" y="136"/>
                  <a:pt x="192" y="129"/>
                  <a:pt x="192" y="120"/>
                </a:cubicBezTo>
                <a:cubicBezTo>
                  <a:pt x="192" y="16"/>
                  <a:pt x="192" y="16"/>
                  <a:pt x="192" y="16"/>
                </a:cubicBezTo>
                <a:cubicBezTo>
                  <a:pt x="192" y="7"/>
                  <a:pt x="185" y="0"/>
                  <a:pt x="176" y="0"/>
                </a:cubicBezTo>
                <a:close/>
                <a:moveTo>
                  <a:pt x="65" y="76"/>
                </a:moveTo>
                <a:cubicBezTo>
                  <a:pt x="60" y="76"/>
                  <a:pt x="57" y="72"/>
                  <a:pt x="57" y="68"/>
                </a:cubicBezTo>
                <a:cubicBezTo>
                  <a:pt x="57" y="63"/>
                  <a:pt x="60" y="60"/>
                  <a:pt x="65" y="60"/>
                </a:cubicBezTo>
                <a:cubicBezTo>
                  <a:pt x="69" y="60"/>
                  <a:pt x="73" y="63"/>
                  <a:pt x="73" y="68"/>
                </a:cubicBezTo>
                <a:cubicBezTo>
                  <a:pt x="73" y="72"/>
                  <a:pt x="69" y="76"/>
                  <a:pt x="65" y="76"/>
                </a:cubicBezTo>
                <a:close/>
                <a:moveTo>
                  <a:pt x="96" y="76"/>
                </a:moveTo>
                <a:cubicBezTo>
                  <a:pt x="92" y="76"/>
                  <a:pt x="88" y="72"/>
                  <a:pt x="88" y="68"/>
                </a:cubicBezTo>
                <a:cubicBezTo>
                  <a:pt x="88" y="63"/>
                  <a:pt x="92" y="60"/>
                  <a:pt x="96" y="60"/>
                </a:cubicBezTo>
                <a:cubicBezTo>
                  <a:pt x="101" y="60"/>
                  <a:pt x="104" y="63"/>
                  <a:pt x="104" y="68"/>
                </a:cubicBezTo>
                <a:cubicBezTo>
                  <a:pt x="104" y="72"/>
                  <a:pt x="101" y="76"/>
                  <a:pt x="96" y="76"/>
                </a:cubicBezTo>
                <a:close/>
                <a:moveTo>
                  <a:pt x="128" y="76"/>
                </a:moveTo>
                <a:cubicBezTo>
                  <a:pt x="124" y="76"/>
                  <a:pt x="120" y="72"/>
                  <a:pt x="120" y="68"/>
                </a:cubicBezTo>
                <a:cubicBezTo>
                  <a:pt x="120" y="63"/>
                  <a:pt x="124" y="60"/>
                  <a:pt x="128" y="60"/>
                </a:cubicBezTo>
                <a:cubicBezTo>
                  <a:pt x="133" y="60"/>
                  <a:pt x="136" y="63"/>
                  <a:pt x="136" y="68"/>
                </a:cubicBezTo>
                <a:cubicBezTo>
                  <a:pt x="136" y="72"/>
                  <a:pt x="133" y="76"/>
                  <a:pt x="128" y="76"/>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9" name="Freeform 25">
            <a:extLst>
              <a:ext uri="{FF2B5EF4-FFF2-40B4-BE49-F238E27FC236}">
                <a16:creationId xmlns:a16="http://schemas.microsoft.com/office/drawing/2014/main" id="{B8F7A007-E2BC-4872-A2FC-B3466DCB5C42}"/>
              </a:ext>
            </a:extLst>
          </p:cNvPr>
          <p:cNvSpPr>
            <a:spLocks noEditPoints="1"/>
          </p:cNvSpPr>
          <p:nvPr/>
        </p:nvSpPr>
        <p:spPr bwMode="auto">
          <a:xfrm>
            <a:off x="2978696" y="1692118"/>
            <a:ext cx="530225" cy="528638"/>
          </a:xfrm>
          <a:custGeom>
            <a:avLst/>
            <a:gdLst>
              <a:gd name="T0" fmla="*/ 108 w 216"/>
              <a:gd name="T1" fmla="*/ 0 h 216"/>
              <a:gd name="T2" fmla="*/ 0 w 216"/>
              <a:gd name="T3" fmla="*/ 108 h 216"/>
              <a:gd name="T4" fmla="*/ 108 w 216"/>
              <a:gd name="T5" fmla="*/ 216 h 216"/>
              <a:gd name="T6" fmla="*/ 216 w 216"/>
              <a:gd name="T7" fmla="*/ 108 h 216"/>
              <a:gd name="T8" fmla="*/ 108 w 216"/>
              <a:gd name="T9" fmla="*/ 0 h 216"/>
              <a:gd name="T10" fmla="*/ 132 w 216"/>
              <a:gd name="T11" fmla="*/ 155 h 216"/>
              <a:gd name="T12" fmla="*/ 105 w 216"/>
              <a:gd name="T13" fmla="*/ 128 h 216"/>
              <a:gd name="T14" fmla="*/ 72 w 216"/>
              <a:gd name="T15" fmla="*/ 128 h 216"/>
              <a:gd name="T16" fmla="*/ 72 w 216"/>
              <a:gd name="T17" fmla="*/ 88 h 216"/>
              <a:gd name="T18" fmla="*/ 105 w 216"/>
              <a:gd name="T19" fmla="*/ 88 h 216"/>
              <a:gd name="T20" fmla="*/ 132 w 216"/>
              <a:gd name="T21" fmla="*/ 60 h 216"/>
              <a:gd name="T22" fmla="*/ 132 w 216"/>
              <a:gd name="T23" fmla="*/ 155 h 216"/>
              <a:gd name="T24" fmla="*/ 150 w 216"/>
              <a:gd name="T25" fmla="*/ 139 h 216"/>
              <a:gd name="T26" fmla="*/ 143 w 216"/>
              <a:gd name="T27" fmla="*/ 134 h 216"/>
              <a:gd name="T28" fmla="*/ 152 w 216"/>
              <a:gd name="T29" fmla="*/ 108 h 216"/>
              <a:gd name="T30" fmla="*/ 143 w 216"/>
              <a:gd name="T31" fmla="*/ 81 h 216"/>
              <a:gd name="T32" fmla="*/ 150 w 216"/>
              <a:gd name="T33" fmla="*/ 77 h 216"/>
              <a:gd name="T34" fmla="*/ 160 w 216"/>
              <a:gd name="T35" fmla="*/ 108 h 216"/>
              <a:gd name="T36" fmla="*/ 150 w 216"/>
              <a:gd name="T37" fmla="*/ 139 h 216"/>
              <a:gd name="T38" fmla="*/ 162 w 216"/>
              <a:gd name="T39" fmla="*/ 148 h 216"/>
              <a:gd name="T40" fmla="*/ 176 w 216"/>
              <a:gd name="T41" fmla="*/ 108 h 216"/>
              <a:gd name="T42" fmla="*/ 162 w 216"/>
              <a:gd name="T43" fmla="*/ 67 h 216"/>
              <a:gd name="T44" fmla="*/ 169 w 216"/>
              <a:gd name="T45" fmla="*/ 62 h 216"/>
              <a:gd name="T46" fmla="*/ 184 w 216"/>
              <a:gd name="T47" fmla="*/ 108 h 216"/>
              <a:gd name="T48" fmla="*/ 169 w 216"/>
              <a:gd name="T49" fmla="*/ 153 h 216"/>
              <a:gd name="T50" fmla="*/ 162 w 216"/>
              <a:gd name="T51" fmla="*/ 148 h 216"/>
              <a:gd name="T52" fmla="*/ 182 w 216"/>
              <a:gd name="T53" fmla="*/ 162 h 216"/>
              <a:gd name="T54" fmla="*/ 200 w 216"/>
              <a:gd name="T55" fmla="*/ 108 h 216"/>
              <a:gd name="T56" fmla="*/ 182 w 216"/>
              <a:gd name="T57" fmla="*/ 53 h 216"/>
              <a:gd name="T58" fmla="*/ 188 w 216"/>
              <a:gd name="T59" fmla="*/ 48 h 216"/>
              <a:gd name="T60" fmla="*/ 208 w 216"/>
              <a:gd name="T61" fmla="*/ 108 h 216"/>
              <a:gd name="T62" fmla="*/ 188 w 216"/>
              <a:gd name="T63" fmla="*/ 167 h 216"/>
              <a:gd name="T64" fmla="*/ 182 w 216"/>
              <a:gd name="T65" fmla="*/ 16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6" h="216">
                <a:moveTo>
                  <a:pt x="108" y="0"/>
                </a:moveTo>
                <a:cubicBezTo>
                  <a:pt x="48" y="0"/>
                  <a:pt x="0" y="48"/>
                  <a:pt x="0" y="108"/>
                </a:cubicBezTo>
                <a:cubicBezTo>
                  <a:pt x="0" y="167"/>
                  <a:pt x="48" y="216"/>
                  <a:pt x="108" y="216"/>
                </a:cubicBezTo>
                <a:cubicBezTo>
                  <a:pt x="168" y="216"/>
                  <a:pt x="216" y="167"/>
                  <a:pt x="216" y="108"/>
                </a:cubicBezTo>
                <a:cubicBezTo>
                  <a:pt x="216" y="48"/>
                  <a:pt x="168" y="0"/>
                  <a:pt x="108" y="0"/>
                </a:cubicBezTo>
                <a:close/>
                <a:moveTo>
                  <a:pt x="132" y="155"/>
                </a:moveTo>
                <a:cubicBezTo>
                  <a:pt x="105" y="128"/>
                  <a:pt x="105" y="128"/>
                  <a:pt x="105" y="128"/>
                </a:cubicBezTo>
                <a:cubicBezTo>
                  <a:pt x="72" y="128"/>
                  <a:pt x="72" y="128"/>
                  <a:pt x="72" y="128"/>
                </a:cubicBezTo>
                <a:cubicBezTo>
                  <a:pt x="72" y="88"/>
                  <a:pt x="72" y="88"/>
                  <a:pt x="72" y="88"/>
                </a:cubicBezTo>
                <a:cubicBezTo>
                  <a:pt x="105" y="88"/>
                  <a:pt x="105" y="88"/>
                  <a:pt x="105" y="88"/>
                </a:cubicBezTo>
                <a:cubicBezTo>
                  <a:pt x="132" y="60"/>
                  <a:pt x="132" y="60"/>
                  <a:pt x="132" y="60"/>
                </a:cubicBezTo>
                <a:lnTo>
                  <a:pt x="132" y="155"/>
                </a:lnTo>
                <a:close/>
                <a:moveTo>
                  <a:pt x="150" y="139"/>
                </a:moveTo>
                <a:cubicBezTo>
                  <a:pt x="143" y="134"/>
                  <a:pt x="143" y="134"/>
                  <a:pt x="143" y="134"/>
                </a:cubicBezTo>
                <a:cubicBezTo>
                  <a:pt x="149" y="126"/>
                  <a:pt x="152" y="117"/>
                  <a:pt x="152" y="108"/>
                </a:cubicBezTo>
                <a:cubicBezTo>
                  <a:pt x="152" y="98"/>
                  <a:pt x="149" y="89"/>
                  <a:pt x="143" y="81"/>
                </a:cubicBezTo>
                <a:cubicBezTo>
                  <a:pt x="150" y="77"/>
                  <a:pt x="150" y="77"/>
                  <a:pt x="150" y="77"/>
                </a:cubicBezTo>
                <a:cubicBezTo>
                  <a:pt x="156" y="85"/>
                  <a:pt x="160" y="96"/>
                  <a:pt x="160" y="108"/>
                </a:cubicBezTo>
                <a:cubicBezTo>
                  <a:pt x="160" y="119"/>
                  <a:pt x="156" y="130"/>
                  <a:pt x="150" y="139"/>
                </a:cubicBezTo>
                <a:close/>
                <a:moveTo>
                  <a:pt x="162" y="148"/>
                </a:moveTo>
                <a:cubicBezTo>
                  <a:pt x="171" y="137"/>
                  <a:pt x="176" y="123"/>
                  <a:pt x="176" y="108"/>
                </a:cubicBezTo>
                <a:cubicBezTo>
                  <a:pt x="176" y="92"/>
                  <a:pt x="171" y="78"/>
                  <a:pt x="162" y="67"/>
                </a:cubicBezTo>
                <a:cubicBezTo>
                  <a:pt x="169" y="62"/>
                  <a:pt x="169" y="62"/>
                  <a:pt x="169" y="62"/>
                </a:cubicBezTo>
                <a:cubicBezTo>
                  <a:pt x="178" y="75"/>
                  <a:pt x="184" y="91"/>
                  <a:pt x="184" y="108"/>
                </a:cubicBezTo>
                <a:cubicBezTo>
                  <a:pt x="184" y="125"/>
                  <a:pt x="178" y="140"/>
                  <a:pt x="169" y="153"/>
                </a:cubicBezTo>
                <a:lnTo>
                  <a:pt x="162" y="148"/>
                </a:lnTo>
                <a:close/>
                <a:moveTo>
                  <a:pt x="182" y="162"/>
                </a:moveTo>
                <a:cubicBezTo>
                  <a:pt x="193" y="147"/>
                  <a:pt x="200" y="128"/>
                  <a:pt x="200" y="108"/>
                </a:cubicBezTo>
                <a:cubicBezTo>
                  <a:pt x="200" y="87"/>
                  <a:pt x="193" y="68"/>
                  <a:pt x="182" y="53"/>
                </a:cubicBezTo>
                <a:cubicBezTo>
                  <a:pt x="188" y="48"/>
                  <a:pt x="188" y="48"/>
                  <a:pt x="188" y="48"/>
                </a:cubicBezTo>
                <a:cubicBezTo>
                  <a:pt x="201" y="65"/>
                  <a:pt x="208" y="85"/>
                  <a:pt x="208" y="108"/>
                </a:cubicBezTo>
                <a:cubicBezTo>
                  <a:pt x="208" y="130"/>
                  <a:pt x="201" y="151"/>
                  <a:pt x="188" y="167"/>
                </a:cubicBezTo>
                <a:lnTo>
                  <a:pt x="182" y="162"/>
                </a:ln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0" name="Freeform 61">
            <a:extLst>
              <a:ext uri="{FF2B5EF4-FFF2-40B4-BE49-F238E27FC236}">
                <a16:creationId xmlns:a16="http://schemas.microsoft.com/office/drawing/2014/main" id="{1B724AEC-8944-4F44-B288-2819C0F4D4C7}"/>
              </a:ext>
            </a:extLst>
          </p:cNvPr>
          <p:cNvSpPr>
            <a:spLocks noEditPoints="1"/>
          </p:cNvSpPr>
          <p:nvPr/>
        </p:nvSpPr>
        <p:spPr bwMode="auto">
          <a:xfrm>
            <a:off x="1191335" y="3551089"/>
            <a:ext cx="490538" cy="490538"/>
          </a:xfrm>
          <a:custGeom>
            <a:avLst/>
            <a:gdLst>
              <a:gd name="T0" fmla="*/ 200 w 200"/>
              <a:gd name="T1" fmla="*/ 120 h 200"/>
              <a:gd name="T2" fmla="*/ 200 w 200"/>
              <a:gd name="T3" fmla="*/ 80 h 200"/>
              <a:gd name="T4" fmla="*/ 178 w 200"/>
              <a:gd name="T5" fmla="*/ 80 h 200"/>
              <a:gd name="T6" fmla="*/ 170 w 200"/>
              <a:gd name="T7" fmla="*/ 59 h 200"/>
              <a:gd name="T8" fmla="*/ 185 w 200"/>
              <a:gd name="T9" fmla="*/ 43 h 200"/>
              <a:gd name="T10" fmla="*/ 157 w 200"/>
              <a:gd name="T11" fmla="*/ 15 h 200"/>
              <a:gd name="T12" fmla="*/ 142 w 200"/>
              <a:gd name="T13" fmla="*/ 30 h 200"/>
              <a:gd name="T14" fmla="*/ 120 w 200"/>
              <a:gd name="T15" fmla="*/ 21 h 200"/>
              <a:gd name="T16" fmla="*/ 120 w 200"/>
              <a:gd name="T17" fmla="*/ 0 h 200"/>
              <a:gd name="T18" fmla="*/ 80 w 200"/>
              <a:gd name="T19" fmla="*/ 0 h 200"/>
              <a:gd name="T20" fmla="*/ 80 w 200"/>
              <a:gd name="T21" fmla="*/ 21 h 200"/>
              <a:gd name="T22" fmla="*/ 59 w 200"/>
              <a:gd name="T23" fmla="*/ 30 h 200"/>
              <a:gd name="T24" fmla="*/ 44 w 200"/>
              <a:gd name="T25" fmla="*/ 15 h 200"/>
              <a:gd name="T26" fmla="*/ 16 w 200"/>
              <a:gd name="T27" fmla="*/ 43 h 200"/>
              <a:gd name="T28" fmla="*/ 31 w 200"/>
              <a:gd name="T29" fmla="*/ 59 h 200"/>
              <a:gd name="T30" fmla="*/ 23 w 200"/>
              <a:gd name="T31" fmla="*/ 80 h 200"/>
              <a:gd name="T32" fmla="*/ 0 w 200"/>
              <a:gd name="T33" fmla="*/ 80 h 200"/>
              <a:gd name="T34" fmla="*/ 0 w 200"/>
              <a:gd name="T35" fmla="*/ 120 h 200"/>
              <a:gd name="T36" fmla="*/ 23 w 200"/>
              <a:gd name="T37" fmla="*/ 120 h 200"/>
              <a:gd name="T38" fmla="*/ 32 w 200"/>
              <a:gd name="T39" fmla="*/ 140 h 200"/>
              <a:gd name="T40" fmla="*/ 16 w 200"/>
              <a:gd name="T41" fmla="*/ 156 h 200"/>
              <a:gd name="T42" fmla="*/ 44 w 200"/>
              <a:gd name="T43" fmla="*/ 184 h 200"/>
              <a:gd name="T44" fmla="*/ 61 w 200"/>
              <a:gd name="T45" fmla="*/ 168 h 200"/>
              <a:gd name="T46" fmla="*/ 80 w 200"/>
              <a:gd name="T47" fmla="*/ 176 h 200"/>
              <a:gd name="T48" fmla="*/ 80 w 200"/>
              <a:gd name="T49" fmla="*/ 200 h 200"/>
              <a:gd name="T50" fmla="*/ 120 w 200"/>
              <a:gd name="T51" fmla="*/ 200 h 200"/>
              <a:gd name="T52" fmla="*/ 120 w 200"/>
              <a:gd name="T53" fmla="*/ 176 h 200"/>
              <a:gd name="T54" fmla="*/ 140 w 200"/>
              <a:gd name="T55" fmla="*/ 168 h 200"/>
              <a:gd name="T56" fmla="*/ 157 w 200"/>
              <a:gd name="T57" fmla="*/ 184 h 200"/>
              <a:gd name="T58" fmla="*/ 185 w 200"/>
              <a:gd name="T59" fmla="*/ 156 h 200"/>
              <a:gd name="T60" fmla="*/ 169 w 200"/>
              <a:gd name="T61" fmla="*/ 140 h 200"/>
              <a:gd name="T62" fmla="*/ 177 w 200"/>
              <a:gd name="T63" fmla="*/ 120 h 200"/>
              <a:gd name="T64" fmla="*/ 200 w 200"/>
              <a:gd name="T65" fmla="*/ 120 h 200"/>
              <a:gd name="T66" fmla="*/ 100 w 200"/>
              <a:gd name="T67" fmla="*/ 128 h 200"/>
              <a:gd name="T68" fmla="*/ 72 w 200"/>
              <a:gd name="T69" fmla="*/ 100 h 200"/>
              <a:gd name="T70" fmla="*/ 100 w 200"/>
              <a:gd name="T71" fmla="*/ 72 h 200"/>
              <a:gd name="T72" fmla="*/ 128 w 200"/>
              <a:gd name="T73" fmla="*/ 100 h 200"/>
              <a:gd name="T74" fmla="*/ 100 w 200"/>
              <a:gd name="T75" fmla="*/ 128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0" h="200">
                <a:moveTo>
                  <a:pt x="200" y="120"/>
                </a:moveTo>
                <a:cubicBezTo>
                  <a:pt x="200" y="80"/>
                  <a:pt x="200" y="80"/>
                  <a:pt x="200" y="80"/>
                </a:cubicBezTo>
                <a:cubicBezTo>
                  <a:pt x="178" y="80"/>
                  <a:pt x="178" y="80"/>
                  <a:pt x="178" y="80"/>
                </a:cubicBezTo>
                <a:cubicBezTo>
                  <a:pt x="176" y="72"/>
                  <a:pt x="174" y="65"/>
                  <a:pt x="170" y="59"/>
                </a:cubicBezTo>
                <a:cubicBezTo>
                  <a:pt x="185" y="43"/>
                  <a:pt x="185" y="43"/>
                  <a:pt x="185" y="43"/>
                </a:cubicBezTo>
                <a:cubicBezTo>
                  <a:pt x="157" y="15"/>
                  <a:pt x="157" y="15"/>
                  <a:pt x="157" y="15"/>
                </a:cubicBezTo>
                <a:cubicBezTo>
                  <a:pt x="142" y="30"/>
                  <a:pt x="142" y="30"/>
                  <a:pt x="142" y="30"/>
                </a:cubicBezTo>
                <a:cubicBezTo>
                  <a:pt x="135" y="26"/>
                  <a:pt x="128" y="23"/>
                  <a:pt x="120" y="21"/>
                </a:cubicBezTo>
                <a:cubicBezTo>
                  <a:pt x="120" y="0"/>
                  <a:pt x="120" y="0"/>
                  <a:pt x="120" y="0"/>
                </a:cubicBezTo>
                <a:cubicBezTo>
                  <a:pt x="80" y="0"/>
                  <a:pt x="80" y="0"/>
                  <a:pt x="80" y="0"/>
                </a:cubicBezTo>
                <a:cubicBezTo>
                  <a:pt x="80" y="21"/>
                  <a:pt x="80" y="21"/>
                  <a:pt x="80" y="21"/>
                </a:cubicBezTo>
                <a:cubicBezTo>
                  <a:pt x="73" y="23"/>
                  <a:pt x="66" y="26"/>
                  <a:pt x="59" y="30"/>
                </a:cubicBezTo>
                <a:cubicBezTo>
                  <a:pt x="44" y="15"/>
                  <a:pt x="44" y="15"/>
                  <a:pt x="44" y="15"/>
                </a:cubicBezTo>
                <a:cubicBezTo>
                  <a:pt x="16" y="43"/>
                  <a:pt x="16" y="43"/>
                  <a:pt x="16" y="43"/>
                </a:cubicBezTo>
                <a:cubicBezTo>
                  <a:pt x="31" y="59"/>
                  <a:pt x="31" y="59"/>
                  <a:pt x="31" y="59"/>
                </a:cubicBezTo>
                <a:cubicBezTo>
                  <a:pt x="27" y="65"/>
                  <a:pt x="25" y="72"/>
                  <a:pt x="23" y="80"/>
                </a:cubicBezTo>
                <a:cubicBezTo>
                  <a:pt x="0" y="80"/>
                  <a:pt x="0" y="80"/>
                  <a:pt x="0" y="80"/>
                </a:cubicBezTo>
                <a:cubicBezTo>
                  <a:pt x="0" y="120"/>
                  <a:pt x="0" y="120"/>
                  <a:pt x="0" y="120"/>
                </a:cubicBezTo>
                <a:cubicBezTo>
                  <a:pt x="23" y="120"/>
                  <a:pt x="23" y="120"/>
                  <a:pt x="23" y="120"/>
                </a:cubicBezTo>
                <a:cubicBezTo>
                  <a:pt x="25" y="127"/>
                  <a:pt x="28" y="133"/>
                  <a:pt x="32" y="140"/>
                </a:cubicBezTo>
                <a:cubicBezTo>
                  <a:pt x="16" y="156"/>
                  <a:pt x="16" y="156"/>
                  <a:pt x="16" y="156"/>
                </a:cubicBezTo>
                <a:cubicBezTo>
                  <a:pt x="44" y="184"/>
                  <a:pt x="44" y="184"/>
                  <a:pt x="44" y="184"/>
                </a:cubicBezTo>
                <a:cubicBezTo>
                  <a:pt x="61" y="168"/>
                  <a:pt x="61" y="168"/>
                  <a:pt x="61" y="168"/>
                </a:cubicBezTo>
                <a:cubicBezTo>
                  <a:pt x="67" y="171"/>
                  <a:pt x="73" y="174"/>
                  <a:pt x="80" y="176"/>
                </a:cubicBezTo>
                <a:cubicBezTo>
                  <a:pt x="80" y="200"/>
                  <a:pt x="80" y="200"/>
                  <a:pt x="80" y="200"/>
                </a:cubicBezTo>
                <a:cubicBezTo>
                  <a:pt x="120" y="200"/>
                  <a:pt x="120" y="200"/>
                  <a:pt x="120" y="200"/>
                </a:cubicBezTo>
                <a:cubicBezTo>
                  <a:pt x="120" y="176"/>
                  <a:pt x="120" y="176"/>
                  <a:pt x="120" y="176"/>
                </a:cubicBezTo>
                <a:cubicBezTo>
                  <a:pt x="127" y="174"/>
                  <a:pt x="134" y="171"/>
                  <a:pt x="140" y="168"/>
                </a:cubicBezTo>
                <a:cubicBezTo>
                  <a:pt x="157" y="184"/>
                  <a:pt x="157" y="184"/>
                  <a:pt x="157" y="184"/>
                </a:cubicBezTo>
                <a:cubicBezTo>
                  <a:pt x="185" y="156"/>
                  <a:pt x="185" y="156"/>
                  <a:pt x="185" y="156"/>
                </a:cubicBezTo>
                <a:cubicBezTo>
                  <a:pt x="169" y="140"/>
                  <a:pt x="169" y="140"/>
                  <a:pt x="169" y="140"/>
                </a:cubicBezTo>
                <a:cubicBezTo>
                  <a:pt x="173" y="133"/>
                  <a:pt x="175" y="127"/>
                  <a:pt x="177" y="120"/>
                </a:cubicBezTo>
                <a:lnTo>
                  <a:pt x="200" y="120"/>
                </a:lnTo>
                <a:close/>
                <a:moveTo>
                  <a:pt x="100" y="128"/>
                </a:moveTo>
                <a:cubicBezTo>
                  <a:pt x="85" y="128"/>
                  <a:pt x="72" y="115"/>
                  <a:pt x="72" y="100"/>
                </a:cubicBezTo>
                <a:cubicBezTo>
                  <a:pt x="72" y="84"/>
                  <a:pt x="85" y="72"/>
                  <a:pt x="100" y="72"/>
                </a:cubicBezTo>
                <a:cubicBezTo>
                  <a:pt x="116" y="72"/>
                  <a:pt x="128" y="84"/>
                  <a:pt x="128" y="100"/>
                </a:cubicBezTo>
                <a:cubicBezTo>
                  <a:pt x="128" y="115"/>
                  <a:pt x="116" y="128"/>
                  <a:pt x="100" y="128"/>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grpSp>
        <p:nvGrpSpPr>
          <p:cNvPr id="21" name="组合 20">
            <a:extLst>
              <a:ext uri="{FF2B5EF4-FFF2-40B4-BE49-F238E27FC236}">
                <a16:creationId xmlns:a16="http://schemas.microsoft.com/office/drawing/2014/main" id="{7B2EC823-A09A-4F79-B683-7D3E0578C41C}"/>
              </a:ext>
            </a:extLst>
          </p:cNvPr>
          <p:cNvGrpSpPr/>
          <p:nvPr/>
        </p:nvGrpSpPr>
        <p:grpSpPr>
          <a:xfrm>
            <a:off x="3102117" y="3774752"/>
            <a:ext cx="469900" cy="420688"/>
            <a:chOff x="5661199" y="4184650"/>
            <a:chExt cx="469900" cy="420688"/>
          </a:xfrm>
          <a:solidFill>
            <a:schemeClr val="tx1">
              <a:lumMod val="65000"/>
              <a:lumOff val="35000"/>
            </a:schemeClr>
          </a:solidFill>
        </p:grpSpPr>
        <p:sp>
          <p:nvSpPr>
            <p:cNvPr id="22" name="Freeform 75">
              <a:extLst>
                <a:ext uri="{FF2B5EF4-FFF2-40B4-BE49-F238E27FC236}">
                  <a16:creationId xmlns:a16="http://schemas.microsoft.com/office/drawing/2014/main" id="{C8439094-7808-47D8-9B31-2B21F6641DFC}"/>
                </a:ext>
              </a:extLst>
            </p:cNvPr>
            <p:cNvSpPr>
              <a:spLocks/>
            </p:cNvSpPr>
            <p:nvPr/>
          </p:nvSpPr>
          <p:spPr bwMode="auto">
            <a:xfrm>
              <a:off x="5661199" y="4429125"/>
              <a:ext cx="469900" cy="176213"/>
            </a:xfrm>
            <a:custGeom>
              <a:avLst/>
              <a:gdLst>
                <a:gd name="T0" fmla="*/ 191 w 296"/>
                <a:gd name="T1" fmla="*/ 0 h 111"/>
                <a:gd name="T2" fmla="*/ 179 w 296"/>
                <a:gd name="T3" fmla="*/ 0 h 111"/>
                <a:gd name="T4" fmla="*/ 179 w 296"/>
                <a:gd name="T5" fmla="*/ 13 h 111"/>
                <a:gd name="T6" fmla="*/ 117 w 296"/>
                <a:gd name="T7" fmla="*/ 13 h 111"/>
                <a:gd name="T8" fmla="*/ 117 w 296"/>
                <a:gd name="T9" fmla="*/ 0 h 111"/>
                <a:gd name="T10" fmla="*/ 105 w 296"/>
                <a:gd name="T11" fmla="*/ 0 h 111"/>
                <a:gd name="T12" fmla="*/ 12 w 296"/>
                <a:gd name="T13" fmla="*/ 0 h 111"/>
                <a:gd name="T14" fmla="*/ 0 w 296"/>
                <a:gd name="T15" fmla="*/ 0 h 111"/>
                <a:gd name="T16" fmla="*/ 0 w 296"/>
                <a:gd name="T17" fmla="*/ 111 h 111"/>
                <a:gd name="T18" fmla="*/ 296 w 296"/>
                <a:gd name="T19" fmla="*/ 111 h 111"/>
                <a:gd name="T20" fmla="*/ 296 w 296"/>
                <a:gd name="T21" fmla="*/ 0 h 111"/>
                <a:gd name="T22" fmla="*/ 284 w 296"/>
                <a:gd name="T23" fmla="*/ 0 h 111"/>
                <a:gd name="T24" fmla="*/ 191 w 296"/>
                <a:gd name="T25"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111">
                  <a:moveTo>
                    <a:pt x="191" y="0"/>
                  </a:moveTo>
                  <a:lnTo>
                    <a:pt x="179" y="0"/>
                  </a:lnTo>
                  <a:lnTo>
                    <a:pt x="179" y="13"/>
                  </a:lnTo>
                  <a:lnTo>
                    <a:pt x="117" y="13"/>
                  </a:lnTo>
                  <a:lnTo>
                    <a:pt x="117" y="0"/>
                  </a:lnTo>
                  <a:lnTo>
                    <a:pt x="105" y="0"/>
                  </a:lnTo>
                  <a:lnTo>
                    <a:pt x="12" y="0"/>
                  </a:lnTo>
                  <a:lnTo>
                    <a:pt x="0" y="0"/>
                  </a:lnTo>
                  <a:lnTo>
                    <a:pt x="0" y="111"/>
                  </a:lnTo>
                  <a:lnTo>
                    <a:pt x="296" y="111"/>
                  </a:lnTo>
                  <a:lnTo>
                    <a:pt x="296" y="0"/>
                  </a:lnTo>
                  <a:lnTo>
                    <a:pt x="284" y="0"/>
                  </a:lnTo>
                  <a:lnTo>
                    <a:pt x="191" y="0"/>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3" name="Freeform 76">
              <a:extLst>
                <a:ext uri="{FF2B5EF4-FFF2-40B4-BE49-F238E27FC236}">
                  <a16:creationId xmlns:a16="http://schemas.microsoft.com/office/drawing/2014/main" id="{A776F348-8008-4559-BA4F-84D75C4E7AD6}"/>
                </a:ext>
              </a:extLst>
            </p:cNvPr>
            <p:cNvSpPr>
              <a:spLocks noEditPoints="1"/>
            </p:cNvSpPr>
            <p:nvPr/>
          </p:nvSpPr>
          <p:spPr bwMode="auto">
            <a:xfrm>
              <a:off x="5661199" y="4184650"/>
              <a:ext cx="469900" cy="225425"/>
            </a:xfrm>
            <a:custGeom>
              <a:avLst/>
              <a:gdLst>
                <a:gd name="T0" fmla="*/ 191 w 296"/>
                <a:gd name="T1" fmla="*/ 31 h 142"/>
                <a:gd name="T2" fmla="*/ 191 w 296"/>
                <a:gd name="T3" fmla="*/ 0 h 142"/>
                <a:gd name="T4" fmla="*/ 105 w 296"/>
                <a:gd name="T5" fmla="*/ 0 h 142"/>
                <a:gd name="T6" fmla="*/ 105 w 296"/>
                <a:gd name="T7" fmla="*/ 31 h 142"/>
                <a:gd name="T8" fmla="*/ 0 w 296"/>
                <a:gd name="T9" fmla="*/ 31 h 142"/>
                <a:gd name="T10" fmla="*/ 0 w 296"/>
                <a:gd name="T11" fmla="*/ 142 h 142"/>
                <a:gd name="T12" fmla="*/ 12 w 296"/>
                <a:gd name="T13" fmla="*/ 142 h 142"/>
                <a:gd name="T14" fmla="*/ 105 w 296"/>
                <a:gd name="T15" fmla="*/ 142 h 142"/>
                <a:gd name="T16" fmla="*/ 117 w 296"/>
                <a:gd name="T17" fmla="*/ 142 h 142"/>
                <a:gd name="T18" fmla="*/ 117 w 296"/>
                <a:gd name="T19" fmla="*/ 129 h 142"/>
                <a:gd name="T20" fmla="*/ 179 w 296"/>
                <a:gd name="T21" fmla="*/ 129 h 142"/>
                <a:gd name="T22" fmla="*/ 179 w 296"/>
                <a:gd name="T23" fmla="*/ 142 h 142"/>
                <a:gd name="T24" fmla="*/ 191 w 296"/>
                <a:gd name="T25" fmla="*/ 142 h 142"/>
                <a:gd name="T26" fmla="*/ 284 w 296"/>
                <a:gd name="T27" fmla="*/ 142 h 142"/>
                <a:gd name="T28" fmla="*/ 296 w 296"/>
                <a:gd name="T29" fmla="*/ 142 h 142"/>
                <a:gd name="T30" fmla="*/ 296 w 296"/>
                <a:gd name="T31" fmla="*/ 31 h 142"/>
                <a:gd name="T32" fmla="*/ 191 w 296"/>
                <a:gd name="T33" fmla="*/ 31 h 142"/>
                <a:gd name="T34" fmla="*/ 117 w 296"/>
                <a:gd name="T35" fmla="*/ 12 h 142"/>
                <a:gd name="T36" fmla="*/ 179 w 296"/>
                <a:gd name="T37" fmla="*/ 12 h 142"/>
                <a:gd name="T38" fmla="*/ 179 w 296"/>
                <a:gd name="T39" fmla="*/ 31 h 142"/>
                <a:gd name="T40" fmla="*/ 117 w 296"/>
                <a:gd name="T41" fmla="*/ 31 h 142"/>
                <a:gd name="T42" fmla="*/ 117 w 296"/>
                <a:gd name="T43" fmla="*/ 1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6" h="142">
                  <a:moveTo>
                    <a:pt x="191" y="31"/>
                  </a:moveTo>
                  <a:lnTo>
                    <a:pt x="191" y="0"/>
                  </a:lnTo>
                  <a:lnTo>
                    <a:pt x="105" y="0"/>
                  </a:lnTo>
                  <a:lnTo>
                    <a:pt x="105" y="31"/>
                  </a:lnTo>
                  <a:lnTo>
                    <a:pt x="0" y="31"/>
                  </a:lnTo>
                  <a:lnTo>
                    <a:pt x="0" y="142"/>
                  </a:lnTo>
                  <a:lnTo>
                    <a:pt x="12" y="142"/>
                  </a:lnTo>
                  <a:lnTo>
                    <a:pt x="105" y="142"/>
                  </a:lnTo>
                  <a:lnTo>
                    <a:pt x="117" y="142"/>
                  </a:lnTo>
                  <a:lnTo>
                    <a:pt x="117" y="129"/>
                  </a:lnTo>
                  <a:lnTo>
                    <a:pt x="179" y="129"/>
                  </a:lnTo>
                  <a:lnTo>
                    <a:pt x="179" y="142"/>
                  </a:lnTo>
                  <a:lnTo>
                    <a:pt x="191" y="142"/>
                  </a:lnTo>
                  <a:lnTo>
                    <a:pt x="284" y="142"/>
                  </a:lnTo>
                  <a:lnTo>
                    <a:pt x="296" y="142"/>
                  </a:lnTo>
                  <a:lnTo>
                    <a:pt x="296" y="31"/>
                  </a:lnTo>
                  <a:lnTo>
                    <a:pt x="191" y="31"/>
                  </a:lnTo>
                  <a:close/>
                  <a:moveTo>
                    <a:pt x="117" y="12"/>
                  </a:moveTo>
                  <a:lnTo>
                    <a:pt x="179" y="12"/>
                  </a:lnTo>
                  <a:lnTo>
                    <a:pt x="179" y="31"/>
                  </a:lnTo>
                  <a:lnTo>
                    <a:pt x="117" y="31"/>
                  </a:lnTo>
                  <a:lnTo>
                    <a:pt x="117" y="12"/>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214458212"/>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14:presetBounceEnd="53333">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14:bounceEnd="53333">
                                          <p:cBhvr additive="base">
                                            <p:cTn id="16" dur="300" fill="hold"/>
                                            <p:tgtEl>
                                              <p:spTgt spid="116"/>
                                            </p:tgtEl>
                                            <p:attrNameLst>
                                              <p:attrName>ppt_x</p:attrName>
                                            </p:attrNameLst>
                                          </p:cBhvr>
                                          <p:tavLst>
                                            <p:tav tm="0">
                                              <p:val>
                                                <p:strVal val="1+#ppt_w/2"/>
                                              </p:val>
                                            </p:tav>
                                            <p:tav tm="100000">
                                              <p:val>
                                                <p:strVal val="#ppt_x"/>
                                              </p:val>
                                            </p:tav>
                                          </p:tavLst>
                                        </p:anim>
                                        <p:anim calcmode="lin" valueType="num" p14:bounceEnd="53333">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cBhvr additive="base">
                                            <p:cTn id="16" dur="300" fill="hold"/>
                                            <p:tgtEl>
                                              <p:spTgt spid="116"/>
                                            </p:tgtEl>
                                            <p:attrNameLst>
                                              <p:attrName>ppt_x</p:attrName>
                                            </p:attrNameLst>
                                          </p:cBhvr>
                                          <p:tavLst>
                                            <p:tav tm="0">
                                              <p:val>
                                                <p:strVal val="1+#ppt_w/2"/>
                                              </p:val>
                                            </p:tav>
                                            <p:tav tm="100000">
                                              <p:val>
                                                <p:strVal val="#ppt_x"/>
                                              </p:val>
                                            </p:tav>
                                          </p:tavLst>
                                        </p:anim>
                                        <p:anim calcmode="lin" valueType="num">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1" y="441014"/>
            <a:ext cx="4788025"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179512" y="469812"/>
            <a:ext cx="6937282"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Re-examine the translator’s value </a:t>
            </a:r>
            <a:endParaRPr lang="zh-CN" altLang="en-US" b="1" dirty="0">
              <a:solidFill>
                <a:schemeClr val="bg1"/>
              </a:solidFill>
              <a:latin typeface="微软雅黑" pitchFamily="34" charset="-122"/>
              <a:ea typeface="微软雅黑" pitchFamily="34" charset="-122"/>
            </a:endParaRPr>
          </a:p>
        </p:txBody>
      </p:sp>
      <p:sp>
        <p:nvSpPr>
          <p:cNvPr id="47" name="泪滴形 24"/>
          <p:cNvSpPr>
            <a:spLocks/>
          </p:cNvSpPr>
          <p:nvPr/>
        </p:nvSpPr>
        <p:spPr bwMode="auto">
          <a:xfrm rot="10800000" flipH="1">
            <a:off x="931836" y="1544293"/>
            <a:ext cx="1352926" cy="1352926"/>
          </a:xfrm>
          <a:custGeom>
            <a:avLst/>
            <a:gdLst>
              <a:gd name="T0" fmla="*/ 679134 w 1680168"/>
              <a:gd name="T1" fmla="*/ 1503514 h 1680168"/>
              <a:gd name="T2" fmla="*/ 176653 w 1680168"/>
              <a:gd name="T3" fmla="*/ 1001034 h 1680168"/>
              <a:gd name="T4" fmla="*/ 679134 w 1680168"/>
              <a:gd name="T5" fmla="*/ 498554 h 1680168"/>
              <a:gd name="T6" fmla="*/ 1181615 w 1680168"/>
              <a:gd name="T7" fmla="*/ 1001034 h 1680168"/>
              <a:gd name="T8" fmla="*/ 679134 w 1680168"/>
              <a:gd name="T9" fmla="*/ 1503514 h 1680168"/>
              <a:gd name="T10" fmla="*/ 840084 w 1680168"/>
              <a:gd name="T11" fmla="*/ 1680168 h 1680168"/>
              <a:gd name="T12" fmla="*/ 1680168 w 1680168"/>
              <a:gd name="T13" fmla="*/ 840084 h 1680168"/>
              <a:gd name="T14" fmla="*/ 1680168 w 1680168"/>
              <a:gd name="T15" fmla="*/ 0 h 1680168"/>
              <a:gd name="T16" fmla="*/ 840084 w 1680168"/>
              <a:gd name="T17" fmla="*/ 0 h 1680168"/>
              <a:gd name="T18" fmla="*/ 0 w 1680168"/>
              <a:gd name="T19" fmla="*/ 840084 h 1680168"/>
              <a:gd name="T20" fmla="*/ 840084 w 1680168"/>
              <a:gd name="T21" fmla="*/ 1680168 h 1680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80168" h="1680168">
                <a:moveTo>
                  <a:pt x="679134" y="1503514"/>
                </a:moveTo>
                <a:cubicBezTo>
                  <a:pt x="401621" y="1503514"/>
                  <a:pt x="176653" y="1278546"/>
                  <a:pt x="176653" y="1001034"/>
                </a:cubicBezTo>
                <a:cubicBezTo>
                  <a:pt x="176653" y="723522"/>
                  <a:pt x="401621" y="498554"/>
                  <a:pt x="679134" y="498554"/>
                </a:cubicBezTo>
                <a:cubicBezTo>
                  <a:pt x="956647" y="498554"/>
                  <a:pt x="1181615" y="723522"/>
                  <a:pt x="1181615" y="1001034"/>
                </a:cubicBezTo>
                <a:cubicBezTo>
                  <a:pt x="1181615" y="1278546"/>
                  <a:pt x="956647" y="1503514"/>
                  <a:pt x="679134" y="1503514"/>
                </a:cubicBezTo>
                <a:close/>
                <a:moveTo>
                  <a:pt x="840084" y="1680168"/>
                </a:moveTo>
                <a:cubicBezTo>
                  <a:pt x="1304050" y="1680168"/>
                  <a:pt x="1680168" y="1304050"/>
                  <a:pt x="1680168" y="840084"/>
                </a:cubicBezTo>
                <a:lnTo>
                  <a:pt x="1680168" y="0"/>
                </a:lnTo>
                <a:lnTo>
                  <a:pt x="840084" y="0"/>
                </a:lnTo>
                <a:cubicBezTo>
                  <a:pt x="376118" y="0"/>
                  <a:pt x="0" y="376118"/>
                  <a:pt x="0" y="840084"/>
                </a:cubicBezTo>
                <a:cubicBezTo>
                  <a:pt x="0" y="1304050"/>
                  <a:pt x="376118" y="1680168"/>
                  <a:pt x="840084" y="1680168"/>
                </a:cubicBezTo>
                <a:close/>
              </a:path>
            </a:pathLst>
          </a:custGeom>
          <a:solidFill>
            <a:schemeClr val="tx2"/>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0" name="泪滴形 38"/>
          <p:cNvSpPr>
            <a:spLocks/>
          </p:cNvSpPr>
          <p:nvPr/>
        </p:nvSpPr>
        <p:spPr bwMode="auto">
          <a:xfrm>
            <a:off x="755576" y="2932734"/>
            <a:ext cx="1512620" cy="1513898"/>
          </a:xfrm>
          <a:custGeom>
            <a:avLst/>
            <a:gdLst>
              <a:gd name="T0" fmla="*/ 811275 w 1879944"/>
              <a:gd name="T1" fmla="*/ 455670 h 1880638"/>
              <a:gd name="T2" fmla="*/ 198108 w 1879944"/>
              <a:gd name="T3" fmla="*/ 1069063 h 1880638"/>
              <a:gd name="T4" fmla="*/ 811275 w 1879944"/>
              <a:gd name="T5" fmla="*/ 1682456 h 1880638"/>
              <a:gd name="T6" fmla="*/ 1424442 w 1879944"/>
              <a:gd name="T7" fmla="*/ 1069063 h 1880638"/>
              <a:gd name="T8" fmla="*/ 811275 w 1879944"/>
              <a:gd name="T9" fmla="*/ 455670 h 1880638"/>
              <a:gd name="T10" fmla="*/ 939973 w 1879944"/>
              <a:gd name="T11" fmla="*/ 0 h 1880638"/>
              <a:gd name="T12" fmla="*/ 1879944 w 1879944"/>
              <a:gd name="T13" fmla="*/ 0 h 1880638"/>
              <a:gd name="T14" fmla="*/ 1879944 w 1879944"/>
              <a:gd name="T15" fmla="*/ 940319 h 1880638"/>
              <a:gd name="T16" fmla="*/ 939972 w 1879944"/>
              <a:gd name="T17" fmla="*/ 1880638 h 1880638"/>
              <a:gd name="T18" fmla="*/ 0 w 1879944"/>
              <a:gd name="T19" fmla="*/ 940319 h 1880638"/>
              <a:gd name="T20" fmla="*/ 1 w 1879944"/>
              <a:gd name="T21" fmla="*/ 940319 h 1880638"/>
              <a:gd name="T22" fmla="*/ 939973 w 1879944"/>
              <a:gd name="T23" fmla="*/ 0 h 1880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79944" h="1880638">
                <a:moveTo>
                  <a:pt x="811275" y="455670"/>
                </a:moveTo>
                <a:cubicBezTo>
                  <a:pt x="472632" y="455670"/>
                  <a:pt x="198108" y="730295"/>
                  <a:pt x="198108" y="1069063"/>
                </a:cubicBezTo>
                <a:cubicBezTo>
                  <a:pt x="198108" y="1407831"/>
                  <a:pt x="472632" y="1682456"/>
                  <a:pt x="811275" y="1682456"/>
                </a:cubicBezTo>
                <a:cubicBezTo>
                  <a:pt x="1149918" y="1682456"/>
                  <a:pt x="1424442" y="1407831"/>
                  <a:pt x="1424442" y="1069063"/>
                </a:cubicBezTo>
                <a:cubicBezTo>
                  <a:pt x="1424442" y="730295"/>
                  <a:pt x="1149918" y="455670"/>
                  <a:pt x="811275" y="455670"/>
                </a:cubicBezTo>
                <a:close/>
                <a:moveTo>
                  <a:pt x="939973" y="0"/>
                </a:moveTo>
                <a:lnTo>
                  <a:pt x="1879944" y="0"/>
                </a:lnTo>
                <a:lnTo>
                  <a:pt x="1879944" y="940319"/>
                </a:lnTo>
                <a:cubicBezTo>
                  <a:pt x="1879944" y="1459643"/>
                  <a:pt x="1459104" y="1880638"/>
                  <a:pt x="939972" y="1880638"/>
                </a:cubicBezTo>
                <a:cubicBezTo>
                  <a:pt x="420840" y="1880638"/>
                  <a:pt x="0" y="1459643"/>
                  <a:pt x="0" y="940319"/>
                </a:cubicBezTo>
                <a:lnTo>
                  <a:pt x="1" y="940319"/>
                </a:lnTo>
                <a:cubicBezTo>
                  <a:pt x="1" y="420995"/>
                  <a:pt x="420841" y="0"/>
                  <a:pt x="939973" y="0"/>
                </a:cubicBezTo>
                <a:close/>
              </a:path>
            </a:pathLst>
          </a:custGeom>
          <a:solidFill>
            <a:schemeClr val="accent5"/>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3" name="泪滴形 34"/>
          <p:cNvSpPr>
            <a:spLocks/>
          </p:cNvSpPr>
          <p:nvPr/>
        </p:nvSpPr>
        <p:spPr bwMode="auto">
          <a:xfrm rot="16200000" flipH="1">
            <a:off x="2303754" y="1330303"/>
            <a:ext cx="1566277" cy="1567555"/>
          </a:xfrm>
          <a:custGeom>
            <a:avLst/>
            <a:gdLst>
              <a:gd name="T0" fmla="*/ 205247 w 1947680"/>
              <a:gd name="T1" fmla="*/ 1146936 h 1946960"/>
              <a:gd name="T2" fmla="*/ 800320 w 1947680"/>
              <a:gd name="T3" fmla="*/ 552082 h 1946960"/>
              <a:gd name="T4" fmla="*/ 1395393 w 1947680"/>
              <a:gd name="T5" fmla="*/ 1146936 h 1946960"/>
              <a:gd name="T6" fmla="*/ 800320 w 1947680"/>
              <a:gd name="T7" fmla="*/ 1741790 h 1946960"/>
              <a:gd name="T8" fmla="*/ 205247 w 1947680"/>
              <a:gd name="T9" fmla="*/ 1146936 h 1946960"/>
              <a:gd name="T10" fmla="*/ 0 w 1947680"/>
              <a:gd name="T11" fmla="*/ 973480 h 1946960"/>
              <a:gd name="T12" fmla="*/ 973840 w 1947680"/>
              <a:gd name="T13" fmla="*/ 1946960 h 1946960"/>
              <a:gd name="T14" fmla="*/ 1947680 w 1947680"/>
              <a:gd name="T15" fmla="*/ 973480 h 1946960"/>
              <a:gd name="T16" fmla="*/ 1947680 w 1947680"/>
              <a:gd name="T17" fmla="*/ 0 h 1946960"/>
              <a:gd name="T18" fmla="*/ 973841 w 1947680"/>
              <a:gd name="T19" fmla="*/ 0 h 1946960"/>
              <a:gd name="T20" fmla="*/ 1 w 1947680"/>
              <a:gd name="T21" fmla="*/ 973480 h 1946960"/>
              <a:gd name="T22" fmla="*/ 0 w 1947680"/>
              <a:gd name="T23" fmla="*/ 973480 h 1946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47680" h="1946960">
                <a:moveTo>
                  <a:pt x="205247" y="1146936"/>
                </a:moveTo>
                <a:cubicBezTo>
                  <a:pt x="205247" y="818407"/>
                  <a:pt x="471670" y="552082"/>
                  <a:pt x="800320" y="552082"/>
                </a:cubicBezTo>
                <a:cubicBezTo>
                  <a:pt x="1128970" y="552082"/>
                  <a:pt x="1395393" y="818407"/>
                  <a:pt x="1395393" y="1146936"/>
                </a:cubicBezTo>
                <a:cubicBezTo>
                  <a:pt x="1395393" y="1475465"/>
                  <a:pt x="1128970" y="1741790"/>
                  <a:pt x="800320" y="1741790"/>
                </a:cubicBezTo>
                <a:cubicBezTo>
                  <a:pt x="471670" y="1741790"/>
                  <a:pt x="205247" y="1475465"/>
                  <a:pt x="205247" y="1146936"/>
                </a:cubicBezTo>
                <a:close/>
                <a:moveTo>
                  <a:pt x="0" y="973480"/>
                </a:moveTo>
                <a:cubicBezTo>
                  <a:pt x="0" y="1511118"/>
                  <a:pt x="436003" y="1946960"/>
                  <a:pt x="973840" y="1946960"/>
                </a:cubicBezTo>
                <a:cubicBezTo>
                  <a:pt x="1511677" y="1946960"/>
                  <a:pt x="1947680" y="1511118"/>
                  <a:pt x="1947680" y="973480"/>
                </a:cubicBezTo>
                <a:lnTo>
                  <a:pt x="1947680" y="0"/>
                </a:lnTo>
                <a:lnTo>
                  <a:pt x="973841" y="0"/>
                </a:lnTo>
                <a:cubicBezTo>
                  <a:pt x="436004" y="0"/>
                  <a:pt x="1" y="435842"/>
                  <a:pt x="1" y="973480"/>
                </a:cubicBezTo>
                <a:lnTo>
                  <a:pt x="0" y="973480"/>
                </a:lnTo>
                <a:close/>
              </a:path>
            </a:pathLst>
          </a:custGeom>
          <a:solidFill>
            <a:schemeClr val="accent1"/>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6" name="泪滴形 36"/>
          <p:cNvSpPr>
            <a:spLocks/>
          </p:cNvSpPr>
          <p:nvPr/>
        </p:nvSpPr>
        <p:spPr bwMode="auto">
          <a:xfrm flipH="1">
            <a:off x="2304059" y="2932734"/>
            <a:ext cx="1727248" cy="1727248"/>
          </a:xfrm>
          <a:custGeom>
            <a:avLst/>
            <a:gdLst>
              <a:gd name="T0" fmla="*/ 875297 w 2146050"/>
              <a:gd name="T1" fmla="*/ 621837 h 2146844"/>
              <a:gd name="T2" fmla="*/ 1524443 w 2146050"/>
              <a:gd name="T3" fmla="*/ 1271223 h 2146844"/>
              <a:gd name="T4" fmla="*/ 875297 w 2146050"/>
              <a:gd name="T5" fmla="*/ 1920609 h 2146844"/>
              <a:gd name="T6" fmla="*/ 226151 w 2146050"/>
              <a:gd name="T7" fmla="*/ 1271223 h 2146844"/>
              <a:gd name="T8" fmla="*/ 875297 w 2146050"/>
              <a:gd name="T9" fmla="*/ 621837 h 2146844"/>
              <a:gd name="T10" fmla="*/ 2146050 w 2146050"/>
              <a:gd name="T11" fmla="*/ 0 h 2146844"/>
              <a:gd name="T12" fmla="*/ 1073025 w 2146050"/>
              <a:gd name="T13" fmla="*/ 0 h 2146844"/>
              <a:gd name="T14" fmla="*/ 0 w 2146050"/>
              <a:gd name="T15" fmla="*/ 1073422 h 2146844"/>
              <a:gd name="T16" fmla="*/ 1073025 w 2146050"/>
              <a:gd name="T17" fmla="*/ 2146844 h 2146844"/>
              <a:gd name="T18" fmla="*/ 2146050 w 2146050"/>
              <a:gd name="T19" fmla="*/ 1073422 h 2146844"/>
              <a:gd name="T20" fmla="*/ 2146050 w 2146050"/>
              <a:gd name="T21" fmla="*/ 0 h 2146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46050" h="2146844">
                <a:moveTo>
                  <a:pt x="875297" y="621837"/>
                </a:moveTo>
                <a:cubicBezTo>
                  <a:pt x="1233810" y="621837"/>
                  <a:pt x="1524443" y="912577"/>
                  <a:pt x="1524443" y="1271223"/>
                </a:cubicBezTo>
                <a:cubicBezTo>
                  <a:pt x="1524443" y="1629869"/>
                  <a:pt x="1233810" y="1920609"/>
                  <a:pt x="875297" y="1920609"/>
                </a:cubicBezTo>
                <a:cubicBezTo>
                  <a:pt x="516784" y="1920609"/>
                  <a:pt x="226151" y="1629869"/>
                  <a:pt x="226151" y="1271223"/>
                </a:cubicBezTo>
                <a:cubicBezTo>
                  <a:pt x="226151" y="912577"/>
                  <a:pt x="516784" y="621837"/>
                  <a:pt x="875297" y="621837"/>
                </a:cubicBezTo>
                <a:close/>
                <a:moveTo>
                  <a:pt x="2146050" y="0"/>
                </a:moveTo>
                <a:lnTo>
                  <a:pt x="1073025" y="0"/>
                </a:lnTo>
                <a:cubicBezTo>
                  <a:pt x="480410" y="0"/>
                  <a:pt x="0" y="480587"/>
                  <a:pt x="0" y="1073422"/>
                </a:cubicBezTo>
                <a:cubicBezTo>
                  <a:pt x="0" y="1666257"/>
                  <a:pt x="480410" y="2146844"/>
                  <a:pt x="1073025" y="2146844"/>
                </a:cubicBezTo>
                <a:cubicBezTo>
                  <a:pt x="1665640" y="2146844"/>
                  <a:pt x="2146050" y="1666257"/>
                  <a:pt x="2146050" y="1073422"/>
                </a:cubicBezTo>
                <a:lnTo>
                  <a:pt x="2146050" y="0"/>
                </a:lnTo>
                <a:close/>
              </a:path>
            </a:pathLst>
          </a:custGeom>
          <a:solidFill>
            <a:schemeClr val="accent3"/>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16" name="Text Box 11"/>
          <p:cNvSpPr txBox="1">
            <a:spLocks noChangeArrowheads="1"/>
          </p:cNvSpPr>
          <p:nvPr/>
        </p:nvSpPr>
        <p:spPr bwMode="auto">
          <a:xfrm>
            <a:off x="4184502" y="1882202"/>
            <a:ext cx="4435818"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lgn="just">
              <a:defRPr/>
            </a:pPr>
            <a:r>
              <a:rPr lang="en-US" altLang="zh-CN" sz="1600" kern="0" dirty="0">
                <a:latin typeface="Times New Roman" panose="02020603050405020304" pitchFamily="18" charset="0"/>
                <a:ea typeface="微软雅黑" pitchFamily="34" charset="-122"/>
                <a:cs typeface="Times New Roman" panose="02020603050405020304" pitchFamily="18" charset="0"/>
              </a:rPr>
              <a:t>1 Language, creativity and emotion challenges AI in translation a lot. Human being is still the main body of technology</a:t>
            </a:r>
          </a:p>
          <a:p>
            <a:pPr algn="just">
              <a:defRPr/>
            </a:pPr>
            <a:endParaRPr lang="en-US" altLang="zh-CN" sz="1600" kern="0" dirty="0">
              <a:latin typeface="Times New Roman" panose="02020603050405020304" pitchFamily="18" charset="0"/>
              <a:ea typeface="微软雅黑" pitchFamily="34" charset="-122"/>
              <a:cs typeface="Times New Roman" panose="02020603050405020304" pitchFamily="18" charset="0"/>
            </a:endParaRPr>
          </a:p>
          <a:p>
            <a:pPr algn="just">
              <a:defRPr/>
            </a:pPr>
            <a:r>
              <a:rPr lang="en-US" altLang="zh-CN" sz="1600" kern="0" dirty="0">
                <a:latin typeface="Times New Roman" panose="02020603050405020304" pitchFamily="18" charset="0"/>
                <a:ea typeface="微软雅黑" pitchFamily="34" charset="-122"/>
                <a:cs typeface="Times New Roman" panose="02020603050405020304" pitchFamily="18" charset="0"/>
              </a:rPr>
              <a:t>2 Machine translation lack comprehension and its purpose is to connect words rather than idea. So human will be more keenly appreciated owning to  their high wisdom.</a:t>
            </a:r>
            <a:endParaRPr lang="zh-CN" altLang="en-US" sz="1600" kern="0" dirty="0">
              <a:latin typeface="Times New Roman" panose="02020603050405020304" pitchFamily="18" charset="0"/>
              <a:ea typeface="微软雅黑" pitchFamily="34" charset="-122"/>
              <a:cs typeface="Times New Roman" panose="02020603050405020304" pitchFamily="18" charset="0"/>
            </a:endParaRPr>
          </a:p>
        </p:txBody>
      </p:sp>
      <p:sp>
        <p:nvSpPr>
          <p:cNvPr id="18" name="Freeform 72">
            <a:extLst>
              <a:ext uri="{FF2B5EF4-FFF2-40B4-BE49-F238E27FC236}">
                <a16:creationId xmlns:a16="http://schemas.microsoft.com/office/drawing/2014/main" id="{DA89438D-45AE-4AA4-95C7-1A7D4AF70709}"/>
              </a:ext>
            </a:extLst>
          </p:cNvPr>
          <p:cNvSpPr>
            <a:spLocks noEditPoints="1"/>
          </p:cNvSpPr>
          <p:nvPr/>
        </p:nvSpPr>
        <p:spPr bwMode="auto">
          <a:xfrm>
            <a:off x="1211973" y="1907705"/>
            <a:ext cx="469900" cy="412750"/>
          </a:xfrm>
          <a:custGeom>
            <a:avLst/>
            <a:gdLst>
              <a:gd name="T0" fmla="*/ 176 w 192"/>
              <a:gd name="T1" fmla="*/ 0 h 168"/>
              <a:gd name="T2" fmla="*/ 16 w 192"/>
              <a:gd name="T3" fmla="*/ 0 h 168"/>
              <a:gd name="T4" fmla="*/ 0 w 192"/>
              <a:gd name="T5" fmla="*/ 16 h 168"/>
              <a:gd name="T6" fmla="*/ 0 w 192"/>
              <a:gd name="T7" fmla="*/ 120 h 168"/>
              <a:gd name="T8" fmla="*/ 16 w 192"/>
              <a:gd name="T9" fmla="*/ 136 h 168"/>
              <a:gd name="T10" fmla="*/ 128 w 192"/>
              <a:gd name="T11" fmla="*/ 136 h 168"/>
              <a:gd name="T12" fmla="*/ 160 w 192"/>
              <a:gd name="T13" fmla="*/ 168 h 168"/>
              <a:gd name="T14" fmla="*/ 160 w 192"/>
              <a:gd name="T15" fmla="*/ 136 h 168"/>
              <a:gd name="T16" fmla="*/ 176 w 192"/>
              <a:gd name="T17" fmla="*/ 136 h 168"/>
              <a:gd name="T18" fmla="*/ 192 w 192"/>
              <a:gd name="T19" fmla="*/ 120 h 168"/>
              <a:gd name="T20" fmla="*/ 192 w 192"/>
              <a:gd name="T21" fmla="*/ 16 h 168"/>
              <a:gd name="T22" fmla="*/ 176 w 192"/>
              <a:gd name="T23" fmla="*/ 0 h 168"/>
              <a:gd name="T24" fmla="*/ 65 w 192"/>
              <a:gd name="T25" fmla="*/ 76 h 168"/>
              <a:gd name="T26" fmla="*/ 57 w 192"/>
              <a:gd name="T27" fmla="*/ 68 h 168"/>
              <a:gd name="T28" fmla="*/ 65 w 192"/>
              <a:gd name="T29" fmla="*/ 60 h 168"/>
              <a:gd name="T30" fmla="*/ 73 w 192"/>
              <a:gd name="T31" fmla="*/ 68 h 168"/>
              <a:gd name="T32" fmla="*/ 65 w 192"/>
              <a:gd name="T33" fmla="*/ 76 h 168"/>
              <a:gd name="T34" fmla="*/ 96 w 192"/>
              <a:gd name="T35" fmla="*/ 76 h 168"/>
              <a:gd name="T36" fmla="*/ 88 w 192"/>
              <a:gd name="T37" fmla="*/ 68 h 168"/>
              <a:gd name="T38" fmla="*/ 96 w 192"/>
              <a:gd name="T39" fmla="*/ 60 h 168"/>
              <a:gd name="T40" fmla="*/ 104 w 192"/>
              <a:gd name="T41" fmla="*/ 68 h 168"/>
              <a:gd name="T42" fmla="*/ 96 w 192"/>
              <a:gd name="T43" fmla="*/ 76 h 168"/>
              <a:gd name="T44" fmla="*/ 128 w 192"/>
              <a:gd name="T45" fmla="*/ 76 h 168"/>
              <a:gd name="T46" fmla="*/ 120 w 192"/>
              <a:gd name="T47" fmla="*/ 68 h 168"/>
              <a:gd name="T48" fmla="*/ 128 w 192"/>
              <a:gd name="T49" fmla="*/ 60 h 168"/>
              <a:gd name="T50" fmla="*/ 136 w 192"/>
              <a:gd name="T51" fmla="*/ 68 h 168"/>
              <a:gd name="T52" fmla="*/ 128 w 192"/>
              <a:gd name="T53" fmla="*/ 7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2" h="168">
                <a:moveTo>
                  <a:pt x="176" y="0"/>
                </a:moveTo>
                <a:cubicBezTo>
                  <a:pt x="16" y="0"/>
                  <a:pt x="16" y="0"/>
                  <a:pt x="16" y="0"/>
                </a:cubicBezTo>
                <a:cubicBezTo>
                  <a:pt x="7" y="0"/>
                  <a:pt x="0" y="7"/>
                  <a:pt x="0" y="16"/>
                </a:cubicBezTo>
                <a:cubicBezTo>
                  <a:pt x="0" y="120"/>
                  <a:pt x="0" y="120"/>
                  <a:pt x="0" y="120"/>
                </a:cubicBezTo>
                <a:cubicBezTo>
                  <a:pt x="0" y="129"/>
                  <a:pt x="7" y="136"/>
                  <a:pt x="16" y="136"/>
                </a:cubicBezTo>
                <a:cubicBezTo>
                  <a:pt x="128" y="136"/>
                  <a:pt x="128" y="136"/>
                  <a:pt x="128" y="136"/>
                </a:cubicBezTo>
                <a:cubicBezTo>
                  <a:pt x="160" y="168"/>
                  <a:pt x="160" y="168"/>
                  <a:pt x="160" y="168"/>
                </a:cubicBezTo>
                <a:cubicBezTo>
                  <a:pt x="160" y="136"/>
                  <a:pt x="160" y="136"/>
                  <a:pt x="160" y="136"/>
                </a:cubicBezTo>
                <a:cubicBezTo>
                  <a:pt x="176" y="136"/>
                  <a:pt x="176" y="136"/>
                  <a:pt x="176" y="136"/>
                </a:cubicBezTo>
                <a:cubicBezTo>
                  <a:pt x="185" y="136"/>
                  <a:pt x="192" y="129"/>
                  <a:pt x="192" y="120"/>
                </a:cubicBezTo>
                <a:cubicBezTo>
                  <a:pt x="192" y="16"/>
                  <a:pt x="192" y="16"/>
                  <a:pt x="192" y="16"/>
                </a:cubicBezTo>
                <a:cubicBezTo>
                  <a:pt x="192" y="7"/>
                  <a:pt x="185" y="0"/>
                  <a:pt x="176" y="0"/>
                </a:cubicBezTo>
                <a:close/>
                <a:moveTo>
                  <a:pt x="65" y="76"/>
                </a:moveTo>
                <a:cubicBezTo>
                  <a:pt x="60" y="76"/>
                  <a:pt x="57" y="72"/>
                  <a:pt x="57" y="68"/>
                </a:cubicBezTo>
                <a:cubicBezTo>
                  <a:pt x="57" y="63"/>
                  <a:pt x="60" y="60"/>
                  <a:pt x="65" y="60"/>
                </a:cubicBezTo>
                <a:cubicBezTo>
                  <a:pt x="69" y="60"/>
                  <a:pt x="73" y="63"/>
                  <a:pt x="73" y="68"/>
                </a:cubicBezTo>
                <a:cubicBezTo>
                  <a:pt x="73" y="72"/>
                  <a:pt x="69" y="76"/>
                  <a:pt x="65" y="76"/>
                </a:cubicBezTo>
                <a:close/>
                <a:moveTo>
                  <a:pt x="96" y="76"/>
                </a:moveTo>
                <a:cubicBezTo>
                  <a:pt x="92" y="76"/>
                  <a:pt x="88" y="72"/>
                  <a:pt x="88" y="68"/>
                </a:cubicBezTo>
                <a:cubicBezTo>
                  <a:pt x="88" y="63"/>
                  <a:pt x="92" y="60"/>
                  <a:pt x="96" y="60"/>
                </a:cubicBezTo>
                <a:cubicBezTo>
                  <a:pt x="101" y="60"/>
                  <a:pt x="104" y="63"/>
                  <a:pt x="104" y="68"/>
                </a:cubicBezTo>
                <a:cubicBezTo>
                  <a:pt x="104" y="72"/>
                  <a:pt x="101" y="76"/>
                  <a:pt x="96" y="76"/>
                </a:cubicBezTo>
                <a:close/>
                <a:moveTo>
                  <a:pt x="128" y="76"/>
                </a:moveTo>
                <a:cubicBezTo>
                  <a:pt x="124" y="76"/>
                  <a:pt x="120" y="72"/>
                  <a:pt x="120" y="68"/>
                </a:cubicBezTo>
                <a:cubicBezTo>
                  <a:pt x="120" y="63"/>
                  <a:pt x="124" y="60"/>
                  <a:pt x="128" y="60"/>
                </a:cubicBezTo>
                <a:cubicBezTo>
                  <a:pt x="133" y="60"/>
                  <a:pt x="136" y="63"/>
                  <a:pt x="136" y="68"/>
                </a:cubicBezTo>
                <a:cubicBezTo>
                  <a:pt x="136" y="72"/>
                  <a:pt x="133" y="76"/>
                  <a:pt x="128" y="76"/>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9" name="Freeform 25">
            <a:extLst>
              <a:ext uri="{FF2B5EF4-FFF2-40B4-BE49-F238E27FC236}">
                <a16:creationId xmlns:a16="http://schemas.microsoft.com/office/drawing/2014/main" id="{B8F7A007-E2BC-4872-A2FC-B3466DCB5C42}"/>
              </a:ext>
            </a:extLst>
          </p:cNvPr>
          <p:cNvSpPr>
            <a:spLocks noEditPoints="1"/>
          </p:cNvSpPr>
          <p:nvPr/>
        </p:nvSpPr>
        <p:spPr bwMode="auto">
          <a:xfrm>
            <a:off x="2978696" y="1692118"/>
            <a:ext cx="530225" cy="528638"/>
          </a:xfrm>
          <a:custGeom>
            <a:avLst/>
            <a:gdLst>
              <a:gd name="T0" fmla="*/ 108 w 216"/>
              <a:gd name="T1" fmla="*/ 0 h 216"/>
              <a:gd name="T2" fmla="*/ 0 w 216"/>
              <a:gd name="T3" fmla="*/ 108 h 216"/>
              <a:gd name="T4" fmla="*/ 108 w 216"/>
              <a:gd name="T5" fmla="*/ 216 h 216"/>
              <a:gd name="T6" fmla="*/ 216 w 216"/>
              <a:gd name="T7" fmla="*/ 108 h 216"/>
              <a:gd name="T8" fmla="*/ 108 w 216"/>
              <a:gd name="T9" fmla="*/ 0 h 216"/>
              <a:gd name="T10" fmla="*/ 132 w 216"/>
              <a:gd name="T11" fmla="*/ 155 h 216"/>
              <a:gd name="T12" fmla="*/ 105 w 216"/>
              <a:gd name="T13" fmla="*/ 128 h 216"/>
              <a:gd name="T14" fmla="*/ 72 w 216"/>
              <a:gd name="T15" fmla="*/ 128 h 216"/>
              <a:gd name="T16" fmla="*/ 72 w 216"/>
              <a:gd name="T17" fmla="*/ 88 h 216"/>
              <a:gd name="T18" fmla="*/ 105 w 216"/>
              <a:gd name="T19" fmla="*/ 88 h 216"/>
              <a:gd name="T20" fmla="*/ 132 w 216"/>
              <a:gd name="T21" fmla="*/ 60 h 216"/>
              <a:gd name="T22" fmla="*/ 132 w 216"/>
              <a:gd name="T23" fmla="*/ 155 h 216"/>
              <a:gd name="T24" fmla="*/ 150 w 216"/>
              <a:gd name="T25" fmla="*/ 139 h 216"/>
              <a:gd name="T26" fmla="*/ 143 w 216"/>
              <a:gd name="T27" fmla="*/ 134 h 216"/>
              <a:gd name="T28" fmla="*/ 152 w 216"/>
              <a:gd name="T29" fmla="*/ 108 h 216"/>
              <a:gd name="T30" fmla="*/ 143 w 216"/>
              <a:gd name="T31" fmla="*/ 81 h 216"/>
              <a:gd name="T32" fmla="*/ 150 w 216"/>
              <a:gd name="T33" fmla="*/ 77 h 216"/>
              <a:gd name="T34" fmla="*/ 160 w 216"/>
              <a:gd name="T35" fmla="*/ 108 h 216"/>
              <a:gd name="T36" fmla="*/ 150 w 216"/>
              <a:gd name="T37" fmla="*/ 139 h 216"/>
              <a:gd name="T38" fmla="*/ 162 w 216"/>
              <a:gd name="T39" fmla="*/ 148 h 216"/>
              <a:gd name="T40" fmla="*/ 176 w 216"/>
              <a:gd name="T41" fmla="*/ 108 h 216"/>
              <a:gd name="T42" fmla="*/ 162 w 216"/>
              <a:gd name="T43" fmla="*/ 67 h 216"/>
              <a:gd name="T44" fmla="*/ 169 w 216"/>
              <a:gd name="T45" fmla="*/ 62 h 216"/>
              <a:gd name="T46" fmla="*/ 184 w 216"/>
              <a:gd name="T47" fmla="*/ 108 h 216"/>
              <a:gd name="T48" fmla="*/ 169 w 216"/>
              <a:gd name="T49" fmla="*/ 153 h 216"/>
              <a:gd name="T50" fmla="*/ 162 w 216"/>
              <a:gd name="T51" fmla="*/ 148 h 216"/>
              <a:gd name="T52" fmla="*/ 182 w 216"/>
              <a:gd name="T53" fmla="*/ 162 h 216"/>
              <a:gd name="T54" fmla="*/ 200 w 216"/>
              <a:gd name="T55" fmla="*/ 108 h 216"/>
              <a:gd name="T56" fmla="*/ 182 w 216"/>
              <a:gd name="T57" fmla="*/ 53 h 216"/>
              <a:gd name="T58" fmla="*/ 188 w 216"/>
              <a:gd name="T59" fmla="*/ 48 h 216"/>
              <a:gd name="T60" fmla="*/ 208 w 216"/>
              <a:gd name="T61" fmla="*/ 108 h 216"/>
              <a:gd name="T62" fmla="*/ 188 w 216"/>
              <a:gd name="T63" fmla="*/ 167 h 216"/>
              <a:gd name="T64" fmla="*/ 182 w 216"/>
              <a:gd name="T65" fmla="*/ 16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6" h="216">
                <a:moveTo>
                  <a:pt x="108" y="0"/>
                </a:moveTo>
                <a:cubicBezTo>
                  <a:pt x="48" y="0"/>
                  <a:pt x="0" y="48"/>
                  <a:pt x="0" y="108"/>
                </a:cubicBezTo>
                <a:cubicBezTo>
                  <a:pt x="0" y="167"/>
                  <a:pt x="48" y="216"/>
                  <a:pt x="108" y="216"/>
                </a:cubicBezTo>
                <a:cubicBezTo>
                  <a:pt x="168" y="216"/>
                  <a:pt x="216" y="167"/>
                  <a:pt x="216" y="108"/>
                </a:cubicBezTo>
                <a:cubicBezTo>
                  <a:pt x="216" y="48"/>
                  <a:pt x="168" y="0"/>
                  <a:pt x="108" y="0"/>
                </a:cubicBezTo>
                <a:close/>
                <a:moveTo>
                  <a:pt x="132" y="155"/>
                </a:moveTo>
                <a:cubicBezTo>
                  <a:pt x="105" y="128"/>
                  <a:pt x="105" y="128"/>
                  <a:pt x="105" y="128"/>
                </a:cubicBezTo>
                <a:cubicBezTo>
                  <a:pt x="72" y="128"/>
                  <a:pt x="72" y="128"/>
                  <a:pt x="72" y="128"/>
                </a:cubicBezTo>
                <a:cubicBezTo>
                  <a:pt x="72" y="88"/>
                  <a:pt x="72" y="88"/>
                  <a:pt x="72" y="88"/>
                </a:cubicBezTo>
                <a:cubicBezTo>
                  <a:pt x="105" y="88"/>
                  <a:pt x="105" y="88"/>
                  <a:pt x="105" y="88"/>
                </a:cubicBezTo>
                <a:cubicBezTo>
                  <a:pt x="132" y="60"/>
                  <a:pt x="132" y="60"/>
                  <a:pt x="132" y="60"/>
                </a:cubicBezTo>
                <a:lnTo>
                  <a:pt x="132" y="155"/>
                </a:lnTo>
                <a:close/>
                <a:moveTo>
                  <a:pt x="150" y="139"/>
                </a:moveTo>
                <a:cubicBezTo>
                  <a:pt x="143" y="134"/>
                  <a:pt x="143" y="134"/>
                  <a:pt x="143" y="134"/>
                </a:cubicBezTo>
                <a:cubicBezTo>
                  <a:pt x="149" y="126"/>
                  <a:pt x="152" y="117"/>
                  <a:pt x="152" y="108"/>
                </a:cubicBezTo>
                <a:cubicBezTo>
                  <a:pt x="152" y="98"/>
                  <a:pt x="149" y="89"/>
                  <a:pt x="143" y="81"/>
                </a:cubicBezTo>
                <a:cubicBezTo>
                  <a:pt x="150" y="77"/>
                  <a:pt x="150" y="77"/>
                  <a:pt x="150" y="77"/>
                </a:cubicBezTo>
                <a:cubicBezTo>
                  <a:pt x="156" y="85"/>
                  <a:pt x="160" y="96"/>
                  <a:pt x="160" y="108"/>
                </a:cubicBezTo>
                <a:cubicBezTo>
                  <a:pt x="160" y="119"/>
                  <a:pt x="156" y="130"/>
                  <a:pt x="150" y="139"/>
                </a:cubicBezTo>
                <a:close/>
                <a:moveTo>
                  <a:pt x="162" y="148"/>
                </a:moveTo>
                <a:cubicBezTo>
                  <a:pt x="171" y="137"/>
                  <a:pt x="176" y="123"/>
                  <a:pt x="176" y="108"/>
                </a:cubicBezTo>
                <a:cubicBezTo>
                  <a:pt x="176" y="92"/>
                  <a:pt x="171" y="78"/>
                  <a:pt x="162" y="67"/>
                </a:cubicBezTo>
                <a:cubicBezTo>
                  <a:pt x="169" y="62"/>
                  <a:pt x="169" y="62"/>
                  <a:pt x="169" y="62"/>
                </a:cubicBezTo>
                <a:cubicBezTo>
                  <a:pt x="178" y="75"/>
                  <a:pt x="184" y="91"/>
                  <a:pt x="184" y="108"/>
                </a:cubicBezTo>
                <a:cubicBezTo>
                  <a:pt x="184" y="125"/>
                  <a:pt x="178" y="140"/>
                  <a:pt x="169" y="153"/>
                </a:cubicBezTo>
                <a:lnTo>
                  <a:pt x="162" y="148"/>
                </a:lnTo>
                <a:close/>
                <a:moveTo>
                  <a:pt x="182" y="162"/>
                </a:moveTo>
                <a:cubicBezTo>
                  <a:pt x="193" y="147"/>
                  <a:pt x="200" y="128"/>
                  <a:pt x="200" y="108"/>
                </a:cubicBezTo>
                <a:cubicBezTo>
                  <a:pt x="200" y="87"/>
                  <a:pt x="193" y="68"/>
                  <a:pt x="182" y="53"/>
                </a:cubicBezTo>
                <a:cubicBezTo>
                  <a:pt x="188" y="48"/>
                  <a:pt x="188" y="48"/>
                  <a:pt x="188" y="48"/>
                </a:cubicBezTo>
                <a:cubicBezTo>
                  <a:pt x="201" y="65"/>
                  <a:pt x="208" y="85"/>
                  <a:pt x="208" y="108"/>
                </a:cubicBezTo>
                <a:cubicBezTo>
                  <a:pt x="208" y="130"/>
                  <a:pt x="201" y="151"/>
                  <a:pt x="188" y="167"/>
                </a:cubicBezTo>
                <a:lnTo>
                  <a:pt x="182" y="162"/>
                </a:ln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0" name="Freeform 61">
            <a:extLst>
              <a:ext uri="{FF2B5EF4-FFF2-40B4-BE49-F238E27FC236}">
                <a16:creationId xmlns:a16="http://schemas.microsoft.com/office/drawing/2014/main" id="{1B724AEC-8944-4F44-B288-2819C0F4D4C7}"/>
              </a:ext>
            </a:extLst>
          </p:cNvPr>
          <p:cNvSpPr>
            <a:spLocks noEditPoints="1"/>
          </p:cNvSpPr>
          <p:nvPr/>
        </p:nvSpPr>
        <p:spPr bwMode="auto">
          <a:xfrm>
            <a:off x="1191335" y="3551089"/>
            <a:ext cx="490538" cy="490538"/>
          </a:xfrm>
          <a:custGeom>
            <a:avLst/>
            <a:gdLst>
              <a:gd name="T0" fmla="*/ 200 w 200"/>
              <a:gd name="T1" fmla="*/ 120 h 200"/>
              <a:gd name="T2" fmla="*/ 200 w 200"/>
              <a:gd name="T3" fmla="*/ 80 h 200"/>
              <a:gd name="T4" fmla="*/ 178 w 200"/>
              <a:gd name="T5" fmla="*/ 80 h 200"/>
              <a:gd name="T6" fmla="*/ 170 w 200"/>
              <a:gd name="T7" fmla="*/ 59 h 200"/>
              <a:gd name="T8" fmla="*/ 185 w 200"/>
              <a:gd name="T9" fmla="*/ 43 h 200"/>
              <a:gd name="T10" fmla="*/ 157 w 200"/>
              <a:gd name="T11" fmla="*/ 15 h 200"/>
              <a:gd name="T12" fmla="*/ 142 w 200"/>
              <a:gd name="T13" fmla="*/ 30 h 200"/>
              <a:gd name="T14" fmla="*/ 120 w 200"/>
              <a:gd name="T15" fmla="*/ 21 h 200"/>
              <a:gd name="T16" fmla="*/ 120 w 200"/>
              <a:gd name="T17" fmla="*/ 0 h 200"/>
              <a:gd name="T18" fmla="*/ 80 w 200"/>
              <a:gd name="T19" fmla="*/ 0 h 200"/>
              <a:gd name="T20" fmla="*/ 80 w 200"/>
              <a:gd name="T21" fmla="*/ 21 h 200"/>
              <a:gd name="T22" fmla="*/ 59 w 200"/>
              <a:gd name="T23" fmla="*/ 30 h 200"/>
              <a:gd name="T24" fmla="*/ 44 w 200"/>
              <a:gd name="T25" fmla="*/ 15 h 200"/>
              <a:gd name="T26" fmla="*/ 16 w 200"/>
              <a:gd name="T27" fmla="*/ 43 h 200"/>
              <a:gd name="T28" fmla="*/ 31 w 200"/>
              <a:gd name="T29" fmla="*/ 59 h 200"/>
              <a:gd name="T30" fmla="*/ 23 w 200"/>
              <a:gd name="T31" fmla="*/ 80 h 200"/>
              <a:gd name="T32" fmla="*/ 0 w 200"/>
              <a:gd name="T33" fmla="*/ 80 h 200"/>
              <a:gd name="T34" fmla="*/ 0 w 200"/>
              <a:gd name="T35" fmla="*/ 120 h 200"/>
              <a:gd name="T36" fmla="*/ 23 w 200"/>
              <a:gd name="T37" fmla="*/ 120 h 200"/>
              <a:gd name="T38" fmla="*/ 32 w 200"/>
              <a:gd name="T39" fmla="*/ 140 h 200"/>
              <a:gd name="T40" fmla="*/ 16 w 200"/>
              <a:gd name="T41" fmla="*/ 156 h 200"/>
              <a:gd name="T42" fmla="*/ 44 w 200"/>
              <a:gd name="T43" fmla="*/ 184 h 200"/>
              <a:gd name="T44" fmla="*/ 61 w 200"/>
              <a:gd name="T45" fmla="*/ 168 h 200"/>
              <a:gd name="T46" fmla="*/ 80 w 200"/>
              <a:gd name="T47" fmla="*/ 176 h 200"/>
              <a:gd name="T48" fmla="*/ 80 w 200"/>
              <a:gd name="T49" fmla="*/ 200 h 200"/>
              <a:gd name="T50" fmla="*/ 120 w 200"/>
              <a:gd name="T51" fmla="*/ 200 h 200"/>
              <a:gd name="T52" fmla="*/ 120 w 200"/>
              <a:gd name="T53" fmla="*/ 176 h 200"/>
              <a:gd name="T54" fmla="*/ 140 w 200"/>
              <a:gd name="T55" fmla="*/ 168 h 200"/>
              <a:gd name="T56" fmla="*/ 157 w 200"/>
              <a:gd name="T57" fmla="*/ 184 h 200"/>
              <a:gd name="T58" fmla="*/ 185 w 200"/>
              <a:gd name="T59" fmla="*/ 156 h 200"/>
              <a:gd name="T60" fmla="*/ 169 w 200"/>
              <a:gd name="T61" fmla="*/ 140 h 200"/>
              <a:gd name="T62" fmla="*/ 177 w 200"/>
              <a:gd name="T63" fmla="*/ 120 h 200"/>
              <a:gd name="T64" fmla="*/ 200 w 200"/>
              <a:gd name="T65" fmla="*/ 120 h 200"/>
              <a:gd name="T66" fmla="*/ 100 w 200"/>
              <a:gd name="T67" fmla="*/ 128 h 200"/>
              <a:gd name="T68" fmla="*/ 72 w 200"/>
              <a:gd name="T69" fmla="*/ 100 h 200"/>
              <a:gd name="T70" fmla="*/ 100 w 200"/>
              <a:gd name="T71" fmla="*/ 72 h 200"/>
              <a:gd name="T72" fmla="*/ 128 w 200"/>
              <a:gd name="T73" fmla="*/ 100 h 200"/>
              <a:gd name="T74" fmla="*/ 100 w 200"/>
              <a:gd name="T75" fmla="*/ 128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0" h="200">
                <a:moveTo>
                  <a:pt x="200" y="120"/>
                </a:moveTo>
                <a:cubicBezTo>
                  <a:pt x="200" y="80"/>
                  <a:pt x="200" y="80"/>
                  <a:pt x="200" y="80"/>
                </a:cubicBezTo>
                <a:cubicBezTo>
                  <a:pt x="178" y="80"/>
                  <a:pt x="178" y="80"/>
                  <a:pt x="178" y="80"/>
                </a:cubicBezTo>
                <a:cubicBezTo>
                  <a:pt x="176" y="72"/>
                  <a:pt x="174" y="65"/>
                  <a:pt x="170" y="59"/>
                </a:cubicBezTo>
                <a:cubicBezTo>
                  <a:pt x="185" y="43"/>
                  <a:pt x="185" y="43"/>
                  <a:pt x="185" y="43"/>
                </a:cubicBezTo>
                <a:cubicBezTo>
                  <a:pt x="157" y="15"/>
                  <a:pt x="157" y="15"/>
                  <a:pt x="157" y="15"/>
                </a:cubicBezTo>
                <a:cubicBezTo>
                  <a:pt x="142" y="30"/>
                  <a:pt x="142" y="30"/>
                  <a:pt x="142" y="30"/>
                </a:cubicBezTo>
                <a:cubicBezTo>
                  <a:pt x="135" y="26"/>
                  <a:pt x="128" y="23"/>
                  <a:pt x="120" y="21"/>
                </a:cubicBezTo>
                <a:cubicBezTo>
                  <a:pt x="120" y="0"/>
                  <a:pt x="120" y="0"/>
                  <a:pt x="120" y="0"/>
                </a:cubicBezTo>
                <a:cubicBezTo>
                  <a:pt x="80" y="0"/>
                  <a:pt x="80" y="0"/>
                  <a:pt x="80" y="0"/>
                </a:cubicBezTo>
                <a:cubicBezTo>
                  <a:pt x="80" y="21"/>
                  <a:pt x="80" y="21"/>
                  <a:pt x="80" y="21"/>
                </a:cubicBezTo>
                <a:cubicBezTo>
                  <a:pt x="73" y="23"/>
                  <a:pt x="66" y="26"/>
                  <a:pt x="59" y="30"/>
                </a:cubicBezTo>
                <a:cubicBezTo>
                  <a:pt x="44" y="15"/>
                  <a:pt x="44" y="15"/>
                  <a:pt x="44" y="15"/>
                </a:cubicBezTo>
                <a:cubicBezTo>
                  <a:pt x="16" y="43"/>
                  <a:pt x="16" y="43"/>
                  <a:pt x="16" y="43"/>
                </a:cubicBezTo>
                <a:cubicBezTo>
                  <a:pt x="31" y="59"/>
                  <a:pt x="31" y="59"/>
                  <a:pt x="31" y="59"/>
                </a:cubicBezTo>
                <a:cubicBezTo>
                  <a:pt x="27" y="65"/>
                  <a:pt x="25" y="72"/>
                  <a:pt x="23" y="80"/>
                </a:cubicBezTo>
                <a:cubicBezTo>
                  <a:pt x="0" y="80"/>
                  <a:pt x="0" y="80"/>
                  <a:pt x="0" y="80"/>
                </a:cubicBezTo>
                <a:cubicBezTo>
                  <a:pt x="0" y="120"/>
                  <a:pt x="0" y="120"/>
                  <a:pt x="0" y="120"/>
                </a:cubicBezTo>
                <a:cubicBezTo>
                  <a:pt x="23" y="120"/>
                  <a:pt x="23" y="120"/>
                  <a:pt x="23" y="120"/>
                </a:cubicBezTo>
                <a:cubicBezTo>
                  <a:pt x="25" y="127"/>
                  <a:pt x="28" y="133"/>
                  <a:pt x="32" y="140"/>
                </a:cubicBezTo>
                <a:cubicBezTo>
                  <a:pt x="16" y="156"/>
                  <a:pt x="16" y="156"/>
                  <a:pt x="16" y="156"/>
                </a:cubicBezTo>
                <a:cubicBezTo>
                  <a:pt x="44" y="184"/>
                  <a:pt x="44" y="184"/>
                  <a:pt x="44" y="184"/>
                </a:cubicBezTo>
                <a:cubicBezTo>
                  <a:pt x="61" y="168"/>
                  <a:pt x="61" y="168"/>
                  <a:pt x="61" y="168"/>
                </a:cubicBezTo>
                <a:cubicBezTo>
                  <a:pt x="67" y="171"/>
                  <a:pt x="73" y="174"/>
                  <a:pt x="80" y="176"/>
                </a:cubicBezTo>
                <a:cubicBezTo>
                  <a:pt x="80" y="200"/>
                  <a:pt x="80" y="200"/>
                  <a:pt x="80" y="200"/>
                </a:cubicBezTo>
                <a:cubicBezTo>
                  <a:pt x="120" y="200"/>
                  <a:pt x="120" y="200"/>
                  <a:pt x="120" y="200"/>
                </a:cubicBezTo>
                <a:cubicBezTo>
                  <a:pt x="120" y="176"/>
                  <a:pt x="120" y="176"/>
                  <a:pt x="120" y="176"/>
                </a:cubicBezTo>
                <a:cubicBezTo>
                  <a:pt x="127" y="174"/>
                  <a:pt x="134" y="171"/>
                  <a:pt x="140" y="168"/>
                </a:cubicBezTo>
                <a:cubicBezTo>
                  <a:pt x="157" y="184"/>
                  <a:pt x="157" y="184"/>
                  <a:pt x="157" y="184"/>
                </a:cubicBezTo>
                <a:cubicBezTo>
                  <a:pt x="185" y="156"/>
                  <a:pt x="185" y="156"/>
                  <a:pt x="185" y="156"/>
                </a:cubicBezTo>
                <a:cubicBezTo>
                  <a:pt x="169" y="140"/>
                  <a:pt x="169" y="140"/>
                  <a:pt x="169" y="140"/>
                </a:cubicBezTo>
                <a:cubicBezTo>
                  <a:pt x="173" y="133"/>
                  <a:pt x="175" y="127"/>
                  <a:pt x="177" y="120"/>
                </a:cubicBezTo>
                <a:lnTo>
                  <a:pt x="200" y="120"/>
                </a:lnTo>
                <a:close/>
                <a:moveTo>
                  <a:pt x="100" y="128"/>
                </a:moveTo>
                <a:cubicBezTo>
                  <a:pt x="85" y="128"/>
                  <a:pt x="72" y="115"/>
                  <a:pt x="72" y="100"/>
                </a:cubicBezTo>
                <a:cubicBezTo>
                  <a:pt x="72" y="84"/>
                  <a:pt x="85" y="72"/>
                  <a:pt x="100" y="72"/>
                </a:cubicBezTo>
                <a:cubicBezTo>
                  <a:pt x="116" y="72"/>
                  <a:pt x="128" y="84"/>
                  <a:pt x="128" y="100"/>
                </a:cubicBezTo>
                <a:cubicBezTo>
                  <a:pt x="128" y="115"/>
                  <a:pt x="116" y="128"/>
                  <a:pt x="100" y="128"/>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grpSp>
        <p:nvGrpSpPr>
          <p:cNvPr id="21" name="组合 20">
            <a:extLst>
              <a:ext uri="{FF2B5EF4-FFF2-40B4-BE49-F238E27FC236}">
                <a16:creationId xmlns:a16="http://schemas.microsoft.com/office/drawing/2014/main" id="{7B2EC823-A09A-4F79-B683-7D3E0578C41C}"/>
              </a:ext>
            </a:extLst>
          </p:cNvPr>
          <p:cNvGrpSpPr/>
          <p:nvPr/>
        </p:nvGrpSpPr>
        <p:grpSpPr>
          <a:xfrm>
            <a:off x="3102117" y="3774752"/>
            <a:ext cx="469900" cy="420688"/>
            <a:chOff x="5661199" y="4184650"/>
            <a:chExt cx="469900" cy="420688"/>
          </a:xfrm>
          <a:solidFill>
            <a:schemeClr val="tx1">
              <a:lumMod val="65000"/>
              <a:lumOff val="35000"/>
            </a:schemeClr>
          </a:solidFill>
        </p:grpSpPr>
        <p:sp>
          <p:nvSpPr>
            <p:cNvPr id="22" name="Freeform 75">
              <a:extLst>
                <a:ext uri="{FF2B5EF4-FFF2-40B4-BE49-F238E27FC236}">
                  <a16:creationId xmlns:a16="http://schemas.microsoft.com/office/drawing/2014/main" id="{C8439094-7808-47D8-9B31-2B21F6641DFC}"/>
                </a:ext>
              </a:extLst>
            </p:cNvPr>
            <p:cNvSpPr>
              <a:spLocks/>
            </p:cNvSpPr>
            <p:nvPr/>
          </p:nvSpPr>
          <p:spPr bwMode="auto">
            <a:xfrm>
              <a:off x="5661199" y="4429125"/>
              <a:ext cx="469900" cy="176213"/>
            </a:xfrm>
            <a:custGeom>
              <a:avLst/>
              <a:gdLst>
                <a:gd name="T0" fmla="*/ 191 w 296"/>
                <a:gd name="T1" fmla="*/ 0 h 111"/>
                <a:gd name="T2" fmla="*/ 179 w 296"/>
                <a:gd name="T3" fmla="*/ 0 h 111"/>
                <a:gd name="T4" fmla="*/ 179 w 296"/>
                <a:gd name="T5" fmla="*/ 13 h 111"/>
                <a:gd name="T6" fmla="*/ 117 w 296"/>
                <a:gd name="T7" fmla="*/ 13 h 111"/>
                <a:gd name="T8" fmla="*/ 117 w 296"/>
                <a:gd name="T9" fmla="*/ 0 h 111"/>
                <a:gd name="T10" fmla="*/ 105 w 296"/>
                <a:gd name="T11" fmla="*/ 0 h 111"/>
                <a:gd name="T12" fmla="*/ 12 w 296"/>
                <a:gd name="T13" fmla="*/ 0 h 111"/>
                <a:gd name="T14" fmla="*/ 0 w 296"/>
                <a:gd name="T15" fmla="*/ 0 h 111"/>
                <a:gd name="T16" fmla="*/ 0 w 296"/>
                <a:gd name="T17" fmla="*/ 111 h 111"/>
                <a:gd name="T18" fmla="*/ 296 w 296"/>
                <a:gd name="T19" fmla="*/ 111 h 111"/>
                <a:gd name="T20" fmla="*/ 296 w 296"/>
                <a:gd name="T21" fmla="*/ 0 h 111"/>
                <a:gd name="T22" fmla="*/ 284 w 296"/>
                <a:gd name="T23" fmla="*/ 0 h 111"/>
                <a:gd name="T24" fmla="*/ 191 w 296"/>
                <a:gd name="T25"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111">
                  <a:moveTo>
                    <a:pt x="191" y="0"/>
                  </a:moveTo>
                  <a:lnTo>
                    <a:pt x="179" y="0"/>
                  </a:lnTo>
                  <a:lnTo>
                    <a:pt x="179" y="13"/>
                  </a:lnTo>
                  <a:lnTo>
                    <a:pt x="117" y="13"/>
                  </a:lnTo>
                  <a:lnTo>
                    <a:pt x="117" y="0"/>
                  </a:lnTo>
                  <a:lnTo>
                    <a:pt x="105" y="0"/>
                  </a:lnTo>
                  <a:lnTo>
                    <a:pt x="12" y="0"/>
                  </a:lnTo>
                  <a:lnTo>
                    <a:pt x="0" y="0"/>
                  </a:lnTo>
                  <a:lnTo>
                    <a:pt x="0" y="111"/>
                  </a:lnTo>
                  <a:lnTo>
                    <a:pt x="296" y="111"/>
                  </a:lnTo>
                  <a:lnTo>
                    <a:pt x="296" y="0"/>
                  </a:lnTo>
                  <a:lnTo>
                    <a:pt x="284" y="0"/>
                  </a:lnTo>
                  <a:lnTo>
                    <a:pt x="191" y="0"/>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3" name="Freeform 76">
              <a:extLst>
                <a:ext uri="{FF2B5EF4-FFF2-40B4-BE49-F238E27FC236}">
                  <a16:creationId xmlns:a16="http://schemas.microsoft.com/office/drawing/2014/main" id="{A776F348-8008-4559-BA4F-84D75C4E7AD6}"/>
                </a:ext>
              </a:extLst>
            </p:cNvPr>
            <p:cNvSpPr>
              <a:spLocks noEditPoints="1"/>
            </p:cNvSpPr>
            <p:nvPr/>
          </p:nvSpPr>
          <p:spPr bwMode="auto">
            <a:xfrm>
              <a:off x="5661199" y="4184650"/>
              <a:ext cx="469900" cy="225425"/>
            </a:xfrm>
            <a:custGeom>
              <a:avLst/>
              <a:gdLst>
                <a:gd name="T0" fmla="*/ 191 w 296"/>
                <a:gd name="T1" fmla="*/ 31 h 142"/>
                <a:gd name="T2" fmla="*/ 191 w 296"/>
                <a:gd name="T3" fmla="*/ 0 h 142"/>
                <a:gd name="T4" fmla="*/ 105 w 296"/>
                <a:gd name="T5" fmla="*/ 0 h 142"/>
                <a:gd name="T6" fmla="*/ 105 w 296"/>
                <a:gd name="T7" fmla="*/ 31 h 142"/>
                <a:gd name="T8" fmla="*/ 0 w 296"/>
                <a:gd name="T9" fmla="*/ 31 h 142"/>
                <a:gd name="T10" fmla="*/ 0 w 296"/>
                <a:gd name="T11" fmla="*/ 142 h 142"/>
                <a:gd name="T12" fmla="*/ 12 w 296"/>
                <a:gd name="T13" fmla="*/ 142 h 142"/>
                <a:gd name="T14" fmla="*/ 105 w 296"/>
                <a:gd name="T15" fmla="*/ 142 h 142"/>
                <a:gd name="T16" fmla="*/ 117 w 296"/>
                <a:gd name="T17" fmla="*/ 142 h 142"/>
                <a:gd name="T18" fmla="*/ 117 w 296"/>
                <a:gd name="T19" fmla="*/ 129 h 142"/>
                <a:gd name="T20" fmla="*/ 179 w 296"/>
                <a:gd name="T21" fmla="*/ 129 h 142"/>
                <a:gd name="T22" fmla="*/ 179 w 296"/>
                <a:gd name="T23" fmla="*/ 142 h 142"/>
                <a:gd name="T24" fmla="*/ 191 w 296"/>
                <a:gd name="T25" fmla="*/ 142 h 142"/>
                <a:gd name="T26" fmla="*/ 284 w 296"/>
                <a:gd name="T27" fmla="*/ 142 h 142"/>
                <a:gd name="T28" fmla="*/ 296 w 296"/>
                <a:gd name="T29" fmla="*/ 142 h 142"/>
                <a:gd name="T30" fmla="*/ 296 w 296"/>
                <a:gd name="T31" fmla="*/ 31 h 142"/>
                <a:gd name="T32" fmla="*/ 191 w 296"/>
                <a:gd name="T33" fmla="*/ 31 h 142"/>
                <a:gd name="T34" fmla="*/ 117 w 296"/>
                <a:gd name="T35" fmla="*/ 12 h 142"/>
                <a:gd name="T36" fmla="*/ 179 w 296"/>
                <a:gd name="T37" fmla="*/ 12 h 142"/>
                <a:gd name="T38" fmla="*/ 179 w 296"/>
                <a:gd name="T39" fmla="*/ 31 h 142"/>
                <a:gd name="T40" fmla="*/ 117 w 296"/>
                <a:gd name="T41" fmla="*/ 31 h 142"/>
                <a:gd name="T42" fmla="*/ 117 w 296"/>
                <a:gd name="T43" fmla="*/ 1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6" h="142">
                  <a:moveTo>
                    <a:pt x="191" y="31"/>
                  </a:moveTo>
                  <a:lnTo>
                    <a:pt x="191" y="0"/>
                  </a:lnTo>
                  <a:lnTo>
                    <a:pt x="105" y="0"/>
                  </a:lnTo>
                  <a:lnTo>
                    <a:pt x="105" y="31"/>
                  </a:lnTo>
                  <a:lnTo>
                    <a:pt x="0" y="31"/>
                  </a:lnTo>
                  <a:lnTo>
                    <a:pt x="0" y="142"/>
                  </a:lnTo>
                  <a:lnTo>
                    <a:pt x="12" y="142"/>
                  </a:lnTo>
                  <a:lnTo>
                    <a:pt x="105" y="142"/>
                  </a:lnTo>
                  <a:lnTo>
                    <a:pt x="117" y="142"/>
                  </a:lnTo>
                  <a:lnTo>
                    <a:pt x="117" y="129"/>
                  </a:lnTo>
                  <a:lnTo>
                    <a:pt x="179" y="129"/>
                  </a:lnTo>
                  <a:lnTo>
                    <a:pt x="179" y="142"/>
                  </a:lnTo>
                  <a:lnTo>
                    <a:pt x="191" y="142"/>
                  </a:lnTo>
                  <a:lnTo>
                    <a:pt x="284" y="142"/>
                  </a:lnTo>
                  <a:lnTo>
                    <a:pt x="296" y="142"/>
                  </a:lnTo>
                  <a:lnTo>
                    <a:pt x="296" y="31"/>
                  </a:lnTo>
                  <a:lnTo>
                    <a:pt x="191" y="31"/>
                  </a:lnTo>
                  <a:close/>
                  <a:moveTo>
                    <a:pt x="117" y="12"/>
                  </a:moveTo>
                  <a:lnTo>
                    <a:pt x="179" y="12"/>
                  </a:lnTo>
                  <a:lnTo>
                    <a:pt x="179" y="31"/>
                  </a:lnTo>
                  <a:lnTo>
                    <a:pt x="117" y="31"/>
                  </a:lnTo>
                  <a:lnTo>
                    <a:pt x="117" y="12"/>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366785999"/>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14:presetBounceEnd="53333">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14:bounceEnd="53333">
                                          <p:cBhvr additive="base">
                                            <p:cTn id="16" dur="300" fill="hold"/>
                                            <p:tgtEl>
                                              <p:spTgt spid="116"/>
                                            </p:tgtEl>
                                            <p:attrNameLst>
                                              <p:attrName>ppt_x</p:attrName>
                                            </p:attrNameLst>
                                          </p:cBhvr>
                                          <p:tavLst>
                                            <p:tav tm="0">
                                              <p:val>
                                                <p:strVal val="1+#ppt_w/2"/>
                                              </p:val>
                                            </p:tav>
                                            <p:tav tm="100000">
                                              <p:val>
                                                <p:strVal val="#ppt_x"/>
                                              </p:val>
                                            </p:tav>
                                          </p:tavLst>
                                        </p:anim>
                                        <p:anim calcmode="lin" valueType="num" p14:bounceEnd="53333">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cBhvr additive="base">
                                            <p:cTn id="16" dur="300" fill="hold"/>
                                            <p:tgtEl>
                                              <p:spTgt spid="116"/>
                                            </p:tgtEl>
                                            <p:attrNameLst>
                                              <p:attrName>ppt_x</p:attrName>
                                            </p:attrNameLst>
                                          </p:cBhvr>
                                          <p:tavLst>
                                            <p:tav tm="0">
                                              <p:val>
                                                <p:strVal val="1+#ppt_w/2"/>
                                              </p:val>
                                            </p:tav>
                                            <p:tav tm="100000">
                                              <p:val>
                                                <p:strVal val="#ppt_x"/>
                                              </p:val>
                                            </p:tav>
                                          </p:tavLst>
                                        </p:anim>
                                        <p:anim calcmode="lin" valueType="num">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1" y="441014"/>
            <a:ext cx="4788025"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251520" y="441014"/>
            <a:ext cx="6937282"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Achieve harmonious coexistence  </a:t>
            </a:r>
            <a:endParaRPr lang="zh-CN" altLang="en-US" b="1" dirty="0">
              <a:solidFill>
                <a:schemeClr val="bg1"/>
              </a:solidFill>
              <a:latin typeface="微软雅黑" pitchFamily="34" charset="-122"/>
              <a:ea typeface="微软雅黑" pitchFamily="34" charset="-122"/>
            </a:endParaRPr>
          </a:p>
        </p:txBody>
      </p:sp>
      <p:sp>
        <p:nvSpPr>
          <p:cNvPr id="47" name="泪滴形 24"/>
          <p:cNvSpPr>
            <a:spLocks/>
          </p:cNvSpPr>
          <p:nvPr/>
        </p:nvSpPr>
        <p:spPr bwMode="auto">
          <a:xfrm rot="10800000" flipH="1">
            <a:off x="931836" y="1544293"/>
            <a:ext cx="1352926" cy="1352926"/>
          </a:xfrm>
          <a:custGeom>
            <a:avLst/>
            <a:gdLst>
              <a:gd name="T0" fmla="*/ 679134 w 1680168"/>
              <a:gd name="T1" fmla="*/ 1503514 h 1680168"/>
              <a:gd name="T2" fmla="*/ 176653 w 1680168"/>
              <a:gd name="T3" fmla="*/ 1001034 h 1680168"/>
              <a:gd name="T4" fmla="*/ 679134 w 1680168"/>
              <a:gd name="T5" fmla="*/ 498554 h 1680168"/>
              <a:gd name="T6" fmla="*/ 1181615 w 1680168"/>
              <a:gd name="T7" fmla="*/ 1001034 h 1680168"/>
              <a:gd name="T8" fmla="*/ 679134 w 1680168"/>
              <a:gd name="T9" fmla="*/ 1503514 h 1680168"/>
              <a:gd name="T10" fmla="*/ 840084 w 1680168"/>
              <a:gd name="T11" fmla="*/ 1680168 h 1680168"/>
              <a:gd name="T12" fmla="*/ 1680168 w 1680168"/>
              <a:gd name="T13" fmla="*/ 840084 h 1680168"/>
              <a:gd name="T14" fmla="*/ 1680168 w 1680168"/>
              <a:gd name="T15" fmla="*/ 0 h 1680168"/>
              <a:gd name="T16" fmla="*/ 840084 w 1680168"/>
              <a:gd name="T17" fmla="*/ 0 h 1680168"/>
              <a:gd name="T18" fmla="*/ 0 w 1680168"/>
              <a:gd name="T19" fmla="*/ 840084 h 1680168"/>
              <a:gd name="T20" fmla="*/ 840084 w 1680168"/>
              <a:gd name="T21" fmla="*/ 1680168 h 1680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80168" h="1680168">
                <a:moveTo>
                  <a:pt x="679134" y="1503514"/>
                </a:moveTo>
                <a:cubicBezTo>
                  <a:pt x="401621" y="1503514"/>
                  <a:pt x="176653" y="1278546"/>
                  <a:pt x="176653" y="1001034"/>
                </a:cubicBezTo>
                <a:cubicBezTo>
                  <a:pt x="176653" y="723522"/>
                  <a:pt x="401621" y="498554"/>
                  <a:pt x="679134" y="498554"/>
                </a:cubicBezTo>
                <a:cubicBezTo>
                  <a:pt x="956647" y="498554"/>
                  <a:pt x="1181615" y="723522"/>
                  <a:pt x="1181615" y="1001034"/>
                </a:cubicBezTo>
                <a:cubicBezTo>
                  <a:pt x="1181615" y="1278546"/>
                  <a:pt x="956647" y="1503514"/>
                  <a:pt x="679134" y="1503514"/>
                </a:cubicBezTo>
                <a:close/>
                <a:moveTo>
                  <a:pt x="840084" y="1680168"/>
                </a:moveTo>
                <a:cubicBezTo>
                  <a:pt x="1304050" y="1680168"/>
                  <a:pt x="1680168" y="1304050"/>
                  <a:pt x="1680168" y="840084"/>
                </a:cubicBezTo>
                <a:lnTo>
                  <a:pt x="1680168" y="0"/>
                </a:lnTo>
                <a:lnTo>
                  <a:pt x="840084" y="0"/>
                </a:lnTo>
                <a:cubicBezTo>
                  <a:pt x="376118" y="0"/>
                  <a:pt x="0" y="376118"/>
                  <a:pt x="0" y="840084"/>
                </a:cubicBezTo>
                <a:cubicBezTo>
                  <a:pt x="0" y="1304050"/>
                  <a:pt x="376118" y="1680168"/>
                  <a:pt x="840084" y="1680168"/>
                </a:cubicBezTo>
                <a:close/>
              </a:path>
            </a:pathLst>
          </a:custGeom>
          <a:solidFill>
            <a:schemeClr val="tx2"/>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0" name="泪滴形 38"/>
          <p:cNvSpPr>
            <a:spLocks/>
          </p:cNvSpPr>
          <p:nvPr/>
        </p:nvSpPr>
        <p:spPr bwMode="auto">
          <a:xfrm>
            <a:off x="755576" y="2932734"/>
            <a:ext cx="1512620" cy="1513898"/>
          </a:xfrm>
          <a:custGeom>
            <a:avLst/>
            <a:gdLst>
              <a:gd name="T0" fmla="*/ 811275 w 1879944"/>
              <a:gd name="T1" fmla="*/ 455670 h 1880638"/>
              <a:gd name="T2" fmla="*/ 198108 w 1879944"/>
              <a:gd name="T3" fmla="*/ 1069063 h 1880638"/>
              <a:gd name="T4" fmla="*/ 811275 w 1879944"/>
              <a:gd name="T5" fmla="*/ 1682456 h 1880638"/>
              <a:gd name="T6" fmla="*/ 1424442 w 1879944"/>
              <a:gd name="T7" fmla="*/ 1069063 h 1880638"/>
              <a:gd name="T8" fmla="*/ 811275 w 1879944"/>
              <a:gd name="T9" fmla="*/ 455670 h 1880638"/>
              <a:gd name="T10" fmla="*/ 939973 w 1879944"/>
              <a:gd name="T11" fmla="*/ 0 h 1880638"/>
              <a:gd name="T12" fmla="*/ 1879944 w 1879944"/>
              <a:gd name="T13" fmla="*/ 0 h 1880638"/>
              <a:gd name="T14" fmla="*/ 1879944 w 1879944"/>
              <a:gd name="T15" fmla="*/ 940319 h 1880638"/>
              <a:gd name="T16" fmla="*/ 939972 w 1879944"/>
              <a:gd name="T17" fmla="*/ 1880638 h 1880638"/>
              <a:gd name="T18" fmla="*/ 0 w 1879944"/>
              <a:gd name="T19" fmla="*/ 940319 h 1880638"/>
              <a:gd name="T20" fmla="*/ 1 w 1879944"/>
              <a:gd name="T21" fmla="*/ 940319 h 1880638"/>
              <a:gd name="T22" fmla="*/ 939973 w 1879944"/>
              <a:gd name="T23" fmla="*/ 0 h 1880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79944" h="1880638">
                <a:moveTo>
                  <a:pt x="811275" y="455670"/>
                </a:moveTo>
                <a:cubicBezTo>
                  <a:pt x="472632" y="455670"/>
                  <a:pt x="198108" y="730295"/>
                  <a:pt x="198108" y="1069063"/>
                </a:cubicBezTo>
                <a:cubicBezTo>
                  <a:pt x="198108" y="1407831"/>
                  <a:pt x="472632" y="1682456"/>
                  <a:pt x="811275" y="1682456"/>
                </a:cubicBezTo>
                <a:cubicBezTo>
                  <a:pt x="1149918" y="1682456"/>
                  <a:pt x="1424442" y="1407831"/>
                  <a:pt x="1424442" y="1069063"/>
                </a:cubicBezTo>
                <a:cubicBezTo>
                  <a:pt x="1424442" y="730295"/>
                  <a:pt x="1149918" y="455670"/>
                  <a:pt x="811275" y="455670"/>
                </a:cubicBezTo>
                <a:close/>
                <a:moveTo>
                  <a:pt x="939973" y="0"/>
                </a:moveTo>
                <a:lnTo>
                  <a:pt x="1879944" y="0"/>
                </a:lnTo>
                <a:lnTo>
                  <a:pt x="1879944" y="940319"/>
                </a:lnTo>
                <a:cubicBezTo>
                  <a:pt x="1879944" y="1459643"/>
                  <a:pt x="1459104" y="1880638"/>
                  <a:pt x="939972" y="1880638"/>
                </a:cubicBezTo>
                <a:cubicBezTo>
                  <a:pt x="420840" y="1880638"/>
                  <a:pt x="0" y="1459643"/>
                  <a:pt x="0" y="940319"/>
                </a:cubicBezTo>
                <a:lnTo>
                  <a:pt x="1" y="940319"/>
                </a:lnTo>
                <a:cubicBezTo>
                  <a:pt x="1" y="420995"/>
                  <a:pt x="420841" y="0"/>
                  <a:pt x="939973" y="0"/>
                </a:cubicBezTo>
                <a:close/>
              </a:path>
            </a:pathLst>
          </a:custGeom>
          <a:solidFill>
            <a:schemeClr val="accent5"/>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3" name="泪滴形 34"/>
          <p:cNvSpPr>
            <a:spLocks/>
          </p:cNvSpPr>
          <p:nvPr/>
        </p:nvSpPr>
        <p:spPr bwMode="auto">
          <a:xfrm rot="16200000" flipH="1">
            <a:off x="2303754" y="1330303"/>
            <a:ext cx="1566277" cy="1567555"/>
          </a:xfrm>
          <a:custGeom>
            <a:avLst/>
            <a:gdLst>
              <a:gd name="T0" fmla="*/ 205247 w 1947680"/>
              <a:gd name="T1" fmla="*/ 1146936 h 1946960"/>
              <a:gd name="T2" fmla="*/ 800320 w 1947680"/>
              <a:gd name="T3" fmla="*/ 552082 h 1946960"/>
              <a:gd name="T4" fmla="*/ 1395393 w 1947680"/>
              <a:gd name="T5" fmla="*/ 1146936 h 1946960"/>
              <a:gd name="T6" fmla="*/ 800320 w 1947680"/>
              <a:gd name="T7" fmla="*/ 1741790 h 1946960"/>
              <a:gd name="T8" fmla="*/ 205247 w 1947680"/>
              <a:gd name="T9" fmla="*/ 1146936 h 1946960"/>
              <a:gd name="T10" fmla="*/ 0 w 1947680"/>
              <a:gd name="T11" fmla="*/ 973480 h 1946960"/>
              <a:gd name="T12" fmla="*/ 973840 w 1947680"/>
              <a:gd name="T13" fmla="*/ 1946960 h 1946960"/>
              <a:gd name="T14" fmla="*/ 1947680 w 1947680"/>
              <a:gd name="T15" fmla="*/ 973480 h 1946960"/>
              <a:gd name="T16" fmla="*/ 1947680 w 1947680"/>
              <a:gd name="T17" fmla="*/ 0 h 1946960"/>
              <a:gd name="T18" fmla="*/ 973841 w 1947680"/>
              <a:gd name="T19" fmla="*/ 0 h 1946960"/>
              <a:gd name="T20" fmla="*/ 1 w 1947680"/>
              <a:gd name="T21" fmla="*/ 973480 h 1946960"/>
              <a:gd name="T22" fmla="*/ 0 w 1947680"/>
              <a:gd name="T23" fmla="*/ 973480 h 1946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47680" h="1946960">
                <a:moveTo>
                  <a:pt x="205247" y="1146936"/>
                </a:moveTo>
                <a:cubicBezTo>
                  <a:pt x="205247" y="818407"/>
                  <a:pt x="471670" y="552082"/>
                  <a:pt x="800320" y="552082"/>
                </a:cubicBezTo>
                <a:cubicBezTo>
                  <a:pt x="1128970" y="552082"/>
                  <a:pt x="1395393" y="818407"/>
                  <a:pt x="1395393" y="1146936"/>
                </a:cubicBezTo>
                <a:cubicBezTo>
                  <a:pt x="1395393" y="1475465"/>
                  <a:pt x="1128970" y="1741790"/>
                  <a:pt x="800320" y="1741790"/>
                </a:cubicBezTo>
                <a:cubicBezTo>
                  <a:pt x="471670" y="1741790"/>
                  <a:pt x="205247" y="1475465"/>
                  <a:pt x="205247" y="1146936"/>
                </a:cubicBezTo>
                <a:close/>
                <a:moveTo>
                  <a:pt x="0" y="973480"/>
                </a:moveTo>
                <a:cubicBezTo>
                  <a:pt x="0" y="1511118"/>
                  <a:pt x="436003" y="1946960"/>
                  <a:pt x="973840" y="1946960"/>
                </a:cubicBezTo>
                <a:cubicBezTo>
                  <a:pt x="1511677" y="1946960"/>
                  <a:pt x="1947680" y="1511118"/>
                  <a:pt x="1947680" y="973480"/>
                </a:cubicBezTo>
                <a:lnTo>
                  <a:pt x="1947680" y="0"/>
                </a:lnTo>
                <a:lnTo>
                  <a:pt x="973841" y="0"/>
                </a:lnTo>
                <a:cubicBezTo>
                  <a:pt x="436004" y="0"/>
                  <a:pt x="1" y="435842"/>
                  <a:pt x="1" y="973480"/>
                </a:cubicBezTo>
                <a:lnTo>
                  <a:pt x="0" y="973480"/>
                </a:lnTo>
                <a:close/>
              </a:path>
            </a:pathLst>
          </a:custGeom>
          <a:solidFill>
            <a:schemeClr val="accent1"/>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6" name="泪滴形 36"/>
          <p:cNvSpPr>
            <a:spLocks/>
          </p:cNvSpPr>
          <p:nvPr/>
        </p:nvSpPr>
        <p:spPr bwMode="auto">
          <a:xfrm flipH="1">
            <a:off x="2304059" y="2932734"/>
            <a:ext cx="1727248" cy="1727248"/>
          </a:xfrm>
          <a:custGeom>
            <a:avLst/>
            <a:gdLst>
              <a:gd name="T0" fmla="*/ 875297 w 2146050"/>
              <a:gd name="T1" fmla="*/ 621837 h 2146844"/>
              <a:gd name="T2" fmla="*/ 1524443 w 2146050"/>
              <a:gd name="T3" fmla="*/ 1271223 h 2146844"/>
              <a:gd name="T4" fmla="*/ 875297 w 2146050"/>
              <a:gd name="T5" fmla="*/ 1920609 h 2146844"/>
              <a:gd name="T6" fmla="*/ 226151 w 2146050"/>
              <a:gd name="T7" fmla="*/ 1271223 h 2146844"/>
              <a:gd name="T8" fmla="*/ 875297 w 2146050"/>
              <a:gd name="T9" fmla="*/ 621837 h 2146844"/>
              <a:gd name="T10" fmla="*/ 2146050 w 2146050"/>
              <a:gd name="T11" fmla="*/ 0 h 2146844"/>
              <a:gd name="T12" fmla="*/ 1073025 w 2146050"/>
              <a:gd name="T13" fmla="*/ 0 h 2146844"/>
              <a:gd name="T14" fmla="*/ 0 w 2146050"/>
              <a:gd name="T15" fmla="*/ 1073422 h 2146844"/>
              <a:gd name="T16" fmla="*/ 1073025 w 2146050"/>
              <a:gd name="T17" fmla="*/ 2146844 h 2146844"/>
              <a:gd name="T18" fmla="*/ 2146050 w 2146050"/>
              <a:gd name="T19" fmla="*/ 1073422 h 2146844"/>
              <a:gd name="T20" fmla="*/ 2146050 w 2146050"/>
              <a:gd name="T21" fmla="*/ 0 h 2146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46050" h="2146844">
                <a:moveTo>
                  <a:pt x="875297" y="621837"/>
                </a:moveTo>
                <a:cubicBezTo>
                  <a:pt x="1233810" y="621837"/>
                  <a:pt x="1524443" y="912577"/>
                  <a:pt x="1524443" y="1271223"/>
                </a:cubicBezTo>
                <a:cubicBezTo>
                  <a:pt x="1524443" y="1629869"/>
                  <a:pt x="1233810" y="1920609"/>
                  <a:pt x="875297" y="1920609"/>
                </a:cubicBezTo>
                <a:cubicBezTo>
                  <a:pt x="516784" y="1920609"/>
                  <a:pt x="226151" y="1629869"/>
                  <a:pt x="226151" y="1271223"/>
                </a:cubicBezTo>
                <a:cubicBezTo>
                  <a:pt x="226151" y="912577"/>
                  <a:pt x="516784" y="621837"/>
                  <a:pt x="875297" y="621837"/>
                </a:cubicBezTo>
                <a:close/>
                <a:moveTo>
                  <a:pt x="2146050" y="0"/>
                </a:moveTo>
                <a:lnTo>
                  <a:pt x="1073025" y="0"/>
                </a:lnTo>
                <a:cubicBezTo>
                  <a:pt x="480410" y="0"/>
                  <a:pt x="0" y="480587"/>
                  <a:pt x="0" y="1073422"/>
                </a:cubicBezTo>
                <a:cubicBezTo>
                  <a:pt x="0" y="1666257"/>
                  <a:pt x="480410" y="2146844"/>
                  <a:pt x="1073025" y="2146844"/>
                </a:cubicBezTo>
                <a:cubicBezTo>
                  <a:pt x="1665640" y="2146844"/>
                  <a:pt x="2146050" y="1666257"/>
                  <a:pt x="2146050" y="1073422"/>
                </a:cubicBezTo>
                <a:lnTo>
                  <a:pt x="2146050" y="0"/>
                </a:lnTo>
                <a:close/>
              </a:path>
            </a:pathLst>
          </a:custGeom>
          <a:solidFill>
            <a:schemeClr val="accent3"/>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16" name="Text Box 11"/>
          <p:cNvSpPr txBox="1">
            <a:spLocks noChangeArrowheads="1"/>
          </p:cNvSpPr>
          <p:nvPr/>
        </p:nvSpPr>
        <p:spPr bwMode="auto">
          <a:xfrm>
            <a:off x="4184502" y="1873801"/>
            <a:ext cx="4435818"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lgn="just">
              <a:defRPr/>
            </a:pPr>
            <a:r>
              <a:rPr lang="en-US" altLang="zh-CN" sz="1600" kern="0" dirty="0">
                <a:latin typeface="Times New Roman" panose="02020603050405020304" pitchFamily="18" charset="0"/>
                <a:ea typeface="微软雅黑" pitchFamily="34" charset="-122"/>
                <a:cs typeface="Times New Roman" panose="02020603050405020304" pitchFamily="18" charset="0"/>
              </a:rPr>
              <a:t>1 Increase the usability of translation technology and involve </a:t>
            </a:r>
            <a:r>
              <a:rPr lang="en-US" altLang="zh-CN" sz="1600" dirty="0">
                <a:latin typeface="Times New Roman" panose="02020603050405020304" pitchFamily="18" charset="0"/>
                <a:ea typeface="等线" panose="02010600030101010101" pitchFamily="2" charset="-122"/>
              </a:rPr>
              <a:t>human-technology interaction</a:t>
            </a:r>
            <a:endParaRPr lang="en-US" altLang="zh-CN" sz="1600" kern="0" dirty="0">
              <a:latin typeface="Times New Roman" panose="02020603050405020304" pitchFamily="18" charset="0"/>
              <a:ea typeface="微软雅黑" pitchFamily="34" charset="-122"/>
              <a:cs typeface="Times New Roman" panose="02020603050405020304" pitchFamily="18" charset="0"/>
            </a:endParaRPr>
          </a:p>
          <a:p>
            <a:pPr algn="just">
              <a:defRPr/>
            </a:pPr>
            <a:endParaRPr lang="en-US" altLang="zh-CN" sz="1600" kern="0" dirty="0">
              <a:latin typeface="Times New Roman" panose="02020603050405020304" pitchFamily="18" charset="0"/>
              <a:ea typeface="微软雅黑" pitchFamily="34" charset="-122"/>
              <a:cs typeface="Times New Roman" panose="02020603050405020304" pitchFamily="18" charset="0"/>
            </a:endParaRPr>
          </a:p>
          <a:p>
            <a:pPr algn="just">
              <a:defRPr/>
            </a:pPr>
            <a:r>
              <a:rPr lang="en-US" altLang="zh-CN" sz="1600" kern="0" dirty="0">
                <a:latin typeface="Times New Roman" panose="02020603050405020304" pitchFamily="18" charset="0"/>
                <a:ea typeface="微软雅黑" pitchFamily="34" charset="-122"/>
                <a:cs typeface="Times New Roman" panose="02020603050405020304" pitchFamily="18" charset="0"/>
              </a:rPr>
              <a:t>2 Re-orientate translator’s role. It’s foreseen that post-editors will be the main professionals in translation industry. Because the process has become the mode of  “ </a:t>
            </a:r>
            <a:r>
              <a:rPr lang="en-US" altLang="zh-CN" sz="1600" kern="0" dirty="0" err="1">
                <a:latin typeface="Times New Roman" panose="02020603050405020304" pitchFamily="18" charset="0"/>
                <a:ea typeface="微软雅黑" pitchFamily="34" charset="-122"/>
                <a:cs typeface="Times New Roman" panose="02020603050405020304" pitchFamily="18" charset="0"/>
              </a:rPr>
              <a:t>MT+CAT+PE</a:t>
            </a:r>
            <a:r>
              <a:rPr lang="en-US" altLang="zh-CN" sz="1600" kern="0" dirty="0">
                <a:latin typeface="Times New Roman" panose="02020603050405020304" pitchFamily="18" charset="0"/>
                <a:ea typeface="微软雅黑" pitchFamily="34" charset="-122"/>
                <a:cs typeface="Times New Roman" panose="02020603050405020304" pitchFamily="18" charset="0"/>
              </a:rPr>
              <a:t> ”</a:t>
            </a:r>
            <a:endParaRPr lang="zh-CN" altLang="en-US" sz="1600" kern="0" dirty="0">
              <a:latin typeface="Times New Roman" panose="02020603050405020304" pitchFamily="18" charset="0"/>
              <a:ea typeface="微软雅黑" pitchFamily="34" charset="-122"/>
              <a:cs typeface="Times New Roman" panose="02020603050405020304" pitchFamily="18" charset="0"/>
            </a:endParaRPr>
          </a:p>
        </p:txBody>
      </p:sp>
      <p:sp>
        <p:nvSpPr>
          <p:cNvPr id="18" name="Freeform 72">
            <a:extLst>
              <a:ext uri="{FF2B5EF4-FFF2-40B4-BE49-F238E27FC236}">
                <a16:creationId xmlns:a16="http://schemas.microsoft.com/office/drawing/2014/main" id="{DA89438D-45AE-4AA4-95C7-1A7D4AF70709}"/>
              </a:ext>
            </a:extLst>
          </p:cNvPr>
          <p:cNvSpPr>
            <a:spLocks noEditPoints="1"/>
          </p:cNvSpPr>
          <p:nvPr/>
        </p:nvSpPr>
        <p:spPr bwMode="auto">
          <a:xfrm>
            <a:off x="1211973" y="1907705"/>
            <a:ext cx="469900" cy="412750"/>
          </a:xfrm>
          <a:custGeom>
            <a:avLst/>
            <a:gdLst>
              <a:gd name="T0" fmla="*/ 176 w 192"/>
              <a:gd name="T1" fmla="*/ 0 h 168"/>
              <a:gd name="T2" fmla="*/ 16 w 192"/>
              <a:gd name="T3" fmla="*/ 0 h 168"/>
              <a:gd name="T4" fmla="*/ 0 w 192"/>
              <a:gd name="T5" fmla="*/ 16 h 168"/>
              <a:gd name="T6" fmla="*/ 0 w 192"/>
              <a:gd name="T7" fmla="*/ 120 h 168"/>
              <a:gd name="T8" fmla="*/ 16 w 192"/>
              <a:gd name="T9" fmla="*/ 136 h 168"/>
              <a:gd name="T10" fmla="*/ 128 w 192"/>
              <a:gd name="T11" fmla="*/ 136 h 168"/>
              <a:gd name="T12" fmla="*/ 160 w 192"/>
              <a:gd name="T13" fmla="*/ 168 h 168"/>
              <a:gd name="T14" fmla="*/ 160 w 192"/>
              <a:gd name="T15" fmla="*/ 136 h 168"/>
              <a:gd name="T16" fmla="*/ 176 w 192"/>
              <a:gd name="T17" fmla="*/ 136 h 168"/>
              <a:gd name="T18" fmla="*/ 192 w 192"/>
              <a:gd name="T19" fmla="*/ 120 h 168"/>
              <a:gd name="T20" fmla="*/ 192 w 192"/>
              <a:gd name="T21" fmla="*/ 16 h 168"/>
              <a:gd name="T22" fmla="*/ 176 w 192"/>
              <a:gd name="T23" fmla="*/ 0 h 168"/>
              <a:gd name="T24" fmla="*/ 65 w 192"/>
              <a:gd name="T25" fmla="*/ 76 h 168"/>
              <a:gd name="T26" fmla="*/ 57 w 192"/>
              <a:gd name="T27" fmla="*/ 68 h 168"/>
              <a:gd name="T28" fmla="*/ 65 w 192"/>
              <a:gd name="T29" fmla="*/ 60 h 168"/>
              <a:gd name="T30" fmla="*/ 73 w 192"/>
              <a:gd name="T31" fmla="*/ 68 h 168"/>
              <a:gd name="T32" fmla="*/ 65 w 192"/>
              <a:gd name="T33" fmla="*/ 76 h 168"/>
              <a:gd name="T34" fmla="*/ 96 w 192"/>
              <a:gd name="T35" fmla="*/ 76 h 168"/>
              <a:gd name="T36" fmla="*/ 88 w 192"/>
              <a:gd name="T37" fmla="*/ 68 h 168"/>
              <a:gd name="T38" fmla="*/ 96 w 192"/>
              <a:gd name="T39" fmla="*/ 60 h 168"/>
              <a:gd name="T40" fmla="*/ 104 w 192"/>
              <a:gd name="T41" fmla="*/ 68 h 168"/>
              <a:gd name="T42" fmla="*/ 96 w 192"/>
              <a:gd name="T43" fmla="*/ 76 h 168"/>
              <a:gd name="T44" fmla="*/ 128 w 192"/>
              <a:gd name="T45" fmla="*/ 76 h 168"/>
              <a:gd name="T46" fmla="*/ 120 w 192"/>
              <a:gd name="T47" fmla="*/ 68 h 168"/>
              <a:gd name="T48" fmla="*/ 128 w 192"/>
              <a:gd name="T49" fmla="*/ 60 h 168"/>
              <a:gd name="T50" fmla="*/ 136 w 192"/>
              <a:gd name="T51" fmla="*/ 68 h 168"/>
              <a:gd name="T52" fmla="*/ 128 w 192"/>
              <a:gd name="T53" fmla="*/ 7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2" h="168">
                <a:moveTo>
                  <a:pt x="176" y="0"/>
                </a:moveTo>
                <a:cubicBezTo>
                  <a:pt x="16" y="0"/>
                  <a:pt x="16" y="0"/>
                  <a:pt x="16" y="0"/>
                </a:cubicBezTo>
                <a:cubicBezTo>
                  <a:pt x="7" y="0"/>
                  <a:pt x="0" y="7"/>
                  <a:pt x="0" y="16"/>
                </a:cubicBezTo>
                <a:cubicBezTo>
                  <a:pt x="0" y="120"/>
                  <a:pt x="0" y="120"/>
                  <a:pt x="0" y="120"/>
                </a:cubicBezTo>
                <a:cubicBezTo>
                  <a:pt x="0" y="129"/>
                  <a:pt x="7" y="136"/>
                  <a:pt x="16" y="136"/>
                </a:cubicBezTo>
                <a:cubicBezTo>
                  <a:pt x="128" y="136"/>
                  <a:pt x="128" y="136"/>
                  <a:pt x="128" y="136"/>
                </a:cubicBezTo>
                <a:cubicBezTo>
                  <a:pt x="160" y="168"/>
                  <a:pt x="160" y="168"/>
                  <a:pt x="160" y="168"/>
                </a:cubicBezTo>
                <a:cubicBezTo>
                  <a:pt x="160" y="136"/>
                  <a:pt x="160" y="136"/>
                  <a:pt x="160" y="136"/>
                </a:cubicBezTo>
                <a:cubicBezTo>
                  <a:pt x="176" y="136"/>
                  <a:pt x="176" y="136"/>
                  <a:pt x="176" y="136"/>
                </a:cubicBezTo>
                <a:cubicBezTo>
                  <a:pt x="185" y="136"/>
                  <a:pt x="192" y="129"/>
                  <a:pt x="192" y="120"/>
                </a:cubicBezTo>
                <a:cubicBezTo>
                  <a:pt x="192" y="16"/>
                  <a:pt x="192" y="16"/>
                  <a:pt x="192" y="16"/>
                </a:cubicBezTo>
                <a:cubicBezTo>
                  <a:pt x="192" y="7"/>
                  <a:pt x="185" y="0"/>
                  <a:pt x="176" y="0"/>
                </a:cubicBezTo>
                <a:close/>
                <a:moveTo>
                  <a:pt x="65" y="76"/>
                </a:moveTo>
                <a:cubicBezTo>
                  <a:pt x="60" y="76"/>
                  <a:pt x="57" y="72"/>
                  <a:pt x="57" y="68"/>
                </a:cubicBezTo>
                <a:cubicBezTo>
                  <a:pt x="57" y="63"/>
                  <a:pt x="60" y="60"/>
                  <a:pt x="65" y="60"/>
                </a:cubicBezTo>
                <a:cubicBezTo>
                  <a:pt x="69" y="60"/>
                  <a:pt x="73" y="63"/>
                  <a:pt x="73" y="68"/>
                </a:cubicBezTo>
                <a:cubicBezTo>
                  <a:pt x="73" y="72"/>
                  <a:pt x="69" y="76"/>
                  <a:pt x="65" y="76"/>
                </a:cubicBezTo>
                <a:close/>
                <a:moveTo>
                  <a:pt x="96" y="76"/>
                </a:moveTo>
                <a:cubicBezTo>
                  <a:pt x="92" y="76"/>
                  <a:pt x="88" y="72"/>
                  <a:pt x="88" y="68"/>
                </a:cubicBezTo>
                <a:cubicBezTo>
                  <a:pt x="88" y="63"/>
                  <a:pt x="92" y="60"/>
                  <a:pt x="96" y="60"/>
                </a:cubicBezTo>
                <a:cubicBezTo>
                  <a:pt x="101" y="60"/>
                  <a:pt x="104" y="63"/>
                  <a:pt x="104" y="68"/>
                </a:cubicBezTo>
                <a:cubicBezTo>
                  <a:pt x="104" y="72"/>
                  <a:pt x="101" y="76"/>
                  <a:pt x="96" y="76"/>
                </a:cubicBezTo>
                <a:close/>
                <a:moveTo>
                  <a:pt x="128" y="76"/>
                </a:moveTo>
                <a:cubicBezTo>
                  <a:pt x="124" y="76"/>
                  <a:pt x="120" y="72"/>
                  <a:pt x="120" y="68"/>
                </a:cubicBezTo>
                <a:cubicBezTo>
                  <a:pt x="120" y="63"/>
                  <a:pt x="124" y="60"/>
                  <a:pt x="128" y="60"/>
                </a:cubicBezTo>
                <a:cubicBezTo>
                  <a:pt x="133" y="60"/>
                  <a:pt x="136" y="63"/>
                  <a:pt x="136" y="68"/>
                </a:cubicBezTo>
                <a:cubicBezTo>
                  <a:pt x="136" y="72"/>
                  <a:pt x="133" y="76"/>
                  <a:pt x="128" y="76"/>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9" name="Freeform 25">
            <a:extLst>
              <a:ext uri="{FF2B5EF4-FFF2-40B4-BE49-F238E27FC236}">
                <a16:creationId xmlns:a16="http://schemas.microsoft.com/office/drawing/2014/main" id="{B8F7A007-E2BC-4872-A2FC-B3466DCB5C42}"/>
              </a:ext>
            </a:extLst>
          </p:cNvPr>
          <p:cNvSpPr>
            <a:spLocks noEditPoints="1"/>
          </p:cNvSpPr>
          <p:nvPr/>
        </p:nvSpPr>
        <p:spPr bwMode="auto">
          <a:xfrm>
            <a:off x="2978696" y="1692118"/>
            <a:ext cx="530225" cy="528638"/>
          </a:xfrm>
          <a:custGeom>
            <a:avLst/>
            <a:gdLst>
              <a:gd name="T0" fmla="*/ 108 w 216"/>
              <a:gd name="T1" fmla="*/ 0 h 216"/>
              <a:gd name="T2" fmla="*/ 0 w 216"/>
              <a:gd name="T3" fmla="*/ 108 h 216"/>
              <a:gd name="T4" fmla="*/ 108 w 216"/>
              <a:gd name="T5" fmla="*/ 216 h 216"/>
              <a:gd name="T6" fmla="*/ 216 w 216"/>
              <a:gd name="T7" fmla="*/ 108 h 216"/>
              <a:gd name="T8" fmla="*/ 108 w 216"/>
              <a:gd name="T9" fmla="*/ 0 h 216"/>
              <a:gd name="T10" fmla="*/ 132 w 216"/>
              <a:gd name="T11" fmla="*/ 155 h 216"/>
              <a:gd name="T12" fmla="*/ 105 w 216"/>
              <a:gd name="T13" fmla="*/ 128 h 216"/>
              <a:gd name="T14" fmla="*/ 72 w 216"/>
              <a:gd name="T15" fmla="*/ 128 h 216"/>
              <a:gd name="T16" fmla="*/ 72 w 216"/>
              <a:gd name="T17" fmla="*/ 88 h 216"/>
              <a:gd name="T18" fmla="*/ 105 w 216"/>
              <a:gd name="T19" fmla="*/ 88 h 216"/>
              <a:gd name="T20" fmla="*/ 132 w 216"/>
              <a:gd name="T21" fmla="*/ 60 h 216"/>
              <a:gd name="T22" fmla="*/ 132 w 216"/>
              <a:gd name="T23" fmla="*/ 155 h 216"/>
              <a:gd name="T24" fmla="*/ 150 w 216"/>
              <a:gd name="T25" fmla="*/ 139 h 216"/>
              <a:gd name="T26" fmla="*/ 143 w 216"/>
              <a:gd name="T27" fmla="*/ 134 h 216"/>
              <a:gd name="T28" fmla="*/ 152 w 216"/>
              <a:gd name="T29" fmla="*/ 108 h 216"/>
              <a:gd name="T30" fmla="*/ 143 w 216"/>
              <a:gd name="T31" fmla="*/ 81 h 216"/>
              <a:gd name="T32" fmla="*/ 150 w 216"/>
              <a:gd name="T33" fmla="*/ 77 h 216"/>
              <a:gd name="T34" fmla="*/ 160 w 216"/>
              <a:gd name="T35" fmla="*/ 108 h 216"/>
              <a:gd name="T36" fmla="*/ 150 w 216"/>
              <a:gd name="T37" fmla="*/ 139 h 216"/>
              <a:gd name="T38" fmla="*/ 162 w 216"/>
              <a:gd name="T39" fmla="*/ 148 h 216"/>
              <a:gd name="T40" fmla="*/ 176 w 216"/>
              <a:gd name="T41" fmla="*/ 108 h 216"/>
              <a:gd name="T42" fmla="*/ 162 w 216"/>
              <a:gd name="T43" fmla="*/ 67 h 216"/>
              <a:gd name="T44" fmla="*/ 169 w 216"/>
              <a:gd name="T45" fmla="*/ 62 h 216"/>
              <a:gd name="T46" fmla="*/ 184 w 216"/>
              <a:gd name="T47" fmla="*/ 108 h 216"/>
              <a:gd name="T48" fmla="*/ 169 w 216"/>
              <a:gd name="T49" fmla="*/ 153 h 216"/>
              <a:gd name="T50" fmla="*/ 162 w 216"/>
              <a:gd name="T51" fmla="*/ 148 h 216"/>
              <a:gd name="T52" fmla="*/ 182 w 216"/>
              <a:gd name="T53" fmla="*/ 162 h 216"/>
              <a:gd name="T54" fmla="*/ 200 w 216"/>
              <a:gd name="T55" fmla="*/ 108 h 216"/>
              <a:gd name="T56" fmla="*/ 182 w 216"/>
              <a:gd name="T57" fmla="*/ 53 h 216"/>
              <a:gd name="T58" fmla="*/ 188 w 216"/>
              <a:gd name="T59" fmla="*/ 48 h 216"/>
              <a:gd name="T60" fmla="*/ 208 w 216"/>
              <a:gd name="T61" fmla="*/ 108 h 216"/>
              <a:gd name="T62" fmla="*/ 188 w 216"/>
              <a:gd name="T63" fmla="*/ 167 h 216"/>
              <a:gd name="T64" fmla="*/ 182 w 216"/>
              <a:gd name="T65" fmla="*/ 16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6" h="216">
                <a:moveTo>
                  <a:pt x="108" y="0"/>
                </a:moveTo>
                <a:cubicBezTo>
                  <a:pt x="48" y="0"/>
                  <a:pt x="0" y="48"/>
                  <a:pt x="0" y="108"/>
                </a:cubicBezTo>
                <a:cubicBezTo>
                  <a:pt x="0" y="167"/>
                  <a:pt x="48" y="216"/>
                  <a:pt x="108" y="216"/>
                </a:cubicBezTo>
                <a:cubicBezTo>
                  <a:pt x="168" y="216"/>
                  <a:pt x="216" y="167"/>
                  <a:pt x="216" y="108"/>
                </a:cubicBezTo>
                <a:cubicBezTo>
                  <a:pt x="216" y="48"/>
                  <a:pt x="168" y="0"/>
                  <a:pt x="108" y="0"/>
                </a:cubicBezTo>
                <a:close/>
                <a:moveTo>
                  <a:pt x="132" y="155"/>
                </a:moveTo>
                <a:cubicBezTo>
                  <a:pt x="105" y="128"/>
                  <a:pt x="105" y="128"/>
                  <a:pt x="105" y="128"/>
                </a:cubicBezTo>
                <a:cubicBezTo>
                  <a:pt x="72" y="128"/>
                  <a:pt x="72" y="128"/>
                  <a:pt x="72" y="128"/>
                </a:cubicBezTo>
                <a:cubicBezTo>
                  <a:pt x="72" y="88"/>
                  <a:pt x="72" y="88"/>
                  <a:pt x="72" y="88"/>
                </a:cubicBezTo>
                <a:cubicBezTo>
                  <a:pt x="105" y="88"/>
                  <a:pt x="105" y="88"/>
                  <a:pt x="105" y="88"/>
                </a:cubicBezTo>
                <a:cubicBezTo>
                  <a:pt x="132" y="60"/>
                  <a:pt x="132" y="60"/>
                  <a:pt x="132" y="60"/>
                </a:cubicBezTo>
                <a:lnTo>
                  <a:pt x="132" y="155"/>
                </a:lnTo>
                <a:close/>
                <a:moveTo>
                  <a:pt x="150" y="139"/>
                </a:moveTo>
                <a:cubicBezTo>
                  <a:pt x="143" y="134"/>
                  <a:pt x="143" y="134"/>
                  <a:pt x="143" y="134"/>
                </a:cubicBezTo>
                <a:cubicBezTo>
                  <a:pt x="149" y="126"/>
                  <a:pt x="152" y="117"/>
                  <a:pt x="152" y="108"/>
                </a:cubicBezTo>
                <a:cubicBezTo>
                  <a:pt x="152" y="98"/>
                  <a:pt x="149" y="89"/>
                  <a:pt x="143" y="81"/>
                </a:cubicBezTo>
                <a:cubicBezTo>
                  <a:pt x="150" y="77"/>
                  <a:pt x="150" y="77"/>
                  <a:pt x="150" y="77"/>
                </a:cubicBezTo>
                <a:cubicBezTo>
                  <a:pt x="156" y="85"/>
                  <a:pt x="160" y="96"/>
                  <a:pt x="160" y="108"/>
                </a:cubicBezTo>
                <a:cubicBezTo>
                  <a:pt x="160" y="119"/>
                  <a:pt x="156" y="130"/>
                  <a:pt x="150" y="139"/>
                </a:cubicBezTo>
                <a:close/>
                <a:moveTo>
                  <a:pt x="162" y="148"/>
                </a:moveTo>
                <a:cubicBezTo>
                  <a:pt x="171" y="137"/>
                  <a:pt x="176" y="123"/>
                  <a:pt x="176" y="108"/>
                </a:cubicBezTo>
                <a:cubicBezTo>
                  <a:pt x="176" y="92"/>
                  <a:pt x="171" y="78"/>
                  <a:pt x="162" y="67"/>
                </a:cubicBezTo>
                <a:cubicBezTo>
                  <a:pt x="169" y="62"/>
                  <a:pt x="169" y="62"/>
                  <a:pt x="169" y="62"/>
                </a:cubicBezTo>
                <a:cubicBezTo>
                  <a:pt x="178" y="75"/>
                  <a:pt x="184" y="91"/>
                  <a:pt x="184" y="108"/>
                </a:cubicBezTo>
                <a:cubicBezTo>
                  <a:pt x="184" y="125"/>
                  <a:pt x="178" y="140"/>
                  <a:pt x="169" y="153"/>
                </a:cubicBezTo>
                <a:lnTo>
                  <a:pt x="162" y="148"/>
                </a:lnTo>
                <a:close/>
                <a:moveTo>
                  <a:pt x="182" y="162"/>
                </a:moveTo>
                <a:cubicBezTo>
                  <a:pt x="193" y="147"/>
                  <a:pt x="200" y="128"/>
                  <a:pt x="200" y="108"/>
                </a:cubicBezTo>
                <a:cubicBezTo>
                  <a:pt x="200" y="87"/>
                  <a:pt x="193" y="68"/>
                  <a:pt x="182" y="53"/>
                </a:cubicBezTo>
                <a:cubicBezTo>
                  <a:pt x="188" y="48"/>
                  <a:pt x="188" y="48"/>
                  <a:pt x="188" y="48"/>
                </a:cubicBezTo>
                <a:cubicBezTo>
                  <a:pt x="201" y="65"/>
                  <a:pt x="208" y="85"/>
                  <a:pt x="208" y="108"/>
                </a:cubicBezTo>
                <a:cubicBezTo>
                  <a:pt x="208" y="130"/>
                  <a:pt x="201" y="151"/>
                  <a:pt x="188" y="167"/>
                </a:cubicBezTo>
                <a:lnTo>
                  <a:pt x="182" y="162"/>
                </a:ln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0" name="Freeform 61">
            <a:extLst>
              <a:ext uri="{FF2B5EF4-FFF2-40B4-BE49-F238E27FC236}">
                <a16:creationId xmlns:a16="http://schemas.microsoft.com/office/drawing/2014/main" id="{1B724AEC-8944-4F44-B288-2819C0F4D4C7}"/>
              </a:ext>
            </a:extLst>
          </p:cNvPr>
          <p:cNvSpPr>
            <a:spLocks noEditPoints="1"/>
          </p:cNvSpPr>
          <p:nvPr/>
        </p:nvSpPr>
        <p:spPr bwMode="auto">
          <a:xfrm>
            <a:off x="1191335" y="3551089"/>
            <a:ext cx="490538" cy="490538"/>
          </a:xfrm>
          <a:custGeom>
            <a:avLst/>
            <a:gdLst>
              <a:gd name="T0" fmla="*/ 200 w 200"/>
              <a:gd name="T1" fmla="*/ 120 h 200"/>
              <a:gd name="T2" fmla="*/ 200 w 200"/>
              <a:gd name="T3" fmla="*/ 80 h 200"/>
              <a:gd name="T4" fmla="*/ 178 w 200"/>
              <a:gd name="T5" fmla="*/ 80 h 200"/>
              <a:gd name="T6" fmla="*/ 170 w 200"/>
              <a:gd name="T7" fmla="*/ 59 h 200"/>
              <a:gd name="T8" fmla="*/ 185 w 200"/>
              <a:gd name="T9" fmla="*/ 43 h 200"/>
              <a:gd name="T10" fmla="*/ 157 w 200"/>
              <a:gd name="T11" fmla="*/ 15 h 200"/>
              <a:gd name="T12" fmla="*/ 142 w 200"/>
              <a:gd name="T13" fmla="*/ 30 h 200"/>
              <a:gd name="T14" fmla="*/ 120 w 200"/>
              <a:gd name="T15" fmla="*/ 21 h 200"/>
              <a:gd name="T16" fmla="*/ 120 w 200"/>
              <a:gd name="T17" fmla="*/ 0 h 200"/>
              <a:gd name="T18" fmla="*/ 80 w 200"/>
              <a:gd name="T19" fmla="*/ 0 h 200"/>
              <a:gd name="T20" fmla="*/ 80 w 200"/>
              <a:gd name="T21" fmla="*/ 21 h 200"/>
              <a:gd name="T22" fmla="*/ 59 w 200"/>
              <a:gd name="T23" fmla="*/ 30 h 200"/>
              <a:gd name="T24" fmla="*/ 44 w 200"/>
              <a:gd name="T25" fmla="*/ 15 h 200"/>
              <a:gd name="T26" fmla="*/ 16 w 200"/>
              <a:gd name="T27" fmla="*/ 43 h 200"/>
              <a:gd name="T28" fmla="*/ 31 w 200"/>
              <a:gd name="T29" fmla="*/ 59 h 200"/>
              <a:gd name="T30" fmla="*/ 23 w 200"/>
              <a:gd name="T31" fmla="*/ 80 h 200"/>
              <a:gd name="T32" fmla="*/ 0 w 200"/>
              <a:gd name="T33" fmla="*/ 80 h 200"/>
              <a:gd name="T34" fmla="*/ 0 w 200"/>
              <a:gd name="T35" fmla="*/ 120 h 200"/>
              <a:gd name="T36" fmla="*/ 23 w 200"/>
              <a:gd name="T37" fmla="*/ 120 h 200"/>
              <a:gd name="T38" fmla="*/ 32 w 200"/>
              <a:gd name="T39" fmla="*/ 140 h 200"/>
              <a:gd name="T40" fmla="*/ 16 w 200"/>
              <a:gd name="T41" fmla="*/ 156 h 200"/>
              <a:gd name="T42" fmla="*/ 44 w 200"/>
              <a:gd name="T43" fmla="*/ 184 h 200"/>
              <a:gd name="T44" fmla="*/ 61 w 200"/>
              <a:gd name="T45" fmla="*/ 168 h 200"/>
              <a:gd name="T46" fmla="*/ 80 w 200"/>
              <a:gd name="T47" fmla="*/ 176 h 200"/>
              <a:gd name="T48" fmla="*/ 80 w 200"/>
              <a:gd name="T49" fmla="*/ 200 h 200"/>
              <a:gd name="T50" fmla="*/ 120 w 200"/>
              <a:gd name="T51" fmla="*/ 200 h 200"/>
              <a:gd name="T52" fmla="*/ 120 w 200"/>
              <a:gd name="T53" fmla="*/ 176 h 200"/>
              <a:gd name="T54" fmla="*/ 140 w 200"/>
              <a:gd name="T55" fmla="*/ 168 h 200"/>
              <a:gd name="T56" fmla="*/ 157 w 200"/>
              <a:gd name="T57" fmla="*/ 184 h 200"/>
              <a:gd name="T58" fmla="*/ 185 w 200"/>
              <a:gd name="T59" fmla="*/ 156 h 200"/>
              <a:gd name="T60" fmla="*/ 169 w 200"/>
              <a:gd name="T61" fmla="*/ 140 h 200"/>
              <a:gd name="T62" fmla="*/ 177 w 200"/>
              <a:gd name="T63" fmla="*/ 120 h 200"/>
              <a:gd name="T64" fmla="*/ 200 w 200"/>
              <a:gd name="T65" fmla="*/ 120 h 200"/>
              <a:gd name="T66" fmla="*/ 100 w 200"/>
              <a:gd name="T67" fmla="*/ 128 h 200"/>
              <a:gd name="T68" fmla="*/ 72 w 200"/>
              <a:gd name="T69" fmla="*/ 100 h 200"/>
              <a:gd name="T70" fmla="*/ 100 w 200"/>
              <a:gd name="T71" fmla="*/ 72 h 200"/>
              <a:gd name="T72" fmla="*/ 128 w 200"/>
              <a:gd name="T73" fmla="*/ 100 h 200"/>
              <a:gd name="T74" fmla="*/ 100 w 200"/>
              <a:gd name="T75" fmla="*/ 128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0" h="200">
                <a:moveTo>
                  <a:pt x="200" y="120"/>
                </a:moveTo>
                <a:cubicBezTo>
                  <a:pt x="200" y="80"/>
                  <a:pt x="200" y="80"/>
                  <a:pt x="200" y="80"/>
                </a:cubicBezTo>
                <a:cubicBezTo>
                  <a:pt x="178" y="80"/>
                  <a:pt x="178" y="80"/>
                  <a:pt x="178" y="80"/>
                </a:cubicBezTo>
                <a:cubicBezTo>
                  <a:pt x="176" y="72"/>
                  <a:pt x="174" y="65"/>
                  <a:pt x="170" y="59"/>
                </a:cubicBezTo>
                <a:cubicBezTo>
                  <a:pt x="185" y="43"/>
                  <a:pt x="185" y="43"/>
                  <a:pt x="185" y="43"/>
                </a:cubicBezTo>
                <a:cubicBezTo>
                  <a:pt x="157" y="15"/>
                  <a:pt x="157" y="15"/>
                  <a:pt x="157" y="15"/>
                </a:cubicBezTo>
                <a:cubicBezTo>
                  <a:pt x="142" y="30"/>
                  <a:pt x="142" y="30"/>
                  <a:pt x="142" y="30"/>
                </a:cubicBezTo>
                <a:cubicBezTo>
                  <a:pt x="135" y="26"/>
                  <a:pt x="128" y="23"/>
                  <a:pt x="120" y="21"/>
                </a:cubicBezTo>
                <a:cubicBezTo>
                  <a:pt x="120" y="0"/>
                  <a:pt x="120" y="0"/>
                  <a:pt x="120" y="0"/>
                </a:cubicBezTo>
                <a:cubicBezTo>
                  <a:pt x="80" y="0"/>
                  <a:pt x="80" y="0"/>
                  <a:pt x="80" y="0"/>
                </a:cubicBezTo>
                <a:cubicBezTo>
                  <a:pt x="80" y="21"/>
                  <a:pt x="80" y="21"/>
                  <a:pt x="80" y="21"/>
                </a:cubicBezTo>
                <a:cubicBezTo>
                  <a:pt x="73" y="23"/>
                  <a:pt x="66" y="26"/>
                  <a:pt x="59" y="30"/>
                </a:cubicBezTo>
                <a:cubicBezTo>
                  <a:pt x="44" y="15"/>
                  <a:pt x="44" y="15"/>
                  <a:pt x="44" y="15"/>
                </a:cubicBezTo>
                <a:cubicBezTo>
                  <a:pt x="16" y="43"/>
                  <a:pt x="16" y="43"/>
                  <a:pt x="16" y="43"/>
                </a:cubicBezTo>
                <a:cubicBezTo>
                  <a:pt x="31" y="59"/>
                  <a:pt x="31" y="59"/>
                  <a:pt x="31" y="59"/>
                </a:cubicBezTo>
                <a:cubicBezTo>
                  <a:pt x="27" y="65"/>
                  <a:pt x="25" y="72"/>
                  <a:pt x="23" y="80"/>
                </a:cubicBezTo>
                <a:cubicBezTo>
                  <a:pt x="0" y="80"/>
                  <a:pt x="0" y="80"/>
                  <a:pt x="0" y="80"/>
                </a:cubicBezTo>
                <a:cubicBezTo>
                  <a:pt x="0" y="120"/>
                  <a:pt x="0" y="120"/>
                  <a:pt x="0" y="120"/>
                </a:cubicBezTo>
                <a:cubicBezTo>
                  <a:pt x="23" y="120"/>
                  <a:pt x="23" y="120"/>
                  <a:pt x="23" y="120"/>
                </a:cubicBezTo>
                <a:cubicBezTo>
                  <a:pt x="25" y="127"/>
                  <a:pt x="28" y="133"/>
                  <a:pt x="32" y="140"/>
                </a:cubicBezTo>
                <a:cubicBezTo>
                  <a:pt x="16" y="156"/>
                  <a:pt x="16" y="156"/>
                  <a:pt x="16" y="156"/>
                </a:cubicBezTo>
                <a:cubicBezTo>
                  <a:pt x="44" y="184"/>
                  <a:pt x="44" y="184"/>
                  <a:pt x="44" y="184"/>
                </a:cubicBezTo>
                <a:cubicBezTo>
                  <a:pt x="61" y="168"/>
                  <a:pt x="61" y="168"/>
                  <a:pt x="61" y="168"/>
                </a:cubicBezTo>
                <a:cubicBezTo>
                  <a:pt x="67" y="171"/>
                  <a:pt x="73" y="174"/>
                  <a:pt x="80" y="176"/>
                </a:cubicBezTo>
                <a:cubicBezTo>
                  <a:pt x="80" y="200"/>
                  <a:pt x="80" y="200"/>
                  <a:pt x="80" y="200"/>
                </a:cubicBezTo>
                <a:cubicBezTo>
                  <a:pt x="120" y="200"/>
                  <a:pt x="120" y="200"/>
                  <a:pt x="120" y="200"/>
                </a:cubicBezTo>
                <a:cubicBezTo>
                  <a:pt x="120" y="176"/>
                  <a:pt x="120" y="176"/>
                  <a:pt x="120" y="176"/>
                </a:cubicBezTo>
                <a:cubicBezTo>
                  <a:pt x="127" y="174"/>
                  <a:pt x="134" y="171"/>
                  <a:pt x="140" y="168"/>
                </a:cubicBezTo>
                <a:cubicBezTo>
                  <a:pt x="157" y="184"/>
                  <a:pt x="157" y="184"/>
                  <a:pt x="157" y="184"/>
                </a:cubicBezTo>
                <a:cubicBezTo>
                  <a:pt x="185" y="156"/>
                  <a:pt x="185" y="156"/>
                  <a:pt x="185" y="156"/>
                </a:cubicBezTo>
                <a:cubicBezTo>
                  <a:pt x="169" y="140"/>
                  <a:pt x="169" y="140"/>
                  <a:pt x="169" y="140"/>
                </a:cubicBezTo>
                <a:cubicBezTo>
                  <a:pt x="173" y="133"/>
                  <a:pt x="175" y="127"/>
                  <a:pt x="177" y="120"/>
                </a:cubicBezTo>
                <a:lnTo>
                  <a:pt x="200" y="120"/>
                </a:lnTo>
                <a:close/>
                <a:moveTo>
                  <a:pt x="100" y="128"/>
                </a:moveTo>
                <a:cubicBezTo>
                  <a:pt x="85" y="128"/>
                  <a:pt x="72" y="115"/>
                  <a:pt x="72" y="100"/>
                </a:cubicBezTo>
                <a:cubicBezTo>
                  <a:pt x="72" y="84"/>
                  <a:pt x="85" y="72"/>
                  <a:pt x="100" y="72"/>
                </a:cubicBezTo>
                <a:cubicBezTo>
                  <a:pt x="116" y="72"/>
                  <a:pt x="128" y="84"/>
                  <a:pt x="128" y="100"/>
                </a:cubicBezTo>
                <a:cubicBezTo>
                  <a:pt x="128" y="115"/>
                  <a:pt x="116" y="128"/>
                  <a:pt x="100" y="128"/>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grpSp>
        <p:nvGrpSpPr>
          <p:cNvPr id="21" name="组合 20">
            <a:extLst>
              <a:ext uri="{FF2B5EF4-FFF2-40B4-BE49-F238E27FC236}">
                <a16:creationId xmlns:a16="http://schemas.microsoft.com/office/drawing/2014/main" id="{7B2EC823-A09A-4F79-B683-7D3E0578C41C}"/>
              </a:ext>
            </a:extLst>
          </p:cNvPr>
          <p:cNvGrpSpPr/>
          <p:nvPr/>
        </p:nvGrpSpPr>
        <p:grpSpPr>
          <a:xfrm>
            <a:off x="3102117" y="3774752"/>
            <a:ext cx="469900" cy="420688"/>
            <a:chOff x="5661199" y="4184650"/>
            <a:chExt cx="469900" cy="420688"/>
          </a:xfrm>
          <a:solidFill>
            <a:schemeClr val="tx1">
              <a:lumMod val="65000"/>
              <a:lumOff val="35000"/>
            </a:schemeClr>
          </a:solidFill>
        </p:grpSpPr>
        <p:sp>
          <p:nvSpPr>
            <p:cNvPr id="22" name="Freeform 75">
              <a:extLst>
                <a:ext uri="{FF2B5EF4-FFF2-40B4-BE49-F238E27FC236}">
                  <a16:creationId xmlns:a16="http://schemas.microsoft.com/office/drawing/2014/main" id="{C8439094-7808-47D8-9B31-2B21F6641DFC}"/>
                </a:ext>
              </a:extLst>
            </p:cNvPr>
            <p:cNvSpPr>
              <a:spLocks/>
            </p:cNvSpPr>
            <p:nvPr/>
          </p:nvSpPr>
          <p:spPr bwMode="auto">
            <a:xfrm>
              <a:off x="5661199" y="4429125"/>
              <a:ext cx="469900" cy="176213"/>
            </a:xfrm>
            <a:custGeom>
              <a:avLst/>
              <a:gdLst>
                <a:gd name="T0" fmla="*/ 191 w 296"/>
                <a:gd name="T1" fmla="*/ 0 h 111"/>
                <a:gd name="T2" fmla="*/ 179 w 296"/>
                <a:gd name="T3" fmla="*/ 0 h 111"/>
                <a:gd name="T4" fmla="*/ 179 w 296"/>
                <a:gd name="T5" fmla="*/ 13 h 111"/>
                <a:gd name="T6" fmla="*/ 117 w 296"/>
                <a:gd name="T7" fmla="*/ 13 h 111"/>
                <a:gd name="T8" fmla="*/ 117 w 296"/>
                <a:gd name="T9" fmla="*/ 0 h 111"/>
                <a:gd name="T10" fmla="*/ 105 w 296"/>
                <a:gd name="T11" fmla="*/ 0 h 111"/>
                <a:gd name="T12" fmla="*/ 12 w 296"/>
                <a:gd name="T13" fmla="*/ 0 h 111"/>
                <a:gd name="T14" fmla="*/ 0 w 296"/>
                <a:gd name="T15" fmla="*/ 0 h 111"/>
                <a:gd name="T16" fmla="*/ 0 w 296"/>
                <a:gd name="T17" fmla="*/ 111 h 111"/>
                <a:gd name="T18" fmla="*/ 296 w 296"/>
                <a:gd name="T19" fmla="*/ 111 h 111"/>
                <a:gd name="T20" fmla="*/ 296 w 296"/>
                <a:gd name="T21" fmla="*/ 0 h 111"/>
                <a:gd name="T22" fmla="*/ 284 w 296"/>
                <a:gd name="T23" fmla="*/ 0 h 111"/>
                <a:gd name="T24" fmla="*/ 191 w 296"/>
                <a:gd name="T25"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111">
                  <a:moveTo>
                    <a:pt x="191" y="0"/>
                  </a:moveTo>
                  <a:lnTo>
                    <a:pt x="179" y="0"/>
                  </a:lnTo>
                  <a:lnTo>
                    <a:pt x="179" y="13"/>
                  </a:lnTo>
                  <a:lnTo>
                    <a:pt x="117" y="13"/>
                  </a:lnTo>
                  <a:lnTo>
                    <a:pt x="117" y="0"/>
                  </a:lnTo>
                  <a:lnTo>
                    <a:pt x="105" y="0"/>
                  </a:lnTo>
                  <a:lnTo>
                    <a:pt x="12" y="0"/>
                  </a:lnTo>
                  <a:lnTo>
                    <a:pt x="0" y="0"/>
                  </a:lnTo>
                  <a:lnTo>
                    <a:pt x="0" y="111"/>
                  </a:lnTo>
                  <a:lnTo>
                    <a:pt x="296" y="111"/>
                  </a:lnTo>
                  <a:lnTo>
                    <a:pt x="296" y="0"/>
                  </a:lnTo>
                  <a:lnTo>
                    <a:pt x="284" y="0"/>
                  </a:lnTo>
                  <a:lnTo>
                    <a:pt x="191" y="0"/>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3" name="Freeform 76">
              <a:extLst>
                <a:ext uri="{FF2B5EF4-FFF2-40B4-BE49-F238E27FC236}">
                  <a16:creationId xmlns:a16="http://schemas.microsoft.com/office/drawing/2014/main" id="{A776F348-8008-4559-BA4F-84D75C4E7AD6}"/>
                </a:ext>
              </a:extLst>
            </p:cNvPr>
            <p:cNvSpPr>
              <a:spLocks noEditPoints="1"/>
            </p:cNvSpPr>
            <p:nvPr/>
          </p:nvSpPr>
          <p:spPr bwMode="auto">
            <a:xfrm>
              <a:off x="5661199" y="4184650"/>
              <a:ext cx="469900" cy="225425"/>
            </a:xfrm>
            <a:custGeom>
              <a:avLst/>
              <a:gdLst>
                <a:gd name="T0" fmla="*/ 191 w 296"/>
                <a:gd name="T1" fmla="*/ 31 h 142"/>
                <a:gd name="T2" fmla="*/ 191 w 296"/>
                <a:gd name="T3" fmla="*/ 0 h 142"/>
                <a:gd name="T4" fmla="*/ 105 w 296"/>
                <a:gd name="T5" fmla="*/ 0 h 142"/>
                <a:gd name="T6" fmla="*/ 105 w 296"/>
                <a:gd name="T7" fmla="*/ 31 h 142"/>
                <a:gd name="T8" fmla="*/ 0 w 296"/>
                <a:gd name="T9" fmla="*/ 31 h 142"/>
                <a:gd name="T10" fmla="*/ 0 w 296"/>
                <a:gd name="T11" fmla="*/ 142 h 142"/>
                <a:gd name="T12" fmla="*/ 12 w 296"/>
                <a:gd name="T13" fmla="*/ 142 h 142"/>
                <a:gd name="T14" fmla="*/ 105 w 296"/>
                <a:gd name="T15" fmla="*/ 142 h 142"/>
                <a:gd name="T16" fmla="*/ 117 w 296"/>
                <a:gd name="T17" fmla="*/ 142 h 142"/>
                <a:gd name="T18" fmla="*/ 117 w 296"/>
                <a:gd name="T19" fmla="*/ 129 h 142"/>
                <a:gd name="T20" fmla="*/ 179 w 296"/>
                <a:gd name="T21" fmla="*/ 129 h 142"/>
                <a:gd name="T22" fmla="*/ 179 w 296"/>
                <a:gd name="T23" fmla="*/ 142 h 142"/>
                <a:gd name="T24" fmla="*/ 191 w 296"/>
                <a:gd name="T25" fmla="*/ 142 h 142"/>
                <a:gd name="T26" fmla="*/ 284 w 296"/>
                <a:gd name="T27" fmla="*/ 142 h 142"/>
                <a:gd name="T28" fmla="*/ 296 w 296"/>
                <a:gd name="T29" fmla="*/ 142 h 142"/>
                <a:gd name="T30" fmla="*/ 296 w 296"/>
                <a:gd name="T31" fmla="*/ 31 h 142"/>
                <a:gd name="T32" fmla="*/ 191 w 296"/>
                <a:gd name="T33" fmla="*/ 31 h 142"/>
                <a:gd name="T34" fmla="*/ 117 w 296"/>
                <a:gd name="T35" fmla="*/ 12 h 142"/>
                <a:gd name="T36" fmla="*/ 179 w 296"/>
                <a:gd name="T37" fmla="*/ 12 h 142"/>
                <a:gd name="T38" fmla="*/ 179 w 296"/>
                <a:gd name="T39" fmla="*/ 31 h 142"/>
                <a:gd name="T40" fmla="*/ 117 w 296"/>
                <a:gd name="T41" fmla="*/ 31 h 142"/>
                <a:gd name="T42" fmla="*/ 117 w 296"/>
                <a:gd name="T43" fmla="*/ 1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6" h="142">
                  <a:moveTo>
                    <a:pt x="191" y="31"/>
                  </a:moveTo>
                  <a:lnTo>
                    <a:pt x="191" y="0"/>
                  </a:lnTo>
                  <a:lnTo>
                    <a:pt x="105" y="0"/>
                  </a:lnTo>
                  <a:lnTo>
                    <a:pt x="105" y="31"/>
                  </a:lnTo>
                  <a:lnTo>
                    <a:pt x="0" y="31"/>
                  </a:lnTo>
                  <a:lnTo>
                    <a:pt x="0" y="142"/>
                  </a:lnTo>
                  <a:lnTo>
                    <a:pt x="12" y="142"/>
                  </a:lnTo>
                  <a:lnTo>
                    <a:pt x="105" y="142"/>
                  </a:lnTo>
                  <a:lnTo>
                    <a:pt x="117" y="142"/>
                  </a:lnTo>
                  <a:lnTo>
                    <a:pt x="117" y="129"/>
                  </a:lnTo>
                  <a:lnTo>
                    <a:pt x="179" y="129"/>
                  </a:lnTo>
                  <a:lnTo>
                    <a:pt x="179" y="142"/>
                  </a:lnTo>
                  <a:lnTo>
                    <a:pt x="191" y="142"/>
                  </a:lnTo>
                  <a:lnTo>
                    <a:pt x="284" y="142"/>
                  </a:lnTo>
                  <a:lnTo>
                    <a:pt x="296" y="142"/>
                  </a:lnTo>
                  <a:lnTo>
                    <a:pt x="296" y="31"/>
                  </a:lnTo>
                  <a:lnTo>
                    <a:pt x="191" y="31"/>
                  </a:lnTo>
                  <a:close/>
                  <a:moveTo>
                    <a:pt x="117" y="12"/>
                  </a:moveTo>
                  <a:lnTo>
                    <a:pt x="179" y="12"/>
                  </a:lnTo>
                  <a:lnTo>
                    <a:pt x="179" y="31"/>
                  </a:lnTo>
                  <a:lnTo>
                    <a:pt x="117" y="31"/>
                  </a:lnTo>
                  <a:lnTo>
                    <a:pt x="117" y="12"/>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3439478370"/>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14:presetBounceEnd="53333">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14:bounceEnd="53333">
                                          <p:cBhvr additive="base">
                                            <p:cTn id="16" dur="300" fill="hold"/>
                                            <p:tgtEl>
                                              <p:spTgt spid="116"/>
                                            </p:tgtEl>
                                            <p:attrNameLst>
                                              <p:attrName>ppt_x</p:attrName>
                                            </p:attrNameLst>
                                          </p:cBhvr>
                                          <p:tavLst>
                                            <p:tav tm="0">
                                              <p:val>
                                                <p:strVal val="1+#ppt_w/2"/>
                                              </p:val>
                                            </p:tav>
                                            <p:tav tm="100000">
                                              <p:val>
                                                <p:strVal val="#ppt_x"/>
                                              </p:val>
                                            </p:tav>
                                          </p:tavLst>
                                        </p:anim>
                                        <p:anim calcmode="lin" valueType="num" p14:bounceEnd="53333">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cBhvr additive="base">
                                            <p:cTn id="16" dur="300" fill="hold"/>
                                            <p:tgtEl>
                                              <p:spTgt spid="116"/>
                                            </p:tgtEl>
                                            <p:attrNameLst>
                                              <p:attrName>ppt_x</p:attrName>
                                            </p:attrNameLst>
                                          </p:cBhvr>
                                          <p:tavLst>
                                            <p:tav tm="0">
                                              <p:val>
                                                <p:strVal val="1+#ppt_w/2"/>
                                              </p:val>
                                            </p:tav>
                                            <p:tav tm="100000">
                                              <p:val>
                                                <p:strVal val="#ppt_x"/>
                                              </p:val>
                                            </p:tav>
                                          </p:tavLst>
                                        </p:anim>
                                        <p:anim calcmode="lin" valueType="num">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5805633" y="1442820"/>
            <a:ext cx="2198686" cy="954107"/>
          </a:xfrm>
          <a:prstGeom prst="rect">
            <a:avLst/>
          </a:prstGeom>
          <a:effectLst/>
        </p:spPr>
        <p:txBody>
          <a:bodyPr wrap="square">
            <a:spAutoFit/>
          </a:bodyPr>
          <a:lstStyle>
            <a:defPPr>
              <a:defRPr lang="zh-CN"/>
            </a:defPPr>
            <a:lvl1pPr algn="just" fontAlgn="auto">
              <a:spcBef>
                <a:spcPts val="0"/>
              </a:spcBef>
              <a:spcAft>
                <a:spcPts val="0"/>
              </a:spcAft>
              <a:defRPr sz="2400" b="0">
                <a:solidFill>
                  <a:schemeClr val="tx2">
                    <a:alpha val="91000"/>
                  </a:schemeClr>
                </a:solidFill>
                <a:latin typeface="Impact" panose="020B0806030902050204" pitchFamily="34" charset="0"/>
                <a:ea typeface="微软雅黑" panose="020B0503020204020204" pitchFamily="34" charset="-122"/>
                <a:cs typeface="方正豪体简体" panose="03000509000000000000" pitchFamily="65" charset="-122"/>
              </a:defRPr>
            </a:lvl1pPr>
          </a:lstStyle>
          <a:p>
            <a:r>
              <a:rPr lang="en-US" altLang="zh-CN" sz="2800" b="1" dirty="0">
                <a:solidFill>
                  <a:schemeClr val="tx1">
                    <a:lumMod val="65000"/>
                    <a:lumOff val="35000"/>
                    <a:alpha val="40000"/>
                  </a:schemeClr>
                </a:solidFill>
                <a:latin typeface="微软雅黑" panose="020B0503020204020204" pitchFamily="34" charset="-122"/>
              </a:rPr>
              <a:t>CONTENTS</a:t>
            </a:r>
          </a:p>
          <a:p>
            <a:endParaRPr lang="en-US" altLang="zh-CN" sz="2800" b="1" dirty="0">
              <a:solidFill>
                <a:schemeClr val="tx1">
                  <a:lumMod val="65000"/>
                  <a:lumOff val="35000"/>
                  <a:alpha val="40000"/>
                </a:schemeClr>
              </a:solidFill>
              <a:latin typeface="微软雅黑" panose="020B0503020204020204" pitchFamily="34" charset="-122"/>
            </a:endParaRPr>
          </a:p>
        </p:txBody>
      </p:sp>
      <p:cxnSp>
        <p:nvCxnSpPr>
          <p:cNvPr id="6" name="直接连接符 5"/>
          <p:cNvCxnSpPr/>
          <p:nvPr/>
        </p:nvCxnSpPr>
        <p:spPr>
          <a:xfrm flipH="1">
            <a:off x="1744403" y="2058396"/>
            <a:ext cx="6067957"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等腰三角形 6"/>
          <p:cNvSpPr/>
          <p:nvPr/>
        </p:nvSpPr>
        <p:spPr>
          <a:xfrm rot="18035669">
            <a:off x="7577051" y="706290"/>
            <a:ext cx="360040" cy="31037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nvSpPr>
        <p:spPr>
          <a:xfrm rot="21283757">
            <a:off x="8011514" y="1012689"/>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p:nvSpPr>
        <p:spPr>
          <a:xfrm rot="15968008">
            <a:off x="8112570" y="1419930"/>
            <a:ext cx="304349" cy="22735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标题层"/>
          <p:cNvSpPr txBox="1"/>
          <p:nvPr/>
        </p:nvSpPr>
        <p:spPr bwMode="auto">
          <a:xfrm>
            <a:off x="2232084" y="2186728"/>
            <a:ext cx="599460" cy="523220"/>
          </a:xfrm>
          <a:prstGeom prst="rect">
            <a:avLst/>
          </a:prstGeom>
          <a:noFill/>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rPr>
              <a:t>01</a:t>
            </a:r>
            <a:endParaRPr kumimoji="0" lang="zh-CN" altLang="en-US"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endParaRPr>
          </a:p>
        </p:txBody>
      </p:sp>
      <p:cxnSp>
        <p:nvCxnSpPr>
          <p:cNvPr id="71" name="直接连接符 70"/>
          <p:cNvCxnSpPr/>
          <p:nvPr/>
        </p:nvCxnSpPr>
        <p:spPr>
          <a:xfrm>
            <a:off x="2907774" y="2279274"/>
            <a:ext cx="0" cy="417343"/>
          </a:xfrm>
          <a:prstGeom prst="line">
            <a:avLst/>
          </a:prstGeom>
          <a:noFill/>
          <a:ln w="9525" cap="flat" cmpd="sng" algn="ctr">
            <a:solidFill>
              <a:schemeClr val="tx1">
                <a:lumMod val="65000"/>
                <a:lumOff val="35000"/>
              </a:schemeClr>
            </a:solidFill>
            <a:prstDash val="solid"/>
          </a:ln>
          <a:effectLst/>
        </p:spPr>
      </p:cxnSp>
      <p:sp>
        <p:nvSpPr>
          <p:cNvPr id="72" name="标题层"/>
          <p:cNvSpPr txBox="1"/>
          <p:nvPr/>
        </p:nvSpPr>
        <p:spPr bwMode="auto">
          <a:xfrm>
            <a:off x="2947906" y="2217543"/>
            <a:ext cx="5772235" cy="400110"/>
          </a:xfrm>
          <a:prstGeom prst="rect">
            <a:avLst/>
          </a:prstGeom>
          <a:noFill/>
          <a:effectLst/>
        </p:spPr>
        <p:txBody>
          <a:bodyPr wrap="square">
            <a:spAutoFit/>
          </a:bodyPr>
          <a:lstStyle/>
          <a:p>
            <a:pPr lvl="0">
              <a:defRPr/>
            </a:pPr>
            <a:r>
              <a:rPr lang="en-US" altLang="zh-CN" sz="2000" dirty="0">
                <a:latin typeface="Times New Roman" panose="02020603050405020304" pitchFamily="18" charset="0"/>
                <a:cs typeface="Times New Roman" panose="02020603050405020304" pitchFamily="18" charset="0"/>
              </a:rPr>
              <a:t>The Concept of Artificial Intelligence (AI) </a:t>
            </a:r>
            <a:endParaRPr lang="zh-CN" altLang="en-US" sz="2000" b="1" dirty="0">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90" name="标题层"/>
          <p:cNvSpPr txBox="1"/>
          <p:nvPr/>
        </p:nvSpPr>
        <p:spPr bwMode="auto">
          <a:xfrm>
            <a:off x="2248458" y="2942043"/>
            <a:ext cx="659311" cy="523220"/>
          </a:xfrm>
          <a:prstGeom prst="rect">
            <a:avLst/>
          </a:prstGeom>
          <a:noFill/>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rPr>
              <a:t>02</a:t>
            </a:r>
            <a:endParaRPr kumimoji="0" lang="zh-CN" altLang="en-US"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endParaRPr>
          </a:p>
        </p:txBody>
      </p:sp>
      <p:cxnSp>
        <p:nvCxnSpPr>
          <p:cNvPr id="91" name="直接连接符 90"/>
          <p:cNvCxnSpPr/>
          <p:nvPr/>
        </p:nvCxnSpPr>
        <p:spPr>
          <a:xfrm>
            <a:off x="2907769" y="2994981"/>
            <a:ext cx="0" cy="417343"/>
          </a:xfrm>
          <a:prstGeom prst="line">
            <a:avLst/>
          </a:prstGeom>
          <a:noFill/>
          <a:ln w="9525" cap="flat" cmpd="sng" algn="ctr">
            <a:solidFill>
              <a:schemeClr val="tx1">
                <a:lumMod val="65000"/>
                <a:lumOff val="35000"/>
              </a:schemeClr>
            </a:solidFill>
            <a:prstDash val="solid"/>
          </a:ln>
          <a:effectLst/>
        </p:spPr>
      </p:cxnSp>
      <p:sp>
        <p:nvSpPr>
          <p:cNvPr id="92" name="标题层"/>
          <p:cNvSpPr txBox="1"/>
          <p:nvPr/>
        </p:nvSpPr>
        <p:spPr bwMode="auto">
          <a:xfrm>
            <a:off x="2967631" y="2870360"/>
            <a:ext cx="5996856" cy="707886"/>
          </a:xfrm>
          <a:prstGeom prst="rect">
            <a:avLst/>
          </a:prstGeom>
          <a:noFill/>
          <a:effectLst/>
        </p:spPr>
        <p:txBody>
          <a:bodyPr wrap="square">
            <a:spAutoFit/>
          </a:bodyPr>
          <a:lstStyle/>
          <a:p>
            <a:pPr lvl="0">
              <a:defRPr/>
            </a:pPr>
            <a:r>
              <a:rPr lang="en-US" altLang="zh-CN" sz="2000" dirty="0">
                <a:latin typeface="Times New Roman" panose="02020603050405020304" pitchFamily="18" charset="0"/>
                <a:cs typeface="Times New Roman" panose="02020603050405020304" pitchFamily="18" charset="0"/>
              </a:rPr>
              <a:t>Function And Application of Computer-aided Translation(CAT) under the background of AI</a:t>
            </a:r>
            <a:endParaRPr lang="zh-CN" altLang="en-US" sz="2000" b="1" dirty="0">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95" name="标题层"/>
          <p:cNvSpPr txBox="1"/>
          <p:nvPr/>
        </p:nvSpPr>
        <p:spPr bwMode="auto">
          <a:xfrm>
            <a:off x="2278383" y="3710689"/>
            <a:ext cx="599460" cy="523220"/>
          </a:xfrm>
          <a:prstGeom prst="rect">
            <a:avLst/>
          </a:prstGeom>
          <a:noFill/>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rPr>
              <a:t>03</a:t>
            </a:r>
            <a:endParaRPr kumimoji="0" lang="zh-CN" altLang="en-US"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endParaRPr>
          </a:p>
        </p:txBody>
      </p:sp>
      <p:cxnSp>
        <p:nvCxnSpPr>
          <p:cNvPr id="96" name="直接连接符 95"/>
          <p:cNvCxnSpPr/>
          <p:nvPr/>
        </p:nvCxnSpPr>
        <p:spPr>
          <a:xfrm>
            <a:off x="2916399" y="3803237"/>
            <a:ext cx="0" cy="417343"/>
          </a:xfrm>
          <a:prstGeom prst="line">
            <a:avLst/>
          </a:prstGeom>
          <a:noFill/>
          <a:ln w="9525" cap="flat" cmpd="sng" algn="ctr">
            <a:solidFill>
              <a:schemeClr val="tx1">
                <a:lumMod val="65000"/>
                <a:lumOff val="35000"/>
              </a:schemeClr>
            </a:solidFill>
            <a:prstDash val="solid"/>
          </a:ln>
          <a:effectLst/>
        </p:spPr>
      </p:cxnSp>
      <p:sp>
        <p:nvSpPr>
          <p:cNvPr id="28" name="标题层">
            <a:extLst>
              <a:ext uri="{FF2B5EF4-FFF2-40B4-BE49-F238E27FC236}">
                <a16:creationId xmlns:a16="http://schemas.microsoft.com/office/drawing/2014/main" id="{B5C8F908-E06B-486A-9F9C-8E166D1EE3EA}"/>
              </a:ext>
            </a:extLst>
          </p:cNvPr>
          <p:cNvSpPr txBox="1"/>
          <p:nvPr/>
        </p:nvSpPr>
        <p:spPr bwMode="auto">
          <a:xfrm>
            <a:off x="2982186" y="3797687"/>
            <a:ext cx="5772235" cy="400110"/>
          </a:xfrm>
          <a:prstGeom prst="rect">
            <a:avLst/>
          </a:prstGeom>
          <a:noFill/>
          <a:effectLst/>
        </p:spPr>
        <p:txBody>
          <a:bodyPr wrap="square">
            <a:spAutoFit/>
          </a:bodyPr>
          <a:lstStyle/>
          <a:p>
            <a:pPr lvl="0">
              <a:defRPr/>
            </a:pPr>
            <a:r>
              <a:rPr lang="en-US" altLang="zh-CN" sz="2000" dirty="0">
                <a:latin typeface="Times New Roman" panose="02020603050405020304" pitchFamily="18" charset="0"/>
                <a:cs typeface="Times New Roman" panose="02020603050405020304" pitchFamily="18" charset="0"/>
              </a:rPr>
              <a:t>Application of AI in Computer-aided Translation</a:t>
            </a:r>
            <a:endParaRPr lang="zh-CN" altLang="en-US" sz="2000" b="1" dirty="0">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17" name="文本框 16">
            <a:extLst>
              <a:ext uri="{FF2B5EF4-FFF2-40B4-BE49-F238E27FC236}">
                <a16:creationId xmlns:a16="http://schemas.microsoft.com/office/drawing/2014/main" id="{8A1DFD3C-5670-41F9-9791-121CE3A5EC97}"/>
              </a:ext>
            </a:extLst>
          </p:cNvPr>
          <p:cNvSpPr txBox="1"/>
          <p:nvPr/>
        </p:nvSpPr>
        <p:spPr>
          <a:xfrm>
            <a:off x="2982186" y="4412861"/>
            <a:ext cx="5302877" cy="646331"/>
          </a:xfrm>
          <a:prstGeom prst="rect">
            <a:avLst/>
          </a:prstGeom>
          <a:noFill/>
        </p:spPr>
        <p:txBody>
          <a:bodyPr wrap="square">
            <a:spAutoFit/>
          </a:bodyPr>
          <a:lstStyle/>
          <a:p>
            <a:r>
              <a:rPr lang="en-US" altLang="zh-CN" sz="1800" dirty="0">
                <a:ln w="6350">
                  <a:noFill/>
                </a:ln>
                <a:latin typeface="Times New Roman" panose="02020603050405020304" pitchFamily="18" charset="0"/>
                <a:ea typeface="微软雅黑" pitchFamily="34" charset="-122"/>
                <a:cs typeface="Times New Roman" panose="02020603050405020304" pitchFamily="18" charset="0"/>
              </a:rPr>
              <a:t>The</a:t>
            </a:r>
            <a:r>
              <a:rPr lang="zh-CN" altLang="en-US" sz="1800" dirty="0">
                <a:ln w="6350">
                  <a:noFill/>
                </a:ln>
                <a:latin typeface="Times New Roman" panose="02020603050405020304" pitchFamily="18" charset="0"/>
                <a:ea typeface="微软雅黑" pitchFamily="34" charset="-122"/>
                <a:cs typeface="Times New Roman" panose="02020603050405020304" pitchFamily="18" charset="0"/>
              </a:rPr>
              <a:t> </a:t>
            </a:r>
            <a:r>
              <a:rPr lang="en-US" altLang="zh-CN" sz="1800" dirty="0">
                <a:ln w="6350">
                  <a:noFill/>
                </a:ln>
                <a:latin typeface="Times New Roman" panose="02020603050405020304" pitchFamily="18" charset="0"/>
                <a:ea typeface="微软雅黑" pitchFamily="34" charset="-122"/>
                <a:cs typeface="Times New Roman" panose="02020603050405020304" pitchFamily="18" charset="0"/>
              </a:rPr>
              <a:t>Relationship between Translation Technology and Translator in the Era of AI</a:t>
            </a:r>
            <a:endParaRPr lang="zh-CN" altLang="en-US" dirty="0"/>
          </a:p>
        </p:txBody>
      </p:sp>
      <p:sp>
        <p:nvSpPr>
          <p:cNvPr id="18" name="标题层">
            <a:extLst>
              <a:ext uri="{FF2B5EF4-FFF2-40B4-BE49-F238E27FC236}">
                <a16:creationId xmlns:a16="http://schemas.microsoft.com/office/drawing/2014/main" id="{AE04FC8A-E4B1-49B4-8713-3B4EED58873E}"/>
              </a:ext>
            </a:extLst>
          </p:cNvPr>
          <p:cNvSpPr txBox="1"/>
          <p:nvPr/>
        </p:nvSpPr>
        <p:spPr bwMode="auto">
          <a:xfrm>
            <a:off x="2278383" y="4425856"/>
            <a:ext cx="599460" cy="523220"/>
          </a:xfrm>
          <a:prstGeom prst="rect">
            <a:avLst/>
          </a:prstGeom>
          <a:noFill/>
          <a:effectLst/>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rPr>
              <a:t>04</a:t>
            </a:r>
            <a:endParaRPr kumimoji="0" lang="zh-CN" altLang="en-US" sz="2800" b="0" i="0" u="none" strike="noStrike" kern="0" cap="none" spc="0" normalizeH="0" baseline="0" noProof="0" dirty="0">
              <a:ln>
                <a:noFill/>
              </a:ln>
              <a:solidFill>
                <a:schemeClr val="tx1">
                  <a:lumMod val="65000"/>
                  <a:lumOff val="35000"/>
                </a:schemeClr>
              </a:solidFill>
              <a:effectLst/>
              <a:uLnTx/>
              <a:uFillTx/>
              <a:latin typeface="Impact" pitchFamily="34" charset="0"/>
              <a:ea typeface="微软雅黑" pitchFamily="34" charset="-122"/>
              <a:cs typeface="Arial" panose="020B0604020202020204" pitchFamily="34" charset="0"/>
            </a:endParaRPr>
          </a:p>
        </p:txBody>
      </p:sp>
      <p:cxnSp>
        <p:nvCxnSpPr>
          <p:cNvPr id="19" name="直接连接符 18">
            <a:extLst>
              <a:ext uri="{FF2B5EF4-FFF2-40B4-BE49-F238E27FC236}">
                <a16:creationId xmlns:a16="http://schemas.microsoft.com/office/drawing/2014/main" id="{2CE1BF34-5D9E-49D5-9B3F-5E2A36C85D91}"/>
              </a:ext>
            </a:extLst>
          </p:cNvPr>
          <p:cNvCxnSpPr/>
          <p:nvPr/>
        </p:nvCxnSpPr>
        <p:spPr>
          <a:xfrm>
            <a:off x="2916399" y="4518550"/>
            <a:ext cx="0" cy="417343"/>
          </a:xfrm>
          <a:prstGeom prst="line">
            <a:avLst/>
          </a:prstGeom>
          <a:noFill/>
          <a:ln w="9525" cap="flat" cmpd="sng" algn="ctr">
            <a:solidFill>
              <a:schemeClr val="tx1">
                <a:lumMod val="65000"/>
                <a:lumOff val="35000"/>
              </a:schemeClr>
            </a:solidFill>
            <a:prstDash val="solid"/>
          </a:ln>
          <a:effectLst/>
        </p:spPr>
      </p:cxnSp>
    </p:spTree>
    <p:extLst>
      <p:ext uri="{BB962C8B-B14F-4D97-AF65-F5344CB8AC3E}">
        <p14:creationId xmlns:p14="http://schemas.microsoft.com/office/powerpoint/2010/main" val="2376141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100" fill="hold"/>
                                        <p:tgtEl>
                                          <p:spTgt spid="7"/>
                                        </p:tgtEl>
                                        <p:attrNameLst>
                                          <p:attrName>ppt_x</p:attrName>
                                        </p:attrNameLst>
                                      </p:cBhvr>
                                      <p:tavLst>
                                        <p:tav tm="0">
                                          <p:val>
                                            <p:strVal val="1+#ppt_w/2"/>
                                          </p:val>
                                        </p:tav>
                                        <p:tav tm="100000">
                                          <p:val>
                                            <p:strVal val="#ppt_x"/>
                                          </p:val>
                                        </p:tav>
                                      </p:tavLst>
                                    </p:anim>
                                    <p:anim calcmode="lin" valueType="num">
                                      <p:cBhvr additive="base">
                                        <p:cTn id="8" dur="1100" fill="hold"/>
                                        <p:tgtEl>
                                          <p:spTgt spid="7"/>
                                        </p:tgtEl>
                                        <p:attrNameLst>
                                          <p:attrName>ppt_y</p:attrName>
                                        </p:attrNameLst>
                                      </p:cBhvr>
                                      <p:tavLst>
                                        <p:tav tm="0">
                                          <p:val>
                                            <p:strVal val="0-#ppt_h/2"/>
                                          </p:val>
                                        </p:tav>
                                        <p:tav tm="100000">
                                          <p:val>
                                            <p:strVal val="#ppt_y"/>
                                          </p:val>
                                        </p:tav>
                                      </p:tavLst>
                                    </p:anim>
                                  </p:childTnLst>
                                </p:cTn>
                              </p:par>
                              <p:par>
                                <p:cTn id="9" presetID="8" presetClass="emph" presetSubtype="0" fill="hold" grpId="1" nodeType="withEffect">
                                  <p:stCondLst>
                                    <p:cond delay="0"/>
                                  </p:stCondLst>
                                  <p:childTnLst>
                                    <p:animRot by="21600000">
                                      <p:cBhvr>
                                        <p:cTn id="10" dur="1100" fill="hold"/>
                                        <p:tgtEl>
                                          <p:spTgt spid="7"/>
                                        </p:tgtEl>
                                        <p:attrNameLst>
                                          <p:attrName>r</p:attrName>
                                        </p:attrNameLst>
                                      </p:cBhvr>
                                    </p:animRot>
                                  </p:childTnLst>
                                </p:cTn>
                              </p:par>
                              <p:par>
                                <p:cTn id="11" presetID="2" presetClass="entr" presetSubtype="3" fill="hold" grpId="0" nodeType="withEffect">
                                  <p:stCondLst>
                                    <p:cond delay="60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1100" fill="hold"/>
                                        <p:tgtEl>
                                          <p:spTgt spid="8"/>
                                        </p:tgtEl>
                                        <p:attrNameLst>
                                          <p:attrName>ppt_x</p:attrName>
                                        </p:attrNameLst>
                                      </p:cBhvr>
                                      <p:tavLst>
                                        <p:tav tm="0">
                                          <p:val>
                                            <p:strVal val="1+#ppt_w/2"/>
                                          </p:val>
                                        </p:tav>
                                        <p:tav tm="100000">
                                          <p:val>
                                            <p:strVal val="#ppt_x"/>
                                          </p:val>
                                        </p:tav>
                                      </p:tavLst>
                                    </p:anim>
                                    <p:anim calcmode="lin" valueType="num">
                                      <p:cBhvr additive="base">
                                        <p:cTn id="14" dur="1100" fill="hold"/>
                                        <p:tgtEl>
                                          <p:spTgt spid="8"/>
                                        </p:tgtEl>
                                        <p:attrNameLst>
                                          <p:attrName>ppt_y</p:attrName>
                                        </p:attrNameLst>
                                      </p:cBhvr>
                                      <p:tavLst>
                                        <p:tav tm="0">
                                          <p:val>
                                            <p:strVal val="0-#ppt_h/2"/>
                                          </p:val>
                                        </p:tav>
                                        <p:tav tm="100000">
                                          <p:val>
                                            <p:strVal val="#ppt_y"/>
                                          </p:val>
                                        </p:tav>
                                      </p:tavLst>
                                    </p:anim>
                                  </p:childTnLst>
                                </p:cTn>
                              </p:par>
                              <p:par>
                                <p:cTn id="15" presetID="8" presetClass="emph" presetSubtype="0" fill="hold" grpId="1" nodeType="withEffect">
                                  <p:stCondLst>
                                    <p:cond delay="600"/>
                                  </p:stCondLst>
                                  <p:childTnLst>
                                    <p:animRot by="21600000">
                                      <p:cBhvr>
                                        <p:cTn id="16" dur="1100" fill="hold"/>
                                        <p:tgtEl>
                                          <p:spTgt spid="8"/>
                                        </p:tgtEl>
                                        <p:attrNameLst>
                                          <p:attrName>r</p:attrName>
                                        </p:attrNameLst>
                                      </p:cBhvr>
                                    </p:animRot>
                                  </p:childTnLst>
                                </p:cTn>
                              </p:par>
                              <p:par>
                                <p:cTn id="17" presetID="2" presetClass="entr" presetSubtype="3" fill="hold" grpId="0" nodeType="withEffect">
                                  <p:stCondLst>
                                    <p:cond delay="120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1100" fill="hold"/>
                                        <p:tgtEl>
                                          <p:spTgt spid="9"/>
                                        </p:tgtEl>
                                        <p:attrNameLst>
                                          <p:attrName>ppt_x</p:attrName>
                                        </p:attrNameLst>
                                      </p:cBhvr>
                                      <p:tavLst>
                                        <p:tav tm="0">
                                          <p:val>
                                            <p:strVal val="1+#ppt_w/2"/>
                                          </p:val>
                                        </p:tav>
                                        <p:tav tm="100000">
                                          <p:val>
                                            <p:strVal val="#ppt_x"/>
                                          </p:val>
                                        </p:tav>
                                      </p:tavLst>
                                    </p:anim>
                                    <p:anim calcmode="lin" valueType="num">
                                      <p:cBhvr additive="base">
                                        <p:cTn id="20" dur="1100" fill="hold"/>
                                        <p:tgtEl>
                                          <p:spTgt spid="9"/>
                                        </p:tgtEl>
                                        <p:attrNameLst>
                                          <p:attrName>ppt_y</p:attrName>
                                        </p:attrNameLst>
                                      </p:cBhvr>
                                      <p:tavLst>
                                        <p:tav tm="0">
                                          <p:val>
                                            <p:strVal val="0-#ppt_h/2"/>
                                          </p:val>
                                        </p:tav>
                                        <p:tav tm="100000">
                                          <p:val>
                                            <p:strVal val="#ppt_y"/>
                                          </p:val>
                                        </p:tav>
                                      </p:tavLst>
                                    </p:anim>
                                  </p:childTnLst>
                                </p:cTn>
                              </p:par>
                              <p:par>
                                <p:cTn id="21" presetID="8" presetClass="emph" presetSubtype="0" fill="hold" grpId="1" nodeType="withEffect">
                                  <p:stCondLst>
                                    <p:cond delay="1200"/>
                                  </p:stCondLst>
                                  <p:childTnLst>
                                    <p:animRot by="21600000">
                                      <p:cBhvr>
                                        <p:cTn id="22" dur="1100" fill="hold"/>
                                        <p:tgtEl>
                                          <p:spTgt spid="9"/>
                                        </p:tgtEl>
                                        <p:attrNameLst>
                                          <p:attrName>r</p:attrName>
                                        </p:attrNameLst>
                                      </p:cBhvr>
                                    </p:animRot>
                                  </p:childTnLst>
                                </p:cTn>
                              </p:par>
                              <p:par>
                                <p:cTn id="23" presetID="47" presetClass="entr" presetSubtype="0" fill="hold" grpId="0" nodeType="withEffect">
                                  <p:stCondLst>
                                    <p:cond delay="80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500"/>
                                        <p:tgtEl>
                                          <p:spTgt spid="3"/>
                                        </p:tgtEl>
                                      </p:cBhvr>
                                    </p:animEffect>
                                    <p:anim calcmode="lin" valueType="num">
                                      <p:cBhvr>
                                        <p:cTn id="26" dur="500" fill="hold"/>
                                        <p:tgtEl>
                                          <p:spTgt spid="3"/>
                                        </p:tgtEl>
                                        <p:attrNameLst>
                                          <p:attrName>ppt_x</p:attrName>
                                        </p:attrNameLst>
                                      </p:cBhvr>
                                      <p:tavLst>
                                        <p:tav tm="0">
                                          <p:val>
                                            <p:strVal val="#ppt_x"/>
                                          </p:val>
                                        </p:tav>
                                        <p:tav tm="100000">
                                          <p:val>
                                            <p:strVal val="#ppt_x"/>
                                          </p:val>
                                        </p:tav>
                                      </p:tavLst>
                                    </p:anim>
                                    <p:anim calcmode="lin" valueType="num">
                                      <p:cBhvr>
                                        <p:cTn id="27" dur="500" fill="hold"/>
                                        <p:tgtEl>
                                          <p:spTgt spid="3"/>
                                        </p:tgtEl>
                                        <p:attrNameLst>
                                          <p:attrName>ppt_y</p:attrName>
                                        </p:attrNameLst>
                                      </p:cBhvr>
                                      <p:tavLst>
                                        <p:tav tm="0">
                                          <p:val>
                                            <p:strVal val="#ppt_y-.1"/>
                                          </p:val>
                                        </p:tav>
                                        <p:tav tm="100000">
                                          <p:val>
                                            <p:strVal val="#ppt_y"/>
                                          </p:val>
                                        </p:tav>
                                      </p:tavLst>
                                    </p:anim>
                                  </p:childTnLst>
                                </p:cTn>
                              </p:par>
                              <p:par>
                                <p:cTn id="28" presetID="22" presetClass="entr" presetSubtype="2" fill="hold" nodeType="withEffect">
                                  <p:stCondLst>
                                    <p:cond delay="1200"/>
                                  </p:stCondLst>
                                  <p:childTnLst>
                                    <p:set>
                                      <p:cBhvr>
                                        <p:cTn id="29" dur="1" fill="hold">
                                          <p:stCondLst>
                                            <p:cond delay="0"/>
                                          </p:stCondLst>
                                        </p:cTn>
                                        <p:tgtEl>
                                          <p:spTgt spid="6"/>
                                        </p:tgtEl>
                                        <p:attrNameLst>
                                          <p:attrName>style.visibility</p:attrName>
                                        </p:attrNameLst>
                                      </p:cBhvr>
                                      <p:to>
                                        <p:strVal val="visible"/>
                                      </p:to>
                                    </p:set>
                                    <p:animEffect transition="in" filter="wipe(right)">
                                      <p:cBhvr>
                                        <p:cTn id="30" dur="500"/>
                                        <p:tgtEl>
                                          <p:spTgt spid="6"/>
                                        </p:tgtEl>
                                      </p:cBhvr>
                                    </p:animEffect>
                                  </p:childTnLst>
                                </p:cTn>
                              </p:par>
                            </p:childTnLst>
                          </p:cTn>
                        </p:par>
                        <p:par>
                          <p:cTn id="31" fill="hold">
                            <p:stCondLst>
                              <p:cond delay="2300"/>
                            </p:stCondLst>
                            <p:childTnLst>
                              <p:par>
                                <p:cTn id="32" presetID="47" presetClass="entr" presetSubtype="0" fill="hold" nodeType="afterEffect">
                                  <p:stCondLst>
                                    <p:cond delay="0"/>
                                  </p:stCondLst>
                                  <p:childTnLst>
                                    <p:set>
                                      <p:cBhvr>
                                        <p:cTn id="33" dur="1" fill="hold">
                                          <p:stCondLst>
                                            <p:cond delay="0"/>
                                          </p:stCondLst>
                                        </p:cTn>
                                        <p:tgtEl>
                                          <p:spTgt spid="71"/>
                                        </p:tgtEl>
                                        <p:attrNameLst>
                                          <p:attrName>style.visibility</p:attrName>
                                        </p:attrNameLst>
                                      </p:cBhvr>
                                      <p:to>
                                        <p:strVal val="visible"/>
                                      </p:to>
                                    </p:set>
                                    <p:animEffect transition="in" filter="fade">
                                      <p:cBhvr>
                                        <p:cTn id="34" dur="600"/>
                                        <p:tgtEl>
                                          <p:spTgt spid="71"/>
                                        </p:tgtEl>
                                      </p:cBhvr>
                                    </p:animEffect>
                                    <p:anim calcmode="lin" valueType="num">
                                      <p:cBhvr>
                                        <p:cTn id="35" dur="600" fill="hold"/>
                                        <p:tgtEl>
                                          <p:spTgt spid="71"/>
                                        </p:tgtEl>
                                        <p:attrNameLst>
                                          <p:attrName>ppt_x</p:attrName>
                                        </p:attrNameLst>
                                      </p:cBhvr>
                                      <p:tavLst>
                                        <p:tav tm="0">
                                          <p:val>
                                            <p:strVal val="#ppt_x"/>
                                          </p:val>
                                        </p:tav>
                                        <p:tav tm="100000">
                                          <p:val>
                                            <p:strVal val="#ppt_x"/>
                                          </p:val>
                                        </p:tav>
                                      </p:tavLst>
                                    </p:anim>
                                    <p:anim calcmode="lin" valueType="num">
                                      <p:cBhvr>
                                        <p:cTn id="36" dur="600" fill="hold"/>
                                        <p:tgtEl>
                                          <p:spTgt spid="71"/>
                                        </p:tgtEl>
                                        <p:attrNameLst>
                                          <p:attrName>ppt_y</p:attrName>
                                        </p:attrNameLst>
                                      </p:cBhvr>
                                      <p:tavLst>
                                        <p:tav tm="0">
                                          <p:val>
                                            <p:strVal val="#ppt_y-.1"/>
                                          </p:val>
                                        </p:tav>
                                        <p:tav tm="100000">
                                          <p:val>
                                            <p:strVal val="#ppt_y"/>
                                          </p:val>
                                        </p:tav>
                                      </p:tavLst>
                                    </p:anim>
                                  </p:childTnLst>
                                </p:cTn>
                              </p:par>
                            </p:childTnLst>
                          </p:cTn>
                        </p:par>
                        <p:par>
                          <p:cTn id="37" fill="hold">
                            <p:stCondLst>
                              <p:cond delay="2900"/>
                            </p:stCondLst>
                            <p:childTnLst>
                              <p:par>
                                <p:cTn id="38" presetID="2" presetClass="entr" presetSubtype="8" decel="52500" fill="hold" grpId="0" nodeType="afterEffect">
                                  <p:stCondLst>
                                    <p:cond delay="0"/>
                                  </p:stCondLst>
                                  <p:childTnLst>
                                    <p:set>
                                      <p:cBhvr>
                                        <p:cTn id="39" dur="1" fill="hold">
                                          <p:stCondLst>
                                            <p:cond delay="0"/>
                                          </p:stCondLst>
                                        </p:cTn>
                                        <p:tgtEl>
                                          <p:spTgt spid="70"/>
                                        </p:tgtEl>
                                        <p:attrNameLst>
                                          <p:attrName>style.visibility</p:attrName>
                                        </p:attrNameLst>
                                      </p:cBhvr>
                                      <p:to>
                                        <p:strVal val="visible"/>
                                      </p:to>
                                    </p:set>
                                    <p:anim calcmode="lin" valueType="num">
                                      <p:cBhvr additive="base">
                                        <p:cTn id="40" dur="400" fill="hold"/>
                                        <p:tgtEl>
                                          <p:spTgt spid="70"/>
                                        </p:tgtEl>
                                        <p:attrNameLst>
                                          <p:attrName>ppt_x</p:attrName>
                                        </p:attrNameLst>
                                      </p:cBhvr>
                                      <p:tavLst>
                                        <p:tav tm="0">
                                          <p:val>
                                            <p:strVal val="0-#ppt_w/2"/>
                                          </p:val>
                                        </p:tav>
                                        <p:tav tm="100000">
                                          <p:val>
                                            <p:strVal val="#ppt_x"/>
                                          </p:val>
                                        </p:tav>
                                      </p:tavLst>
                                    </p:anim>
                                    <p:anim calcmode="lin" valueType="num">
                                      <p:cBhvr additive="base">
                                        <p:cTn id="41" dur="400" fill="hold"/>
                                        <p:tgtEl>
                                          <p:spTgt spid="70"/>
                                        </p:tgtEl>
                                        <p:attrNameLst>
                                          <p:attrName>ppt_y</p:attrName>
                                        </p:attrNameLst>
                                      </p:cBhvr>
                                      <p:tavLst>
                                        <p:tav tm="0">
                                          <p:val>
                                            <p:strVal val="#ppt_y"/>
                                          </p:val>
                                        </p:tav>
                                        <p:tav tm="100000">
                                          <p:val>
                                            <p:strVal val="#ppt_y"/>
                                          </p:val>
                                        </p:tav>
                                      </p:tavLst>
                                    </p:anim>
                                  </p:childTnLst>
                                </p:cTn>
                              </p:par>
                              <p:par>
                                <p:cTn id="42" presetID="2" presetClass="entr" presetSubtype="2" decel="52500" fill="hold" grpId="0" nodeType="withEffect">
                                  <p:stCondLst>
                                    <p:cond delay="0"/>
                                  </p:stCondLst>
                                  <p:childTnLst>
                                    <p:set>
                                      <p:cBhvr>
                                        <p:cTn id="43" dur="1" fill="hold">
                                          <p:stCondLst>
                                            <p:cond delay="0"/>
                                          </p:stCondLst>
                                        </p:cTn>
                                        <p:tgtEl>
                                          <p:spTgt spid="72"/>
                                        </p:tgtEl>
                                        <p:attrNameLst>
                                          <p:attrName>style.visibility</p:attrName>
                                        </p:attrNameLst>
                                      </p:cBhvr>
                                      <p:to>
                                        <p:strVal val="visible"/>
                                      </p:to>
                                    </p:set>
                                    <p:anim calcmode="lin" valueType="num">
                                      <p:cBhvr additive="base">
                                        <p:cTn id="44" dur="400" fill="hold"/>
                                        <p:tgtEl>
                                          <p:spTgt spid="72"/>
                                        </p:tgtEl>
                                        <p:attrNameLst>
                                          <p:attrName>ppt_x</p:attrName>
                                        </p:attrNameLst>
                                      </p:cBhvr>
                                      <p:tavLst>
                                        <p:tav tm="0">
                                          <p:val>
                                            <p:strVal val="1+#ppt_w/2"/>
                                          </p:val>
                                        </p:tav>
                                        <p:tav tm="100000">
                                          <p:val>
                                            <p:strVal val="#ppt_x"/>
                                          </p:val>
                                        </p:tav>
                                      </p:tavLst>
                                    </p:anim>
                                    <p:anim calcmode="lin" valueType="num">
                                      <p:cBhvr additive="base">
                                        <p:cTn id="45" dur="400" fill="hold"/>
                                        <p:tgtEl>
                                          <p:spTgt spid="72"/>
                                        </p:tgtEl>
                                        <p:attrNameLst>
                                          <p:attrName>ppt_y</p:attrName>
                                        </p:attrNameLst>
                                      </p:cBhvr>
                                      <p:tavLst>
                                        <p:tav tm="0">
                                          <p:val>
                                            <p:strVal val="#ppt_y"/>
                                          </p:val>
                                        </p:tav>
                                        <p:tav tm="100000">
                                          <p:val>
                                            <p:strVal val="#ppt_y"/>
                                          </p:val>
                                        </p:tav>
                                      </p:tavLst>
                                    </p:anim>
                                  </p:childTnLst>
                                </p:cTn>
                              </p:par>
                            </p:childTnLst>
                          </p:cTn>
                        </p:par>
                        <p:par>
                          <p:cTn id="46" fill="hold">
                            <p:stCondLst>
                              <p:cond delay="3300"/>
                            </p:stCondLst>
                            <p:childTnLst>
                              <p:par>
                                <p:cTn id="47" presetID="47" presetClass="entr" presetSubtype="0" fill="hold" nodeType="afterEffect">
                                  <p:stCondLst>
                                    <p:cond delay="0"/>
                                  </p:stCondLst>
                                  <p:childTnLst>
                                    <p:set>
                                      <p:cBhvr>
                                        <p:cTn id="48" dur="1" fill="hold">
                                          <p:stCondLst>
                                            <p:cond delay="0"/>
                                          </p:stCondLst>
                                        </p:cTn>
                                        <p:tgtEl>
                                          <p:spTgt spid="91"/>
                                        </p:tgtEl>
                                        <p:attrNameLst>
                                          <p:attrName>style.visibility</p:attrName>
                                        </p:attrNameLst>
                                      </p:cBhvr>
                                      <p:to>
                                        <p:strVal val="visible"/>
                                      </p:to>
                                    </p:set>
                                    <p:animEffect transition="in" filter="fade">
                                      <p:cBhvr>
                                        <p:cTn id="49" dur="600"/>
                                        <p:tgtEl>
                                          <p:spTgt spid="91"/>
                                        </p:tgtEl>
                                      </p:cBhvr>
                                    </p:animEffect>
                                    <p:anim calcmode="lin" valueType="num">
                                      <p:cBhvr>
                                        <p:cTn id="50" dur="600" fill="hold"/>
                                        <p:tgtEl>
                                          <p:spTgt spid="91"/>
                                        </p:tgtEl>
                                        <p:attrNameLst>
                                          <p:attrName>ppt_x</p:attrName>
                                        </p:attrNameLst>
                                      </p:cBhvr>
                                      <p:tavLst>
                                        <p:tav tm="0">
                                          <p:val>
                                            <p:strVal val="#ppt_x"/>
                                          </p:val>
                                        </p:tav>
                                        <p:tav tm="100000">
                                          <p:val>
                                            <p:strVal val="#ppt_x"/>
                                          </p:val>
                                        </p:tav>
                                      </p:tavLst>
                                    </p:anim>
                                    <p:anim calcmode="lin" valueType="num">
                                      <p:cBhvr>
                                        <p:cTn id="51" dur="600" fill="hold"/>
                                        <p:tgtEl>
                                          <p:spTgt spid="91"/>
                                        </p:tgtEl>
                                        <p:attrNameLst>
                                          <p:attrName>ppt_y</p:attrName>
                                        </p:attrNameLst>
                                      </p:cBhvr>
                                      <p:tavLst>
                                        <p:tav tm="0">
                                          <p:val>
                                            <p:strVal val="#ppt_y-.1"/>
                                          </p:val>
                                        </p:tav>
                                        <p:tav tm="100000">
                                          <p:val>
                                            <p:strVal val="#ppt_y"/>
                                          </p:val>
                                        </p:tav>
                                      </p:tavLst>
                                    </p:anim>
                                  </p:childTnLst>
                                </p:cTn>
                              </p:par>
                            </p:childTnLst>
                          </p:cTn>
                        </p:par>
                        <p:par>
                          <p:cTn id="52" fill="hold">
                            <p:stCondLst>
                              <p:cond delay="3900"/>
                            </p:stCondLst>
                            <p:childTnLst>
                              <p:par>
                                <p:cTn id="53" presetID="2" presetClass="entr" presetSubtype="8" decel="52500" fill="hold" grpId="0" nodeType="afterEffect">
                                  <p:stCondLst>
                                    <p:cond delay="0"/>
                                  </p:stCondLst>
                                  <p:childTnLst>
                                    <p:set>
                                      <p:cBhvr>
                                        <p:cTn id="54" dur="1" fill="hold">
                                          <p:stCondLst>
                                            <p:cond delay="0"/>
                                          </p:stCondLst>
                                        </p:cTn>
                                        <p:tgtEl>
                                          <p:spTgt spid="90"/>
                                        </p:tgtEl>
                                        <p:attrNameLst>
                                          <p:attrName>style.visibility</p:attrName>
                                        </p:attrNameLst>
                                      </p:cBhvr>
                                      <p:to>
                                        <p:strVal val="visible"/>
                                      </p:to>
                                    </p:set>
                                    <p:anim calcmode="lin" valueType="num">
                                      <p:cBhvr additive="base">
                                        <p:cTn id="55" dur="400" fill="hold"/>
                                        <p:tgtEl>
                                          <p:spTgt spid="90"/>
                                        </p:tgtEl>
                                        <p:attrNameLst>
                                          <p:attrName>ppt_x</p:attrName>
                                        </p:attrNameLst>
                                      </p:cBhvr>
                                      <p:tavLst>
                                        <p:tav tm="0">
                                          <p:val>
                                            <p:strVal val="0-#ppt_w/2"/>
                                          </p:val>
                                        </p:tav>
                                        <p:tav tm="100000">
                                          <p:val>
                                            <p:strVal val="#ppt_x"/>
                                          </p:val>
                                        </p:tav>
                                      </p:tavLst>
                                    </p:anim>
                                    <p:anim calcmode="lin" valueType="num">
                                      <p:cBhvr additive="base">
                                        <p:cTn id="56" dur="400" fill="hold"/>
                                        <p:tgtEl>
                                          <p:spTgt spid="90"/>
                                        </p:tgtEl>
                                        <p:attrNameLst>
                                          <p:attrName>ppt_y</p:attrName>
                                        </p:attrNameLst>
                                      </p:cBhvr>
                                      <p:tavLst>
                                        <p:tav tm="0">
                                          <p:val>
                                            <p:strVal val="#ppt_y"/>
                                          </p:val>
                                        </p:tav>
                                        <p:tav tm="100000">
                                          <p:val>
                                            <p:strVal val="#ppt_y"/>
                                          </p:val>
                                        </p:tav>
                                      </p:tavLst>
                                    </p:anim>
                                  </p:childTnLst>
                                </p:cTn>
                              </p:par>
                              <p:par>
                                <p:cTn id="57" presetID="2" presetClass="entr" presetSubtype="2" decel="52500" fill="hold" grpId="0" nodeType="withEffect">
                                  <p:stCondLst>
                                    <p:cond delay="0"/>
                                  </p:stCondLst>
                                  <p:childTnLst>
                                    <p:set>
                                      <p:cBhvr>
                                        <p:cTn id="58" dur="1" fill="hold">
                                          <p:stCondLst>
                                            <p:cond delay="0"/>
                                          </p:stCondLst>
                                        </p:cTn>
                                        <p:tgtEl>
                                          <p:spTgt spid="92"/>
                                        </p:tgtEl>
                                        <p:attrNameLst>
                                          <p:attrName>style.visibility</p:attrName>
                                        </p:attrNameLst>
                                      </p:cBhvr>
                                      <p:to>
                                        <p:strVal val="visible"/>
                                      </p:to>
                                    </p:set>
                                    <p:anim calcmode="lin" valueType="num">
                                      <p:cBhvr additive="base">
                                        <p:cTn id="59" dur="400" fill="hold"/>
                                        <p:tgtEl>
                                          <p:spTgt spid="92"/>
                                        </p:tgtEl>
                                        <p:attrNameLst>
                                          <p:attrName>ppt_x</p:attrName>
                                        </p:attrNameLst>
                                      </p:cBhvr>
                                      <p:tavLst>
                                        <p:tav tm="0">
                                          <p:val>
                                            <p:strVal val="1+#ppt_w/2"/>
                                          </p:val>
                                        </p:tav>
                                        <p:tav tm="100000">
                                          <p:val>
                                            <p:strVal val="#ppt_x"/>
                                          </p:val>
                                        </p:tav>
                                      </p:tavLst>
                                    </p:anim>
                                    <p:anim calcmode="lin" valueType="num">
                                      <p:cBhvr additive="base">
                                        <p:cTn id="60" dur="400" fill="hold"/>
                                        <p:tgtEl>
                                          <p:spTgt spid="92"/>
                                        </p:tgtEl>
                                        <p:attrNameLst>
                                          <p:attrName>ppt_y</p:attrName>
                                        </p:attrNameLst>
                                      </p:cBhvr>
                                      <p:tavLst>
                                        <p:tav tm="0">
                                          <p:val>
                                            <p:strVal val="#ppt_y"/>
                                          </p:val>
                                        </p:tav>
                                        <p:tav tm="100000">
                                          <p:val>
                                            <p:strVal val="#ppt_y"/>
                                          </p:val>
                                        </p:tav>
                                      </p:tavLst>
                                    </p:anim>
                                  </p:childTnLst>
                                </p:cTn>
                              </p:par>
                            </p:childTnLst>
                          </p:cTn>
                        </p:par>
                        <p:par>
                          <p:cTn id="61" fill="hold">
                            <p:stCondLst>
                              <p:cond delay="4300"/>
                            </p:stCondLst>
                            <p:childTnLst>
                              <p:par>
                                <p:cTn id="62" presetID="47" presetClass="entr" presetSubtype="0" fill="hold" nodeType="afterEffect">
                                  <p:stCondLst>
                                    <p:cond delay="0"/>
                                  </p:stCondLst>
                                  <p:childTnLst>
                                    <p:set>
                                      <p:cBhvr>
                                        <p:cTn id="63" dur="1" fill="hold">
                                          <p:stCondLst>
                                            <p:cond delay="0"/>
                                          </p:stCondLst>
                                        </p:cTn>
                                        <p:tgtEl>
                                          <p:spTgt spid="96"/>
                                        </p:tgtEl>
                                        <p:attrNameLst>
                                          <p:attrName>style.visibility</p:attrName>
                                        </p:attrNameLst>
                                      </p:cBhvr>
                                      <p:to>
                                        <p:strVal val="visible"/>
                                      </p:to>
                                    </p:set>
                                    <p:animEffect transition="in" filter="fade">
                                      <p:cBhvr>
                                        <p:cTn id="64" dur="600"/>
                                        <p:tgtEl>
                                          <p:spTgt spid="96"/>
                                        </p:tgtEl>
                                      </p:cBhvr>
                                    </p:animEffect>
                                    <p:anim calcmode="lin" valueType="num">
                                      <p:cBhvr>
                                        <p:cTn id="65" dur="600" fill="hold"/>
                                        <p:tgtEl>
                                          <p:spTgt spid="96"/>
                                        </p:tgtEl>
                                        <p:attrNameLst>
                                          <p:attrName>ppt_x</p:attrName>
                                        </p:attrNameLst>
                                      </p:cBhvr>
                                      <p:tavLst>
                                        <p:tav tm="0">
                                          <p:val>
                                            <p:strVal val="#ppt_x"/>
                                          </p:val>
                                        </p:tav>
                                        <p:tav tm="100000">
                                          <p:val>
                                            <p:strVal val="#ppt_x"/>
                                          </p:val>
                                        </p:tav>
                                      </p:tavLst>
                                    </p:anim>
                                    <p:anim calcmode="lin" valueType="num">
                                      <p:cBhvr>
                                        <p:cTn id="66" dur="600" fill="hold"/>
                                        <p:tgtEl>
                                          <p:spTgt spid="96"/>
                                        </p:tgtEl>
                                        <p:attrNameLst>
                                          <p:attrName>ppt_y</p:attrName>
                                        </p:attrNameLst>
                                      </p:cBhvr>
                                      <p:tavLst>
                                        <p:tav tm="0">
                                          <p:val>
                                            <p:strVal val="#ppt_y-.1"/>
                                          </p:val>
                                        </p:tav>
                                        <p:tav tm="100000">
                                          <p:val>
                                            <p:strVal val="#ppt_y"/>
                                          </p:val>
                                        </p:tav>
                                      </p:tavLst>
                                    </p:anim>
                                  </p:childTnLst>
                                </p:cTn>
                              </p:par>
                            </p:childTnLst>
                          </p:cTn>
                        </p:par>
                        <p:par>
                          <p:cTn id="67" fill="hold">
                            <p:stCondLst>
                              <p:cond delay="4900"/>
                            </p:stCondLst>
                            <p:childTnLst>
                              <p:par>
                                <p:cTn id="68" presetID="2" presetClass="entr" presetSubtype="8" decel="52500" fill="hold" grpId="0" nodeType="afterEffect">
                                  <p:stCondLst>
                                    <p:cond delay="0"/>
                                  </p:stCondLst>
                                  <p:childTnLst>
                                    <p:set>
                                      <p:cBhvr>
                                        <p:cTn id="69" dur="1" fill="hold">
                                          <p:stCondLst>
                                            <p:cond delay="0"/>
                                          </p:stCondLst>
                                        </p:cTn>
                                        <p:tgtEl>
                                          <p:spTgt spid="95"/>
                                        </p:tgtEl>
                                        <p:attrNameLst>
                                          <p:attrName>style.visibility</p:attrName>
                                        </p:attrNameLst>
                                      </p:cBhvr>
                                      <p:to>
                                        <p:strVal val="visible"/>
                                      </p:to>
                                    </p:set>
                                    <p:anim calcmode="lin" valueType="num">
                                      <p:cBhvr additive="base">
                                        <p:cTn id="70" dur="400" fill="hold"/>
                                        <p:tgtEl>
                                          <p:spTgt spid="95"/>
                                        </p:tgtEl>
                                        <p:attrNameLst>
                                          <p:attrName>ppt_x</p:attrName>
                                        </p:attrNameLst>
                                      </p:cBhvr>
                                      <p:tavLst>
                                        <p:tav tm="0">
                                          <p:val>
                                            <p:strVal val="0-#ppt_w/2"/>
                                          </p:val>
                                        </p:tav>
                                        <p:tav tm="100000">
                                          <p:val>
                                            <p:strVal val="#ppt_x"/>
                                          </p:val>
                                        </p:tav>
                                      </p:tavLst>
                                    </p:anim>
                                    <p:anim calcmode="lin" valueType="num">
                                      <p:cBhvr additive="base">
                                        <p:cTn id="71" dur="400" fill="hold"/>
                                        <p:tgtEl>
                                          <p:spTgt spid="95"/>
                                        </p:tgtEl>
                                        <p:attrNameLst>
                                          <p:attrName>ppt_y</p:attrName>
                                        </p:attrNameLst>
                                      </p:cBhvr>
                                      <p:tavLst>
                                        <p:tav tm="0">
                                          <p:val>
                                            <p:strVal val="#ppt_y"/>
                                          </p:val>
                                        </p:tav>
                                        <p:tav tm="100000">
                                          <p:val>
                                            <p:strVal val="#ppt_y"/>
                                          </p:val>
                                        </p:tav>
                                      </p:tavLst>
                                    </p:anim>
                                  </p:childTnLst>
                                </p:cTn>
                              </p:par>
                              <p:par>
                                <p:cTn id="72" presetID="2" presetClass="entr" presetSubtype="2" decel="52500" fill="hold" grpId="0" nodeType="withEffect">
                                  <p:stCondLst>
                                    <p:cond delay="0"/>
                                  </p:stCondLst>
                                  <p:childTnLst>
                                    <p:set>
                                      <p:cBhvr>
                                        <p:cTn id="73" dur="1" fill="hold">
                                          <p:stCondLst>
                                            <p:cond delay="0"/>
                                          </p:stCondLst>
                                        </p:cTn>
                                        <p:tgtEl>
                                          <p:spTgt spid="28"/>
                                        </p:tgtEl>
                                        <p:attrNameLst>
                                          <p:attrName>style.visibility</p:attrName>
                                        </p:attrNameLst>
                                      </p:cBhvr>
                                      <p:to>
                                        <p:strVal val="visible"/>
                                      </p:to>
                                    </p:set>
                                    <p:anim calcmode="lin" valueType="num">
                                      <p:cBhvr additive="base">
                                        <p:cTn id="74" dur="400" fill="hold"/>
                                        <p:tgtEl>
                                          <p:spTgt spid="28"/>
                                        </p:tgtEl>
                                        <p:attrNameLst>
                                          <p:attrName>ppt_x</p:attrName>
                                        </p:attrNameLst>
                                      </p:cBhvr>
                                      <p:tavLst>
                                        <p:tav tm="0">
                                          <p:val>
                                            <p:strVal val="1+#ppt_w/2"/>
                                          </p:val>
                                        </p:tav>
                                        <p:tav tm="100000">
                                          <p:val>
                                            <p:strVal val="#ppt_x"/>
                                          </p:val>
                                        </p:tav>
                                      </p:tavLst>
                                    </p:anim>
                                    <p:anim calcmode="lin" valueType="num">
                                      <p:cBhvr additive="base">
                                        <p:cTn id="75" dur="400" fill="hold"/>
                                        <p:tgtEl>
                                          <p:spTgt spid="28"/>
                                        </p:tgtEl>
                                        <p:attrNameLst>
                                          <p:attrName>ppt_y</p:attrName>
                                        </p:attrNameLst>
                                      </p:cBhvr>
                                      <p:tavLst>
                                        <p:tav tm="0">
                                          <p:val>
                                            <p:strVal val="#ppt_y"/>
                                          </p:val>
                                        </p:tav>
                                        <p:tav tm="100000">
                                          <p:val>
                                            <p:strVal val="#ppt_y"/>
                                          </p:val>
                                        </p:tav>
                                      </p:tavLst>
                                    </p:anim>
                                  </p:childTnLst>
                                </p:cTn>
                              </p:par>
                            </p:childTnLst>
                          </p:cTn>
                        </p:par>
                        <p:par>
                          <p:cTn id="76" fill="hold">
                            <p:stCondLst>
                              <p:cond delay="5300"/>
                            </p:stCondLst>
                            <p:childTnLst>
                              <p:par>
                                <p:cTn id="77" presetID="2" presetClass="entr" presetSubtype="8" decel="52500" fill="hold" grpId="0" nodeType="after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400" fill="hold"/>
                                        <p:tgtEl>
                                          <p:spTgt spid="18"/>
                                        </p:tgtEl>
                                        <p:attrNameLst>
                                          <p:attrName>ppt_x</p:attrName>
                                        </p:attrNameLst>
                                      </p:cBhvr>
                                      <p:tavLst>
                                        <p:tav tm="0">
                                          <p:val>
                                            <p:strVal val="0-#ppt_w/2"/>
                                          </p:val>
                                        </p:tav>
                                        <p:tav tm="100000">
                                          <p:val>
                                            <p:strVal val="#ppt_x"/>
                                          </p:val>
                                        </p:tav>
                                      </p:tavLst>
                                    </p:anim>
                                    <p:anim calcmode="lin" valueType="num">
                                      <p:cBhvr additive="base">
                                        <p:cTn id="80" dur="400" fill="hold"/>
                                        <p:tgtEl>
                                          <p:spTgt spid="18"/>
                                        </p:tgtEl>
                                        <p:attrNameLst>
                                          <p:attrName>ppt_y</p:attrName>
                                        </p:attrNameLst>
                                      </p:cBhvr>
                                      <p:tavLst>
                                        <p:tav tm="0">
                                          <p:val>
                                            <p:strVal val="#ppt_y"/>
                                          </p:val>
                                        </p:tav>
                                        <p:tav tm="100000">
                                          <p:val>
                                            <p:strVal val="#ppt_y"/>
                                          </p:val>
                                        </p:tav>
                                      </p:tavLst>
                                    </p:anim>
                                  </p:childTnLst>
                                </p:cTn>
                              </p:par>
                            </p:childTnLst>
                          </p:cTn>
                        </p:par>
                        <p:par>
                          <p:cTn id="81" fill="hold">
                            <p:stCondLst>
                              <p:cond delay="5700"/>
                            </p:stCondLst>
                            <p:childTnLst>
                              <p:par>
                                <p:cTn id="82" presetID="47" presetClass="entr" presetSubtype="0" fill="hold" nodeType="after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fade">
                                      <p:cBhvr>
                                        <p:cTn id="84" dur="600"/>
                                        <p:tgtEl>
                                          <p:spTgt spid="19"/>
                                        </p:tgtEl>
                                      </p:cBhvr>
                                    </p:animEffect>
                                    <p:anim calcmode="lin" valueType="num">
                                      <p:cBhvr>
                                        <p:cTn id="85" dur="600" fill="hold"/>
                                        <p:tgtEl>
                                          <p:spTgt spid="19"/>
                                        </p:tgtEl>
                                        <p:attrNameLst>
                                          <p:attrName>ppt_x</p:attrName>
                                        </p:attrNameLst>
                                      </p:cBhvr>
                                      <p:tavLst>
                                        <p:tav tm="0">
                                          <p:val>
                                            <p:strVal val="#ppt_x"/>
                                          </p:val>
                                        </p:tav>
                                        <p:tav tm="100000">
                                          <p:val>
                                            <p:strVal val="#ppt_x"/>
                                          </p:val>
                                        </p:tav>
                                      </p:tavLst>
                                    </p:anim>
                                    <p:anim calcmode="lin" valueType="num">
                                      <p:cBhvr>
                                        <p:cTn id="86" dur="6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animBg="1"/>
      <p:bldP spid="7" grpId="1" animBg="1"/>
      <p:bldP spid="8" grpId="0" animBg="1"/>
      <p:bldP spid="8" grpId="1" animBg="1"/>
      <p:bldP spid="9" grpId="0" animBg="1"/>
      <p:bldP spid="9" grpId="1" animBg="1"/>
      <p:bldP spid="70" grpId="0"/>
      <p:bldP spid="72" grpId="0"/>
      <p:bldP spid="90" grpId="0"/>
      <p:bldP spid="92" grpId="0"/>
      <p:bldP spid="95" grpId="0"/>
      <p:bldP spid="28" grpId="0"/>
      <p:bldP spid="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a:spLocks noChangeArrowheads="1"/>
          </p:cNvSpPr>
          <p:nvPr/>
        </p:nvSpPr>
        <p:spPr bwMode="auto">
          <a:xfrm>
            <a:off x="395536" y="1131590"/>
            <a:ext cx="8496944" cy="3712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gn="just">
              <a:lnSpc>
                <a:spcPts val="2600"/>
              </a:lnSpc>
              <a:defRPr/>
            </a:pPr>
            <a:r>
              <a:rPr lang="en-US" altLang="zh-CN" sz="1200" dirty="0">
                <a:latin typeface="Times New Roman" panose="02020603050405020304" pitchFamily="18" charset="0"/>
                <a:cs typeface="Times New Roman" panose="02020603050405020304" pitchFamily="18" charset="0"/>
              </a:rPr>
              <a:t>[1]  </a:t>
            </a:r>
            <a:r>
              <a:rPr lang="en-US" altLang="zh-CN" sz="1200" dirty="0" err="1">
                <a:latin typeface="Times New Roman" panose="02020603050405020304" pitchFamily="18" charset="0"/>
                <a:cs typeface="Times New Roman" panose="02020603050405020304" pitchFamily="18" charset="0"/>
              </a:rPr>
              <a:t>Bahdanau</a:t>
            </a:r>
            <a:r>
              <a:rPr lang="en-US" altLang="zh-CN" sz="1200" dirty="0">
                <a:latin typeface="Times New Roman" panose="02020603050405020304" pitchFamily="18" charset="0"/>
                <a:cs typeface="Times New Roman" panose="02020603050405020304" pitchFamily="18" charset="0"/>
              </a:rPr>
              <a:t>, D. Cho, K&amp;Y. </a:t>
            </a:r>
            <a:r>
              <a:rPr lang="en-US" altLang="zh-CN" sz="1200" dirty="0" err="1">
                <a:latin typeface="Times New Roman" panose="02020603050405020304" pitchFamily="18" charset="0"/>
                <a:cs typeface="Times New Roman" panose="02020603050405020304" pitchFamily="18" charset="0"/>
              </a:rPr>
              <a:t>Bengio</a:t>
            </a:r>
            <a:r>
              <a:rPr lang="en-US" altLang="zh-CN" sz="1200" dirty="0">
                <a:latin typeface="Times New Roman" panose="02020603050405020304" pitchFamily="18" charset="0"/>
                <a:cs typeface="Times New Roman" panose="02020603050405020304" pitchFamily="18" charset="0"/>
              </a:rPr>
              <a:t>. Neural Machine Translation by Jointly Learning to Align and Translate. </a:t>
            </a:r>
            <a:r>
              <a:rPr lang="en-US" altLang="zh-CN" sz="1200" i="1" dirty="0">
                <a:latin typeface="Times New Roman" panose="02020603050405020304" pitchFamily="18" charset="0"/>
                <a:cs typeface="Times New Roman" panose="02020603050405020304" pitchFamily="18" charset="0"/>
              </a:rPr>
              <a:t>Computer Science</a:t>
            </a:r>
            <a:r>
              <a:rPr lang="en-US" altLang="zh-CN" sz="1200" dirty="0">
                <a:latin typeface="Times New Roman" panose="02020603050405020304" pitchFamily="18" charset="0"/>
                <a:cs typeface="Times New Roman" panose="02020603050405020304" pitchFamily="18" charset="0"/>
              </a:rPr>
              <a:t>, 2014.  [2]  Ailing Zhang. On the Coupling Mechanism between the Development of Artificial Intelligence Technology and Professional      Translation Practice</a:t>
            </a:r>
            <a:r>
              <a:rPr lang="en-US" altLang="zh-CN" sz="1200" i="1" dirty="0">
                <a:latin typeface="Times New Roman" panose="02020603050405020304" pitchFamily="18" charset="0"/>
                <a:cs typeface="Times New Roman" panose="02020603050405020304" pitchFamily="18" charset="0"/>
              </a:rPr>
              <a:t>. Audio visual foreign language teaching</a:t>
            </a:r>
            <a:r>
              <a:rPr lang="en-US" altLang="zh-CN" sz="1200" dirty="0">
                <a:latin typeface="Times New Roman" panose="02020603050405020304" pitchFamily="18" charset="0"/>
                <a:cs typeface="Times New Roman" panose="02020603050405020304" pitchFamily="18" charset="0"/>
              </a:rPr>
              <a:t>. 2018, p88-94. </a:t>
            </a:r>
          </a:p>
          <a:p>
            <a:pPr lvl="0" algn="just">
              <a:lnSpc>
                <a:spcPts val="2600"/>
              </a:lnSpc>
              <a:defRPr/>
            </a:pPr>
            <a:r>
              <a:rPr lang="en-US" altLang="zh-CN" sz="1200" dirty="0">
                <a:latin typeface="Times New Roman" panose="02020603050405020304" pitchFamily="18" charset="0"/>
                <a:cs typeface="Times New Roman" panose="02020603050405020304" pitchFamily="18" charset="0"/>
              </a:rPr>
              <a:t>[3]  </a:t>
            </a:r>
            <a:r>
              <a:rPr lang="en-US" altLang="zh-CN" sz="1200" dirty="0" err="1">
                <a:latin typeface="Times New Roman" panose="02020603050405020304" pitchFamily="18" charset="0"/>
                <a:cs typeface="Times New Roman" panose="02020603050405020304" pitchFamily="18" charset="0"/>
              </a:rPr>
              <a:t>Huashu</a:t>
            </a:r>
            <a:r>
              <a:rPr lang="en-US" altLang="zh-CN" sz="1200" dirty="0">
                <a:latin typeface="Times New Roman" panose="02020603050405020304" pitchFamily="18" charset="0"/>
                <a:cs typeface="Times New Roman" panose="02020603050405020304" pitchFamily="18" charset="0"/>
              </a:rPr>
              <a:t> Wang, Research on Translation Technology in the Era of Artificial Intelligence: Connotation, Classification and Trend, </a:t>
            </a:r>
            <a:r>
              <a:rPr lang="en-US" altLang="zh-CN" sz="1200" i="1" dirty="0">
                <a:latin typeface="Times New Roman" panose="02020603050405020304" pitchFamily="18" charset="0"/>
                <a:cs typeface="Times New Roman" panose="02020603050405020304" pitchFamily="18" charset="0"/>
              </a:rPr>
              <a:t>Foreign Languages and Cultures</a:t>
            </a:r>
            <a:r>
              <a:rPr lang="en-US" altLang="zh-CN" sz="1200" dirty="0">
                <a:latin typeface="Times New Roman" panose="02020603050405020304" pitchFamily="18" charset="0"/>
                <a:cs typeface="Times New Roman" panose="02020603050405020304" pitchFamily="18" charset="0"/>
              </a:rPr>
              <a:t>. 2020, vol 4, p86-95.</a:t>
            </a:r>
          </a:p>
          <a:p>
            <a:pPr lvl="0" algn="just">
              <a:lnSpc>
                <a:spcPts val="2600"/>
              </a:lnSpc>
              <a:defRPr/>
            </a:pPr>
            <a:r>
              <a:rPr lang="en-US" altLang="zh-CN" sz="1200" dirty="0">
                <a:latin typeface="Times New Roman" panose="02020603050405020304" pitchFamily="18" charset="0"/>
                <a:cs typeface="Times New Roman" panose="02020603050405020304" pitchFamily="18" charset="0"/>
              </a:rPr>
              <a:t>[4]  </a:t>
            </a:r>
            <a:r>
              <a:rPr lang="en-US" altLang="zh-CN" sz="1200" dirty="0" err="1">
                <a:latin typeface="Times New Roman" panose="02020603050405020304" pitchFamily="18" charset="0"/>
                <a:cs typeface="Times New Roman" panose="02020603050405020304" pitchFamily="18" charset="0"/>
              </a:rPr>
              <a:t>Jingrui</a:t>
            </a:r>
            <a:r>
              <a:rPr lang="en-US" altLang="zh-CN" sz="1200" dirty="0">
                <a:latin typeface="Times New Roman" panose="02020603050405020304" pitchFamily="18" charset="0"/>
                <a:cs typeface="Times New Roman" panose="02020603050405020304" pitchFamily="18" charset="0"/>
              </a:rPr>
              <a:t> Zhang. Analysis of Artificial Intelligence Technology Application --Taking Machine Translation as an Example. </a:t>
            </a:r>
            <a:r>
              <a:rPr lang="en-US" altLang="zh-CN" sz="1200" i="1" dirty="0">
                <a:latin typeface="Times New Roman" panose="02020603050405020304" pitchFamily="18" charset="0"/>
                <a:cs typeface="Times New Roman" panose="02020603050405020304" pitchFamily="18" charset="0"/>
              </a:rPr>
              <a:t>Internet Application</a:t>
            </a:r>
            <a:r>
              <a:rPr lang="en-US" altLang="zh-CN" sz="1200" dirty="0">
                <a:latin typeface="Times New Roman" panose="02020603050405020304" pitchFamily="18" charset="0"/>
                <a:cs typeface="Times New Roman" panose="02020603050405020304" pitchFamily="18" charset="0"/>
              </a:rPr>
              <a:t>.2018, p94-95. </a:t>
            </a:r>
          </a:p>
          <a:p>
            <a:pPr lvl="0" algn="just">
              <a:lnSpc>
                <a:spcPts val="2600"/>
              </a:lnSpc>
              <a:defRPr/>
            </a:pPr>
            <a:r>
              <a:rPr lang="en-US" altLang="zh-CN" sz="1200" dirty="0">
                <a:latin typeface="Times New Roman" panose="02020603050405020304" pitchFamily="18" charset="0"/>
                <a:cs typeface="Times New Roman" panose="02020603050405020304" pitchFamily="18" charset="0"/>
              </a:rPr>
              <a:t>[5]  Tian Li. Analysis of Computer Aided Translation Technology in the Era of Artificial Intelligence. </a:t>
            </a:r>
            <a:r>
              <a:rPr lang="en-US" altLang="zh-CN" sz="1200" i="1" dirty="0">
                <a:latin typeface="Times New Roman" panose="02020603050405020304" pitchFamily="18" charset="0"/>
                <a:cs typeface="Times New Roman" panose="02020603050405020304" pitchFamily="18" charset="0"/>
              </a:rPr>
              <a:t>Adhesion</a:t>
            </a:r>
            <a:r>
              <a:rPr lang="en-US" altLang="zh-CN" sz="1200" dirty="0">
                <a:latin typeface="Times New Roman" panose="02020603050405020304" pitchFamily="18" charset="0"/>
                <a:cs typeface="Times New Roman" panose="02020603050405020304" pitchFamily="18" charset="0"/>
              </a:rPr>
              <a:t>. 2019, p86-90. </a:t>
            </a:r>
          </a:p>
          <a:p>
            <a:pPr lvl="0" algn="just">
              <a:lnSpc>
                <a:spcPts val="2600"/>
              </a:lnSpc>
              <a:defRPr/>
            </a:pPr>
            <a:r>
              <a:rPr lang="en-US" altLang="zh-CN" sz="1200" kern="0" dirty="0">
                <a:latin typeface="Times New Roman" panose="02020603050405020304" pitchFamily="18" charset="0"/>
                <a:ea typeface="微软雅黑" pitchFamily="34" charset="-122"/>
                <a:cs typeface="Times New Roman" panose="02020603050405020304" pitchFamily="18" charset="0"/>
              </a:rPr>
              <a:t>[6]</a:t>
            </a:r>
            <a:r>
              <a:rPr lang="en-US" altLang="zh-CN" sz="1200" kern="0" dirty="0">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 </a:t>
            </a:r>
            <a:r>
              <a:rPr lang="en-US" altLang="zh-CN" sz="1200" kern="0" dirty="0">
                <a:latin typeface="Times New Roman" panose="02020603050405020304" pitchFamily="18" charset="0"/>
                <a:ea typeface="微软雅黑" pitchFamily="34" charset="-122"/>
                <a:cs typeface="Times New Roman" panose="02020603050405020304" pitchFamily="18" charset="0"/>
              </a:rPr>
              <a:t>Li Han-ji, </a:t>
            </a:r>
            <a:r>
              <a:rPr lang="en-US" altLang="zh-CN" sz="1200" i="1" kern="0" dirty="0">
                <a:latin typeface="Times New Roman" panose="02020603050405020304" pitchFamily="18" charset="0"/>
                <a:ea typeface="微软雅黑" pitchFamily="34" charset="-122"/>
                <a:cs typeface="Times New Roman" panose="02020603050405020304" pitchFamily="18" charset="0"/>
              </a:rPr>
              <a:t>The Evolution and Reconstruction of the </a:t>
            </a:r>
            <a:r>
              <a:rPr lang="en-US" altLang="zh-CN" sz="1200" i="1" kern="0" dirty="0" err="1">
                <a:latin typeface="Times New Roman" panose="02020603050405020304" pitchFamily="18" charset="0"/>
                <a:ea typeface="微软雅黑" pitchFamily="34" charset="-122"/>
                <a:cs typeface="Times New Roman" panose="02020603050405020304" pitchFamily="18" charset="0"/>
              </a:rPr>
              <a:t>elationship</a:t>
            </a:r>
            <a:r>
              <a:rPr lang="en-US" altLang="zh-CN" sz="1200" i="1" kern="0" dirty="0">
                <a:latin typeface="Times New Roman" panose="02020603050405020304" pitchFamily="18" charset="0"/>
                <a:ea typeface="微软雅黑" pitchFamily="34" charset="-122"/>
                <a:cs typeface="Times New Roman" panose="02020603050405020304" pitchFamily="18" charset="0"/>
              </a:rPr>
              <a:t> Between Translation Technology and Translator in the Era of Artificial Intelligence, </a:t>
            </a:r>
            <a:r>
              <a:rPr lang="en-US" altLang="zh-CN" sz="1200" kern="0" dirty="0">
                <a:latin typeface="Times New Roman" panose="02020603050405020304" pitchFamily="18" charset="0"/>
                <a:ea typeface="微软雅黑" pitchFamily="34" charset="-122"/>
                <a:cs typeface="Times New Roman" panose="02020603050405020304" pitchFamily="18" charset="0"/>
              </a:rPr>
              <a:t>School of Foreign Languages</a:t>
            </a:r>
            <a:r>
              <a:rPr lang="zh-CN" altLang="en-US" sz="1200" kern="0" dirty="0">
                <a:latin typeface="Times New Roman" panose="02020603050405020304" pitchFamily="18" charset="0"/>
                <a:ea typeface="微软雅黑" pitchFamily="34" charset="-122"/>
                <a:cs typeface="Times New Roman" panose="02020603050405020304" pitchFamily="18" charset="0"/>
              </a:rPr>
              <a:t>，</a:t>
            </a:r>
            <a:r>
              <a:rPr lang="en-US" altLang="zh-CN" sz="1200" kern="0" dirty="0">
                <a:latin typeface="Times New Roman" panose="02020603050405020304" pitchFamily="18" charset="0"/>
                <a:ea typeface="微软雅黑" pitchFamily="34" charset="-122"/>
                <a:cs typeface="Times New Roman" panose="02020603050405020304" pitchFamily="18" charset="0"/>
              </a:rPr>
              <a:t>Shenyang Normal University. 2021.</a:t>
            </a:r>
          </a:p>
          <a:p>
            <a:pPr lvl="0" algn="just">
              <a:lnSpc>
                <a:spcPts val="2600"/>
              </a:lnSpc>
              <a:defRPr/>
            </a:pPr>
            <a:endParaRPr kumimoji="0" lang="zh-CN" altLang="en-US" sz="1200" b="0" i="0" u="none" strike="noStrike" kern="0" cap="none" spc="0" normalizeH="0" baseline="0" noProof="0" dirty="0">
              <a:ln>
                <a:noFill/>
              </a:ln>
              <a:solidFill>
                <a:schemeClr val="tx1">
                  <a:lumMod val="65000"/>
                  <a:lumOff val="35000"/>
                </a:schemeClr>
              </a:solidFill>
              <a:effectLst/>
              <a:uLnTx/>
              <a:uFillTx/>
              <a:latin typeface="Times New Roman" panose="02020603050405020304" pitchFamily="18" charset="0"/>
              <a:ea typeface="微软雅黑" pitchFamily="34" charset="-122"/>
              <a:cs typeface="Times New Roman" panose="02020603050405020304" pitchFamily="18" charset="0"/>
            </a:endParaRPr>
          </a:p>
        </p:txBody>
      </p:sp>
      <p:sp>
        <p:nvSpPr>
          <p:cNvPr id="5" name="矩形 4"/>
          <p:cNvSpPr/>
          <p:nvPr/>
        </p:nvSpPr>
        <p:spPr>
          <a:xfrm>
            <a:off x="611560" y="255371"/>
            <a:ext cx="3117651" cy="707886"/>
          </a:xfrm>
          <a:prstGeom prst="rect">
            <a:avLst/>
          </a:prstGeom>
          <a:effectLst/>
        </p:spPr>
        <p:txBody>
          <a:bodyPr wrap="square">
            <a:spAutoFit/>
          </a:bodyPr>
          <a:lstStyle/>
          <a:p>
            <a:pPr algn="just" fontAlgn="auto">
              <a:spcBef>
                <a:spcPts val="0"/>
              </a:spcBef>
              <a:spcAft>
                <a:spcPts val="0"/>
              </a:spcAft>
              <a:defRPr/>
            </a:pPr>
            <a:r>
              <a:rPr lang="en-US" altLang="zh-CN" sz="4000" b="1" dirty="0">
                <a:solidFill>
                  <a:schemeClr val="tx1">
                    <a:lumMod val="65000"/>
                    <a:lumOff val="35000"/>
                    <a:alpha val="91000"/>
                  </a:schemeClr>
                </a:solidFill>
                <a:latin typeface="微软雅黑" panose="020B0503020204020204" pitchFamily="34" charset="-122"/>
                <a:ea typeface="微软雅黑" panose="020B0503020204020204" pitchFamily="34" charset="-122"/>
              </a:rPr>
              <a:t>References</a:t>
            </a:r>
          </a:p>
        </p:txBody>
      </p:sp>
    </p:spTree>
    <p:extLst>
      <p:ext uri="{BB962C8B-B14F-4D97-AF65-F5344CB8AC3E}">
        <p14:creationId xmlns:p14="http://schemas.microsoft.com/office/powerpoint/2010/main" val="45199117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53" presetClass="entr" presetSubtype="16" fill="hold" grpId="0" nodeType="withEffect">
                                  <p:stCondLst>
                                    <p:cond delay="1100"/>
                                  </p:stCondLst>
                                  <p:childTnLst>
                                    <p:set>
                                      <p:cBhvr>
                                        <p:cTn id="10" dur="1" fill="hold">
                                          <p:stCondLst>
                                            <p:cond delay="0"/>
                                          </p:stCondLst>
                                        </p:cTn>
                                        <p:tgtEl>
                                          <p:spTgt spid="4"/>
                                        </p:tgtEl>
                                        <p:attrNameLst>
                                          <p:attrName>style.visibility</p:attrName>
                                        </p:attrNameLst>
                                      </p:cBhvr>
                                      <p:to>
                                        <p:strVal val="visible"/>
                                      </p:to>
                                    </p:set>
                                    <p:anim calcmode="lin" valueType="num">
                                      <p:cBhvr>
                                        <p:cTn id="11" dur="2300" fill="hold"/>
                                        <p:tgtEl>
                                          <p:spTgt spid="4"/>
                                        </p:tgtEl>
                                        <p:attrNameLst>
                                          <p:attrName>ppt_w</p:attrName>
                                        </p:attrNameLst>
                                      </p:cBhvr>
                                      <p:tavLst>
                                        <p:tav tm="0">
                                          <p:val>
                                            <p:fltVal val="0"/>
                                          </p:val>
                                        </p:tav>
                                        <p:tav tm="100000">
                                          <p:val>
                                            <p:strVal val="#ppt_w"/>
                                          </p:val>
                                        </p:tav>
                                      </p:tavLst>
                                    </p:anim>
                                    <p:anim calcmode="lin" valueType="num">
                                      <p:cBhvr>
                                        <p:cTn id="12" dur="2300" fill="hold"/>
                                        <p:tgtEl>
                                          <p:spTgt spid="4"/>
                                        </p:tgtEl>
                                        <p:attrNameLst>
                                          <p:attrName>ppt_h</p:attrName>
                                        </p:attrNameLst>
                                      </p:cBhvr>
                                      <p:tavLst>
                                        <p:tav tm="0">
                                          <p:val>
                                            <p:fltVal val="0"/>
                                          </p:val>
                                        </p:tav>
                                        <p:tav tm="100000">
                                          <p:val>
                                            <p:strVal val="#ppt_h"/>
                                          </p:val>
                                        </p:tav>
                                      </p:tavLst>
                                    </p:anim>
                                    <p:animEffect transition="in" filter="fade">
                                      <p:cBhvr>
                                        <p:cTn id="13" dur="2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7" name="TextBox 56"/>
          <p:cNvSpPr txBox="1"/>
          <p:nvPr/>
        </p:nvSpPr>
        <p:spPr>
          <a:xfrm>
            <a:off x="1763688" y="2734880"/>
            <a:ext cx="6912768" cy="453009"/>
          </a:xfrm>
          <a:prstGeom prst="rect">
            <a:avLst/>
          </a:prstGeom>
          <a:noFill/>
          <a:effectLst/>
        </p:spPr>
        <p:txBody>
          <a:bodyPr wrap="square">
            <a:spAutoFit/>
          </a:bodyPr>
          <a:lstStyle/>
          <a:p>
            <a:pPr algn="r" fontAlgn="auto">
              <a:lnSpc>
                <a:spcPts val="2500"/>
              </a:lnSpc>
              <a:spcBef>
                <a:spcPts val="0"/>
              </a:spcBef>
              <a:spcAft>
                <a:spcPts val="0"/>
              </a:spcAft>
              <a:defRPr/>
            </a:pPr>
            <a:r>
              <a:rPr lang="en-US" altLang="zh-CN" sz="40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Thank You  For  Listening</a:t>
            </a:r>
          </a:p>
        </p:txBody>
      </p:sp>
    </p:spTree>
    <p:extLst>
      <p:ext uri="{BB962C8B-B14F-4D97-AF65-F5344CB8AC3E}">
        <p14:creationId xmlns:p14="http://schemas.microsoft.com/office/powerpoint/2010/main" val="373686569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 calcmode="lin" valueType="num">
                                      <p:cBhvr>
                                        <p:cTn id="7" dur="500" fill="hold"/>
                                        <p:tgtEl>
                                          <p:spTgt spid="57"/>
                                        </p:tgtEl>
                                        <p:attrNameLst>
                                          <p:attrName>ppt_w</p:attrName>
                                        </p:attrNameLst>
                                      </p:cBhvr>
                                      <p:tavLst>
                                        <p:tav tm="0">
                                          <p:val>
                                            <p:fltVal val="0"/>
                                          </p:val>
                                        </p:tav>
                                        <p:tav tm="100000">
                                          <p:val>
                                            <p:strVal val="#ppt_w"/>
                                          </p:val>
                                        </p:tav>
                                      </p:tavLst>
                                    </p:anim>
                                    <p:anim calcmode="lin" valueType="num">
                                      <p:cBhvr>
                                        <p:cTn id="8" dur="500" fill="hold"/>
                                        <p:tgtEl>
                                          <p:spTgt spid="57"/>
                                        </p:tgtEl>
                                        <p:attrNameLst>
                                          <p:attrName>ppt_h</p:attrName>
                                        </p:attrNameLst>
                                      </p:cBhvr>
                                      <p:tavLst>
                                        <p:tav tm="0">
                                          <p:val>
                                            <p:fltVal val="0"/>
                                          </p:val>
                                        </p:tav>
                                        <p:tav tm="100000">
                                          <p:val>
                                            <p:strVal val="#ppt_h"/>
                                          </p:val>
                                        </p:tav>
                                      </p:tavLst>
                                    </p:anim>
                                    <p:animEffect transition="in" filter="fade">
                                      <p:cBhvr>
                                        <p:cTn id="9"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2419741" y="1856894"/>
            <a:ext cx="1596912" cy="1938992"/>
          </a:xfrm>
          <a:prstGeom prst="rect">
            <a:avLst/>
          </a:prstGeom>
          <a:noFill/>
        </p:spPr>
        <p:txBody>
          <a:bodyPr wrap="none" rtlCol="0">
            <a:spAutoFit/>
          </a:bodyPr>
          <a:lstStyle>
            <a:defPPr>
              <a:defRPr lang="zh-CN"/>
            </a:defPPr>
            <a:lvl1pPr>
              <a:defRPr sz="12000">
                <a:solidFill>
                  <a:schemeClr val="accent2"/>
                </a:solidFill>
                <a:latin typeface="Impact" panose="020B0806030902050204" pitchFamily="34" charset="0"/>
              </a:defRPr>
            </a:lvl1pPr>
          </a:lstStyle>
          <a:p>
            <a:r>
              <a:rPr lang="en-US" altLang="zh-CN" dirty="0">
                <a:solidFill>
                  <a:schemeClr val="bg2"/>
                </a:solidFill>
              </a:rPr>
              <a:t>01</a:t>
            </a:r>
            <a:endParaRPr lang="zh-CN" altLang="en-US" dirty="0">
              <a:solidFill>
                <a:schemeClr val="bg2"/>
              </a:solidFill>
            </a:endParaRPr>
          </a:p>
        </p:txBody>
      </p:sp>
      <p:sp>
        <p:nvSpPr>
          <p:cNvPr id="9" name="TextBox 8"/>
          <p:cNvSpPr txBox="1"/>
          <p:nvPr/>
        </p:nvSpPr>
        <p:spPr>
          <a:xfrm>
            <a:off x="4016653" y="1995686"/>
            <a:ext cx="4824536" cy="1323439"/>
          </a:xfrm>
          <a:prstGeom prst="rect">
            <a:avLst/>
          </a:prstGeom>
          <a:noFill/>
        </p:spPr>
        <p:txBody>
          <a:bodyPr wrap="square" rtlCol="0">
            <a:spAutoFit/>
          </a:bodyPr>
          <a:lstStyle/>
          <a:p>
            <a:pPr lvl="0" algn="ctr">
              <a:defRPr/>
            </a:pPr>
            <a:r>
              <a:rPr lang="en-US" altLang="zh-CN" sz="40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The Concept of Artificial Intelligence </a:t>
            </a:r>
            <a:endParaRPr lang="zh-CN" altLang="en-US" sz="40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25" name="等腰三角形 24"/>
          <p:cNvSpPr/>
          <p:nvPr/>
        </p:nvSpPr>
        <p:spPr>
          <a:xfrm rot="18035669">
            <a:off x="2382960" y="1282354"/>
            <a:ext cx="360040" cy="31037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等腰三角形 25"/>
          <p:cNvSpPr/>
          <p:nvPr/>
        </p:nvSpPr>
        <p:spPr>
          <a:xfrm rot="21283757">
            <a:off x="1968923" y="1497553"/>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rot="15968008">
            <a:off x="1663185" y="1888656"/>
            <a:ext cx="304349" cy="227352"/>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37115570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1100" fill="hold"/>
                                        <p:tgtEl>
                                          <p:spTgt spid="25"/>
                                        </p:tgtEl>
                                        <p:attrNameLst>
                                          <p:attrName>ppt_x</p:attrName>
                                        </p:attrNameLst>
                                      </p:cBhvr>
                                      <p:tavLst>
                                        <p:tav tm="0">
                                          <p:val>
                                            <p:strVal val="0-#ppt_w/2"/>
                                          </p:val>
                                        </p:tav>
                                        <p:tav tm="100000">
                                          <p:val>
                                            <p:strVal val="#ppt_x"/>
                                          </p:val>
                                        </p:tav>
                                      </p:tavLst>
                                    </p:anim>
                                    <p:anim calcmode="lin" valueType="num">
                                      <p:cBhvr additive="base">
                                        <p:cTn id="8" dur="1100" fill="hold"/>
                                        <p:tgtEl>
                                          <p:spTgt spid="25"/>
                                        </p:tgtEl>
                                        <p:attrNameLst>
                                          <p:attrName>ppt_y</p:attrName>
                                        </p:attrNameLst>
                                      </p:cBhvr>
                                      <p:tavLst>
                                        <p:tav tm="0">
                                          <p:val>
                                            <p:strVal val="0-#ppt_h/2"/>
                                          </p:val>
                                        </p:tav>
                                        <p:tav tm="100000">
                                          <p:val>
                                            <p:strVal val="#ppt_y"/>
                                          </p:val>
                                        </p:tav>
                                      </p:tavLst>
                                    </p:anim>
                                  </p:childTnLst>
                                </p:cTn>
                              </p:par>
                              <p:par>
                                <p:cTn id="9" presetID="8" presetClass="emph" presetSubtype="0" fill="hold" grpId="1" nodeType="withEffect">
                                  <p:stCondLst>
                                    <p:cond delay="0"/>
                                  </p:stCondLst>
                                  <p:childTnLst>
                                    <p:animRot by="21600000">
                                      <p:cBhvr>
                                        <p:cTn id="10" dur="1100" fill="hold"/>
                                        <p:tgtEl>
                                          <p:spTgt spid="25"/>
                                        </p:tgtEl>
                                        <p:attrNameLst>
                                          <p:attrName>r</p:attrName>
                                        </p:attrNameLst>
                                      </p:cBhvr>
                                    </p:animRot>
                                  </p:childTnLst>
                                </p:cTn>
                              </p:par>
                              <p:par>
                                <p:cTn id="11" presetID="2" presetClass="entr" presetSubtype="9" fill="hold" grpId="0" nodeType="withEffect">
                                  <p:stCondLst>
                                    <p:cond delay="60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1100" fill="hold"/>
                                        <p:tgtEl>
                                          <p:spTgt spid="26"/>
                                        </p:tgtEl>
                                        <p:attrNameLst>
                                          <p:attrName>ppt_x</p:attrName>
                                        </p:attrNameLst>
                                      </p:cBhvr>
                                      <p:tavLst>
                                        <p:tav tm="0">
                                          <p:val>
                                            <p:strVal val="0-#ppt_w/2"/>
                                          </p:val>
                                        </p:tav>
                                        <p:tav tm="100000">
                                          <p:val>
                                            <p:strVal val="#ppt_x"/>
                                          </p:val>
                                        </p:tav>
                                      </p:tavLst>
                                    </p:anim>
                                    <p:anim calcmode="lin" valueType="num">
                                      <p:cBhvr additive="base">
                                        <p:cTn id="14" dur="1100" fill="hold"/>
                                        <p:tgtEl>
                                          <p:spTgt spid="26"/>
                                        </p:tgtEl>
                                        <p:attrNameLst>
                                          <p:attrName>ppt_y</p:attrName>
                                        </p:attrNameLst>
                                      </p:cBhvr>
                                      <p:tavLst>
                                        <p:tav tm="0">
                                          <p:val>
                                            <p:strVal val="0-#ppt_h/2"/>
                                          </p:val>
                                        </p:tav>
                                        <p:tav tm="100000">
                                          <p:val>
                                            <p:strVal val="#ppt_y"/>
                                          </p:val>
                                        </p:tav>
                                      </p:tavLst>
                                    </p:anim>
                                  </p:childTnLst>
                                </p:cTn>
                              </p:par>
                              <p:par>
                                <p:cTn id="15" presetID="8" presetClass="emph" presetSubtype="0" fill="hold" grpId="1" nodeType="withEffect">
                                  <p:stCondLst>
                                    <p:cond delay="600"/>
                                  </p:stCondLst>
                                  <p:childTnLst>
                                    <p:animRot by="21600000">
                                      <p:cBhvr>
                                        <p:cTn id="16" dur="1100" fill="hold"/>
                                        <p:tgtEl>
                                          <p:spTgt spid="26"/>
                                        </p:tgtEl>
                                        <p:attrNameLst>
                                          <p:attrName>r</p:attrName>
                                        </p:attrNameLst>
                                      </p:cBhvr>
                                    </p:animRot>
                                  </p:childTnLst>
                                </p:cTn>
                              </p:par>
                              <p:par>
                                <p:cTn id="17" presetID="2" presetClass="entr" presetSubtype="9" fill="hold" grpId="0" nodeType="withEffect">
                                  <p:stCondLst>
                                    <p:cond delay="120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100" fill="hold"/>
                                        <p:tgtEl>
                                          <p:spTgt spid="27"/>
                                        </p:tgtEl>
                                        <p:attrNameLst>
                                          <p:attrName>ppt_x</p:attrName>
                                        </p:attrNameLst>
                                      </p:cBhvr>
                                      <p:tavLst>
                                        <p:tav tm="0">
                                          <p:val>
                                            <p:strVal val="0-#ppt_w/2"/>
                                          </p:val>
                                        </p:tav>
                                        <p:tav tm="100000">
                                          <p:val>
                                            <p:strVal val="#ppt_x"/>
                                          </p:val>
                                        </p:tav>
                                      </p:tavLst>
                                    </p:anim>
                                    <p:anim calcmode="lin" valueType="num">
                                      <p:cBhvr additive="base">
                                        <p:cTn id="20" dur="1100" fill="hold"/>
                                        <p:tgtEl>
                                          <p:spTgt spid="27"/>
                                        </p:tgtEl>
                                        <p:attrNameLst>
                                          <p:attrName>ppt_y</p:attrName>
                                        </p:attrNameLst>
                                      </p:cBhvr>
                                      <p:tavLst>
                                        <p:tav tm="0">
                                          <p:val>
                                            <p:strVal val="0-#ppt_h/2"/>
                                          </p:val>
                                        </p:tav>
                                        <p:tav tm="100000">
                                          <p:val>
                                            <p:strVal val="#ppt_y"/>
                                          </p:val>
                                        </p:tav>
                                      </p:tavLst>
                                    </p:anim>
                                  </p:childTnLst>
                                </p:cTn>
                              </p:par>
                              <p:par>
                                <p:cTn id="21" presetID="8" presetClass="emph" presetSubtype="0" fill="hold" grpId="1" nodeType="withEffect">
                                  <p:stCondLst>
                                    <p:cond delay="1200"/>
                                  </p:stCondLst>
                                  <p:childTnLst>
                                    <p:animRot by="21600000">
                                      <p:cBhvr>
                                        <p:cTn id="22" dur="1100" fill="hold"/>
                                        <p:tgtEl>
                                          <p:spTgt spid="27"/>
                                        </p:tgtEl>
                                        <p:attrNameLst>
                                          <p:attrName>r</p:attrName>
                                        </p:attrNameLst>
                                      </p:cBhvr>
                                    </p:animRot>
                                  </p:childTnLst>
                                </p:cTn>
                              </p:par>
                              <p:par>
                                <p:cTn id="23" presetID="2" presetClass="entr" presetSubtype="9" fill="hold" grpId="0" nodeType="withEffect">
                                  <p:stCondLst>
                                    <p:cond delay="60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1100" fill="hold"/>
                                        <p:tgtEl>
                                          <p:spTgt spid="2"/>
                                        </p:tgtEl>
                                        <p:attrNameLst>
                                          <p:attrName>ppt_x</p:attrName>
                                        </p:attrNameLst>
                                      </p:cBhvr>
                                      <p:tavLst>
                                        <p:tav tm="0">
                                          <p:val>
                                            <p:strVal val="0-#ppt_w/2"/>
                                          </p:val>
                                        </p:tav>
                                        <p:tav tm="100000">
                                          <p:val>
                                            <p:strVal val="#ppt_x"/>
                                          </p:val>
                                        </p:tav>
                                      </p:tavLst>
                                    </p:anim>
                                    <p:anim calcmode="lin" valueType="num">
                                      <p:cBhvr additive="base">
                                        <p:cTn id="26" dur="1100" fill="hold"/>
                                        <p:tgtEl>
                                          <p:spTgt spid="2"/>
                                        </p:tgtEl>
                                        <p:attrNameLst>
                                          <p:attrName>ppt_y</p:attrName>
                                        </p:attrNameLst>
                                      </p:cBhvr>
                                      <p:tavLst>
                                        <p:tav tm="0">
                                          <p:val>
                                            <p:strVal val="0-#ppt_h/2"/>
                                          </p:val>
                                        </p:tav>
                                        <p:tav tm="100000">
                                          <p:val>
                                            <p:strVal val="#ppt_y"/>
                                          </p:val>
                                        </p:tav>
                                      </p:tavLst>
                                    </p:anim>
                                  </p:childTnLst>
                                </p:cTn>
                              </p:par>
                              <p:par>
                                <p:cTn id="27" presetID="8" presetClass="emph" presetSubtype="0" fill="hold" grpId="1" nodeType="withEffect">
                                  <p:stCondLst>
                                    <p:cond delay="700"/>
                                  </p:stCondLst>
                                  <p:childTnLst>
                                    <p:animRot by="21600000">
                                      <p:cBhvr>
                                        <p:cTn id="28" dur="1100" fill="hold"/>
                                        <p:tgtEl>
                                          <p:spTgt spid="2"/>
                                        </p:tgtEl>
                                        <p:attrNameLst>
                                          <p:attrName>r</p:attrName>
                                        </p:attrNameLst>
                                      </p:cBhvr>
                                    </p:animRot>
                                  </p:childTnLst>
                                </p:cTn>
                              </p:par>
                            </p:childTnLst>
                          </p:cTn>
                        </p:par>
                        <p:par>
                          <p:cTn id="29" fill="hold">
                            <p:stCondLst>
                              <p:cond delay="2300"/>
                            </p:stCondLst>
                            <p:childTnLst>
                              <p:par>
                                <p:cTn id="30" presetID="10" presetClass="entr" presetSubtype="0"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par>
                          <p:cTn id="33" fill="hold">
                            <p:stCondLst>
                              <p:cond delay="2800"/>
                            </p:stCondLst>
                            <p:childTnLst>
                              <p:par>
                                <p:cTn id="34" presetID="12" presetClass="entr" presetSubtype="1"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p:tgtEl>
                                          <p:spTgt spid="9"/>
                                        </p:tgtEl>
                                        <p:attrNameLst>
                                          <p:attrName>ppt_y</p:attrName>
                                        </p:attrNameLst>
                                      </p:cBhvr>
                                      <p:tavLst>
                                        <p:tav tm="0">
                                          <p:val>
                                            <p:strVal val="#ppt_y-#ppt_h*1.125000"/>
                                          </p:val>
                                        </p:tav>
                                        <p:tav tm="100000">
                                          <p:val>
                                            <p:strVal val="#ppt_y"/>
                                          </p:val>
                                        </p:tav>
                                      </p:tavLst>
                                    </p:anim>
                                    <p:animEffect transition="in" filter="wipe(down)">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8" grpId="0"/>
      <p:bldP spid="9" grpId="0"/>
      <p:bldP spid="25" grpId="0" animBg="1"/>
      <p:bldP spid="25" grpId="1" animBg="1"/>
      <p:bldP spid="26" grpId="0" animBg="1"/>
      <p:bldP spid="26" grpId="1" animBg="1"/>
      <p:bldP spid="27" grpId="0" animBg="1"/>
      <p:bldP spid="2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0" y="434529"/>
            <a:ext cx="5148064"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683568" y="445583"/>
            <a:ext cx="5256584"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The Concept of Artificial intelligence </a:t>
            </a:r>
            <a:endParaRPr lang="zh-CN" altLang="en-US" b="1" dirty="0">
              <a:solidFill>
                <a:schemeClr val="bg1"/>
              </a:solidFill>
              <a:latin typeface="微软雅黑" pitchFamily="34" charset="-122"/>
              <a:ea typeface="微软雅黑" pitchFamily="34" charset="-122"/>
            </a:endParaRPr>
          </a:p>
        </p:txBody>
      </p:sp>
      <p:grpSp>
        <p:nvGrpSpPr>
          <p:cNvPr id="95" name="组合 94"/>
          <p:cNvGrpSpPr/>
          <p:nvPr/>
        </p:nvGrpSpPr>
        <p:grpSpPr>
          <a:xfrm>
            <a:off x="6124902" y="1491630"/>
            <a:ext cx="2796076" cy="2835506"/>
            <a:chOff x="1331640" y="1707654"/>
            <a:chExt cx="2796076" cy="2835506"/>
          </a:xfrm>
        </p:grpSpPr>
        <p:sp>
          <p:nvSpPr>
            <p:cNvPr id="96" name="等腰三角形 5"/>
            <p:cNvSpPr/>
            <p:nvPr/>
          </p:nvSpPr>
          <p:spPr>
            <a:xfrm>
              <a:off x="1608861" y="1707654"/>
              <a:ext cx="1247249" cy="1186339"/>
            </a:xfrm>
            <a:custGeom>
              <a:avLst/>
              <a:gdLst>
                <a:gd name="connsiteX0" fmla="*/ 0 w 936104"/>
                <a:gd name="connsiteY0" fmla="*/ 432048 h 432048"/>
                <a:gd name="connsiteX1" fmla="*/ 468052 w 936104"/>
                <a:gd name="connsiteY1" fmla="*/ 0 h 432048"/>
                <a:gd name="connsiteX2" fmla="*/ 936104 w 936104"/>
                <a:gd name="connsiteY2" fmla="*/ 432048 h 432048"/>
                <a:gd name="connsiteX3" fmla="*/ 0 w 936104"/>
                <a:gd name="connsiteY3" fmla="*/ 432048 h 432048"/>
                <a:gd name="connsiteX0" fmla="*/ 0 w 2405548"/>
                <a:gd name="connsiteY0" fmla="*/ 553019 h 553019"/>
                <a:gd name="connsiteX1" fmla="*/ 1937496 w 2405548"/>
                <a:gd name="connsiteY1" fmla="*/ 0 h 553019"/>
                <a:gd name="connsiteX2" fmla="*/ 2405548 w 2405548"/>
                <a:gd name="connsiteY2" fmla="*/ 432048 h 553019"/>
                <a:gd name="connsiteX3" fmla="*/ 0 w 2405548"/>
                <a:gd name="connsiteY3" fmla="*/ 553019 h 553019"/>
                <a:gd name="connsiteX0" fmla="*/ 0 w 2405548"/>
                <a:gd name="connsiteY0" fmla="*/ 1186339 h 1186339"/>
                <a:gd name="connsiteX1" fmla="*/ 1247249 w 2405548"/>
                <a:gd name="connsiteY1" fmla="*/ 0 h 1186339"/>
                <a:gd name="connsiteX2" fmla="*/ 2405548 w 2405548"/>
                <a:gd name="connsiteY2" fmla="*/ 1065368 h 1186339"/>
                <a:gd name="connsiteX3" fmla="*/ 0 w 2405548"/>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Lst>
              <a:ahLst/>
              <a:cxnLst>
                <a:cxn ang="0">
                  <a:pos x="connsiteX0" y="connsiteY0"/>
                </a:cxn>
                <a:cxn ang="0">
                  <a:pos x="connsiteX1" y="connsiteY1"/>
                </a:cxn>
                <a:cxn ang="0">
                  <a:pos x="connsiteX2" y="connsiteY2"/>
                </a:cxn>
                <a:cxn ang="0">
                  <a:pos x="connsiteX3" y="connsiteY3"/>
                </a:cxn>
              </a:cxnLst>
              <a:rect l="l" t="t" r="r" b="b"/>
              <a:pathLst>
                <a:path w="1247249" h="1186339">
                  <a:moveTo>
                    <a:pt x="0" y="1186339"/>
                  </a:moveTo>
                  <a:cubicBezTo>
                    <a:pt x="177366" y="310566"/>
                    <a:pt x="852847" y="57437"/>
                    <a:pt x="1247249" y="0"/>
                  </a:cubicBezTo>
                  <a:cubicBezTo>
                    <a:pt x="1055770" y="225850"/>
                    <a:pt x="1081329" y="426793"/>
                    <a:pt x="1231416" y="638411"/>
                  </a:cubicBezTo>
                  <a:cubicBezTo>
                    <a:pt x="597978" y="633668"/>
                    <a:pt x="270525" y="877981"/>
                    <a:pt x="0" y="118633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97" name="等腰三角形 5"/>
            <p:cNvSpPr/>
            <p:nvPr/>
          </p:nvSpPr>
          <p:spPr>
            <a:xfrm>
              <a:off x="1619672" y="2445005"/>
              <a:ext cx="1234974" cy="634853"/>
            </a:xfrm>
            <a:custGeom>
              <a:avLst/>
              <a:gdLst>
                <a:gd name="connsiteX0" fmla="*/ 0 w 936104"/>
                <a:gd name="connsiteY0" fmla="*/ 432048 h 432048"/>
                <a:gd name="connsiteX1" fmla="*/ 468052 w 936104"/>
                <a:gd name="connsiteY1" fmla="*/ 0 h 432048"/>
                <a:gd name="connsiteX2" fmla="*/ 936104 w 936104"/>
                <a:gd name="connsiteY2" fmla="*/ 432048 h 432048"/>
                <a:gd name="connsiteX3" fmla="*/ 0 w 936104"/>
                <a:gd name="connsiteY3" fmla="*/ 432048 h 432048"/>
                <a:gd name="connsiteX0" fmla="*/ 0 w 2405548"/>
                <a:gd name="connsiteY0" fmla="*/ 553019 h 553019"/>
                <a:gd name="connsiteX1" fmla="*/ 1937496 w 2405548"/>
                <a:gd name="connsiteY1" fmla="*/ 0 h 553019"/>
                <a:gd name="connsiteX2" fmla="*/ 2405548 w 2405548"/>
                <a:gd name="connsiteY2" fmla="*/ 432048 h 553019"/>
                <a:gd name="connsiteX3" fmla="*/ 0 w 2405548"/>
                <a:gd name="connsiteY3" fmla="*/ 553019 h 553019"/>
                <a:gd name="connsiteX0" fmla="*/ 0 w 2405548"/>
                <a:gd name="connsiteY0" fmla="*/ 1186339 h 1186339"/>
                <a:gd name="connsiteX1" fmla="*/ 1247249 w 2405548"/>
                <a:gd name="connsiteY1" fmla="*/ 0 h 1186339"/>
                <a:gd name="connsiteX2" fmla="*/ 2405548 w 2405548"/>
                <a:gd name="connsiteY2" fmla="*/ 1065368 h 1186339"/>
                <a:gd name="connsiteX3" fmla="*/ 0 w 2405548"/>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0133"/>
                <a:gd name="connsiteY0" fmla="*/ 652643 h 652643"/>
                <a:gd name="connsiteX1" fmla="*/ 1240133 w 1240133"/>
                <a:gd name="connsiteY1" fmla="*/ 0 h 652643"/>
                <a:gd name="connsiteX2" fmla="*/ 1224300 w 1240133"/>
                <a:gd name="connsiteY2" fmla="*/ 638411 h 652643"/>
                <a:gd name="connsiteX3" fmla="*/ 0 w 1240133"/>
                <a:gd name="connsiteY3" fmla="*/ 652643 h 652643"/>
                <a:gd name="connsiteX0" fmla="*/ 0 w 1233017"/>
                <a:gd name="connsiteY0" fmla="*/ 629932 h 629932"/>
                <a:gd name="connsiteX1" fmla="*/ 1233017 w 1233017"/>
                <a:gd name="connsiteY1" fmla="*/ 9311 h 629932"/>
                <a:gd name="connsiteX2" fmla="*/ 1224300 w 1233017"/>
                <a:gd name="connsiteY2" fmla="*/ 615700 h 629932"/>
                <a:gd name="connsiteX3" fmla="*/ 0 w 1233017"/>
                <a:gd name="connsiteY3" fmla="*/ 629932 h 629932"/>
                <a:gd name="connsiteX0" fmla="*/ 0 w 1233017"/>
                <a:gd name="connsiteY0" fmla="*/ 629932 h 644164"/>
                <a:gd name="connsiteX1" fmla="*/ 1233017 w 1233017"/>
                <a:gd name="connsiteY1" fmla="*/ 9311 h 644164"/>
                <a:gd name="connsiteX2" fmla="*/ 1224300 w 1233017"/>
                <a:gd name="connsiteY2" fmla="*/ 644164 h 644164"/>
                <a:gd name="connsiteX3" fmla="*/ 0 w 1233017"/>
                <a:gd name="connsiteY3" fmla="*/ 629932 h 644164"/>
                <a:gd name="connsiteX0" fmla="*/ 0 w 1233017"/>
                <a:gd name="connsiteY0" fmla="*/ 629932 h 644164"/>
                <a:gd name="connsiteX1" fmla="*/ 1233017 w 1233017"/>
                <a:gd name="connsiteY1" fmla="*/ 9311 h 644164"/>
                <a:gd name="connsiteX2" fmla="*/ 1224300 w 1233017"/>
                <a:gd name="connsiteY2" fmla="*/ 644164 h 644164"/>
                <a:gd name="connsiteX3" fmla="*/ 0 w 1233017"/>
                <a:gd name="connsiteY3" fmla="*/ 629932 h 644164"/>
                <a:gd name="connsiteX0" fmla="*/ 0 w 1233017"/>
                <a:gd name="connsiteY0" fmla="*/ 629932 h 644164"/>
                <a:gd name="connsiteX1" fmla="*/ 1233017 w 1233017"/>
                <a:gd name="connsiteY1" fmla="*/ 9311 h 644164"/>
                <a:gd name="connsiteX2" fmla="*/ 1224300 w 1233017"/>
                <a:gd name="connsiteY2" fmla="*/ 644164 h 644164"/>
                <a:gd name="connsiteX3" fmla="*/ 0 w 1233017"/>
                <a:gd name="connsiteY3" fmla="*/ 629932 h 644164"/>
                <a:gd name="connsiteX0" fmla="*/ 0 w 1233017"/>
                <a:gd name="connsiteY0" fmla="*/ 629932 h 640606"/>
                <a:gd name="connsiteX1" fmla="*/ 1233017 w 1233017"/>
                <a:gd name="connsiteY1" fmla="*/ 9311 h 640606"/>
                <a:gd name="connsiteX2" fmla="*/ 1227858 w 1233017"/>
                <a:gd name="connsiteY2" fmla="*/ 640606 h 640606"/>
                <a:gd name="connsiteX3" fmla="*/ 0 w 1233017"/>
                <a:gd name="connsiteY3" fmla="*/ 629932 h 640606"/>
                <a:gd name="connsiteX0" fmla="*/ 0 w 1225901"/>
                <a:gd name="connsiteY0" fmla="*/ 632363 h 639479"/>
                <a:gd name="connsiteX1" fmla="*/ 1225901 w 1225901"/>
                <a:gd name="connsiteY1" fmla="*/ 8184 h 639479"/>
                <a:gd name="connsiteX2" fmla="*/ 1220742 w 1225901"/>
                <a:gd name="connsiteY2" fmla="*/ 639479 h 639479"/>
                <a:gd name="connsiteX3" fmla="*/ 0 w 1225901"/>
                <a:gd name="connsiteY3" fmla="*/ 632363 h 639479"/>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18785"/>
                <a:gd name="connsiteY0" fmla="*/ 631295 h 631295"/>
                <a:gd name="connsiteX1" fmla="*/ 1218785 w 1218785"/>
                <a:gd name="connsiteY1" fmla="*/ 0 h 631295"/>
                <a:gd name="connsiteX2" fmla="*/ 1213626 w 1218785"/>
                <a:gd name="connsiteY2" fmla="*/ 631295 h 631295"/>
                <a:gd name="connsiteX3" fmla="*/ 0 w 1218785"/>
                <a:gd name="connsiteY3" fmla="*/ 631295 h 631295"/>
                <a:gd name="connsiteX0" fmla="*/ 0 w 1229459"/>
                <a:gd name="connsiteY0" fmla="*/ 631295 h 631295"/>
                <a:gd name="connsiteX1" fmla="*/ 1229459 w 1229459"/>
                <a:gd name="connsiteY1" fmla="*/ 0 h 631295"/>
                <a:gd name="connsiteX2" fmla="*/ 1224300 w 1229459"/>
                <a:gd name="connsiteY2" fmla="*/ 631295 h 631295"/>
                <a:gd name="connsiteX3" fmla="*/ 0 w 1229459"/>
                <a:gd name="connsiteY3" fmla="*/ 631295 h 631295"/>
                <a:gd name="connsiteX0" fmla="*/ 0 w 1231416"/>
                <a:gd name="connsiteY0" fmla="*/ 631295 h 634853"/>
                <a:gd name="connsiteX1" fmla="*/ 1229459 w 1231416"/>
                <a:gd name="connsiteY1" fmla="*/ 0 h 634853"/>
                <a:gd name="connsiteX2" fmla="*/ 1231416 w 1231416"/>
                <a:gd name="connsiteY2" fmla="*/ 634853 h 634853"/>
                <a:gd name="connsiteX3" fmla="*/ 0 w 1231416"/>
                <a:gd name="connsiteY3" fmla="*/ 631295 h 634853"/>
                <a:gd name="connsiteX0" fmla="*/ 0 w 1234974"/>
                <a:gd name="connsiteY0" fmla="*/ 634853 h 634853"/>
                <a:gd name="connsiteX1" fmla="*/ 1233017 w 1234974"/>
                <a:gd name="connsiteY1" fmla="*/ 0 h 634853"/>
                <a:gd name="connsiteX2" fmla="*/ 1234974 w 1234974"/>
                <a:gd name="connsiteY2" fmla="*/ 634853 h 634853"/>
                <a:gd name="connsiteX3" fmla="*/ 0 w 1234974"/>
                <a:gd name="connsiteY3" fmla="*/ 634853 h 634853"/>
              </a:gdLst>
              <a:ahLst/>
              <a:cxnLst>
                <a:cxn ang="0">
                  <a:pos x="connsiteX0" y="connsiteY0"/>
                </a:cxn>
                <a:cxn ang="0">
                  <a:pos x="connsiteX1" y="connsiteY1"/>
                </a:cxn>
                <a:cxn ang="0">
                  <a:pos x="connsiteX2" y="connsiteY2"/>
                </a:cxn>
                <a:cxn ang="0">
                  <a:pos x="connsiteX3" y="connsiteY3"/>
                </a:cxn>
              </a:cxnLst>
              <a:rect l="l" t="t" r="r" b="b"/>
              <a:pathLst>
                <a:path w="1234974" h="634853">
                  <a:moveTo>
                    <a:pt x="0" y="634853"/>
                  </a:moveTo>
                  <a:cubicBezTo>
                    <a:pt x="291221" y="118435"/>
                    <a:pt x="835057" y="509"/>
                    <a:pt x="1233017" y="0"/>
                  </a:cubicBezTo>
                  <a:cubicBezTo>
                    <a:pt x="1041538" y="225850"/>
                    <a:pt x="1084887" y="423235"/>
                    <a:pt x="1234974" y="634853"/>
                  </a:cubicBezTo>
                  <a:lnTo>
                    <a:pt x="0" y="63485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98" name="等腰三角形 5"/>
            <p:cNvSpPr/>
            <p:nvPr/>
          </p:nvSpPr>
          <p:spPr>
            <a:xfrm flipV="1">
              <a:off x="1608861" y="3167482"/>
              <a:ext cx="1234974" cy="634853"/>
            </a:xfrm>
            <a:custGeom>
              <a:avLst/>
              <a:gdLst>
                <a:gd name="connsiteX0" fmla="*/ 0 w 936104"/>
                <a:gd name="connsiteY0" fmla="*/ 432048 h 432048"/>
                <a:gd name="connsiteX1" fmla="*/ 468052 w 936104"/>
                <a:gd name="connsiteY1" fmla="*/ 0 h 432048"/>
                <a:gd name="connsiteX2" fmla="*/ 936104 w 936104"/>
                <a:gd name="connsiteY2" fmla="*/ 432048 h 432048"/>
                <a:gd name="connsiteX3" fmla="*/ 0 w 936104"/>
                <a:gd name="connsiteY3" fmla="*/ 432048 h 432048"/>
                <a:gd name="connsiteX0" fmla="*/ 0 w 2405548"/>
                <a:gd name="connsiteY0" fmla="*/ 553019 h 553019"/>
                <a:gd name="connsiteX1" fmla="*/ 1937496 w 2405548"/>
                <a:gd name="connsiteY1" fmla="*/ 0 h 553019"/>
                <a:gd name="connsiteX2" fmla="*/ 2405548 w 2405548"/>
                <a:gd name="connsiteY2" fmla="*/ 432048 h 553019"/>
                <a:gd name="connsiteX3" fmla="*/ 0 w 2405548"/>
                <a:gd name="connsiteY3" fmla="*/ 553019 h 553019"/>
                <a:gd name="connsiteX0" fmla="*/ 0 w 2405548"/>
                <a:gd name="connsiteY0" fmla="*/ 1186339 h 1186339"/>
                <a:gd name="connsiteX1" fmla="*/ 1247249 w 2405548"/>
                <a:gd name="connsiteY1" fmla="*/ 0 h 1186339"/>
                <a:gd name="connsiteX2" fmla="*/ 2405548 w 2405548"/>
                <a:gd name="connsiteY2" fmla="*/ 1065368 h 1186339"/>
                <a:gd name="connsiteX3" fmla="*/ 0 w 2405548"/>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0133"/>
                <a:gd name="connsiteY0" fmla="*/ 652643 h 652643"/>
                <a:gd name="connsiteX1" fmla="*/ 1240133 w 1240133"/>
                <a:gd name="connsiteY1" fmla="*/ 0 h 652643"/>
                <a:gd name="connsiteX2" fmla="*/ 1224300 w 1240133"/>
                <a:gd name="connsiteY2" fmla="*/ 638411 h 652643"/>
                <a:gd name="connsiteX3" fmla="*/ 0 w 1240133"/>
                <a:gd name="connsiteY3" fmla="*/ 652643 h 652643"/>
                <a:gd name="connsiteX0" fmla="*/ 0 w 1233017"/>
                <a:gd name="connsiteY0" fmla="*/ 629932 h 629932"/>
                <a:gd name="connsiteX1" fmla="*/ 1233017 w 1233017"/>
                <a:gd name="connsiteY1" fmla="*/ 9311 h 629932"/>
                <a:gd name="connsiteX2" fmla="*/ 1224300 w 1233017"/>
                <a:gd name="connsiteY2" fmla="*/ 615700 h 629932"/>
                <a:gd name="connsiteX3" fmla="*/ 0 w 1233017"/>
                <a:gd name="connsiteY3" fmla="*/ 629932 h 629932"/>
                <a:gd name="connsiteX0" fmla="*/ 0 w 1233017"/>
                <a:gd name="connsiteY0" fmla="*/ 629932 h 644164"/>
                <a:gd name="connsiteX1" fmla="*/ 1233017 w 1233017"/>
                <a:gd name="connsiteY1" fmla="*/ 9311 h 644164"/>
                <a:gd name="connsiteX2" fmla="*/ 1224300 w 1233017"/>
                <a:gd name="connsiteY2" fmla="*/ 644164 h 644164"/>
                <a:gd name="connsiteX3" fmla="*/ 0 w 1233017"/>
                <a:gd name="connsiteY3" fmla="*/ 629932 h 644164"/>
                <a:gd name="connsiteX0" fmla="*/ 0 w 1233017"/>
                <a:gd name="connsiteY0" fmla="*/ 629932 h 644164"/>
                <a:gd name="connsiteX1" fmla="*/ 1233017 w 1233017"/>
                <a:gd name="connsiteY1" fmla="*/ 9311 h 644164"/>
                <a:gd name="connsiteX2" fmla="*/ 1224300 w 1233017"/>
                <a:gd name="connsiteY2" fmla="*/ 644164 h 644164"/>
                <a:gd name="connsiteX3" fmla="*/ 0 w 1233017"/>
                <a:gd name="connsiteY3" fmla="*/ 629932 h 644164"/>
                <a:gd name="connsiteX0" fmla="*/ 0 w 1233017"/>
                <a:gd name="connsiteY0" fmla="*/ 629932 h 644164"/>
                <a:gd name="connsiteX1" fmla="*/ 1233017 w 1233017"/>
                <a:gd name="connsiteY1" fmla="*/ 9311 h 644164"/>
                <a:gd name="connsiteX2" fmla="*/ 1224300 w 1233017"/>
                <a:gd name="connsiteY2" fmla="*/ 644164 h 644164"/>
                <a:gd name="connsiteX3" fmla="*/ 0 w 1233017"/>
                <a:gd name="connsiteY3" fmla="*/ 629932 h 644164"/>
                <a:gd name="connsiteX0" fmla="*/ 0 w 1233017"/>
                <a:gd name="connsiteY0" fmla="*/ 629932 h 640606"/>
                <a:gd name="connsiteX1" fmla="*/ 1233017 w 1233017"/>
                <a:gd name="connsiteY1" fmla="*/ 9311 h 640606"/>
                <a:gd name="connsiteX2" fmla="*/ 1227858 w 1233017"/>
                <a:gd name="connsiteY2" fmla="*/ 640606 h 640606"/>
                <a:gd name="connsiteX3" fmla="*/ 0 w 1233017"/>
                <a:gd name="connsiteY3" fmla="*/ 629932 h 640606"/>
                <a:gd name="connsiteX0" fmla="*/ 0 w 1225901"/>
                <a:gd name="connsiteY0" fmla="*/ 632363 h 639479"/>
                <a:gd name="connsiteX1" fmla="*/ 1225901 w 1225901"/>
                <a:gd name="connsiteY1" fmla="*/ 8184 h 639479"/>
                <a:gd name="connsiteX2" fmla="*/ 1220742 w 1225901"/>
                <a:gd name="connsiteY2" fmla="*/ 639479 h 639479"/>
                <a:gd name="connsiteX3" fmla="*/ 0 w 1225901"/>
                <a:gd name="connsiteY3" fmla="*/ 632363 h 639479"/>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25901"/>
                <a:gd name="connsiteY0" fmla="*/ 624179 h 631295"/>
                <a:gd name="connsiteX1" fmla="*/ 1225901 w 1225901"/>
                <a:gd name="connsiteY1" fmla="*/ 0 h 631295"/>
                <a:gd name="connsiteX2" fmla="*/ 1220742 w 1225901"/>
                <a:gd name="connsiteY2" fmla="*/ 631295 h 631295"/>
                <a:gd name="connsiteX3" fmla="*/ 0 w 1225901"/>
                <a:gd name="connsiteY3" fmla="*/ 624179 h 631295"/>
                <a:gd name="connsiteX0" fmla="*/ 0 w 1218785"/>
                <a:gd name="connsiteY0" fmla="*/ 631295 h 631295"/>
                <a:gd name="connsiteX1" fmla="*/ 1218785 w 1218785"/>
                <a:gd name="connsiteY1" fmla="*/ 0 h 631295"/>
                <a:gd name="connsiteX2" fmla="*/ 1213626 w 1218785"/>
                <a:gd name="connsiteY2" fmla="*/ 631295 h 631295"/>
                <a:gd name="connsiteX3" fmla="*/ 0 w 1218785"/>
                <a:gd name="connsiteY3" fmla="*/ 631295 h 631295"/>
                <a:gd name="connsiteX0" fmla="*/ 0 w 1229459"/>
                <a:gd name="connsiteY0" fmla="*/ 631295 h 631295"/>
                <a:gd name="connsiteX1" fmla="*/ 1229459 w 1229459"/>
                <a:gd name="connsiteY1" fmla="*/ 0 h 631295"/>
                <a:gd name="connsiteX2" fmla="*/ 1224300 w 1229459"/>
                <a:gd name="connsiteY2" fmla="*/ 631295 h 631295"/>
                <a:gd name="connsiteX3" fmla="*/ 0 w 1229459"/>
                <a:gd name="connsiteY3" fmla="*/ 631295 h 631295"/>
                <a:gd name="connsiteX0" fmla="*/ 0 w 1231416"/>
                <a:gd name="connsiteY0" fmla="*/ 631295 h 634853"/>
                <a:gd name="connsiteX1" fmla="*/ 1229459 w 1231416"/>
                <a:gd name="connsiteY1" fmla="*/ 0 h 634853"/>
                <a:gd name="connsiteX2" fmla="*/ 1231416 w 1231416"/>
                <a:gd name="connsiteY2" fmla="*/ 634853 h 634853"/>
                <a:gd name="connsiteX3" fmla="*/ 0 w 1231416"/>
                <a:gd name="connsiteY3" fmla="*/ 631295 h 634853"/>
                <a:gd name="connsiteX0" fmla="*/ 0 w 1234974"/>
                <a:gd name="connsiteY0" fmla="*/ 634853 h 634853"/>
                <a:gd name="connsiteX1" fmla="*/ 1233017 w 1234974"/>
                <a:gd name="connsiteY1" fmla="*/ 0 h 634853"/>
                <a:gd name="connsiteX2" fmla="*/ 1234974 w 1234974"/>
                <a:gd name="connsiteY2" fmla="*/ 634853 h 634853"/>
                <a:gd name="connsiteX3" fmla="*/ 0 w 1234974"/>
                <a:gd name="connsiteY3" fmla="*/ 634853 h 634853"/>
              </a:gdLst>
              <a:ahLst/>
              <a:cxnLst>
                <a:cxn ang="0">
                  <a:pos x="connsiteX0" y="connsiteY0"/>
                </a:cxn>
                <a:cxn ang="0">
                  <a:pos x="connsiteX1" y="connsiteY1"/>
                </a:cxn>
                <a:cxn ang="0">
                  <a:pos x="connsiteX2" y="connsiteY2"/>
                </a:cxn>
                <a:cxn ang="0">
                  <a:pos x="connsiteX3" y="connsiteY3"/>
                </a:cxn>
              </a:cxnLst>
              <a:rect l="l" t="t" r="r" b="b"/>
              <a:pathLst>
                <a:path w="1234974" h="634853">
                  <a:moveTo>
                    <a:pt x="0" y="634853"/>
                  </a:moveTo>
                  <a:cubicBezTo>
                    <a:pt x="291221" y="118435"/>
                    <a:pt x="835057" y="509"/>
                    <a:pt x="1233017" y="0"/>
                  </a:cubicBezTo>
                  <a:cubicBezTo>
                    <a:pt x="1041538" y="225850"/>
                    <a:pt x="1084887" y="423235"/>
                    <a:pt x="1234974" y="634853"/>
                  </a:cubicBezTo>
                  <a:lnTo>
                    <a:pt x="0" y="63485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99" name="等腰三角形 5"/>
            <p:cNvSpPr/>
            <p:nvPr/>
          </p:nvSpPr>
          <p:spPr>
            <a:xfrm flipV="1">
              <a:off x="1619672" y="3356821"/>
              <a:ext cx="1247249" cy="1186339"/>
            </a:xfrm>
            <a:custGeom>
              <a:avLst/>
              <a:gdLst>
                <a:gd name="connsiteX0" fmla="*/ 0 w 936104"/>
                <a:gd name="connsiteY0" fmla="*/ 432048 h 432048"/>
                <a:gd name="connsiteX1" fmla="*/ 468052 w 936104"/>
                <a:gd name="connsiteY1" fmla="*/ 0 h 432048"/>
                <a:gd name="connsiteX2" fmla="*/ 936104 w 936104"/>
                <a:gd name="connsiteY2" fmla="*/ 432048 h 432048"/>
                <a:gd name="connsiteX3" fmla="*/ 0 w 936104"/>
                <a:gd name="connsiteY3" fmla="*/ 432048 h 432048"/>
                <a:gd name="connsiteX0" fmla="*/ 0 w 2405548"/>
                <a:gd name="connsiteY0" fmla="*/ 553019 h 553019"/>
                <a:gd name="connsiteX1" fmla="*/ 1937496 w 2405548"/>
                <a:gd name="connsiteY1" fmla="*/ 0 h 553019"/>
                <a:gd name="connsiteX2" fmla="*/ 2405548 w 2405548"/>
                <a:gd name="connsiteY2" fmla="*/ 432048 h 553019"/>
                <a:gd name="connsiteX3" fmla="*/ 0 w 2405548"/>
                <a:gd name="connsiteY3" fmla="*/ 553019 h 553019"/>
                <a:gd name="connsiteX0" fmla="*/ 0 w 2405548"/>
                <a:gd name="connsiteY0" fmla="*/ 1186339 h 1186339"/>
                <a:gd name="connsiteX1" fmla="*/ 1247249 w 2405548"/>
                <a:gd name="connsiteY1" fmla="*/ 0 h 1186339"/>
                <a:gd name="connsiteX2" fmla="*/ 2405548 w 2405548"/>
                <a:gd name="connsiteY2" fmla="*/ 1065368 h 1186339"/>
                <a:gd name="connsiteX3" fmla="*/ 0 w 2405548"/>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27858 w 1247249"/>
                <a:gd name="connsiteY2" fmla="*/ 634853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 name="connsiteX0" fmla="*/ 0 w 1247249"/>
                <a:gd name="connsiteY0" fmla="*/ 1186339 h 1186339"/>
                <a:gd name="connsiteX1" fmla="*/ 1247249 w 1247249"/>
                <a:gd name="connsiteY1" fmla="*/ 0 h 1186339"/>
                <a:gd name="connsiteX2" fmla="*/ 1231416 w 1247249"/>
                <a:gd name="connsiteY2" fmla="*/ 638411 h 1186339"/>
                <a:gd name="connsiteX3" fmla="*/ 0 w 1247249"/>
                <a:gd name="connsiteY3" fmla="*/ 1186339 h 1186339"/>
              </a:gdLst>
              <a:ahLst/>
              <a:cxnLst>
                <a:cxn ang="0">
                  <a:pos x="connsiteX0" y="connsiteY0"/>
                </a:cxn>
                <a:cxn ang="0">
                  <a:pos x="connsiteX1" y="connsiteY1"/>
                </a:cxn>
                <a:cxn ang="0">
                  <a:pos x="connsiteX2" y="connsiteY2"/>
                </a:cxn>
                <a:cxn ang="0">
                  <a:pos x="connsiteX3" y="connsiteY3"/>
                </a:cxn>
              </a:cxnLst>
              <a:rect l="l" t="t" r="r" b="b"/>
              <a:pathLst>
                <a:path w="1247249" h="1186339">
                  <a:moveTo>
                    <a:pt x="0" y="1186339"/>
                  </a:moveTo>
                  <a:cubicBezTo>
                    <a:pt x="177366" y="310566"/>
                    <a:pt x="852847" y="57437"/>
                    <a:pt x="1247249" y="0"/>
                  </a:cubicBezTo>
                  <a:cubicBezTo>
                    <a:pt x="1055770" y="225850"/>
                    <a:pt x="1081329" y="426793"/>
                    <a:pt x="1231416" y="638411"/>
                  </a:cubicBezTo>
                  <a:cubicBezTo>
                    <a:pt x="597978" y="633668"/>
                    <a:pt x="270525" y="877981"/>
                    <a:pt x="0" y="1186339"/>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0" name="圆角矩形 11"/>
            <p:cNvSpPr/>
            <p:nvPr/>
          </p:nvSpPr>
          <p:spPr>
            <a:xfrm>
              <a:off x="1331640" y="3079858"/>
              <a:ext cx="198918" cy="87624"/>
            </a:xfrm>
            <a:custGeom>
              <a:avLst/>
              <a:gdLst/>
              <a:ahLst/>
              <a:cxnLst/>
              <a:rect l="l" t="t" r="r" b="b"/>
              <a:pathLst>
                <a:path w="198918" h="87624">
                  <a:moveTo>
                    <a:pt x="43812" y="0"/>
                  </a:moveTo>
                  <a:lnTo>
                    <a:pt x="198918" y="0"/>
                  </a:lnTo>
                  <a:lnTo>
                    <a:pt x="198918" y="87624"/>
                  </a:lnTo>
                  <a:lnTo>
                    <a:pt x="43812" y="87624"/>
                  </a:lnTo>
                  <a:cubicBezTo>
                    <a:pt x="19615" y="87624"/>
                    <a:pt x="0" y="68009"/>
                    <a:pt x="0" y="43812"/>
                  </a:cubicBezTo>
                  <a:cubicBezTo>
                    <a:pt x="0" y="19615"/>
                    <a:pt x="19615" y="0"/>
                    <a:pt x="43812" y="0"/>
                  </a:cubicBez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1" name="空心弧 15"/>
            <p:cNvSpPr/>
            <p:nvPr/>
          </p:nvSpPr>
          <p:spPr>
            <a:xfrm rot="5400000">
              <a:off x="3312321" y="2346812"/>
              <a:ext cx="509372" cy="1121419"/>
            </a:xfrm>
            <a:custGeom>
              <a:avLst/>
              <a:gdLst/>
              <a:ahLst/>
              <a:cxnLst/>
              <a:rect l="l" t="t" r="r" b="b"/>
              <a:pathLst>
                <a:path w="509372" h="1121419">
                  <a:moveTo>
                    <a:pt x="507512" y="1121419"/>
                  </a:moveTo>
                  <a:lnTo>
                    <a:pt x="509372" y="1119300"/>
                  </a:lnTo>
                  <a:lnTo>
                    <a:pt x="509372" y="1121419"/>
                  </a:lnTo>
                  <a:close/>
                  <a:moveTo>
                    <a:pt x="430106" y="1116802"/>
                  </a:moveTo>
                  <a:lnTo>
                    <a:pt x="434159" y="1121419"/>
                  </a:lnTo>
                  <a:lnTo>
                    <a:pt x="430599" y="1121419"/>
                  </a:lnTo>
                  <a:cubicBezTo>
                    <a:pt x="430325" y="1119896"/>
                    <a:pt x="430214" y="1118353"/>
                    <a:pt x="430106" y="1116802"/>
                  </a:cubicBezTo>
                  <a:close/>
                  <a:moveTo>
                    <a:pt x="0" y="259419"/>
                  </a:moveTo>
                  <a:lnTo>
                    <a:pt x="832" y="257324"/>
                  </a:lnTo>
                  <a:lnTo>
                    <a:pt x="0" y="257324"/>
                  </a:lnTo>
                  <a:cubicBezTo>
                    <a:pt x="0" y="161091"/>
                    <a:pt x="53696" y="72900"/>
                    <a:pt x="139188" y="28721"/>
                  </a:cubicBezTo>
                  <a:cubicBezTo>
                    <a:pt x="224680" y="-15459"/>
                    <a:pt x="327679" y="-8244"/>
                    <a:pt x="406177" y="47423"/>
                  </a:cubicBezTo>
                  <a:cubicBezTo>
                    <a:pt x="466571" y="90252"/>
                    <a:pt x="504696" y="156253"/>
                    <a:pt x="509372" y="227993"/>
                  </a:cubicBezTo>
                  <a:lnTo>
                    <a:pt x="509372" y="1073841"/>
                  </a:lnTo>
                  <a:cubicBezTo>
                    <a:pt x="502538" y="1059565"/>
                    <a:pt x="487753" y="1050433"/>
                    <a:pt x="470835" y="1050433"/>
                  </a:cubicBezTo>
                  <a:cubicBezTo>
                    <a:pt x="451854" y="1050433"/>
                    <a:pt x="435559" y="1061928"/>
                    <a:pt x="428567" y="1078352"/>
                  </a:cubicBezTo>
                  <a:cubicBezTo>
                    <a:pt x="427251" y="1065847"/>
                    <a:pt x="427023" y="1052948"/>
                    <a:pt x="427023" y="1039779"/>
                  </a:cubicBezTo>
                  <a:lnTo>
                    <a:pt x="427023" y="281216"/>
                  </a:lnTo>
                  <a:lnTo>
                    <a:pt x="427023" y="281216"/>
                  </a:lnTo>
                  <a:lnTo>
                    <a:pt x="427023" y="236015"/>
                  </a:lnTo>
                  <a:lnTo>
                    <a:pt x="426558" y="236015"/>
                  </a:lnTo>
                  <a:cubicBezTo>
                    <a:pt x="420904" y="189157"/>
                    <a:pt x="395728" y="146071"/>
                    <a:pt x="356132" y="117992"/>
                  </a:cubicBezTo>
                  <a:cubicBezTo>
                    <a:pt x="304025" y="81040"/>
                    <a:pt x="235655" y="76251"/>
                    <a:pt x="178905" y="105577"/>
                  </a:cubicBezTo>
                  <a:cubicBezTo>
                    <a:pt x="122253" y="134854"/>
                    <a:pt x="86634" y="193244"/>
                    <a:pt x="86558" y="256996"/>
                  </a:cubicBezTo>
                  <a:cubicBezTo>
                    <a:pt x="87499" y="257768"/>
                    <a:pt x="87520" y="258591"/>
                    <a:pt x="87520" y="259419"/>
                  </a:cubicBezTo>
                  <a:cubicBezTo>
                    <a:pt x="87520" y="284619"/>
                    <a:pt x="67928" y="305047"/>
                    <a:pt x="43760" y="305047"/>
                  </a:cubicBezTo>
                  <a:cubicBezTo>
                    <a:pt x="19592" y="305047"/>
                    <a:pt x="0" y="284619"/>
                    <a:pt x="0" y="259419"/>
                  </a:cubicBez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sp>
        <p:nvSpPr>
          <p:cNvPr id="102" name="矩形 1"/>
          <p:cNvSpPr>
            <a:spLocks noChangeArrowheads="1"/>
          </p:cNvSpPr>
          <p:nvPr/>
        </p:nvSpPr>
        <p:spPr bwMode="auto">
          <a:xfrm>
            <a:off x="119137" y="1090795"/>
            <a:ext cx="603826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defRPr/>
            </a:pPr>
            <a:r>
              <a:rPr lang="en-US" altLang="zh-CN" sz="1600" dirty="0">
                <a:latin typeface="Times New Roman" panose="02020603050405020304" pitchFamily="18" charset="0"/>
                <a:cs typeface="Times New Roman" panose="02020603050405020304" pitchFamily="18" charset="0"/>
              </a:rPr>
              <a:t>Artificial intelligence (AI) mainly refers to the technology that artificial machines can be endowed with intelligence similar to human beings. In general, artificial intelligence technology refers to the process of how to realize human intelligence through computer programs. The core problems of artificial intelligence include the ability of reasoning, planning, learning, perception, tool application and so on</a:t>
            </a:r>
            <a:r>
              <a:rPr lang="en-US" altLang="zh-CN"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rPr>
              <a:t>.</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sp>
        <p:nvSpPr>
          <p:cNvPr id="20" name="矩形 1">
            <a:extLst>
              <a:ext uri="{FF2B5EF4-FFF2-40B4-BE49-F238E27FC236}">
                <a16:creationId xmlns:a16="http://schemas.microsoft.com/office/drawing/2014/main" id="{9962DB38-D09C-4F51-8E35-BD8FD7FFB36D}"/>
              </a:ext>
            </a:extLst>
          </p:cNvPr>
          <p:cNvSpPr>
            <a:spLocks noChangeArrowheads="1"/>
          </p:cNvSpPr>
          <p:nvPr/>
        </p:nvSpPr>
        <p:spPr bwMode="auto">
          <a:xfrm>
            <a:off x="87751" y="3072246"/>
            <a:ext cx="603826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defRPr/>
            </a:pPr>
            <a:r>
              <a:rPr lang="en-US" altLang="zh-CN" sz="1600" dirty="0">
                <a:latin typeface="Times New Roman" panose="02020603050405020304" pitchFamily="18" charset="0"/>
                <a:cs typeface="Times New Roman" panose="02020603050405020304" pitchFamily="18" charset="0"/>
              </a:rPr>
              <a:t>With the combination of artificial intelligence and modern people’s life and scientific research more and more closely, there are a large number of tools with a certain level of artificial intelligence, including intelligent retrieval, logic deduction and Computer-Aided Translation.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spTree>
    <p:extLst>
      <p:ext uri="{BB962C8B-B14F-4D97-AF65-F5344CB8AC3E}">
        <p14:creationId xmlns:p14="http://schemas.microsoft.com/office/powerpoint/2010/main" val="3123264459"/>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95"/>
                                            </p:tgtEl>
                                            <p:attrNameLst>
                                              <p:attrName>style.visibility</p:attrName>
                                            </p:attrNameLst>
                                          </p:cBhvr>
                                          <p:to>
                                            <p:strVal val="visible"/>
                                          </p:to>
                                        </p:set>
                                        <p:anim calcmode="lin" valueType="num">
                                          <p:cBhvr additive="base">
                                            <p:cTn id="15" dur="500" fill="hold"/>
                                            <p:tgtEl>
                                              <p:spTgt spid="95"/>
                                            </p:tgtEl>
                                            <p:attrNameLst>
                                              <p:attrName>ppt_x</p:attrName>
                                            </p:attrNameLst>
                                          </p:cBhvr>
                                          <p:tavLst>
                                            <p:tav tm="0">
                                              <p:val>
                                                <p:strVal val="1+#ppt_w/2"/>
                                              </p:val>
                                            </p:tav>
                                            <p:tav tm="100000">
                                              <p:val>
                                                <p:strVal val="#ppt_x"/>
                                              </p:val>
                                            </p:tav>
                                          </p:tavLst>
                                        </p:anim>
                                        <p:anim calcmode="lin" valueType="num">
                                          <p:cBhvr additive="base">
                                            <p:cTn id="16" dur="500" fill="hold"/>
                                            <p:tgtEl>
                                              <p:spTgt spid="95"/>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14:presetBounceEnd="50000">
                                      <p:stCondLst>
                                        <p:cond delay="300"/>
                                      </p:stCondLst>
                                      <p:childTnLst>
                                        <p:set>
                                          <p:cBhvr>
                                            <p:cTn id="18" dur="1" fill="hold">
                                              <p:stCondLst>
                                                <p:cond delay="0"/>
                                              </p:stCondLst>
                                            </p:cTn>
                                            <p:tgtEl>
                                              <p:spTgt spid="102"/>
                                            </p:tgtEl>
                                            <p:attrNameLst>
                                              <p:attrName>style.visibility</p:attrName>
                                            </p:attrNameLst>
                                          </p:cBhvr>
                                          <p:to>
                                            <p:strVal val="visible"/>
                                          </p:to>
                                        </p:set>
                                        <p:anim calcmode="lin" valueType="num" p14:bounceEnd="50000">
                                          <p:cBhvr additive="base">
                                            <p:cTn id="19" dur="300" fill="hold"/>
                                            <p:tgtEl>
                                              <p:spTgt spid="102"/>
                                            </p:tgtEl>
                                            <p:attrNameLst>
                                              <p:attrName>ppt_x</p:attrName>
                                            </p:attrNameLst>
                                          </p:cBhvr>
                                          <p:tavLst>
                                            <p:tav tm="0">
                                              <p:val>
                                                <p:strVal val="0-#ppt_w/2"/>
                                              </p:val>
                                            </p:tav>
                                            <p:tav tm="100000">
                                              <p:val>
                                                <p:strVal val="#ppt_x"/>
                                              </p:val>
                                            </p:tav>
                                          </p:tavLst>
                                        </p:anim>
                                        <p:anim calcmode="lin" valueType="num" p14:bounceEnd="50000">
                                          <p:cBhvr additive="base">
                                            <p:cTn id="20" dur="300" fill="hold"/>
                                            <p:tgtEl>
                                              <p:spTgt spid="102"/>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14:presetBounceEnd="50000">
                                      <p:stCondLst>
                                        <p:cond delay="300"/>
                                      </p:stCondLst>
                                      <p:childTnLst>
                                        <p:set>
                                          <p:cBhvr>
                                            <p:cTn id="22" dur="1" fill="hold">
                                              <p:stCondLst>
                                                <p:cond delay="0"/>
                                              </p:stCondLst>
                                            </p:cTn>
                                            <p:tgtEl>
                                              <p:spTgt spid="20"/>
                                            </p:tgtEl>
                                            <p:attrNameLst>
                                              <p:attrName>style.visibility</p:attrName>
                                            </p:attrNameLst>
                                          </p:cBhvr>
                                          <p:to>
                                            <p:strVal val="visible"/>
                                          </p:to>
                                        </p:set>
                                        <p:anim calcmode="lin" valueType="num" p14:bounceEnd="50000">
                                          <p:cBhvr additive="base">
                                            <p:cTn id="23" dur="300" fill="hold"/>
                                            <p:tgtEl>
                                              <p:spTgt spid="20"/>
                                            </p:tgtEl>
                                            <p:attrNameLst>
                                              <p:attrName>ppt_x</p:attrName>
                                            </p:attrNameLst>
                                          </p:cBhvr>
                                          <p:tavLst>
                                            <p:tav tm="0">
                                              <p:val>
                                                <p:strVal val="0-#ppt_w/2"/>
                                              </p:val>
                                            </p:tav>
                                            <p:tav tm="100000">
                                              <p:val>
                                                <p:strVal val="#ppt_x"/>
                                              </p:val>
                                            </p:tav>
                                          </p:tavLst>
                                        </p:anim>
                                        <p:anim calcmode="lin" valueType="num" p14:bounceEnd="50000">
                                          <p:cBhvr additive="base">
                                            <p:cTn id="24" dur="3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02" grpId="0"/>
          <p:bldP spid="20"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95"/>
                                            </p:tgtEl>
                                            <p:attrNameLst>
                                              <p:attrName>style.visibility</p:attrName>
                                            </p:attrNameLst>
                                          </p:cBhvr>
                                          <p:to>
                                            <p:strVal val="visible"/>
                                          </p:to>
                                        </p:set>
                                        <p:anim calcmode="lin" valueType="num">
                                          <p:cBhvr additive="base">
                                            <p:cTn id="15" dur="500" fill="hold"/>
                                            <p:tgtEl>
                                              <p:spTgt spid="95"/>
                                            </p:tgtEl>
                                            <p:attrNameLst>
                                              <p:attrName>ppt_x</p:attrName>
                                            </p:attrNameLst>
                                          </p:cBhvr>
                                          <p:tavLst>
                                            <p:tav tm="0">
                                              <p:val>
                                                <p:strVal val="1+#ppt_w/2"/>
                                              </p:val>
                                            </p:tav>
                                            <p:tav tm="100000">
                                              <p:val>
                                                <p:strVal val="#ppt_x"/>
                                              </p:val>
                                            </p:tav>
                                          </p:tavLst>
                                        </p:anim>
                                        <p:anim calcmode="lin" valueType="num">
                                          <p:cBhvr additive="base">
                                            <p:cTn id="16" dur="500" fill="hold"/>
                                            <p:tgtEl>
                                              <p:spTgt spid="95"/>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300"/>
                                      </p:stCondLst>
                                      <p:childTnLst>
                                        <p:set>
                                          <p:cBhvr>
                                            <p:cTn id="18" dur="1" fill="hold">
                                              <p:stCondLst>
                                                <p:cond delay="0"/>
                                              </p:stCondLst>
                                            </p:cTn>
                                            <p:tgtEl>
                                              <p:spTgt spid="102"/>
                                            </p:tgtEl>
                                            <p:attrNameLst>
                                              <p:attrName>style.visibility</p:attrName>
                                            </p:attrNameLst>
                                          </p:cBhvr>
                                          <p:to>
                                            <p:strVal val="visible"/>
                                          </p:to>
                                        </p:set>
                                        <p:anim calcmode="lin" valueType="num">
                                          <p:cBhvr additive="base">
                                            <p:cTn id="19" dur="300" fill="hold"/>
                                            <p:tgtEl>
                                              <p:spTgt spid="102"/>
                                            </p:tgtEl>
                                            <p:attrNameLst>
                                              <p:attrName>ppt_x</p:attrName>
                                            </p:attrNameLst>
                                          </p:cBhvr>
                                          <p:tavLst>
                                            <p:tav tm="0">
                                              <p:val>
                                                <p:strVal val="0-#ppt_w/2"/>
                                              </p:val>
                                            </p:tav>
                                            <p:tav tm="100000">
                                              <p:val>
                                                <p:strVal val="#ppt_x"/>
                                              </p:val>
                                            </p:tav>
                                          </p:tavLst>
                                        </p:anim>
                                        <p:anim calcmode="lin" valueType="num">
                                          <p:cBhvr additive="base">
                                            <p:cTn id="20" dur="300" fill="hold"/>
                                            <p:tgtEl>
                                              <p:spTgt spid="102"/>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300"/>
                                      </p:stCondLst>
                                      <p:childTnLst>
                                        <p:set>
                                          <p:cBhvr>
                                            <p:cTn id="22" dur="1" fill="hold">
                                              <p:stCondLst>
                                                <p:cond delay="0"/>
                                              </p:stCondLst>
                                            </p:cTn>
                                            <p:tgtEl>
                                              <p:spTgt spid="20"/>
                                            </p:tgtEl>
                                            <p:attrNameLst>
                                              <p:attrName>style.visibility</p:attrName>
                                            </p:attrNameLst>
                                          </p:cBhvr>
                                          <p:to>
                                            <p:strVal val="visible"/>
                                          </p:to>
                                        </p:set>
                                        <p:anim calcmode="lin" valueType="num">
                                          <p:cBhvr additive="base">
                                            <p:cTn id="23" dur="300" fill="hold"/>
                                            <p:tgtEl>
                                              <p:spTgt spid="20"/>
                                            </p:tgtEl>
                                            <p:attrNameLst>
                                              <p:attrName>ppt_x</p:attrName>
                                            </p:attrNameLst>
                                          </p:cBhvr>
                                          <p:tavLst>
                                            <p:tav tm="0">
                                              <p:val>
                                                <p:strVal val="0-#ppt_w/2"/>
                                              </p:val>
                                            </p:tav>
                                            <p:tav tm="100000">
                                              <p:val>
                                                <p:strVal val="#ppt_x"/>
                                              </p:val>
                                            </p:tav>
                                          </p:tavLst>
                                        </p:anim>
                                        <p:anim calcmode="lin" valueType="num">
                                          <p:cBhvr additive="base">
                                            <p:cTn id="24" dur="3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02" grpId="0"/>
          <p:bldP spid="20" grpId="0"/>
        </p:bldLst>
      </p:timing>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2419741" y="1856894"/>
            <a:ext cx="1782860" cy="1938992"/>
          </a:xfrm>
          <a:prstGeom prst="rect">
            <a:avLst/>
          </a:prstGeom>
          <a:noFill/>
        </p:spPr>
        <p:txBody>
          <a:bodyPr wrap="none" rtlCol="0">
            <a:spAutoFit/>
          </a:bodyPr>
          <a:lstStyle/>
          <a:p>
            <a:r>
              <a:rPr lang="en-US" altLang="zh-CN" sz="12000" dirty="0">
                <a:solidFill>
                  <a:schemeClr val="accent2"/>
                </a:solidFill>
                <a:latin typeface="Impact" panose="020B0806030902050204" pitchFamily="34" charset="0"/>
              </a:rPr>
              <a:t>02</a:t>
            </a:r>
            <a:endParaRPr lang="zh-CN" altLang="en-US" sz="12000" dirty="0">
              <a:solidFill>
                <a:schemeClr val="accent2"/>
              </a:solidFill>
              <a:latin typeface="Impact" panose="020B0806030902050204" pitchFamily="34" charset="0"/>
            </a:endParaRPr>
          </a:p>
        </p:txBody>
      </p:sp>
      <p:sp>
        <p:nvSpPr>
          <p:cNvPr id="9" name="TextBox 8"/>
          <p:cNvSpPr txBox="1"/>
          <p:nvPr/>
        </p:nvSpPr>
        <p:spPr>
          <a:xfrm>
            <a:off x="3923928" y="1842838"/>
            <a:ext cx="5184576" cy="1569660"/>
          </a:xfrm>
          <a:prstGeom prst="rect">
            <a:avLst/>
          </a:prstGeom>
          <a:noFill/>
        </p:spPr>
        <p:txBody>
          <a:bodyPr wrap="square" rtlCol="0">
            <a:spAutoFit/>
          </a:bodyPr>
          <a:lstStyle/>
          <a:p>
            <a:pPr algn="ctr"/>
            <a:r>
              <a:rPr lang="en-US" altLang="zh-CN" sz="32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rPr>
              <a:t>Application of Computer-aided Translation Under the Background of AI</a:t>
            </a:r>
            <a:endParaRPr lang="zh-CN" altLang="en-US" sz="3200" dirty="0">
              <a:ln w="6350">
                <a:noFill/>
              </a:ln>
              <a:solidFill>
                <a:schemeClr val="tx1">
                  <a:lumMod val="65000"/>
                  <a:lumOff val="35000"/>
                </a:schemeClr>
              </a:solidFill>
              <a:latin typeface="Times New Roman" panose="02020603050405020304" pitchFamily="18" charset="0"/>
              <a:ea typeface="微软雅黑" pitchFamily="34" charset="-122"/>
              <a:cs typeface="Times New Roman" panose="02020603050405020304" pitchFamily="18" charset="0"/>
            </a:endParaRPr>
          </a:p>
        </p:txBody>
      </p:sp>
      <p:sp>
        <p:nvSpPr>
          <p:cNvPr id="25" name="等腰三角形 24"/>
          <p:cNvSpPr/>
          <p:nvPr/>
        </p:nvSpPr>
        <p:spPr>
          <a:xfrm rot="18035669">
            <a:off x="2382960" y="1282354"/>
            <a:ext cx="360040" cy="310379"/>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等腰三角形 25"/>
          <p:cNvSpPr/>
          <p:nvPr/>
        </p:nvSpPr>
        <p:spPr>
          <a:xfrm rot="21283757">
            <a:off x="1968923" y="1497553"/>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rot="15968008">
            <a:off x="1663185" y="1888656"/>
            <a:ext cx="304349" cy="227352"/>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26107753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1100" fill="hold"/>
                                        <p:tgtEl>
                                          <p:spTgt spid="25"/>
                                        </p:tgtEl>
                                        <p:attrNameLst>
                                          <p:attrName>ppt_x</p:attrName>
                                        </p:attrNameLst>
                                      </p:cBhvr>
                                      <p:tavLst>
                                        <p:tav tm="0">
                                          <p:val>
                                            <p:strVal val="0-#ppt_w/2"/>
                                          </p:val>
                                        </p:tav>
                                        <p:tav tm="100000">
                                          <p:val>
                                            <p:strVal val="#ppt_x"/>
                                          </p:val>
                                        </p:tav>
                                      </p:tavLst>
                                    </p:anim>
                                    <p:anim calcmode="lin" valueType="num">
                                      <p:cBhvr additive="base">
                                        <p:cTn id="8" dur="1100" fill="hold"/>
                                        <p:tgtEl>
                                          <p:spTgt spid="25"/>
                                        </p:tgtEl>
                                        <p:attrNameLst>
                                          <p:attrName>ppt_y</p:attrName>
                                        </p:attrNameLst>
                                      </p:cBhvr>
                                      <p:tavLst>
                                        <p:tav tm="0">
                                          <p:val>
                                            <p:strVal val="0-#ppt_h/2"/>
                                          </p:val>
                                        </p:tav>
                                        <p:tav tm="100000">
                                          <p:val>
                                            <p:strVal val="#ppt_y"/>
                                          </p:val>
                                        </p:tav>
                                      </p:tavLst>
                                    </p:anim>
                                  </p:childTnLst>
                                </p:cTn>
                              </p:par>
                              <p:par>
                                <p:cTn id="9" presetID="8" presetClass="emph" presetSubtype="0" fill="hold" grpId="1" nodeType="withEffect">
                                  <p:stCondLst>
                                    <p:cond delay="0"/>
                                  </p:stCondLst>
                                  <p:childTnLst>
                                    <p:animRot by="21600000">
                                      <p:cBhvr>
                                        <p:cTn id="10" dur="1100" fill="hold"/>
                                        <p:tgtEl>
                                          <p:spTgt spid="25"/>
                                        </p:tgtEl>
                                        <p:attrNameLst>
                                          <p:attrName>r</p:attrName>
                                        </p:attrNameLst>
                                      </p:cBhvr>
                                    </p:animRot>
                                  </p:childTnLst>
                                </p:cTn>
                              </p:par>
                              <p:par>
                                <p:cTn id="11" presetID="2" presetClass="entr" presetSubtype="9" fill="hold" grpId="0" nodeType="withEffect">
                                  <p:stCondLst>
                                    <p:cond delay="60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1100" fill="hold"/>
                                        <p:tgtEl>
                                          <p:spTgt spid="26"/>
                                        </p:tgtEl>
                                        <p:attrNameLst>
                                          <p:attrName>ppt_x</p:attrName>
                                        </p:attrNameLst>
                                      </p:cBhvr>
                                      <p:tavLst>
                                        <p:tav tm="0">
                                          <p:val>
                                            <p:strVal val="0-#ppt_w/2"/>
                                          </p:val>
                                        </p:tav>
                                        <p:tav tm="100000">
                                          <p:val>
                                            <p:strVal val="#ppt_x"/>
                                          </p:val>
                                        </p:tav>
                                      </p:tavLst>
                                    </p:anim>
                                    <p:anim calcmode="lin" valueType="num">
                                      <p:cBhvr additive="base">
                                        <p:cTn id="14" dur="1100" fill="hold"/>
                                        <p:tgtEl>
                                          <p:spTgt spid="26"/>
                                        </p:tgtEl>
                                        <p:attrNameLst>
                                          <p:attrName>ppt_y</p:attrName>
                                        </p:attrNameLst>
                                      </p:cBhvr>
                                      <p:tavLst>
                                        <p:tav tm="0">
                                          <p:val>
                                            <p:strVal val="0-#ppt_h/2"/>
                                          </p:val>
                                        </p:tav>
                                        <p:tav tm="100000">
                                          <p:val>
                                            <p:strVal val="#ppt_y"/>
                                          </p:val>
                                        </p:tav>
                                      </p:tavLst>
                                    </p:anim>
                                  </p:childTnLst>
                                </p:cTn>
                              </p:par>
                              <p:par>
                                <p:cTn id="15" presetID="8" presetClass="emph" presetSubtype="0" fill="hold" grpId="1" nodeType="withEffect">
                                  <p:stCondLst>
                                    <p:cond delay="600"/>
                                  </p:stCondLst>
                                  <p:childTnLst>
                                    <p:animRot by="21600000">
                                      <p:cBhvr>
                                        <p:cTn id="16" dur="1100" fill="hold"/>
                                        <p:tgtEl>
                                          <p:spTgt spid="26"/>
                                        </p:tgtEl>
                                        <p:attrNameLst>
                                          <p:attrName>r</p:attrName>
                                        </p:attrNameLst>
                                      </p:cBhvr>
                                    </p:animRot>
                                  </p:childTnLst>
                                </p:cTn>
                              </p:par>
                              <p:par>
                                <p:cTn id="17" presetID="2" presetClass="entr" presetSubtype="9" fill="hold" grpId="0" nodeType="withEffect">
                                  <p:stCondLst>
                                    <p:cond delay="120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100" fill="hold"/>
                                        <p:tgtEl>
                                          <p:spTgt spid="27"/>
                                        </p:tgtEl>
                                        <p:attrNameLst>
                                          <p:attrName>ppt_x</p:attrName>
                                        </p:attrNameLst>
                                      </p:cBhvr>
                                      <p:tavLst>
                                        <p:tav tm="0">
                                          <p:val>
                                            <p:strVal val="0-#ppt_w/2"/>
                                          </p:val>
                                        </p:tav>
                                        <p:tav tm="100000">
                                          <p:val>
                                            <p:strVal val="#ppt_x"/>
                                          </p:val>
                                        </p:tav>
                                      </p:tavLst>
                                    </p:anim>
                                    <p:anim calcmode="lin" valueType="num">
                                      <p:cBhvr additive="base">
                                        <p:cTn id="20" dur="1100" fill="hold"/>
                                        <p:tgtEl>
                                          <p:spTgt spid="27"/>
                                        </p:tgtEl>
                                        <p:attrNameLst>
                                          <p:attrName>ppt_y</p:attrName>
                                        </p:attrNameLst>
                                      </p:cBhvr>
                                      <p:tavLst>
                                        <p:tav tm="0">
                                          <p:val>
                                            <p:strVal val="0-#ppt_h/2"/>
                                          </p:val>
                                        </p:tav>
                                        <p:tav tm="100000">
                                          <p:val>
                                            <p:strVal val="#ppt_y"/>
                                          </p:val>
                                        </p:tav>
                                      </p:tavLst>
                                    </p:anim>
                                  </p:childTnLst>
                                </p:cTn>
                              </p:par>
                              <p:par>
                                <p:cTn id="21" presetID="8" presetClass="emph" presetSubtype="0" fill="hold" grpId="1" nodeType="withEffect">
                                  <p:stCondLst>
                                    <p:cond delay="1200"/>
                                  </p:stCondLst>
                                  <p:childTnLst>
                                    <p:animRot by="21600000">
                                      <p:cBhvr>
                                        <p:cTn id="22" dur="1100" fill="hold"/>
                                        <p:tgtEl>
                                          <p:spTgt spid="27"/>
                                        </p:tgtEl>
                                        <p:attrNameLst>
                                          <p:attrName>r</p:attrName>
                                        </p:attrNameLst>
                                      </p:cBhvr>
                                    </p:animRot>
                                  </p:childTnLst>
                                </p:cTn>
                              </p:par>
                              <p:par>
                                <p:cTn id="23" presetID="2" presetClass="entr" presetSubtype="9" fill="hold" grpId="0" nodeType="withEffect">
                                  <p:stCondLst>
                                    <p:cond delay="60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1100" fill="hold"/>
                                        <p:tgtEl>
                                          <p:spTgt spid="2"/>
                                        </p:tgtEl>
                                        <p:attrNameLst>
                                          <p:attrName>ppt_x</p:attrName>
                                        </p:attrNameLst>
                                      </p:cBhvr>
                                      <p:tavLst>
                                        <p:tav tm="0">
                                          <p:val>
                                            <p:strVal val="0-#ppt_w/2"/>
                                          </p:val>
                                        </p:tav>
                                        <p:tav tm="100000">
                                          <p:val>
                                            <p:strVal val="#ppt_x"/>
                                          </p:val>
                                        </p:tav>
                                      </p:tavLst>
                                    </p:anim>
                                    <p:anim calcmode="lin" valueType="num">
                                      <p:cBhvr additive="base">
                                        <p:cTn id="26" dur="1100" fill="hold"/>
                                        <p:tgtEl>
                                          <p:spTgt spid="2"/>
                                        </p:tgtEl>
                                        <p:attrNameLst>
                                          <p:attrName>ppt_y</p:attrName>
                                        </p:attrNameLst>
                                      </p:cBhvr>
                                      <p:tavLst>
                                        <p:tav tm="0">
                                          <p:val>
                                            <p:strVal val="0-#ppt_h/2"/>
                                          </p:val>
                                        </p:tav>
                                        <p:tav tm="100000">
                                          <p:val>
                                            <p:strVal val="#ppt_y"/>
                                          </p:val>
                                        </p:tav>
                                      </p:tavLst>
                                    </p:anim>
                                  </p:childTnLst>
                                </p:cTn>
                              </p:par>
                              <p:par>
                                <p:cTn id="27" presetID="8" presetClass="emph" presetSubtype="0" fill="hold" grpId="1" nodeType="withEffect">
                                  <p:stCondLst>
                                    <p:cond delay="700"/>
                                  </p:stCondLst>
                                  <p:childTnLst>
                                    <p:animRot by="21600000">
                                      <p:cBhvr>
                                        <p:cTn id="28" dur="1100" fill="hold"/>
                                        <p:tgtEl>
                                          <p:spTgt spid="2"/>
                                        </p:tgtEl>
                                        <p:attrNameLst>
                                          <p:attrName>r</p:attrName>
                                        </p:attrNameLst>
                                      </p:cBhvr>
                                    </p:animRot>
                                  </p:childTnLst>
                                </p:cTn>
                              </p:par>
                            </p:childTnLst>
                          </p:cTn>
                        </p:par>
                        <p:par>
                          <p:cTn id="29" fill="hold">
                            <p:stCondLst>
                              <p:cond delay="2300"/>
                            </p:stCondLst>
                            <p:childTnLst>
                              <p:par>
                                <p:cTn id="30" presetID="10" presetClass="entr" presetSubtype="0"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par>
                          <p:cTn id="33" fill="hold">
                            <p:stCondLst>
                              <p:cond delay="2800"/>
                            </p:stCondLst>
                            <p:childTnLst>
                              <p:par>
                                <p:cTn id="34" presetID="12" presetClass="entr" presetSubtype="1"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p:tgtEl>
                                          <p:spTgt spid="9"/>
                                        </p:tgtEl>
                                        <p:attrNameLst>
                                          <p:attrName>ppt_y</p:attrName>
                                        </p:attrNameLst>
                                      </p:cBhvr>
                                      <p:tavLst>
                                        <p:tav tm="0">
                                          <p:val>
                                            <p:strVal val="#ppt_y-#ppt_h*1.125000"/>
                                          </p:val>
                                        </p:tav>
                                        <p:tav tm="100000">
                                          <p:val>
                                            <p:strVal val="#ppt_y"/>
                                          </p:val>
                                        </p:tav>
                                      </p:tavLst>
                                    </p:anim>
                                    <p:animEffect transition="in" filter="wipe(down)">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8" grpId="0"/>
      <p:bldP spid="9" grpId="0"/>
      <p:bldP spid="25" grpId="0" animBg="1"/>
      <p:bldP spid="25" grpId="1" animBg="1"/>
      <p:bldP spid="26" grpId="0" animBg="1"/>
      <p:bldP spid="26" grpId="1" animBg="1"/>
      <p:bldP spid="27" grpId="0" animBg="1"/>
      <p:bldP spid="2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0" y="441014"/>
            <a:ext cx="5148064"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680847" y="454850"/>
            <a:ext cx="5760640"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What is Computer-aided Translation </a:t>
            </a:r>
            <a:endParaRPr lang="zh-CN" altLang="en-US" b="1" dirty="0">
              <a:solidFill>
                <a:schemeClr val="bg1"/>
              </a:solidFill>
              <a:latin typeface="微软雅黑" pitchFamily="34" charset="-122"/>
              <a:ea typeface="微软雅黑" pitchFamily="34" charset="-122"/>
            </a:endParaRPr>
          </a:p>
        </p:txBody>
      </p:sp>
      <p:sp>
        <p:nvSpPr>
          <p:cNvPr id="38" name="圆角矩形 4"/>
          <p:cNvSpPr/>
          <p:nvPr/>
        </p:nvSpPr>
        <p:spPr>
          <a:xfrm rot="2700000">
            <a:off x="2511913" y="2769834"/>
            <a:ext cx="3960440" cy="573977"/>
          </a:xfrm>
          <a:custGeom>
            <a:avLst/>
            <a:gdLst/>
            <a:ahLst/>
            <a:cxnLst/>
            <a:rect l="l" t="t" r="r" b="b"/>
            <a:pathLst>
              <a:path w="4968552" h="720080">
                <a:moveTo>
                  <a:pt x="3539923" y="0"/>
                </a:moveTo>
                <a:lnTo>
                  <a:pt x="4608512" y="0"/>
                </a:lnTo>
                <a:cubicBezTo>
                  <a:pt x="4807357" y="0"/>
                  <a:pt x="4968552" y="161195"/>
                  <a:pt x="4968552" y="360040"/>
                </a:cubicBezTo>
                <a:cubicBezTo>
                  <a:pt x="4968552" y="558885"/>
                  <a:pt x="4807357" y="720080"/>
                  <a:pt x="4608512" y="720080"/>
                </a:cubicBezTo>
                <a:lnTo>
                  <a:pt x="3539923" y="720080"/>
                </a:lnTo>
                <a:cubicBezTo>
                  <a:pt x="3579486" y="607368"/>
                  <a:pt x="3600400" y="486147"/>
                  <a:pt x="3600400" y="360040"/>
                </a:cubicBezTo>
                <a:cubicBezTo>
                  <a:pt x="3600400" y="233934"/>
                  <a:pt x="3579486" y="112712"/>
                  <a:pt x="3539923" y="0"/>
                </a:cubicBezTo>
                <a:close/>
                <a:moveTo>
                  <a:pt x="360040" y="0"/>
                </a:moveTo>
                <a:lnTo>
                  <a:pt x="1428630" y="0"/>
                </a:lnTo>
                <a:cubicBezTo>
                  <a:pt x="1389066" y="112712"/>
                  <a:pt x="1368152" y="233934"/>
                  <a:pt x="1368152" y="360040"/>
                </a:cubicBezTo>
                <a:cubicBezTo>
                  <a:pt x="1368152" y="486147"/>
                  <a:pt x="1389066" y="607368"/>
                  <a:pt x="1428630" y="720080"/>
                </a:cubicBezTo>
                <a:lnTo>
                  <a:pt x="360040" y="720080"/>
                </a:lnTo>
                <a:cubicBezTo>
                  <a:pt x="161195" y="720080"/>
                  <a:pt x="0" y="558885"/>
                  <a:pt x="0" y="360040"/>
                </a:cubicBezTo>
                <a:cubicBezTo>
                  <a:pt x="0" y="161195"/>
                  <a:pt x="161195" y="0"/>
                  <a:pt x="36004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圆角矩形 4"/>
          <p:cNvSpPr/>
          <p:nvPr/>
        </p:nvSpPr>
        <p:spPr>
          <a:xfrm rot="8100000">
            <a:off x="2511914" y="2769834"/>
            <a:ext cx="3960440" cy="573977"/>
          </a:xfrm>
          <a:custGeom>
            <a:avLst/>
            <a:gdLst/>
            <a:ahLst/>
            <a:cxnLst/>
            <a:rect l="l" t="t" r="r" b="b"/>
            <a:pathLst>
              <a:path w="4968552" h="720080">
                <a:moveTo>
                  <a:pt x="3539923" y="0"/>
                </a:moveTo>
                <a:lnTo>
                  <a:pt x="4608512" y="0"/>
                </a:lnTo>
                <a:cubicBezTo>
                  <a:pt x="4807357" y="0"/>
                  <a:pt x="4968552" y="161195"/>
                  <a:pt x="4968552" y="360040"/>
                </a:cubicBezTo>
                <a:cubicBezTo>
                  <a:pt x="4968552" y="558885"/>
                  <a:pt x="4807357" y="720080"/>
                  <a:pt x="4608512" y="720080"/>
                </a:cubicBezTo>
                <a:lnTo>
                  <a:pt x="3539923" y="720080"/>
                </a:lnTo>
                <a:cubicBezTo>
                  <a:pt x="3579486" y="607368"/>
                  <a:pt x="3600400" y="486147"/>
                  <a:pt x="3600400" y="360040"/>
                </a:cubicBezTo>
                <a:cubicBezTo>
                  <a:pt x="3600400" y="233934"/>
                  <a:pt x="3579486" y="112712"/>
                  <a:pt x="3539923" y="0"/>
                </a:cubicBezTo>
                <a:close/>
                <a:moveTo>
                  <a:pt x="360040" y="0"/>
                </a:moveTo>
                <a:lnTo>
                  <a:pt x="1428630" y="0"/>
                </a:lnTo>
                <a:cubicBezTo>
                  <a:pt x="1389066" y="112712"/>
                  <a:pt x="1368152" y="233934"/>
                  <a:pt x="1368152" y="360040"/>
                </a:cubicBezTo>
                <a:cubicBezTo>
                  <a:pt x="1368152" y="486147"/>
                  <a:pt x="1389066" y="607368"/>
                  <a:pt x="1428630" y="720080"/>
                </a:cubicBezTo>
                <a:lnTo>
                  <a:pt x="360040" y="720080"/>
                </a:lnTo>
                <a:cubicBezTo>
                  <a:pt x="161195" y="720080"/>
                  <a:pt x="0" y="558885"/>
                  <a:pt x="0" y="360040"/>
                </a:cubicBezTo>
                <a:cubicBezTo>
                  <a:pt x="0" y="161195"/>
                  <a:pt x="161195" y="0"/>
                  <a:pt x="36004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0" name="组合 39"/>
          <p:cNvGrpSpPr/>
          <p:nvPr/>
        </p:nvGrpSpPr>
        <p:grpSpPr>
          <a:xfrm>
            <a:off x="3686373" y="2251062"/>
            <a:ext cx="1611520" cy="1611520"/>
            <a:chOff x="3686373" y="2075063"/>
            <a:chExt cx="1611520" cy="1611520"/>
          </a:xfrm>
        </p:grpSpPr>
        <p:sp>
          <p:nvSpPr>
            <p:cNvPr id="41" name="椭圆 40"/>
            <p:cNvSpPr/>
            <p:nvPr/>
          </p:nvSpPr>
          <p:spPr>
            <a:xfrm rot="2700000">
              <a:off x="3686373" y="2075063"/>
              <a:ext cx="1611520" cy="16115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Freeform 6"/>
            <p:cNvSpPr>
              <a:spLocks noEditPoints="1"/>
            </p:cNvSpPr>
            <p:nvPr/>
          </p:nvSpPr>
          <p:spPr bwMode="auto">
            <a:xfrm>
              <a:off x="4259311" y="2435302"/>
              <a:ext cx="465644" cy="464505"/>
            </a:xfrm>
            <a:custGeom>
              <a:avLst/>
              <a:gdLst>
                <a:gd name="T0" fmla="*/ 60 w 99"/>
                <a:gd name="T1" fmla="*/ 9 h 99"/>
                <a:gd name="T2" fmla="*/ 81 w 99"/>
                <a:gd name="T3" fmla="*/ 10 h 99"/>
                <a:gd name="T4" fmla="*/ 79 w 99"/>
                <a:gd name="T5" fmla="*/ 20 h 99"/>
                <a:gd name="T6" fmla="*/ 96 w 99"/>
                <a:gd name="T7" fmla="*/ 31 h 99"/>
                <a:gd name="T8" fmla="*/ 90 w 99"/>
                <a:gd name="T9" fmla="*/ 38 h 99"/>
                <a:gd name="T10" fmla="*/ 99 w 99"/>
                <a:gd name="T11" fmla="*/ 57 h 99"/>
                <a:gd name="T12" fmla="*/ 90 w 99"/>
                <a:gd name="T13" fmla="*/ 60 h 99"/>
                <a:gd name="T14" fmla="*/ 89 w 99"/>
                <a:gd name="T15" fmla="*/ 81 h 99"/>
                <a:gd name="T16" fmla="*/ 80 w 99"/>
                <a:gd name="T17" fmla="*/ 79 h 99"/>
                <a:gd name="T18" fmla="*/ 68 w 99"/>
                <a:gd name="T19" fmla="*/ 97 h 99"/>
                <a:gd name="T20" fmla="*/ 61 w 99"/>
                <a:gd name="T21" fmla="*/ 90 h 99"/>
                <a:gd name="T22" fmla="*/ 42 w 99"/>
                <a:gd name="T23" fmla="*/ 99 h 99"/>
                <a:gd name="T24" fmla="*/ 39 w 99"/>
                <a:gd name="T25" fmla="*/ 91 h 99"/>
                <a:gd name="T26" fmla="*/ 18 w 99"/>
                <a:gd name="T27" fmla="*/ 89 h 99"/>
                <a:gd name="T28" fmla="*/ 20 w 99"/>
                <a:gd name="T29" fmla="*/ 80 h 99"/>
                <a:gd name="T30" fmla="*/ 3 w 99"/>
                <a:gd name="T31" fmla="*/ 68 h 99"/>
                <a:gd name="T32" fmla="*/ 9 w 99"/>
                <a:gd name="T33" fmla="*/ 61 h 99"/>
                <a:gd name="T34" fmla="*/ 0 w 99"/>
                <a:gd name="T35" fmla="*/ 42 h 99"/>
                <a:gd name="T36" fmla="*/ 9 w 99"/>
                <a:gd name="T37" fmla="*/ 39 h 99"/>
                <a:gd name="T38" fmla="*/ 10 w 99"/>
                <a:gd name="T39" fmla="*/ 18 h 99"/>
                <a:gd name="T40" fmla="*/ 19 w 99"/>
                <a:gd name="T41" fmla="*/ 20 h 99"/>
                <a:gd name="T42" fmla="*/ 31 w 99"/>
                <a:gd name="T43" fmla="*/ 3 h 99"/>
                <a:gd name="T44" fmla="*/ 38 w 99"/>
                <a:gd name="T45" fmla="*/ 9 h 99"/>
                <a:gd name="T46" fmla="*/ 57 w 99"/>
                <a:gd name="T47" fmla="*/ 0 h 99"/>
                <a:gd name="T48" fmla="*/ 36 w 99"/>
                <a:gd name="T49" fmla="*/ 58 h 99"/>
                <a:gd name="T50" fmla="*/ 45 w 99"/>
                <a:gd name="T51" fmla="*/ 47 h 99"/>
                <a:gd name="T52" fmla="*/ 58 w 99"/>
                <a:gd name="T53" fmla="*/ 55 h 99"/>
                <a:gd name="T54" fmla="*/ 64 w 99"/>
                <a:gd name="T55" fmla="*/ 56 h 99"/>
                <a:gd name="T56" fmla="*/ 54 w 99"/>
                <a:gd name="T57" fmla="*/ 54 h 99"/>
                <a:gd name="T58" fmla="*/ 58 w 99"/>
                <a:gd name="T59" fmla="*/ 69 h 99"/>
                <a:gd name="T60" fmla="*/ 71 w 99"/>
                <a:gd name="T61" fmla="*/ 71 h 99"/>
                <a:gd name="T62" fmla="*/ 71 w 99"/>
                <a:gd name="T63" fmla="*/ 28 h 99"/>
                <a:gd name="T64" fmla="*/ 28 w 99"/>
                <a:gd name="T65" fmla="*/ 28 h 99"/>
                <a:gd name="T66" fmla="*/ 28 w 99"/>
                <a:gd name="T67" fmla="*/ 71 h 99"/>
                <a:gd name="T68" fmla="*/ 55 w 99"/>
                <a:gd name="T69" fmla="*/ 79 h 99"/>
                <a:gd name="T70" fmla="*/ 48 w 99"/>
                <a:gd name="T71" fmla="*/ 66 h 99"/>
                <a:gd name="T72" fmla="*/ 35 w 99"/>
                <a:gd name="T73" fmla="*/ 75 h 99"/>
                <a:gd name="T74" fmla="*/ 42 w 99"/>
                <a:gd name="T75" fmla="*/ 71 h 99"/>
                <a:gd name="T76" fmla="*/ 45 w 99"/>
                <a:gd name="T77" fmla="*/ 52 h 99"/>
                <a:gd name="T78" fmla="*/ 38 w 99"/>
                <a:gd name="T79" fmla="*/ 59 h 99"/>
                <a:gd name="T80" fmla="*/ 51 w 99"/>
                <a:gd name="T81" fmla="*/ 37 h 99"/>
                <a:gd name="T82" fmla="*/ 51 w 99"/>
                <a:gd name="T83" fmla="*/ 46 h 99"/>
                <a:gd name="T84" fmla="*/ 51 w 99"/>
                <a:gd name="T85" fmla="*/ 3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9" h="99">
                  <a:moveTo>
                    <a:pt x="59" y="8"/>
                  </a:moveTo>
                  <a:cubicBezTo>
                    <a:pt x="59" y="9"/>
                    <a:pt x="60" y="9"/>
                    <a:pt x="60" y="9"/>
                  </a:cubicBezTo>
                  <a:cubicBezTo>
                    <a:pt x="66" y="2"/>
                    <a:pt x="66" y="2"/>
                    <a:pt x="66" y="2"/>
                  </a:cubicBezTo>
                  <a:cubicBezTo>
                    <a:pt x="81" y="10"/>
                    <a:pt x="81" y="10"/>
                    <a:pt x="81" y="10"/>
                  </a:cubicBezTo>
                  <a:cubicBezTo>
                    <a:pt x="78" y="19"/>
                    <a:pt x="78" y="19"/>
                    <a:pt x="78" y="19"/>
                  </a:cubicBezTo>
                  <a:cubicBezTo>
                    <a:pt x="78" y="19"/>
                    <a:pt x="79" y="19"/>
                    <a:pt x="79" y="20"/>
                  </a:cubicBezTo>
                  <a:cubicBezTo>
                    <a:pt x="88" y="17"/>
                    <a:pt x="88" y="17"/>
                    <a:pt x="88" y="17"/>
                  </a:cubicBezTo>
                  <a:cubicBezTo>
                    <a:pt x="96" y="31"/>
                    <a:pt x="96" y="31"/>
                    <a:pt x="96" y="31"/>
                  </a:cubicBezTo>
                  <a:cubicBezTo>
                    <a:pt x="90" y="37"/>
                    <a:pt x="90" y="37"/>
                    <a:pt x="90" y="37"/>
                  </a:cubicBezTo>
                  <a:cubicBezTo>
                    <a:pt x="90" y="38"/>
                    <a:pt x="90" y="38"/>
                    <a:pt x="90" y="38"/>
                  </a:cubicBezTo>
                  <a:cubicBezTo>
                    <a:pt x="99" y="40"/>
                    <a:pt x="99" y="40"/>
                    <a:pt x="99" y="40"/>
                  </a:cubicBezTo>
                  <a:cubicBezTo>
                    <a:pt x="99" y="57"/>
                    <a:pt x="99" y="57"/>
                    <a:pt x="99" y="57"/>
                  </a:cubicBezTo>
                  <a:cubicBezTo>
                    <a:pt x="91" y="59"/>
                    <a:pt x="91" y="59"/>
                    <a:pt x="91" y="59"/>
                  </a:cubicBezTo>
                  <a:cubicBezTo>
                    <a:pt x="91" y="59"/>
                    <a:pt x="90" y="60"/>
                    <a:pt x="90" y="60"/>
                  </a:cubicBezTo>
                  <a:cubicBezTo>
                    <a:pt x="97" y="67"/>
                    <a:pt x="97" y="67"/>
                    <a:pt x="97" y="67"/>
                  </a:cubicBezTo>
                  <a:cubicBezTo>
                    <a:pt x="89" y="81"/>
                    <a:pt x="89" y="81"/>
                    <a:pt x="89" y="81"/>
                  </a:cubicBezTo>
                  <a:cubicBezTo>
                    <a:pt x="80" y="78"/>
                    <a:pt x="80" y="78"/>
                    <a:pt x="80" y="78"/>
                  </a:cubicBezTo>
                  <a:cubicBezTo>
                    <a:pt x="80" y="79"/>
                    <a:pt x="80" y="79"/>
                    <a:pt x="80" y="79"/>
                  </a:cubicBezTo>
                  <a:cubicBezTo>
                    <a:pt x="82" y="88"/>
                    <a:pt x="82" y="88"/>
                    <a:pt x="82" y="88"/>
                  </a:cubicBezTo>
                  <a:cubicBezTo>
                    <a:pt x="68" y="97"/>
                    <a:pt x="68" y="97"/>
                    <a:pt x="68" y="97"/>
                  </a:cubicBezTo>
                  <a:cubicBezTo>
                    <a:pt x="62" y="90"/>
                    <a:pt x="62" y="90"/>
                    <a:pt x="62" y="90"/>
                  </a:cubicBezTo>
                  <a:cubicBezTo>
                    <a:pt x="62" y="90"/>
                    <a:pt x="61" y="90"/>
                    <a:pt x="61" y="90"/>
                  </a:cubicBezTo>
                  <a:cubicBezTo>
                    <a:pt x="59" y="99"/>
                    <a:pt x="59" y="99"/>
                    <a:pt x="59" y="99"/>
                  </a:cubicBezTo>
                  <a:cubicBezTo>
                    <a:pt x="42" y="99"/>
                    <a:pt x="42" y="99"/>
                    <a:pt x="42" y="99"/>
                  </a:cubicBezTo>
                  <a:cubicBezTo>
                    <a:pt x="40" y="91"/>
                    <a:pt x="40" y="91"/>
                    <a:pt x="40" y="91"/>
                  </a:cubicBezTo>
                  <a:cubicBezTo>
                    <a:pt x="40" y="91"/>
                    <a:pt x="39" y="91"/>
                    <a:pt x="39" y="91"/>
                  </a:cubicBezTo>
                  <a:cubicBezTo>
                    <a:pt x="33" y="97"/>
                    <a:pt x="33" y="97"/>
                    <a:pt x="33" y="97"/>
                  </a:cubicBezTo>
                  <a:cubicBezTo>
                    <a:pt x="18" y="89"/>
                    <a:pt x="18" y="89"/>
                    <a:pt x="18" y="89"/>
                  </a:cubicBezTo>
                  <a:cubicBezTo>
                    <a:pt x="21" y="81"/>
                    <a:pt x="21" y="81"/>
                    <a:pt x="21" y="81"/>
                  </a:cubicBezTo>
                  <a:cubicBezTo>
                    <a:pt x="20" y="80"/>
                    <a:pt x="20" y="80"/>
                    <a:pt x="20" y="80"/>
                  </a:cubicBezTo>
                  <a:cubicBezTo>
                    <a:pt x="11" y="83"/>
                    <a:pt x="11" y="83"/>
                    <a:pt x="11" y="83"/>
                  </a:cubicBezTo>
                  <a:cubicBezTo>
                    <a:pt x="3" y="68"/>
                    <a:pt x="3" y="68"/>
                    <a:pt x="3" y="68"/>
                  </a:cubicBezTo>
                  <a:cubicBezTo>
                    <a:pt x="9" y="62"/>
                    <a:pt x="9" y="62"/>
                    <a:pt x="9" y="62"/>
                  </a:cubicBezTo>
                  <a:cubicBezTo>
                    <a:pt x="9" y="62"/>
                    <a:pt x="9" y="61"/>
                    <a:pt x="9" y="61"/>
                  </a:cubicBezTo>
                  <a:cubicBezTo>
                    <a:pt x="0" y="59"/>
                    <a:pt x="0" y="59"/>
                    <a:pt x="0" y="59"/>
                  </a:cubicBezTo>
                  <a:cubicBezTo>
                    <a:pt x="0" y="42"/>
                    <a:pt x="0" y="42"/>
                    <a:pt x="0" y="42"/>
                  </a:cubicBezTo>
                  <a:cubicBezTo>
                    <a:pt x="8" y="40"/>
                    <a:pt x="8" y="40"/>
                    <a:pt x="8" y="40"/>
                  </a:cubicBezTo>
                  <a:cubicBezTo>
                    <a:pt x="8" y="40"/>
                    <a:pt x="8" y="39"/>
                    <a:pt x="9" y="39"/>
                  </a:cubicBezTo>
                  <a:cubicBezTo>
                    <a:pt x="2" y="33"/>
                    <a:pt x="2" y="33"/>
                    <a:pt x="2" y="33"/>
                  </a:cubicBezTo>
                  <a:cubicBezTo>
                    <a:pt x="10" y="18"/>
                    <a:pt x="10" y="18"/>
                    <a:pt x="10" y="18"/>
                  </a:cubicBezTo>
                  <a:cubicBezTo>
                    <a:pt x="18" y="21"/>
                    <a:pt x="18" y="21"/>
                    <a:pt x="18" y="21"/>
                  </a:cubicBezTo>
                  <a:cubicBezTo>
                    <a:pt x="19" y="21"/>
                    <a:pt x="19" y="20"/>
                    <a:pt x="19" y="20"/>
                  </a:cubicBezTo>
                  <a:cubicBezTo>
                    <a:pt x="17" y="11"/>
                    <a:pt x="17" y="11"/>
                    <a:pt x="17" y="11"/>
                  </a:cubicBezTo>
                  <a:cubicBezTo>
                    <a:pt x="31" y="3"/>
                    <a:pt x="31" y="3"/>
                    <a:pt x="31" y="3"/>
                  </a:cubicBezTo>
                  <a:cubicBezTo>
                    <a:pt x="37" y="9"/>
                    <a:pt x="37" y="9"/>
                    <a:pt x="37" y="9"/>
                  </a:cubicBezTo>
                  <a:cubicBezTo>
                    <a:pt x="37" y="9"/>
                    <a:pt x="38" y="9"/>
                    <a:pt x="38" y="9"/>
                  </a:cubicBezTo>
                  <a:cubicBezTo>
                    <a:pt x="40" y="0"/>
                    <a:pt x="40" y="0"/>
                    <a:pt x="40" y="0"/>
                  </a:cubicBezTo>
                  <a:cubicBezTo>
                    <a:pt x="57" y="0"/>
                    <a:pt x="57" y="0"/>
                    <a:pt x="57" y="0"/>
                  </a:cubicBezTo>
                  <a:cubicBezTo>
                    <a:pt x="59" y="8"/>
                    <a:pt x="59" y="8"/>
                    <a:pt x="59" y="8"/>
                  </a:cubicBezTo>
                  <a:close/>
                  <a:moveTo>
                    <a:pt x="36" y="58"/>
                  </a:moveTo>
                  <a:cubicBezTo>
                    <a:pt x="37" y="52"/>
                    <a:pt x="37" y="52"/>
                    <a:pt x="37" y="52"/>
                  </a:cubicBezTo>
                  <a:cubicBezTo>
                    <a:pt x="45" y="47"/>
                    <a:pt x="45" y="47"/>
                    <a:pt x="45" y="47"/>
                  </a:cubicBezTo>
                  <a:cubicBezTo>
                    <a:pt x="56" y="47"/>
                    <a:pt x="56" y="47"/>
                    <a:pt x="56" y="47"/>
                  </a:cubicBezTo>
                  <a:cubicBezTo>
                    <a:pt x="58" y="55"/>
                    <a:pt x="58" y="55"/>
                    <a:pt x="58" y="55"/>
                  </a:cubicBezTo>
                  <a:cubicBezTo>
                    <a:pt x="64" y="55"/>
                    <a:pt x="64" y="55"/>
                    <a:pt x="64" y="55"/>
                  </a:cubicBezTo>
                  <a:cubicBezTo>
                    <a:pt x="64" y="56"/>
                    <a:pt x="64" y="56"/>
                    <a:pt x="64" y="56"/>
                  </a:cubicBezTo>
                  <a:cubicBezTo>
                    <a:pt x="56" y="58"/>
                    <a:pt x="56" y="58"/>
                    <a:pt x="56" y="58"/>
                  </a:cubicBezTo>
                  <a:cubicBezTo>
                    <a:pt x="54" y="54"/>
                    <a:pt x="54" y="54"/>
                    <a:pt x="54" y="54"/>
                  </a:cubicBezTo>
                  <a:cubicBezTo>
                    <a:pt x="52" y="62"/>
                    <a:pt x="52" y="62"/>
                    <a:pt x="52" y="62"/>
                  </a:cubicBezTo>
                  <a:cubicBezTo>
                    <a:pt x="58" y="69"/>
                    <a:pt x="58" y="69"/>
                    <a:pt x="58" y="69"/>
                  </a:cubicBezTo>
                  <a:cubicBezTo>
                    <a:pt x="58" y="79"/>
                    <a:pt x="58" y="79"/>
                    <a:pt x="58" y="79"/>
                  </a:cubicBezTo>
                  <a:cubicBezTo>
                    <a:pt x="63" y="77"/>
                    <a:pt x="67" y="74"/>
                    <a:pt x="71" y="71"/>
                  </a:cubicBezTo>
                  <a:cubicBezTo>
                    <a:pt x="76" y="66"/>
                    <a:pt x="80" y="58"/>
                    <a:pt x="80" y="50"/>
                  </a:cubicBezTo>
                  <a:cubicBezTo>
                    <a:pt x="80" y="41"/>
                    <a:pt x="76" y="34"/>
                    <a:pt x="71" y="28"/>
                  </a:cubicBezTo>
                  <a:cubicBezTo>
                    <a:pt x="65" y="23"/>
                    <a:pt x="58" y="19"/>
                    <a:pt x="49" y="19"/>
                  </a:cubicBezTo>
                  <a:cubicBezTo>
                    <a:pt x="41" y="19"/>
                    <a:pt x="34" y="23"/>
                    <a:pt x="28" y="28"/>
                  </a:cubicBezTo>
                  <a:cubicBezTo>
                    <a:pt x="23" y="34"/>
                    <a:pt x="19" y="41"/>
                    <a:pt x="19" y="50"/>
                  </a:cubicBezTo>
                  <a:cubicBezTo>
                    <a:pt x="19" y="58"/>
                    <a:pt x="23" y="66"/>
                    <a:pt x="28" y="71"/>
                  </a:cubicBezTo>
                  <a:cubicBezTo>
                    <a:pt x="34" y="76"/>
                    <a:pt x="41" y="80"/>
                    <a:pt x="49" y="80"/>
                  </a:cubicBezTo>
                  <a:cubicBezTo>
                    <a:pt x="52" y="80"/>
                    <a:pt x="54" y="80"/>
                    <a:pt x="55" y="79"/>
                  </a:cubicBezTo>
                  <a:cubicBezTo>
                    <a:pt x="53" y="70"/>
                    <a:pt x="53" y="70"/>
                    <a:pt x="53" y="70"/>
                  </a:cubicBezTo>
                  <a:cubicBezTo>
                    <a:pt x="48" y="66"/>
                    <a:pt x="48" y="66"/>
                    <a:pt x="48" y="66"/>
                  </a:cubicBezTo>
                  <a:cubicBezTo>
                    <a:pt x="47" y="69"/>
                    <a:pt x="45" y="73"/>
                    <a:pt x="45" y="73"/>
                  </a:cubicBezTo>
                  <a:cubicBezTo>
                    <a:pt x="35" y="75"/>
                    <a:pt x="35" y="75"/>
                    <a:pt x="35" y="75"/>
                  </a:cubicBezTo>
                  <a:cubicBezTo>
                    <a:pt x="35" y="73"/>
                    <a:pt x="35" y="73"/>
                    <a:pt x="35" y="73"/>
                  </a:cubicBezTo>
                  <a:cubicBezTo>
                    <a:pt x="42" y="71"/>
                    <a:pt x="42" y="71"/>
                    <a:pt x="42" y="71"/>
                  </a:cubicBezTo>
                  <a:cubicBezTo>
                    <a:pt x="44" y="61"/>
                    <a:pt x="44" y="61"/>
                    <a:pt x="44" y="61"/>
                  </a:cubicBezTo>
                  <a:cubicBezTo>
                    <a:pt x="45" y="52"/>
                    <a:pt x="45" y="52"/>
                    <a:pt x="45" y="52"/>
                  </a:cubicBezTo>
                  <a:cubicBezTo>
                    <a:pt x="41" y="54"/>
                    <a:pt x="41" y="54"/>
                    <a:pt x="41" y="54"/>
                  </a:cubicBezTo>
                  <a:cubicBezTo>
                    <a:pt x="38" y="59"/>
                    <a:pt x="38" y="59"/>
                    <a:pt x="38" y="59"/>
                  </a:cubicBezTo>
                  <a:cubicBezTo>
                    <a:pt x="36" y="58"/>
                    <a:pt x="36" y="58"/>
                    <a:pt x="36" y="58"/>
                  </a:cubicBezTo>
                  <a:close/>
                  <a:moveTo>
                    <a:pt x="51" y="37"/>
                  </a:moveTo>
                  <a:cubicBezTo>
                    <a:pt x="48" y="37"/>
                    <a:pt x="46" y="39"/>
                    <a:pt x="46" y="41"/>
                  </a:cubicBezTo>
                  <a:cubicBezTo>
                    <a:pt x="46" y="44"/>
                    <a:pt x="48" y="46"/>
                    <a:pt x="51" y="46"/>
                  </a:cubicBezTo>
                  <a:cubicBezTo>
                    <a:pt x="53" y="46"/>
                    <a:pt x="55" y="44"/>
                    <a:pt x="55" y="41"/>
                  </a:cubicBezTo>
                  <a:cubicBezTo>
                    <a:pt x="55" y="39"/>
                    <a:pt x="53" y="37"/>
                    <a:pt x="51" y="37"/>
                  </a:cubicBezTo>
                  <a:close/>
                </a:path>
              </a:pathLst>
            </a:custGeom>
            <a:solidFill>
              <a:schemeClr val="bg1"/>
            </a:solidFill>
            <a:ln>
              <a:noFill/>
            </a:ln>
            <a:effectLst>
              <a:outerShdw blurRad="25400" dist="254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zh-CN" altLang="en-US"/>
            </a:p>
          </p:txBody>
        </p:sp>
        <p:sp>
          <p:nvSpPr>
            <p:cNvPr id="43" name="TextBox 42"/>
            <p:cNvSpPr txBox="1"/>
            <p:nvPr/>
          </p:nvSpPr>
          <p:spPr>
            <a:xfrm>
              <a:off x="3931723" y="3003798"/>
              <a:ext cx="1120820" cy="369332"/>
            </a:xfrm>
            <a:prstGeom prst="rect">
              <a:avLst/>
            </a:prstGeom>
            <a:noFill/>
            <a:effectLst>
              <a:outerShdw blurRad="25400" dist="25400" dir="2700000" algn="tl" rotWithShape="0">
                <a:prstClr val="black">
                  <a:alpha val="40000"/>
                </a:prstClr>
              </a:outerShdw>
            </a:effectLst>
          </p:spPr>
          <p:txBody>
            <a:bodyPr wrap="none" rtlCol="0">
              <a:spAutoFit/>
            </a:bodyPr>
            <a:lstStyle/>
            <a:p>
              <a:r>
                <a:rPr lang="en-US" altLang="zh-CN" dirty="0">
                  <a:solidFill>
                    <a:schemeClr val="bg1"/>
                  </a:solidFill>
                  <a:latin typeface="Impact" pitchFamily="34" charset="0"/>
                </a:rPr>
                <a:t>KEY WORD</a:t>
              </a:r>
              <a:endParaRPr lang="zh-CN" altLang="en-US" dirty="0">
                <a:solidFill>
                  <a:schemeClr val="bg1"/>
                </a:solidFill>
                <a:latin typeface="Impact" pitchFamily="34" charset="0"/>
              </a:endParaRPr>
            </a:p>
          </p:txBody>
        </p:sp>
      </p:grpSp>
      <p:sp>
        <p:nvSpPr>
          <p:cNvPr id="44" name="TextBox 43"/>
          <p:cNvSpPr txBox="1"/>
          <p:nvPr/>
        </p:nvSpPr>
        <p:spPr>
          <a:xfrm>
            <a:off x="3119891" y="1719971"/>
            <a:ext cx="396262" cy="369332"/>
          </a:xfrm>
          <a:prstGeom prst="rect">
            <a:avLst/>
          </a:prstGeom>
          <a:noFill/>
          <a:effectLst>
            <a:outerShdw blurRad="12700" dist="12700" dir="2700000" algn="tl" rotWithShape="0">
              <a:prstClr val="black">
                <a:alpha val="40000"/>
              </a:prstClr>
            </a:outerShdw>
          </a:effectLst>
        </p:spPr>
        <p:txBody>
          <a:bodyPr wrap="none" rtlCol="0">
            <a:spAutoFit/>
          </a:bodyPr>
          <a:lstStyle/>
          <a:p>
            <a:r>
              <a:rPr lang="en-US" altLang="zh-CN" dirty="0">
                <a:solidFill>
                  <a:schemeClr val="bg1"/>
                </a:solidFill>
                <a:latin typeface="Impact" pitchFamily="34" charset="0"/>
              </a:rPr>
              <a:t>01</a:t>
            </a:r>
            <a:endParaRPr lang="zh-CN" altLang="en-US" dirty="0">
              <a:solidFill>
                <a:schemeClr val="bg1"/>
              </a:solidFill>
              <a:latin typeface="Impact" pitchFamily="34" charset="0"/>
            </a:endParaRPr>
          </a:p>
        </p:txBody>
      </p:sp>
      <p:sp>
        <p:nvSpPr>
          <p:cNvPr id="59" name="TextBox 58"/>
          <p:cNvSpPr txBox="1"/>
          <p:nvPr/>
        </p:nvSpPr>
        <p:spPr>
          <a:xfrm>
            <a:off x="5433519" y="1719971"/>
            <a:ext cx="423514" cy="369332"/>
          </a:xfrm>
          <a:prstGeom prst="rect">
            <a:avLst/>
          </a:prstGeom>
          <a:noFill/>
          <a:effectLst>
            <a:outerShdw blurRad="12700" dist="12700" dir="2700000" algn="tl" rotWithShape="0">
              <a:prstClr val="black">
                <a:alpha val="40000"/>
              </a:prstClr>
            </a:outerShdw>
          </a:effectLst>
        </p:spPr>
        <p:txBody>
          <a:bodyPr wrap="none" rtlCol="0">
            <a:spAutoFit/>
          </a:bodyPr>
          <a:lstStyle/>
          <a:p>
            <a:r>
              <a:rPr lang="en-US" altLang="zh-CN" dirty="0">
                <a:solidFill>
                  <a:schemeClr val="bg1"/>
                </a:solidFill>
                <a:latin typeface="Impact" pitchFamily="34" charset="0"/>
              </a:rPr>
              <a:t>02</a:t>
            </a:r>
            <a:endParaRPr lang="zh-CN" altLang="en-US" dirty="0">
              <a:solidFill>
                <a:schemeClr val="bg1"/>
              </a:solidFill>
              <a:latin typeface="Impact" pitchFamily="34" charset="0"/>
            </a:endParaRPr>
          </a:p>
        </p:txBody>
      </p:sp>
      <p:sp>
        <p:nvSpPr>
          <p:cNvPr id="61" name="TextBox 60"/>
          <p:cNvSpPr txBox="1"/>
          <p:nvPr/>
        </p:nvSpPr>
        <p:spPr>
          <a:xfrm>
            <a:off x="5433519" y="4011673"/>
            <a:ext cx="429926" cy="369332"/>
          </a:xfrm>
          <a:prstGeom prst="rect">
            <a:avLst/>
          </a:prstGeom>
          <a:noFill/>
          <a:effectLst>
            <a:outerShdw blurRad="12700" dist="12700" dir="2700000" algn="tl" rotWithShape="0">
              <a:prstClr val="black">
                <a:alpha val="40000"/>
              </a:prstClr>
            </a:outerShdw>
          </a:effectLst>
        </p:spPr>
        <p:txBody>
          <a:bodyPr wrap="none" rtlCol="0">
            <a:spAutoFit/>
          </a:bodyPr>
          <a:lstStyle/>
          <a:p>
            <a:r>
              <a:rPr lang="en-US" altLang="zh-CN" dirty="0">
                <a:solidFill>
                  <a:schemeClr val="bg1"/>
                </a:solidFill>
                <a:latin typeface="Impact" pitchFamily="34" charset="0"/>
              </a:rPr>
              <a:t>03</a:t>
            </a:r>
            <a:endParaRPr lang="zh-CN" altLang="en-US" dirty="0">
              <a:solidFill>
                <a:schemeClr val="bg1"/>
              </a:solidFill>
              <a:latin typeface="Impact" pitchFamily="34" charset="0"/>
            </a:endParaRPr>
          </a:p>
        </p:txBody>
      </p:sp>
      <p:sp>
        <p:nvSpPr>
          <p:cNvPr id="63" name="TextBox 62"/>
          <p:cNvSpPr txBox="1"/>
          <p:nvPr/>
        </p:nvSpPr>
        <p:spPr>
          <a:xfrm>
            <a:off x="3137653" y="4011673"/>
            <a:ext cx="423514" cy="369332"/>
          </a:xfrm>
          <a:prstGeom prst="rect">
            <a:avLst/>
          </a:prstGeom>
          <a:noFill/>
          <a:effectLst>
            <a:outerShdw blurRad="12700" dist="12700" dir="2700000" algn="tl" rotWithShape="0">
              <a:prstClr val="black">
                <a:alpha val="40000"/>
              </a:prstClr>
            </a:outerShdw>
          </a:effectLst>
        </p:spPr>
        <p:txBody>
          <a:bodyPr wrap="none" rtlCol="0">
            <a:spAutoFit/>
          </a:bodyPr>
          <a:lstStyle/>
          <a:p>
            <a:r>
              <a:rPr lang="en-US" altLang="zh-CN" dirty="0">
                <a:solidFill>
                  <a:schemeClr val="bg1"/>
                </a:solidFill>
                <a:latin typeface="Impact" pitchFamily="34" charset="0"/>
              </a:rPr>
              <a:t>04</a:t>
            </a:r>
            <a:endParaRPr lang="zh-CN" altLang="en-US" dirty="0">
              <a:solidFill>
                <a:schemeClr val="bg1"/>
              </a:solidFill>
              <a:latin typeface="Impact" pitchFamily="34" charset="0"/>
            </a:endParaRPr>
          </a:p>
        </p:txBody>
      </p:sp>
      <p:sp>
        <p:nvSpPr>
          <p:cNvPr id="19" name="矩形 18">
            <a:extLst>
              <a:ext uri="{FF2B5EF4-FFF2-40B4-BE49-F238E27FC236}">
                <a16:creationId xmlns:a16="http://schemas.microsoft.com/office/drawing/2014/main" id="{3055B1F9-B1A2-4137-86E7-FF010A769DDC}"/>
              </a:ext>
            </a:extLst>
          </p:cNvPr>
          <p:cNvSpPr/>
          <p:nvPr/>
        </p:nvSpPr>
        <p:spPr>
          <a:xfrm>
            <a:off x="997225" y="1593927"/>
            <a:ext cx="1907704" cy="707886"/>
          </a:xfrm>
          <a:prstGeom prst="rect">
            <a:avLst/>
          </a:prstGeom>
        </p:spPr>
        <p:txBody>
          <a:bodyPr wrap="square">
            <a:spAutoFit/>
          </a:bodyPr>
          <a:lstStyle/>
          <a:p>
            <a:pPr algn="ctr"/>
            <a:r>
              <a:rPr lang="en-US" altLang="zh-CN" sz="2000" dirty="0">
                <a:latin typeface="Times New Roman" panose="02020603050405020304" pitchFamily="18" charset="0"/>
                <a:cs typeface="Times New Roman" panose="02020603050405020304" pitchFamily="18" charset="0"/>
              </a:rPr>
              <a:t>A new language translation tool</a:t>
            </a:r>
            <a:endParaRPr lang="zh-CN" altLang="en-US" sz="2000" dirty="0">
              <a:latin typeface="Times New Roman" panose="02020603050405020304" pitchFamily="18" charset="0"/>
              <a:ea typeface="微软雅黑" pitchFamily="34" charset="-122"/>
              <a:cs typeface="Times New Roman" panose="02020603050405020304" pitchFamily="18" charset="0"/>
            </a:endParaRPr>
          </a:p>
        </p:txBody>
      </p:sp>
      <p:sp>
        <p:nvSpPr>
          <p:cNvPr id="20" name="矩形 19">
            <a:extLst>
              <a:ext uri="{FF2B5EF4-FFF2-40B4-BE49-F238E27FC236}">
                <a16:creationId xmlns:a16="http://schemas.microsoft.com/office/drawing/2014/main" id="{9FF1F1F6-D75A-45A2-9DE4-49D3357A1642}"/>
              </a:ext>
            </a:extLst>
          </p:cNvPr>
          <p:cNvSpPr/>
          <p:nvPr/>
        </p:nvSpPr>
        <p:spPr>
          <a:xfrm>
            <a:off x="6236131" y="1547760"/>
            <a:ext cx="2572161" cy="400110"/>
          </a:xfrm>
          <a:prstGeom prst="rect">
            <a:avLst/>
          </a:prstGeom>
        </p:spPr>
        <p:txBody>
          <a:bodyPr wrap="square">
            <a:spAutoFit/>
          </a:bodyPr>
          <a:lstStyle/>
          <a:p>
            <a:pPr algn="just"/>
            <a:r>
              <a:rPr lang="en-US" altLang="zh-CN" sz="2000" dirty="0">
                <a:latin typeface="Times New Roman" panose="02020603050405020304" pitchFamily="18" charset="0"/>
                <a:cs typeface="Times New Roman" panose="02020603050405020304" pitchFamily="18" charset="0"/>
              </a:rPr>
              <a:t>Translator as the center</a:t>
            </a:r>
            <a:endParaRPr lang="zh-CN" altLang="en-US" sz="2000" dirty="0">
              <a:latin typeface="Times New Roman" panose="02020603050405020304" pitchFamily="18" charset="0"/>
              <a:cs typeface="Times New Roman" panose="02020603050405020304" pitchFamily="18" charset="0"/>
            </a:endParaRPr>
          </a:p>
        </p:txBody>
      </p:sp>
      <p:sp>
        <p:nvSpPr>
          <p:cNvPr id="21" name="矩形 20">
            <a:extLst>
              <a:ext uri="{FF2B5EF4-FFF2-40B4-BE49-F238E27FC236}">
                <a16:creationId xmlns:a16="http://schemas.microsoft.com/office/drawing/2014/main" id="{A736DD57-6305-481C-AFB6-9A416EE181EC}"/>
              </a:ext>
            </a:extLst>
          </p:cNvPr>
          <p:cNvSpPr/>
          <p:nvPr/>
        </p:nvSpPr>
        <p:spPr>
          <a:xfrm>
            <a:off x="232265" y="4022035"/>
            <a:ext cx="2879386" cy="400110"/>
          </a:xfrm>
          <a:prstGeom prst="rect">
            <a:avLst/>
          </a:prstGeom>
        </p:spPr>
        <p:txBody>
          <a:bodyPr wrap="square">
            <a:spAutoFit/>
          </a:bodyPr>
          <a:lstStyle/>
          <a:p>
            <a:pPr algn="just"/>
            <a:r>
              <a:rPr lang="en-US" altLang="zh-CN" sz="2000" dirty="0">
                <a:latin typeface="Times New Roman" panose="02020603050405020304" pitchFamily="18" charset="0"/>
                <a:cs typeface="Times New Roman" panose="02020603050405020304" pitchFamily="18" charset="0"/>
              </a:rPr>
              <a:t>Low-cost; high-efficiency</a:t>
            </a:r>
            <a:endParaRPr lang="zh-CN" altLang="en-US" sz="2000" dirty="0">
              <a:latin typeface="Times New Roman" panose="02020603050405020304" pitchFamily="18" charset="0"/>
              <a:cs typeface="Times New Roman" panose="02020603050405020304" pitchFamily="18" charset="0"/>
            </a:endParaRPr>
          </a:p>
        </p:txBody>
      </p:sp>
      <p:sp>
        <p:nvSpPr>
          <p:cNvPr id="23" name="矩形 22">
            <a:extLst>
              <a:ext uri="{FF2B5EF4-FFF2-40B4-BE49-F238E27FC236}">
                <a16:creationId xmlns:a16="http://schemas.microsoft.com/office/drawing/2014/main" id="{8716F36F-B787-4947-89F4-84D3D7D80832}"/>
              </a:ext>
            </a:extLst>
          </p:cNvPr>
          <p:cNvSpPr/>
          <p:nvPr/>
        </p:nvSpPr>
        <p:spPr>
          <a:xfrm>
            <a:off x="6187273" y="3624782"/>
            <a:ext cx="2669875" cy="1015663"/>
          </a:xfrm>
          <a:prstGeom prst="rect">
            <a:avLst/>
          </a:prstGeom>
        </p:spPr>
        <p:txBody>
          <a:bodyPr wrap="square">
            <a:spAutoFit/>
          </a:bodyPr>
          <a:lstStyle/>
          <a:p>
            <a:pPr algn="ctr"/>
            <a:r>
              <a:rPr lang="en-US" altLang="zh-CN" sz="2000" dirty="0">
                <a:latin typeface="Times New Roman" panose="02020603050405020304" pitchFamily="18" charset="0"/>
                <a:cs typeface="Times New Roman" panose="02020603050405020304" pitchFamily="18" charset="0"/>
              </a:rPr>
              <a:t>Machine translation and computer translation as auxiliary</a:t>
            </a:r>
            <a:endParaRPr lang="zh-CN"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2486415"/>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53" presetClass="entr" presetSubtype="16" fill="hold" nodeType="afterEffect">
                                      <p:stCondLst>
                                        <p:cond delay="0"/>
                                      </p:stCondLst>
                                      <p:childTnLst>
                                        <p:set>
                                          <p:cBhvr>
                                            <p:cTn id="15" dur="1" fill="hold">
                                              <p:stCondLst>
                                                <p:cond delay="0"/>
                                              </p:stCondLst>
                                            </p:cTn>
                                            <p:tgtEl>
                                              <p:spTgt spid="40"/>
                                            </p:tgtEl>
                                            <p:attrNameLst>
                                              <p:attrName>style.visibility</p:attrName>
                                            </p:attrNameLst>
                                          </p:cBhvr>
                                          <p:to>
                                            <p:strVal val="visible"/>
                                          </p:to>
                                        </p:set>
                                        <p:anim calcmode="lin" valueType="num">
                                          <p:cBhvr>
                                            <p:cTn id="16" dur="200" fill="hold"/>
                                            <p:tgtEl>
                                              <p:spTgt spid="40"/>
                                            </p:tgtEl>
                                            <p:attrNameLst>
                                              <p:attrName>ppt_w</p:attrName>
                                            </p:attrNameLst>
                                          </p:cBhvr>
                                          <p:tavLst>
                                            <p:tav tm="0">
                                              <p:val>
                                                <p:fltVal val="0"/>
                                              </p:val>
                                            </p:tav>
                                            <p:tav tm="100000">
                                              <p:val>
                                                <p:strVal val="#ppt_w"/>
                                              </p:val>
                                            </p:tav>
                                          </p:tavLst>
                                        </p:anim>
                                        <p:anim calcmode="lin" valueType="num">
                                          <p:cBhvr>
                                            <p:cTn id="17" dur="200" fill="hold"/>
                                            <p:tgtEl>
                                              <p:spTgt spid="40"/>
                                            </p:tgtEl>
                                            <p:attrNameLst>
                                              <p:attrName>ppt_h</p:attrName>
                                            </p:attrNameLst>
                                          </p:cBhvr>
                                          <p:tavLst>
                                            <p:tav tm="0">
                                              <p:val>
                                                <p:fltVal val="0"/>
                                              </p:val>
                                            </p:tav>
                                            <p:tav tm="100000">
                                              <p:val>
                                                <p:strVal val="#ppt_h"/>
                                              </p:val>
                                            </p:tav>
                                          </p:tavLst>
                                        </p:anim>
                                        <p:animEffect transition="in" filter="fade">
                                          <p:cBhvr>
                                            <p:cTn id="18" dur="200"/>
                                            <p:tgtEl>
                                              <p:spTgt spid="40"/>
                                            </p:tgtEl>
                                          </p:cBhvr>
                                        </p:animEffect>
                                      </p:childTnLst>
                                    </p:cTn>
                                  </p:par>
                                  <p:par>
                                    <p:cTn id="19" presetID="6" presetClass="emph" presetSubtype="0" autoRev="1" fill="hold" nodeType="withEffect">
                                      <p:stCondLst>
                                        <p:cond delay="150"/>
                                      </p:stCondLst>
                                      <p:childTnLst>
                                        <p:animScale>
                                          <p:cBhvr>
                                            <p:cTn id="20" dur="100" fill="hold"/>
                                            <p:tgtEl>
                                              <p:spTgt spid="40"/>
                                            </p:tgtEl>
                                          </p:cBhvr>
                                          <p:by x="130000" y="130000"/>
                                        </p:animScale>
                                      </p:childTnLst>
                                    </p:cTn>
                                  </p:par>
                                </p:childTnLst>
                              </p:cTn>
                            </p:par>
                            <p:par>
                              <p:cTn id="21" fill="hold">
                                <p:stCondLst>
                                  <p:cond delay="1350"/>
                                </p:stCondLst>
                                <p:childTnLst>
                                  <p:par>
                                    <p:cTn id="22" presetID="10" presetClass="entr" presetSubtype="0" fill="hold" grpId="0" nodeType="after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fade">
                                          <p:cBhvr>
                                            <p:cTn id="24" dur="500"/>
                                            <p:tgtEl>
                                              <p:spTgt spid="3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500"/>
                                            <p:tgtEl>
                                              <p:spTgt spid="38"/>
                                            </p:tgtEl>
                                          </p:cBhvr>
                                        </p:animEffect>
                                      </p:childTnLst>
                                    </p:cTn>
                                  </p:par>
                                  <p:par>
                                    <p:cTn id="28" presetID="8" presetClass="emph" presetSubtype="0" fill="hold" grpId="1" nodeType="withEffect">
                                      <p:stCondLst>
                                        <p:cond delay="0"/>
                                      </p:stCondLst>
                                      <p:childTnLst>
                                        <p:animRot by="21600000">
                                          <p:cBhvr>
                                            <p:cTn id="29" dur="1600" fill="hold"/>
                                            <p:tgtEl>
                                              <p:spTgt spid="39"/>
                                            </p:tgtEl>
                                            <p:attrNameLst>
                                              <p:attrName>r</p:attrName>
                                            </p:attrNameLst>
                                          </p:cBhvr>
                                        </p:animRot>
                                      </p:childTnLst>
                                    </p:cTn>
                                  </p:par>
                                  <p:par>
                                    <p:cTn id="30" presetID="8" presetClass="emph" presetSubtype="0" fill="hold" grpId="1" nodeType="withEffect">
                                      <p:stCondLst>
                                        <p:cond delay="0"/>
                                      </p:stCondLst>
                                      <p:childTnLst>
                                        <p:animRot by="21600000">
                                          <p:cBhvr>
                                            <p:cTn id="31" dur="1600" fill="hold"/>
                                            <p:tgtEl>
                                              <p:spTgt spid="38"/>
                                            </p:tgtEl>
                                            <p:attrNameLst>
                                              <p:attrName>r</p:attrName>
                                            </p:attrNameLst>
                                          </p:cBhvr>
                                        </p:animRot>
                                      </p:childTnLst>
                                    </p:cTn>
                                  </p:par>
                                </p:childTnLst>
                              </p:cTn>
                            </p:par>
                            <p:par>
                              <p:cTn id="32" fill="hold">
                                <p:stCondLst>
                                  <p:cond delay="2950"/>
                                </p:stCondLst>
                                <p:childTnLst>
                                  <p:par>
                                    <p:cTn id="33" presetID="53" presetClass="entr" presetSubtype="16" fill="hold" grpId="0" nodeType="afterEffect">
                                      <p:stCondLst>
                                        <p:cond delay="0"/>
                                      </p:stCondLst>
                                      <p:childTnLst>
                                        <p:set>
                                          <p:cBhvr>
                                            <p:cTn id="34" dur="1" fill="hold">
                                              <p:stCondLst>
                                                <p:cond delay="0"/>
                                              </p:stCondLst>
                                            </p:cTn>
                                            <p:tgtEl>
                                              <p:spTgt spid="44"/>
                                            </p:tgtEl>
                                            <p:attrNameLst>
                                              <p:attrName>style.visibility</p:attrName>
                                            </p:attrNameLst>
                                          </p:cBhvr>
                                          <p:to>
                                            <p:strVal val="visible"/>
                                          </p:to>
                                        </p:set>
                                        <p:anim calcmode="lin" valueType="num">
                                          <p:cBhvr>
                                            <p:cTn id="35" dur="500" fill="hold"/>
                                            <p:tgtEl>
                                              <p:spTgt spid="44"/>
                                            </p:tgtEl>
                                            <p:attrNameLst>
                                              <p:attrName>ppt_w</p:attrName>
                                            </p:attrNameLst>
                                          </p:cBhvr>
                                          <p:tavLst>
                                            <p:tav tm="0">
                                              <p:val>
                                                <p:fltVal val="0"/>
                                              </p:val>
                                            </p:tav>
                                            <p:tav tm="100000">
                                              <p:val>
                                                <p:strVal val="#ppt_w"/>
                                              </p:val>
                                            </p:tav>
                                          </p:tavLst>
                                        </p:anim>
                                        <p:anim calcmode="lin" valueType="num">
                                          <p:cBhvr>
                                            <p:cTn id="36" dur="500" fill="hold"/>
                                            <p:tgtEl>
                                              <p:spTgt spid="44"/>
                                            </p:tgtEl>
                                            <p:attrNameLst>
                                              <p:attrName>ppt_h</p:attrName>
                                            </p:attrNameLst>
                                          </p:cBhvr>
                                          <p:tavLst>
                                            <p:tav tm="0">
                                              <p:val>
                                                <p:fltVal val="0"/>
                                              </p:val>
                                            </p:tav>
                                            <p:tav tm="100000">
                                              <p:val>
                                                <p:strVal val="#ppt_h"/>
                                              </p:val>
                                            </p:tav>
                                          </p:tavLst>
                                        </p:anim>
                                        <p:animEffect transition="in" filter="fade">
                                          <p:cBhvr>
                                            <p:cTn id="37" dur="500"/>
                                            <p:tgtEl>
                                              <p:spTgt spid="44"/>
                                            </p:tgtEl>
                                          </p:cBhvr>
                                        </p:animEffect>
                                      </p:childTnLst>
                                    </p:cTn>
                                  </p:par>
                                </p:childTnLst>
                              </p:cTn>
                            </p:par>
                            <p:par>
                              <p:cTn id="38" fill="hold">
                                <p:stCondLst>
                                  <p:cond delay="3450"/>
                                </p:stCondLst>
                                <p:childTnLst>
                                  <p:par>
                                    <p:cTn id="39" presetID="53" presetClass="entr" presetSubtype="16" fill="hold" grpId="0" nodeType="afterEffect">
                                      <p:stCondLst>
                                        <p:cond delay="0"/>
                                      </p:stCondLst>
                                      <p:childTnLst>
                                        <p:set>
                                          <p:cBhvr>
                                            <p:cTn id="40" dur="1" fill="hold">
                                              <p:stCondLst>
                                                <p:cond delay="0"/>
                                              </p:stCondLst>
                                            </p:cTn>
                                            <p:tgtEl>
                                              <p:spTgt spid="59"/>
                                            </p:tgtEl>
                                            <p:attrNameLst>
                                              <p:attrName>style.visibility</p:attrName>
                                            </p:attrNameLst>
                                          </p:cBhvr>
                                          <p:to>
                                            <p:strVal val="visible"/>
                                          </p:to>
                                        </p:set>
                                        <p:anim calcmode="lin" valueType="num">
                                          <p:cBhvr>
                                            <p:cTn id="41" dur="500" fill="hold"/>
                                            <p:tgtEl>
                                              <p:spTgt spid="59"/>
                                            </p:tgtEl>
                                            <p:attrNameLst>
                                              <p:attrName>ppt_w</p:attrName>
                                            </p:attrNameLst>
                                          </p:cBhvr>
                                          <p:tavLst>
                                            <p:tav tm="0">
                                              <p:val>
                                                <p:fltVal val="0"/>
                                              </p:val>
                                            </p:tav>
                                            <p:tav tm="100000">
                                              <p:val>
                                                <p:strVal val="#ppt_w"/>
                                              </p:val>
                                            </p:tav>
                                          </p:tavLst>
                                        </p:anim>
                                        <p:anim calcmode="lin" valueType="num">
                                          <p:cBhvr>
                                            <p:cTn id="42" dur="500" fill="hold"/>
                                            <p:tgtEl>
                                              <p:spTgt spid="59"/>
                                            </p:tgtEl>
                                            <p:attrNameLst>
                                              <p:attrName>ppt_h</p:attrName>
                                            </p:attrNameLst>
                                          </p:cBhvr>
                                          <p:tavLst>
                                            <p:tav tm="0">
                                              <p:val>
                                                <p:fltVal val="0"/>
                                              </p:val>
                                            </p:tav>
                                            <p:tav tm="100000">
                                              <p:val>
                                                <p:strVal val="#ppt_h"/>
                                              </p:val>
                                            </p:tav>
                                          </p:tavLst>
                                        </p:anim>
                                        <p:animEffect transition="in" filter="fade">
                                          <p:cBhvr>
                                            <p:cTn id="43" dur="500"/>
                                            <p:tgtEl>
                                              <p:spTgt spid="59"/>
                                            </p:tgtEl>
                                          </p:cBhvr>
                                        </p:animEffect>
                                      </p:childTnLst>
                                    </p:cTn>
                                  </p:par>
                                </p:childTnLst>
                              </p:cTn>
                            </p:par>
                            <p:par>
                              <p:cTn id="44" fill="hold">
                                <p:stCondLst>
                                  <p:cond delay="3950"/>
                                </p:stCondLst>
                                <p:childTnLst>
                                  <p:par>
                                    <p:cTn id="45" presetID="53" presetClass="entr" presetSubtype="16" fill="hold" grpId="0" nodeType="afterEffect">
                                      <p:stCondLst>
                                        <p:cond delay="0"/>
                                      </p:stCondLst>
                                      <p:childTnLst>
                                        <p:set>
                                          <p:cBhvr>
                                            <p:cTn id="46" dur="1" fill="hold">
                                              <p:stCondLst>
                                                <p:cond delay="0"/>
                                              </p:stCondLst>
                                            </p:cTn>
                                            <p:tgtEl>
                                              <p:spTgt spid="61"/>
                                            </p:tgtEl>
                                            <p:attrNameLst>
                                              <p:attrName>style.visibility</p:attrName>
                                            </p:attrNameLst>
                                          </p:cBhvr>
                                          <p:to>
                                            <p:strVal val="visible"/>
                                          </p:to>
                                        </p:set>
                                        <p:anim calcmode="lin" valueType="num">
                                          <p:cBhvr>
                                            <p:cTn id="47" dur="500" fill="hold"/>
                                            <p:tgtEl>
                                              <p:spTgt spid="61"/>
                                            </p:tgtEl>
                                            <p:attrNameLst>
                                              <p:attrName>ppt_w</p:attrName>
                                            </p:attrNameLst>
                                          </p:cBhvr>
                                          <p:tavLst>
                                            <p:tav tm="0">
                                              <p:val>
                                                <p:fltVal val="0"/>
                                              </p:val>
                                            </p:tav>
                                            <p:tav tm="100000">
                                              <p:val>
                                                <p:strVal val="#ppt_w"/>
                                              </p:val>
                                            </p:tav>
                                          </p:tavLst>
                                        </p:anim>
                                        <p:anim calcmode="lin" valueType="num">
                                          <p:cBhvr>
                                            <p:cTn id="48" dur="500" fill="hold"/>
                                            <p:tgtEl>
                                              <p:spTgt spid="61"/>
                                            </p:tgtEl>
                                            <p:attrNameLst>
                                              <p:attrName>ppt_h</p:attrName>
                                            </p:attrNameLst>
                                          </p:cBhvr>
                                          <p:tavLst>
                                            <p:tav tm="0">
                                              <p:val>
                                                <p:fltVal val="0"/>
                                              </p:val>
                                            </p:tav>
                                            <p:tav tm="100000">
                                              <p:val>
                                                <p:strVal val="#ppt_h"/>
                                              </p:val>
                                            </p:tav>
                                          </p:tavLst>
                                        </p:anim>
                                        <p:animEffect transition="in" filter="fade">
                                          <p:cBhvr>
                                            <p:cTn id="49" dur="500"/>
                                            <p:tgtEl>
                                              <p:spTgt spid="61"/>
                                            </p:tgtEl>
                                          </p:cBhvr>
                                        </p:animEffect>
                                      </p:childTnLst>
                                    </p:cTn>
                                  </p:par>
                                </p:childTnLst>
                              </p:cTn>
                            </p:par>
                            <p:par>
                              <p:cTn id="50" fill="hold">
                                <p:stCondLst>
                                  <p:cond delay="4450"/>
                                </p:stCondLst>
                                <p:childTnLst>
                                  <p:par>
                                    <p:cTn id="51" presetID="53" presetClass="entr" presetSubtype="16" fill="hold" grpId="0" nodeType="afterEffect">
                                      <p:stCondLst>
                                        <p:cond delay="0"/>
                                      </p:stCondLst>
                                      <p:childTnLst>
                                        <p:set>
                                          <p:cBhvr>
                                            <p:cTn id="52" dur="1" fill="hold">
                                              <p:stCondLst>
                                                <p:cond delay="0"/>
                                              </p:stCondLst>
                                            </p:cTn>
                                            <p:tgtEl>
                                              <p:spTgt spid="63"/>
                                            </p:tgtEl>
                                            <p:attrNameLst>
                                              <p:attrName>style.visibility</p:attrName>
                                            </p:attrNameLst>
                                          </p:cBhvr>
                                          <p:to>
                                            <p:strVal val="visible"/>
                                          </p:to>
                                        </p:set>
                                        <p:anim calcmode="lin" valueType="num">
                                          <p:cBhvr>
                                            <p:cTn id="53" dur="500" fill="hold"/>
                                            <p:tgtEl>
                                              <p:spTgt spid="63"/>
                                            </p:tgtEl>
                                            <p:attrNameLst>
                                              <p:attrName>ppt_w</p:attrName>
                                            </p:attrNameLst>
                                          </p:cBhvr>
                                          <p:tavLst>
                                            <p:tav tm="0">
                                              <p:val>
                                                <p:fltVal val="0"/>
                                              </p:val>
                                            </p:tav>
                                            <p:tav tm="100000">
                                              <p:val>
                                                <p:strVal val="#ppt_w"/>
                                              </p:val>
                                            </p:tav>
                                          </p:tavLst>
                                        </p:anim>
                                        <p:anim calcmode="lin" valueType="num">
                                          <p:cBhvr>
                                            <p:cTn id="54" dur="500" fill="hold"/>
                                            <p:tgtEl>
                                              <p:spTgt spid="63"/>
                                            </p:tgtEl>
                                            <p:attrNameLst>
                                              <p:attrName>ppt_h</p:attrName>
                                            </p:attrNameLst>
                                          </p:cBhvr>
                                          <p:tavLst>
                                            <p:tav tm="0">
                                              <p:val>
                                                <p:fltVal val="0"/>
                                              </p:val>
                                            </p:tav>
                                            <p:tav tm="100000">
                                              <p:val>
                                                <p:strVal val="#ppt_h"/>
                                              </p:val>
                                            </p:tav>
                                          </p:tavLst>
                                        </p:anim>
                                        <p:animEffect transition="in" filter="fade">
                                          <p:cBhvr>
                                            <p:cTn id="55" dur="500"/>
                                            <p:tgtEl>
                                              <p:spTgt spid="63"/>
                                            </p:tgtEl>
                                          </p:cBhvr>
                                        </p:animEffect>
                                      </p:childTnLst>
                                    </p:cTn>
                                  </p:par>
                                </p:childTnLst>
                              </p:cTn>
                            </p:par>
                            <p:par>
                              <p:cTn id="56" fill="hold">
                                <p:stCondLst>
                                  <p:cond delay="4950"/>
                                </p:stCondLst>
                                <p:childTnLst>
                                  <p:par>
                                    <p:cTn id="57" presetID="2" presetClass="entr" presetSubtype="8" fill="hold" grpId="0" nodeType="afterEffect" p14:presetBounceEnd="56667">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14:bounceEnd="56667">
                                          <p:cBhvr additive="base">
                                            <p:cTn id="59" dur="300" fill="hold"/>
                                            <p:tgtEl>
                                              <p:spTgt spid="19"/>
                                            </p:tgtEl>
                                            <p:attrNameLst>
                                              <p:attrName>ppt_x</p:attrName>
                                            </p:attrNameLst>
                                          </p:cBhvr>
                                          <p:tavLst>
                                            <p:tav tm="0">
                                              <p:val>
                                                <p:strVal val="0-#ppt_w/2"/>
                                              </p:val>
                                            </p:tav>
                                            <p:tav tm="100000">
                                              <p:val>
                                                <p:strVal val="#ppt_x"/>
                                              </p:val>
                                            </p:tav>
                                          </p:tavLst>
                                        </p:anim>
                                        <p:anim calcmode="lin" valueType="num" p14:bounceEnd="56667">
                                          <p:cBhvr additive="base">
                                            <p:cTn id="60" dur="300" fill="hold"/>
                                            <p:tgtEl>
                                              <p:spTgt spid="19"/>
                                            </p:tgtEl>
                                            <p:attrNameLst>
                                              <p:attrName>ppt_y</p:attrName>
                                            </p:attrNameLst>
                                          </p:cBhvr>
                                          <p:tavLst>
                                            <p:tav tm="0">
                                              <p:val>
                                                <p:strVal val="#ppt_y"/>
                                              </p:val>
                                            </p:tav>
                                            <p:tav tm="100000">
                                              <p:val>
                                                <p:strVal val="#ppt_y"/>
                                              </p:val>
                                            </p:tav>
                                          </p:tavLst>
                                        </p:anim>
                                      </p:childTnLst>
                                    </p:cTn>
                                  </p:par>
                                </p:childTnLst>
                              </p:cTn>
                            </p:par>
                            <p:par>
                              <p:cTn id="61" fill="hold">
                                <p:stCondLst>
                                  <p:cond delay="5250"/>
                                </p:stCondLst>
                                <p:childTnLst>
                                  <p:par>
                                    <p:cTn id="62" presetID="2" presetClass="entr" presetSubtype="8" fill="hold" grpId="0" nodeType="afterEffect" p14:presetBounceEnd="56667">
                                      <p:stCondLst>
                                        <p:cond delay="0"/>
                                      </p:stCondLst>
                                      <p:childTnLst>
                                        <p:set>
                                          <p:cBhvr>
                                            <p:cTn id="63" dur="1" fill="hold">
                                              <p:stCondLst>
                                                <p:cond delay="0"/>
                                              </p:stCondLst>
                                            </p:cTn>
                                            <p:tgtEl>
                                              <p:spTgt spid="20"/>
                                            </p:tgtEl>
                                            <p:attrNameLst>
                                              <p:attrName>style.visibility</p:attrName>
                                            </p:attrNameLst>
                                          </p:cBhvr>
                                          <p:to>
                                            <p:strVal val="visible"/>
                                          </p:to>
                                        </p:set>
                                        <p:anim calcmode="lin" valueType="num" p14:bounceEnd="56667">
                                          <p:cBhvr additive="base">
                                            <p:cTn id="64" dur="300" fill="hold"/>
                                            <p:tgtEl>
                                              <p:spTgt spid="20"/>
                                            </p:tgtEl>
                                            <p:attrNameLst>
                                              <p:attrName>ppt_x</p:attrName>
                                            </p:attrNameLst>
                                          </p:cBhvr>
                                          <p:tavLst>
                                            <p:tav tm="0">
                                              <p:val>
                                                <p:strVal val="0-#ppt_w/2"/>
                                              </p:val>
                                            </p:tav>
                                            <p:tav tm="100000">
                                              <p:val>
                                                <p:strVal val="#ppt_x"/>
                                              </p:val>
                                            </p:tav>
                                          </p:tavLst>
                                        </p:anim>
                                        <p:anim calcmode="lin" valueType="num" p14:bounceEnd="56667">
                                          <p:cBhvr additive="base">
                                            <p:cTn id="65" dur="300" fill="hold"/>
                                            <p:tgtEl>
                                              <p:spTgt spid="20"/>
                                            </p:tgtEl>
                                            <p:attrNameLst>
                                              <p:attrName>ppt_y</p:attrName>
                                            </p:attrNameLst>
                                          </p:cBhvr>
                                          <p:tavLst>
                                            <p:tav tm="0">
                                              <p:val>
                                                <p:strVal val="#ppt_y"/>
                                              </p:val>
                                            </p:tav>
                                            <p:tav tm="100000">
                                              <p:val>
                                                <p:strVal val="#ppt_y"/>
                                              </p:val>
                                            </p:tav>
                                          </p:tavLst>
                                        </p:anim>
                                      </p:childTnLst>
                                    </p:cTn>
                                  </p:par>
                                </p:childTnLst>
                              </p:cTn>
                            </p:par>
                            <p:par>
                              <p:cTn id="66" fill="hold">
                                <p:stCondLst>
                                  <p:cond delay="5550"/>
                                </p:stCondLst>
                                <p:childTnLst>
                                  <p:par>
                                    <p:cTn id="67" presetID="2" presetClass="entr" presetSubtype="8" fill="hold" grpId="0" nodeType="afterEffect" p14:presetBounceEnd="56667">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14:bounceEnd="56667">
                                          <p:cBhvr additive="base">
                                            <p:cTn id="69" dur="300" fill="hold"/>
                                            <p:tgtEl>
                                              <p:spTgt spid="21"/>
                                            </p:tgtEl>
                                            <p:attrNameLst>
                                              <p:attrName>ppt_x</p:attrName>
                                            </p:attrNameLst>
                                          </p:cBhvr>
                                          <p:tavLst>
                                            <p:tav tm="0">
                                              <p:val>
                                                <p:strVal val="0-#ppt_w/2"/>
                                              </p:val>
                                            </p:tav>
                                            <p:tav tm="100000">
                                              <p:val>
                                                <p:strVal val="#ppt_x"/>
                                              </p:val>
                                            </p:tav>
                                          </p:tavLst>
                                        </p:anim>
                                        <p:anim calcmode="lin" valueType="num" p14:bounceEnd="56667">
                                          <p:cBhvr additive="base">
                                            <p:cTn id="70" dur="300" fill="hold"/>
                                            <p:tgtEl>
                                              <p:spTgt spid="21"/>
                                            </p:tgtEl>
                                            <p:attrNameLst>
                                              <p:attrName>ppt_y</p:attrName>
                                            </p:attrNameLst>
                                          </p:cBhvr>
                                          <p:tavLst>
                                            <p:tav tm="0">
                                              <p:val>
                                                <p:strVal val="#ppt_y"/>
                                              </p:val>
                                            </p:tav>
                                            <p:tav tm="100000">
                                              <p:val>
                                                <p:strVal val="#ppt_y"/>
                                              </p:val>
                                            </p:tav>
                                          </p:tavLst>
                                        </p:anim>
                                      </p:childTnLst>
                                    </p:cTn>
                                  </p:par>
                                </p:childTnLst>
                              </p:cTn>
                            </p:par>
                            <p:par>
                              <p:cTn id="71" fill="hold">
                                <p:stCondLst>
                                  <p:cond delay="5850"/>
                                </p:stCondLst>
                                <p:childTnLst>
                                  <p:par>
                                    <p:cTn id="72" presetID="2" presetClass="entr" presetSubtype="8" fill="hold" grpId="0" nodeType="afterEffect" p14:presetBounceEnd="56667">
                                      <p:stCondLst>
                                        <p:cond delay="0"/>
                                      </p:stCondLst>
                                      <p:childTnLst>
                                        <p:set>
                                          <p:cBhvr>
                                            <p:cTn id="73" dur="1" fill="hold">
                                              <p:stCondLst>
                                                <p:cond delay="0"/>
                                              </p:stCondLst>
                                            </p:cTn>
                                            <p:tgtEl>
                                              <p:spTgt spid="23"/>
                                            </p:tgtEl>
                                            <p:attrNameLst>
                                              <p:attrName>style.visibility</p:attrName>
                                            </p:attrNameLst>
                                          </p:cBhvr>
                                          <p:to>
                                            <p:strVal val="visible"/>
                                          </p:to>
                                        </p:set>
                                        <p:anim calcmode="lin" valueType="num" p14:bounceEnd="56667">
                                          <p:cBhvr additive="base">
                                            <p:cTn id="74" dur="300" fill="hold"/>
                                            <p:tgtEl>
                                              <p:spTgt spid="23"/>
                                            </p:tgtEl>
                                            <p:attrNameLst>
                                              <p:attrName>ppt_x</p:attrName>
                                            </p:attrNameLst>
                                          </p:cBhvr>
                                          <p:tavLst>
                                            <p:tav tm="0">
                                              <p:val>
                                                <p:strVal val="0-#ppt_w/2"/>
                                              </p:val>
                                            </p:tav>
                                            <p:tav tm="100000">
                                              <p:val>
                                                <p:strVal val="#ppt_x"/>
                                              </p:val>
                                            </p:tav>
                                          </p:tavLst>
                                        </p:anim>
                                        <p:anim calcmode="lin" valueType="num" p14:bounceEnd="56667">
                                          <p:cBhvr additive="base">
                                            <p:cTn id="75" dur="300" fill="hold"/>
                                            <p:tgtEl>
                                              <p:spTgt spid="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38" grpId="0" animBg="1"/>
          <p:bldP spid="38" grpId="1" animBg="1"/>
          <p:bldP spid="39" grpId="0" animBg="1"/>
          <p:bldP spid="39" grpId="1" animBg="1"/>
          <p:bldP spid="44" grpId="0"/>
          <p:bldP spid="59" grpId="0"/>
          <p:bldP spid="61" grpId="0"/>
          <p:bldP spid="63" grpId="0"/>
          <p:bldP spid="19" grpId="0"/>
          <p:bldP spid="20" grpId="0"/>
          <p:bldP spid="21" grpId="0"/>
          <p:bldP spid="23"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53" presetClass="entr" presetSubtype="16" fill="hold" nodeType="afterEffect">
                                      <p:stCondLst>
                                        <p:cond delay="0"/>
                                      </p:stCondLst>
                                      <p:childTnLst>
                                        <p:set>
                                          <p:cBhvr>
                                            <p:cTn id="15" dur="1" fill="hold">
                                              <p:stCondLst>
                                                <p:cond delay="0"/>
                                              </p:stCondLst>
                                            </p:cTn>
                                            <p:tgtEl>
                                              <p:spTgt spid="40"/>
                                            </p:tgtEl>
                                            <p:attrNameLst>
                                              <p:attrName>style.visibility</p:attrName>
                                            </p:attrNameLst>
                                          </p:cBhvr>
                                          <p:to>
                                            <p:strVal val="visible"/>
                                          </p:to>
                                        </p:set>
                                        <p:anim calcmode="lin" valueType="num">
                                          <p:cBhvr>
                                            <p:cTn id="16" dur="200" fill="hold"/>
                                            <p:tgtEl>
                                              <p:spTgt spid="40"/>
                                            </p:tgtEl>
                                            <p:attrNameLst>
                                              <p:attrName>ppt_w</p:attrName>
                                            </p:attrNameLst>
                                          </p:cBhvr>
                                          <p:tavLst>
                                            <p:tav tm="0">
                                              <p:val>
                                                <p:fltVal val="0"/>
                                              </p:val>
                                            </p:tav>
                                            <p:tav tm="100000">
                                              <p:val>
                                                <p:strVal val="#ppt_w"/>
                                              </p:val>
                                            </p:tav>
                                          </p:tavLst>
                                        </p:anim>
                                        <p:anim calcmode="lin" valueType="num">
                                          <p:cBhvr>
                                            <p:cTn id="17" dur="200" fill="hold"/>
                                            <p:tgtEl>
                                              <p:spTgt spid="40"/>
                                            </p:tgtEl>
                                            <p:attrNameLst>
                                              <p:attrName>ppt_h</p:attrName>
                                            </p:attrNameLst>
                                          </p:cBhvr>
                                          <p:tavLst>
                                            <p:tav tm="0">
                                              <p:val>
                                                <p:fltVal val="0"/>
                                              </p:val>
                                            </p:tav>
                                            <p:tav tm="100000">
                                              <p:val>
                                                <p:strVal val="#ppt_h"/>
                                              </p:val>
                                            </p:tav>
                                          </p:tavLst>
                                        </p:anim>
                                        <p:animEffect transition="in" filter="fade">
                                          <p:cBhvr>
                                            <p:cTn id="18" dur="200"/>
                                            <p:tgtEl>
                                              <p:spTgt spid="40"/>
                                            </p:tgtEl>
                                          </p:cBhvr>
                                        </p:animEffect>
                                      </p:childTnLst>
                                    </p:cTn>
                                  </p:par>
                                  <p:par>
                                    <p:cTn id="19" presetID="6" presetClass="emph" presetSubtype="0" autoRev="1" fill="hold" nodeType="withEffect">
                                      <p:stCondLst>
                                        <p:cond delay="150"/>
                                      </p:stCondLst>
                                      <p:childTnLst>
                                        <p:animScale>
                                          <p:cBhvr>
                                            <p:cTn id="20" dur="100" fill="hold"/>
                                            <p:tgtEl>
                                              <p:spTgt spid="40"/>
                                            </p:tgtEl>
                                          </p:cBhvr>
                                          <p:by x="130000" y="130000"/>
                                        </p:animScale>
                                      </p:childTnLst>
                                    </p:cTn>
                                  </p:par>
                                </p:childTnLst>
                              </p:cTn>
                            </p:par>
                            <p:par>
                              <p:cTn id="21" fill="hold">
                                <p:stCondLst>
                                  <p:cond delay="1350"/>
                                </p:stCondLst>
                                <p:childTnLst>
                                  <p:par>
                                    <p:cTn id="22" presetID="10" presetClass="entr" presetSubtype="0" fill="hold" grpId="0" nodeType="after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fade">
                                          <p:cBhvr>
                                            <p:cTn id="24" dur="500"/>
                                            <p:tgtEl>
                                              <p:spTgt spid="3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500"/>
                                            <p:tgtEl>
                                              <p:spTgt spid="38"/>
                                            </p:tgtEl>
                                          </p:cBhvr>
                                        </p:animEffect>
                                      </p:childTnLst>
                                    </p:cTn>
                                  </p:par>
                                  <p:par>
                                    <p:cTn id="28" presetID="8" presetClass="emph" presetSubtype="0" fill="hold" grpId="1" nodeType="withEffect">
                                      <p:stCondLst>
                                        <p:cond delay="0"/>
                                      </p:stCondLst>
                                      <p:childTnLst>
                                        <p:animRot by="21600000">
                                          <p:cBhvr>
                                            <p:cTn id="29" dur="1600" fill="hold"/>
                                            <p:tgtEl>
                                              <p:spTgt spid="39"/>
                                            </p:tgtEl>
                                            <p:attrNameLst>
                                              <p:attrName>r</p:attrName>
                                            </p:attrNameLst>
                                          </p:cBhvr>
                                        </p:animRot>
                                      </p:childTnLst>
                                    </p:cTn>
                                  </p:par>
                                  <p:par>
                                    <p:cTn id="30" presetID="8" presetClass="emph" presetSubtype="0" fill="hold" grpId="1" nodeType="withEffect">
                                      <p:stCondLst>
                                        <p:cond delay="0"/>
                                      </p:stCondLst>
                                      <p:childTnLst>
                                        <p:animRot by="21600000">
                                          <p:cBhvr>
                                            <p:cTn id="31" dur="1600" fill="hold"/>
                                            <p:tgtEl>
                                              <p:spTgt spid="38"/>
                                            </p:tgtEl>
                                            <p:attrNameLst>
                                              <p:attrName>r</p:attrName>
                                            </p:attrNameLst>
                                          </p:cBhvr>
                                        </p:animRot>
                                      </p:childTnLst>
                                    </p:cTn>
                                  </p:par>
                                </p:childTnLst>
                              </p:cTn>
                            </p:par>
                            <p:par>
                              <p:cTn id="32" fill="hold">
                                <p:stCondLst>
                                  <p:cond delay="2950"/>
                                </p:stCondLst>
                                <p:childTnLst>
                                  <p:par>
                                    <p:cTn id="33" presetID="53" presetClass="entr" presetSubtype="16" fill="hold" grpId="0" nodeType="afterEffect">
                                      <p:stCondLst>
                                        <p:cond delay="0"/>
                                      </p:stCondLst>
                                      <p:childTnLst>
                                        <p:set>
                                          <p:cBhvr>
                                            <p:cTn id="34" dur="1" fill="hold">
                                              <p:stCondLst>
                                                <p:cond delay="0"/>
                                              </p:stCondLst>
                                            </p:cTn>
                                            <p:tgtEl>
                                              <p:spTgt spid="44"/>
                                            </p:tgtEl>
                                            <p:attrNameLst>
                                              <p:attrName>style.visibility</p:attrName>
                                            </p:attrNameLst>
                                          </p:cBhvr>
                                          <p:to>
                                            <p:strVal val="visible"/>
                                          </p:to>
                                        </p:set>
                                        <p:anim calcmode="lin" valueType="num">
                                          <p:cBhvr>
                                            <p:cTn id="35" dur="500" fill="hold"/>
                                            <p:tgtEl>
                                              <p:spTgt spid="44"/>
                                            </p:tgtEl>
                                            <p:attrNameLst>
                                              <p:attrName>ppt_w</p:attrName>
                                            </p:attrNameLst>
                                          </p:cBhvr>
                                          <p:tavLst>
                                            <p:tav tm="0">
                                              <p:val>
                                                <p:fltVal val="0"/>
                                              </p:val>
                                            </p:tav>
                                            <p:tav tm="100000">
                                              <p:val>
                                                <p:strVal val="#ppt_w"/>
                                              </p:val>
                                            </p:tav>
                                          </p:tavLst>
                                        </p:anim>
                                        <p:anim calcmode="lin" valueType="num">
                                          <p:cBhvr>
                                            <p:cTn id="36" dur="500" fill="hold"/>
                                            <p:tgtEl>
                                              <p:spTgt spid="44"/>
                                            </p:tgtEl>
                                            <p:attrNameLst>
                                              <p:attrName>ppt_h</p:attrName>
                                            </p:attrNameLst>
                                          </p:cBhvr>
                                          <p:tavLst>
                                            <p:tav tm="0">
                                              <p:val>
                                                <p:fltVal val="0"/>
                                              </p:val>
                                            </p:tav>
                                            <p:tav tm="100000">
                                              <p:val>
                                                <p:strVal val="#ppt_h"/>
                                              </p:val>
                                            </p:tav>
                                          </p:tavLst>
                                        </p:anim>
                                        <p:animEffect transition="in" filter="fade">
                                          <p:cBhvr>
                                            <p:cTn id="37" dur="500"/>
                                            <p:tgtEl>
                                              <p:spTgt spid="44"/>
                                            </p:tgtEl>
                                          </p:cBhvr>
                                        </p:animEffect>
                                      </p:childTnLst>
                                    </p:cTn>
                                  </p:par>
                                </p:childTnLst>
                              </p:cTn>
                            </p:par>
                            <p:par>
                              <p:cTn id="38" fill="hold">
                                <p:stCondLst>
                                  <p:cond delay="3450"/>
                                </p:stCondLst>
                                <p:childTnLst>
                                  <p:par>
                                    <p:cTn id="39" presetID="53" presetClass="entr" presetSubtype="16" fill="hold" grpId="0" nodeType="afterEffect">
                                      <p:stCondLst>
                                        <p:cond delay="0"/>
                                      </p:stCondLst>
                                      <p:childTnLst>
                                        <p:set>
                                          <p:cBhvr>
                                            <p:cTn id="40" dur="1" fill="hold">
                                              <p:stCondLst>
                                                <p:cond delay="0"/>
                                              </p:stCondLst>
                                            </p:cTn>
                                            <p:tgtEl>
                                              <p:spTgt spid="59"/>
                                            </p:tgtEl>
                                            <p:attrNameLst>
                                              <p:attrName>style.visibility</p:attrName>
                                            </p:attrNameLst>
                                          </p:cBhvr>
                                          <p:to>
                                            <p:strVal val="visible"/>
                                          </p:to>
                                        </p:set>
                                        <p:anim calcmode="lin" valueType="num">
                                          <p:cBhvr>
                                            <p:cTn id="41" dur="500" fill="hold"/>
                                            <p:tgtEl>
                                              <p:spTgt spid="59"/>
                                            </p:tgtEl>
                                            <p:attrNameLst>
                                              <p:attrName>ppt_w</p:attrName>
                                            </p:attrNameLst>
                                          </p:cBhvr>
                                          <p:tavLst>
                                            <p:tav tm="0">
                                              <p:val>
                                                <p:fltVal val="0"/>
                                              </p:val>
                                            </p:tav>
                                            <p:tav tm="100000">
                                              <p:val>
                                                <p:strVal val="#ppt_w"/>
                                              </p:val>
                                            </p:tav>
                                          </p:tavLst>
                                        </p:anim>
                                        <p:anim calcmode="lin" valueType="num">
                                          <p:cBhvr>
                                            <p:cTn id="42" dur="500" fill="hold"/>
                                            <p:tgtEl>
                                              <p:spTgt spid="59"/>
                                            </p:tgtEl>
                                            <p:attrNameLst>
                                              <p:attrName>ppt_h</p:attrName>
                                            </p:attrNameLst>
                                          </p:cBhvr>
                                          <p:tavLst>
                                            <p:tav tm="0">
                                              <p:val>
                                                <p:fltVal val="0"/>
                                              </p:val>
                                            </p:tav>
                                            <p:tav tm="100000">
                                              <p:val>
                                                <p:strVal val="#ppt_h"/>
                                              </p:val>
                                            </p:tav>
                                          </p:tavLst>
                                        </p:anim>
                                        <p:animEffect transition="in" filter="fade">
                                          <p:cBhvr>
                                            <p:cTn id="43" dur="500"/>
                                            <p:tgtEl>
                                              <p:spTgt spid="59"/>
                                            </p:tgtEl>
                                          </p:cBhvr>
                                        </p:animEffect>
                                      </p:childTnLst>
                                    </p:cTn>
                                  </p:par>
                                </p:childTnLst>
                              </p:cTn>
                            </p:par>
                            <p:par>
                              <p:cTn id="44" fill="hold">
                                <p:stCondLst>
                                  <p:cond delay="3950"/>
                                </p:stCondLst>
                                <p:childTnLst>
                                  <p:par>
                                    <p:cTn id="45" presetID="53" presetClass="entr" presetSubtype="16" fill="hold" grpId="0" nodeType="afterEffect">
                                      <p:stCondLst>
                                        <p:cond delay="0"/>
                                      </p:stCondLst>
                                      <p:childTnLst>
                                        <p:set>
                                          <p:cBhvr>
                                            <p:cTn id="46" dur="1" fill="hold">
                                              <p:stCondLst>
                                                <p:cond delay="0"/>
                                              </p:stCondLst>
                                            </p:cTn>
                                            <p:tgtEl>
                                              <p:spTgt spid="61"/>
                                            </p:tgtEl>
                                            <p:attrNameLst>
                                              <p:attrName>style.visibility</p:attrName>
                                            </p:attrNameLst>
                                          </p:cBhvr>
                                          <p:to>
                                            <p:strVal val="visible"/>
                                          </p:to>
                                        </p:set>
                                        <p:anim calcmode="lin" valueType="num">
                                          <p:cBhvr>
                                            <p:cTn id="47" dur="500" fill="hold"/>
                                            <p:tgtEl>
                                              <p:spTgt spid="61"/>
                                            </p:tgtEl>
                                            <p:attrNameLst>
                                              <p:attrName>ppt_w</p:attrName>
                                            </p:attrNameLst>
                                          </p:cBhvr>
                                          <p:tavLst>
                                            <p:tav tm="0">
                                              <p:val>
                                                <p:fltVal val="0"/>
                                              </p:val>
                                            </p:tav>
                                            <p:tav tm="100000">
                                              <p:val>
                                                <p:strVal val="#ppt_w"/>
                                              </p:val>
                                            </p:tav>
                                          </p:tavLst>
                                        </p:anim>
                                        <p:anim calcmode="lin" valueType="num">
                                          <p:cBhvr>
                                            <p:cTn id="48" dur="500" fill="hold"/>
                                            <p:tgtEl>
                                              <p:spTgt spid="61"/>
                                            </p:tgtEl>
                                            <p:attrNameLst>
                                              <p:attrName>ppt_h</p:attrName>
                                            </p:attrNameLst>
                                          </p:cBhvr>
                                          <p:tavLst>
                                            <p:tav tm="0">
                                              <p:val>
                                                <p:fltVal val="0"/>
                                              </p:val>
                                            </p:tav>
                                            <p:tav tm="100000">
                                              <p:val>
                                                <p:strVal val="#ppt_h"/>
                                              </p:val>
                                            </p:tav>
                                          </p:tavLst>
                                        </p:anim>
                                        <p:animEffect transition="in" filter="fade">
                                          <p:cBhvr>
                                            <p:cTn id="49" dur="500"/>
                                            <p:tgtEl>
                                              <p:spTgt spid="61"/>
                                            </p:tgtEl>
                                          </p:cBhvr>
                                        </p:animEffect>
                                      </p:childTnLst>
                                    </p:cTn>
                                  </p:par>
                                </p:childTnLst>
                              </p:cTn>
                            </p:par>
                            <p:par>
                              <p:cTn id="50" fill="hold">
                                <p:stCondLst>
                                  <p:cond delay="4450"/>
                                </p:stCondLst>
                                <p:childTnLst>
                                  <p:par>
                                    <p:cTn id="51" presetID="53" presetClass="entr" presetSubtype="16" fill="hold" grpId="0" nodeType="afterEffect">
                                      <p:stCondLst>
                                        <p:cond delay="0"/>
                                      </p:stCondLst>
                                      <p:childTnLst>
                                        <p:set>
                                          <p:cBhvr>
                                            <p:cTn id="52" dur="1" fill="hold">
                                              <p:stCondLst>
                                                <p:cond delay="0"/>
                                              </p:stCondLst>
                                            </p:cTn>
                                            <p:tgtEl>
                                              <p:spTgt spid="63"/>
                                            </p:tgtEl>
                                            <p:attrNameLst>
                                              <p:attrName>style.visibility</p:attrName>
                                            </p:attrNameLst>
                                          </p:cBhvr>
                                          <p:to>
                                            <p:strVal val="visible"/>
                                          </p:to>
                                        </p:set>
                                        <p:anim calcmode="lin" valueType="num">
                                          <p:cBhvr>
                                            <p:cTn id="53" dur="500" fill="hold"/>
                                            <p:tgtEl>
                                              <p:spTgt spid="63"/>
                                            </p:tgtEl>
                                            <p:attrNameLst>
                                              <p:attrName>ppt_w</p:attrName>
                                            </p:attrNameLst>
                                          </p:cBhvr>
                                          <p:tavLst>
                                            <p:tav tm="0">
                                              <p:val>
                                                <p:fltVal val="0"/>
                                              </p:val>
                                            </p:tav>
                                            <p:tav tm="100000">
                                              <p:val>
                                                <p:strVal val="#ppt_w"/>
                                              </p:val>
                                            </p:tav>
                                          </p:tavLst>
                                        </p:anim>
                                        <p:anim calcmode="lin" valueType="num">
                                          <p:cBhvr>
                                            <p:cTn id="54" dur="500" fill="hold"/>
                                            <p:tgtEl>
                                              <p:spTgt spid="63"/>
                                            </p:tgtEl>
                                            <p:attrNameLst>
                                              <p:attrName>ppt_h</p:attrName>
                                            </p:attrNameLst>
                                          </p:cBhvr>
                                          <p:tavLst>
                                            <p:tav tm="0">
                                              <p:val>
                                                <p:fltVal val="0"/>
                                              </p:val>
                                            </p:tav>
                                            <p:tav tm="100000">
                                              <p:val>
                                                <p:strVal val="#ppt_h"/>
                                              </p:val>
                                            </p:tav>
                                          </p:tavLst>
                                        </p:anim>
                                        <p:animEffect transition="in" filter="fade">
                                          <p:cBhvr>
                                            <p:cTn id="55" dur="500"/>
                                            <p:tgtEl>
                                              <p:spTgt spid="63"/>
                                            </p:tgtEl>
                                          </p:cBhvr>
                                        </p:animEffect>
                                      </p:childTnLst>
                                    </p:cTn>
                                  </p:par>
                                </p:childTnLst>
                              </p:cTn>
                            </p:par>
                            <p:par>
                              <p:cTn id="56" fill="hold">
                                <p:stCondLst>
                                  <p:cond delay="4950"/>
                                </p:stCondLst>
                                <p:childTnLst>
                                  <p:par>
                                    <p:cTn id="57" presetID="2" presetClass="entr" presetSubtype="8" fill="hold" grpId="0" nodeType="after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300" fill="hold"/>
                                            <p:tgtEl>
                                              <p:spTgt spid="19"/>
                                            </p:tgtEl>
                                            <p:attrNameLst>
                                              <p:attrName>ppt_x</p:attrName>
                                            </p:attrNameLst>
                                          </p:cBhvr>
                                          <p:tavLst>
                                            <p:tav tm="0">
                                              <p:val>
                                                <p:strVal val="0-#ppt_w/2"/>
                                              </p:val>
                                            </p:tav>
                                            <p:tav tm="100000">
                                              <p:val>
                                                <p:strVal val="#ppt_x"/>
                                              </p:val>
                                            </p:tav>
                                          </p:tavLst>
                                        </p:anim>
                                        <p:anim calcmode="lin" valueType="num">
                                          <p:cBhvr additive="base">
                                            <p:cTn id="60" dur="300" fill="hold"/>
                                            <p:tgtEl>
                                              <p:spTgt spid="19"/>
                                            </p:tgtEl>
                                            <p:attrNameLst>
                                              <p:attrName>ppt_y</p:attrName>
                                            </p:attrNameLst>
                                          </p:cBhvr>
                                          <p:tavLst>
                                            <p:tav tm="0">
                                              <p:val>
                                                <p:strVal val="#ppt_y"/>
                                              </p:val>
                                            </p:tav>
                                            <p:tav tm="100000">
                                              <p:val>
                                                <p:strVal val="#ppt_y"/>
                                              </p:val>
                                            </p:tav>
                                          </p:tavLst>
                                        </p:anim>
                                      </p:childTnLst>
                                    </p:cTn>
                                  </p:par>
                                </p:childTnLst>
                              </p:cTn>
                            </p:par>
                            <p:par>
                              <p:cTn id="61" fill="hold">
                                <p:stCondLst>
                                  <p:cond delay="5250"/>
                                </p:stCondLst>
                                <p:childTnLst>
                                  <p:par>
                                    <p:cTn id="62" presetID="2" presetClass="entr" presetSubtype="8" fill="hold" grpId="0" nodeType="afterEffect">
                                      <p:stCondLst>
                                        <p:cond delay="0"/>
                                      </p:stCondLst>
                                      <p:childTnLst>
                                        <p:set>
                                          <p:cBhvr>
                                            <p:cTn id="63" dur="1" fill="hold">
                                              <p:stCondLst>
                                                <p:cond delay="0"/>
                                              </p:stCondLst>
                                            </p:cTn>
                                            <p:tgtEl>
                                              <p:spTgt spid="20"/>
                                            </p:tgtEl>
                                            <p:attrNameLst>
                                              <p:attrName>style.visibility</p:attrName>
                                            </p:attrNameLst>
                                          </p:cBhvr>
                                          <p:to>
                                            <p:strVal val="visible"/>
                                          </p:to>
                                        </p:set>
                                        <p:anim calcmode="lin" valueType="num">
                                          <p:cBhvr additive="base">
                                            <p:cTn id="64" dur="300" fill="hold"/>
                                            <p:tgtEl>
                                              <p:spTgt spid="20"/>
                                            </p:tgtEl>
                                            <p:attrNameLst>
                                              <p:attrName>ppt_x</p:attrName>
                                            </p:attrNameLst>
                                          </p:cBhvr>
                                          <p:tavLst>
                                            <p:tav tm="0">
                                              <p:val>
                                                <p:strVal val="0-#ppt_w/2"/>
                                              </p:val>
                                            </p:tav>
                                            <p:tav tm="100000">
                                              <p:val>
                                                <p:strVal val="#ppt_x"/>
                                              </p:val>
                                            </p:tav>
                                          </p:tavLst>
                                        </p:anim>
                                        <p:anim calcmode="lin" valueType="num">
                                          <p:cBhvr additive="base">
                                            <p:cTn id="65" dur="300" fill="hold"/>
                                            <p:tgtEl>
                                              <p:spTgt spid="20"/>
                                            </p:tgtEl>
                                            <p:attrNameLst>
                                              <p:attrName>ppt_y</p:attrName>
                                            </p:attrNameLst>
                                          </p:cBhvr>
                                          <p:tavLst>
                                            <p:tav tm="0">
                                              <p:val>
                                                <p:strVal val="#ppt_y"/>
                                              </p:val>
                                            </p:tav>
                                            <p:tav tm="100000">
                                              <p:val>
                                                <p:strVal val="#ppt_y"/>
                                              </p:val>
                                            </p:tav>
                                          </p:tavLst>
                                        </p:anim>
                                      </p:childTnLst>
                                    </p:cTn>
                                  </p:par>
                                </p:childTnLst>
                              </p:cTn>
                            </p:par>
                            <p:par>
                              <p:cTn id="66" fill="hold">
                                <p:stCondLst>
                                  <p:cond delay="5550"/>
                                </p:stCondLst>
                                <p:childTnLst>
                                  <p:par>
                                    <p:cTn id="67" presetID="2" presetClass="entr" presetSubtype="8" fill="hold" grpId="0" nodeType="after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additive="base">
                                            <p:cTn id="69" dur="300" fill="hold"/>
                                            <p:tgtEl>
                                              <p:spTgt spid="21"/>
                                            </p:tgtEl>
                                            <p:attrNameLst>
                                              <p:attrName>ppt_x</p:attrName>
                                            </p:attrNameLst>
                                          </p:cBhvr>
                                          <p:tavLst>
                                            <p:tav tm="0">
                                              <p:val>
                                                <p:strVal val="0-#ppt_w/2"/>
                                              </p:val>
                                            </p:tav>
                                            <p:tav tm="100000">
                                              <p:val>
                                                <p:strVal val="#ppt_x"/>
                                              </p:val>
                                            </p:tav>
                                          </p:tavLst>
                                        </p:anim>
                                        <p:anim calcmode="lin" valueType="num">
                                          <p:cBhvr additive="base">
                                            <p:cTn id="70" dur="300" fill="hold"/>
                                            <p:tgtEl>
                                              <p:spTgt spid="21"/>
                                            </p:tgtEl>
                                            <p:attrNameLst>
                                              <p:attrName>ppt_y</p:attrName>
                                            </p:attrNameLst>
                                          </p:cBhvr>
                                          <p:tavLst>
                                            <p:tav tm="0">
                                              <p:val>
                                                <p:strVal val="#ppt_y"/>
                                              </p:val>
                                            </p:tav>
                                            <p:tav tm="100000">
                                              <p:val>
                                                <p:strVal val="#ppt_y"/>
                                              </p:val>
                                            </p:tav>
                                          </p:tavLst>
                                        </p:anim>
                                      </p:childTnLst>
                                    </p:cTn>
                                  </p:par>
                                </p:childTnLst>
                              </p:cTn>
                            </p:par>
                            <p:par>
                              <p:cTn id="71" fill="hold">
                                <p:stCondLst>
                                  <p:cond delay="5850"/>
                                </p:stCondLst>
                                <p:childTnLst>
                                  <p:par>
                                    <p:cTn id="72" presetID="2" presetClass="entr" presetSubtype="8" fill="hold" grpId="0" nodeType="afterEffect">
                                      <p:stCondLst>
                                        <p:cond delay="0"/>
                                      </p:stCondLst>
                                      <p:childTnLst>
                                        <p:set>
                                          <p:cBhvr>
                                            <p:cTn id="73" dur="1" fill="hold">
                                              <p:stCondLst>
                                                <p:cond delay="0"/>
                                              </p:stCondLst>
                                            </p:cTn>
                                            <p:tgtEl>
                                              <p:spTgt spid="23"/>
                                            </p:tgtEl>
                                            <p:attrNameLst>
                                              <p:attrName>style.visibility</p:attrName>
                                            </p:attrNameLst>
                                          </p:cBhvr>
                                          <p:to>
                                            <p:strVal val="visible"/>
                                          </p:to>
                                        </p:set>
                                        <p:anim calcmode="lin" valueType="num">
                                          <p:cBhvr additive="base">
                                            <p:cTn id="74" dur="300" fill="hold"/>
                                            <p:tgtEl>
                                              <p:spTgt spid="23"/>
                                            </p:tgtEl>
                                            <p:attrNameLst>
                                              <p:attrName>ppt_x</p:attrName>
                                            </p:attrNameLst>
                                          </p:cBhvr>
                                          <p:tavLst>
                                            <p:tav tm="0">
                                              <p:val>
                                                <p:strVal val="0-#ppt_w/2"/>
                                              </p:val>
                                            </p:tav>
                                            <p:tav tm="100000">
                                              <p:val>
                                                <p:strVal val="#ppt_x"/>
                                              </p:val>
                                            </p:tav>
                                          </p:tavLst>
                                        </p:anim>
                                        <p:anim calcmode="lin" valueType="num">
                                          <p:cBhvr additive="base">
                                            <p:cTn id="75" dur="300" fill="hold"/>
                                            <p:tgtEl>
                                              <p:spTgt spid="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38" grpId="0" animBg="1"/>
          <p:bldP spid="38" grpId="1" animBg="1"/>
          <p:bldP spid="39" grpId="0" animBg="1"/>
          <p:bldP spid="39" grpId="1" animBg="1"/>
          <p:bldP spid="44" grpId="0"/>
          <p:bldP spid="59" grpId="0"/>
          <p:bldP spid="61" grpId="0"/>
          <p:bldP spid="63" grpId="0"/>
          <p:bldP spid="19" grpId="0"/>
          <p:bldP spid="20" grpId="0"/>
          <p:bldP spid="21" grpId="0"/>
          <p:bldP spid="23" grpId="0"/>
        </p:bldLst>
      </p:timing>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1" y="434529"/>
            <a:ext cx="6882333"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195" name="TextBox 194"/>
          <p:cNvSpPr txBox="1"/>
          <p:nvPr/>
        </p:nvSpPr>
        <p:spPr>
          <a:xfrm>
            <a:off x="683568" y="469767"/>
            <a:ext cx="6678438"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What’s the function of Computer-aided Translation </a:t>
            </a:r>
            <a:endParaRPr lang="zh-CN" altLang="en-US" b="1" dirty="0">
              <a:solidFill>
                <a:schemeClr val="bg1"/>
              </a:solidFill>
              <a:latin typeface="微软雅黑" pitchFamily="34" charset="-122"/>
              <a:ea typeface="微软雅黑" pitchFamily="34" charset="-122"/>
            </a:endParaRPr>
          </a:p>
        </p:txBody>
      </p:sp>
      <p:sp>
        <p:nvSpPr>
          <p:cNvPr id="59" name="菱形 58"/>
          <p:cNvSpPr/>
          <p:nvPr/>
        </p:nvSpPr>
        <p:spPr>
          <a:xfrm>
            <a:off x="5730205" y="1497707"/>
            <a:ext cx="2874243" cy="2874243"/>
          </a:xfrm>
          <a:prstGeom prst="diamond">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0" name="组合 59"/>
          <p:cNvGrpSpPr/>
          <p:nvPr/>
        </p:nvGrpSpPr>
        <p:grpSpPr>
          <a:xfrm>
            <a:off x="6087206" y="1854708"/>
            <a:ext cx="2160240" cy="2160240"/>
            <a:chOff x="5649081" y="1491629"/>
            <a:chExt cx="2160240" cy="2160240"/>
          </a:xfrm>
        </p:grpSpPr>
        <p:sp>
          <p:nvSpPr>
            <p:cNvPr id="61" name="菱形 60"/>
            <p:cNvSpPr/>
            <p:nvPr/>
          </p:nvSpPr>
          <p:spPr>
            <a:xfrm>
              <a:off x="5649081" y="1491629"/>
              <a:ext cx="2160240" cy="2160240"/>
            </a:xfrm>
            <a:prstGeom prst="diamond">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Freeform 37"/>
            <p:cNvSpPr>
              <a:spLocks noEditPoints="1"/>
            </p:cNvSpPr>
            <p:nvPr/>
          </p:nvSpPr>
          <p:spPr bwMode="auto">
            <a:xfrm>
              <a:off x="6444208" y="2280268"/>
              <a:ext cx="701089" cy="582961"/>
            </a:xfrm>
            <a:custGeom>
              <a:avLst/>
              <a:gdLst>
                <a:gd name="T0" fmla="*/ 274 w 309"/>
                <a:gd name="T1" fmla="*/ 0 h 257"/>
                <a:gd name="T2" fmla="*/ 309 w 309"/>
                <a:gd name="T3" fmla="*/ 34 h 257"/>
                <a:gd name="T4" fmla="*/ 299 w 309"/>
                <a:gd name="T5" fmla="*/ 129 h 257"/>
                <a:gd name="T6" fmla="*/ 247 w 309"/>
                <a:gd name="T7" fmla="*/ 139 h 257"/>
                <a:gd name="T8" fmla="*/ 195 w 309"/>
                <a:gd name="T9" fmla="*/ 202 h 257"/>
                <a:gd name="T10" fmla="*/ 195 w 309"/>
                <a:gd name="T11" fmla="*/ 139 h 257"/>
                <a:gd name="T12" fmla="*/ 168 w 309"/>
                <a:gd name="T13" fmla="*/ 123 h 257"/>
                <a:gd name="T14" fmla="*/ 211 w 309"/>
                <a:gd name="T15" fmla="*/ 123 h 257"/>
                <a:gd name="T16" fmla="*/ 211 w 309"/>
                <a:gd name="T17" fmla="*/ 157 h 257"/>
                <a:gd name="T18" fmla="*/ 239 w 309"/>
                <a:gd name="T19" fmla="*/ 123 h 257"/>
                <a:gd name="T20" fmla="*/ 274 w 309"/>
                <a:gd name="T21" fmla="*/ 123 h 257"/>
                <a:gd name="T22" fmla="*/ 293 w 309"/>
                <a:gd name="T23" fmla="*/ 104 h 257"/>
                <a:gd name="T24" fmla="*/ 287 w 309"/>
                <a:gd name="T25" fmla="*/ 21 h 257"/>
                <a:gd name="T26" fmla="*/ 102 w 309"/>
                <a:gd name="T27" fmla="*/ 16 h 257"/>
                <a:gd name="T28" fmla="*/ 83 w 309"/>
                <a:gd name="T29" fmla="*/ 34 h 257"/>
                <a:gd name="T30" fmla="*/ 76 w 309"/>
                <a:gd name="T31" fmla="*/ 118 h 257"/>
                <a:gd name="T32" fmla="*/ 67 w 309"/>
                <a:gd name="T33" fmla="*/ 104 h 257"/>
                <a:gd name="T34" fmla="*/ 77 w 309"/>
                <a:gd name="T35" fmla="*/ 10 h 257"/>
                <a:gd name="T36" fmla="*/ 44 w 309"/>
                <a:gd name="T37" fmla="*/ 115 h 257"/>
                <a:gd name="T38" fmla="*/ 44 w 309"/>
                <a:gd name="T39" fmla="*/ 171 h 257"/>
                <a:gd name="T40" fmla="*/ 44 w 309"/>
                <a:gd name="T41" fmla="*/ 115 h 257"/>
                <a:gd name="T42" fmla="*/ 88 w 309"/>
                <a:gd name="T43" fmla="*/ 123 h 257"/>
                <a:gd name="T44" fmla="*/ 156 w 309"/>
                <a:gd name="T45" fmla="*/ 123 h 257"/>
                <a:gd name="T46" fmla="*/ 92 w 309"/>
                <a:gd name="T47" fmla="*/ 250 h 257"/>
                <a:gd name="T48" fmla="*/ 96 w 309"/>
                <a:gd name="T49" fmla="*/ 201 h 257"/>
                <a:gd name="T50" fmla="*/ 96 w 309"/>
                <a:gd name="T51" fmla="*/ 257 h 257"/>
                <a:gd name="T52" fmla="*/ 149 w 309"/>
                <a:gd name="T53" fmla="*/ 250 h 257"/>
                <a:gd name="T54" fmla="*/ 153 w 309"/>
                <a:gd name="T55" fmla="*/ 201 h 257"/>
                <a:gd name="T56" fmla="*/ 175 w 309"/>
                <a:gd name="T57" fmla="*/ 250 h 257"/>
                <a:gd name="T58" fmla="*/ 153 w 309"/>
                <a:gd name="T59" fmla="*/ 161 h 257"/>
                <a:gd name="T60" fmla="*/ 70 w 309"/>
                <a:gd name="T61" fmla="*/ 183 h 257"/>
                <a:gd name="T62" fmla="*/ 92 w 309"/>
                <a:gd name="T63" fmla="*/ 250 h 257"/>
                <a:gd name="T64" fmla="*/ 19 w 309"/>
                <a:gd name="T65" fmla="*/ 207 h 257"/>
                <a:gd name="T66" fmla="*/ 22 w 309"/>
                <a:gd name="T67" fmla="*/ 248 h 257"/>
                <a:gd name="T68" fmla="*/ 58 w 309"/>
                <a:gd name="T69" fmla="*/ 252 h 257"/>
                <a:gd name="T70" fmla="*/ 59 w 309"/>
                <a:gd name="T71" fmla="*/ 175 h 257"/>
                <a:gd name="T72" fmla="*/ 0 w 309"/>
                <a:gd name="T73" fmla="*/ 193 h 257"/>
                <a:gd name="T74" fmla="*/ 19 w 309"/>
                <a:gd name="T75" fmla="*/ 248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9" h="257">
                  <a:moveTo>
                    <a:pt x="102" y="0"/>
                  </a:moveTo>
                  <a:cubicBezTo>
                    <a:pt x="274" y="0"/>
                    <a:pt x="274" y="0"/>
                    <a:pt x="274" y="0"/>
                  </a:cubicBezTo>
                  <a:cubicBezTo>
                    <a:pt x="284" y="0"/>
                    <a:pt x="292" y="4"/>
                    <a:pt x="299" y="10"/>
                  </a:cubicBezTo>
                  <a:cubicBezTo>
                    <a:pt x="305" y="16"/>
                    <a:pt x="309" y="25"/>
                    <a:pt x="309" y="34"/>
                  </a:cubicBezTo>
                  <a:cubicBezTo>
                    <a:pt x="309" y="104"/>
                    <a:pt x="309" y="104"/>
                    <a:pt x="309" y="104"/>
                  </a:cubicBezTo>
                  <a:cubicBezTo>
                    <a:pt x="309" y="114"/>
                    <a:pt x="305" y="122"/>
                    <a:pt x="299" y="129"/>
                  </a:cubicBezTo>
                  <a:cubicBezTo>
                    <a:pt x="292" y="135"/>
                    <a:pt x="284" y="139"/>
                    <a:pt x="274" y="139"/>
                  </a:cubicBezTo>
                  <a:cubicBezTo>
                    <a:pt x="247" y="139"/>
                    <a:pt x="247" y="139"/>
                    <a:pt x="247" y="139"/>
                  </a:cubicBezTo>
                  <a:cubicBezTo>
                    <a:pt x="210" y="184"/>
                    <a:pt x="210" y="184"/>
                    <a:pt x="210" y="184"/>
                  </a:cubicBezTo>
                  <a:cubicBezTo>
                    <a:pt x="195" y="202"/>
                    <a:pt x="195" y="202"/>
                    <a:pt x="195" y="202"/>
                  </a:cubicBezTo>
                  <a:cubicBezTo>
                    <a:pt x="195" y="179"/>
                    <a:pt x="195" y="179"/>
                    <a:pt x="195" y="179"/>
                  </a:cubicBezTo>
                  <a:cubicBezTo>
                    <a:pt x="195" y="139"/>
                    <a:pt x="195" y="139"/>
                    <a:pt x="195" y="139"/>
                  </a:cubicBezTo>
                  <a:cubicBezTo>
                    <a:pt x="165" y="139"/>
                    <a:pt x="165" y="139"/>
                    <a:pt x="165" y="139"/>
                  </a:cubicBezTo>
                  <a:cubicBezTo>
                    <a:pt x="167" y="134"/>
                    <a:pt x="168" y="128"/>
                    <a:pt x="168" y="123"/>
                  </a:cubicBezTo>
                  <a:cubicBezTo>
                    <a:pt x="203" y="123"/>
                    <a:pt x="203" y="123"/>
                    <a:pt x="203" y="123"/>
                  </a:cubicBezTo>
                  <a:cubicBezTo>
                    <a:pt x="211" y="123"/>
                    <a:pt x="211" y="123"/>
                    <a:pt x="211" y="123"/>
                  </a:cubicBezTo>
                  <a:cubicBezTo>
                    <a:pt x="211" y="131"/>
                    <a:pt x="211" y="131"/>
                    <a:pt x="211" y="131"/>
                  </a:cubicBezTo>
                  <a:cubicBezTo>
                    <a:pt x="211" y="157"/>
                    <a:pt x="211" y="157"/>
                    <a:pt x="211" y="157"/>
                  </a:cubicBezTo>
                  <a:cubicBezTo>
                    <a:pt x="237" y="126"/>
                    <a:pt x="237" y="126"/>
                    <a:pt x="237" y="126"/>
                  </a:cubicBezTo>
                  <a:cubicBezTo>
                    <a:pt x="239" y="123"/>
                    <a:pt x="239" y="123"/>
                    <a:pt x="239" y="123"/>
                  </a:cubicBezTo>
                  <a:cubicBezTo>
                    <a:pt x="243" y="123"/>
                    <a:pt x="243" y="123"/>
                    <a:pt x="243" y="123"/>
                  </a:cubicBezTo>
                  <a:cubicBezTo>
                    <a:pt x="274" y="123"/>
                    <a:pt x="274" y="123"/>
                    <a:pt x="274" y="123"/>
                  </a:cubicBezTo>
                  <a:cubicBezTo>
                    <a:pt x="279" y="123"/>
                    <a:pt x="284" y="121"/>
                    <a:pt x="287" y="117"/>
                  </a:cubicBezTo>
                  <a:cubicBezTo>
                    <a:pt x="291" y="114"/>
                    <a:pt x="293" y="109"/>
                    <a:pt x="293" y="104"/>
                  </a:cubicBezTo>
                  <a:cubicBezTo>
                    <a:pt x="293" y="34"/>
                    <a:pt x="293" y="34"/>
                    <a:pt x="293" y="34"/>
                  </a:cubicBezTo>
                  <a:cubicBezTo>
                    <a:pt x="293" y="29"/>
                    <a:pt x="291" y="25"/>
                    <a:pt x="287" y="21"/>
                  </a:cubicBezTo>
                  <a:cubicBezTo>
                    <a:pt x="284" y="18"/>
                    <a:pt x="279" y="16"/>
                    <a:pt x="274" y="16"/>
                  </a:cubicBezTo>
                  <a:cubicBezTo>
                    <a:pt x="102" y="16"/>
                    <a:pt x="102" y="16"/>
                    <a:pt x="102" y="16"/>
                  </a:cubicBezTo>
                  <a:cubicBezTo>
                    <a:pt x="96" y="16"/>
                    <a:pt x="92" y="18"/>
                    <a:pt x="88" y="21"/>
                  </a:cubicBezTo>
                  <a:cubicBezTo>
                    <a:pt x="85" y="25"/>
                    <a:pt x="83" y="29"/>
                    <a:pt x="83" y="34"/>
                  </a:cubicBezTo>
                  <a:cubicBezTo>
                    <a:pt x="83" y="97"/>
                    <a:pt x="83" y="97"/>
                    <a:pt x="83" y="97"/>
                  </a:cubicBezTo>
                  <a:cubicBezTo>
                    <a:pt x="79" y="104"/>
                    <a:pt x="76" y="111"/>
                    <a:pt x="76" y="118"/>
                  </a:cubicBezTo>
                  <a:cubicBezTo>
                    <a:pt x="73" y="115"/>
                    <a:pt x="71" y="113"/>
                    <a:pt x="68" y="110"/>
                  </a:cubicBezTo>
                  <a:cubicBezTo>
                    <a:pt x="67" y="108"/>
                    <a:pt x="67" y="106"/>
                    <a:pt x="67" y="104"/>
                  </a:cubicBezTo>
                  <a:cubicBezTo>
                    <a:pt x="67" y="34"/>
                    <a:pt x="67" y="34"/>
                    <a:pt x="67" y="34"/>
                  </a:cubicBezTo>
                  <a:cubicBezTo>
                    <a:pt x="67" y="25"/>
                    <a:pt x="71" y="16"/>
                    <a:pt x="77" y="10"/>
                  </a:cubicBezTo>
                  <a:cubicBezTo>
                    <a:pt x="83" y="4"/>
                    <a:pt x="92" y="0"/>
                    <a:pt x="102" y="0"/>
                  </a:cubicBezTo>
                  <a:close/>
                  <a:moveTo>
                    <a:pt x="44" y="115"/>
                  </a:moveTo>
                  <a:cubicBezTo>
                    <a:pt x="28" y="115"/>
                    <a:pt x="15" y="127"/>
                    <a:pt x="15" y="143"/>
                  </a:cubicBezTo>
                  <a:cubicBezTo>
                    <a:pt x="15" y="159"/>
                    <a:pt x="28" y="171"/>
                    <a:pt x="44" y="171"/>
                  </a:cubicBezTo>
                  <a:cubicBezTo>
                    <a:pt x="59" y="171"/>
                    <a:pt x="72" y="159"/>
                    <a:pt x="72" y="143"/>
                  </a:cubicBezTo>
                  <a:cubicBezTo>
                    <a:pt x="72" y="127"/>
                    <a:pt x="59" y="115"/>
                    <a:pt x="44" y="115"/>
                  </a:cubicBezTo>
                  <a:close/>
                  <a:moveTo>
                    <a:pt x="122" y="88"/>
                  </a:moveTo>
                  <a:cubicBezTo>
                    <a:pt x="103" y="88"/>
                    <a:pt x="88" y="104"/>
                    <a:pt x="88" y="123"/>
                  </a:cubicBezTo>
                  <a:cubicBezTo>
                    <a:pt x="88" y="141"/>
                    <a:pt x="103" y="157"/>
                    <a:pt x="122" y="157"/>
                  </a:cubicBezTo>
                  <a:cubicBezTo>
                    <a:pt x="141" y="157"/>
                    <a:pt x="156" y="141"/>
                    <a:pt x="156" y="123"/>
                  </a:cubicBezTo>
                  <a:cubicBezTo>
                    <a:pt x="156" y="104"/>
                    <a:pt x="141" y="88"/>
                    <a:pt x="122" y="88"/>
                  </a:cubicBezTo>
                  <a:close/>
                  <a:moveTo>
                    <a:pt x="92" y="250"/>
                  </a:moveTo>
                  <a:cubicBezTo>
                    <a:pt x="92" y="201"/>
                    <a:pt x="92" y="201"/>
                    <a:pt x="92" y="201"/>
                  </a:cubicBezTo>
                  <a:cubicBezTo>
                    <a:pt x="96" y="201"/>
                    <a:pt x="96" y="201"/>
                    <a:pt x="96" y="201"/>
                  </a:cubicBezTo>
                  <a:cubicBezTo>
                    <a:pt x="96" y="250"/>
                    <a:pt x="96" y="250"/>
                    <a:pt x="96" y="250"/>
                  </a:cubicBezTo>
                  <a:cubicBezTo>
                    <a:pt x="96" y="257"/>
                    <a:pt x="96" y="257"/>
                    <a:pt x="96" y="257"/>
                  </a:cubicBezTo>
                  <a:cubicBezTo>
                    <a:pt x="149" y="257"/>
                    <a:pt x="149" y="257"/>
                    <a:pt x="149" y="257"/>
                  </a:cubicBezTo>
                  <a:cubicBezTo>
                    <a:pt x="149" y="250"/>
                    <a:pt x="149" y="250"/>
                    <a:pt x="149" y="250"/>
                  </a:cubicBezTo>
                  <a:cubicBezTo>
                    <a:pt x="149" y="201"/>
                    <a:pt x="149" y="201"/>
                    <a:pt x="149" y="201"/>
                  </a:cubicBezTo>
                  <a:cubicBezTo>
                    <a:pt x="153" y="201"/>
                    <a:pt x="153" y="201"/>
                    <a:pt x="153" y="201"/>
                  </a:cubicBezTo>
                  <a:cubicBezTo>
                    <a:pt x="153" y="250"/>
                    <a:pt x="153" y="250"/>
                    <a:pt x="153" y="250"/>
                  </a:cubicBezTo>
                  <a:cubicBezTo>
                    <a:pt x="175" y="250"/>
                    <a:pt x="175" y="250"/>
                    <a:pt x="175" y="250"/>
                  </a:cubicBezTo>
                  <a:cubicBezTo>
                    <a:pt x="175" y="183"/>
                    <a:pt x="175" y="183"/>
                    <a:pt x="175" y="183"/>
                  </a:cubicBezTo>
                  <a:cubicBezTo>
                    <a:pt x="175" y="171"/>
                    <a:pt x="165" y="161"/>
                    <a:pt x="153" y="161"/>
                  </a:cubicBezTo>
                  <a:cubicBezTo>
                    <a:pt x="88" y="161"/>
                    <a:pt x="157" y="161"/>
                    <a:pt x="91" y="161"/>
                  </a:cubicBezTo>
                  <a:cubicBezTo>
                    <a:pt x="79" y="161"/>
                    <a:pt x="70" y="171"/>
                    <a:pt x="70" y="183"/>
                  </a:cubicBezTo>
                  <a:cubicBezTo>
                    <a:pt x="70" y="250"/>
                    <a:pt x="70" y="250"/>
                    <a:pt x="70" y="250"/>
                  </a:cubicBezTo>
                  <a:cubicBezTo>
                    <a:pt x="73" y="250"/>
                    <a:pt x="82" y="250"/>
                    <a:pt x="92" y="250"/>
                  </a:cubicBezTo>
                  <a:close/>
                  <a:moveTo>
                    <a:pt x="19" y="248"/>
                  </a:moveTo>
                  <a:cubicBezTo>
                    <a:pt x="19" y="207"/>
                    <a:pt x="19" y="207"/>
                    <a:pt x="19" y="207"/>
                  </a:cubicBezTo>
                  <a:cubicBezTo>
                    <a:pt x="22" y="207"/>
                    <a:pt x="22" y="207"/>
                    <a:pt x="22" y="207"/>
                  </a:cubicBezTo>
                  <a:cubicBezTo>
                    <a:pt x="22" y="248"/>
                    <a:pt x="22" y="248"/>
                    <a:pt x="22" y="248"/>
                  </a:cubicBezTo>
                  <a:cubicBezTo>
                    <a:pt x="22" y="252"/>
                    <a:pt x="22" y="252"/>
                    <a:pt x="22" y="252"/>
                  </a:cubicBezTo>
                  <a:cubicBezTo>
                    <a:pt x="58" y="252"/>
                    <a:pt x="58" y="252"/>
                    <a:pt x="58" y="252"/>
                  </a:cubicBezTo>
                  <a:cubicBezTo>
                    <a:pt x="58" y="183"/>
                    <a:pt x="58" y="183"/>
                    <a:pt x="58" y="183"/>
                  </a:cubicBezTo>
                  <a:cubicBezTo>
                    <a:pt x="58" y="180"/>
                    <a:pt x="59" y="177"/>
                    <a:pt x="59" y="175"/>
                  </a:cubicBezTo>
                  <a:cubicBezTo>
                    <a:pt x="18" y="175"/>
                    <a:pt x="18" y="175"/>
                    <a:pt x="18" y="175"/>
                  </a:cubicBezTo>
                  <a:cubicBezTo>
                    <a:pt x="8" y="175"/>
                    <a:pt x="0" y="183"/>
                    <a:pt x="0" y="193"/>
                  </a:cubicBezTo>
                  <a:cubicBezTo>
                    <a:pt x="0" y="248"/>
                    <a:pt x="0" y="248"/>
                    <a:pt x="0" y="248"/>
                  </a:cubicBezTo>
                  <a:cubicBezTo>
                    <a:pt x="4" y="248"/>
                    <a:pt x="11" y="248"/>
                    <a:pt x="19" y="24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63" name="组合 62"/>
          <p:cNvGrpSpPr/>
          <p:nvPr/>
        </p:nvGrpSpPr>
        <p:grpSpPr>
          <a:xfrm>
            <a:off x="5730205" y="1503028"/>
            <a:ext cx="1152128" cy="1152128"/>
            <a:chOff x="5292080" y="1139949"/>
            <a:chExt cx="1152128" cy="1152128"/>
          </a:xfrm>
        </p:grpSpPr>
        <p:sp>
          <p:nvSpPr>
            <p:cNvPr id="64" name="椭圆 63"/>
            <p:cNvSpPr/>
            <p:nvPr/>
          </p:nvSpPr>
          <p:spPr>
            <a:xfrm>
              <a:off x="5292080" y="1139949"/>
              <a:ext cx="1152128" cy="115212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Freeform 42"/>
            <p:cNvSpPr>
              <a:spLocks noChangeAspect="1" noEditPoints="1"/>
            </p:cNvSpPr>
            <p:nvPr/>
          </p:nvSpPr>
          <p:spPr bwMode="auto">
            <a:xfrm>
              <a:off x="5629237" y="1424413"/>
              <a:ext cx="455894" cy="583200"/>
            </a:xfrm>
            <a:custGeom>
              <a:avLst/>
              <a:gdLst>
                <a:gd name="T0" fmla="*/ 49 w 224"/>
                <a:gd name="T1" fmla="*/ 93 h 287"/>
                <a:gd name="T2" fmla="*/ 54 w 224"/>
                <a:gd name="T3" fmla="*/ 281 h 287"/>
                <a:gd name="T4" fmla="*/ 21 w 224"/>
                <a:gd name="T5" fmla="*/ 279 h 287"/>
                <a:gd name="T6" fmla="*/ 0 w 224"/>
                <a:gd name="T7" fmla="*/ 254 h 287"/>
                <a:gd name="T8" fmla="*/ 12 w 224"/>
                <a:gd name="T9" fmla="*/ 70 h 287"/>
                <a:gd name="T10" fmla="*/ 171 w 224"/>
                <a:gd name="T11" fmla="*/ 217 h 287"/>
                <a:gd name="T12" fmla="*/ 190 w 224"/>
                <a:gd name="T13" fmla="*/ 166 h 287"/>
                <a:gd name="T14" fmla="*/ 185 w 224"/>
                <a:gd name="T15" fmla="*/ 183 h 287"/>
                <a:gd name="T16" fmla="*/ 181 w 224"/>
                <a:gd name="T17" fmla="*/ 188 h 287"/>
                <a:gd name="T18" fmla="*/ 161 w 224"/>
                <a:gd name="T19" fmla="*/ 188 h 287"/>
                <a:gd name="T20" fmla="*/ 156 w 224"/>
                <a:gd name="T21" fmla="*/ 183 h 287"/>
                <a:gd name="T22" fmla="*/ 192 w 224"/>
                <a:gd name="T23" fmla="*/ 137 h 287"/>
                <a:gd name="T24" fmla="*/ 193 w 224"/>
                <a:gd name="T25" fmla="*/ 138 h 287"/>
                <a:gd name="T26" fmla="*/ 196 w 224"/>
                <a:gd name="T27" fmla="*/ 139 h 287"/>
                <a:gd name="T28" fmla="*/ 197 w 224"/>
                <a:gd name="T29" fmla="*/ 139 h 287"/>
                <a:gd name="T30" fmla="*/ 198 w 224"/>
                <a:gd name="T31" fmla="*/ 140 h 287"/>
                <a:gd name="T32" fmla="*/ 199 w 224"/>
                <a:gd name="T33" fmla="*/ 141 h 287"/>
                <a:gd name="T34" fmla="*/ 200 w 224"/>
                <a:gd name="T35" fmla="*/ 142 h 287"/>
                <a:gd name="T36" fmla="*/ 202 w 224"/>
                <a:gd name="T37" fmla="*/ 143 h 287"/>
                <a:gd name="T38" fmla="*/ 203 w 224"/>
                <a:gd name="T39" fmla="*/ 144 h 287"/>
                <a:gd name="T40" fmla="*/ 204 w 224"/>
                <a:gd name="T41" fmla="*/ 145 h 287"/>
                <a:gd name="T42" fmla="*/ 205 w 224"/>
                <a:gd name="T43" fmla="*/ 146 h 287"/>
                <a:gd name="T44" fmla="*/ 219 w 224"/>
                <a:gd name="T45" fmla="*/ 185 h 287"/>
                <a:gd name="T46" fmla="*/ 219 w 224"/>
                <a:gd name="T47" fmla="*/ 250 h 287"/>
                <a:gd name="T48" fmla="*/ 124 w 224"/>
                <a:gd name="T49" fmla="*/ 178 h 287"/>
                <a:gd name="T50" fmla="*/ 124 w 224"/>
                <a:gd name="T51" fmla="*/ 178 h 287"/>
                <a:gd name="T52" fmla="*/ 118 w 224"/>
                <a:gd name="T53" fmla="*/ 283 h 287"/>
                <a:gd name="T54" fmla="*/ 118 w 224"/>
                <a:gd name="T55" fmla="*/ 283 h 287"/>
                <a:gd name="T56" fmla="*/ 191 w 224"/>
                <a:gd name="T57" fmla="*/ 234 h 287"/>
                <a:gd name="T58" fmla="*/ 172 w 224"/>
                <a:gd name="T59" fmla="*/ 37 h 287"/>
                <a:gd name="T60" fmla="*/ 52 w 224"/>
                <a:gd name="T61" fmla="*/ 83 h 287"/>
                <a:gd name="T62" fmla="*/ 40 w 224"/>
                <a:gd name="T63" fmla="*/ 82 h 287"/>
                <a:gd name="T64" fmla="*/ 155 w 224"/>
                <a:gd name="T65" fmla="*/ 26 h 287"/>
                <a:gd name="T66" fmla="*/ 40 w 224"/>
                <a:gd name="T67" fmla="*/ 82 h 287"/>
                <a:gd name="T68" fmla="*/ 148 w 224"/>
                <a:gd name="T69" fmla="*/ 19 h 287"/>
                <a:gd name="T70" fmla="*/ 25 w 224"/>
                <a:gd name="T71" fmla="*/ 72 h 287"/>
                <a:gd name="T72" fmla="*/ 62 w 224"/>
                <a:gd name="T73" fmla="*/ 100 h 287"/>
                <a:gd name="T74" fmla="*/ 194 w 224"/>
                <a:gd name="T75" fmla="*/ 40 h 287"/>
                <a:gd name="T76" fmla="*/ 203 w 224"/>
                <a:gd name="T77" fmla="*/ 130 h 287"/>
                <a:gd name="T78" fmla="*/ 202 w 224"/>
                <a:gd name="T79" fmla="*/ 129 h 287"/>
                <a:gd name="T80" fmla="*/ 199 w 224"/>
                <a:gd name="T81" fmla="*/ 127 h 287"/>
                <a:gd name="T82" fmla="*/ 198 w 224"/>
                <a:gd name="T83" fmla="*/ 127 h 287"/>
                <a:gd name="T84" fmla="*/ 172 w 224"/>
                <a:gd name="T85" fmla="*/ 121 h 287"/>
                <a:gd name="T86" fmla="*/ 112 w 224"/>
                <a:gd name="T87" fmla="*/ 178 h 287"/>
                <a:gd name="T88" fmla="*/ 72 w 224"/>
                <a:gd name="T89" fmla="*/ 286 h 287"/>
                <a:gd name="T90" fmla="*/ 21 w 224"/>
                <a:gd name="T91" fmla="*/ 65 h 287"/>
                <a:gd name="T92" fmla="*/ 145 w 224"/>
                <a:gd name="T93" fmla="*/ 1 h 287"/>
                <a:gd name="T94" fmla="*/ 21 w 224"/>
                <a:gd name="T95" fmla="*/ 6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24" h="287">
                  <a:moveTo>
                    <a:pt x="12" y="70"/>
                  </a:moveTo>
                  <a:cubicBezTo>
                    <a:pt x="16" y="77"/>
                    <a:pt x="21" y="82"/>
                    <a:pt x="27" y="86"/>
                  </a:cubicBezTo>
                  <a:cubicBezTo>
                    <a:pt x="33" y="90"/>
                    <a:pt x="41" y="92"/>
                    <a:pt x="49" y="93"/>
                  </a:cubicBezTo>
                  <a:cubicBezTo>
                    <a:pt x="52" y="94"/>
                    <a:pt x="54" y="97"/>
                    <a:pt x="54" y="100"/>
                  </a:cubicBezTo>
                  <a:cubicBezTo>
                    <a:pt x="54" y="100"/>
                    <a:pt x="54" y="100"/>
                    <a:pt x="54" y="100"/>
                  </a:cubicBezTo>
                  <a:cubicBezTo>
                    <a:pt x="54" y="281"/>
                    <a:pt x="54" y="281"/>
                    <a:pt x="54" y="281"/>
                  </a:cubicBezTo>
                  <a:cubicBezTo>
                    <a:pt x="54" y="285"/>
                    <a:pt x="52" y="287"/>
                    <a:pt x="48" y="287"/>
                  </a:cubicBezTo>
                  <a:cubicBezTo>
                    <a:pt x="47" y="287"/>
                    <a:pt x="47" y="287"/>
                    <a:pt x="47" y="287"/>
                  </a:cubicBezTo>
                  <a:cubicBezTo>
                    <a:pt x="38" y="286"/>
                    <a:pt x="29" y="283"/>
                    <a:pt x="21" y="279"/>
                  </a:cubicBezTo>
                  <a:cubicBezTo>
                    <a:pt x="13" y="274"/>
                    <a:pt x="6" y="267"/>
                    <a:pt x="1" y="257"/>
                  </a:cubicBezTo>
                  <a:cubicBezTo>
                    <a:pt x="0" y="256"/>
                    <a:pt x="0" y="255"/>
                    <a:pt x="0" y="254"/>
                  </a:cubicBezTo>
                  <a:cubicBezTo>
                    <a:pt x="0" y="254"/>
                    <a:pt x="0" y="254"/>
                    <a:pt x="0" y="254"/>
                  </a:cubicBezTo>
                  <a:cubicBezTo>
                    <a:pt x="0" y="73"/>
                    <a:pt x="0" y="73"/>
                    <a:pt x="0" y="73"/>
                  </a:cubicBezTo>
                  <a:cubicBezTo>
                    <a:pt x="0" y="70"/>
                    <a:pt x="3" y="67"/>
                    <a:pt x="6" y="67"/>
                  </a:cubicBezTo>
                  <a:cubicBezTo>
                    <a:pt x="9" y="67"/>
                    <a:pt x="11" y="68"/>
                    <a:pt x="12" y="70"/>
                  </a:cubicBezTo>
                  <a:close/>
                  <a:moveTo>
                    <a:pt x="135" y="180"/>
                  </a:moveTo>
                  <a:cubicBezTo>
                    <a:pt x="135" y="180"/>
                    <a:pt x="135" y="180"/>
                    <a:pt x="135" y="180"/>
                  </a:cubicBezTo>
                  <a:cubicBezTo>
                    <a:pt x="135" y="201"/>
                    <a:pt x="151" y="217"/>
                    <a:pt x="171" y="217"/>
                  </a:cubicBezTo>
                  <a:cubicBezTo>
                    <a:pt x="192" y="217"/>
                    <a:pt x="208" y="201"/>
                    <a:pt x="208" y="180"/>
                  </a:cubicBezTo>
                  <a:cubicBezTo>
                    <a:pt x="208" y="180"/>
                    <a:pt x="208" y="180"/>
                    <a:pt x="208" y="180"/>
                  </a:cubicBezTo>
                  <a:cubicBezTo>
                    <a:pt x="200" y="177"/>
                    <a:pt x="194" y="172"/>
                    <a:pt x="190" y="166"/>
                  </a:cubicBezTo>
                  <a:cubicBezTo>
                    <a:pt x="178" y="175"/>
                    <a:pt x="162" y="180"/>
                    <a:pt x="143" y="180"/>
                  </a:cubicBezTo>
                  <a:cubicBezTo>
                    <a:pt x="140" y="180"/>
                    <a:pt x="137" y="180"/>
                    <a:pt x="135" y="180"/>
                  </a:cubicBezTo>
                  <a:close/>
                  <a:moveTo>
                    <a:pt x="185" y="183"/>
                  </a:moveTo>
                  <a:cubicBezTo>
                    <a:pt x="188" y="183"/>
                    <a:pt x="190" y="185"/>
                    <a:pt x="190" y="188"/>
                  </a:cubicBezTo>
                  <a:cubicBezTo>
                    <a:pt x="190" y="191"/>
                    <a:pt x="188" y="193"/>
                    <a:pt x="185" y="193"/>
                  </a:cubicBezTo>
                  <a:cubicBezTo>
                    <a:pt x="183" y="193"/>
                    <a:pt x="181" y="191"/>
                    <a:pt x="181" y="188"/>
                  </a:cubicBezTo>
                  <a:cubicBezTo>
                    <a:pt x="181" y="185"/>
                    <a:pt x="183" y="183"/>
                    <a:pt x="185" y="183"/>
                  </a:cubicBezTo>
                  <a:close/>
                  <a:moveTo>
                    <a:pt x="156" y="183"/>
                  </a:moveTo>
                  <a:cubicBezTo>
                    <a:pt x="159" y="183"/>
                    <a:pt x="161" y="185"/>
                    <a:pt x="161" y="188"/>
                  </a:cubicBezTo>
                  <a:cubicBezTo>
                    <a:pt x="161" y="191"/>
                    <a:pt x="159" y="193"/>
                    <a:pt x="156" y="193"/>
                  </a:cubicBezTo>
                  <a:cubicBezTo>
                    <a:pt x="153" y="193"/>
                    <a:pt x="151" y="191"/>
                    <a:pt x="151" y="188"/>
                  </a:cubicBezTo>
                  <a:cubicBezTo>
                    <a:pt x="151" y="185"/>
                    <a:pt x="153" y="183"/>
                    <a:pt x="156" y="183"/>
                  </a:cubicBezTo>
                  <a:close/>
                  <a:moveTo>
                    <a:pt x="190" y="136"/>
                  </a:moveTo>
                  <a:cubicBezTo>
                    <a:pt x="190" y="136"/>
                    <a:pt x="190" y="136"/>
                    <a:pt x="190" y="136"/>
                  </a:cubicBezTo>
                  <a:cubicBezTo>
                    <a:pt x="191" y="136"/>
                    <a:pt x="192" y="137"/>
                    <a:pt x="192" y="137"/>
                  </a:cubicBezTo>
                  <a:cubicBezTo>
                    <a:pt x="193" y="137"/>
                    <a:pt x="193" y="137"/>
                    <a:pt x="193" y="137"/>
                  </a:cubicBezTo>
                  <a:cubicBezTo>
                    <a:pt x="193" y="137"/>
                    <a:pt x="193" y="137"/>
                    <a:pt x="193" y="137"/>
                  </a:cubicBezTo>
                  <a:cubicBezTo>
                    <a:pt x="193" y="138"/>
                    <a:pt x="193" y="138"/>
                    <a:pt x="193" y="138"/>
                  </a:cubicBezTo>
                  <a:cubicBezTo>
                    <a:pt x="194" y="138"/>
                    <a:pt x="195" y="138"/>
                    <a:pt x="195" y="138"/>
                  </a:cubicBezTo>
                  <a:cubicBezTo>
                    <a:pt x="195" y="138"/>
                    <a:pt x="195" y="138"/>
                    <a:pt x="195" y="138"/>
                  </a:cubicBezTo>
                  <a:cubicBezTo>
                    <a:pt x="195" y="139"/>
                    <a:pt x="196" y="139"/>
                    <a:pt x="196" y="139"/>
                  </a:cubicBezTo>
                  <a:cubicBezTo>
                    <a:pt x="196" y="139"/>
                    <a:pt x="196" y="139"/>
                    <a:pt x="196" y="139"/>
                  </a:cubicBezTo>
                  <a:cubicBezTo>
                    <a:pt x="196" y="139"/>
                    <a:pt x="196" y="139"/>
                    <a:pt x="197" y="139"/>
                  </a:cubicBezTo>
                  <a:cubicBezTo>
                    <a:pt x="197" y="139"/>
                    <a:pt x="197" y="139"/>
                    <a:pt x="197" y="139"/>
                  </a:cubicBezTo>
                  <a:cubicBezTo>
                    <a:pt x="197" y="140"/>
                    <a:pt x="197" y="140"/>
                    <a:pt x="197" y="140"/>
                  </a:cubicBezTo>
                  <a:cubicBezTo>
                    <a:pt x="198" y="140"/>
                    <a:pt x="198" y="140"/>
                    <a:pt x="198" y="140"/>
                  </a:cubicBezTo>
                  <a:cubicBezTo>
                    <a:pt x="198" y="140"/>
                    <a:pt x="198" y="140"/>
                    <a:pt x="198" y="140"/>
                  </a:cubicBezTo>
                  <a:cubicBezTo>
                    <a:pt x="198" y="141"/>
                    <a:pt x="198" y="141"/>
                    <a:pt x="198" y="141"/>
                  </a:cubicBezTo>
                  <a:cubicBezTo>
                    <a:pt x="199" y="141"/>
                    <a:pt x="199" y="141"/>
                    <a:pt x="199" y="141"/>
                  </a:cubicBezTo>
                  <a:cubicBezTo>
                    <a:pt x="199" y="141"/>
                    <a:pt x="199" y="141"/>
                    <a:pt x="199" y="141"/>
                  </a:cubicBezTo>
                  <a:cubicBezTo>
                    <a:pt x="199" y="141"/>
                    <a:pt x="200" y="141"/>
                    <a:pt x="200" y="141"/>
                  </a:cubicBezTo>
                  <a:cubicBezTo>
                    <a:pt x="200" y="142"/>
                    <a:pt x="200" y="142"/>
                    <a:pt x="200" y="142"/>
                  </a:cubicBezTo>
                  <a:cubicBezTo>
                    <a:pt x="200" y="142"/>
                    <a:pt x="200" y="142"/>
                    <a:pt x="200" y="142"/>
                  </a:cubicBezTo>
                  <a:cubicBezTo>
                    <a:pt x="201" y="142"/>
                    <a:pt x="201" y="142"/>
                    <a:pt x="201" y="142"/>
                  </a:cubicBezTo>
                  <a:cubicBezTo>
                    <a:pt x="201" y="142"/>
                    <a:pt x="201" y="142"/>
                    <a:pt x="201" y="143"/>
                  </a:cubicBezTo>
                  <a:cubicBezTo>
                    <a:pt x="202" y="143"/>
                    <a:pt x="202" y="143"/>
                    <a:pt x="202" y="143"/>
                  </a:cubicBezTo>
                  <a:cubicBezTo>
                    <a:pt x="202" y="143"/>
                    <a:pt x="202" y="143"/>
                    <a:pt x="202" y="143"/>
                  </a:cubicBezTo>
                  <a:cubicBezTo>
                    <a:pt x="202" y="143"/>
                    <a:pt x="202" y="143"/>
                    <a:pt x="202" y="143"/>
                  </a:cubicBezTo>
                  <a:cubicBezTo>
                    <a:pt x="203" y="144"/>
                    <a:pt x="203" y="144"/>
                    <a:pt x="203" y="144"/>
                  </a:cubicBezTo>
                  <a:cubicBezTo>
                    <a:pt x="203" y="144"/>
                    <a:pt x="203" y="144"/>
                    <a:pt x="203" y="144"/>
                  </a:cubicBezTo>
                  <a:cubicBezTo>
                    <a:pt x="203" y="144"/>
                    <a:pt x="203" y="144"/>
                    <a:pt x="203" y="144"/>
                  </a:cubicBezTo>
                  <a:cubicBezTo>
                    <a:pt x="204" y="145"/>
                    <a:pt x="204" y="145"/>
                    <a:pt x="204" y="145"/>
                  </a:cubicBezTo>
                  <a:cubicBezTo>
                    <a:pt x="204" y="145"/>
                    <a:pt x="204" y="145"/>
                    <a:pt x="204" y="145"/>
                  </a:cubicBezTo>
                  <a:cubicBezTo>
                    <a:pt x="204" y="145"/>
                    <a:pt x="204" y="145"/>
                    <a:pt x="204" y="145"/>
                  </a:cubicBezTo>
                  <a:cubicBezTo>
                    <a:pt x="205" y="146"/>
                    <a:pt x="205" y="146"/>
                    <a:pt x="205" y="146"/>
                  </a:cubicBezTo>
                  <a:cubicBezTo>
                    <a:pt x="205" y="146"/>
                    <a:pt x="205" y="146"/>
                    <a:pt x="205" y="146"/>
                  </a:cubicBezTo>
                  <a:cubicBezTo>
                    <a:pt x="214" y="154"/>
                    <a:pt x="219" y="166"/>
                    <a:pt x="219" y="180"/>
                  </a:cubicBezTo>
                  <a:cubicBezTo>
                    <a:pt x="219" y="181"/>
                    <a:pt x="219" y="183"/>
                    <a:pt x="219" y="185"/>
                  </a:cubicBezTo>
                  <a:cubicBezTo>
                    <a:pt x="219" y="185"/>
                    <a:pt x="219" y="185"/>
                    <a:pt x="219" y="185"/>
                  </a:cubicBezTo>
                  <a:cubicBezTo>
                    <a:pt x="219" y="185"/>
                    <a:pt x="219" y="185"/>
                    <a:pt x="219" y="185"/>
                  </a:cubicBezTo>
                  <a:cubicBezTo>
                    <a:pt x="219" y="250"/>
                    <a:pt x="219" y="250"/>
                    <a:pt x="219" y="250"/>
                  </a:cubicBezTo>
                  <a:cubicBezTo>
                    <a:pt x="200" y="215"/>
                    <a:pt x="147" y="214"/>
                    <a:pt x="124" y="24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5" y="153"/>
                    <a:pt x="146" y="132"/>
                    <a:pt x="172" y="132"/>
                  </a:cubicBezTo>
                  <a:cubicBezTo>
                    <a:pt x="178" y="132"/>
                    <a:pt x="184" y="134"/>
                    <a:pt x="190" y="136"/>
                  </a:cubicBezTo>
                  <a:close/>
                  <a:moveTo>
                    <a:pt x="118" y="283"/>
                  </a:moveTo>
                  <a:cubicBezTo>
                    <a:pt x="168" y="283"/>
                    <a:pt x="168" y="283"/>
                    <a:pt x="168" y="283"/>
                  </a:cubicBezTo>
                  <a:cubicBezTo>
                    <a:pt x="150" y="234"/>
                    <a:pt x="150" y="234"/>
                    <a:pt x="150" y="234"/>
                  </a:cubicBezTo>
                  <a:cubicBezTo>
                    <a:pt x="132" y="243"/>
                    <a:pt x="120" y="262"/>
                    <a:pt x="118" y="283"/>
                  </a:cubicBezTo>
                  <a:close/>
                  <a:moveTo>
                    <a:pt x="176" y="283"/>
                  </a:moveTo>
                  <a:cubicBezTo>
                    <a:pt x="224" y="283"/>
                    <a:pt x="224" y="283"/>
                    <a:pt x="224" y="283"/>
                  </a:cubicBezTo>
                  <a:cubicBezTo>
                    <a:pt x="221" y="262"/>
                    <a:pt x="210" y="243"/>
                    <a:pt x="191" y="234"/>
                  </a:cubicBezTo>
                  <a:cubicBezTo>
                    <a:pt x="176" y="283"/>
                    <a:pt x="176" y="283"/>
                    <a:pt x="176" y="283"/>
                  </a:cubicBezTo>
                  <a:close/>
                  <a:moveTo>
                    <a:pt x="55" y="88"/>
                  </a:moveTo>
                  <a:cubicBezTo>
                    <a:pt x="172" y="37"/>
                    <a:pt x="172" y="37"/>
                    <a:pt x="172" y="37"/>
                  </a:cubicBezTo>
                  <a:cubicBezTo>
                    <a:pt x="174" y="37"/>
                    <a:pt x="175" y="35"/>
                    <a:pt x="174" y="34"/>
                  </a:cubicBezTo>
                  <a:cubicBezTo>
                    <a:pt x="173" y="32"/>
                    <a:pt x="172" y="32"/>
                    <a:pt x="170" y="32"/>
                  </a:cubicBezTo>
                  <a:cubicBezTo>
                    <a:pt x="52" y="83"/>
                    <a:pt x="52" y="83"/>
                    <a:pt x="52" y="83"/>
                  </a:cubicBezTo>
                  <a:cubicBezTo>
                    <a:pt x="51" y="83"/>
                    <a:pt x="50" y="85"/>
                    <a:pt x="51" y="87"/>
                  </a:cubicBezTo>
                  <a:cubicBezTo>
                    <a:pt x="51" y="88"/>
                    <a:pt x="53" y="89"/>
                    <a:pt x="55" y="88"/>
                  </a:cubicBezTo>
                  <a:close/>
                  <a:moveTo>
                    <a:pt x="40" y="82"/>
                  </a:moveTo>
                  <a:cubicBezTo>
                    <a:pt x="157" y="31"/>
                    <a:pt x="157" y="31"/>
                    <a:pt x="157" y="31"/>
                  </a:cubicBezTo>
                  <a:cubicBezTo>
                    <a:pt x="159" y="30"/>
                    <a:pt x="160" y="29"/>
                    <a:pt x="159" y="27"/>
                  </a:cubicBezTo>
                  <a:cubicBezTo>
                    <a:pt x="158" y="26"/>
                    <a:pt x="157" y="25"/>
                    <a:pt x="155" y="26"/>
                  </a:cubicBezTo>
                  <a:cubicBezTo>
                    <a:pt x="37" y="76"/>
                    <a:pt x="37" y="76"/>
                    <a:pt x="37" y="76"/>
                  </a:cubicBezTo>
                  <a:cubicBezTo>
                    <a:pt x="36" y="77"/>
                    <a:pt x="35" y="79"/>
                    <a:pt x="36" y="80"/>
                  </a:cubicBezTo>
                  <a:cubicBezTo>
                    <a:pt x="36" y="82"/>
                    <a:pt x="38" y="82"/>
                    <a:pt x="40" y="82"/>
                  </a:cubicBezTo>
                  <a:close/>
                  <a:moveTo>
                    <a:pt x="29" y="73"/>
                  </a:moveTo>
                  <a:cubicBezTo>
                    <a:pt x="147" y="23"/>
                    <a:pt x="147" y="23"/>
                    <a:pt x="147" y="23"/>
                  </a:cubicBezTo>
                  <a:cubicBezTo>
                    <a:pt x="148" y="22"/>
                    <a:pt x="149" y="21"/>
                    <a:pt x="148" y="19"/>
                  </a:cubicBezTo>
                  <a:cubicBezTo>
                    <a:pt x="148" y="18"/>
                    <a:pt x="146" y="17"/>
                    <a:pt x="145" y="18"/>
                  </a:cubicBezTo>
                  <a:cubicBezTo>
                    <a:pt x="27" y="68"/>
                    <a:pt x="27" y="68"/>
                    <a:pt x="27" y="68"/>
                  </a:cubicBezTo>
                  <a:cubicBezTo>
                    <a:pt x="25" y="69"/>
                    <a:pt x="25" y="71"/>
                    <a:pt x="25" y="72"/>
                  </a:cubicBezTo>
                  <a:cubicBezTo>
                    <a:pt x="26" y="73"/>
                    <a:pt x="27" y="74"/>
                    <a:pt x="29" y="73"/>
                  </a:cubicBezTo>
                  <a:close/>
                  <a:moveTo>
                    <a:pt x="62" y="280"/>
                  </a:moveTo>
                  <a:cubicBezTo>
                    <a:pt x="62" y="100"/>
                    <a:pt x="62" y="100"/>
                    <a:pt x="62" y="100"/>
                  </a:cubicBezTo>
                  <a:cubicBezTo>
                    <a:pt x="62" y="100"/>
                    <a:pt x="62" y="100"/>
                    <a:pt x="62" y="100"/>
                  </a:cubicBezTo>
                  <a:cubicBezTo>
                    <a:pt x="62" y="98"/>
                    <a:pt x="64" y="95"/>
                    <a:pt x="66" y="94"/>
                  </a:cubicBezTo>
                  <a:cubicBezTo>
                    <a:pt x="194" y="40"/>
                    <a:pt x="194" y="40"/>
                    <a:pt x="194" y="40"/>
                  </a:cubicBezTo>
                  <a:cubicBezTo>
                    <a:pt x="194" y="39"/>
                    <a:pt x="195" y="39"/>
                    <a:pt x="197" y="39"/>
                  </a:cubicBezTo>
                  <a:cubicBezTo>
                    <a:pt x="200" y="39"/>
                    <a:pt x="203" y="42"/>
                    <a:pt x="203" y="45"/>
                  </a:cubicBezTo>
                  <a:cubicBezTo>
                    <a:pt x="203" y="130"/>
                    <a:pt x="203" y="130"/>
                    <a:pt x="203" y="130"/>
                  </a:cubicBezTo>
                  <a:cubicBezTo>
                    <a:pt x="203" y="129"/>
                    <a:pt x="203" y="129"/>
                    <a:pt x="203" y="129"/>
                  </a:cubicBezTo>
                  <a:cubicBezTo>
                    <a:pt x="203" y="129"/>
                    <a:pt x="202" y="129"/>
                    <a:pt x="202" y="129"/>
                  </a:cubicBezTo>
                  <a:cubicBezTo>
                    <a:pt x="202" y="129"/>
                    <a:pt x="202" y="129"/>
                    <a:pt x="202" y="129"/>
                  </a:cubicBezTo>
                  <a:cubicBezTo>
                    <a:pt x="201" y="129"/>
                    <a:pt x="201" y="128"/>
                    <a:pt x="201" y="128"/>
                  </a:cubicBezTo>
                  <a:cubicBezTo>
                    <a:pt x="201" y="128"/>
                    <a:pt x="201" y="128"/>
                    <a:pt x="201" y="128"/>
                  </a:cubicBezTo>
                  <a:cubicBezTo>
                    <a:pt x="200" y="128"/>
                    <a:pt x="200" y="128"/>
                    <a:pt x="199" y="127"/>
                  </a:cubicBezTo>
                  <a:cubicBezTo>
                    <a:pt x="199" y="127"/>
                    <a:pt x="199" y="127"/>
                    <a:pt x="199" y="127"/>
                  </a:cubicBezTo>
                  <a:cubicBezTo>
                    <a:pt x="198" y="127"/>
                    <a:pt x="198" y="127"/>
                    <a:pt x="198" y="127"/>
                  </a:cubicBezTo>
                  <a:cubicBezTo>
                    <a:pt x="198" y="127"/>
                    <a:pt x="198" y="127"/>
                    <a:pt x="198" y="127"/>
                  </a:cubicBezTo>
                  <a:cubicBezTo>
                    <a:pt x="197" y="126"/>
                    <a:pt x="196" y="126"/>
                    <a:pt x="194" y="125"/>
                  </a:cubicBezTo>
                  <a:cubicBezTo>
                    <a:pt x="194" y="125"/>
                    <a:pt x="194" y="125"/>
                    <a:pt x="194" y="125"/>
                  </a:cubicBezTo>
                  <a:cubicBezTo>
                    <a:pt x="187" y="122"/>
                    <a:pt x="179" y="121"/>
                    <a:pt x="172" y="121"/>
                  </a:cubicBezTo>
                  <a:cubicBezTo>
                    <a:pt x="140" y="121"/>
                    <a:pt x="114" y="146"/>
                    <a:pt x="112" y="177"/>
                  </a:cubicBezTo>
                  <a:cubicBezTo>
                    <a:pt x="112" y="178"/>
                    <a:pt x="112" y="178"/>
                    <a:pt x="112" y="178"/>
                  </a:cubicBezTo>
                  <a:cubicBezTo>
                    <a:pt x="112" y="178"/>
                    <a:pt x="112" y="178"/>
                    <a:pt x="112" y="178"/>
                  </a:cubicBezTo>
                  <a:cubicBezTo>
                    <a:pt x="112" y="258"/>
                    <a:pt x="112" y="258"/>
                    <a:pt x="112" y="258"/>
                  </a:cubicBezTo>
                  <a:cubicBezTo>
                    <a:pt x="111" y="262"/>
                    <a:pt x="109" y="266"/>
                    <a:pt x="108" y="270"/>
                  </a:cubicBezTo>
                  <a:cubicBezTo>
                    <a:pt x="72" y="286"/>
                    <a:pt x="72" y="286"/>
                    <a:pt x="72" y="286"/>
                  </a:cubicBezTo>
                  <a:cubicBezTo>
                    <a:pt x="71" y="286"/>
                    <a:pt x="70" y="286"/>
                    <a:pt x="69" y="286"/>
                  </a:cubicBezTo>
                  <a:cubicBezTo>
                    <a:pt x="65" y="286"/>
                    <a:pt x="62" y="284"/>
                    <a:pt x="62" y="280"/>
                  </a:cubicBezTo>
                  <a:close/>
                  <a:moveTo>
                    <a:pt x="21" y="65"/>
                  </a:moveTo>
                  <a:cubicBezTo>
                    <a:pt x="18" y="66"/>
                    <a:pt x="15" y="64"/>
                    <a:pt x="14" y="62"/>
                  </a:cubicBezTo>
                  <a:cubicBezTo>
                    <a:pt x="13" y="60"/>
                    <a:pt x="15" y="57"/>
                    <a:pt x="17" y="56"/>
                  </a:cubicBezTo>
                  <a:cubicBezTo>
                    <a:pt x="145" y="1"/>
                    <a:pt x="145" y="1"/>
                    <a:pt x="145" y="1"/>
                  </a:cubicBezTo>
                  <a:cubicBezTo>
                    <a:pt x="147" y="0"/>
                    <a:pt x="150" y="1"/>
                    <a:pt x="151" y="3"/>
                  </a:cubicBezTo>
                  <a:cubicBezTo>
                    <a:pt x="152" y="6"/>
                    <a:pt x="151" y="9"/>
                    <a:pt x="149" y="10"/>
                  </a:cubicBezTo>
                  <a:lnTo>
                    <a:pt x="21" y="6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66" name="组合 65"/>
          <p:cNvGrpSpPr/>
          <p:nvPr/>
        </p:nvGrpSpPr>
        <p:grpSpPr>
          <a:xfrm>
            <a:off x="5733231" y="3150853"/>
            <a:ext cx="1152128" cy="1152128"/>
            <a:chOff x="5295106" y="2787774"/>
            <a:chExt cx="1152128" cy="1152128"/>
          </a:xfrm>
        </p:grpSpPr>
        <p:sp>
          <p:nvSpPr>
            <p:cNvPr id="67" name="椭圆 66"/>
            <p:cNvSpPr/>
            <p:nvPr/>
          </p:nvSpPr>
          <p:spPr>
            <a:xfrm>
              <a:off x="5295106" y="2787774"/>
              <a:ext cx="1152128" cy="115212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Freeform 47"/>
            <p:cNvSpPr>
              <a:spLocks noChangeAspect="1" noEditPoints="1"/>
            </p:cNvSpPr>
            <p:nvPr/>
          </p:nvSpPr>
          <p:spPr bwMode="auto">
            <a:xfrm>
              <a:off x="5511638" y="3101078"/>
              <a:ext cx="719064" cy="583200"/>
            </a:xfrm>
            <a:custGeom>
              <a:avLst/>
              <a:gdLst>
                <a:gd name="T0" fmla="*/ 214 w 329"/>
                <a:gd name="T1" fmla="*/ 10 h 267"/>
                <a:gd name="T2" fmla="*/ 297 w 329"/>
                <a:gd name="T3" fmla="*/ 115 h 267"/>
                <a:gd name="T4" fmla="*/ 221 w 329"/>
                <a:gd name="T5" fmla="*/ 247 h 267"/>
                <a:gd name="T6" fmla="*/ 137 w 329"/>
                <a:gd name="T7" fmla="*/ 265 h 267"/>
                <a:gd name="T8" fmla="*/ 128 w 329"/>
                <a:gd name="T9" fmla="*/ 256 h 267"/>
                <a:gd name="T10" fmla="*/ 113 w 329"/>
                <a:gd name="T11" fmla="*/ 170 h 267"/>
                <a:gd name="T12" fmla="*/ 11 w 329"/>
                <a:gd name="T13" fmla="*/ 151 h 267"/>
                <a:gd name="T14" fmla="*/ 11 w 329"/>
                <a:gd name="T15" fmla="*/ 10 h 267"/>
                <a:gd name="T16" fmla="*/ 227 w 329"/>
                <a:gd name="T17" fmla="*/ 195 h 267"/>
                <a:gd name="T18" fmla="*/ 227 w 329"/>
                <a:gd name="T19" fmla="*/ 187 h 267"/>
                <a:gd name="T20" fmla="*/ 292 w 329"/>
                <a:gd name="T21" fmla="*/ 176 h 267"/>
                <a:gd name="T22" fmla="*/ 227 w 329"/>
                <a:gd name="T23" fmla="*/ 149 h 267"/>
                <a:gd name="T24" fmla="*/ 292 w 329"/>
                <a:gd name="T25" fmla="*/ 149 h 267"/>
                <a:gd name="T26" fmla="*/ 126 w 329"/>
                <a:gd name="T27" fmla="*/ 86 h 267"/>
                <a:gd name="T28" fmla="*/ 126 w 329"/>
                <a:gd name="T29" fmla="*/ 77 h 267"/>
                <a:gd name="T30" fmla="*/ 192 w 329"/>
                <a:gd name="T31" fmla="*/ 67 h 267"/>
                <a:gd name="T32" fmla="*/ 126 w 329"/>
                <a:gd name="T33" fmla="*/ 39 h 267"/>
                <a:gd name="T34" fmla="*/ 192 w 329"/>
                <a:gd name="T35" fmla="*/ 39 h 267"/>
                <a:gd name="T36" fmla="*/ 58 w 329"/>
                <a:gd name="T37" fmla="*/ 36 h 267"/>
                <a:gd name="T38" fmla="*/ 77 w 329"/>
                <a:gd name="T39" fmla="*/ 83 h 267"/>
                <a:gd name="T40" fmla="*/ 96 w 329"/>
                <a:gd name="T41" fmla="*/ 36 h 267"/>
                <a:gd name="T42" fmla="*/ 70 w 329"/>
                <a:gd name="T43" fmla="*/ 124 h 267"/>
                <a:gd name="T44" fmla="*/ 77 w 329"/>
                <a:gd name="T45" fmla="*/ 95 h 267"/>
                <a:gd name="T46" fmla="*/ 73 w 329"/>
                <a:gd name="T47" fmla="*/ 94 h 267"/>
                <a:gd name="T48" fmla="*/ 81 w 329"/>
                <a:gd name="T49" fmla="*/ 93 h 267"/>
                <a:gd name="T50" fmla="*/ 88 w 329"/>
                <a:gd name="T51" fmla="*/ 85 h 267"/>
                <a:gd name="T52" fmla="*/ 65 w 329"/>
                <a:gd name="T53" fmla="*/ 85 h 267"/>
                <a:gd name="T54" fmla="*/ 81 w 329"/>
                <a:gd name="T55" fmla="*/ 45 h 267"/>
                <a:gd name="T56" fmla="*/ 53 w 329"/>
                <a:gd name="T57" fmla="*/ 56 h 267"/>
                <a:gd name="T58" fmla="*/ 94 w 329"/>
                <a:gd name="T59" fmla="*/ 72 h 267"/>
                <a:gd name="T60" fmla="*/ 94 w 329"/>
                <a:gd name="T61" fmla="*/ 50 h 267"/>
                <a:gd name="T62" fmla="*/ 224 w 329"/>
                <a:gd name="T63" fmla="*/ 126 h 267"/>
                <a:gd name="T64" fmla="*/ 186 w 329"/>
                <a:gd name="T65" fmla="*/ 162 h 267"/>
                <a:gd name="T66" fmla="*/ 173 w 329"/>
                <a:gd name="T67" fmla="*/ 200 h 267"/>
                <a:gd name="T68" fmla="*/ 127 w 329"/>
                <a:gd name="T69" fmla="*/ 170 h 267"/>
                <a:gd name="T70" fmla="*/ 155 w 329"/>
                <a:gd name="T71" fmla="*/ 221 h 267"/>
                <a:gd name="T72" fmla="*/ 182 w 329"/>
                <a:gd name="T73" fmla="*/ 229 h 267"/>
                <a:gd name="T74" fmla="*/ 221 w 329"/>
                <a:gd name="T75" fmla="*/ 233 h 267"/>
                <a:gd name="T76" fmla="*/ 288 w 329"/>
                <a:gd name="T77" fmla="*/ 127 h 267"/>
                <a:gd name="T78" fmla="*/ 146 w 329"/>
                <a:gd name="T79" fmla="*/ 115 h 267"/>
                <a:gd name="T80" fmla="*/ 203 w 329"/>
                <a:gd name="T81" fmla="*/ 20 h 267"/>
                <a:gd name="T82" fmla="*/ 21 w 329"/>
                <a:gd name="T83" fmla="*/ 20 h 267"/>
                <a:gd name="T84" fmla="*/ 21 w 329"/>
                <a:gd name="T85" fmla="*/ 141 h 267"/>
                <a:gd name="T86" fmla="*/ 210 w 329"/>
                <a:gd name="T87" fmla="*/ 108 h 267"/>
                <a:gd name="T88" fmla="*/ 148 w 329"/>
                <a:gd name="T89" fmla="*/ 148 h 267"/>
                <a:gd name="T90" fmla="*/ 171 w 329"/>
                <a:gd name="T91" fmla="*/ 174 h 267"/>
                <a:gd name="T92" fmla="*/ 188 w 329"/>
                <a:gd name="T93" fmla="*/ 148 h 267"/>
                <a:gd name="T94" fmla="*/ 210 w 329"/>
                <a:gd name="T95" fmla="*/ 108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29" h="267">
                  <a:moveTo>
                    <a:pt x="36" y="0"/>
                  </a:moveTo>
                  <a:cubicBezTo>
                    <a:pt x="188" y="0"/>
                    <a:pt x="188" y="0"/>
                    <a:pt x="188" y="0"/>
                  </a:cubicBezTo>
                  <a:cubicBezTo>
                    <a:pt x="198" y="0"/>
                    <a:pt x="207" y="4"/>
                    <a:pt x="214" y="10"/>
                  </a:cubicBezTo>
                  <a:cubicBezTo>
                    <a:pt x="220" y="17"/>
                    <a:pt x="224" y="26"/>
                    <a:pt x="224" y="36"/>
                  </a:cubicBezTo>
                  <a:cubicBezTo>
                    <a:pt x="224" y="93"/>
                    <a:pt x="224" y="93"/>
                    <a:pt x="224" y="93"/>
                  </a:cubicBezTo>
                  <a:cubicBezTo>
                    <a:pt x="252" y="94"/>
                    <a:pt x="278" y="102"/>
                    <a:pt x="297" y="115"/>
                  </a:cubicBezTo>
                  <a:cubicBezTo>
                    <a:pt x="317" y="129"/>
                    <a:pt x="329" y="148"/>
                    <a:pt x="329" y="170"/>
                  </a:cubicBezTo>
                  <a:cubicBezTo>
                    <a:pt x="329" y="192"/>
                    <a:pt x="317" y="211"/>
                    <a:pt x="297" y="225"/>
                  </a:cubicBezTo>
                  <a:cubicBezTo>
                    <a:pt x="277" y="239"/>
                    <a:pt x="251" y="247"/>
                    <a:pt x="221" y="247"/>
                  </a:cubicBezTo>
                  <a:cubicBezTo>
                    <a:pt x="215" y="247"/>
                    <a:pt x="208" y="247"/>
                    <a:pt x="202" y="246"/>
                  </a:cubicBezTo>
                  <a:cubicBezTo>
                    <a:pt x="196" y="245"/>
                    <a:pt x="191" y="244"/>
                    <a:pt x="186" y="243"/>
                  </a:cubicBezTo>
                  <a:cubicBezTo>
                    <a:pt x="137" y="265"/>
                    <a:pt x="137" y="265"/>
                    <a:pt x="137" y="265"/>
                  </a:cubicBezTo>
                  <a:cubicBezTo>
                    <a:pt x="134" y="267"/>
                    <a:pt x="130" y="265"/>
                    <a:pt x="128" y="261"/>
                  </a:cubicBezTo>
                  <a:cubicBezTo>
                    <a:pt x="127" y="260"/>
                    <a:pt x="127" y="258"/>
                    <a:pt x="128" y="256"/>
                  </a:cubicBezTo>
                  <a:cubicBezTo>
                    <a:pt x="128" y="256"/>
                    <a:pt x="128" y="256"/>
                    <a:pt x="128" y="256"/>
                  </a:cubicBezTo>
                  <a:cubicBezTo>
                    <a:pt x="140" y="221"/>
                    <a:pt x="140" y="221"/>
                    <a:pt x="140" y="221"/>
                  </a:cubicBezTo>
                  <a:cubicBezTo>
                    <a:pt x="132" y="215"/>
                    <a:pt x="126" y="207"/>
                    <a:pt x="121" y="200"/>
                  </a:cubicBezTo>
                  <a:cubicBezTo>
                    <a:pt x="116" y="191"/>
                    <a:pt x="113" y="181"/>
                    <a:pt x="113" y="170"/>
                  </a:cubicBezTo>
                  <a:cubicBezTo>
                    <a:pt x="113" y="167"/>
                    <a:pt x="113" y="165"/>
                    <a:pt x="113" y="162"/>
                  </a:cubicBezTo>
                  <a:cubicBezTo>
                    <a:pt x="36" y="162"/>
                    <a:pt x="36" y="162"/>
                    <a:pt x="36" y="162"/>
                  </a:cubicBezTo>
                  <a:cubicBezTo>
                    <a:pt x="26" y="162"/>
                    <a:pt x="17" y="158"/>
                    <a:pt x="11" y="151"/>
                  </a:cubicBezTo>
                  <a:cubicBezTo>
                    <a:pt x="4" y="145"/>
                    <a:pt x="0" y="136"/>
                    <a:pt x="0" y="126"/>
                  </a:cubicBezTo>
                  <a:cubicBezTo>
                    <a:pt x="0" y="36"/>
                    <a:pt x="0" y="36"/>
                    <a:pt x="0" y="36"/>
                  </a:cubicBezTo>
                  <a:cubicBezTo>
                    <a:pt x="0" y="26"/>
                    <a:pt x="4" y="17"/>
                    <a:pt x="11" y="10"/>
                  </a:cubicBezTo>
                  <a:cubicBezTo>
                    <a:pt x="17" y="4"/>
                    <a:pt x="26" y="0"/>
                    <a:pt x="36" y="0"/>
                  </a:cubicBezTo>
                  <a:close/>
                  <a:moveTo>
                    <a:pt x="227" y="187"/>
                  </a:moveTo>
                  <a:cubicBezTo>
                    <a:pt x="227" y="195"/>
                    <a:pt x="227" y="195"/>
                    <a:pt x="227" y="195"/>
                  </a:cubicBezTo>
                  <a:cubicBezTo>
                    <a:pt x="292" y="195"/>
                    <a:pt x="292" y="195"/>
                    <a:pt x="292" y="195"/>
                  </a:cubicBezTo>
                  <a:cubicBezTo>
                    <a:pt x="292" y="187"/>
                    <a:pt x="292" y="187"/>
                    <a:pt x="292" y="187"/>
                  </a:cubicBezTo>
                  <a:cubicBezTo>
                    <a:pt x="227" y="187"/>
                    <a:pt x="227" y="187"/>
                    <a:pt x="227" y="187"/>
                  </a:cubicBezTo>
                  <a:close/>
                  <a:moveTo>
                    <a:pt x="227" y="168"/>
                  </a:moveTo>
                  <a:cubicBezTo>
                    <a:pt x="227" y="176"/>
                    <a:pt x="227" y="176"/>
                    <a:pt x="227" y="176"/>
                  </a:cubicBezTo>
                  <a:cubicBezTo>
                    <a:pt x="292" y="176"/>
                    <a:pt x="292" y="176"/>
                    <a:pt x="292" y="176"/>
                  </a:cubicBezTo>
                  <a:cubicBezTo>
                    <a:pt x="292" y="168"/>
                    <a:pt x="292" y="168"/>
                    <a:pt x="292" y="168"/>
                  </a:cubicBezTo>
                  <a:cubicBezTo>
                    <a:pt x="227" y="168"/>
                    <a:pt x="227" y="168"/>
                    <a:pt x="227" y="168"/>
                  </a:cubicBezTo>
                  <a:close/>
                  <a:moveTo>
                    <a:pt x="227" y="149"/>
                  </a:moveTo>
                  <a:cubicBezTo>
                    <a:pt x="227" y="157"/>
                    <a:pt x="227" y="157"/>
                    <a:pt x="227" y="157"/>
                  </a:cubicBezTo>
                  <a:cubicBezTo>
                    <a:pt x="292" y="157"/>
                    <a:pt x="292" y="157"/>
                    <a:pt x="292" y="157"/>
                  </a:cubicBezTo>
                  <a:cubicBezTo>
                    <a:pt x="292" y="149"/>
                    <a:pt x="292" y="149"/>
                    <a:pt x="292" y="149"/>
                  </a:cubicBezTo>
                  <a:cubicBezTo>
                    <a:pt x="227" y="149"/>
                    <a:pt x="227" y="149"/>
                    <a:pt x="227" y="149"/>
                  </a:cubicBezTo>
                  <a:close/>
                  <a:moveTo>
                    <a:pt x="126" y="77"/>
                  </a:moveTo>
                  <a:cubicBezTo>
                    <a:pt x="126" y="86"/>
                    <a:pt x="126" y="86"/>
                    <a:pt x="126" y="86"/>
                  </a:cubicBezTo>
                  <a:cubicBezTo>
                    <a:pt x="192" y="86"/>
                    <a:pt x="192" y="86"/>
                    <a:pt x="192" y="86"/>
                  </a:cubicBezTo>
                  <a:cubicBezTo>
                    <a:pt x="192" y="77"/>
                    <a:pt x="192" y="77"/>
                    <a:pt x="192" y="77"/>
                  </a:cubicBezTo>
                  <a:cubicBezTo>
                    <a:pt x="126" y="77"/>
                    <a:pt x="126" y="77"/>
                    <a:pt x="126" y="77"/>
                  </a:cubicBezTo>
                  <a:close/>
                  <a:moveTo>
                    <a:pt x="126" y="58"/>
                  </a:moveTo>
                  <a:cubicBezTo>
                    <a:pt x="126" y="67"/>
                    <a:pt x="126" y="67"/>
                    <a:pt x="126" y="67"/>
                  </a:cubicBezTo>
                  <a:cubicBezTo>
                    <a:pt x="192" y="67"/>
                    <a:pt x="192" y="67"/>
                    <a:pt x="192" y="67"/>
                  </a:cubicBezTo>
                  <a:cubicBezTo>
                    <a:pt x="192" y="58"/>
                    <a:pt x="192" y="58"/>
                    <a:pt x="192" y="58"/>
                  </a:cubicBezTo>
                  <a:cubicBezTo>
                    <a:pt x="126" y="58"/>
                    <a:pt x="126" y="58"/>
                    <a:pt x="126" y="58"/>
                  </a:cubicBezTo>
                  <a:close/>
                  <a:moveTo>
                    <a:pt x="126" y="39"/>
                  </a:moveTo>
                  <a:cubicBezTo>
                    <a:pt x="126" y="48"/>
                    <a:pt x="126" y="48"/>
                    <a:pt x="126" y="48"/>
                  </a:cubicBezTo>
                  <a:cubicBezTo>
                    <a:pt x="192" y="48"/>
                    <a:pt x="192" y="48"/>
                    <a:pt x="192" y="48"/>
                  </a:cubicBezTo>
                  <a:cubicBezTo>
                    <a:pt x="192" y="39"/>
                    <a:pt x="192" y="39"/>
                    <a:pt x="192" y="39"/>
                  </a:cubicBezTo>
                  <a:cubicBezTo>
                    <a:pt x="126" y="39"/>
                    <a:pt x="126" y="39"/>
                    <a:pt x="126" y="39"/>
                  </a:cubicBezTo>
                  <a:close/>
                  <a:moveTo>
                    <a:pt x="77" y="28"/>
                  </a:moveTo>
                  <a:cubicBezTo>
                    <a:pt x="70" y="28"/>
                    <a:pt x="63" y="31"/>
                    <a:pt x="58" y="36"/>
                  </a:cubicBezTo>
                  <a:cubicBezTo>
                    <a:pt x="53" y="41"/>
                    <a:pt x="50" y="48"/>
                    <a:pt x="50" y="56"/>
                  </a:cubicBezTo>
                  <a:cubicBezTo>
                    <a:pt x="50" y="63"/>
                    <a:pt x="53" y="70"/>
                    <a:pt x="58" y="75"/>
                  </a:cubicBezTo>
                  <a:cubicBezTo>
                    <a:pt x="63" y="80"/>
                    <a:pt x="70" y="83"/>
                    <a:pt x="77" y="83"/>
                  </a:cubicBezTo>
                  <a:cubicBezTo>
                    <a:pt x="85" y="83"/>
                    <a:pt x="92" y="80"/>
                    <a:pt x="96" y="75"/>
                  </a:cubicBezTo>
                  <a:cubicBezTo>
                    <a:pt x="101" y="70"/>
                    <a:pt x="104" y="63"/>
                    <a:pt x="104" y="56"/>
                  </a:cubicBezTo>
                  <a:cubicBezTo>
                    <a:pt x="104" y="48"/>
                    <a:pt x="101" y="41"/>
                    <a:pt x="96" y="36"/>
                  </a:cubicBezTo>
                  <a:cubicBezTo>
                    <a:pt x="92" y="31"/>
                    <a:pt x="85" y="28"/>
                    <a:pt x="77" y="28"/>
                  </a:cubicBezTo>
                  <a:close/>
                  <a:moveTo>
                    <a:pt x="76" y="95"/>
                  </a:moveTo>
                  <a:cubicBezTo>
                    <a:pt x="70" y="124"/>
                    <a:pt x="70" y="124"/>
                    <a:pt x="70" y="124"/>
                  </a:cubicBezTo>
                  <a:cubicBezTo>
                    <a:pt x="77" y="129"/>
                    <a:pt x="77" y="129"/>
                    <a:pt x="77" y="129"/>
                  </a:cubicBezTo>
                  <a:cubicBezTo>
                    <a:pt x="83" y="124"/>
                    <a:pt x="83" y="124"/>
                    <a:pt x="83" y="124"/>
                  </a:cubicBezTo>
                  <a:cubicBezTo>
                    <a:pt x="77" y="95"/>
                    <a:pt x="77" y="95"/>
                    <a:pt x="77" y="95"/>
                  </a:cubicBezTo>
                  <a:cubicBezTo>
                    <a:pt x="80" y="94"/>
                    <a:pt x="80" y="94"/>
                    <a:pt x="80" y="94"/>
                  </a:cubicBezTo>
                  <a:cubicBezTo>
                    <a:pt x="77" y="91"/>
                    <a:pt x="77" y="91"/>
                    <a:pt x="77" y="91"/>
                  </a:cubicBezTo>
                  <a:cubicBezTo>
                    <a:pt x="73" y="94"/>
                    <a:pt x="73" y="94"/>
                    <a:pt x="73" y="94"/>
                  </a:cubicBezTo>
                  <a:cubicBezTo>
                    <a:pt x="76" y="95"/>
                    <a:pt x="76" y="95"/>
                    <a:pt x="76" y="95"/>
                  </a:cubicBezTo>
                  <a:close/>
                  <a:moveTo>
                    <a:pt x="88" y="85"/>
                  </a:moveTo>
                  <a:cubicBezTo>
                    <a:pt x="81" y="93"/>
                    <a:pt x="81" y="93"/>
                    <a:pt x="81" y="93"/>
                  </a:cubicBezTo>
                  <a:cubicBezTo>
                    <a:pt x="88" y="124"/>
                    <a:pt x="88" y="124"/>
                    <a:pt x="88" y="124"/>
                  </a:cubicBezTo>
                  <a:cubicBezTo>
                    <a:pt x="116" y="124"/>
                    <a:pt x="116" y="124"/>
                    <a:pt x="116" y="124"/>
                  </a:cubicBezTo>
                  <a:cubicBezTo>
                    <a:pt x="115" y="106"/>
                    <a:pt x="104" y="90"/>
                    <a:pt x="88" y="85"/>
                  </a:cubicBezTo>
                  <a:close/>
                  <a:moveTo>
                    <a:pt x="66" y="124"/>
                  </a:moveTo>
                  <a:cubicBezTo>
                    <a:pt x="72" y="93"/>
                    <a:pt x="72" y="93"/>
                    <a:pt x="72" y="93"/>
                  </a:cubicBezTo>
                  <a:cubicBezTo>
                    <a:pt x="65" y="85"/>
                    <a:pt x="65" y="85"/>
                    <a:pt x="65" y="85"/>
                  </a:cubicBezTo>
                  <a:cubicBezTo>
                    <a:pt x="50" y="90"/>
                    <a:pt x="38" y="106"/>
                    <a:pt x="38" y="124"/>
                  </a:cubicBezTo>
                  <a:cubicBezTo>
                    <a:pt x="66" y="124"/>
                    <a:pt x="66" y="124"/>
                    <a:pt x="66" y="124"/>
                  </a:cubicBezTo>
                  <a:close/>
                  <a:moveTo>
                    <a:pt x="81" y="45"/>
                  </a:moveTo>
                  <a:cubicBezTo>
                    <a:pt x="80" y="46"/>
                    <a:pt x="80" y="46"/>
                    <a:pt x="79" y="46"/>
                  </a:cubicBezTo>
                  <a:cubicBezTo>
                    <a:pt x="70" y="51"/>
                    <a:pt x="59" y="51"/>
                    <a:pt x="54" y="51"/>
                  </a:cubicBezTo>
                  <a:cubicBezTo>
                    <a:pt x="54" y="53"/>
                    <a:pt x="53" y="54"/>
                    <a:pt x="53" y="56"/>
                  </a:cubicBezTo>
                  <a:cubicBezTo>
                    <a:pt x="53" y="62"/>
                    <a:pt x="56" y="68"/>
                    <a:pt x="60" y="72"/>
                  </a:cubicBezTo>
                  <a:cubicBezTo>
                    <a:pt x="65" y="77"/>
                    <a:pt x="71" y="79"/>
                    <a:pt x="77" y="79"/>
                  </a:cubicBezTo>
                  <a:cubicBezTo>
                    <a:pt x="84" y="79"/>
                    <a:pt x="90" y="77"/>
                    <a:pt x="94" y="72"/>
                  </a:cubicBezTo>
                  <a:cubicBezTo>
                    <a:pt x="98" y="68"/>
                    <a:pt x="101" y="62"/>
                    <a:pt x="101" y="56"/>
                  </a:cubicBezTo>
                  <a:cubicBezTo>
                    <a:pt x="101" y="54"/>
                    <a:pt x="101" y="52"/>
                    <a:pt x="100" y="51"/>
                  </a:cubicBezTo>
                  <a:cubicBezTo>
                    <a:pt x="98" y="51"/>
                    <a:pt x="96" y="51"/>
                    <a:pt x="94" y="50"/>
                  </a:cubicBezTo>
                  <a:cubicBezTo>
                    <a:pt x="89" y="49"/>
                    <a:pt x="85" y="48"/>
                    <a:pt x="81" y="45"/>
                  </a:cubicBezTo>
                  <a:close/>
                  <a:moveTo>
                    <a:pt x="224" y="107"/>
                  </a:moveTo>
                  <a:cubicBezTo>
                    <a:pt x="224" y="126"/>
                    <a:pt x="224" y="126"/>
                    <a:pt x="224" y="126"/>
                  </a:cubicBezTo>
                  <a:cubicBezTo>
                    <a:pt x="224" y="136"/>
                    <a:pt x="220" y="145"/>
                    <a:pt x="214" y="151"/>
                  </a:cubicBezTo>
                  <a:cubicBezTo>
                    <a:pt x="207" y="158"/>
                    <a:pt x="198" y="162"/>
                    <a:pt x="188" y="162"/>
                  </a:cubicBezTo>
                  <a:cubicBezTo>
                    <a:pt x="186" y="162"/>
                    <a:pt x="186" y="162"/>
                    <a:pt x="186" y="162"/>
                  </a:cubicBezTo>
                  <a:cubicBezTo>
                    <a:pt x="186" y="196"/>
                    <a:pt x="186" y="196"/>
                    <a:pt x="186" y="196"/>
                  </a:cubicBezTo>
                  <a:cubicBezTo>
                    <a:pt x="186" y="200"/>
                    <a:pt x="183" y="203"/>
                    <a:pt x="179" y="203"/>
                  </a:cubicBezTo>
                  <a:cubicBezTo>
                    <a:pt x="176" y="203"/>
                    <a:pt x="174" y="202"/>
                    <a:pt x="173" y="200"/>
                  </a:cubicBezTo>
                  <a:cubicBezTo>
                    <a:pt x="144" y="162"/>
                    <a:pt x="144" y="162"/>
                    <a:pt x="144" y="162"/>
                  </a:cubicBezTo>
                  <a:cubicBezTo>
                    <a:pt x="128" y="162"/>
                    <a:pt x="128" y="162"/>
                    <a:pt x="128" y="162"/>
                  </a:cubicBezTo>
                  <a:cubicBezTo>
                    <a:pt x="128" y="165"/>
                    <a:pt x="127" y="167"/>
                    <a:pt x="127" y="170"/>
                  </a:cubicBezTo>
                  <a:cubicBezTo>
                    <a:pt x="127" y="178"/>
                    <a:pt x="130" y="185"/>
                    <a:pt x="134" y="192"/>
                  </a:cubicBezTo>
                  <a:cubicBezTo>
                    <a:pt x="138" y="200"/>
                    <a:pt x="144" y="206"/>
                    <a:pt x="152" y="212"/>
                  </a:cubicBezTo>
                  <a:cubicBezTo>
                    <a:pt x="155" y="214"/>
                    <a:pt x="156" y="217"/>
                    <a:pt x="155" y="221"/>
                  </a:cubicBezTo>
                  <a:cubicBezTo>
                    <a:pt x="147" y="245"/>
                    <a:pt x="147" y="245"/>
                    <a:pt x="147" y="245"/>
                  </a:cubicBezTo>
                  <a:cubicBezTo>
                    <a:pt x="182" y="229"/>
                    <a:pt x="182" y="229"/>
                    <a:pt x="182" y="229"/>
                  </a:cubicBezTo>
                  <a:cubicBezTo>
                    <a:pt x="182" y="229"/>
                    <a:pt x="182" y="229"/>
                    <a:pt x="182" y="229"/>
                  </a:cubicBezTo>
                  <a:cubicBezTo>
                    <a:pt x="183" y="228"/>
                    <a:pt x="185" y="228"/>
                    <a:pt x="187" y="228"/>
                  </a:cubicBezTo>
                  <a:cubicBezTo>
                    <a:pt x="192" y="230"/>
                    <a:pt x="198" y="231"/>
                    <a:pt x="204" y="232"/>
                  </a:cubicBezTo>
                  <a:cubicBezTo>
                    <a:pt x="209" y="232"/>
                    <a:pt x="215" y="233"/>
                    <a:pt x="221" y="233"/>
                  </a:cubicBezTo>
                  <a:cubicBezTo>
                    <a:pt x="248" y="233"/>
                    <a:pt x="271" y="225"/>
                    <a:pt x="288" y="214"/>
                  </a:cubicBezTo>
                  <a:cubicBezTo>
                    <a:pt x="305" y="202"/>
                    <a:pt x="315" y="187"/>
                    <a:pt x="315" y="170"/>
                  </a:cubicBezTo>
                  <a:cubicBezTo>
                    <a:pt x="315" y="153"/>
                    <a:pt x="305" y="138"/>
                    <a:pt x="288" y="127"/>
                  </a:cubicBezTo>
                  <a:cubicBezTo>
                    <a:pt x="272" y="115"/>
                    <a:pt x="249" y="108"/>
                    <a:pt x="224" y="107"/>
                  </a:cubicBezTo>
                  <a:close/>
                  <a:moveTo>
                    <a:pt x="118" y="148"/>
                  </a:moveTo>
                  <a:cubicBezTo>
                    <a:pt x="123" y="135"/>
                    <a:pt x="133" y="124"/>
                    <a:pt x="146" y="115"/>
                  </a:cubicBezTo>
                  <a:cubicBezTo>
                    <a:pt x="162" y="103"/>
                    <a:pt x="185" y="95"/>
                    <a:pt x="210" y="93"/>
                  </a:cubicBezTo>
                  <a:cubicBezTo>
                    <a:pt x="210" y="36"/>
                    <a:pt x="210" y="36"/>
                    <a:pt x="210" y="36"/>
                  </a:cubicBezTo>
                  <a:cubicBezTo>
                    <a:pt x="210" y="30"/>
                    <a:pt x="207" y="24"/>
                    <a:pt x="203" y="20"/>
                  </a:cubicBezTo>
                  <a:cubicBezTo>
                    <a:pt x="200" y="17"/>
                    <a:pt x="194" y="14"/>
                    <a:pt x="188" y="14"/>
                  </a:cubicBezTo>
                  <a:cubicBezTo>
                    <a:pt x="36" y="14"/>
                    <a:pt x="36" y="14"/>
                    <a:pt x="36" y="14"/>
                  </a:cubicBezTo>
                  <a:cubicBezTo>
                    <a:pt x="30" y="14"/>
                    <a:pt x="25" y="17"/>
                    <a:pt x="21" y="20"/>
                  </a:cubicBezTo>
                  <a:cubicBezTo>
                    <a:pt x="17" y="24"/>
                    <a:pt x="15" y="30"/>
                    <a:pt x="15" y="36"/>
                  </a:cubicBezTo>
                  <a:cubicBezTo>
                    <a:pt x="15" y="126"/>
                    <a:pt x="15" y="126"/>
                    <a:pt x="15" y="126"/>
                  </a:cubicBezTo>
                  <a:cubicBezTo>
                    <a:pt x="15" y="132"/>
                    <a:pt x="17" y="137"/>
                    <a:pt x="21" y="141"/>
                  </a:cubicBezTo>
                  <a:cubicBezTo>
                    <a:pt x="25" y="145"/>
                    <a:pt x="30" y="148"/>
                    <a:pt x="36" y="148"/>
                  </a:cubicBezTo>
                  <a:cubicBezTo>
                    <a:pt x="118" y="148"/>
                    <a:pt x="118" y="148"/>
                    <a:pt x="118" y="148"/>
                  </a:cubicBezTo>
                  <a:close/>
                  <a:moveTo>
                    <a:pt x="210" y="108"/>
                  </a:moveTo>
                  <a:cubicBezTo>
                    <a:pt x="188" y="110"/>
                    <a:pt x="168" y="116"/>
                    <a:pt x="154" y="127"/>
                  </a:cubicBezTo>
                  <a:cubicBezTo>
                    <a:pt x="145" y="133"/>
                    <a:pt x="138" y="140"/>
                    <a:pt x="134" y="148"/>
                  </a:cubicBezTo>
                  <a:cubicBezTo>
                    <a:pt x="148" y="148"/>
                    <a:pt x="148" y="148"/>
                    <a:pt x="148" y="148"/>
                  </a:cubicBezTo>
                  <a:cubicBezTo>
                    <a:pt x="148" y="148"/>
                    <a:pt x="148" y="148"/>
                    <a:pt x="148" y="148"/>
                  </a:cubicBezTo>
                  <a:cubicBezTo>
                    <a:pt x="150" y="148"/>
                    <a:pt x="152" y="149"/>
                    <a:pt x="154" y="150"/>
                  </a:cubicBezTo>
                  <a:cubicBezTo>
                    <a:pt x="171" y="174"/>
                    <a:pt x="171" y="174"/>
                    <a:pt x="171" y="174"/>
                  </a:cubicBezTo>
                  <a:cubicBezTo>
                    <a:pt x="171" y="155"/>
                    <a:pt x="171" y="155"/>
                    <a:pt x="171" y="155"/>
                  </a:cubicBezTo>
                  <a:cubicBezTo>
                    <a:pt x="171" y="151"/>
                    <a:pt x="175" y="148"/>
                    <a:pt x="179" y="148"/>
                  </a:cubicBezTo>
                  <a:cubicBezTo>
                    <a:pt x="188" y="148"/>
                    <a:pt x="188" y="148"/>
                    <a:pt x="188" y="148"/>
                  </a:cubicBezTo>
                  <a:cubicBezTo>
                    <a:pt x="194" y="148"/>
                    <a:pt x="200" y="145"/>
                    <a:pt x="203" y="141"/>
                  </a:cubicBezTo>
                  <a:cubicBezTo>
                    <a:pt x="207" y="137"/>
                    <a:pt x="210" y="132"/>
                    <a:pt x="210" y="126"/>
                  </a:cubicBezTo>
                  <a:lnTo>
                    <a:pt x="210" y="10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69" name="组合 68"/>
          <p:cNvGrpSpPr/>
          <p:nvPr/>
        </p:nvGrpSpPr>
        <p:grpSpPr>
          <a:xfrm>
            <a:off x="7362006" y="3150853"/>
            <a:ext cx="1152128" cy="1152128"/>
            <a:chOff x="6923881" y="2787774"/>
            <a:chExt cx="1152128" cy="1152128"/>
          </a:xfrm>
        </p:grpSpPr>
        <p:sp>
          <p:nvSpPr>
            <p:cNvPr id="70" name="椭圆 69"/>
            <p:cNvSpPr/>
            <p:nvPr/>
          </p:nvSpPr>
          <p:spPr>
            <a:xfrm>
              <a:off x="6923881" y="2787774"/>
              <a:ext cx="1152128" cy="115212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1" name="组合 70"/>
            <p:cNvGrpSpPr/>
            <p:nvPr/>
          </p:nvGrpSpPr>
          <p:grpSpPr>
            <a:xfrm>
              <a:off x="7162685" y="3062938"/>
              <a:ext cx="674520" cy="583200"/>
              <a:chOff x="4848315" y="2995479"/>
              <a:chExt cx="674520" cy="583200"/>
            </a:xfrm>
          </p:grpSpPr>
          <p:sp>
            <p:nvSpPr>
              <p:cNvPr id="72" name="Freeform 52"/>
              <p:cNvSpPr>
                <a:spLocks noEditPoints="1"/>
              </p:cNvSpPr>
              <p:nvPr/>
            </p:nvSpPr>
            <p:spPr bwMode="auto">
              <a:xfrm>
                <a:off x="4963503" y="3243495"/>
                <a:ext cx="456598" cy="250091"/>
              </a:xfrm>
              <a:custGeom>
                <a:avLst/>
                <a:gdLst>
                  <a:gd name="T0" fmla="*/ 148 w 186"/>
                  <a:gd name="T1" fmla="*/ 81 h 102"/>
                  <a:gd name="T2" fmla="*/ 92 w 186"/>
                  <a:gd name="T3" fmla="*/ 88 h 102"/>
                  <a:gd name="T4" fmla="*/ 92 w 186"/>
                  <a:gd name="T5" fmla="*/ 64 h 102"/>
                  <a:gd name="T6" fmla="*/ 148 w 186"/>
                  <a:gd name="T7" fmla="*/ 71 h 102"/>
                  <a:gd name="T8" fmla="*/ 92 w 186"/>
                  <a:gd name="T9" fmla="*/ 64 h 102"/>
                  <a:gd name="T10" fmla="*/ 186 w 186"/>
                  <a:gd name="T11" fmla="*/ 44 h 102"/>
                  <a:gd name="T12" fmla="*/ 92 w 186"/>
                  <a:gd name="T13" fmla="*/ 51 h 102"/>
                  <a:gd name="T14" fmla="*/ 92 w 186"/>
                  <a:gd name="T15" fmla="*/ 25 h 102"/>
                  <a:gd name="T16" fmla="*/ 186 w 186"/>
                  <a:gd name="T17" fmla="*/ 32 h 102"/>
                  <a:gd name="T18" fmla="*/ 92 w 186"/>
                  <a:gd name="T19" fmla="*/ 25 h 102"/>
                  <a:gd name="T20" fmla="*/ 186 w 186"/>
                  <a:gd name="T21" fmla="*/ 6 h 102"/>
                  <a:gd name="T22" fmla="*/ 92 w 186"/>
                  <a:gd name="T23" fmla="*/ 13 h 102"/>
                  <a:gd name="T24" fmla="*/ 28 w 186"/>
                  <a:gd name="T25" fmla="*/ 3 h 102"/>
                  <a:gd name="T26" fmla="*/ 26 w 186"/>
                  <a:gd name="T27" fmla="*/ 4 h 102"/>
                  <a:gd name="T28" fmla="*/ 25 w 186"/>
                  <a:gd name="T29" fmla="*/ 4 h 102"/>
                  <a:gd name="T30" fmla="*/ 24 w 186"/>
                  <a:gd name="T31" fmla="*/ 5 h 102"/>
                  <a:gd name="T32" fmla="*/ 24 w 186"/>
                  <a:gd name="T33" fmla="*/ 5 h 102"/>
                  <a:gd name="T34" fmla="*/ 23 w 186"/>
                  <a:gd name="T35" fmla="*/ 6 h 102"/>
                  <a:gd name="T36" fmla="*/ 23 w 186"/>
                  <a:gd name="T37" fmla="*/ 6 h 102"/>
                  <a:gd name="T38" fmla="*/ 22 w 186"/>
                  <a:gd name="T39" fmla="*/ 6 h 102"/>
                  <a:gd name="T40" fmla="*/ 21 w 186"/>
                  <a:gd name="T41" fmla="*/ 7 h 102"/>
                  <a:gd name="T42" fmla="*/ 21 w 186"/>
                  <a:gd name="T43" fmla="*/ 7 h 102"/>
                  <a:gd name="T44" fmla="*/ 20 w 186"/>
                  <a:gd name="T45" fmla="*/ 8 h 102"/>
                  <a:gd name="T46" fmla="*/ 20 w 186"/>
                  <a:gd name="T47" fmla="*/ 8 h 102"/>
                  <a:gd name="T48" fmla="*/ 19 w 186"/>
                  <a:gd name="T49" fmla="*/ 8 h 102"/>
                  <a:gd name="T50" fmla="*/ 19 w 186"/>
                  <a:gd name="T51" fmla="*/ 9 h 102"/>
                  <a:gd name="T52" fmla="*/ 18 w 186"/>
                  <a:gd name="T53" fmla="*/ 9 h 102"/>
                  <a:gd name="T54" fmla="*/ 18 w 186"/>
                  <a:gd name="T55" fmla="*/ 10 h 102"/>
                  <a:gd name="T56" fmla="*/ 18 w 186"/>
                  <a:gd name="T57" fmla="*/ 10 h 102"/>
                  <a:gd name="T58" fmla="*/ 8 w 186"/>
                  <a:gd name="T59" fmla="*/ 28 h 102"/>
                  <a:gd name="T60" fmla="*/ 2 w 186"/>
                  <a:gd name="T61" fmla="*/ 61 h 102"/>
                  <a:gd name="T62" fmla="*/ 40 w 186"/>
                  <a:gd name="T63" fmla="*/ 1 h 102"/>
                  <a:gd name="T64" fmla="*/ 16 w 186"/>
                  <a:gd name="T65" fmla="*/ 30 h 102"/>
                  <a:gd name="T66" fmla="*/ 42 w 186"/>
                  <a:gd name="T67" fmla="*/ 16 h 102"/>
                  <a:gd name="T68" fmla="*/ 45 w 186"/>
                  <a:gd name="T69" fmla="*/ 30 h 102"/>
                  <a:gd name="T70" fmla="*/ 49 w 186"/>
                  <a:gd name="T71" fmla="*/ 30 h 102"/>
                  <a:gd name="T72" fmla="*/ 64 w 186"/>
                  <a:gd name="T73" fmla="*/ 33 h 102"/>
                  <a:gd name="T74" fmla="*/ 15 w 186"/>
                  <a:gd name="T75" fmla="*/ 33 h 102"/>
                  <a:gd name="T76" fmla="*/ 16 w 186"/>
                  <a:gd name="T77" fmla="*/ 30 h 102"/>
                  <a:gd name="T78" fmla="*/ 53 w 186"/>
                  <a:gd name="T79" fmla="*/ 38 h 102"/>
                  <a:gd name="T80" fmla="*/ 46 w 186"/>
                  <a:gd name="T81" fmla="*/ 38 h 102"/>
                  <a:gd name="T82" fmla="*/ 29 w 186"/>
                  <a:gd name="T83" fmla="*/ 35 h 102"/>
                  <a:gd name="T84" fmla="*/ 29 w 186"/>
                  <a:gd name="T85" fmla="*/ 42 h 102"/>
                  <a:gd name="T86" fmla="*/ 29 w 186"/>
                  <a:gd name="T87" fmla="*/ 35 h 102"/>
                  <a:gd name="T88" fmla="*/ 0 w 186"/>
                  <a:gd name="T89" fmla="*/ 102 h 102"/>
                  <a:gd name="T90" fmla="*/ 28 w 186"/>
                  <a:gd name="T91" fmla="*/ 96 h 102"/>
                  <a:gd name="T92" fmla="*/ 79 w 186"/>
                  <a:gd name="T93"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86" h="102">
                    <a:moveTo>
                      <a:pt x="92" y="81"/>
                    </a:moveTo>
                    <a:cubicBezTo>
                      <a:pt x="148" y="81"/>
                      <a:pt x="148" y="81"/>
                      <a:pt x="148" y="81"/>
                    </a:cubicBezTo>
                    <a:cubicBezTo>
                      <a:pt x="148" y="88"/>
                      <a:pt x="148" y="88"/>
                      <a:pt x="148" y="88"/>
                    </a:cubicBezTo>
                    <a:cubicBezTo>
                      <a:pt x="92" y="88"/>
                      <a:pt x="92" y="88"/>
                      <a:pt x="92" y="88"/>
                    </a:cubicBezTo>
                    <a:cubicBezTo>
                      <a:pt x="92" y="81"/>
                      <a:pt x="92" y="81"/>
                      <a:pt x="92" y="81"/>
                    </a:cubicBezTo>
                    <a:close/>
                    <a:moveTo>
                      <a:pt x="92" y="64"/>
                    </a:moveTo>
                    <a:cubicBezTo>
                      <a:pt x="148" y="64"/>
                      <a:pt x="148" y="64"/>
                      <a:pt x="148" y="64"/>
                    </a:cubicBezTo>
                    <a:cubicBezTo>
                      <a:pt x="148" y="71"/>
                      <a:pt x="148" y="71"/>
                      <a:pt x="148" y="71"/>
                    </a:cubicBezTo>
                    <a:cubicBezTo>
                      <a:pt x="92" y="71"/>
                      <a:pt x="92" y="71"/>
                      <a:pt x="92" y="71"/>
                    </a:cubicBezTo>
                    <a:cubicBezTo>
                      <a:pt x="92" y="64"/>
                      <a:pt x="92" y="64"/>
                      <a:pt x="92" y="64"/>
                    </a:cubicBezTo>
                    <a:close/>
                    <a:moveTo>
                      <a:pt x="92" y="44"/>
                    </a:moveTo>
                    <a:cubicBezTo>
                      <a:pt x="186" y="44"/>
                      <a:pt x="186" y="44"/>
                      <a:pt x="186" y="44"/>
                    </a:cubicBezTo>
                    <a:cubicBezTo>
                      <a:pt x="186" y="51"/>
                      <a:pt x="186" y="51"/>
                      <a:pt x="186" y="51"/>
                    </a:cubicBezTo>
                    <a:cubicBezTo>
                      <a:pt x="92" y="51"/>
                      <a:pt x="92" y="51"/>
                      <a:pt x="92" y="51"/>
                    </a:cubicBezTo>
                    <a:cubicBezTo>
                      <a:pt x="92" y="44"/>
                      <a:pt x="92" y="44"/>
                      <a:pt x="92" y="44"/>
                    </a:cubicBezTo>
                    <a:close/>
                    <a:moveTo>
                      <a:pt x="92" y="25"/>
                    </a:moveTo>
                    <a:cubicBezTo>
                      <a:pt x="186" y="25"/>
                      <a:pt x="186" y="25"/>
                      <a:pt x="186" y="25"/>
                    </a:cubicBezTo>
                    <a:cubicBezTo>
                      <a:pt x="186" y="32"/>
                      <a:pt x="186" y="32"/>
                      <a:pt x="186" y="32"/>
                    </a:cubicBezTo>
                    <a:cubicBezTo>
                      <a:pt x="92" y="32"/>
                      <a:pt x="92" y="32"/>
                      <a:pt x="92" y="32"/>
                    </a:cubicBezTo>
                    <a:cubicBezTo>
                      <a:pt x="92" y="25"/>
                      <a:pt x="92" y="25"/>
                      <a:pt x="92" y="25"/>
                    </a:cubicBezTo>
                    <a:close/>
                    <a:moveTo>
                      <a:pt x="92" y="6"/>
                    </a:moveTo>
                    <a:cubicBezTo>
                      <a:pt x="186" y="6"/>
                      <a:pt x="186" y="6"/>
                      <a:pt x="186" y="6"/>
                    </a:cubicBezTo>
                    <a:cubicBezTo>
                      <a:pt x="186" y="13"/>
                      <a:pt x="186" y="13"/>
                      <a:pt x="186" y="13"/>
                    </a:cubicBezTo>
                    <a:cubicBezTo>
                      <a:pt x="92" y="13"/>
                      <a:pt x="92" y="13"/>
                      <a:pt x="92" y="13"/>
                    </a:cubicBezTo>
                    <a:cubicBezTo>
                      <a:pt x="92" y="6"/>
                      <a:pt x="92" y="6"/>
                      <a:pt x="92" y="6"/>
                    </a:cubicBezTo>
                    <a:close/>
                    <a:moveTo>
                      <a:pt x="28" y="3"/>
                    </a:moveTo>
                    <a:cubicBezTo>
                      <a:pt x="28" y="3"/>
                      <a:pt x="28" y="3"/>
                      <a:pt x="28" y="3"/>
                    </a:cubicBezTo>
                    <a:cubicBezTo>
                      <a:pt x="27" y="4"/>
                      <a:pt x="26" y="4"/>
                      <a:pt x="26" y="4"/>
                    </a:cubicBezTo>
                    <a:cubicBezTo>
                      <a:pt x="26" y="4"/>
                      <a:pt x="26" y="4"/>
                      <a:pt x="26" y="4"/>
                    </a:cubicBezTo>
                    <a:cubicBezTo>
                      <a:pt x="26" y="4"/>
                      <a:pt x="25" y="4"/>
                      <a:pt x="25" y="4"/>
                    </a:cubicBezTo>
                    <a:cubicBezTo>
                      <a:pt x="25" y="5"/>
                      <a:pt x="25" y="5"/>
                      <a:pt x="25" y="5"/>
                    </a:cubicBezTo>
                    <a:cubicBezTo>
                      <a:pt x="25" y="5"/>
                      <a:pt x="24" y="5"/>
                      <a:pt x="24" y="5"/>
                    </a:cubicBezTo>
                    <a:cubicBezTo>
                      <a:pt x="24" y="5"/>
                      <a:pt x="24" y="5"/>
                      <a:pt x="24" y="5"/>
                    </a:cubicBezTo>
                    <a:cubicBezTo>
                      <a:pt x="24" y="5"/>
                      <a:pt x="24" y="5"/>
                      <a:pt x="24" y="5"/>
                    </a:cubicBezTo>
                    <a:cubicBezTo>
                      <a:pt x="23" y="5"/>
                      <a:pt x="23" y="5"/>
                      <a:pt x="23" y="5"/>
                    </a:cubicBezTo>
                    <a:cubicBezTo>
                      <a:pt x="23" y="6"/>
                      <a:pt x="23" y="6"/>
                      <a:pt x="23" y="6"/>
                    </a:cubicBezTo>
                    <a:cubicBezTo>
                      <a:pt x="23" y="6"/>
                      <a:pt x="23" y="6"/>
                      <a:pt x="23" y="6"/>
                    </a:cubicBezTo>
                    <a:cubicBezTo>
                      <a:pt x="23" y="6"/>
                      <a:pt x="23" y="6"/>
                      <a:pt x="23" y="6"/>
                    </a:cubicBezTo>
                    <a:cubicBezTo>
                      <a:pt x="22" y="6"/>
                      <a:pt x="22" y="6"/>
                      <a:pt x="22" y="6"/>
                    </a:cubicBezTo>
                    <a:cubicBezTo>
                      <a:pt x="22" y="6"/>
                      <a:pt x="22" y="6"/>
                      <a:pt x="22" y="6"/>
                    </a:cubicBezTo>
                    <a:cubicBezTo>
                      <a:pt x="22" y="7"/>
                      <a:pt x="22" y="7"/>
                      <a:pt x="22" y="7"/>
                    </a:cubicBezTo>
                    <a:cubicBezTo>
                      <a:pt x="22" y="7"/>
                      <a:pt x="22" y="7"/>
                      <a:pt x="21" y="7"/>
                    </a:cubicBezTo>
                    <a:cubicBezTo>
                      <a:pt x="21" y="7"/>
                      <a:pt x="21" y="7"/>
                      <a:pt x="21" y="7"/>
                    </a:cubicBezTo>
                    <a:cubicBezTo>
                      <a:pt x="21" y="7"/>
                      <a:pt x="21" y="7"/>
                      <a:pt x="21" y="7"/>
                    </a:cubicBezTo>
                    <a:cubicBezTo>
                      <a:pt x="21" y="7"/>
                      <a:pt x="21" y="7"/>
                      <a:pt x="21" y="7"/>
                    </a:cubicBezTo>
                    <a:cubicBezTo>
                      <a:pt x="21" y="7"/>
                      <a:pt x="21" y="7"/>
                      <a:pt x="20" y="8"/>
                    </a:cubicBezTo>
                    <a:cubicBezTo>
                      <a:pt x="20" y="8"/>
                      <a:pt x="20" y="8"/>
                      <a:pt x="20" y="8"/>
                    </a:cubicBezTo>
                    <a:cubicBezTo>
                      <a:pt x="20" y="8"/>
                      <a:pt x="20" y="8"/>
                      <a:pt x="20" y="8"/>
                    </a:cubicBezTo>
                    <a:cubicBezTo>
                      <a:pt x="20" y="8"/>
                      <a:pt x="20" y="8"/>
                      <a:pt x="20" y="8"/>
                    </a:cubicBezTo>
                    <a:cubicBezTo>
                      <a:pt x="20" y="8"/>
                      <a:pt x="20" y="8"/>
                      <a:pt x="19" y="8"/>
                    </a:cubicBezTo>
                    <a:cubicBezTo>
                      <a:pt x="19" y="8"/>
                      <a:pt x="19" y="8"/>
                      <a:pt x="19" y="8"/>
                    </a:cubicBezTo>
                    <a:cubicBezTo>
                      <a:pt x="19" y="9"/>
                      <a:pt x="19" y="9"/>
                      <a:pt x="19" y="9"/>
                    </a:cubicBezTo>
                    <a:cubicBezTo>
                      <a:pt x="19" y="9"/>
                      <a:pt x="19" y="9"/>
                      <a:pt x="19" y="9"/>
                    </a:cubicBezTo>
                    <a:cubicBezTo>
                      <a:pt x="19" y="9"/>
                      <a:pt x="19" y="9"/>
                      <a:pt x="18" y="9"/>
                    </a:cubicBezTo>
                    <a:cubicBezTo>
                      <a:pt x="18" y="9"/>
                      <a:pt x="18" y="9"/>
                      <a:pt x="18" y="9"/>
                    </a:cubicBezTo>
                    <a:cubicBezTo>
                      <a:pt x="18" y="9"/>
                      <a:pt x="18" y="10"/>
                      <a:pt x="18" y="10"/>
                    </a:cubicBezTo>
                    <a:cubicBezTo>
                      <a:pt x="18" y="10"/>
                      <a:pt x="18" y="10"/>
                      <a:pt x="18" y="10"/>
                    </a:cubicBezTo>
                    <a:cubicBezTo>
                      <a:pt x="18" y="10"/>
                      <a:pt x="18" y="10"/>
                      <a:pt x="18" y="10"/>
                    </a:cubicBezTo>
                    <a:cubicBezTo>
                      <a:pt x="18" y="10"/>
                      <a:pt x="18" y="10"/>
                      <a:pt x="18" y="10"/>
                    </a:cubicBezTo>
                    <a:cubicBezTo>
                      <a:pt x="13" y="15"/>
                      <a:pt x="9" y="21"/>
                      <a:pt x="8" y="28"/>
                    </a:cubicBezTo>
                    <a:cubicBezTo>
                      <a:pt x="8" y="28"/>
                      <a:pt x="8" y="28"/>
                      <a:pt x="8" y="28"/>
                    </a:cubicBezTo>
                    <a:cubicBezTo>
                      <a:pt x="6" y="38"/>
                      <a:pt x="17" y="55"/>
                      <a:pt x="2" y="61"/>
                    </a:cubicBezTo>
                    <a:cubicBezTo>
                      <a:pt x="75" y="61"/>
                      <a:pt x="75" y="61"/>
                      <a:pt x="75" y="61"/>
                    </a:cubicBezTo>
                    <a:cubicBezTo>
                      <a:pt x="82" y="40"/>
                      <a:pt x="74" y="0"/>
                      <a:pt x="40" y="1"/>
                    </a:cubicBezTo>
                    <a:cubicBezTo>
                      <a:pt x="36" y="1"/>
                      <a:pt x="31" y="2"/>
                      <a:pt x="28" y="3"/>
                    </a:cubicBezTo>
                    <a:close/>
                    <a:moveTo>
                      <a:pt x="16" y="30"/>
                    </a:moveTo>
                    <a:cubicBezTo>
                      <a:pt x="40" y="30"/>
                      <a:pt x="40" y="30"/>
                      <a:pt x="40" y="30"/>
                    </a:cubicBezTo>
                    <a:cubicBezTo>
                      <a:pt x="42" y="16"/>
                      <a:pt x="42" y="16"/>
                      <a:pt x="42" y="16"/>
                    </a:cubicBezTo>
                    <a:cubicBezTo>
                      <a:pt x="43" y="30"/>
                      <a:pt x="43" y="30"/>
                      <a:pt x="43" y="30"/>
                    </a:cubicBezTo>
                    <a:cubicBezTo>
                      <a:pt x="45" y="30"/>
                      <a:pt x="45" y="30"/>
                      <a:pt x="45" y="30"/>
                    </a:cubicBezTo>
                    <a:cubicBezTo>
                      <a:pt x="46" y="23"/>
                      <a:pt x="46" y="23"/>
                      <a:pt x="46" y="23"/>
                    </a:cubicBezTo>
                    <a:cubicBezTo>
                      <a:pt x="49" y="30"/>
                      <a:pt x="49" y="30"/>
                      <a:pt x="49" y="30"/>
                    </a:cubicBezTo>
                    <a:cubicBezTo>
                      <a:pt x="64" y="30"/>
                      <a:pt x="64" y="30"/>
                      <a:pt x="64" y="30"/>
                    </a:cubicBezTo>
                    <a:cubicBezTo>
                      <a:pt x="64" y="31"/>
                      <a:pt x="64" y="32"/>
                      <a:pt x="64" y="33"/>
                    </a:cubicBezTo>
                    <a:cubicBezTo>
                      <a:pt x="64" y="47"/>
                      <a:pt x="53" y="58"/>
                      <a:pt x="40" y="58"/>
                    </a:cubicBezTo>
                    <a:cubicBezTo>
                      <a:pt x="26" y="58"/>
                      <a:pt x="15" y="47"/>
                      <a:pt x="15" y="33"/>
                    </a:cubicBezTo>
                    <a:cubicBezTo>
                      <a:pt x="15" y="31"/>
                      <a:pt x="15" y="29"/>
                      <a:pt x="16" y="27"/>
                    </a:cubicBezTo>
                    <a:cubicBezTo>
                      <a:pt x="16" y="29"/>
                      <a:pt x="16" y="30"/>
                      <a:pt x="16" y="30"/>
                    </a:cubicBezTo>
                    <a:close/>
                    <a:moveTo>
                      <a:pt x="49" y="35"/>
                    </a:moveTo>
                    <a:cubicBezTo>
                      <a:pt x="51" y="35"/>
                      <a:pt x="53" y="37"/>
                      <a:pt x="53" y="38"/>
                    </a:cubicBezTo>
                    <a:cubicBezTo>
                      <a:pt x="53" y="40"/>
                      <a:pt x="51" y="42"/>
                      <a:pt x="49" y="42"/>
                    </a:cubicBezTo>
                    <a:cubicBezTo>
                      <a:pt x="47" y="42"/>
                      <a:pt x="46" y="40"/>
                      <a:pt x="46" y="38"/>
                    </a:cubicBezTo>
                    <a:cubicBezTo>
                      <a:pt x="46" y="37"/>
                      <a:pt x="47" y="35"/>
                      <a:pt x="49" y="35"/>
                    </a:cubicBezTo>
                    <a:close/>
                    <a:moveTo>
                      <a:pt x="29" y="35"/>
                    </a:moveTo>
                    <a:cubicBezTo>
                      <a:pt x="31" y="35"/>
                      <a:pt x="33" y="37"/>
                      <a:pt x="33" y="38"/>
                    </a:cubicBezTo>
                    <a:cubicBezTo>
                      <a:pt x="33" y="40"/>
                      <a:pt x="31" y="42"/>
                      <a:pt x="29" y="42"/>
                    </a:cubicBezTo>
                    <a:cubicBezTo>
                      <a:pt x="28" y="42"/>
                      <a:pt x="26" y="40"/>
                      <a:pt x="26" y="38"/>
                    </a:cubicBezTo>
                    <a:cubicBezTo>
                      <a:pt x="26" y="37"/>
                      <a:pt x="28" y="35"/>
                      <a:pt x="29" y="35"/>
                    </a:cubicBezTo>
                    <a:close/>
                    <a:moveTo>
                      <a:pt x="79" y="102"/>
                    </a:moveTo>
                    <a:cubicBezTo>
                      <a:pt x="0" y="102"/>
                      <a:pt x="0" y="102"/>
                      <a:pt x="0" y="102"/>
                    </a:cubicBezTo>
                    <a:cubicBezTo>
                      <a:pt x="1" y="83"/>
                      <a:pt x="12" y="68"/>
                      <a:pt x="28" y="63"/>
                    </a:cubicBezTo>
                    <a:cubicBezTo>
                      <a:pt x="28" y="96"/>
                      <a:pt x="28" y="96"/>
                      <a:pt x="28" y="96"/>
                    </a:cubicBezTo>
                    <a:cubicBezTo>
                      <a:pt x="51" y="63"/>
                      <a:pt x="51" y="63"/>
                      <a:pt x="51" y="63"/>
                    </a:cubicBezTo>
                    <a:cubicBezTo>
                      <a:pt x="67" y="68"/>
                      <a:pt x="78" y="83"/>
                      <a:pt x="79" y="10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73" name="Freeform 53"/>
              <p:cNvSpPr>
                <a:spLocks noEditPoints="1"/>
              </p:cNvSpPr>
              <p:nvPr/>
            </p:nvSpPr>
            <p:spPr bwMode="auto">
              <a:xfrm>
                <a:off x="4848315" y="2995479"/>
                <a:ext cx="674520" cy="583200"/>
              </a:xfrm>
              <a:custGeom>
                <a:avLst/>
                <a:gdLst>
                  <a:gd name="T0" fmla="*/ 265 w 275"/>
                  <a:gd name="T1" fmla="*/ 71 h 238"/>
                  <a:gd name="T2" fmla="*/ 243 w 275"/>
                  <a:gd name="T3" fmla="*/ 62 h 238"/>
                  <a:gd name="T4" fmla="*/ 217 w 275"/>
                  <a:gd name="T5" fmla="*/ 62 h 238"/>
                  <a:gd name="T6" fmla="*/ 194 w 275"/>
                  <a:gd name="T7" fmla="*/ 43 h 238"/>
                  <a:gd name="T8" fmla="*/ 172 w 275"/>
                  <a:gd name="T9" fmla="*/ 43 h 238"/>
                  <a:gd name="T10" fmla="*/ 145 w 275"/>
                  <a:gd name="T11" fmla="*/ 0 h 238"/>
                  <a:gd name="T12" fmla="*/ 126 w 275"/>
                  <a:gd name="T13" fmla="*/ 0 h 238"/>
                  <a:gd name="T14" fmla="*/ 100 w 275"/>
                  <a:gd name="T15" fmla="*/ 43 h 238"/>
                  <a:gd name="T16" fmla="*/ 76 w 275"/>
                  <a:gd name="T17" fmla="*/ 44 h 238"/>
                  <a:gd name="T18" fmla="*/ 53 w 275"/>
                  <a:gd name="T19" fmla="*/ 62 h 238"/>
                  <a:gd name="T20" fmla="*/ 31 w 275"/>
                  <a:gd name="T21" fmla="*/ 62 h 238"/>
                  <a:gd name="T22" fmla="*/ 9 w 275"/>
                  <a:gd name="T23" fmla="*/ 71 h 238"/>
                  <a:gd name="T24" fmla="*/ 0 w 275"/>
                  <a:gd name="T25" fmla="*/ 93 h 238"/>
                  <a:gd name="T26" fmla="*/ 0 w 275"/>
                  <a:gd name="T27" fmla="*/ 207 h 238"/>
                  <a:gd name="T28" fmla="*/ 9 w 275"/>
                  <a:gd name="T29" fmla="*/ 229 h 238"/>
                  <a:gd name="T30" fmla="*/ 31 w 275"/>
                  <a:gd name="T31" fmla="*/ 238 h 238"/>
                  <a:gd name="T32" fmla="*/ 243 w 275"/>
                  <a:gd name="T33" fmla="*/ 238 h 238"/>
                  <a:gd name="T34" fmla="*/ 265 w 275"/>
                  <a:gd name="T35" fmla="*/ 229 h 238"/>
                  <a:gd name="T36" fmla="*/ 275 w 275"/>
                  <a:gd name="T37" fmla="*/ 207 h 238"/>
                  <a:gd name="T38" fmla="*/ 275 w 275"/>
                  <a:gd name="T39" fmla="*/ 93 h 238"/>
                  <a:gd name="T40" fmla="*/ 265 w 275"/>
                  <a:gd name="T41" fmla="*/ 71 h 238"/>
                  <a:gd name="T42" fmla="*/ 77 w 275"/>
                  <a:gd name="T43" fmla="*/ 50 h 238"/>
                  <a:gd name="T44" fmla="*/ 194 w 275"/>
                  <a:gd name="T45" fmla="*/ 49 h 238"/>
                  <a:gd name="T46" fmla="*/ 210 w 275"/>
                  <a:gd name="T47" fmla="*/ 58 h 238"/>
                  <a:gd name="T48" fmla="*/ 201 w 275"/>
                  <a:gd name="T49" fmla="*/ 56 h 238"/>
                  <a:gd name="T50" fmla="*/ 83 w 275"/>
                  <a:gd name="T51" fmla="*/ 57 h 238"/>
                  <a:gd name="T52" fmla="*/ 66 w 275"/>
                  <a:gd name="T53" fmla="*/ 74 h 238"/>
                  <a:gd name="T54" fmla="*/ 68 w 275"/>
                  <a:gd name="T55" fmla="*/ 83 h 238"/>
                  <a:gd name="T56" fmla="*/ 59 w 275"/>
                  <a:gd name="T57" fmla="*/ 68 h 238"/>
                  <a:gd name="T58" fmla="*/ 77 w 275"/>
                  <a:gd name="T59" fmla="*/ 50 h 238"/>
                  <a:gd name="T60" fmla="*/ 258 w 275"/>
                  <a:gd name="T61" fmla="*/ 207 h 238"/>
                  <a:gd name="T62" fmla="*/ 254 w 275"/>
                  <a:gd name="T63" fmla="*/ 217 h 238"/>
                  <a:gd name="T64" fmla="*/ 243 w 275"/>
                  <a:gd name="T65" fmla="*/ 222 h 238"/>
                  <a:gd name="T66" fmla="*/ 31 w 275"/>
                  <a:gd name="T67" fmla="*/ 222 h 238"/>
                  <a:gd name="T68" fmla="*/ 21 w 275"/>
                  <a:gd name="T69" fmla="*/ 217 h 238"/>
                  <a:gd name="T70" fmla="*/ 17 w 275"/>
                  <a:gd name="T71" fmla="*/ 207 h 238"/>
                  <a:gd name="T72" fmla="*/ 17 w 275"/>
                  <a:gd name="T73" fmla="*/ 93 h 238"/>
                  <a:gd name="T74" fmla="*/ 21 w 275"/>
                  <a:gd name="T75" fmla="*/ 83 h 238"/>
                  <a:gd name="T76" fmla="*/ 31 w 275"/>
                  <a:gd name="T77" fmla="*/ 78 h 238"/>
                  <a:gd name="T78" fmla="*/ 54 w 275"/>
                  <a:gd name="T79" fmla="*/ 78 h 238"/>
                  <a:gd name="T80" fmla="*/ 76 w 275"/>
                  <a:gd name="T81" fmla="*/ 92 h 238"/>
                  <a:gd name="T82" fmla="*/ 194 w 275"/>
                  <a:gd name="T83" fmla="*/ 92 h 238"/>
                  <a:gd name="T84" fmla="*/ 215 w 275"/>
                  <a:gd name="T85" fmla="*/ 78 h 238"/>
                  <a:gd name="T86" fmla="*/ 243 w 275"/>
                  <a:gd name="T87" fmla="*/ 78 h 238"/>
                  <a:gd name="T88" fmla="*/ 254 w 275"/>
                  <a:gd name="T89" fmla="*/ 83 h 238"/>
                  <a:gd name="T90" fmla="*/ 258 w 275"/>
                  <a:gd name="T91" fmla="*/ 93 h 238"/>
                  <a:gd name="T92" fmla="*/ 258 w 275"/>
                  <a:gd name="T93" fmla="*/ 207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5" h="238">
                    <a:moveTo>
                      <a:pt x="265" y="71"/>
                    </a:moveTo>
                    <a:cubicBezTo>
                      <a:pt x="260" y="65"/>
                      <a:pt x="252" y="62"/>
                      <a:pt x="243" y="62"/>
                    </a:cubicBezTo>
                    <a:cubicBezTo>
                      <a:pt x="217" y="62"/>
                      <a:pt x="217" y="62"/>
                      <a:pt x="217" y="62"/>
                    </a:cubicBezTo>
                    <a:cubicBezTo>
                      <a:pt x="215" y="51"/>
                      <a:pt x="205" y="43"/>
                      <a:pt x="194" y="43"/>
                    </a:cubicBezTo>
                    <a:cubicBezTo>
                      <a:pt x="172" y="43"/>
                      <a:pt x="172" y="43"/>
                      <a:pt x="172" y="43"/>
                    </a:cubicBezTo>
                    <a:cubicBezTo>
                      <a:pt x="155" y="30"/>
                      <a:pt x="148" y="15"/>
                      <a:pt x="145" y="0"/>
                    </a:cubicBezTo>
                    <a:cubicBezTo>
                      <a:pt x="138" y="0"/>
                      <a:pt x="132" y="0"/>
                      <a:pt x="126" y="0"/>
                    </a:cubicBezTo>
                    <a:cubicBezTo>
                      <a:pt x="123" y="20"/>
                      <a:pt x="114" y="33"/>
                      <a:pt x="100" y="43"/>
                    </a:cubicBezTo>
                    <a:cubicBezTo>
                      <a:pt x="76" y="44"/>
                      <a:pt x="76" y="44"/>
                      <a:pt x="76" y="44"/>
                    </a:cubicBezTo>
                    <a:cubicBezTo>
                      <a:pt x="65" y="44"/>
                      <a:pt x="56" y="51"/>
                      <a:pt x="53" y="62"/>
                    </a:cubicBezTo>
                    <a:cubicBezTo>
                      <a:pt x="31" y="62"/>
                      <a:pt x="31" y="62"/>
                      <a:pt x="31" y="62"/>
                    </a:cubicBezTo>
                    <a:cubicBezTo>
                      <a:pt x="23" y="62"/>
                      <a:pt x="15" y="65"/>
                      <a:pt x="9" y="71"/>
                    </a:cubicBezTo>
                    <a:cubicBezTo>
                      <a:pt x="3" y="77"/>
                      <a:pt x="0" y="84"/>
                      <a:pt x="0" y="93"/>
                    </a:cubicBezTo>
                    <a:cubicBezTo>
                      <a:pt x="0" y="207"/>
                      <a:pt x="0" y="207"/>
                      <a:pt x="0" y="207"/>
                    </a:cubicBezTo>
                    <a:cubicBezTo>
                      <a:pt x="0" y="215"/>
                      <a:pt x="3" y="223"/>
                      <a:pt x="9" y="229"/>
                    </a:cubicBezTo>
                    <a:cubicBezTo>
                      <a:pt x="15" y="235"/>
                      <a:pt x="23" y="238"/>
                      <a:pt x="31" y="238"/>
                    </a:cubicBezTo>
                    <a:cubicBezTo>
                      <a:pt x="243" y="238"/>
                      <a:pt x="243" y="238"/>
                      <a:pt x="243" y="238"/>
                    </a:cubicBezTo>
                    <a:cubicBezTo>
                      <a:pt x="252" y="238"/>
                      <a:pt x="260" y="235"/>
                      <a:pt x="265" y="229"/>
                    </a:cubicBezTo>
                    <a:cubicBezTo>
                      <a:pt x="271" y="223"/>
                      <a:pt x="275" y="215"/>
                      <a:pt x="275" y="207"/>
                    </a:cubicBezTo>
                    <a:cubicBezTo>
                      <a:pt x="275" y="93"/>
                      <a:pt x="275" y="93"/>
                      <a:pt x="275" y="93"/>
                    </a:cubicBezTo>
                    <a:cubicBezTo>
                      <a:pt x="275" y="84"/>
                      <a:pt x="271" y="77"/>
                      <a:pt x="265" y="71"/>
                    </a:cubicBezTo>
                    <a:close/>
                    <a:moveTo>
                      <a:pt x="77" y="50"/>
                    </a:moveTo>
                    <a:cubicBezTo>
                      <a:pt x="194" y="49"/>
                      <a:pt x="194" y="49"/>
                      <a:pt x="194" y="49"/>
                    </a:cubicBezTo>
                    <a:cubicBezTo>
                      <a:pt x="201" y="49"/>
                      <a:pt x="207" y="53"/>
                      <a:pt x="210" y="58"/>
                    </a:cubicBezTo>
                    <a:cubicBezTo>
                      <a:pt x="207" y="57"/>
                      <a:pt x="204" y="56"/>
                      <a:pt x="201" y="56"/>
                    </a:cubicBezTo>
                    <a:cubicBezTo>
                      <a:pt x="83" y="57"/>
                      <a:pt x="83" y="57"/>
                      <a:pt x="83" y="57"/>
                    </a:cubicBezTo>
                    <a:cubicBezTo>
                      <a:pt x="74" y="57"/>
                      <a:pt x="66" y="65"/>
                      <a:pt x="66" y="74"/>
                    </a:cubicBezTo>
                    <a:cubicBezTo>
                      <a:pt x="66" y="77"/>
                      <a:pt x="66" y="80"/>
                      <a:pt x="68" y="83"/>
                    </a:cubicBezTo>
                    <a:cubicBezTo>
                      <a:pt x="63" y="80"/>
                      <a:pt x="59" y="74"/>
                      <a:pt x="59" y="68"/>
                    </a:cubicBezTo>
                    <a:cubicBezTo>
                      <a:pt x="59" y="58"/>
                      <a:pt x="67" y="50"/>
                      <a:pt x="77" y="50"/>
                    </a:cubicBezTo>
                    <a:close/>
                    <a:moveTo>
                      <a:pt x="258" y="207"/>
                    </a:moveTo>
                    <a:cubicBezTo>
                      <a:pt x="258" y="211"/>
                      <a:pt x="256" y="214"/>
                      <a:pt x="254" y="217"/>
                    </a:cubicBezTo>
                    <a:cubicBezTo>
                      <a:pt x="251" y="220"/>
                      <a:pt x="247" y="222"/>
                      <a:pt x="243" y="222"/>
                    </a:cubicBezTo>
                    <a:cubicBezTo>
                      <a:pt x="31" y="222"/>
                      <a:pt x="31" y="222"/>
                      <a:pt x="31" y="222"/>
                    </a:cubicBezTo>
                    <a:cubicBezTo>
                      <a:pt x="27" y="222"/>
                      <a:pt x="24" y="220"/>
                      <a:pt x="21" y="217"/>
                    </a:cubicBezTo>
                    <a:cubicBezTo>
                      <a:pt x="18" y="214"/>
                      <a:pt x="17" y="211"/>
                      <a:pt x="17" y="207"/>
                    </a:cubicBezTo>
                    <a:cubicBezTo>
                      <a:pt x="17" y="93"/>
                      <a:pt x="17" y="93"/>
                      <a:pt x="17" y="93"/>
                    </a:cubicBezTo>
                    <a:cubicBezTo>
                      <a:pt x="17" y="89"/>
                      <a:pt x="18" y="85"/>
                      <a:pt x="21" y="83"/>
                    </a:cubicBezTo>
                    <a:cubicBezTo>
                      <a:pt x="24" y="80"/>
                      <a:pt x="27" y="78"/>
                      <a:pt x="31" y="78"/>
                    </a:cubicBezTo>
                    <a:cubicBezTo>
                      <a:pt x="54" y="78"/>
                      <a:pt x="54" y="78"/>
                      <a:pt x="54" y="78"/>
                    </a:cubicBezTo>
                    <a:cubicBezTo>
                      <a:pt x="58" y="87"/>
                      <a:pt x="67" y="92"/>
                      <a:pt x="76" y="92"/>
                    </a:cubicBezTo>
                    <a:cubicBezTo>
                      <a:pt x="194" y="92"/>
                      <a:pt x="194" y="92"/>
                      <a:pt x="194" y="92"/>
                    </a:cubicBezTo>
                    <a:cubicBezTo>
                      <a:pt x="203" y="92"/>
                      <a:pt x="211" y="86"/>
                      <a:pt x="215" y="78"/>
                    </a:cubicBezTo>
                    <a:cubicBezTo>
                      <a:pt x="243" y="78"/>
                      <a:pt x="243" y="78"/>
                      <a:pt x="243" y="78"/>
                    </a:cubicBezTo>
                    <a:cubicBezTo>
                      <a:pt x="247" y="78"/>
                      <a:pt x="251" y="80"/>
                      <a:pt x="254" y="83"/>
                    </a:cubicBezTo>
                    <a:cubicBezTo>
                      <a:pt x="256" y="85"/>
                      <a:pt x="258" y="89"/>
                      <a:pt x="258" y="93"/>
                    </a:cubicBezTo>
                    <a:lnTo>
                      <a:pt x="258" y="20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grpSp>
        <p:nvGrpSpPr>
          <p:cNvPr id="74" name="组合 73"/>
          <p:cNvGrpSpPr/>
          <p:nvPr/>
        </p:nvGrpSpPr>
        <p:grpSpPr>
          <a:xfrm>
            <a:off x="7362006" y="1503028"/>
            <a:ext cx="1152128" cy="1152128"/>
            <a:chOff x="6923881" y="1139949"/>
            <a:chExt cx="1152128" cy="1152128"/>
          </a:xfrm>
        </p:grpSpPr>
        <p:sp>
          <p:nvSpPr>
            <p:cNvPr id="75" name="椭圆 74"/>
            <p:cNvSpPr/>
            <p:nvPr/>
          </p:nvSpPr>
          <p:spPr>
            <a:xfrm>
              <a:off x="6923881" y="1139949"/>
              <a:ext cx="1152128" cy="115212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6" name="Freeform 21"/>
            <p:cNvSpPr>
              <a:spLocks noChangeAspect="1" noEditPoints="1"/>
            </p:cNvSpPr>
            <p:nvPr/>
          </p:nvSpPr>
          <p:spPr bwMode="auto">
            <a:xfrm>
              <a:off x="7177642" y="1415320"/>
              <a:ext cx="621073" cy="583200"/>
            </a:xfrm>
            <a:custGeom>
              <a:avLst/>
              <a:gdLst>
                <a:gd name="T0" fmla="*/ 189 w 243"/>
                <a:gd name="T1" fmla="*/ 0 h 228"/>
                <a:gd name="T2" fmla="*/ 196 w 243"/>
                <a:gd name="T3" fmla="*/ 190 h 228"/>
                <a:gd name="T4" fmla="*/ 201 w 243"/>
                <a:gd name="T5" fmla="*/ 207 h 228"/>
                <a:gd name="T6" fmla="*/ 224 w 243"/>
                <a:gd name="T7" fmla="*/ 208 h 228"/>
                <a:gd name="T8" fmla="*/ 228 w 243"/>
                <a:gd name="T9" fmla="*/ 184 h 228"/>
                <a:gd name="T10" fmla="*/ 235 w 243"/>
                <a:gd name="T11" fmla="*/ 11 h 228"/>
                <a:gd name="T12" fmla="*/ 243 w 243"/>
                <a:gd name="T13" fmla="*/ 184 h 228"/>
                <a:gd name="T14" fmla="*/ 236 w 243"/>
                <a:gd name="T15" fmla="*/ 215 h 228"/>
                <a:gd name="T16" fmla="*/ 216 w 243"/>
                <a:gd name="T17" fmla="*/ 228 h 228"/>
                <a:gd name="T18" fmla="*/ 35 w 243"/>
                <a:gd name="T19" fmla="*/ 228 h 228"/>
                <a:gd name="T20" fmla="*/ 10 w 243"/>
                <a:gd name="T21" fmla="*/ 219 h 228"/>
                <a:gd name="T22" fmla="*/ 0 w 243"/>
                <a:gd name="T23" fmla="*/ 191 h 228"/>
                <a:gd name="T24" fmla="*/ 8 w 243"/>
                <a:gd name="T25" fmla="*/ 0 h 228"/>
                <a:gd name="T26" fmla="*/ 34 w 243"/>
                <a:gd name="T27" fmla="*/ 188 h 228"/>
                <a:gd name="T28" fmla="*/ 72 w 243"/>
                <a:gd name="T29" fmla="*/ 179 h 228"/>
                <a:gd name="T30" fmla="*/ 34 w 243"/>
                <a:gd name="T31" fmla="*/ 157 h 228"/>
                <a:gd name="T32" fmla="*/ 161 w 243"/>
                <a:gd name="T33" fmla="*/ 166 h 228"/>
                <a:gd name="T34" fmla="*/ 34 w 243"/>
                <a:gd name="T35" fmla="*/ 157 h 228"/>
                <a:gd name="T36" fmla="*/ 34 w 243"/>
                <a:gd name="T37" fmla="*/ 142 h 228"/>
                <a:gd name="T38" fmla="*/ 161 w 243"/>
                <a:gd name="T39" fmla="*/ 132 h 228"/>
                <a:gd name="T40" fmla="*/ 34 w 243"/>
                <a:gd name="T41" fmla="*/ 109 h 228"/>
                <a:gd name="T42" fmla="*/ 161 w 243"/>
                <a:gd name="T43" fmla="*/ 119 h 228"/>
                <a:gd name="T44" fmla="*/ 34 w 243"/>
                <a:gd name="T45" fmla="*/ 109 h 228"/>
                <a:gd name="T46" fmla="*/ 64 w 243"/>
                <a:gd name="T47" fmla="*/ 38 h 228"/>
                <a:gd name="T48" fmla="*/ 54 w 243"/>
                <a:gd name="T49" fmla="*/ 62 h 228"/>
                <a:gd name="T50" fmla="*/ 34 w 243"/>
                <a:gd name="T51" fmla="*/ 38 h 228"/>
                <a:gd name="T52" fmla="*/ 44 w 243"/>
                <a:gd name="T53" fmla="*/ 90 h 228"/>
                <a:gd name="T54" fmla="*/ 52 w 243"/>
                <a:gd name="T55" fmla="*/ 90 h 228"/>
                <a:gd name="T56" fmla="*/ 89 w 243"/>
                <a:gd name="T57" fmla="*/ 90 h 228"/>
                <a:gd name="T58" fmla="*/ 78 w 243"/>
                <a:gd name="T59" fmla="*/ 84 h 228"/>
                <a:gd name="T60" fmla="*/ 87 w 243"/>
                <a:gd name="T61" fmla="*/ 65 h 228"/>
                <a:gd name="T62" fmla="*/ 78 w 243"/>
                <a:gd name="T63" fmla="*/ 59 h 228"/>
                <a:gd name="T64" fmla="*/ 89 w 243"/>
                <a:gd name="T65" fmla="*/ 45 h 228"/>
                <a:gd name="T66" fmla="*/ 66 w 243"/>
                <a:gd name="T67" fmla="*/ 38 h 228"/>
                <a:gd name="T68" fmla="*/ 89 w 243"/>
                <a:gd name="T69" fmla="*/ 90 h 228"/>
                <a:gd name="T70" fmla="*/ 127 w 243"/>
                <a:gd name="T71" fmla="*/ 38 h 228"/>
                <a:gd name="T72" fmla="*/ 120 w 243"/>
                <a:gd name="T73" fmla="*/ 38 h 228"/>
                <a:gd name="T74" fmla="*/ 103 w 243"/>
                <a:gd name="T75" fmla="*/ 62 h 228"/>
                <a:gd name="T76" fmla="*/ 90 w 243"/>
                <a:gd name="T77" fmla="*/ 38 h 228"/>
                <a:gd name="T78" fmla="*/ 108 w 243"/>
                <a:gd name="T79" fmla="*/ 90 h 228"/>
                <a:gd name="T80" fmla="*/ 116 w 243"/>
                <a:gd name="T81" fmla="*/ 90 h 228"/>
                <a:gd name="T82" fmla="*/ 136 w 243"/>
                <a:gd name="T83" fmla="*/ 38 h 228"/>
                <a:gd name="T84" fmla="*/ 138 w 243"/>
                <a:gd name="T85" fmla="*/ 81 h 228"/>
                <a:gd name="T86" fmla="*/ 164 w 243"/>
                <a:gd name="T87" fmla="*/ 81 h 228"/>
                <a:gd name="T88" fmla="*/ 162 w 243"/>
                <a:gd name="T89" fmla="*/ 68 h 228"/>
                <a:gd name="T90" fmla="*/ 149 w 243"/>
                <a:gd name="T91" fmla="*/ 51 h 228"/>
                <a:gd name="T92" fmla="*/ 150 w 243"/>
                <a:gd name="T93" fmla="*/ 45 h 228"/>
                <a:gd name="T94" fmla="*/ 152 w 243"/>
                <a:gd name="T95" fmla="*/ 56 h 228"/>
                <a:gd name="T96" fmla="*/ 163 w 243"/>
                <a:gd name="T97" fmla="*/ 47 h 228"/>
                <a:gd name="T98" fmla="*/ 138 w 243"/>
                <a:gd name="T99" fmla="*/ 48 h 228"/>
                <a:gd name="T100" fmla="*/ 139 w 243"/>
                <a:gd name="T101" fmla="*/ 59 h 228"/>
                <a:gd name="T102" fmla="*/ 152 w 243"/>
                <a:gd name="T103" fmla="*/ 75 h 228"/>
                <a:gd name="T104" fmla="*/ 150 w 243"/>
                <a:gd name="T105" fmla="*/ 83 h 228"/>
                <a:gd name="T106" fmla="*/ 148 w 243"/>
                <a:gd name="T107" fmla="*/ 70 h 228"/>
                <a:gd name="T108" fmla="*/ 206 w 243"/>
                <a:gd name="T109" fmla="*/ 12 h 228"/>
                <a:gd name="T110" fmla="*/ 213 w 243"/>
                <a:gd name="T111" fmla="*/ 200 h 228"/>
                <a:gd name="T112" fmla="*/ 220 w 243"/>
                <a:gd name="T113" fmla="*/ 12 h 228"/>
                <a:gd name="T114" fmla="*/ 206 w 243"/>
                <a:gd name="T115" fmla="*/ 12 h 228"/>
                <a:gd name="T116" fmla="*/ 15 w 243"/>
                <a:gd name="T117" fmla="*/ 15 h 228"/>
                <a:gd name="T118" fmla="*/ 15 w 243"/>
                <a:gd name="T119" fmla="*/ 191 h 228"/>
                <a:gd name="T120" fmla="*/ 35 w 243"/>
                <a:gd name="T121" fmla="*/ 213 h 228"/>
                <a:gd name="T122" fmla="*/ 188 w 243"/>
                <a:gd name="T123" fmla="*/ 213 h 228"/>
                <a:gd name="T124" fmla="*/ 182 w 243"/>
                <a:gd name="T125" fmla="*/ 190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3" h="228">
                  <a:moveTo>
                    <a:pt x="8" y="0"/>
                  </a:moveTo>
                  <a:cubicBezTo>
                    <a:pt x="189" y="0"/>
                    <a:pt x="189" y="0"/>
                    <a:pt x="189" y="0"/>
                  </a:cubicBezTo>
                  <a:cubicBezTo>
                    <a:pt x="193" y="0"/>
                    <a:pt x="196" y="3"/>
                    <a:pt x="196" y="7"/>
                  </a:cubicBezTo>
                  <a:cubicBezTo>
                    <a:pt x="196" y="190"/>
                    <a:pt x="196" y="190"/>
                    <a:pt x="196" y="190"/>
                  </a:cubicBezTo>
                  <a:cubicBezTo>
                    <a:pt x="196" y="190"/>
                    <a:pt x="196" y="190"/>
                    <a:pt x="196" y="190"/>
                  </a:cubicBezTo>
                  <a:cubicBezTo>
                    <a:pt x="196" y="198"/>
                    <a:pt x="198" y="203"/>
                    <a:pt x="201" y="207"/>
                  </a:cubicBezTo>
                  <a:cubicBezTo>
                    <a:pt x="204" y="210"/>
                    <a:pt x="210" y="212"/>
                    <a:pt x="216" y="213"/>
                  </a:cubicBezTo>
                  <a:cubicBezTo>
                    <a:pt x="219" y="213"/>
                    <a:pt x="222" y="211"/>
                    <a:pt x="224" y="208"/>
                  </a:cubicBezTo>
                  <a:cubicBezTo>
                    <a:pt x="226" y="203"/>
                    <a:pt x="228" y="196"/>
                    <a:pt x="228" y="184"/>
                  </a:cubicBezTo>
                  <a:cubicBezTo>
                    <a:pt x="228" y="184"/>
                    <a:pt x="228" y="184"/>
                    <a:pt x="228" y="184"/>
                  </a:cubicBezTo>
                  <a:cubicBezTo>
                    <a:pt x="228" y="19"/>
                    <a:pt x="228" y="19"/>
                    <a:pt x="228" y="19"/>
                  </a:cubicBezTo>
                  <a:cubicBezTo>
                    <a:pt x="228" y="15"/>
                    <a:pt x="231" y="11"/>
                    <a:pt x="235" y="11"/>
                  </a:cubicBezTo>
                  <a:cubicBezTo>
                    <a:pt x="239" y="11"/>
                    <a:pt x="243" y="15"/>
                    <a:pt x="243" y="19"/>
                  </a:cubicBezTo>
                  <a:cubicBezTo>
                    <a:pt x="243" y="184"/>
                    <a:pt x="243" y="184"/>
                    <a:pt x="243" y="184"/>
                  </a:cubicBezTo>
                  <a:cubicBezTo>
                    <a:pt x="243" y="184"/>
                    <a:pt x="243" y="184"/>
                    <a:pt x="242" y="184"/>
                  </a:cubicBezTo>
                  <a:cubicBezTo>
                    <a:pt x="243" y="199"/>
                    <a:pt x="240" y="209"/>
                    <a:pt x="236" y="215"/>
                  </a:cubicBezTo>
                  <a:cubicBezTo>
                    <a:pt x="232" y="223"/>
                    <a:pt x="225" y="227"/>
                    <a:pt x="217" y="228"/>
                  </a:cubicBezTo>
                  <a:cubicBezTo>
                    <a:pt x="217" y="228"/>
                    <a:pt x="217" y="228"/>
                    <a:pt x="216" y="228"/>
                  </a:cubicBezTo>
                  <a:cubicBezTo>
                    <a:pt x="216" y="228"/>
                    <a:pt x="216" y="228"/>
                    <a:pt x="216" y="228"/>
                  </a:cubicBezTo>
                  <a:cubicBezTo>
                    <a:pt x="35" y="228"/>
                    <a:pt x="35" y="228"/>
                    <a:pt x="35" y="228"/>
                  </a:cubicBezTo>
                  <a:cubicBezTo>
                    <a:pt x="35" y="228"/>
                    <a:pt x="34" y="228"/>
                    <a:pt x="34" y="228"/>
                  </a:cubicBezTo>
                  <a:cubicBezTo>
                    <a:pt x="24" y="228"/>
                    <a:pt x="16" y="225"/>
                    <a:pt x="10" y="219"/>
                  </a:cubicBezTo>
                  <a:cubicBezTo>
                    <a:pt x="4" y="213"/>
                    <a:pt x="0" y="204"/>
                    <a:pt x="0" y="191"/>
                  </a:cubicBezTo>
                  <a:cubicBezTo>
                    <a:pt x="0" y="191"/>
                    <a:pt x="0" y="191"/>
                    <a:pt x="0" y="191"/>
                  </a:cubicBezTo>
                  <a:cubicBezTo>
                    <a:pt x="0" y="7"/>
                    <a:pt x="0" y="7"/>
                    <a:pt x="0" y="7"/>
                  </a:cubicBezTo>
                  <a:cubicBezTo>
                    <a:pt x="0" y="3"/>
                    <a:pt x="3" y="0"/>
                    <a:pt x="8" y="0"/>
                  </a:cubicBezTo>
                  <a:close/>
                  <a:moveTo>
                    <a:pt x="34" y="179"/>
                  </a:moveTo>
                  <a:cubicBezTo>
                    <a:pt x="34" y="188"/>
                    <a:pt x="34" y="188"/>
                    <a:pt x="34" y="188"/>
                  </a:cubicBezTo>
                  <a:cubicBezTo>
                    <a:pt x="72" y="188"/>
                    <a:pt x="72" y="188"/>
                    <a:pt x="72" y="188"/>
                  </a:cubicBezTo>
                  <a:cubicBezTo>
                    <a:pt x="72" y="179"/>
                    <a:pt x="72" y="179"/>
                    <a:pt x="72" y="179"/>
                  </a:cubicBezTo>
                  <a:cubicBezTo>
                    <a:pt x="34" y="179"/>
                    <a:pt x="34" y="179"/>
                    <a:pt x="34" y="179"/>
                  </a:cubicBezTo>
                  <a:close/>
                  <a:moveTo>
                    <a:pt x="34" y="157"/>
                  </a:moveTo>
                  <a:cubicBezTo>
                    <a:pt x="34" y="166"/>
                    <a:pt x="34" y="166"/>
                    <a:pt x="34" y="166"/>
                  </a:cubicBezTo>
                  <a:cubicBezTo>
                    <a:pt x="161" y="166"/>
                    <a:pt x="161" y="166"/>
                    <a:pt x="161" y="166"/>
                  </a:cubicBezTo>
                  <a:cubicBezTo>
                    <a:pt x="161" y="157"/>
                    <a:pt x="161" y="157"/>
                    <a:pt x="161" y="157"/>
                  </a:cubicBezTo>
                  <a:cubicBezTo>
                    <a:pt x="34" y="157"/>
                    <a:pt x="34" y="157"/>
                    <a:pt x="34" y="157"/>
                  </a:cubicBezTo>
                  <a:close/>
                  <a:moveTo>
                    <a:pt x="34" y="132"/>
                  </a:moveTo>
                  <a:cubicBezTo>
                    <a:pt x="34" y="142"/>
                    <a:pt x="34" y="142"/>
                    <a:pt x="34" y="142"/>
                  </a:cubicBezTo>
                  <a:cubicBezTo>
                    <a:pt x="161" y="142"/>
                    <a:pt x="161" y="142"/>
                    <a:pt x="161" y="142"/>
                  </a:cubicBezTo>
                  <a:cubicBezTo>
                    <a:pt x="161" y="132"/>
                    <a:pt x="161" y="132"/>
                    <a:pt x="161" y="132"/>
                  </a:cubicBezTo>
                  <a:cubicBezTo>
                    <a:pt x="34" y="132"/>
                    <a:pt x="34" y="132"/>
                    <a:pt x="34" y="132"/>
                  </a:cubicBezTo>
                  <a:close/>
                  <a:moveTo>
                    <a:pt x="34" y="109"/>
                  </a:moveTo>
                  <a:cubicBezTo>
                    <a:pt x="34" y="119"/>
                    <a:pt x="34" y="119"/>
                    <a:pt x="34" y="119"/>
                  </a:cubicBezTo>
                  <a:cubicBezTo>
                    <a:pt x="161" y="119"/>
                    <a:pt x="161" y="119"/>
                    <a:pt x="161" y="119"/>
                  </a:cubicBezTo>
                  <a:cubicBezTo>
                    <a:pt x="161" y="109"/>
                    <a:pt x="161" y="109"/>
                    <a:pt x="161" y="109"/>
                  </a:cubicBezTo>
                  <a:cubicBezTo>
                    <a:pt x="34" y="109"/>
                    <a:pt x="34" y="109"/>
                    <a:pt x="34" y="109"/>
                  </a:cubicBezTo>
                  <a:close/>
                  <a:moveTo>
                    <a:pt x="64" y="90"/>
                  </a:moveTo>
                  <a:cubicBezTo>
                    <a:pt x="64" y="38"/>
                    <a:pt x="64" y="38"/>
                    <a:pt x="64" y="38"/>
                  </a:cubicBezTo>
                  <a:cubicBezTo>
                    <a:pt x="54" y="38"/>
                    <a:pt x="54" y="38"/>
                    <a:pt x="54" y="38"/>
                  </a:cubicBezTo>
                  <a:cubicBezTo>
                    <a:pt x="54" y="62"/>
                    <a:pt x="54" y="62"/>
                    <a:pt x="54" y="62"/>
                  </a:cubicBezTo>
                  <a:cubicBezTo>
                    <a:pt x="48" y="38"/>
                    <a:pt x="48" y="38"/>
                    <a:pt x="48" y="38"/>
                  </a:cubicBezTo>
                  <a:cubicBezTo>
                    <a:pt x="34" y="38"/>
                    <a:pt x="34" y="38"/>
                    <a:pt x="34" y="38"/>
                  </a:cubicBezTo>
                  <a:cubicBezTo>
                    <a:pt x="34" y="90"/>
                    <a:pt x="34" y="90"/>
                    <a:pt x="34" y="90"/>
                  </a:cubicBezTo>
                  <a:cubicBezTo>
                    <a:pt x="44" y="90"/>
                    <a:pt x="44" y="90"/>
                    <a:pt x="44" y="90"/>
                  </a:cubicBezTo>
                  <a:cubicBezTo>
                    <a:pt x="44" y="63"/>
                    <a:pt x="44" y="63"/>
                    <a:pt x="44" y="63"/>
                  </a:cubicBezTo>
                  <a:cubicBezTo>
                    <a:pt x="52" y="90"/>
                    <a:pt x="52" y="90"/>
                    <a:pt x="52" y="90"/>
                  </a:cubicBezTo>
                  <a:cubicBezTo>
                    <a:pt x="64" y="90"/>
                    <a:pt x="64" y="90"/>
                    <a:pt x="64" y="90"/>
                  </a:cubicBezTo>
                  <a:close/>
                  <a:moveTo>
                    <a:pt x="89" y="90"/>
                  </a:moveTo>
                  <a:cubicBezTo>
                    <a:pt x="89" y="84"/>
                    <a:pt x="89" y="84"/>
                    <a:pt x="89" y="84"/>
                  </a:cubicBezTo>
                  <a:cubicBezTo>
                    <a:pt x="78" y="84"/>
                    <a:pt x="78" y="84"/>
                    <a:pt x="78" y="84"/>
                  </a:cubicBezTo>
                  <a:cubicBezTo>
                    <a:pt x="78" y="65"/>
                    <a:pt x="78" y="65"/>
                    <a:pt x="78" y="65"/>
                  </a:cubicBezTo>
                  <a:cubicBezTo>
                    <a:pt x="87" y="65"/>
                    <a:pt x="87" y="65"/>
                    <a:pt x="87" y="65"/>
                  </a:cubicBezTo>
                  <a:cubicBezTo>
                    <a:pt x="87" y="59"/>
                    <a:pt x="87" y="59"/>
                    <a:pt x="87" y="59"/>
                  </a:cubicBezTo>
                  <a:cubicBezTo>
                    <a:pt x="78" y="59"/>
                    <a:pt x="78" y="59"/>
                    <a:pt x="78" y="59"/>
                  </a:cubicBezTo>
                  <a:cubicBezTo>
                    <a:pt x="78" y="45"/>
                    <a:pt x="78" y="45"/>
                    <a:pt x="78" y="45"/>
                  </a:cubicBezTo>
                  <a:cubicBezTo>
                    <a:pt x="89" y="45"/>
                    <a:pt x="89" y="45"/>
                    <a:pt x="89" y="45"/>
                  </a:cubicBezTo>
                  <a:cubicBezTo>
                    <a:pt x="89" y="38"/>
                    <a:pt x="89" y="38"/>
                    <a:pt x="89" y="38"/>
                  </a:cubicBezTo>
                  <a:cubicBezTo>
                    <a:pt x="66" y="38"/>
                    <a:pt x="66" y="38"/>
                    <a:pt x="66" y="38"/>
                  </a:cubicBezTo>
                  <a:cubicBezTo>
                    <a:pt x="66" y="90"/>
                    <a:pt x="66" y="90"/>
                    <a:pt x="66" y="90"/>
                  </a:cubicBezTo>
                  <a:cubicBezTo>
                    <a:pt x="89" y="90"/>
                    <a:pt x="89" y="90"/>
                    <a:pt x="89" y="90"/>
                  </a:cubicBezTo>
                  <a:close/>
                  <a:moveTo>
                    <a:pt x="136" y="38"/>
                  </a:moveTo>
                  <a:cubicBezTo>
                    <a:pt x="127" y="38"/>
                    <a:pt x="127" y="38"/>
                    <a:pt x="127" y="38"/>
                  </a:cubicBezTo>
                  <a:cubicBezTo>
                    <a:pt x="123" y="62"/>
                    <a:pt x="123" y="62"/>
                    <a:pt x="123" y="62"/>
                  </a:cubicBezTo>
                  <a:cubicBezTo>
                    <a:pt x="120" y="38"/>
                    <a:pt x="120" y="38"/>
                    <a:pt x="120" y="38"/>
                  </a:cubicBezTo>
                  <a:cubicBezTo>
                    <a:pt x="107" y="38"/>
                    <a:pt x="107" y="38"/>
                    <a:pt x="107" y="38"/>
                  </a:cubicBezTo>
                  <a:cubicBezTo>
                    <a:pt x="103" y="62"/>
                    <a:pt x="103" y="62"/>
                    <a:pt x="103" y="62"/>
                  </a:cubicBezTo>
                  <a:cubicBezTo>
                    <a:pt x="100" y="38"/>
                    <a:pt x="100" y="38"/>
                    <a:pt x="100" y="38"/>
                  </a:cubicBezTo>
                  <a:cubicBezTo>
                    <a:pt x="90" y="38"/>
                    <a:pt x="90" y="38"/>
                    <a:pt x="90" y="38"/>
                  </a:cubicBezTo>
                  <a:cubicBezTo>
                    <a:pt x="96" y="90"/>
                    <a:pt x="96" y="90"/>
                    <a:pt x="96" y="90"/>
                  </a:cubicBezTo>
                  <a:cubicBezTo>
                    <a:pt x="108" y="90"/>
                    <a:pt x="108" y="90"/>
                    <a:pt x="108" y="90"/>
                  </a:cubicBezTo>
                  <a:cubicBezTo>
                    <a:pt x="112" y="62"/>
                    <a:pt x="112" y="62"/>
                    <a:pt x="112" y="62"/>
                  </a:cubicBezTo>
                  <a:cubicBezTo>
                    <a:pt x="116" y="90"/>
                    <a:pt x="116" y="90"/>
                    <a:pt x="116" y="90"/>
                  </a:cubicBezTo>
                  <a:cubicBezTo>
                    <a:pt x="129" y="90"/>
                    <a:pt x="129" y="90"/>
                    <a:pt x="129" y="90"/>
                  </a:cubicBezTo>
                  <a:cubicBezTo>
                    <a:pt x="136" y="38"/>
                    <a:pt x="136" y="38"/>
                    <a:pt x="136" y="38"/>
                  </a:cubicBezTo>
                  <a:close/>
                  <a:moveTo>
                    <a:pt x="138" y="70"/>
                  </a:moveTo>
                  <a:cubicBezTo>
                    <a:pt x="138" y="81"/>
                    <a:pt x="138" y="81"/>
                    <a:pt x="138" y="81"/>
                  </a:cubicBezTo>
                  <a:cubicBezTo>
                    <a:pt x="138" y="88"/>
                    <a:pt x="142" y="91"/>
                    <a:pt x="150" y="91"/>
                  </a:cubicBezTo>
                  <a:cubicBezTo>
                    <a:pt x="159" y="91"/>
                    <a:pt x="164" y="87"/>
                    <a:pt x="164" y="81"/>
                  </a:cubicBezTo>
                  <a:cubicBezTo>
                    <a:pt x="164" y="74"/>
                    <a:pt x="164" y="74"/>
                    <a:pt x="164" y="74"/>
                  </a:cubicBezTo>
                  <a:cubicBezTo>
                    <a:pt x="164" y="72"/>
                    <a:pt x="163" y="69"/>
                    <a:pt x="162" y="68"/>
                  </a:cubicBezTo>
                  <a:cubicBezTo>
                    <a:pt x="160" y="66"/>
                    <a:pt x="157" y="63"/>
                    <a:pt x="153" y="58"/>
                  </a:cubicBezTo>
                  <a:cubicBezTo>
                    <a:pt x="150" y="55"/>
                    <a:pt x="149" y="53"/>
                    <a:pt x="149" y="51"/>
                  </a:cubicBezTo>
                  <a:cubicBezTo>
                    <a:pt x="148" y="48"/>
                    <a:pt x="148" y="48"/>
                    <a:pt x="148" y="48"/>
                  </a:cubicBezTo>
                  <a:cubicBezTo>
                    <a:pt x="148" y="46"/>
                    <a:pt x="149" y="45"/>
                    <a:pt x="150" y="45"/>
                  </a:cubicBezTo>
                  <a:cubicBezTo>
                    <a:pt x="152" y="45"/>
                    <a:pt x="152" y="45"/>
                    <a:pt x="152" y="46"/>
                  </a:cubicBezTo>
                  <a:cubicBezTo>
                    <a:pt x="152" y="56"/>
                    <a:pt x="152" y="56"/>
                    <a:pt x="152" y="56"/>
                  </a:cubicBezTo>
                  <a:cubicBezTo>
                    <a:pt x="163" y="56"/>
                    <a:pt x="163" y="56"/>
                    <a:pt x="163" y="56"/>
                  </a:cubicBezTo>
                  <a:cubicBezTo>
                    <a:pt x="163" y="47"/>
                    <a:pt x="163" y="47"/>
                    <a:pt x="163" y="47"/>
                  </a:cubicBezTo>
                  <a:cubicBezTo>
                    <a:pt x="163" y="41"/>
                    <a:pt x="159" y="38"/>
                    <a:pt x="151" y="38"/>
                  </a:cubicBezTo>
                  <a:cubicBezTo>
                    <a:pt x="142" y="38"/>
                    <a:pt x="138" y="41"/>
                    <a:pt x="138" y="48"/>
                  </a:cubicBezTo>
                  <a:cubicBezTo>
                    <a:pt x="138" y="54"/>
                    <a:pt x="138" y="54"/>
                    <a:pt x="138" y="54"/>
                  </a:cubicBezTo>
                  <a:cubicBezTo>
                    <a:pt x="138" y="56"/>
                    <a:pt x="138" y="57"/>
                    <a:pt x="139" y="59"/>
                  </a:cubicBezTo>
                  <a:cubicBezTo>
                    <a:pt x="140" y="61"/>
                    <a:pt x="144" y="64"/>
                    <a:pt x="148" y="69"/>
                  </a:cubicBezTo>
                  <a:cubicBezTo>
                    <a:pt x="151" y="71"/>
                    <a:pt x="152" y="73"/>
                    <a:pt x="152" y="75"/>
                  </a:cubicBezTo>
                  <a:cubicBezTo>
                    <a:pt x="152" y="82"/>
                    <a:pt x="152" y="82"/>
                    <a:pt x="152" y="82"/>
                  </a:cubicBezTo>
                  <a:cubicBezTo>
                    <a:pt x="152" y="83"/>
                    <a:pt x="152" y="83"/>
                    <a:pt x="150" y="83"/>
                  </a:cubicBezTo>
                  <a:cubicBezTo>
                    <a:pt x="149" y="83"/>
                    <a:pt x="148" y="83"/>
                    <a:pt x="148" y="82"/>
                  </a:cubicBezTo>
                  <a:cubicBezTo>
                    <a:pt x="148" y="70"/>
                    <a:pt x="148" y="70"/>
                    <a:pt x="148" y="70"/>
                  </a:cubicBezTo>
                  <a:cubicBezTo>
                    <a:pt x="138" y="70"/>
                    <a:pt x="138" y="70"/>
                    <a:pt x="138" y="70"/>
                  </a:cubicBezTo>
                  <a:close/>
                  <a:moveTo>
                    <a:pt x="206" y="12"/>
                  </a:moveTo>
                  <a:cubicBezTo>
                    <a:pt x="206" y="192"/>
                    <a:pt x="206" y="192"/>
                    <a:pt x="206" y="192"/>
                  </a:cubicBezTo>
                  <a:cubicBezTo>
                    <a:pt x="206" y="196"/>
                    <a:pt x="209" y="200"/>
                    <a:pt x="213" y="200"/>
                  </a:cubicBezTo>
                  <a:cubicBezTo>
                    <a:pt x="217" y="200"/>
                    <a:pt x="220" y="196"/>
                    <a:pt x="220" y="192"/>
                  </a:cubicBezTo>
                  <a:cubicBezTo>
                    <a:pt x="220" y="12"/>
                    <a:pt x="220" y="12"/>
                    <a:pt x="220" y="12"/>
                  </a:cubicBezTo>
                  <a:cubicBezTo>
                    <a:pt x="220" y="8"/>
                    <a:pt x="217" y="4"/>
                    <a:pt x="213" y="4"/>
                  </a:cubicBezTo>
                  <a:cubicBezTo>
                    <a:pt x="209" y="4"/>
                    <a:pt x="206" y="8"/>
                    <a:pt x="206" y="12"/>
                  </a:cubicBezTo>
                  <a:close/>
                  <a:moveTo>
                    <a:pt x="182" y="15"/>
                  </a:moveTo>
                  <a:cubicBezTo>
                    <a:pt x="15" y="15"/>
                    <a:pt x="15" y="15"/>
                    <a:pt x="15" y="15"/>
                  </a:cubicBezTo>
                  <a:cubicBezTo>
                    <a:pt x="15" y="191"/>
                    <a:pt x="15" y="191"/>
                    <a:pt x="15" y="191"/>
                  </a:cubicBezTo>
                  <a:cubicBezTo>
                    <a:pt x="15" y="191"/>
                    <a:pt x="15" y="191"/>
                    <a:pt x="15" y="191"/>
                  </a:cubicBezTo>
                  <a:cubicBezTo>
                    <a:pt x="15" y="200"/>
                    <a:pt x="17" y="205"/>
                    <a:pt x="20" y="208"/>
                  </a:cubicBezTo>
                  <a:cubicBezTo>
                    <a:pt x="23" y="211"/>
                    <a:pt x="29" y="213"/>
                    <a:pt x="35" y="213"/>
                  </a:cubicBezTo>
                  <a:cubicBezTo>
                    <a:pt x="35" y="213"/>
                    <a:pt x="35" y="213"/>
                    <a:pt x="35" y="213"/>
                  </a:cubicBezTo>
                  <a:cubicBezTo>
                    <a:pt x="188" y="213"/>
                    <a:pt x="188" y="213"/>
                    <a:pt x="188" y="213"/>
                  </a:cubicBezTo>
                  <a:cubicBezTo>
                    <a:pt x="184" y="207"/>
                    <a:pt x="181" y="200"/>
                    <a:pt x="182" y="190"/>
                  </a:cubicBezTo>
                  <a:cubicBezTo>
                    <a:pt x="182" y="190"/>
                    <a:pt x="182" y="190"/>
                    <a:pt x="182" y="190"/>
                  </a:cubicBezTo>
                  <a:lnTo>
                    <a:pt x="182" y="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nvGrpSpPr>
          <p:cNvPr id="77" name="组合 76"/>
          <p:cNvGrpSpPr/>
          <p:nvPr/>
        </p:nvGrpSpPr>
        <p:grpSpPr>
          <a:xfrm>
            <a:off x="363884" y="1453000"/>
            <a:ext cx="4568155" cy="3046988"/>
            <a:chOff x="317839" y="913887"/>
            <a:chExt cx="1893692" cy="3046988"/>
          </a:xfrm>
        </p:grpSpPr>
        <p:sp>
          <p:nvSpPr>
            <p:cNvPr id="81" name="加号 80"/>
            <p:cNvSpPr/>
            <p:nvPr/>
          </p:nvSpPr>
          <p:spPr>
            <a:xfrm>
              <a:off x="656680" y="2042976"/>
              <a:ext cx="217882" cy="217882"/>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Times New Roman" panose="02020603050405020304" pitchFamily="18" charset="0"/>
                <a:cs typeface="Times New Roman" panose="02020603050405020304" pitchFamily="18" charset="0"/>
              </a:endParaRPr>
            </a:p>
          </p:txBody>
        </p:sp>
        <p:sp>
          <p:nvSpPr>
            <p:cNvPr id="79" name="矩形 1"/>
            <p:cNvSpPr>
              <a:spLocks noChangeArrowheads="1"/>
            </p:cNvSpPr>
            <p:nvPr/>
          </p:nvSpPr>
          <p:spPr bwMode="auto">
            <a:xfrm>
              <a:off x="317839" y="913887"/>
              <a:ext cx="189369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defRPr/>
              </a:pPr>
              <a:r>
                <a:rPr lang="en-US" altLang="zh-CN" sz="1600" dirty="0">
                  <a:latin typeface="Times New Roman" panose="02020603050405020304" pitchFamily="18" charset="0"/>
                  <a:cs typeface="Times New Roman" panose="02020603050405020304" pitchFamily="18" charset="0"/>
                </a:rPr>
                <a:t>In translation or cross language communication, there are usually a large number of frequently used phrases or sentence patterns. In view of these repetitive tasks, manual translation still needs to be translated step by step, which consumes a lot of time. However, the computer-aided translation technology can automatically retrieve the translated or saved translation content by searching the database, and can quickly give the translation results for these repeated phrases or sentences; for similar phrases or sentence patterns, it will also give references and suggestions for translation according to the computer calculation.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grpSp>
    </p:spTree>
    <p:extLst>
      <p:ext uri="{BB962C8B-B14F-4D97-AF65-F5344CB8AC3E}">
        <p14:creationId xmlns:p14="http://schemas.microsoft.com/office/powerpoint/2010/main" val="2023181587"/>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par>
                                    <p:cTn id="13" presetID="53" presetClass="entr" presetSubtype="16"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anim calcmode="lin" valueType="num">
                                          <p:cBhvr>
                                            <p:cTn id="15" dur="400" fill="hold"/>
                                            <p:tgtEl>
                                              <p:spTgt spid="59"/>
                                            </p:tgtEl>
                                            <p:attrNameLst>
                                              <p:attrName>ppt_w</p:attrName>
                                            </p:attrNameLst>
                                          </p:cBhvr>
                                          <p:tavLst>
                                            <p:tav tm="0">
                                              <p:val>
                                                <p:fltVal val="0"/>
                                              </p:val>
                                            </p:tav>
                                            <p:tav tm="100000">
                                              <p:val>
                                                <p:strVal val="#ppt_w"/>
                                              </p:val>
                                            </p:tav>
                                          </p:tavLst>
                                        </p:anim>
                                        <p:anim calcmode="lin" valueType="num">
                                          <p:cBhvr>
                                            <p:cTn id="16" dur="400" fill="hold"/>
                                            <p:tgtEl>
                                              <p:spTgt spid="59"/>
                                            </p:tgtEl>
                                            <p:attrNameLst>
                                              <p:attrName>ppt_h</p:attrName>
                                            </p:attrNameLst>
                                          </p:cBhvr>
                                          <p:tavLst>
                                            <p:tav tm="0">
                                              <p:val>
                                                <p:fltVal val="0"/>
                                              </p:val>
                                            </p:tav>
                                            <p:tav tm="100000">
                                              <p:val>
                                                <p:strVal val="#ppt_h"/>
                                              </p:val>
                                            </p:tav>
                                          </p:tavLst>
                                        </p:anim>
                                        <p:animEffect transition="in" filter="fade">
                                          <p:cBhvr>
                                            <p:cTn id="17" dur="400"/>
                                            <p:tgtEl>
                                              <p:spTgt spid="59"/>
                                            </p:tgtEl>
                                          </p:cBhvr>
                                        </p:animEffect>
                                      </p:childTnLst>
                                    </p:cTn>
                                  </p:par>
                                  <p:par>
                                    <p:cTn id="18" presetID="53" presetClass="entr" presetSubtype="16" fill="hold" nodeType="withEffect">
                                      <p:stCondLst>
                                        <p:cond delay="100"/>
                                      </p:stCondLst>
                                      <p:childTnLst>
                                        <p:set>
                                          <p:cBhvr>
                                            <p:cTn id="19" dur="1" fill="hold">
                                              <p:stCondLst>
                                                <p:cond delay="0"/>
                                              </p:stCondLst>
                                            </p:cTn>
                                            <p:tgtEl>
                                              <p:spTgt spid="60"/>
                                            </p:tgtEl>
                                            <p:attrNameLst>
                                              <p:attrName>style.visibility</p:attrName>
                                            </p:attrNameLst>
                                          </p:cBhvr>
                                          <p:to>
                                            <p:strVal val="visible"/>
                                          </p:to>
                                        </p:set>
                                        <p:anim calcmode="lin" valueType="num">
                                          <p:cBhvr>
                                            <p:cTn id="20" dur="400" fill="hold"/>
                                            <p:tgtEl>
                                              <p:spTgt spid="60"/>
                                            </p:tgtEl>
                                            <p:attrNameLst>
                                              <p:attrName>ppt_w</p:attrName>
                                            </p:attrNameLst>
                                          </p:cBhvr>
                                          <p:tavLst>
                                            <p:tav tm="0">
                                              <p:val>
                                                <p:fltVal val="0"/>
                                              </p:val>
                                            </p:tav>
                                            <p:tav tm="100000">
                                              <p:val>
                                                <p:strVal val="#ppt_w"/>
                                              </p:val>
                                            </p:tav>
                                          </p:tavLst>
                                        </p:anim>
                                        <p:anim calcmode="lin" valueType="num">
                                          <p:cBhvr>
                                            <p:cTn id="21" dur="400" fill="hold"/>
                                            <p:tgtEl>
                                              <p:spTgt spid="60"/>
                                            </p:tgtEl>
                                            <p:attrNameLst>
                                              <p:attrName>ppt_h</p:attrName>
                                            </p:attrNameLst>
                                          </p:cBhvr>
                                          <p:tavLst>
                                            <p:tav tm="0">
                                              <p:val>
                                                <p:fltVal val="0"/>
                                              </p:val>
                                            </p:tav>
                                            <p:tav tm="100000">
                                              <p:val>
                                                <p:strVal val="#ppt_h"/>
                                              </p:val>
                                            </p:tav>
                                          </p:tavLst>
                                        </p:anim>
                                        <p:animEffect transition="in" filter="fade">
                                          <p:cBhvr>
                                            <p:cTn id="22" dur="400"/>
                                            <p:tgtEl>
                                              <p:spTgt spid="60"/>
                                            </p:tgtEl>
                                          </p:cBhvr>
                                        </p:animEffect>
                                      </p:childTnLst>
                                    </p:cTn>
                                  </p:par>
                                </p:childTnLst>
                              </p:cTn>
                            </p:par>
                            <p:par>
                              <p:cTn id="23" fill="hold">
                                <p:stCondLst>
                                  <p:cond delay="1000"/>
                                </p:stCondLst>
                                <p:childTnLst>
                                  <p:par>
                                    <p:cTn id="24" presetID="2" presetClass="entr" presetSubtype="9" fill="hold" nodeType="afterEffect" p14:presetBounceEnd="45000">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14:bounceEnd="45000">
                                          <p:cBhvr additive="base">
                                            <p:cTn id="26" dur="400" fill="hold"/>
                                            <p:tgtEl>
                                              <p:spTgt spid="63"/>
                                            </p:tgtEl>
                                            <p:attrNameLst>
                                              <p:attrName>ppt_x</p:attrName>
                                            </p:attrNameLst>
                                          </p:cBhvr>
                                          <p:tavLst>
                                            <p:tav tm="0">
                                              <p:val>
                                                <p:strVal val="0-#ppt_w/2"/>
                                              </p:val>
                                            </p:tav>
                                            <p:tav tm="100000">
                                              <p:val>
                                                <p:strVal val="#ppt_x"/>
                                              </p:val>
                                            </p:tav>
                                          </p:tavLst>
                                        </p:anim>
                                        <p:anim calcmode="lin" valueType="num" p14:bounceEnd="45000">
                                          <p:cBhvr additive="base">
                                            <p:cTn id="27" dur="400" fill="hold"/>
                                            <p:tgtEl>
                                              <p:spTgt spid="63"/>
                                            </p:tgtEl>
                                            <p:attrNameLst>
                                              <p:attrName>ppt_y</p:attrName>
                                            </p:attrNameLst>
                                          </p:cBhvr>
                                          <p:tavLst>
                                            <p:tav tm="0">
                                              <p:val>
                                                <p:strVal val="0-#ppt_h/2"/>
                                              </p:val>
                                            </p:tav>
                                            <p:tav tm="100000">
                                              <p:val>
                                                <p:strVal val="#ppt_y"/>
                                              </p:val>
                                            </p:tav>
                                          </p:tavLst>
                                        </p:anim>
                                      </p:childTnLst>
                                    </p:cTn>
                                  </p:par>
                                  <p:par>
                                    <p:cTn id="28" presetID="2" presetClass="entr" presetSubtype="3" fill="hold" nodeType="withEffect" p14:presetBounceEnd="45000">
                                      <p:stCondLst>
                                        <p:cond delay="0"/>
                                      </p:stCondLst>
                                      <p:childTnLst>
                                        <p:set>
                                          <p:cBhvr>
                                            <p:cTn id="29" dur="1" fill="hold">
                                              <p:stCondLst>
                                                <p:cond delay="0"/>
                                              </p:stCondLst>
                                            </p:cTn>
                                            <p:tgtEl>
                                              <p:spTgt spid="74"/>
                                            </p:tgtEl>
                                            <p:attrNameLst>
                                              <p:attrName>style.visibility</p:attrName>
                                            </p:attrNameLst>
                                          </p:cBhvr>
                                          <p:to>
                                            <p:strVal val="visible"/>
                                          </p:to>
                                        </p:set>
                                        <p:anim calcmode="lin" valueType="num" p14:bounceEnd="45000">
                                          <p:cBhvr additive="base">
                                            <p:cTn id="30" dur="400" fill="hold"/>
                                            <p:tgtEl>
                                              <p:spTgt spid="74"/>
                                            </p:tgtEl>
                                            <p:attrNameLst>
                                              <p:attrName>ppt_x</p:attrName>
                                            </p:attrNameLst>
                                          </p:cBhvr>
                                          <p:tavLst>
                                            <p:tav tm="0">
                                              <p:val>
                                                <p:strVal val="1+#ppt_w/2"/>
                                              </p:val>
                                            </p:tav>
                                            <p:tav tm="100000">
                                              <p:val>
                                                <p:strVal val="#ppt_x"/>
                                              </p:val>
                                            </p:tav>
                                          </p:tavLst>
                                        </p:anim>
                                        <p:anim calcmode="lin" valueType="num" p14:bounceEnd="45000">
                                          <p:cBhvr additive="base">
                                            <p:cTn id="31" dur="400" fill="hold"/>
                                            <p:tgtEl>
                                              <p:spTgt spid="74"/>
                                            </p:tgtEl>
                                            <p:attrNameLst>
                                              <p:attrName>ppt_y</p:attrName>
                                            </p:attrNameLst>
                                          </p:cBhvr>
                                          <p:tavLst>
                                            <p:tav tm="0">
                                              <p:val>
                                                <p:strVal val="0-#ppt_h/2"/>
                                              </p:val>
                                            </p:tav>
                                            <p:tav tm="100000">
                                              <p:val>
                                                <p:strVal val="#ppt_y"/>
                                              </p:val>
                                            </p:tav>
                                          </p:tavLst>
                                        </p:anim>
                                      </p:childTnLst>
                                    </p:cTn>
                                  </p:par>
                                  <p:par>
                                    <p:cTn id="32" presetID="2" presetClass="entr" presetSubtype="6" fill="hold" nodeType="withEffect" p14:presetBounceEnd="45000">
                                      <p:stCondLst>
                                        <p:cond delay="0"/>
                                      </p:stCondLst>
                                      <p:childTnLst>
                                        <p:set>
                                          <p:cBhvr>
                                            <p:cTn id="33" dur="1" fill="hold">
                                              <p:stCondLst>
                                                <p:cond delay="0"/>
                                              </p:stCondLst>
                                            </p:cTn>
                                            <p:tgtEl>
                                              <p:spTgt spid="69"/>
                                            </p:tgtEl>
                                            <p:attrNameLst>
                                              <p:attrName>style.visibility</p:attrName>
                                            </p:attrNameLst>
                                          </p:cBhvr>
                                          <p:to>
                                            <p:strVal val="visible"/>
                                          </p:to>
                                        </p:set>
                                        <p:anim calcmode="lin" valueType="num" p14:bounceEnd="45000">
                                          <p:cBhvr additive="base">
                                            <p:cTn id="34" dur="400" fill="hold"/>
                                            <p:tgtEl>
                                              <p:spTgt spid="69"/>
                                            </p:tgtEl>
                                            <p:attrNameLst>
                                              <p:attrName>ppt_x</p:attrName>
                                            </p:attrNameLst>
                                          </p:cBhvr>
                                          <p:tavLst>
                                            <p:tav tm="0">
                                              <p:val>
                                                <p:strVal val="1+#ppt_w/2"/>
                                              </p:val>
                                            </p:tav>
                                            <p:tav tm="100000">
                                              <p:val>
                                                <p:strVal val="#ppt_x"/>
                                              </p:val>
                                            </p:tav>
                                          </p:tavLst>
                                        </p:anim>
                                        <p:anim calcmode="lin" valueType="num" p14:bounceEnd="45000">
                                          <p:cBhvr additive="base">
                                            <p:cTn id="35" dur="400" fill="hold"/>
                                            <p:tgtEl>
                                              <p:spTgt spid="69"/>
                                            </p:tgtEl>
                                            <p:attrNameLst>
                                              <p:attrName>ppt_y</p:attrName>
                                            </p:attrNameLst>
                                          </p:cBhvr>
                                          <p:tavLst>
                                            <p:tav tm="0">
                                              <p:val>
                                                <p:strVal val="1+#ppt_h/2"/>
                                              </p:val>
                                            </p:tav>
                                            <p:tav tm="100000">
                                              <p:val>
                                                <p:strVal val="#ppt_y"/>
                                              </p:val>
                                            </p:tav>
                                          </p:tavLst>
                                        </p:anim>
                                      </p:childTnLst>
                                    </p:cTn>
                                  </p:par>
                                  <p:par>
                                    <p:cTn id="36" presetID="2" presetClass="entr" presetSubtype="12" fill="hold" nodeType="withEffect" p14:presetBounceEnd="45000">
                                      <p:stCondLst>
                                        <p:cond delay="0"/>
                                      </p:stCondLst>
                                      <p:childTnLst>
                                        <p:set>
                                          <p:cBhvr>
                                            <p:cTn id="37" dur="1" fill="hold">
                                              <p:stCondLst>
                                                <p:cond delay="0"/>
                                              </p:stCondLst>
                                            </p:cTn>
                                            <p:tgtEl>
                                              <p:spTgt spid="66"/>
                                            </p:tgtEl>
                                            <p:attrNameLst>
                                              <p:attrName>style.visibility</p:attrName>
                                            </p:attrNameLst>
                                          </p:cBhvr>
                                          <p:to>
                                            <p:strVal val="visible"/>
                                          </p:to>
                                        </p:set>
                                        <p:anim calcmode="lin" valueType="num" p14:bounceEnd="45000">
                                          <p:cBhvr additive="base">
                                            <p:cTn id="38" dur="400" fill="hold"/>
                                            <p:tgtEl>
                                              <p:spTgt spid="66"/>
                                            </p:tgtEl>
                                            <p:attrNameLst>
                                              <p:attrName>ppt_x</p:attrName>
                                            </p:attrNameLst>
                                          </p:cBhvr>
                                          <p:tavLst>
                                            <p:tav tm="0">
                                              <p:val>
                                                <p:strVal val="0-#ppt_w/2"/>
                                              </p:val>
                                            </p:tav>
                                            <p:tav tm="100000">
                                              <p:val>
                                                <p:strVal val="#ppt_x"/>
                                              </p:val>
                                            </p:tav>
                                          </p:tavLst>
                                        </p:anim>
                                        <p:anim calcmode="lin" valueType="num" p14:bounceEnd="45000">
                                          <p:cBhvr additive="base">
                                            <p:cTn id="39" dur="400" fill="hold"/>
                                            <p:tgtEl>
                                              <p:spTgt spid="66"/>
                                            </p:tgtEl>
                                            <p:attrNameLst>
                                              <p:attrName>ppt_y</p:attrName>
                                            </p:attrNameLst>
                                          </p:cBhvr>
                                          <p:tavLst>
                                            <p:tav tm="0">
                                              <p:val>
                                                <p:strVal val="1+#ppt_h/2"/>
                                              </p:val>
                                            </p:tav>
                                            <p:tav tm="100000">
                                              <p:val>
                                                <p:strVal val="#ppt_y"/>
                                              </p:val>
                                            </p:tav>
                                          </p:tavLst>
                                        </p:anim>
                                      </p:childTnLst>
                                    </p:cTn>
                                  </p:par>
                                </p:childTnLst>
                              </p:cTn>
                            </p:par>
                            <p:par>
                              <p:cTn id="40" fill="hold">
                                <p:stCondLst>
                                  <p:cond delay="1400"/>
                                </p:stCondLst>
                                <p:childTnLst>
                                  <p:par>
                                    <p:cTn id="41" presetID="2" presetClass="entr" presetSubtype="8" fill="hold" nodeType="afterEffect">
                                      <p:stCondLst>
                                        <p:cond delay="0"/>
                                      </p:stCondLst>
                                      <p:childTnLst>
                                        <p:set>
                                          <p:cBhvr>
                                            <p:cTn id="42" dur="1" fill="hold">
                                              <p:stCondLst>
                                                <p:cond delay="0"/>
                                              </p:stCondLst>
                                            </p:cTn>
                                            <p:tgtEl>
                                              <p:spTgt spid="77"/>
                                            </p:tgtEl>
                                            <p:attrNameLst>
                                              <p:attrName>style.visibility</p:attrName>
                                            </p:attrNameLst>
                                          </p:cBhvr>
                                          <p:to>
                                            <p:strVal val="visible"/>
                                          </p:to>
                                        </p:set>
                                        <p:anim calcmode="lin" valueType="num">
                                          <p:cBhvr additive="base">
                                            <p:cTn id="43" dur="500" fill="hold"/>
                                            <p:tgtEl>
                                              <p:spTgt spid="77"/>
                                            </p:tgtEl>
                                            <p:attrNameLst>
                                              <p:attrName>ppt_x</p:attrName>
                                            </p:attrNameLst>
                                          </p:cBhvr>
                                          <p:tavLst>
                                            <p:tav tm="0">
                                              <p:val>
                                                <p:strVal val="0-#ppt_w/2"/>
                                              </p:val>
                                            </p:tav>
                                            <p:tav tm="100000">
                                              <p:val>
                                                <p:strVal val="#ppt_x"/>
                                              </p:val>
                                            </p:tav>
                                          </p:tavLst>
                                        </p:anim>
                                        <p:anim calcmode="lin" valueType="num">
                                          <p:cBhvr additive="base">
                                            <p:cTn id="44" dur="500" fill="hold"/>
                                            <p:tgtEl>
                                              <p:spTgt spid="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59"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par>
                                    <p:cTn id="13" presetID="53" presetClass="entr" presetSubtype="16"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anim calcmode="lin" valueType="num">
                                          <p:cBhvr>
                                            <p:cTn id="15" dur="400" fill="hold"/>
                                            <p:tgtEl>
                                              <p:spTgt spid="59"/>
                                            </p:tgtEl>
                                            <p:attrNameLst>
                                              <p:attrName>ppt_w</p:attrName>
                                            </p:attrNameLst>
                                          </p:cBhvr>
                                          <p:tavLst>
                                            <p:tav tm="0">
                                              <p:val>
                                                <p:fltVal val="0"/>
                                              </p:val>
                                            </p:tav>
                                            <p:tav tm="100000">
                                              <p:val>
                                                <p:strVal val="#ppt_w"/>
                                              </p:val>
                                            </p:tav>
                                          </p:tavLst>
                                        </p:anim>
                                        <p:anim calcmode="lin" valueType="num">
                                          <p:cBhvr>
                                            <p:cTn id="16" dur="400" fill="hold"/>
                                            <p:tgtEl>
                                              <p:spTgt spid="59"/>
                                            </p:tgtEl>
                                            <p:attrNameLst>
                                              <p:attrName>ppt_h</p:attrName>
                                            </p:attrNameLst>
                                          </p:cBhvr>
                                          <p:tavLst>
                                            <p:tav tm="0">
                                              <p:val>
                                                <p:fltVal val="0"/>
                                              </p:val>
                                            </p:tav>
                                            <p:tav tm="100000">
                                              <p:val>
                                                <p:strVal val="#ppt_h"/>
                                              </p:val>
                                            </p:tav>
                                          </p:tavLst>
                                        </p:anim>
                                        <p:animEffect transition="in" filter="fade">
                                          <p:cBhvr>
                                            <p:cTn id="17" dur="400"/>
                                            <p:tgtEl>
                                              <p:spTgt spid="59"/>
                                            </p:tgtEl>
                                          </p:cBhvr>
                                        </p:animEffect>
                                      </p:childTnLst>
                                    </p:cTn>
                                  </p:par>
                                  <p:par>
                                    <p:cTn id="18" presetID="53" presetClass="entr" presetSubtype="16" fill="hold" nodeType="withEffect">
                                      <p:stCondLst>
                                        <p:cond delay="100"/>
                                      </p:stCondLst>
                                      <p:childTnLst>
                                        <p:set>
                                          <p:cBhvr>
                                            <p:cTn id="19" dur="1" fill="hold">
                                              <p:stCondLst>
                                                <p:cond delay="0"/>
                                              </p:stCondLst>
                                            </p:cTn>
                                            <p:tgtEl>
                                              <p:spTgt spid="60"/>
                                            </p:tgtEl>
                                            <p:attrNameLst>
                                              <p:attrName>style.visibility</p:attrName>
                                            </p:attrNameLst>
                                          </p:cBhvr>
                                          <p:to>
                                            <p:strVal val="visible"/>
                                          </p:to>
                                        </p:set>
                                        <p:anim calcmode="lin" valueType="num">
                                          <p:cBhvr>
                                            <p:cTn id="20" dur="400" fill="hold"/>
                                            <p:tgtEl>
                                              <p:spTgt spid="60"/>
                                            </p:tgtEl>
                                            <p:attrNameLst>
                                              <p:attrName>ppt_w</p:attrName>
                                            </p:attrNameLst>
                                          </p:cBhvr>
                                          <p:tavLst>
                                            <p:tav tm="0">
                                              <p:val>
                                                <p:fltVal val="0"/>
                                              </p:val>
                                            </p:tav>
                                            <p:tav tm="100000">
                                              <p:val>
                                                <p:strVal val="#ppt_w"/>
                                              </p:val>
                                            </p:tav>
                                          </p:tavLst>
                                        </p:anim>
                                        <p:anim calcmode="lin" valueType="num">
                                          <p:cBhvr>
                                            <p:cTn id="21" dur="400" fill="hold"/>
                                            <p:tgtEl>
                                              <p:spTgt spid="60"/>
                                            </p:tgtEl>
                                            <p:attrNameLst>
                                              <p:attrName>ppt_h</p:attrName>
                                            </p:attrNameLst>
                                          </p:cBhvr>
                                          <p:tavLst>
                                            <p:tav tm="0">
                                              <p:val>
                                                <p:fltVal val="0"/>
                                              </p:val>
                                            </p:tav>
                                            <p:tav tm="100000">
                                              <p:val>
                                                <p:strVal val="#ppt_h"/>
                                              </p:val>
                                            </p:tav>
                                          </p:tavLst>
                                        </p:anim>
                                        <p:animEffect transition="in" filter="fade">
                                          <p:cBhvr>
                                            <p:cTn id="22" dur="400"/>
                                            <p:tgtEl>
                                              <p:spTgt spid="60"/>
                                            </p:tgtEl>
                                          </p:cBhvr>
                                        </p:animEffect>
                                      </p:childTnLst>
                                    </p:cTn>
                                  </p:par>
                                </p:childTnLst>
                              </p:cTn>
                            </p:par>
                            <p:par>
                              <p:cTn id="23" fill="hold">
                                <p:stCondLst>
                                  <p:cond delay="1000"/>
                                </p:stCondLst>
                                <p:childTnLst>
                                  <p:par>
                                    <p:cTn id="24" presetID="2" presetClass="entr" presetSubtype="9" fill="hold" nodeType="afterEffect">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cBhvr additive="base">
                                            <p:cTn id="26" dur="400" fill="hold"/>
                                            <p:tgtEl>
                                              <p:spTgt spid="63"/>
                                            </p:tgtEl>
                                            <p:attrNameLst>
                                              <p:attrName>ppt_x</p:attrName>
                                            </p:attrNameLst>
                                          </p:cBhvr>
                                          <p:tavLst>
                                            <p:tav tm="0">
                                              <p:val>
                                                <p:strVal val="0-#ppt_w/2"/>
                                              </p:val>
                                            </p:tav>
                                            <p:tav tm="100000">
                                              <p:val>
                                                <p:strVal val="#ppt_x"/>
                                              </p:val>
                                            </p:tav>
                                          </p:tavLst>
                                        </p:anim>
                                        <p:anim calcmode="lin" valueType="num">
                                          <p:cBhvr additive="base">
                                            <p:cTn id="27" dur="400" fill="hold"/>
                                            <p:tgtEl>
                                              <p:spTgt spid="63"/>
                                            </p:tgtEl>
                                            <p:attrNameLst>
                                              <p:attrName>ppt_y</p:attrName>
                                            </p:attrNameLst>
                                          </p:cBhvr>
                                          <p:tavLst>
                                            <p:tav tm="0">
                                              <p:val>
                                                <p:strVal val="0-#ppt_h/2"/>
                                              </p:val>
                                            </p:tav>
                                            <p:tav tm="100000">
                                              <p:val>
                                                <p:strVal val="#ppt_y"/>
                                              </p:val>
                                            </p:tav>
                                          </p:tavLst>
                                        </p:anim>
                                      </p:childTnLst>
                                    </p:cTn>
                                  </p:par>
                                  <p:par>
                                    <p:cTn id="28" presetID="2" presetClass="entr" presetSubtype="3" fill="hold" nodeType="withEffect">
                                      <p:stCondLst>
                                        <p:cond delay="0"/>
                                      </p:stCondLst>
                                      <p:childTnLst>
                                        <p:set>
                                          <p:cBhvr>
                                            <p:cTn id="29" dur="1" fill="hold">
                                              <p:stCondLst>
                                                <p:cond delay="0"/>
                                              </p:stCondLst>
                                            </p:cTn>
                                            <p:tgtEl>
                                              <p:spTgt spid="74"/>
                                            </p:tgtEl>
                                            <p:attrNameLst>
                                              <p:attrName>style.visibility</p:attrName>
                                            </p:attrNameLst>
                                          </p:cBhvr>
                                          <p:to>
                                            <p:strVal val="visible"/>
                                          </p:to>
                                        </p:set>
                                        <p:anim calcmode="lin" valueType="num">
                                          <p:cBhvr additive="base">
                                            <p:cTn id="30" dur="400" fill="hold"/>
                                            <p:tgtEl>
                                              <p:spTgt spid="74"/>
                                            </p:tgtEl>
                                            <p:attrNameLst>
                                              <p:attrName>ppt_x</p:attrName>
                                            </p:attrNameLst>
                                          </p:cBhvr>
                                          <p:tavLst>
                                            <p:tav tm="0">
                                              <p:val>
                                                <p:strVal val="1+#ppt_w/2"/>
                                              </p:val>
                                            </p:tav>
                                            <p:tav tm="100000">
                                              <p:val>
                                                <p:strVal val="#ppt_x"/>
                                              </p:val>
                                            </p:tav>
                                          </p:tavLst>
                                        </p:anim>
                                        <p:anim calcmode="lin" valueType="num">
                                          <p:cBhvr additive="base">
                                            <p:cTn id="31" dur="400" fill="hold"/>
                                            <p:tgtEl>
                                              <p:spTgt spid="74"/>
                                            </p:tgtEl>
                                            <p:attrNameLst>
                                              <p:attrName>ppt_y</p:attrName>
                                            </p:attrNameLst>
                                          </p:cBhvr>
                                          <p:tavLst>
                                            <p:tav tm="0">
                                              <p:val>
                                                <p:strVal val="0-#ppt_h/2"/>
                                              </p:val>
                                            </p:tav>
                                            <p:tav tm="100000">
                                              <p:val>
                                                <p:strVal val="#ppt_y"/>
                                              </p:val>
                                            </p:tav>
                                          </p:tavLst>
                                        </p:anim>
                                      </p:childTnLst>
                                    </p:cTn>
                                  </p:par>
                                  <p:par>
                                    <p:cTn id="32" presetID="2" presetClass="entr" presetSubtype="6" fill="hold" nodeType="withEffect">
                                      <p:stCondLst>
                                        <p:cond delay="0"/>
                                      </p:stCondLst>
                                      <p:childTnLst>
                                        <p:set>
                                          <p:cBhvr>
                                            <p:cTn id="33" dur="1" fill="hold">
                                              <p:stCondLst>
                                                <p:cond delay="0"/>
                                              </p:stCondLst>
                                            </p:cTn>
                                            <p:tgtEl>
                                              <p:spTgt spid="69"/>
                                            </p:tgtEl>
                                            <p:attrNameLst>
                                              <p:attrName>style.visibility</p:attrName>
                                            </p:attrNameLst>
                                          </p:cBhvr>
                                          <p:to>
                                            <p:strVal val="visible"/>
                                          </p:to>
                                        </p:set>
                                        <p:anim calcmode="lin" valueType="num">
                                          <p:cBhvr additive="base">
                                            <p:cTn id="34" dur="400" fill="hold"/>
                                            <p:tgtEl>
                                              <p:spTgt spid="69"/>
                                            </p:tgtEl>
                                            <p:attrNameLst>
                                              <p:attrName>ppt_x</p:attrName>
                                            </p:attrNameLst>
                                          </p:cBhvr>
                                          <p:tavLst>
                                            <p:tav tm="0">
                                              <p:val>
                                                <p:strVal val="1+#ppt_w/2"/>
                                              </p:val>
                                            </p:tav>
                                            <p:tav tm="100000">
                                              <p:val>
                                                <p:strVal val="#ppt_x"/>
                                              </p:val>
                                            </p:tav>
                                          </p:tavLst>
                                        </p:anim>
                                        <p:anim calcmode="lin" valueType="num">
                                          <p:cBhvr additive="base">
                                            <p:cTn id="35" dur="400" fill="hold"/>
                                            <p:tgtEl>
                                              <p:spTgt spid="69"/>
                                            </p:tgtEl>
                                            <p:attrNameLst>
                                              <p:attrName>ppt_y</p:attrName>
                                            </p:attrNameLst>
                                          </p:cBhvr>
                                          <p:tavLst>
                                            <p:tav tm="0">
                                              <p:val>
                                                <p:strVal val="1+#ppt_h/2"/>
                                              </p:val>
                                            </p:tav>
                                            <p:tav tm="100000">
                                              <p:val>
                                                <p:strVal val="#ppt_y"/>
                                              </p:val>
                                            </p:tav>
                                          </p:tavLst>
                                        </p:anim>
                                      </p:childTnLst>
                                    </p:cTn>
                                  </p:par>
                                  <p:par>
                                    <p:cTn id="36" presetID="2" presetClass="entr" presetSubtype="12" fill="hold" nodeType="withEffect">
                                      <p:stCondLst>
                                        <p:cond delay="0"/>
                                      </p:stCondLst>
                                      <p:childTnLst>
                                        <p:set>
                                          <p:cBhvr>
                                            <p:cTn id="37" dur="1" fill="hold">
                                              <p:stCondLst>
                                                <p:cond delay="0"/>
                                              </p:stCondLst>
                                            </p:cTn>
                                            <p:tgtEl>
                                              <p:spTgt spid="66"/>
                                            </p:tgtEl>
                                            <p:attrNameLst>
                                              <p:attrName>style.visibility</p:attrName>
                                            </p:attrNameLst>
                                          </p:cBhvr>
                                          <p:to>
                                            <p:strVal val="visible"/>
                                          </p:to>
                                        </p:set>
                                        <p:anim calcmode="lin" valueType="num">
                                          <p:cBhvr additive="base">
                                            <p:cTn id="38" dur="400" fill="hold"/>
                                            <p:tgtEl>
                                              <p:spTgt spid="66"/>
                                            </p:tgtEl>
                                            <p:attrNameLst>
                                              <p:attrName>ppt_x</p:attrName>
                                            </p:attrNameLst>
                                          </p:cBhvr>
                                          <p:tavLst>
                                            <p:tav tm="0">
                                              <p:val>
                                                <p:strVal val="0-#ppt_w/2"/>
                                              </p:val>
                                            </p:tav>
                                            <p:tav tm="100000">
                                              <p:val>
                                                <p:strVal val="#ppt_x"/>
                                              </p:val>
                                            </p:tav>
                                          </p:tavLst>
                                        </p:anim>
                                        <p:anim calcmode="lin" valueType="num">
                                          <p:cBhvr additive="base">
                                            <p:cTn id="39" dur="400" fill="hold"/>
                                            <p:tgtEl>
                                              <p:spTgt spid="66"/>
                                            </p:tgtEl>
                                            <p:attrNameLst>
                                              <p:attrName>ppt_y</p:attrName>
                                            </p:attrNameLst>
                                          </p:cBhvr>
                                          <p:tavLst>
                                            <p:tav tm="0">
                                              <p:val>
                                                <p:strVal val="1+#ppt_h/2"/>
                                              </p:val>
                                            </p:tav>
                                            <p:tav tm="100000">
                                              <p:val>
                                                <p:strVal val="#ppt_y"/>
                                              </p:val>
                                            </p:tav>
                                          </p:tavLst>
                                        </p:anim>
                                      </p:childTnLst>
                                    </p:cTn>
                                  </p:par>
                                </p:childTnLst>
                              </p:cTn>
                            </p:par>
                            <p:par>
                              <p:cTn id="40" fill="hold">
                                <p:stCondLst>
                                  <p:cond delay="1400"/>
                                </p:stCondLst>
                                <p:childTnLst>
                                  <p:par>
                                    <p:cTn id="41" presetID="2" presetClass="entr" presetSubtype="8" fill="hold" nodeType="afterEffect">
                                      <p:stCondLst>
                                        <p:cond delay="0"/>
                                      </p:stCondLst>
                                      <p:childTnLst>
                                        <p:set>
                                          <p:cBhvr>
                                            <p:cTn id="42" dur="1" fill="hold">
                                              <p:stCondLst>
                                                <p:cond delay="0"/>
                                              </p:stCondLst>
                                            </p:cTn>
                                            <p:tgtEl>
                                              <p:spTgt spid="77"/>
                                            </p:tgtEl>
                                            <p:attrNameLst>
                                              <p:attrName>style.visibility</p:attrName>
                                            </p:attrNameLst>
                                          </p:cBhvr>
                                          <p:to>
                                            <p:strVal val="visible"/>
                                          </p:to>
                                        </p:set>
                                        <p:anim calcmode="lin" valueType="num">
                                          <p:cBhvr additive="base">
                                            <p:cTn id="43" dur="500" fill="hold"/>
                                            <p:tgtEl>
                                              <p:spTgt spid="77"/>
                                            </p:tgtEl>
                                            <p:attrNameLst>
                                              <p:attrName>ppt_x</p:attrName>
                                            </p:attrNameLst>
                                          </p:cBhvr>
                                          <p:tavLst>
                                            <p:tav tm="0">
                                              <p:val>
                                                <p:strVal val="0-#ppt_w/2"/>
                                              </p:val>
                                            </p:tav>
                                            <p:tav tm="100000">
                                              <p:val>
                                                <p:strVal val="#ppt_x"/>
                                              </p:val>
                                            </p:tav>
                                          </p:tavLst>
                                        </p:anim>
                                        <p:anim calcmode="lin" valueType="num">
                                          <p:cBhvr additive="base">
                                            <p:cTn id="44" dur="500" fill="hold"/>
                                            <p:tgtEl>
                                              <p:spTgt spid="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59" grpId="0" animBg="1"/>
        </p:bldLst>
      </p:timing>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1" y="441014"/>
            <a:ext cx="7082285"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5" name="TextBox 194"/>
          <p:cNvSpPr txBox="1"/>
          <p:nvPr/>
        </p:nvSpPr>
        <p:spPr>
          <a:xfrm>
            <a:off x="659054" y="460863"/>
            <a:ext cx="6423231"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What’s the function of Computer-aided Translation </a:t>
            </a:r>
            <a:endParaRPr lang="zh-CN" altLang="en-US" b="1" dirty="0">
              <a:solidFill>
                <a:schemeClr val="bg1"/>
              </a:solidFill>
              <a:latin typeface="微软雅黑" pitchFamily="34" charset="-122"/>
              <a:ea typeface="微软雅黑" pitchFamily="34" charset="-122"/>
            </a:endParaRPr>
          </a:p>
        </p:txBody>
      </p:sp>
      <p:sp>
        <p:nvSpPr>
          <p:cNvPr id="47" name="泪滴形 24"/>
          <p:cNvSpPr>
            <a:spLocks/>
          </p:cNvSpPr>
          <p:nvPr/>
        </p:nvSpPr>
        <p:spPr bwMode="auto">
          <a:xfrm rot="10800000" flipH="1">
            <a:off x="931836" y="1544293"/>
            <a:ext cx="1352926" cy="1352926"/>
          </a:xfrm>
          <a:custGeom>
            <a:avLst/>
            <a:gdLst>
              <a:gd name="T0" fmla="*/ 679134 w 1680168"/>
              <a:gd name="T1" fmla="*/ 1503514 h 1680168"/>
              <a:gd name="T2" fmla="*/ 176653 w 1680168"/>
              <a:gd name="T3" fmla="*/ 1001034 h 1680168"/>
              <a:gd name="T4" fmla="*/ 679134 w 1680168"/>
              <a:gd name="T5" fmla="*/ 498554 h 1680168"/>
              <a:gd name="T6" fmla="*/ 1181615 w 1680168"/>
              <a:gd name="T7" fmla="*/ 1001034 h 1680168"/>
              <a:gd name="T8" fmla="*/ 679134 w 1680168"/>
              <a:gd name="T9" fmla="*/ 1503514 h 1680168"/>
              <a:gd name="T10" fmla="*/ 840084 w 1680168"/>
              <a:gd name="T11" fmla="*/ 1680168 h 1680168"/>
              <a:gd name="T12" fmla="*/ 1680168 w 1680168"/>
              <a:gd name="T13" fmla="*/ 840084 h 1680168"/>
              <a:gd name="T14" fmla="*/ 1680168 w 1680168"/>
              <a:gd name="T15" fmla="*/ 0 h 1680168"/>
              <a:gd name="T16" fmla="*/ 840084 w 1680168"/>
              <a:gd name="T17" fmla="*/ 0 h 1680168"/>
              <a:gd name="T18" fmla="*/ 0 w 1680168"/>
              <a:gd name="T19" fmla="*/ 840084 h 1680168"/>
              <a:gd name="T20" fmla="*/ 840084 w 1680168"/>
              <a:gd name="T21" fmla="*/ 1680168 h 1680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80168" h="1680168">
                <a:moveTo>
                  <a:pt x="679134" y="1503514"/>
                </a:moveTo>
                <a:cubicBezTo>
                  <a:pt x="401621" y="1503514"/>
                  <a:pt x="176653" y="1278546"/>
                  <a:pt x="176653" y="1001034"/>
                </a:cubicBezTo>
                <a:cubicBezTo>
                  <a:pt x="176653" y="723522"/>
                  <a:pt x="401621" y="498554"/>
                  <a:pt x="679134" y="498554"/>
                </a:cubicBezTo>
                <a:cubicBezTo>
                  <a:pt x="956647" y="498554"/>
                  <a:pt x="1181615" y="723522"/>
                  <a:pt x="1181615" y="1001034"/>
                </a:cubicBezTo>
                <a:cubicBezTo>
                  <a:pt x="1181615" y="1278546"/>
                  <a:pt x="956647" y="1503514"/>
                  <a:pt x="679134" y="1503514"/>
                </a:cubicBezTo>
                <a:close/>
                <a:moveTo>
                  <a:pt x="840084" y="1680168"/>
                </a:moveTo>
                <a:cubicBezTo>
                  <a:pt x="1304050" y="1680168"/>
                  <a:pt x="1680168" y="1304050"/>
                  <a:pt x="1680168" y="840084"/>
                </a:cubicBezTo>
                <a:lnTo>
                  <a:pt x="1680168" y="0"/>
                </a:lnTo>
                <a:lnTo>
                  <a:pt x="840084" y="0"/>
                </a:lnTo>
                <a:cubicBezTo>
                  <a:pt x="376118" y="0"/>
                  <a:pt x="0" y="376118"/>
                  <a:pt x="0" y="840084"/>
                </a:cubicBezTo>
                <a:cubicBezTo>
                  <a:pt x="0" y="1304050"/>
                  <a:pt x="376118" y="1680168"/>
                  <a:pt x="840084" y="1680168"/>
                </a:cubicBezTo>
                <a:close/>
              </a:path>
            </a:pathLst>
          </a:custGeom>
          <a:solidFill>
            <a:schemeClr val="tx2"/>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0" name="泪滴形 38"/>
          <p:cNvSpPr>
            <a:spLocks/>
          </p:cNvSpPr>
          <p:nvPr/>
        </p:nvSpPr>
        <p:spPr bwMode="auto">
          <a:xfrm>
            <a:off x="755576" y="2932734"/>
            <a:ext cx="1512620" cy="1513898"/>
          </a:xfrm>
          <a:custGeom>
            <a:avLst/>
            <a:gdLst>
              <a:gd name="T0" fmla="*/ 811275 w 1879944"/>
              <a:gd name="T1" fmla="*/ 455670 h 1880638"/>
              <a:gd name="T2" fmla="*/ 198108 w 1879944"/>
              <a:gd name="T3" fmla="*/ 1069063 h 1880638"/>
              <a:gd name="T4" fmla="*/ 811275 w 1879944"/>
              <a:gd name="T5" fmla="*/ 1682456 h 1880638"/>
              <a:gd name="T6" fmla="*/ 1424442 w 1879944"/>
              <a:gd name="T7" fmla="*/ 1069063 h 1880638"/>
              <a:gd name="T8" fmla="*/ 811275 w 1879944"/>
              <a:gd name="T9" fmla="*/ 455670 h 1880638"/>
              <a:gd name="T10" fmla="*/ 939973 w 1879944"/>
              <a:gd name="T11" fmla="*/ 0 h 1880638"/>
              <a:gd name="T12" fmla="*/ 1879944 w 1879944"/>
              <a:gd name="T13" fmla="*/ 0 h 1880638"/>
              <a:gd name="T14" fmla="*/ 1879944 w 1879944"/>
              <a:gd name="T15" fmla="*/ 940319 h 1880638"/>
              <a:gd name="T16" fmla="*/ 939972 w 1879944"/>
              <a:gd name="T17" fmla="*/ 1880638 h 1880638"/>
              <a:gd name="T18" fmla="*/ 0 w 1879944"/>
              <a:gd name="T19" fmla="*/ 940319 h 1880638"/>
              <a:gd name="T20" fmla="*/ 1 w 1879944"/>
              <a:gd name="T21" fmla="*/ 940319 h 1880638"/>
              <a:gd name="T22" fmla="*/ 939973 w 1879944"/>
              <a:gd name="T23" fmla="*/ 0 h 1880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79944" h="1880638">
                <a:moveTo>
                  <a:pt x="811275" y="455670"/>
                </a:moveTo>
                <a:cubicBezTo>
                  <a:pt x="472632" y="455670"/>
                  <a:pt x="198108" y="730295"/>
                  <a:pt x="198108" y="1069063"/>
                </a:cubicBezTo>
                <a:cubicBezTo>
                  <a:pt x="198108" y="1407831"/>
                  <a:pt x="472632" y="1682456"/>
                  <a:pt x="811275" y="1682456"/>
                </a:cubicBezTo>
                <a:cubicBezTo>
                  <a:pt x="1149918" y="1682456"/>
                  <a:pt x="1424442" y="1407831"/>
                  <a:pt x="1424442" y="1069063"/>
                </a:cubicBezTo>
                <a:cubicBezTo>
                  <a:pt x="1424442" y="730295"/>
                  <a:pt x="1149918" y="455670"/>
                  <a:pt x="811275" y="455670"/>
                </a:cubicBezTo>
                <a:close/>
                <a:moveTo>
                  <a:pt x="939973" y="0"/>
                </a:moveTo>
                <a:lnTo>
                  <a:pt x="1879944" y="0"/>
                </a:lnTo>
                <a:lnTo>
                  <a:pt x="1879944" y="940319"/>
                </a:lnTo>
                <a:cubicBezTo>
                  <a:pt x="1879944" y="1459643"/>
                  <a:pt x="1459104" y="1880638"/>
                  <a:pt x="939972" y="1880638"/>
                </a:cubicBezTo>
                <a:cubicBezTo>
                  <a:pt x="420840" y="1880638"/>
                  <a:pt x="0" y="1459643"/>
                  <a:pt x="0" y="940319"/>
                </a:cubicBezTo>
                <a:lnTo>
                  <a:pt x="1" y="940319"/>
                </a:lnTo>
                <a:cubicBezTo>
                  <a:pt x="1" y="420995"/>
                  <a:pt x="420841" y="0"/>
                  <a:pt x="939973" y="0"/>
                </a:cubicBezTo>
                <a:close/>
              </a:path>
            </a:pathLst>
          </a:custGeom>
          <a:solidFill>
            <a:schemeClr val="accent5"/>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3" name="泪滴形 34"/>
          <p:cNvSpPr>
            <a:spLocks/>
          </p:cNvSpPr>
          <p:nvPr/>
        </p:nvSpPr>
        <p:spPr bwMode="auto">
          <a:xfrm rot="16200000" flipH="1">
            <a:off x="2303754" y="1330303"/>
            <a:ext cx="1566277" cy="1567555"/>
          </a:xfrm>
          <a:custGeom>
            <a:avLst/>
            <a:gdLst>
              <a:gd name="T0" fmla="*/ 205247 w 1947680"/>
              <a:gd name="T1" fmla="*/ 1146936 h 1946960"/>
              <a:gd name="T2" fmla="*/ 800320 w 1947680"/>
              <a:gd name="T3" fmla="*/ 552082 h 1946960"/>
              <a:gd name="T4" fmla="*/ 1395393 w 1947680"/>
              <a:gd name="T5" fmla="*/ 1146936 h 1946960"/>
              <a:gd name="T6" fmla="*/ 800320 w 1947680"/>
              <a:gd name="T7" fmla="*/ 1741790 h 1946960"/>
              <a:gd name="T8" fmla="*/ 205247 w 1947680"/>
              <a:gd name="T9" fmla="*/ 1146936 h 1946960"/>
              <a:gd name="T10" fmla="*/ 0 w 1947680"/>
              <a:gd name="T11" fmla="*/ 973480 h 1946960"/>
              <a:gd name="T12" fmla="*/ 973840 w 1947680"/>
              <a:gd name="T13" fmla="*/ 1946960 h 1946960"/>
              <a:gd name="T14" fmla="*/ 1947680 w 1947680"/>
              <a:gd name="T15" fmla="*/ 973480 h 1946960"/>
              <a:gd name="T16" fmla="*/ 1947680 w 1947680"/>
              <a:gd name="T17" fmla="*/ 0 h 1946960"/>
              <a:gd name="T18" fmla="*/ 973841 w 1947680"/>
              <a:gd name="T19" fmla="*/ 0 h 1946960"/>
              <a:gd name="T20" fmla="*/ 1 w 1947680"/>
              <a:gd name="T21" fmla="*/ 973480 h 1946960"/>
              <a:gd name="T22" fmla="*/ 0 w 1947680"/>
              <a:gd name="T23" fmla="*/ 973480 h 1946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47680" h="1946960">
                <a:moveTo>
                  <a:pt x="205247" y="1146936"/>
                </a:moveTo>
                <a:cubicBezTo>
                  <a:pt x="205247" y="818407"/>
                  <a:pt x="471670" y="552082"/>
                  <a:pt x="800320" y="552082"/>
                </a:cubicBezTo>
                <a:cubicBezTo>
                  <a:pt x="1128970" y="552082"/>
                  <a:pt x="1395393" y="818407"/>
                  <a:pt x="1395393" y="1146936"/>
                </a:cubicBezTo>
                <a:cubicBezTo>
                  <a:pt x="1395393" y="1475465"/>
                  <a:pt x="1128970" y="1741790"/>
                  <a:pt x="800320" y="1741790"/>
                </a:cubicBezTo>
                <a:cubicBezTo>
                  <a:pt x="471670" y="1741790"/>
                  <a:pt x="205247" y="1475465"/>
                  <a:pt x="205247" y="1146936"/>
                </a:cubicBezTo>
                <a:close/>
                <a:moveTo>
                  <a:pt x="0" y="973480"/>
                </a:moveTo>
                <a:cubicBezTo>
                  <a:pt x="0" y="1511118"/>
                  <a:pt x="436003" y="1946960"/>
                  <a:pt x="973840" y="1946960"/>
                </a:cubicBezTo>
                <a:cubicBezTo>
                  <a:pt x="1511677" y="1946960"/>
                  <a:pt x="1947680" y="1511118"/>
                  <a:pt x="1947680" y="973480"/>
                </a:cubicBezTo>
                <a:lnTo>
                  <a:pt x="1947680" y="0"/>
                </a:lnTo>
                <a:lnTo>
                  <a:pt x="973841" y="0"/>
                </a:lnTo>
                <a:cubicBezTo>
                  <a:pt x="436004" y="0"/>
                  <a:pt x="1" y="435842"/>
                  <a:pt x="1" y="973480"/>
                </a:cubicBezTo>
                <a:lnTo>
                  <a:pt x="0" y="973480"/>
                </a:lnTo>
                <a:close/>
              </a:path>
            </a:pathLst>
          </a:custGeom>
          <a:solidFill>
            <a:schemeClr val="accent1"/>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56" name="泪滴形 36"/>
          <p:cNvSpPr>
            <a:spLocks/>
          </p:cNvSpPr>
          <p:nvPr/>
        </p:nvSpPr>
        <p:spPr bwMode="auto">
          <a:xfrm flipH="1">
            <a:off x="2304059" y="2932734"/>
            <a:ext cx="1727248" cy="1727248"/>
          </a:xfrm>
          <a:custGeom>
            <a:avLst/>
            <a:gdLst>
              <a:gd name="T0" fmla="*/ 875297 w 2146050"/>
              <a:gd name="T1" fmla="*/ 621837 h 2146844"/>
              <a:gd name="T2" fmla="*/ 1524443 w 2146050"/>
              <a:gd name="T3" fmla="*/ 1271223 h 2146844"/>
              <a:gd name="T4" fmla="*/ 875297 w 2146050"/>
              <a:gd name="T5" fmla="*/ 1920609 h 2146844"/>
              <a:gd name="T6" fmla="*/ 226151 w 2146050"/>
              <a:gd name="T7" fmla="*/ 1271223 h 2146844"/>
              <a:gd name="T8" fmla="*/ 875297 w 2146050"/>
              <a:gd name="T9" fmla="*/ 621837 h 2146844"/>
              <a:gd name="T10" fmla="*/ 2146050 w 2146050"/>
              <a:gd name="T11" fmla="*/ 0 h 2146844"/>
              <a:gd name="T12" fmla="*/ 1073025 w 2146050"/>
              <a:gd name="T13" fmla="*/ 0 h 2146844"/>
              <a:gd name="T14" fmla="*/ 0 w 2146050"/>
              <a:gd name="T15" fmla="*/ 1073422 h 2146844"/>
              <a:gd name="T16" fmla="*/ 1073025 w 2146050"/>
              <a:gd name="T17" fmla="*/ 2146844 h 2146844"/>
              <a:gd name="T18" fmla="*/ 2146050 w 2146050"/>
              <a:gd name="T19" fmla="*/ 1073422 h 2146844"/>
              <a:gd name="T20" fmla="*/ 2146050 w 2146050"/>
              <a:gd name="T21" fmla="*/ 0 h 2146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46050" h="2146844">
                <a:moveTo>
                  <a:pt x="875297" y="621837"/>
                </a:moveTo>
                <a:cubicBezTo>
                  <a:pt x="1233810" y="621837"/>
                  <a:pt x="1524443" y="912577"/>
                  <a:pt x="1524443" y="1271223"/>
                </a:cubicBezTo>
                <a:cubicBezTo>
                  <a:pt x="1524443" y="1629869"/>
                  <a:pt x="1233810" y="1920609"/>
                  <a:pt x="875297" y="1920609"/>
                </a:cubicBezTo>
                <a:cubicBezTo>
                  <a:pt x="516784" y="1920609"/>
                  <a:pt x="226151" y="1629869"/>
                  <a:pt x="226151" y="1271223"/>
                </a:cubicBezTo>
                <a:cubicBezTo>
                  <a:pt x="226151" y="912577"/>
                  <a:pt x="516784" y="621837"/>
                  <a:pt x="875297" y="621837"/>
                </a:cubicBezTo>
                <a:close/>
                <a:moveTo>
                  <a:pt x="2146050" y="0"/>
                </a:moveTo>
                <a:lnTo>
                  <a:pt x="1073025" y="0"/>
                </a:lnTo>
                <a:cubicBezTo>
                  <a:pt x="480410" y="0"/>
                  <a:pt x="0" y="480587"/>
                  <a:pt x="0" y="1073422"/>
                </a:cubicBezTo>
                <a:cubicBezTo>
                  <a:pt x="0" y="1666257"/>
                  <a:pt x="480410" y="2146844"/>
                  <a:pt x="1073025" y="2146844"/>
                </a:cubicBezTo>
                <a:cubicBezTo>
                  <a:pt x="1665640" y="2146844"/>
                  <a:pt x="2146050" y="1666257"/>
                  <a:pt x="2146050" y="1073422"/>
                </a:cubicBezTo>
                <a:lnTo>
                  <a:pt x="2146050" y="0"/>
                </a:lnTo>
                <a:close/>
              </a:path>
            </a:pathLst>
          </a:custGeom>
          <a:solidFill>
            <a:schemeClr val="accent3"/>
          </a:solidFill>
          <a:ln>
            <a:noFill/>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16" name="Text Box 11"/>
          <p:cNvSpPr txBox="1">
            <a:spLocks noChangeArrowheads="1"/>
          </p:cNvSpPr>
          <p:nvPr/>
        </p:nvSpPr>
        <p:spPr bwMode="auto">
          <a:xfrm>
            <a:off x="4370075" y="1491630"/>
            <a:ext cx="4435818"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ea typeface="宋体" charset="-122"/>
              </a:defRPr>
            </a:lvl1pPr>
            <a:lvl2pPr marL="742950" indent="-285750" eaLnBrk="0" hangingPunct="0">
              <a:defRPr>
                <a:solidFill>
                  <a:schemeClr val="tx1"/>
                </a:solidFill>
                <a:latin typeface="Calibri" pitchFamily="34" charset="0"/>
                <a:ea typeface="宋体" charset="-122"/>
              </a:defRPr>
            </a:lvl2pPr>
            <a:lvl3pPr marL="1143000" indent="-228600" eaLnBrk="0" hangingPunct="0">
              <a:defRPr>
                <a:solidFill>
                  <a:schemeClr val="tx1"/>
                </a:solidFill>
                <a:latin typeface="Calibri" pitchFamily="34" charset="0"/>
                <a:ea typeface="宋体" charset="-122"/>
              </a:defRPr>
            </a:lvl3pPr>
            <a:lvl4pPr marL="1600200" indent="-228600" eaLnBrk="0" hangingPunct="0">
              <a:defRPr>
                <a:solidFill>
                  <a:schemeClr val="tx1"/>
                </a:solidFill>
                <a:latin typeface="Calibri" pitchFamily="34" charset="0"/>
                <a:ea typeface="宋体" charset="-122"/>
              </a:defRPr>
            </a:lvl4pPr>
            <a:lvl5pPr marL="2057400" indent="-228600" eaLnBrk="0" hangingPunct="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pPr algn="just">
              <a:defRPr/>
            </a:pPr>
            <a:r>
              <a:rPr lang="en-US" altLang="zh-CN" sz="1600" dirty="0">
                <a:latin typeface="Times New Roman" panose="02020603050405020304" pitchFamily="18" charset="0"/>
                <a:cs typeface="Times New Roman" panose="02020603050405020304" pitchFamily="18" charset="0"/>
              </a:rPr>
              <a:t>The core of computer-aided translation technology is </a:t>
            </a:r>
            <a:r>
              <a:rPr lang="en-US" altLang="zh-CN" sz="1600" b="1" dirty="0">
                <a:latin typeface="Times New Roman" panose="02020603050405020304" pitchFamily="18" charset="0"/>
                <a:cs typeface="Times New Roman" panose="02020603050405020304" pitchFamily="18" charset="0"/>
              </a:rPr>
              <a:t>translation memory technology</a:t>
            </a:r>
            <a:r>
              <a:rPr lang="en-US" altLang="zh-CN" sz="1600" dirty="0">
                <a:latin typeface="Times New Roman" panose="02020603050405020304" pitchFamily="18" charset="0"/>
                <a:cs typeface="Times New Roman" panose="02020603050405020304" pitchFamily="18" charset="0"/>
              </a:rPr>
              <a:t>. When users use this kind of software to translate, the system will add, delete, modify and check the language database to carry out the translation memory process. Whenever a phrase or sentence pattern that can be accurately mastered in the database appears in the system translation, the system will automatically prompt the closest translation result. </a:t>
            </a:r>
            <a:endParaRPr lang="zh-CN" altLang="en-US" sz="1600" kern="0" dirty="0">
              <a:solidFill>
                <a:sysClr val="windowText" lastClr="000000">
                  <a:lumMod val="65000"/>
                  <a:lumOff val="35000"/>
                </a:sysClr>
              </a:solidFill>
              <a:latin typeface="Times New Roman" panose="02020603050405020304" pitchFamily="18" charset="0"/>
              <a:ea typeface="微软雅黑" pitchFamily="34" charset="-122"/>
              <a:cs typeface="Times New Roman" panose="02020603050405020304" pitchFamily="18" charset="0"/>
            </a:endParaRPr>
          </a:p>
        </p:txBody>
      </p:sp>
      <p:sp>
        <p:nvSpPr>
          <p:cNvPr id="18" name="Freeform 72">
            <a:extLst>
              <a:ext uri="{FF2B5EF4-FFF2-40B4-BE49-F238E27FC236}">
                <a16:creationId xmlns:a16="http://schemas.microsoft.com/office/drawing/2014/main" id="{DA89438D-45AE-4AA4-95C7-1A7D4AF70709}"/>
              </a:ext>
            </a:extLst>
          </p:cNvPr>
          <p:cNvSpPr>
            <a:spLocks noEditPoints="1"/>
          </p:cNvSpPr>
          <p:nvPr/>
        </p:nvSpPr>
        <p:spPr bwMode="auto">
          <a:xfrm>
            <a:off x="1211973" y="1907705"/>
            <a:ext cx="469900" cy="412750"/>
          </a:xfrm>
          <a:custGeom>
            <a:avLst/>
            <a:gdLst>
              <a:gd name="T0" fmla="*/ 176 w 192"/>
              <a:gd name="T1" fmla="*/ 0 h 168"/>
              <a:gd name="T2" fmla="*/ 16 w 192"/>
              <a:gd name="T3" fmla="*/ 0 h 168"/>
              <a:gd name="T4" fmla="*/ 0 w 192"/>
              <a:gd name="T5" fmla="*/ 16 h 168"/>
              <a:gd name="T6" fmla="*/ 0 w 192"/>
              <a:gd name="T7" fmla="*/ 120 h 168"/>
              <a:gd name="T8" fmla="*/ 16 w 192"/>
              <a:gd name="T9" fmla="*/ 136 h 168"/>
              <a:gd name="T10" fmla="*/ 128 w 192"/>
              <a:gd name="T11" fmla="*/ 136 h 168"/>
              <a:gd name="T12" fmla="*/ 160 w 192"/>
              <a:gd name="T13" fmla="*/ 168 h 168"/>
              <a:gd name="T14" fmla="*/ 160 w 192"/>
              <a:gd name="T15" fmla="*/ 136 h 168"/>
              <a:gd name="T16" fmla="*/ 176 w 192"/>
              <a:gd name="T17" fmla="*/ 136 h 168"/>
              <a:gd name="T18" fmla="*/ 192 w 192"/>
              <a:gd name="T19" fmla="*/ 120 h 168"/>
              <a:gd name="T20" fmla="*/ 192 w 192"/>
              <a:gd name="T21" fmla="*/ 16 h 168"/>
              <a:gd name="T22" fmla="*/ 176 w 192"/>
              <a:gd name="T23" fmla="*/ 0 h 168"/>
              <a:gd name="T24" fmla="*/ 65 w 192"/>
              <a:gd name="T25" fmla="*/ 76 h 168"/>
              <a:gd name="T26" fmla="*/ 57 w 192"/>
              <a:gd name="T27" fmla="*/ 68 h 168"/>
              <a:gd name="T28" fmla="*/ 65 w 192"/>
              <a:gd name="T29" fmla="*/ 60 h 168"/>
              <a:gd name="T30" fmla="*/ 73 w 192"/>
              <a:gd name="T31" fmla="*/ 68 h 168"/>
              <a:gd name="T32" fmla="*/ 65 w 192"/>
              <a:gd name="T33" fmla="*/ 76 h 168"/>
              <a:gd name="T34" fmla="*/ 96 w 192"/>
              <a:gd name="T35" fmla="*/ 76 h 168"/>
              <a:gd name="T36" fmla="*/ 88 w 192"/>
              <a:gd name="T37" fmla="*/ 68 h 168"/>
              <a:gd name="T38" fmla="*/ 96 w 192"/>
              <a:gd name="T39" fmla="*/ 60 h 168"/>
              <a:gd name="T40" fmla="*/ 104 w 192"/>
              <a:gd name="T41" fmla="*/ 68 h 168"/>
              <a:gd name="T42" fmla="*/ 96 w 192"/>
              <a:gd name="T43" fmla="*/ 76 h 168"/>
              <a:gd name="T44" fmla="*/ 128 w 192"/>
              <a:gd name="T45" fmla="*/ 76 h 168"/>
              <a:gd name="T46" fmla="*/ 120 w 192"/>
              <a:gd name="T47" fmla="*/ 68 h 168"/>
              <a:gd name="T48" fmla="*/ 128 w 192"/>
              <a:gd name="T49" fmla="*/ 60 h 168"/>
              <a:gd name="T50" fmla="*/ 136 w 192"/>
              <a:gd name="T51" fmla="*/ 68 h 168"/>
              <a:gd name="T52" fmla="*/ 128 w 192"/>
              <a:gd name="T53" fmla="*/ 7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2" h="168">
                <a:moveTo>
                  <a:pt x="176" y="0"/>
                </a:moveTo>
                <a:cubicBezTo>
                  <a:pt x="16" y="0"/>
                  <a:pt x="16" y="0"/>
                  <a:pt x="16" y="0"/>
                </a:cubicBezTo>
                <a:cubicBezTo>
                  <a:pt x="7" y="0"/>
                  <a:pt x="0" y="7"/>
                  <a:pt x="0" y="16"/>
                </a:cubicBezTo>
                <a:cubicBezTo>
                  <a:pt x="0" y="120"/>
                  <a:pt x="0" y="120"/>
                  <a:pt x="0" y="120"/>
                </a:cubicBezTo>
                <a:cubicBezTo>
                  <a:pt x="0" y="129"/>
                  <a:pt x="7" y="136"/>
                  <a:pt x="16" y="136"/>
                </a:cubicBezTo>
                <a:cubicBezTo>
                  <a:pt x="128" y="136"/>
                  <a:pt x="128" y="136"/>
                  <a:pt x="128" y="136"/>
                </a:cubicBezTo>
                <a:cubicBezTo>
                  <a:pt x="160" y="168"/>
                  <a:pt x="160" y="168"/>
                  <a:pt x="160" y="168"/>
                </a:cubicBezTo>
                <a:cubicBezTo>
                  <a:pt x="160" y="136"/>
                  <a:pt x="160" y="136"/>
                  <a:pt x="160" y="136"/>
                </a:cubicBezTo>
                <a:cubicBezTo>
                  <a:pt x="176" y="136"/>
                  <a:pt x="176" y="136"/>
                  <a:pt x="176" y="136"/>
                </a:cubicBezTo>
                <a:cubicBezTo>
                  <a:pt x="185" y="136"/>
                  <a:pt x="192" y="129"/>
                  <a:pt x="192" y="120"/>
                </a:cubicBezTo>
                <a:cubicBezTo>
                  <a:pt x="192" y="16"/>
                  <a:pt x="192" y="16"/>
                  <a:pt x="192" y="16"/>
                </a:cubicBezTo>
                <a:cubicBezTo>
                  <a:pt x="192" y="7"/>
                  <a:pt x="185" y="0"/>
                  <a:pt x="176" y="0"/>
                </a:cubicBezTo>
                <a:close/>
                <a:moveTo>
                  <a:pt x="65" y="76"/>
                </a:moveTo>
                <a:cubicBezTo>
                  <a:pt x="60" y="76"/>
                  <a:pt x="57" y="72"/>
                  <a:pt x="57" y="68"/>
                </a:cubicBezTo>
                <a:cubicBezTo>
                  <a:pt x="57" y="63"/>
                  <a:pt x="60" y="60"/>
                  <a:pt x="65" y="60"/>
                </a:cubicBezTo>
                <a:cubicBezTo>
                  <a:pt x="69" y="60"/>
                  <a:pt x="73" y="63"/>
                  <a:pt x="73" y="68"/>
                </a:cubicBezTo>
                <a:cubicBezTo>
                  <a:pt x="73" y="72"/>
                  <a:pt x="69" y="76"/>
                  <a:pt x="65" y="76"/>
                </a:cubicBezTo>
                <a:close/>
                <a:moveTo>
                  <a:pt x="96" y="76"/>
                </a:moveTo>
                <a:cubicBezTo>
                  <a:pt x="92" y="76"/>
                  <a:pt x="88" y="72"/>
                  <a:pt x="88" y="68"/>
                </a:cubicBezTo>
                <a:cubicBezTo>
                  <a:pt x="88" y="63"/>
                  <a:pt x="92" y="60"/>
                  <a:pt x="96" y="60"/>
                </a:cubicBezTo>
                <a:cubicBezTo>
                  <a:pt x="101" y="60"/>
                  <a:pt x="104" y="63"/>
                  <a:pt x="104" y="68"/>
                </a:cubicBezTo>
                <a:cubicBezTo>
                  <a:pt x="104" y="72"/>
                  <a:pt x="101" y="76"/>
                  <a:pt x="96" y="76"/>
                </a:cubicBezTo>
                <a:close/>
                <a:moveTo>
                  <a:pt x="128" y="76"/>
                </a:moveTo>
                <a:cubicBezTo>
                  <a:pt x="124" y="76"/>
                  <a:pt x="120" y="72"/>
                  <a:pt x="120" y="68"/>
                </a:cubicBezTo>
                <a:cubicBezTo>
                  <a:pt x="120" y="63"/>
                  <a:pt x="124" y="60"/>
                  <a:pt x="128" y="60"/>
                </a:cubicBezTo>
                <a:cubicBezTo>
                  <a:pt x="133" y="60"/>
                  <a:pt x="136" y="63"/>
                  <a:pt x="136" y="68"/>
                </a:cubicBezTo>
                <a:cubicBezTo>
                  <a:pt x="136" y="72"/>
                  <a:pt x="133" y="76"/>
                  <a:pt x="128" y="76"/>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9" name="Freeform 25">
            <a:extLst>
              <a:ext uri="{FF2B5EF4-FFF2-40B4-BE49-F238E27FC236}">
                <a16:creationId xmlns:a16="http://schemas.microsoft.com/office/drawing/2014/main" id="{B8F7A007-E2BC-4872-A2FC-B3466DCB5C42}"/>
              </a:ext>
            </a:extLst>
          </p:cNvPr>
          <p:cNvSpPr>
            <a:spLocks noEditPoints="1"/>
          </p:cNvSpPr>
          <p:nvPr/>
        </p:nvSpPr>
        <p:spPr bwMode="auto">
          <a:xfrm>
            <a:off x="2978696" y="1692118"/>
            <a:ext cx="530225" cy="528638"/>
          </a:xfrm>
          <a:custGeom>
            <a:avLst/>
            <a:gdLst>
              <a:gd name="T0" fmla="*/ 108 w 216"/>
              <a:gd name="T1" fmla="*/ 0 h 216"/>
              <a:gd name="T2" fmla="*/ 0 w 216"/>
              <a:gd name="T3" fmla="*/ 108 h 216"/>
              <a:gd name="T4" fmla="*/ 108 w 216"/>
              <a:gd name="T5" fmla="*/ 216 h 216"/>
              <a:gd name="T6" fmla="*/ 216 w 216"/>
              <a:gd name="T7" fmla="*/ 108 h 216"/>
              <a:gd name="T8" fmla="*/ 108 w 216"/>
              <a:gd name="T9" fmla="*/ 0 h 216"/>
              <a:gd name="T10" fmla="*/ 132 w 216"/>
              <a:gd name="T11" fmla="*/ 155 h 216"/>
              <a:gd name="T12" fmla="*/ 105 w 216"/>
              <a:gd name="T13" fmla="*/ 128 h 216"/>
              <a:gd name="T14" fmla="*/ 72 w 216"/>
              <a:gd name="T15" fmla="*/ 128 h 216"/>
              <a:gd name="T16" fmla="*/ 72 w 216"/>
              <a:gd name="T17" fmla="*/ 88 h 216"/>
              <a:gd name="T18" fmla="*/ 105 w 216"/>
              <a:gd name="T19" fmla="*/ 88 h 216"/>
              <a:gd name="T20" fmla="*/ 132 w 216"/>
              <a:gd name="T21" fmla="*/ 60 h 216"/>
              <a:gd name="T22" fmla="*/ 132 w 216"/>
              <a:gd name="T23" fmla="*/ 155 h 216"/>
              <a:gd name="T24" fmla="*/ 150 w 216"/>
              <a:gd name="T25" fmla="*/ 139 h 216"/>
              <a:gd name="T26" fmla="*/ 143 w 216"/>
              <a:gd name="T27" fmla="*/ 134 h 216"/>
              <a:gd name="T28" fmla="*/ 152 w 216"/>
              <a:gd name="T29" fmla="*/ 108 h 216"/>
              <a:gd name="T30" fmla="*/ 143 w 216"/>
              <a:gd name="T31" fmla="*/ 81 h 216"/>
              <a:gd name="T32" fmla="*/ 150 w 216"/>
              <a:gd name="T33" fmla="*/ 77 h 216"/>
              <a:gd name="T34" fmla="*/ 160 w 216"/>
              <a:gd name="T35" fmla="*/ 108 h 216"/>
              <a:gd name="T36" fmla="*/ 150 w 216"/>
              <a:gd name="T37" fmla="*/ 139 h 216"/>
              <a:gd name="T38" fmla="*/ 162 w 216"/>
              <a:gd name="T39" fmla="*/ 148 h 216"/>
              <a:gd name="T40" fmla="*/ 176 w 216"/>
              <a:gd name="T41" fmla="*/ 108 h 216"/>
              <a:gd name="T42" fmla="*/ 162 w 216"/>
              <a:gd name="T43" fmla="*/ 67 h 216"/>
              <a:gd name="T44" fmla="*/ 169 w 216"/>
              <a:gd name="T45" fmla="*/ 62 h 216"/>
              <a:gd name="T46" fmla="*/ 184 w 216"/>
              <a:gd name="T47" fmla="*/ 108 h 216"/>
              <a:gd name="T48" fmla="*/ 169 w 216"/>
              <a:gd name="T49" fmla="*/ 153 h 216"/>
              <a:gd name="T50" fmla="*/ 162 w 216"/>
              <a:gd name="T51" fmla="*/ 148 h 216"/>
              <a:gd name="T52" fmla="*/ 182 w 216"/>
              <a:gd name="T53" fmla="*/ 162 h 216"/>
              <a:gd name="T54" fmla="*/ 200 w 216"/>
              <a:gd name="T55" fmla="*/ 108 h 216"/>
              <a:gd name="T56" fmla="*/ 182 w 216"/>
              <a:gd name="T57" fmla="*/ 53 h 216"/>
              <a:gd name="T58" fmla="*/ 188 w 216"/>
              <a:gd name="T59" fmla="*/ 48 h 216"/>
              <a:gd name="T60" fmla="*/ 208 w 216"/>
              <a:gd name="T61" fmla="*/ 108 h 216"/>
              <a:gd name="T62" fmla="*/ 188 w 216"/>
              <a:gd name="T63" fmla="*/ 167 h 216"/>
              <a:gd name="T64" fmla="*/ 182 w 216"/>
              <a:gd name="T65" fmla="*/ 16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6" h="216">
                <a:moveTo>
                  <a:pt x="108" y="0"/>
                </a:moveTo>
                <a:cubicBezTo>
                  <a:pt x="48" y="0"/>
                  <a:pt x="0" y="48"/>
                  <a:pt x="0" y="108"/>
                </a:cubicBezTo>
                <a:cubicBezTo>
                  <a:pt x="0" y="167"/>
                  <a:pt x="48" y="216"/>
                  <a:pt x="108" y="216"/>
                </a:cubicBezTo>
                <a:cubicBezTo>
                  <a:pt x="168" y="216"/>
                  <a:pt x="216" y="167"/>
                  <a:pt x="216" y="108"/>
                </a:cubicBezTo>
                <a:cubicBezTo>
                  <a:pt x="216" y="48"/>
                  <a:pt x="168" y="0"/>
                  <a:pt x="108" y="0"/>
                </a:cubicBezTo>
                <a:close/>
                <a:moveTo>
                  <a:pt x="132" y="155"/>
                </a:moveTo>
                <a:cubicBezTo>
                  <a:pt x="105" y="128"/>
                  <a:pt x="105" y="128"/>
                  <a:pt x="105" y="128"/>
                </a:cubicBezTo>
                <a:cubicBezTo>
                  <a:pt x="72" y="128"/>
                  <a:pt x="72" y="128"/>
                  <a:pt x="72" y="128"/>
                </a:cubicBezTo>
                <a:cubicBezTo>
                  <a:pt x="72" y="88"/>
                  <a:pt x="72" y="88"/>
                  <a:pt x="72" y="88"/>
                </a:cubicBezTo>
                <a:cubicBezTo>
                  <a:pt x="105" y="88"/>
                  <a:pt x="105" y="88"/>
                  <a:pt x="105" y="88"/>
                </a:cubicBezTo>
                <a:cubicBezTo>
                  <a:pt x="132" y="60"/>
                  <a:pt x="132" y="60"/>
                  <a:pt x="132" y="60"/>
                </a:cubicBezTo>
                <a:lnTo>
                  <a:pt x="132" y="155"/>
                </a:lnTo>
                <a:close/>
                <a:moveTo>
                  <a:pt x="150" y="139"/>
                </a:moveTo>
                <a:cubicBezTo>
                  <a:pt x="143" y="134"/>
                  <a:pt x="143" y="134"/>
                  <a:pt x="143" y="134"/>
                </a:cubicBezTo>
                <a:cubicBezTo>
                  <a:pt x="149" y="126"/>
                  <a:pt x="152" y="117"/>
                  <a:pt x="152" y="108"/>
                </a:cubicBezTo>
                <a:cubicBezTo>
                  <a:pt x="152" y="98"/>
                  <a:pt x="149" y="89"/>
                  <a:pt x="143" y="81"/>
                </a:cubicBezTo>
                <a:cubicBezTo>
                  <a:pt x="150" y="77"/>
                  <a:pt x="150" y="77"/>
                  <a:pt x="150" y="77"/>
                </a:cubicBezTo>
                <a:cubicBezTo>
                  <a:pt x="156" y="85"/>
                  <a:pt x="160" y="96"/>
                  <a:pt x="160" y="108"/>
                </a:cubicBezTo>
                <a:cubicBezTo>
                  <a:pt x="160" y="119"/>
                  <a:pt x="156" y="130"/>
                  <a:pt x="150" y="139"/>
                </a:cubicBezTo>
                <a:close/>
                <a:moveTo>
                  <a:pt x="162" y="148"/>
                </a:moveTo>
                <a:cubicBezTo>
                  <a:pt x="171" y="137"/>
                  <a:pt x="176" y="123"/>
                  <a:pt x="176" y="108"/>
                </a:cubicBezTo>
                <a:cubicBezTo>
                  <a:pt x="176" y="92"/>
                  <a:pt x="171" y="78"/>
                  <a:pt x="162" y="67"/>
                </a:cubicBezTo>
                <a:cubicBezTo>
                  <a:pt x="169" y="62"/>
                  <a:pt x="169" y="62"/>
                  <a:pt x="169" y="62"/>
                </a:cubicBezTo>
                <a:cubicBezTo>
                  <a:pt x="178" y="75"/>
                  <a:pt x="184" y="91"/>
                  <a:pt x="184" y="108"/>
                </a:cubicBezTo>
                <a:cubicBezTo>
                  <a:pt x="184" y="125"/>
                  <a:pt x="178" y="140"/>
                  <a:pt x="169" y="153"/>
                </a:cubicBezTo>
                <a:lnTo>
                  <a:pt x="162" y="148"/>
                </a:lnTo>
                <a:close/>
                <a:moveTo>
                  <a:pt x="182" y="162"/>
                </a:moveTo>
                <a:cubicBezTo>
                  <a:pt x="193" y="147"/>
                  <a:pt x="200" y="128"/>
                  <a:pt x="200" y="108"/>
                </a:cubicBezTo>
                <a:cubicBezTo>
                  <a:pt x="200" y="87"/>
                  <a:pt x="193" y="68"/>
                  <a:pt x="182" y="53"/>
                </a:cubicBezTo>
                <a:cubicBezTo>
                  <a:pt x="188" y="48"/>
                  <a:pt x="188" y="48"/>
                  <a:pt x="188" y="48"/>
                </a:cubicBezTo>
                <a:cubicBezTo>
                  <a:pt x="201" y="65"/>
                  <a:pt x="208" y="85"/>
                  <a:pt x="208" y="108"/>
                </a:cubicBezTo>
                <a:cubicBezTo>
                  <a:pt x="208" y="130"/>
                  <a:pt x="201" y="151"/>
                  <a:pt x="188" y="167"/>
                </a:cubicBezTo>
                <a:lnTo>
                  <a:pt x="182" y="162"/>
                </a:ln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0" name="Freeform 61">
            <a:extLst>
              <a:ext uri="{FF2B5EF4-FFF2-40B4-BE49-F238E27FC236}">
                <a16:creationId xmlns:a16="http://schemas.microsoft.com/office/drawing/2014/main" id="{1B724AEC-8944-4F44-B288-2819C0F4D4C7}"/>
              </a:ext>
            </a:extLst>
          </p:cNvPr>
          <p:cNvSpPr>
            <a:spLocks noEditPoints="1"/>
          </p:cNvSpPr>
          <p:nvPr/>
        </p:nvSpPr>
        <p:spPr bwMode="auto">
          <a:xfrm>
            <a:off x="1191335" y="3551089"/>
            <a:ext cx="490538" cy="490538"/>
          </a:xfrm>
          <a:custGeom>
            <a:avLst/>
            <a:gdLst>
              <a:gd name="T0" fmla="*/ 200 w 200"/>
              <a:gd name="T1" fmla="*/ 120 h 200"/>
              <a:gd name="T2" fmla="*/ 200 w 200"/>
              <a:gd name="T3" fmla="*/ 80 h 200"/>
              <a:gd name="T4" fmla="*/ 178 w 200"/>
              <a:gd name="T5" fmla="*/ 80 h 200"/>
              <a:gd name="T6" fmla="*/ 170 w 200"/>
              <a:gd name="T7" fmla="*/ 59 h 200"/>
              <a:gd name="T8" fmla="*/ 185 w 200"/>
              <a:gd name="T9" fmla="*/ 43 h 200"/>
              <a:gd name="T10" fmla="*/ 157 w 200"/>
              <a:gd name="T11" fmla="*/ 15 h 200"/>
              <a:gd name="T12" fmla="*/ 142 w 200"/>
              <a:gd name="T13" fmla="*/ 30 h 200"/>
              <a:gd name="T14" fmla="*/ 120 w 200"/>
              <a:gd name="T15" fmla="*/ 21 h 200"/>
              <a:gd name="T16" fmla="*/ 120 w 200"/>
              <a:gd name="T17" fmla="*/ 0 h 200"/>
              <a:gd name="T18" fmla="*/ 80 w 200"/>
              <a:gd name="T19" fmla="*/ 0 h 200"/>
              <a:gd name="T20" fmla="*/ 80 w 200"/>
              <a:gd name="T21" fmla="*/ 21 h 200"/>
              <a:gd name="T22" fmla="*/ 59 w 200"/>
              <a:gd name="T23" fmla="*/ 30 h 200"/>
              <a:gd name="T24" fmla="*/ 44 w 200"/>
              <a:gd name="T25" fmla="*/ 15 h 200"/>
              <a:gd name="T26" fmla="*/ 16 w 200"/>
              <a:gd name="T27" fmla="*/ 43 h 200"/>
              <a:gd name="T28" fmla="*/ 31 w 200"/>
              <a:gd name="T29" fmla="*/ 59 h 200"/>
              <a:gd name="T30" fmla="*/ 23 w 200"/>
              <a:gd name="T31" fmla="*/ 80 h 200"/>
              <a:gd name="T32" fmla="*/ 0 w 200"/>
              <a:gd name="T33" fmla="*/ 80 h 200"/>
              <a:gd name="T34" fmla="*/ 0 w 200"/>
              <a:gd name="T35" fmla="*/ 120 h 200"/>
              <a:gd name="T36" fmla="*/ 23 w 200"/>
              <a:gd name="T37" fmla="*/ 120 h 200"/>
              <a:gd name="T38" fmla="*/ 32 w 200"/>
              <a:gd name="T39" fmla="*/ 140 h 200"/>
              <a:gd name="T40" fmla="*/ 16 w 200"/>
              <a:gd name="T41" fmla="*/ 156 h 200"/>
              <a:gd name="T42" fmla="*/ 44 w 200"/>
              <a:gd name="T43" fmla="*/ 184 h 200"/>
              <a:gd name="T44" fmla="*/ 61 w 200"/>
              <a:gd name="T45" fmla="*/ 168 h 200"/>
              <a:gd name="T46" fmla="*/ 80 w 200"/>
              <a:gd name="T47" fmla="*/ 176 h 200"/>
              <a:gd name="T48" fmla="*/ 80 w 200"/>
              <a:gd name="T49" fmla="*/ 200 h 200"/>
              <a:gd name="T50" fmla="*/ 120 w 200"/>
              <a:gd name="T51" fmla="*/ 200 h 200"/>
              <a:gd name="T52" fmla="*/ 120 w 200"/>
              <a:gd name="T53" fmla="*/ 176 h 200"/>
              <a:gd name="T54" fmla="*/ 140 w 200"/>
              <a:gd name="T55" fmla="*/ 168 h 200"/>
              <a:gd name="T56" fmla="*/ 157 w 200"/>
              <a:gd name="T57" fmla="*/ 184 h 200"/>
              <a:gd name="T58" fmla="*/ 185 w 200"/>
              <a:gd name="T59" fmla="*/ 156 h 200"/>
              <a:gd name="T60" fmla="*/ 169 w 200"/>
              <a:gd name="T61" fmla="*/ 140 h 200"/>
              <a:gd name="T62" fmla="*/ 177 w 200"/>
              <a:gd name="T63" fmla="*/ 120 h 200"/>
              <a:gd name="T64" fmla="*/ 200 w 200"/>
              <a:gd name="T65" fmla="*/ 120 h 200"/>
              <a:gd name="T66" fmla="*/ 100 w 200"/>
              <a:gd name="T67" fmla="*/ 128 h 200"/>
              <a:gd name="T68" fmla="*/ 72 w 200"/>
              <a:gd name="T69" fmla="*/ 100 h 200"/>
              <a:gd name="T70" fmla="*/ 100 w 200"/>
              <a:gd name="T71" fmla="*/ 72 h 200"/>
              <a:gd name="T72" fmla="*/ 128 w 200"/>
              <a:gd name="T73" fmla="*/ 100 h 200"/>
              <a:gd name="T74" fmla="*/ 100 w 200"/>
              <a:gd name="T75" fmla="*/ 128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0" h="200">
                <a:moveTo>
                  <a:pt x="200" y="120"/>
                </a:moveTo>
                <a:cubicBezTo>
                  <a:pt x="200" y="80"/>
                  <a:pt x="200" y="80"/>
                  <a:pt x="200" y="80"/>
                </a:cubicBezTo>
                <a:cubicBezTo>
                  <a:pt x="178" y="80"/>
                  <a:pt x="178" y="80"/>
                  <a:pt x="178" y="80"/>
                </a:cubicBezTo>
                <a:cubicBezTo>
                  <a:pt x="176" y="72"/>
                  <a:pt x="174" y="65"/>
                  <a:pt x="170" y="59"/>
                </a:cubicBezTo>
                <a:cubicBezTo>
                  <a:pt x="185" y="43"/>
                  <a:pt x="185" y="43"/>
                  <a:pt x="185" y="43"/>
                </a:cubicBezTo>
                <a:cubicBezTo>
                  <a:pt x="157" y="15"/>
                  <a:pt x="157" y="15"/>
                  <a:pt x="157" y="15"/>
                </a:cubicBezTo>
                <a:cubicBezTo>
                  <a:pt x="142" y="30"/>
                  <a:pt x="142" y="30"/>
                  <a:pt x="142" y="30"/>
                </a:cubicBezTo>
                <a:cubicBezTo>
                  <a:pt x="135" y="26"/>
                  <a:pt x="128" y="23"/>
                  <a:pt x="120" y="21"/>
                </a:cubicBezTo>
                <a:cubicBezTo>
                  <a:pt x="120" y="0"/>
                  <a:pt x="120" y="0"/>
                  <a:pt x="120" y="0"/>
                </a:cubicBezTo>
                <a:cubicBezTo>
                  <a:pt x="80" y="0"/>
                  <a:pt x="80" y="0"/>
                  <a:pt x="80" y="0"/>
                </a:cubicBezTo>
                <a:cubicBezTo>
                  <a:pt x="80" y="21"/>
                  <a:pt x="80" y="21"/>
                  <a:pt x="80" y="21"/>
                </a:cubicBezTo>
                <a:cubicBezTo>
                  <a:pt x="73" y="23"/>
                  <a:pt x="66" y="26"/>
                  <a:pt x="59" y="30"/>
                </a:cubicBezTo>
                <a:cubicBezTo>
                  <a:pt x="44" y="15"/>
                  <a:pt x="44" y="15"/>
                  <a:pt x="44" y="15"/>
                </a:cubicBezTo>
                <a:cubicBezTo>
                  <a:pt x="16" y="43"/>
                  <a:pt x="16" y="43"/>
                  <a:pt x="16" y="43"/>
                </a:cubicBezTo>
                <a:cubicBezTo>
                  <a:pt x="31" y="59"/>
                  <a:pt x="31" y="59"/>
                  <a:pt x="31" y="59"/>
                </a:cubicBezTo>
                <a:cubicBezTo>
                  <a:pt x="27" y="65"/>
                  <a:pt x="25" y="72"/>
                  <a:pt x="23" y="80"/>
                </a:cubicBezTo>
                <a:cubicBezTo>
                  <a:pt x="0" y="80"/>
                  <a:pt x="0" y="80"/>
                  <a:pt x="0" y="80"/>
                </a:cubicBezTo>
                <a:cubicBezTo>
                  <a:pt x="0" y="120"/>
                  <a:pt x="0" y="120"/>
                  <a:pt x="0" y="120"/>
                </a:cubicBezTo>
                <a:cubicBezTo>
                  <a:pt x="23" y="120"/>
                  <a:pt x="23" y="120"/>
                  <a:pt x="23" y="120"/>
                </a:cubicBezTo>
                <a:cubicBezTo>
                  <a:pt x="25" y="127"/>
                  <a:pt x="28" y="133"/>
                  <a:pt x="32" y="140"/>
                </a:cubicBezTo>
                <a:cubicBezTo>
                  <a:pt x="16" y="156"/>
                  <a:pt x="16" y="156"/>
                  <a:pt x="16" y="156"/>
                </a:cubicBezTo>
                <a:cubicBezTo>
                  <a:pt x="44" y="184"/>
                  <a:pt x="44" y="184"/>
                  <a:pt x="44" y="184"/>
                </a:cubicBezTo>
                <a:cubicBezTo>
                  <a:pt x="61" y="168"/>
                  <a:pt x="61" y="168"/>
                  <a:pt x="61" y="168"/>
                </a:cubicBezTo>
                <a:cubicBezTo>
                  <a:pt x="67" y="171"/>
                  <a:pt x="73" y="174"/>
                  <a:pt x="80" y="176"/>
                </a:cubicBezTo>
                <a:cubicBezTo>
                  <a:pt x="80" y="200"/>
                  <a:pt x="80" y="200"/>
                  <a:pt x="80" y="200"/>
                </a:cubicBezTo>
                <a:cubicBezTo>
                  <a:pt x="120" y="200"/>
                  <a:pt x="120" y="200"/>
                  <a:pt x="120" y="200"/>
                </a:cubicBezTo>
                <a:cubicBezTo>
                  <a:pt x="120" y="176"/>
                  <a:pt x="120" y="176"/>
                  <a:pt x="120" y="176"/>
                </a:cubicBezTo>
                <a:cubicBezTo>
                  <a:pt x="127" y="174"/>
                  <a:pt x="134" y="171"/>
                  <a:pt x="140" y="168"/>
                </a:cubicBezTo>
                <a:cubicBezTo>
                  <a:pt x="157" y="184"/>
                  <a:pt x="157" y="184"/>
                  <a:pt x="157" y="184"/>
                </a:cubicBezTo>
                <a:cubicBezTo>
                  <a:pt x="185" y="156"/>
                  <a:pt x="185" y="156"/>
                  <a:pt x="185" y="156"/>
                </a:cubicBezTo>
                <a:cubicBezTo>
                  <a:pt x="169" y="140"/>
                  <a:pt x="169" y="140"/>
                  <a:pt x="169" y="140"/>
                </a:cubicBezTo>
                <a:cubicBezTo>
                  <a:pt x="173" y="133"/>
                  <a:pt x="175" y="127"/>
                  <a:pt x="177" y="120"/>
                </a:cubicBezTo>
                <a:lnTo>
                  <a:pt x="200" y="120"/>
                </a:lnTo>
                <a:close/>
                <a:moveTo>
                  <a:pt x="100" y="128"/>
                </a:moveTo>
                <a:cubicBezTo>
                  <a:pt x="85" y="128"/>
                  <a:pt x="72" y="115"/>
                  <a:pt x="72" y="100"/>
                </a:cubicBezTo>
                <a:cubicBezTo>
                  <a:pt x="72" y="84"/>
                  <a:pt x="85" y="72"/>
                  <a:pt x="100" y="72"/>
                </a:cubicBezTo>
                <a:cubicBezTo>
                  <a:pt x="116" y="72"/>
                  <a:pt x="128" y="84"/>
                  <a:pt x="128" y="100"/>
                </a:cubicBezTo>
                <a:cubicBezTo>
                  <a:pt x="128" y="115"/>
                  <a:pt x="116" y="128"/>
                  <a:pt x="100" y="128"/>
                </a:cubicBezTo>
                <a:close/>
              </a:path>
            </a:pathLst>
          </a:custGeom>
          <a:solidFill>
            <a:schemeClr val="tx1">
              <a:lumMod val="65000"/>
              <a:lumOff val="3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grpSp>
        <p:nvGrpSpPr>
          <p:cNvPr id="21" name="组合 20">
            <a:extLst>
              <a:ext uri="{FF2B5EF4-FFF2-40B4-BE49-F238E27FC236}">
                <a16:creationId xmlns:a16="http://schemas.microsoft.com/office/drawing/2014/main" id="{7B2EC823-A09A-4F79-B683-7D3E0578C41C}"/>
              </a:ext>
            </a:extLst>
          </p:cNvPr>
          <p:cNvGrpSpPr/>
          <p:nvPr/>
        </p:nvGrpSpPr>
        <p:grpSpPr>
          <a:xfrm>
            <a:off x="3102117" y="3774752"/>
            <a:ext cx="469900" cy="420688"/>
            <a:chOff x="5661199" y="4184650"/>
            <a:chExt cx="469900" cy="420688"/>
          </a:xfrm>
          <a:solidFill>
            <a:schemeClr val="tx1">
              <a:lumMod val="65000"/>
              <a:lumOff val="35000"/>
            </a:schemeClr>
          </a:solidFill>
        </p:grpSpPr>
        <p:sp>
          <p:nvSpPr>
            <p:cNvPr id="22" name="Freeform 75">
              <a:extLst>
                <a:ext uri="{FF2B5EF4-FFF2-40B4-BE49-F238E27FC236}">
                  <a16:creationId xmlns:a16="http://schemas.microsoft.com/office/drawing/2014/main" id="{C8439094-7808-47D8-9B31-2B21F6641DFC}"/>
                </a:ext>
              </a:extLst>
            </p:cNvPr>
            <p:cNvSpPr>
              <a:spLocks/>
            </p:cNvSpPr>
            <p:nvPr/>
          </p:nvSpPr>
          <p:spPr bwMode="auto">
            <a:xfrm>
              <a:off x="5661199" y="4429125"/>
              <a:ext cx="469900" cy="176213"/>
            </a:xfrm>
            <a:custGeom>
              <a:avLst/>
              <a:gdLst>
                <a:gd name="T0" fmla="*/ 191 w 296"/>
                <a:gd name="T1" fmla="*/ 0 h 111"/>
                <a:gd name="T2" fmla="*/ 179 w 296"/>
                <a:gd name="T3" fmla="*/ 0 h 111"/>
                <a:gd name="T4" fmla="*/ 179 w 296"/>
                <a:gd name="T5" fmla="*/ 13 h 111"/>
                <a:gd name="T6" fmla="*/ 117 w 296"/>
                <a:gd name="T7" fmla="*/ 13 h 111"/>
                <a:gd name="T8" fmla="*/ 117 w 296"/>
                <a:gd name="T9" fmla="*/ 0 h 111"/>
                <a:gd name="T10" fmla="*/ 105 w 296"/>
                <a:gd name="T11" fmla="*/ 0 h 111"/>
                <a:gd name="T12" fmla="*/ 12 w 296"/>
                <a:gd name="T13" fmla="*/ 0 h 111"/>
                <a:gd name="T14" fmla="*/ 0 w 296"/>
                <a:gd name="T15" fmla="*/ 0 h 111"/>
                <a:gd name="T16" fmla="*/ 0 w 296"/>
                <a:gd name="T17" fmla="*/ 111 h 111"/>
                <a:gd name="T18" fmla="*/ 296 w 296"/>
                <a:gd name="T19" fmla="*/ 111 h 111"/>
                <a:gd name="T20" fmla="*/ 296 w 296"/>
                <a:gd name="T21" fmla="*/ 0 h 111"/>
                <a:gd name="T22" fmla="*/ 284 w 296"/>
                <a:gd name="T23" fmla="*/ 0 h 111"/>
                <a:gd name="T24" fmla="*/ 191 w 296"/>
                <a:gd name="T25"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111">
                  <a:moveTo>
                    <a:pt x="191" y="0"/>
                  </a:moveTo>
                  <a:lnTo>
                    <a:pt x="179" y="0"/>
                  </a:lnTo>
                  <a:lnTo>
                    <a:pt x="179" y="13"/>
                  </a:lnTo>
                  <a:lnTo>
                    <a:pt x="117" y="13"/>
                  </a:lnTo>
                  <a:lnTo>
                    <a:pt x="117" y="0"/>
                  </a:lnTo>
                  <a:lnTo>
                    <a:pt x="105" y="0"/>
                  </a:lnTo>
                  <a:lnTo>
                    <a:pt x="12" y="0"/>
                  </a:lnTo>
                  <a:lnTo>
                    <a:pt x="0" y="0"/>
                  </a:lnTo>
                  <a:lnTo>
                    <a:pt x="0" y="111"/>
                  </a:lnTo>
                  <a:lnTo>
                    <a:pt x="296" y="111"/>
                  </a:lnTo>
                  <a:lnTo>
                    <a:pt x="296" y="0"/>
                  </a:lnTo>
                  <a:lnTo>
                    <a:pt x="284" y="0"/>
                  </a:lnTo>
                  <a:lnTo>
                    <a:pt x="191" y="0"/>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3" name="Freeform 76">
              <a:extLst>
                <a:ext uri="{FF2B5EF4-FFF2-40B4-BE49-F238E27FC236}">
                  <a16:creationId xmlns:a16="http://schemas.microsoft.com/office/drawing/2014/main" id="{A776F348-8008-4559-BA4F-84D75C4E7AD6}"/>
                </a:ext>
              </a:extLst>
            </p:cNvPr>
            <p:cNvSpPr>
              <a:spLocks noEditPoints="1"/>
            </p:cNvSpPr>
            <p:nvPr/>
          </p:nvSpPr>
          <p:spPr bwMode="auto">
            <a:xfrm>
              <a:off x="5661199" y="4184650"/>
              <a:ext cx="469900" cy="225425"/>
            </a:xfrm>
            <a:custGeom>
              <a:avLst/>
              <a:gdLst>
                <a:gd name="T0" fmla="*/ 191 w 296"/>
                <a:gd name="T1" fmla="*/ 31 h 142"/>
                <a:gd name="T2" fmla="*/ 191 w 296"/>
                <a:gd name="T3" fmla="*/ 0 h 142"/>
                <a:gd name="T4" fmla="*/ 105 w 296"/>
                <a:gd name="T5" fmla="*/ 0 h 142"/>
                <a:gd name="T6" fmla="*/ 105 w 296"/>
                <a:gd name="T7" fmla="*/ 31 h 142"/>
                <a:gd name="T8" fmla="*/ 0 w 296"/>
                <a:gd name="T9" fmla="*/ 31 h 142"/>
                <a:gd name="T10" fmla="*/ 0 w 296"/>
                <a:gd name="T11" fmla="*/ 142 h 142"/>
                <a:gd name="T12" fmla="*/ 12 w 296"/>
                <a:gd name="T13" fmla="*/ 142 h 142"/>
                <a:gd name="T14" fmla="*/ 105 w 296"/>
                <a:gd name="T15" fmla="*/ 142 h 142"/>
                <a:gd name="T16" fmla="*/ 117 w 296"/>
                <a:gd name="T17" fmla="*/ 142 h 142"/>
                <a:gd name="T18" fmla="*/ 117 w 296"/>
                <a:gd name="T19" fmla="*/ 129 h 142"/>
                <a:gd name="T20" fmla="*/ 179 w 296"/>
                <a:gd name="T21" fmla="*/ 129 h 142"/>
                <a:gd name="T22" fmla="*/ 179 w 296"/>
                <a:gd name="T23" fmla="*/ 142 h 142"/>
                <a:gd name="T24" fmla="*/ 191 w 296"/>
                <a:gd name="T25" fmla="*/ 142 h 142"/>
                <a:gd name="T26" fmla="*/ 284 w 296"/>
                <a:gd name="T27" fmla="*/ 142 h 142"/>
                <a:gd name="T28" fmla="*/ 296 w 296"/>
                <a:gd name="T29" fmla="*/ 142 h 142"/>
                <a:gd name="T30" fmla="*/ 296 w 296"/>
                <a:gd name="T31" fmla="*/ 31 h 142"/>
                <a:gd name="T32" fmla="*/ 191 w 296"/>
                <a:gd name="T33" fmla="*/ 31 h 142"/>
                <a:gd name="T34" fmla="*/ 117 w 296"/>
                <a:gd name="T35" fmla="*/ 12 h 142"/>
                <a:gd name="T36" fmla="*/ 179 w 296"/>
                <a:gd name="T37" fmla="*/ 12 h 142"/>
                <a:gd name="T38" fmla="*/ 179 w 296"/>
                <a:gd name="T39" fmla="*/ 31 h 142"/>
                <a:gd name="T40" fmla="*/ 117 w 296"/>
                <a:gd name="T41" fmla="*/ 31 h 142"/>
                <a:gd name="T42" fmla="*/ 117 w 296"/>
                <a:gd name="T43" fmla="*/ 1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6" h="142">
                  <a:moveTo>
                    <a:pt x="191" y="31"/>
                  </a:moveTo>
                  <a:lnTo>
                    <a:pt x="191" y="0"/>
                  </a:lnTo>
                  <a:lnTo>
                    <a:pt x="105" y="0"/>
                  </a:lnTo>
                  <a:lnTo>
                    <a:pt x="105" y="31"/>
                  </a:lnTo>
                  <a:lnTo>
                    <a:pt x="0" y="31"/>
                  </a:lnTo>
                  <a:lnTo>
                    <a:pt x="0" y="142"/>
                  </a:lnTo>
                  <a:lnTo>
                    <a:pt x="12" y="142"/>
                  </a:lnTo>
                  <a:lnTo>
                    <a:pt x="105" y="142"/>
                  </a:lnTo>
                  <a:lnTo>
                    <a:pt x="117" y="142"/>
                  </a:lnTo>
                  <a:lnTo>
                    <a:pt x="117" y="129"/>
                  </a:lnTo>
                  <a:lnTo>
                    <a:pt x="179" y="129"/>
                  </a:lnTo>
                  <a:lnTo>
                    <a:pt x="179" y="142"/>
                  </a:lnTo>
                  <a:lnTo>
                    <a:pt x="191" y="142"/>
                  </a:lnTo>
                  <a:lnTo>
                    <a:pt x="284" y="142"/>
                  </a:lnTo>
                  <a:lnTo>
                    <a:pt x="296" y="142"/>
                  </a:lnTo>
                  <a:lnTo>
                    <a:pt x="296" y="31"/>
                  </a:lnTo>
                  <a:lnTo>
                    <a:pt x="191" y="31"/>
                  </a:lnTo>
                  <a:close/>
                  <a:moveTo>
                    <a:pt x="117" y="12"/>
                  </a:moveTo>
                  <a:lnTo>
                    <a:pt x="179" y="12"/>
                  </a:lnTo>
                  <a:lnTo>
                    <a:pt x="179" y="31"/>
                  </a:lnTo>
                  <a:lnTo>
                    <a:pt x="117" y="31"/>
                  </a:lnTo>
                  <a:lnTo>
                    <a:pt x="117" y="12"/>
                  </a:lnTo>
                  <a:close/>
                </a:path>
              </a:pathLst>
            </a:custGeom>
            <a:grpFill/>
            <a:ln>
              <a:noFill/>
            </a:ln>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3083005750"/>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14:presetBounceEnd="53333">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14:bounceEnd="53333">
                                          <p:cBhvr additive="base">
                                            <p:cTn id="16" dur="300" fill="hold"/>
                                            <p:tgtEl>
                                              <p:spTgt spid="116"/>
                                            </p:tgtEl>
                                            <p:attrNameLst>
                                              <p:attrName>ppt_x</p:attrName>
                                            </p:attrNameLst>
                                          </p:cBhvr>
                                          <p:tavLst>
                                            <p:tav tm="0">
                                              <p:val>
                                                <p:strVal val="1+#ppt_w/2"/>
                                              </p:val>
                                            </p:tav>
                                            <p:tav tm="100000">
                                              <p:val>
                                                <p:strVal val="#ppt_x"/>
                                              </p:val>
                                            </p:tav>
                                          </p:tavLst>
                                        </p:anim>
                                        <p:anim calcmode="lin" valueType="num" p14:bounceEnd="53333">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 presetClass="entr" presetSubtype="8" decel="42000" fill="hold" grpId="0" nodeType="afterEffect">
                                      <p:stCondLst>
                                        <p:cond delay="0"/>
                                      </p:stCondLst>
                                      <p:childTnLst>
                                        <p:set>
                                          <p:cBhvr>
                                            <p:cTn id="10" dur="1" fill="hold">
                                              <p:stCondLst>
                                                <p:cond delay="0"/>
                                              </p:stCondLst>
                                            </p:cTn>
                                            <p:tgtEl>
                                              <p:spTgt spid="195"/>
                                            </p:tgtEl>
                                            <p:attrNameLst>
                                              <p:attrName>style.visibility</p:attrName>
                                            </p:attrNameLst>
                                          </p:cBhvr>
                                          <p:to>
                                            <p:strVal val="visible"/>
                                          </p:to>
                                        </p:set>
                                        <p:anim calcmode="lin" valueType="num">
                                          <p:cBhvr additive="base">
                                            <p:cTn id="11" dur="500" fill="hold"/>
                                            <p:tgtEl>
                                              <p:spTgt spid="195"/>
                                            </p:tgtEl>
                                            <p:attrNameLst>
                                              <p:attrName>ppt_x</p:attrName>
                                            </p:attrNameLst>
                                          </p:cBhvr>
                                          <p:tavLst>
                                            <p:tav tm="0">
                                              <p:val>
                                                <p:strVal val="0-#ppt_w/2"/>
                                              </p:val>
                                            </p:tav>
                                            <p:tav tm="100000">
                                              <p:val>
                                                <p:strVal val="#ppt_x"/>
                                              </p:val>
                                            </p:tav>
                                          </p:tavLst>
                                        </p:anim>
                                        <p:anim calcmode="lin" valueType="num">
                                          <p:cBhvr additive="base">
                                            <p:cTn id="12" dur="500" fill="hold"/>
                                            <p:tgtEl>
                                              <p:spTgt spid="195"/>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16"/>
                                            </p:tgtEl>
                                            <p:attrNameLst>
                                              <p:attrName>style.visibility</p:attrName>
                                            </p:attrNameLst>
                                          </p:cBhvr>
                                          <p:to>
                                            <p:strVal val="visible"/>
                                          </p:to>
                                        </p:set>
                                        <p:anim calcmode="lin" valueType="num">
                                          <p:cBhvr additive="base">
                                            <p:cTn id="16" dur="300" fill="hold"/>
                                            <p:tgtEl>
                                              <p:spTgt spid="116"/>
                                            </p:tgtEl>
                                            <p:attrNameLst>
                                              <p:attrName>ppt_x</p:attrName>
                                            </p:attrNameLst>
                                          </p:cBhvr>
                                          <p:tavLst>
                                            <p:tav tm="0">
                                              <p:val>
                                                <p:strVal val="1+#ppt_w/2"/>
                                              </p:val>
                                            </p:tav>
                                            <p:tav tm="100000">
                                              <p:val>
                                                <p:strVal val="#ppt_x"/>
                                              </p:val>
                                            </p:tav>
                                          </p:tavLst>
                                        </p:anim>
                                        <p:anim calcmode="lin" valueType="num">
                                          <p:cBhvr additive="base">
                                            <p:cTn id="17" dur="300" fill="hold"/>
                                            <p:tgtEl>
                                              <p:spTgt spid="116"/>
                                            </p:tgtEl>
                                            <p:attrNameLst>
                                              <p:attrName>ppt_y</p:attrName>
                                            </p:attrNameLst>
                                          </p:cBhvr>
                                          <p:tavLst>
                                            <p:tav tm="0">
                                              <p:val>
                                                <p:strVal val="#ppt_y"/>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1000"/>
                                            <p:tgtEl>
                                              <p:spTgt spid="19"/>
                                            </p:tgtEl>
                                          </p:cBhvr>
                                        </p:animEffect>
                                        <p:anim calcmode="lin" valueType="num">
                                          <p:cBhvr>
                                            <p:cTn id="26" dur="1000" fill="hold"/>
                                            <p:tgtEl>
                                              <p:spTgt spid="19"/>
                                            </p:tgtEl>
                                            <p:attrNameLst>
                                              <p:attrName>ppt_x</p:attrName>
                                            </p:attrNameLst>
                                          </p:cBhvr>
                                          <p:tavLst>
                                            <p:tav tm="0">
                                              <p:val>
                                                <p:strVal val="#ppt_x"/>
                                              </p:val>
                                            </p:tav>
                                            <p:tav tm="100000">
                                              <p:val>
                                                <p:strVal val="#ppt_x"/>
                                              </p:val>
                                            </p:tav>
                                          </p:tavLst>
                                        </p:anim>
                                        <p:anim calcmode="lin" valueType="num">
                                          <p:cBhvr>
                                            <p:cTn id="27" dur="1000" fill="hold"/>
                                            <p:tgtEl>
                                              <p:spTgt spid="19"/>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anim calcmode="lin" valueType="num">
                                          <p:cBhvr>
                                            <p:cTn id="31" dur="1000" fill="hold"/>
                                            <p:tgtEl>
                                              <p:spTgt spid="20"/>
                                            </p:tgtEl>
                                            <p:attrNameLst>
                                              <p:attrName>ppt_x</p:attrName>
                                            </p:attrNameLst>
                                          </p:cBhvr>
                                          <p:tavLst>
                                            <p:tav tm="0">
                                              <p:val>
                                                <p:strVal val="#ppt_x"/>
                                              </p:val>
                                            </p:tav>
                                            <p:tav tm="100000">
                                              <p:val>
                                                <p:strVal val="#ppt_x"/>
                                              </p:val>
                                            </p:tav>
                                          </p:tavLst>
                                        </p:anim>
                                        <p:anim calcmode="lin" valueType="num">
                                          <p:cBhvr>
                                            <p:cTn id="32" dur="1000" fill="hold"/>
                                            <p:tgtEl>
                                              <p:spTgt spid="2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195" grpId="0"/>
          <p:bldP spid="116" grpId="0"/>
          <p:bldP spid="18" grpId="0" animBg="1"/>
          <p:bldP spid="19" grpId="0" animBg="1"/>
          <p:bldP spid="20" grpId="0" animBg="1"/>
        </p:bldLst>
      </p:timing>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矩形 193"/>
          <p:cNvSpPr/>
          <p:nvPr/>
        </p:nvSpPr>
        <p:spPr>
          <a:xfrm>
            <a:off x="0" y="434529"/>
            <a:ext cx="6957770"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3" name="组合 22"/>
          <p:cNvGrpSpPr/>
          <p:nvPr/>
        </p:nvGrpSpPr>
        <p:grpSpPr>
          <a:xfrm>
            <a:off x="539552" y="2098623"/>
            <a:ext cx="8030306" cy="1559152"/>
            <a:chOff x="806609" y="3509755"/>
            <a:chExt cx="10343040" cy="2008187"/>
          </a:xfrm>
        </p:grpSpPr>
        <p:grpSp>
          <p:nvGrpSpPr>
            <p:cNvPr id="24" name="组合 44"/>
            <p:cNvGrpSpPr>
              <a:grpSpLocks/>
            </p:cNvGrpSpPr>
            <p:nvPr/>
          </p:nvGrpSpPr>
          <p:grpSpPr bwMode="auto">
            <a:xfrm>
              <a:off x="806609" y="3532106"/>
              <a:ext cx="10343040" cy="1959292"/>
              <a:chOff x="1278168" y="2752056"/>
              <a:chExt cx="9402532" cy="1781844"/>
            </a:xfrm>
          </p:grpSpPr>
          <p:sp>
            <p:nvSpPr>
              <p:cNvPr id="37" name="椭圆 28"/>
              <p:cNvSpPr/>
              <p:nvPr/>
            </p:nvSpPr>
            <p:spPr>
              <a:xfrm>
                <a:off x="2406852" y="3641390"/>
                <a:ext cx="1785894" cy="892510"/>
              </a:xfrm>
              <a:custGeom>
                <a:avLst/>
                <a:gdLst>
                  <a:gd name="connsiteX0" fmla="*/ 0 w 2307304"/>
                  <a:gd name="connsiteY0" fmla="*/ 1153652 h 2307304"/>
                  <a:gd name="connsiteX1" fmla="*/ 1153652 w 2307304"/>
                  <a:gd name="connsiteY1" fmla="*/ 0 h 2307304"/>
                  <a:gd name="connsiteX2" fmla="*/ 2307304 w 2307304"/>
                  <a:gd name="connsiteY2" fmla="*/ 1153652 h 2307304"/>
                  <a:gd name="connsiteX3" fmla="*/ 1153652 w 2307304"/>
                  <a:gd name="connsiteY3" fmla="*/ 2307304 h 2307304"/>
                  <a:gd name="connsiteX4" fmla="*/ 0 w 2307304"/>
                  <a:gd name="connsiteY4" fmla="*/ 1153652 h 2307304"/>
                  <a:gd name="connsiteX0" fmla="*/ 2307304 w 2398744"/>
                  <a:gd name="connsiteY0" fmla="*/ 1153652 h 2307304"/>
                  <a:gd name="connsiteX1" fmla="*/ 1153652 w 2398744"/>
                  <a:gd name="connsiteY1" fmla="*/ 2307304 h 2307304"/>
                  <a:gd name="connsiteX2" fmla="*/ 0 w 2398744"/>
                  <a:gd name="connsiteY2" fmla="*/ 1153652 h 2307304"/>
                  <a:gd name="connsiteX3" fmla="*/ 1153652 w 2398744"/>
                  <a:gd name="connsiteY3" fmla="*/ 0 h 2307304"/>
                  <a:gd name="connsiteX4" fmla="*/ 2398744 w 2398744"/>
                  <a:gd name="connsiteY4" fmla="*/ 1245092 h 2307304"/>
                  <a:gd name="connsiteX0" fmla="*/ 2307304 w 2307304"/>
                  <a:gd name="connsiteY0" fmla="*/ 1153652 h 2307304"/>
                  <a:gd name="connsiteX1" fmla="*/ 1153652 w 2307304"/>
                  <a:gd name="connsiteY1" fmla="*/ 2307304 h 2307304"/>
                  <a:gd name="connsiteX2" fmla="*/ 0 w 2307304"/>
                  <a:gd name="connsiteY2" fmla="*/ 1153652 h 2307304"/>
                  <a:gd name="connsiteX3" fmla="*/ 1153652 w 2307304"/>
                  <a:gd name="connsiteY3" fmla="*/ 0 h 2307304"/>
                  <a:gd name="connsiteX0" fmla="*/ 2307304 w 2307304"/>
                  <a:gd name="connsiteY0" fmla="*/ 0 h 1153652"/>
                  <a:gd name="connsiteX1" fmla="*/ 1153652 w 2307304"/>
                  <a:gd name="connsiteY1" fmla="*/ 1153652 h 1153652"/>
                  <a:gd name="connsiteX2" fmla="*/ 0 w 2307304"/>
                  <a:gd name="connsiteY2" fmla="*/ 0 h 1153652"/>
                </a:gdLst>
                <a:ahLst/>
                <a:cxnLst>
                  <a:cxn ang="0">
                    <a:pos x="connsiteX0" y="connsiteY0"/>
                  </a:cxn>
                  <a:cxn ang="0">
                    <a:pos x="connsiteX1" y="connsiteY1"/>
                  </a:cxn>
                  <a:cxn ang="0">
                    <a:pos x="connsiteX2" y="connsiteY2"/>
                  </a:cxn>
                </a:cxnLst>
                <a:rect l="l" t="t" r="r" b="b"/>
                <a:pathLst>
                  <a:path w="2307304" h="1153652">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sp>
            <p:nvSpPr>
              <p:cNvPr id="38" name="椭圆 28"/>
              <p:cNvSpPr/>
              <p:nvPr/>
            </p:nvSpPr>
            <p:spPr>
              <a:xfrm flipV="1">
                <a:off x="4191159" y="2752056"/>
                <a:ext cx="1785894" cy="892510"/>
              </a:xfrm>
              <a:custGeom>
                <a:avLst/>
                <a:gdLst>
                  <a:gd name="connsiteX0" fmla="*/ 0 w 2307304"/>
                  <a:gd name="connsiteY0" fmla="*/ 1153652 h 2307304"/>
                  <a:gd name="connsiteX1" fmla="*/ 1153652 w 2307304"/>
                  <a:gd name="connsiteY1" fmla="*/ 0 h 2307304"/>
                  <a:gd name="connsiteX2" fmla="*/ 2307304 w 2307304"/>
                  <a:gd name="connsiteY2" fmla="*/ 1153652 h 2307304"/>
                  <a:gd name="connsiteX3" fmla="*/ 1153652 w 2307304"/>
                  <a:gd name="connsiteY3" fmla="*/ 2307304 h 2307304"/>
                  <a:gd name="connsiteX4" fmla="*/ 0 w 2307304"/>
                  <a:gd name="connsiteY4" fmla="*/ 1153652 h 2307304"/>
                  <a:gd name="connsiteX0" fmla="*/ 2307304 w 2398744"/>
                  <a:gd name="connsiteY0" fmla="*/ 1153652 h 2307304"/>
                  <a:gd name="connsiteX1" fmla="*/ 1153652 w 2398744"/>
                  <a:gd name="connsiteY1" fmla="*/ 2307304 h 2307304"/>
                  <a:gd name="connsiteX2" fmla="*/ 0 w 2398744"/>
                  <a:gd name="connsiteY2" fmla="*/ 1153652 h 2307304"/>
                  <a:gd name="connsiteX3" fmla="*/ 1153652 w 2398744"/>
                  <a:gd name="connsiteY3" fmla="*/ 0 h 2307304"/>
                  <a:gd name="connsiteX4" fmla="*/ 2398744 w 2398744"/>
                  <a:gd name="connsiteY4" fmla="*/ 1245092 h 2307304"/>
                  <a:gd name="connsiteX0" fmla="*/ 2307304 w 2307304"/>
                  <a:gd name="connsiteY0" fmla="*/ 1153652 h 2307304"/>
                  <a:gd name="connsiteX1" fmla="*/ 1153652 w 2307304"/>
                  <a:gd name="connsiteY1" fmla="*/ 2307304 h 2307304"/>
                  <a:gd name="connsiteX2" fmla="*/ 0 w 2307304"/>
                  <a:gd name="connsiteY2" fmla="*/ 1153652 h 2307304"/>
                  <a:gd name="connsiteX3" fmla="*/ 1153652 w 2307304"/>
                  <a:gd name="connsiteY3" fmla="*/ 0 h 2307304"/>
                  <a:gd name="connsiteX0" fmla="*/ 2307304 w 2307304"/>
                  <a:gd name="connsiteY0" fmla="*/ 0 h 1153652"/>
                  <a:gd name="connsiteX1" fmla="*/ 1153652 w 2307304"/>
                  <a:gd name="connsiteY1" fmla="*/ 1153652 h 1153652"/>
                  <a:gd name="connsiteX2" fmla="*/ 0 w 2307304"/>
                  <a:gd name="connsiteY2" fmla="*/ 0 h 1153652"/>
                </a:gdLst>
                <a:ahLst/>
                <a:cxnLst>
                  <a:cxn ang="0">
                    <a:pos x="connsiteX0" y="connsiteY0"/>
                  </a:cxn>
                  <a:cxn ang="0">
                    <a:pos x="connsiteX1" y="connsiteY1"/>
                  </a:cxn>
                  <a:cxn ang="0">
                    <a:pos x="connsiteX2" y="connsiteY2"/>
                  </a:cxn>
                </a:cxnLst>
                <a:rect l="l" t="t" r="r" b="b"/>
                <a:pathLst>
                  <a:path w="2307304" h="1153652">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sp>
            <p:nvSpPr>
              <p:cNvPr id="39" name="椭圆 28"/>
              <p:cNvSpPr/>
              <p:nvPr/>
            </p:nvSpPr>
            <p:spPr>
              <a:xfrm>
                <a:off x="5978640" y="3641390"/>
                <a:ext cx="1785894" cy="892510"/>
              </a:xfrm>
              <a:custGeom>
                <a:avLst/>
                <a:gdLst>
                  <a:gd name="connsiteX0" fmla="*/ 0 w 2307304"/>
                  <a:gd name="connsiteY0" fmla="*/ 1153652 h 2307304"/>
                  <a:gd name="connsiteX1" fmla="*/ 1153652 w 2307304"/>
                  <a:gd name="connsiteY1" fmla="*/ 0 h 2307304"/>
                  <a:gd name="connsiteX2" fmla="*/ 2307304 w 2307304"/>
                  <a:gd name="connsiteY2" fmla="*/ 1153652 h 2307304"/>
                  <a:gd name="connsiteX3" fmla="*/ 1153652 w 2307304"/>
                  <a:gd name="connsiteY3" fmla="*/ 2307304 h 2307304"/>
                  <a:gd name="connsiteX4" fmla="*/ 0 w 2307304"/>
                  <a:gd name="connsiteY4" fmla="*/ 1153652 h 2307304"/>
                  <a:gd name="connsiteX0" fmla="*/ 2307304 w 2398744"/>
                  <a:gd name="connsiteY0" fmla="*/ 1153652 h 2307304"/>
                  <a:gd name="connsiteX1" fmla="*/ 1153652 w 2398744"/>
                  <a:gd name="connsiteY1" fmla="*/ 2307304 h 2307304"/>
                  <a:gd name="connsiteX2" fmla="*/ 0 w 2398744"/>
                  <a:gd name="connsiteY2" fmla="*/ 1153652 h 2307304"/>
                  <a:gd name="connsiteX3" fmla="*/ 1153652 w 2398744"/>
                  <a:gd name="connsiteY3" fmla="*/ 0 h 2307304"/>
                  <a:gd name="connsiteX4" fmla="*/ 2398744 w 2398744"/>
                  <a:gd name="connsiteY4" fmla="*/ 1245092 h 2307304"/>
                  <a:gd name="connsiteX0" fmla="*/ 2307304 w 2307304"/>
                  <a:gd name="connsiteY0" fmla="*/ 1153652 h 2307304"/>
                  <a:gd name="connsiteX1" fmla="*/ 1153652 w 2307304"/>
                  <a:gd name="connsiteY1" fmla="*/ 2307304 h 2307304"/>
                  <a:gd name="connsiteX2" fmla="*/ 0 w 2307304"/>
                  <a:gd name="connsiteY2" fmla="*/ 1153652 h 2307304"/>
                  <a:gd name="connsiteX3" fmla="*/ 1153652 w 2307304"/>
                  <a:gd name="connsiteY3" fmla="*/ 0 h 2307304"/>
                  <a:gd name="connsiteX0" fmla="*/ 2307304 w 2307304"/>
                  <a:gd name="connsiteY0" fmla="*/ 0 h 1153652"/>
                  <a:gd name="connsiteX1" fmla="*/ 1153652 w 2307304"/>
                  <a:gd name="connsiteY1" fmla="*/ 1153652 h 1153652"/>
                  <a:gd name="connsiteX2" fmla="*/ 0 w 2307304"/>
                  <a:gd name="connsiteY2" fmla="*/ 0 h 1153652"/>
                </a:gdLst>
                <a:ahLst/>
                <a:cxnLst>
                  <a:cxn ang="0">
                    <a:pos x="connsiteX0" y="connsiteY0"/>
                  </a:cxn>
                  <a:cxn ang="0">
                    <a:pos x="connsiteX1" y="connsiteY1"/>
                  </a:cxn>
                  <a:cxn ang="0">
                    <a:pos x="connsiteX2" y="connsiteY2"/>
                  </a:cxn>
                </a:cxnLst>
                <a:rect l="l" t="t" r="r" b="b"/>
                <a:pathLst>
                  <a:path w="2307304" h="1153652">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sp>
            <p:nvSpPr>
              <p:cNvPr id="40" name="椭圆 28"/>
              <p:cNvSpPr/>
              <p:nvPr/>
            </p:nvSpPr>
            <p:spPr>
              <a:xfrm flipV="1">
                <a:off x="7764534" y="2752056"/>
                <a:ext cx="1785893" cy="892510"/>
              </a:xfrm>
              <a:custGeom>
                <a:avLst/>
                <a:gdLst>
                  <a:gd name="connsiteX0" fmla="*/ 0 w 2307304"/>
                  <a:gd name="connsiteY0" fmla="*/ 1153652 h 2307304"/>
                  <a:gd name="connsiteX1" fmla="*/ 1153652 w 2307304"/>
                  <a:gd name="connsiteY1" fmla="*/ 0 h 2307304"/>
                  <a:gd name="connsiteX2" fmla="*/ 2307304 w 2307304"/>
                  <a:gd name="connsiteY2" fmla="*/ 1153652 h 2307304"/>
                  <a:gd name="connsiteX3" fmla="*/ 1153652 w 2307304"/>
                  <a:gd name="connsiteY3" fmla="*/ 2307304 h 2307304"/>
                  <a:gd name="connsiteX4" fmla="*/ 0 w 2307304"/>
                  <a:gd name="connsiteY4" fmla="*/ 1153652 h 2307304"/>
                  <a:gd name="connsiteX0" fmla="*/ 2307304 w 2398744"/>
                  <a:gd name="connsiteY0" fmla="*/ 1153652 h 2307304"/>
                  <a:gd name="connsiteX1" fmla="*/ 1153652 w 2398744"/>
                  <a:gd name="connsiteY1" fmla="*/ 2307304 h 2307304"/>
                  <a:gd name="connsiteX2" fmla="*/ 0 w 2398744"/>
                  <a:gd name="connsiteY2" fmla="*/ 1153652 h 2307304"/>
                  <a:gd name="connsiteX3" fmla="*/ 1153652 w 2398744"/>
                  <a:gd name="connsiteY3" fmla="*/ 0 h 2307304"/>
                  <a:gd name="connsiteX4" fmla="*/ 2398744 w 2398744"/>
                  <a:gd name="connsiteY4" fmla="*/ 1245092 h 2307304"/>
                  <a:gd name="connsiteX0" fmla="*/ 2307304 w 2307304"/>
                  <a:gd name="connsiteY0" fmla="*/ 1153652 h 2307304"/>
                  <a:gd name="connsiteX1" fmla="*/ 1153652 w 2307304"/>
                  <a:gd name="connsiteY1" fmla="*/ 2307304 h 2307304"/>
                  <a:gd name="connsiteX2" fmla="*/ 0 w 2307304"/>
                  <a:gd name="connsiteY2" fmla="*/ 1153652 h 2307304"/>
                  <a:gd name="connsiteX3" fmla="*/ 1153652 w 2307304"/>
                  <a:gd name="connsiteY3" fmla="*/ 0 h 2307304"/>
                  <a:gd name="connsiteX0" fmla="*/ 2307304 w 2307304"/>
                  <a:gd name="connsiteY0" fmla="*/ 0 h 1153652"/>
                  <a:gd name="connsiteX1" fmla="*/ 1153652 w 2307304"/>
                  <a:gd name="connsiteY1" fmla="*/ 1153652 h 1153652"/>
                  <a:gd name="connsiteX2" fmla="*/ 0 w 2307304"/>
                  <a:gd name="connsiteY2" fmla="*/ 0 h 1153652"/>
                </a:gdLst>
                <a:ahLst/>
                <a:cxnLst>
                  <a:cxn ang="0">
                    <a:pos x="connsiteX0" y="connsiteY0"/>
                  </a:cxn>
                  <a:cxn ang="0">
                    <a:pos x="connsiteX1" y="connsiteY1"/>
                  </a:cxn>
                  <a:cxn ang="0">
                    <a:pos x="connsiteX2" y="connsiteY2"/>
                  </a:cxn>
                </a:cxnLst>
                <a:rect l="l" t="t" r="r" b="b"/>
                <a:pathLst>
                  <a:path w="2307304" h="1153652">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dirty="0"/>
              </a:p>
            </p:txBody>
          </p:sp>
          <p:cxnSp>
            <p:nvCxnSpPr>
              <p:cNvPr id="41" name="直接连接符 40"/>
              <p:cNvCxnSpPr/>
              <p:nvPr/>
            </p:nvCxnSpPr>
            <p:spPr>
              <a:xfrm>
                <a:off x="9552016" y="3641390"/>
                <a:ext cx="1128684" cy="0"/>
              </a:xfrm>
              <a:prstGeom prst="line">
                <a:avLst/>
              </a:prstGeom>
              <a:ln w="9525">
                <a:solidFill>
                  <a:schemeClr val="tx1"/>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1278168" y="3642979"/>
                <a:ext cx="1128684" cy="0"/>
              </a:xfrm>
              <a:prstGeom prst="line">
                <a:avLst/>
              </a:prstGeom>
              <a:ln w="9525">
                <a:solidFill>
                  <a:schemeClr val="tx1"/>
                </a:solidFill>
                <a:headEnd type="oval"/>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p:nvGrpSpPr>
          <p:grpSpPr>
            <a:xfrm>
              <a:off x="1999647" y="3520931"/>
              <a:ext cx="1997013" cy="1997011"/>
              <a:chOff x="2389188" y="2700655"/>
              <a:chExt cx="1815465" cy="1815465"/>
            </a:xfrm>
          </p:grpSpPr>
          <p:sp>
            <p:nvSpPr>
              <p:cNvPr id="35" name="矩形 34"/>
              <p:cNvSpPr/>
              <p:nvPr/>
            </p:nvSpPr>
            <p:spPr>
              <a:xfrm rot="16200000">
                <a:off x="2389188" y="2700655"/>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36" name="空心弧 35"/>
              <p:cNvSpPr/>
              <p:nvPr/>
            </p:nvSpPr>
            <p:spPr>
              <a:xfrm rot="19800000">
                <a:off x="2398394" y="2704383"/>
                <a:ext cx="1797050" cy="1797050"/>
              </a:xfrm>
              <a:prstGeom prst="blockArc">
                <a:avLst>
                  <a:gd name="adj1" fmla="val 10782304"/>
                  <a:gd name="adj2" fmla="val 12569082"/>
                  <a:gd name="adj3" fmla="val 2151"/>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grpSp>
          <p:nvGrpSpPr>
            <p:cNvPr id="26" name="组合 25"/>
            <p:cNvGrpSpPr/>
            <p:nvPr/>
          </p:nvGrpSpPr>
          <p:grpSpPr>
            <a:xfrm>
              <a:off x="3984039" y="3509755"/>
              <a:ext cx="1997013" cy="1997012"/>
              <a:chOff x="4166508" y="2732405"/>
              <a:chExt cx="1815465" cy="1815465"/>
            </a:xfrm>
          </p:grpSpPr>
          <p:sp>
            <p:nvSpPr>
              <p:cNvPr id="33" name="矩形 32"/>
              <p:cNvSpPr/>
              <p:nvPr/>
            </p:nvSpPr>
            <p:spPr>
              <a:xfrm rot="16200000">
                <a:off x="4166508" y="2732405"/>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34" name="空心弧 33"/>
              <p:cNvSpPr/>
              <p:nvPr/>
            </p:nvSpPr>
            <p:spPr>
              <a:xfrm>
                <a:off x="4178300" y="2746375"/>
                <a:ext cx="1797050" cy="1797050"/>
              </a:xfrm>
              <a:prstGeom prst="blockArc">
                <a:avLst>
                  <a:gd name="adj1" fmla="val 10861918"/>
                  <a:gd name="adj2" fmla="val 12575204"/>
                  <a:gd name="adj3" fmla="val 2129"/>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grpSp>
          <p:nvGrpSpPr>
            <p:cNvPr id="27" name="组合 26"/>
            <p:cNvGrpSpPr/>
            <p:nvPr/>
          </p:nvGrpSpPr>
          <p:grpSpPr>
            <a:xfrm>
              <a:off x="5973764" y="3518136"/>
              <a:ext cx="1997013" cy="1997012"/>
              <a:chOff x="5975350" y="2740024"/>
              <a:chExt cx="1815465" cy="1815465"/>
            </a:xfrm>
          </p:grpSpPr>
          <p:sp>
            <p:nvSpPr>
              <p:cNvPr id="31" name="矩形 30"/>
              <p:cNvSpPr/>
              <p:nvPr/>
            </p:nvSpPr>
            <p:spPr>
              <a:xfrm rot="14400000">
                <a:off x="5975350" y="2740024"/>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32" name="空心弧 31"/>
              <p:cNvSpPr/>
              <p:nvPr/>
            </p:nvSpPr>
            <p:spPr>
              <a:xfrm rot="19800000">
                <a:off x="5983288" y="2751138"/>
                <a:ext cx="1797050" cy="1797050"/>
              </a:xfrm>
              <a:prstGeom prst="blockArc">
                <a:avLst>
                  <a:gd name="adj1" fmla="val 10800000"/>
                  <a:gd name="adj2" fmla="val 12569082"/>
                  <a:gd name="adj3" fmla="val 2151"/>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grpSp>
          <p:nvGrpSpPr>
            <p:cNvPr id="28" name="组合 27"/>
            <p:cNvGrpSpPr/>
            <p:nvPr/>
          </p:nvGrpSpPr>
          <p:grpSpPr>
            <a:xfrm>
              <a:off x="7930612" y="3516740"/>
              <a:ext cx="1997013" cy="1997012"/>
              <a:chOff x="7754303" y="2738755"/>
              <a:chExt cx="1815465" cy="1815465"/>
            </a:xfrm>
          </p:grpSpPr>
          <p:sp>
            <p:nvSpPr>
              <p:cNvPr id="29" name="矩形 28"/>
              <p:cNvSpPr/>
              <p:nvPr/>
            </p:nvSpPr>
            <p:spPr>
              <a:xfrm rot="10800000">
                <a:off x="7754303" y="2738755"/>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30" name="空心弧 29"/>
              <p:cNvSpPr/>
              <p:nvPr/>
            </p:nvSpPr>
            <p:spPr>
              <a:xfrm>
                <a:off x="7759700" y="2746375"/>
                <a:ext cx="1797050" cy="1797050"/>
              </a:xfrm>
              <a:prstGeom prst="blockArc">
                <a:avLst>
                  <a:gd name="adj1" fmla="val 10861918"/>
                  <a:gd name="adj2" fmla="val 12575204"/>
                  <a:gd name="adj3" fmla="val 2129"/>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grpSp>
      <p:grpSp>
        <p:nvGrpSpPr>
          <p:cNvPr id="43" name="组合 42"/>
          <p:cNvGrpSpPr/>
          <p:nvPr/>
        </p:nvGrpSpPr>
        <p:grpSpPr>
          <a:xfrm>
            <a:off x="3211801" y="2284092"/>
            <a:ext cx="1164618" cy="1164619"/>
            <a:chOff x="4248468" y="3748642"/>
            <a:chExt cx="1500029" cy="1500029"/>
          </a:xfrm>
        </p:grpSpPr>
        <p:sp>
          <p:nvSpPr>
            <p:cNvPr id="44" name="椭圆 43"/>
            <p:cNvSpPr/>
            <p:nvPr/>
          </p:nvSpPr>
          <p:spPr>
            <a:xfrm>
              <a:off x="4248468" y="3748642"/>
              <a:ext cx="1500029" cy="1500029"/>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nvGrpSpPr>
            <p:cNvPr id="45" name="组合 44"/>
            <p:cNvGrpSpPr/>
            <p:nvPr/>
          </p:nvGrpSpPr>
          <p:grpSpPr>
            <a:xfrm>
              <a:off x="4692956" y="4211422"/>
              <a:ext cx="663471" cy="603155"/>
              <a:chOff x="1725613" y="5659438"/>
              <a:chExt cx="498475" cy="498475"/>
            </a:xfrm>
            <a:noFill/>
          </p:grpSpPr>
          <p:sp>
            <p:nvSpPr>
              <p:cNvPr id="46" name="Freeform 564"/>
              <p:cNvSpPr>
                <a:spLocks/>
              </p:cNvSpPr>
              <p:nvPr/>
            </p:nvSpPr>
            <p:spPr bwMode="auto">
              <a:xfrm>
                <a:off x="2132013" y="5659438"/>
                <a:ext cx="92075" cy="104775"/>
              </a:xfrm>
              <a:custGeom>
                <a:avLst/>
                <a:gdLst>
                  <a:gd name="T0" fmla="*/ 2147483646 w 40"/>
                  <a:gd name="T1" fmla="*/ 2147483646 h 45"/>
                  <a:gd name="T2" fmla="*/ 2147483646 w 40"/>
                  <a:gd name="T3" fmla="*/ 2147483646 h 45"/>
                  <a:gd name="T4" fmla="*/ 2147483646 w 40"/>
                  <a:gd name="T5" fmla="*/ 2147483646 h 45"/>
                  <a:gd name="T6" fmla="*/ 2147483646 w 40"/>
                  <a:gd name="T7" fmla="*/ 2147483646 h 45"/>
                  <a:gd name="T8" fmla="*/ 2147483646 w 40"/>
                  <a:gd name="T9" fmla="*/ 2147483646 h 45"/>
                  <a:gd name="T10" fmla="*/ 2147483646 w 40"/>
                  <a:gd name="T11" fmla="*/ 2147483646 h 45"/>
                  <a:gd name="T12" fmla="*/ 2147483646 w 40"/>
                  <a:gd name="T13" fmla="*/ 2147483646 h 45"/>
                  <a:gd name="T14" fmla="*/ 2147483646 w 40"/>
                  <a:gd name="T15" fmla="*/ 2147483646 h 45"/>
                  <a:gd name="T16" fmla="*/ 2147483646 w 40"/>
                  <a:gd name="T17" fmla="*/ 2147483646 h 45"/>
                  <a:gd name="T18" fmla="*/ 2147483646 w 40"/>
                  <a:gd name="T19" fmla="*/ 2147483646 h 45"/>
                  <a:gd name="T20" fmla="*/ 0 w 40"/>
                  <a:gd name="T21" fmla="*/ 2147483646 h 45"/>
                  <a:gd name="T22" fmla="*/ 2147483646 w 40"/>
                  <a:gd name="T23" fmla="*/ 0 h 45"/>
                  <a:gd name="T24" fmla="*/ 2147483646 w 40"/>
                  <a:gd name="T25" fmla="*/ 0 h 45"/>
                  <a:gd name="T26" fmla="*/ 2147483646 w 40"/>
                  <a:gd name="T27" fmla="*/ 0 h 45"/>
                  <a:gd name="T28" fmla="*/ 2147483646 w 40"/>
                  <a:gd name="T29" fmla="*/ 0 h 45"/>
                  <a:gd name="T30" fmla="*/ 2147483646 w 40"/>
                  <a:gd name="T31" fmla="*/ 0 h 45"/>
                  <a:gd name="T32" fmla="*/ 2147483646 w 40"/>
                  <a:gd name="T33" fmla="*/ 0 h 45"/>
                  <a:gd name="T34" fmla="*/ 2147483646 w 40"/>
                  <a:gd name="T35" fmla="*/ 2147483646 h 45"/>
                  <a:gd name="T36" fmla="*/ 2147483646 w 40"/>
                  <a:gd name="T37" fmla="*/ 2147483646 h 45"/>
                  <a:gd name="T38" fmla="*/ 2147483646 w 40"/>
                  <a:gd name="T39" fmla="*/ 2147483646 h 4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40" h="45">
                    <a:moveTo>
                      <a:pt x="40" y="40"/>
                    </a:moveTo>
                    <a:cubicBezTo>
                      <a:pt x="40" y="43"/>
                      <a:pt x="38" y="45"/>
                      <a:pt x="35" y="45"/>
                    </a:cubicBezTo>
                    <a:cubicBezTo>
                      <a:pt x="32" y="45"/>
                      <a:pt x="30" y="43"/>
                      <a:pt x="30" y="40"/>
                    </a:cubicBezTo>
                    <a:cubicBezTo>
                      <a:pt x="30" y="40"/>
                      <a:pt x="30" y="40"/>
                      <a:pt x="30" y="40"/>
                    </a:cubicBezTo>
                    <a:cubicBezTo>
                      <a:pt x="30" y="20"/>
                      <a:pt x="30" y="20"/>
                      <a:pt x="30" y="20"/>
                    </a:cubicBezTo>
                    <a:cubicBezTo>
                      <a:pt x="30" y="14"/>
                      <a:pt x="25" y="10"/>
                      <a:pt x="20" y="10"/>
                    </a:cubicBezTo>
                    <a:cubicBezTo>
                      <a:pt x="12" y="10"/>
                      <a:pt x="12" y="10"/>
                      <a:pt x="12" y="10"/>
                    </a:cubicBezTo>
                    <a:cubicBezTo>
                      <a:pt x="12" y="10"/>
                      <a:pt x="12" y="10"/>
                      <a:pt x="12" y="10"/>
                    </a:cubicBezTo>
                    <a:cubicBezTo>
                      <a:pt x="5" y="10"/>
                      <a:pt x="5" y="10"/>
                      <a:pt x="5" y="10"/>
                    </a:cubicBezTo>
                    <a:cubicBezTo>
                      <a:pt x="5" y="10"/>
                      <a:pt x="5" y="10"/>
                      <a:pt x="5" y="10"/>
                    </a:cubicBezTo>
                    <a:cubicBezTo>
                      <a:pt x="2" y="10"/>
                      <a:pt x="0" y="7"/>
                      <a:pt x="0" y="5"/>
                    </a:cubicBezTo>
                    <a:cubicBezTo>
                      <a:pt x="0" y="2"/>
                      <a:pt x="2" y="0"/>
                      <a:pt x="5" y="0"/>
                    </a:cubicBezTo>
                    <a:cubicBezTo>
                      <a:pt x="5" y="0"/>
                      <a:pt x="5" y="0"/>
                      <a:pt x="5" y="0"/>
                    </a:cubicBezTo>
                    <a:cubicBezTo>
                      <a:pt x="5" y="0"/>
                      <a:pt x="5" y="0"/>
                      <a:pt x="5" y="0"/>
                    </a:cubicBezTo>
                    <a:cubicBezTo>
                      <a:pt x="22" y="0"/>
                      <a:pt x="22" y="0"/>
                      <a:pt x="22" y="0"/>
                    </a:cubicBezTo>
                    <a:cubicBezTo>
                      <a:pt x="22" y="0"/>
                      <a:pt x="22" y="0"/>
                      <a:pt x="22" y="0"/>
                    </a:cubicBezTo>
                    <a:cubicBezTo>
                      <a:pt x="25" y="0"/>
                      <a:pt x="25" y="0"/>
                      <a:pt x="25" y="0"/>
                    </a:cubicBezTo>
                    <a:cubicBezTo>
                      <a:pt x="33" y="0"/>
                      <a:pt x="40" y="6"/>
                      <a:pt x="40" y="15"/>
                    </a:cubicBezTo>
                    <a:cubicBezTo>
                      <a:pt x="40" y="40"/>
                      <a:pt x="40" y="40"/>
                      <a:pt x="40" y="40"/>
                    </a:cubicBezTo>
                    <a:cubicBezTo>
                      <a:pt x="40" y="40"/>
                      <a:pt x="40" y="40"/>
                      <a:pt x="40" y="40"/>
                    </a:cubicBezTo>
                    <a:close/>
                  </a:path>
                </a:pathLst>
              </a:custGeom>
              <a:grpFill/>
              <a:ln w="9525">
                <a:solidFill>
                  <a:schemeClr val="bg1"/>
                </a:solidFill>
                <a:round/>
                <a:headEnd/>
                <a:tailEnd/>
              </a:ln>
            </p:spPr>
            <p:txBody>
              <a:bodyPr/>
              <a:lstStyle/>
              <a:p>
                <a:endParaRPr lang="zh-CN" altLang="en-US"/>
              </a:p>
            </p:txBody>
          </p:sp>
          <p:sp>
            <p:nvSpPr>
              <p:cNvPr id="47" name="Rectangle 565"/>
              <p:cNvSpPr>
                <a:spLocks noChangeArrowheads="1"/>
              </p:cNvSpPr>
              <p:nvPr/>
            </p:nvSpPr>
            <p:spPr bwMode="auto">
              <a:xfrm>
                <a:off x="2132013" y="5764213"/>
                <a:ext cx="22225" cy="173037"/>
              </a:xfrm>
              <a:prstGeom prst="rect">
                <a:avLst/>
              </a:prstGeom>
              <a:grpFill/>
              <a:ln w="9525">
                <a:solidFill>
                  <a:schemeClr val="bg1"/>
                </a:solidFill>
                <a:miter lim="800000"/>
                <a:headEnd/>
                <a:tailEnd/>
              </a:ln>
            </p:spPr>
            <p:txBody>
              <a:bodyPr/>
              <a:lstStyle/>
              <a:p>
                <a:endParaRPr lang="zh-CN" altLang="en-US"/>
              </a:p>
            </p:txBody>
          </p:sp>
          <p:sp>
            <p:nvSpPr>
              <p:cNvPr id="48" name="Rectangle 566"/>
              <p:cNvSpPr>
                <a:spLocks noChangeArrowheads="1"/>
              </p:cNvSpPr>
              <p:nvPr/>
            </p:nvSpPr>
            <p:spPr bwMode="auto">
              <a:xfrm>
                <a:off x="2097088" y="5764213"/>
                <a:ext cx="11112" cy="173037"/>
              </a:xfrm>
              <a:prstGeom prst="rect">
                <a:avLst/>
              </a:prstGeom>
              <a:grpFill/>
              <a:ln w="9525">
                <a:solidFill>
                  <a:schemeClr val="bg1"/>
                </a:solidFill>
                <a:miter lim="800000"/>
                <a:headEnd/>
                <a:tailEnd/>
              </a:ln>
            </p:spPr>
            <p:txBody>
              <a:bodyPr/>
              <a:lstStyle/>
              <a:p>
                <a:endParaRPr lang="zh-CN" altLang="en-US"/>
              </a:p>
            </p:txBody>
          </p:sp>
          <p:sp>
            <p:nvSpPr>
              <p:cNvPr id="49" name="Rectangle 567"/>
              <p:cNvSpPr>
                <a:spLocks noChangeArrowheads="1"/>
              </p:cNvSpPr>
              <p:nvPr/>
            </p:nvSpPr>
            <p:spPr bwMode="auto">
              <a:xfrm>
                <a:off x="2051050" y="5764213"/>
                <a:ext cx="11113" cy="173037"/>
              </a:xfrm>
              <a:prstGeom prst="rect">
                <a:avLst/>
              </a:prstGeom>
              <a:grpFill/>
              <a:ln w="9525">
                <a:solidFill>
                  <a:schemeClr val="bg1"/>
                </a:solidFill>
                <a:miter lim="800000"/>
                <a:headEnd/>
                <a:tailEnd/>
              </a:ln>
            </p:spPr>
            <p:txBody>
              <a:bodyPr/>
              <a:lstStyle/>
              <a:p>
                <a:endParaRPr lang="zh-CN" altLang="en-US"/>
              </a:p>
            </p:txBody>
          </p:sp>
          <p:sp>
            <p:nvSpPr>
              <p:cNvPr id="50" name="Rectangle 568"/>
              <p:cNvSpPr>
                <a:spLocks noChangeArrowheads="1"/>
              </p:cNvSpPr>
              <p:nvPr/>
            </p:nvSpPr>
            <p:spPr bwMode="auto">
              <a:xfrm>
                <a:off x="2001838" y="5764213"/>
                <a:ext cx="25400" cy="173037"/>
              </a:xfrm>
              <a:prstGeom prst="rect">
                <a:avLst/>
              </a:prstGeom>
              <a:grpFill/>
              <a:ln w="9525">
                <a:solidFill>
                  <a:schemeClr val="bg1"/>
                </a:solidFill>
                <a:miter lim="800000"/>
                <a:headEnd/>
                <a:tailEnd/>
              </a:ln>
            </p:spPr>
            <p:txBody>
              <a:bodyPr/>
              <a:lstStyle/>
              <a:p>
                <a:endParaRPr lang="zh-CN" altLang="en-US"/>
              </a:p>
            </p:txBody>
          </p:sp>
          <p:sp>
            <p:nvSpPr>
              <p:cNvPr id="51" name="Rectangle 569"/>
              <p:cNvSpPr>
                <a:spLocks noChangeArrowheads="1"/>
              </p:cNvSpPr>
              <p:nvPr/>
            </p:nvSpPr>
            <p:spPr bwMode="auto">
              <a:xfrm>
                <a:off x="1920875" y="5764213"/>
                <a:ext cx="38100" cy="173037"/>
              </a:xfrm>
              <a:prstGeom prst="rect">
                <a:avLst/>
              </a:prstGeom>
              <a:grpFill/>
              <a:ln w="9525">
                <a:solidFill>
                  <a:schemeClr val="bg1"/>
                </a:solidFill>
                <a:miter lim="800000"/>
                <a:headEnd/>
                <a:tailEnd/>
              </a:ln>
            </p:spPr>
            <p:txBody>
              <a:bodyPr/>
              <a:lstStyle/>
              <a:p>
                <a:endParaRPr lang="zh-CN" altLang="en-US"/>
              </a:p>
            </p:txBody>
          </p:sp>
          <p:sp>
            <p:nvSpPr>
              <p:cNvPr id="52" name="Rectangle 570"/>
              <p:cNvSpPr>
                <a:spLocks noChangeArrowheads="1"/>
              </p:cNvSpPr>
              <p:nvPr/>
            </p:nvSpPr>
            <p:spPr bwMode="auto">
              <a:xfrm>
                <a:off x="1885950" y="5764213"/>
                <a:ext cx="12700" cy="173037"/>
              </a:xfrm>
              <a:prstGeom prst="rect">
                <a:avLst/>
              </a:prstGeom>
              <a:grpFill/>
              <a:ln w="9525">
                <a:solidFill>
                  <a:schemeClr val="bg1"/>
                </a:solidFill>
                <a:miter lim="800000"/>
                <a:headEnd/>
                <a:tailEnd/>
              </a:ln>
            </p:spPr>
            <p:txBody>
              <a:bodyPr/>
              <a:lstStyle/>
              <a:p>
                <a:endParaRPr lang="zh-CN" altLang="en-US"/>
              </a:p>
            </p:txBody>
          </p:sp>
          <p:sp>
            <p:nvSpPr>
              <p:cNvPr id="53" name="Rectangle 571"/>
              <p:cNvSpPr>
                <a:spLocks noChangeArrowheads="1"/>
              </p:cNvSpPr>
              <p:nvPr/>
            </p:nvSpPr>
            <p:spPr bwMode="auto">
              <a:xfrm>
                <a:off x="1839913" y="5764213"/>
                <a:ext cx="12700" cy="173037"/>
              </a:xfrm>
              <a:prstGeom prst="rect">
                <a:avLst/>
              </a:prstGeom>
              <a:grpFill/>
              <a:ln w="9525">
                <a:solidFill>
                  <a:schemeClr val="bg1"/>
                </a:solidFill>
                <a:miter lim="800000"/>
                <a:headEnd/>
                <a:tailEnd/>
              </a:ln>
            </p:spPr>
            <p:txBody>
              <a:bodyPr/>
              <a:lstStyle/>
              <a:p>
                <a:endParaRPr lang="zh-CN" altLang="en-US"/>
              </a:p>
            </p:txBody>
          </p:sp>
          <p:sp>
            <p:nvSpPr>
              <p:cNvPr id="54" name="Freeform 572"/>
              <p:cNvSpPr>
                <a:spLocks/>
              </p:cNvSpPr>
              <p:nvPr/>
            </p:nvSpPr>
            <p:spPr bwMode="auto">
              <a:xfrm>
                <a:off x="1725613" y="5659438"/>
                <a:ext cx="92075" cy="104775"/>
              </a:xfrm>
              <a:custGeom>
                <a:avLst/>
                <a:gdLst>
                  <a:gd name="T0" fmla="*/ 2147483646 w 40"/>
                  <a:gd name="T1" fmla="*/ 2147483646 h 45"/>
                  <a:gd name="T2" fmla="*/ 2147483646 w 40"/>
                  <a:gd name="T3" fmla="*/ 2147483646 h 45"/>
                  <a:gd name="T4" fmla="*/ 2147483646 w 40"/>
                  <a:gd name="T5" fmla="*/ 2147483646 h 45"/>
                  <a:gd name="T6" fmla="*/ 2147483646 w 40"/>
                  <a:gd name="T7" fmla="*/ 2147483646 h 45"/>
                  <a:gd name="T8" fmla="*/ 2147483646 w 40"/>
                  <a:gd name="T9" fmla="*/ 2147483646 h 45"/>
                  <a:gd name="T10" fmla="*/ 2147483646 w 40"/>
                  <a:gd name="T11" fmla="*/ 2147483646 h 45"/>
                  <a:gd name="T12" fmla="*/ 2147483646 w 40"/>
                  <a:gd name="T13" fmla="*/ 2147483646 h 45"/>
                  <a:gd name="T14" fmla="*/ 2147483646 w 40"/>
                  <a:gd name="T15" fmla="*/ 2147483646 h 45"/>
                  <a:gd name="T16" fmla="*/ 2147483646 w 40"/>
                  <a:gd name="T17" fmla="*/ 2147483646 h 45"/>
                  <a:gd name="T18" fmla="*/ 0 w 40"/>
                  <a:gd name="T19" fmla="*/ 2147483646 h 45"/>
                  <a:gd name="T20" fmla="*/ 0 w 40"/>
                  <a:gd name="T21" fmla="*/ 2147483646 h 45"/>
                  <a:gd name="T22" fmla="*/ 0 w 40"/>
                  <a:gd name="T23" fmla="*/ 2147483646 h 45"/>
                  <a:gd name="T24" fmla="*/ 2147483646 w 40"/>
                  <a:gd name="T25" fmla="*/ 0 h 45"/>
                  <a:gd name="T26" fmla="*/ 2147483646 w 40"/>
                  <a:gd name="T27" fmla="*/ 0 h 45"/>
                  <a:gd name="T28" fmla="*/ 2147483646 w 40"/>
                  <a:gd name="T29" fmla="*/ 0 h 45"/>
                  <a:gd name="T30" fmla="*/ 2147483646 w 40"/>
                  <a:gd name="T31" fmla="*/ 0 h 45"/>
                  <a:gd name="T32" fmla="*/ 2147483646 w 40"/>
                  <a:gd name="T33" fmla="*/ 0 h 45"/>
                  <a:gd name="T34" fmla="*/ 2147483646 w 40"/>
                  <a:gd name="T35" fmla="*/ 0 h 45"/>
                  <a:gd name="T36" fmla="*/ 2147483646 w 40"/>
                  <a:gd name="T37" fmla="*/ 2147483646 h 45"/>
                  <a:gd name="T38" fmla="*/ 2147483646 w 40"/>
                  <a:gd name="T39" fmla="*/ 2147483646 h 4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40" h="45">
                    <a:moveTo>
                      <a:pt x="35" y="10"/>
                    </a:moveTo>
                    <a:cubicBezTo>
                      <a:pt x="35" y="10"/>
                      <a:pt x="35" y="10"/>
                      <a:pt x="35" y="10"/>
                    </a:cubicBezTo>
                    <a:cubicBezTo>
                      <a:pt x="33" y="10"/>
                      <a:pt x="33" y="10"/>
                      <a:pt x="33" y="10"/>
                    </a:cubicBezTo>
                    <a:cubicBezTo>
                      <a:pt x="33" y="10"/>
                      <a:pt x="33" y="10"/>
                      <a:pt x="33" y="10"/>
                    </a:cubicBezTo>
                    <a:cubicBezTo>
                      <a:pt x="20" y="10"/>
                      <a:pt x="20" y="10"/>
                      <a:pt x="20" y="10"/>
                    </a:cubicBezTo>
                    <a:cubicBezTo>
                      <a:pt x="15" y="10"/>
                      <a:pt x="10" y="14"/>
                      <a:pt x="10" y="20"/>
                    </a:cubicBezTo>
                    <a:cubicBezTo>
                      <a:pt x="10" y="40"/>
                      <a:pt x="10" y="40"/>
                      <a:pt x="10" y="40"/>
                    </a:cubicBezTo>
                    <a:cubicBezTo>
                      <a:pt x="10" y="40"/>
                      <a:pt x="10" y="40"/>
                      <a:pt x="10" y="40"/>
                    </a:cubicBezTo>
                    <a:cubicBezTo>
                      <a:pt x="10" y="43"/>
                      <a:pt x="8" y="45"/>
                      <a:pt x="5" y="45"/>
                    </a:cubicBezTo>
                    <a:cubicBezTo>
                      <a:pt x="2" y="45"/>
                      <a:pt x="0" y="43"/>
                      <a:pt x="0" y="40"/>
                    </a:cubicBezTo>
                    <a:cubicBezTo>
                      <a:pt x="0" y="40"/>
                      <a:pt x="0" y="40"/>
                      <a:pt x="0" y="40"/>
                    </a:cubicBezTo>
                    <a:cubicBezTo>
                      <a:pt x="0" y="15"/>
                      <a:pt x="0" y="15"/>
                      <a:pt x="0" y="15"/>
                    </a:cubicBezTo>
                    <a:cubicBezTo>
                      <a:pt x="0" y="6"/>
                      <a:pt x="7" y="0"/>
                      <a:pt x="15" y="0"/>
                    </a:cubicBezTo>
                    <a:cubicBezTo>
                      <a:pt x="19" y="0"/>
                      <a:pt x="19" y="0"/>
                      <a:pt x="19" y="0"/>
                    </a:cubicBezTo>
                    <a:cubicBezTo>
                      <a:pt x="19" y="0"/>
                      <a:pt x="19" y="0"/>
                      <a:pt x="19" y="0"/>
                    </a:cubicBezTo>
                    <a:cubicBezTo>
                      <a:pt x="35" y="0"/>
                      <a:pt x="35" y="0"/>
                      <a:pt x="35" y="0"/>
                    </a:cubicBezTo>
                    <a:cubicBezTo>
                      <a:pt x="35" y="0"/>
                      <a:pt x="35" y="0"/>
                      <a:pt x="35" y="0"/>
                    </a:cubicBezTo>
                    <a:cubicBezTo>
                      <a:pt x="35" y="0"/>
                      <a:pt x="35" y="0"/>
                      <a:pt x="35" y="0"/>
                    </a:cubicBezTo>
                    <a:cubicBezTo>
                      <a:pt x="38" y="0"/>
                      <a:pt x="40" y="2"/>
                      <a:pt x="40" y="5"/>
                    </a:cubicBezTo>
                    <a:cubicBezTo>
                      <a:pt x="40" y="7"/>
                      <a:pt x="38" y="10"/>
                      <a:pt x="35" y="10"/>
                    </a:cubicBezTo>
                    <a:close/>
                  </a:path>
                </a:pathLst>
              </a:custGeom>
              <a:grpFill/>
              <a:ln w="9525">
                <a:solidFill>
                  <a:schemeClr val="bg1"/>
                </a:solidFill>
                <a:round/>
                <a:headEnd/>
                <a:tailEnd/>
              </a:ln>
            </p:spPr>
            <p:txBody>
              <a:bodyPr/>
              <a:lstStyle/>
              <a:p>
                <a:endParaRPr lang="zh-CN" altLang="en-US"/>
              </a:p>
            </p:txBody>
          </p:sp>
          <p:sp>
            <p:nvSpPr>
              <p:cNvPr id="55" name="Rectangle 573"/>
              <p:cNvSpPr>
                <a:spLocks noChangeArrowheads="1"/>
              </p:cNvSpPr>
              <p:nvPr/>
            </p:nvSpPr>
            <p:spPr bwMode="auto">
              <a:xfrm>
                <a:off x="1793875" y="5764213"/>
                <a:ext cx="23813" cy="173037"/>
              </a:xfrm>
              <a:prstGeom prst="rect">
                <a:avLst/>
              </a:prstGeom>
              <a:grpFill/>
              <a:ln w="9525">
                <a:solidFill>
                  <a:schemeClr val="bg1"/>
                </a:solidFill>
                <a:miter lim="800000"/>
                <a:headEnd/>
                <a:tailEnd/>
              </a:ln>
            </p:spPr>
            <p:txBody>
              <a:bodyPr/>
              <a:lstStyle/>
              <a:p>
                <a:endParaRPr lang="zh-CN" altLang="en-US"/>
              </a:p>
            </p:txBody>
          </p:sp>
          <p:sp>
            <p:nvSpPr>
              <p:cNvPr id="56" name="Rectangle 574"/>
              <p:cNvSpPr>
                <a:spLocks noChangeArrowheads="1"/>
              </p:cNvSpPr>
              <p:nvPr/>
            </p:nvSpPr>
            <p:spPr bwMode="auto">
              <a:xfrm>
                <a:off x="1793875" y="5937250"/>
                <a:ext cx="23813" cy="114300"/>
              </a:xfrm>
              <a:prstGeom prst="rect">
                <a:avLst/>
              </a:prstGeom>
              <a:grpFill/>
              <a:ln w="9525">
                <a:solidFill>
                  <a:schemeClr val="bg1"/>
                </a:solidFill>
                <a:miter lim="800000"/>
                <a:headEnd/>
                <a:tailEnd/>
              </a:ln>
            </p:spPr>
            <p:txBody>
              <a:bodyPr/>
              <a:lstStyle/>
              <a:p>
                <a:endParaRPr lang="zh-CN" altLang="en-US"/>
              </a:p>
            </p:txBody>
          </p:sp>
          <p:sp>
            <p:nvSpPr>
              <p:cNvPr id="57" name="Freeform 575"/>
              <p:cNvSpPr>
                <a:spLocks/>
              </p:cNvSpPr>
              <p:nvPr/>
            </p:nvSpPr>
            <p:spPr bwMode="auto">
              <a:xfrm>
                <a:off x="1725613" y="6051550"/>
                <a:ext cx="92075" cy="106363"/>
              </a:xfrm>
              <a:custGeom>
                <a:avLst/>
                <a:gdLst>
                  <a:gd name="T0" fmla="*/ 0 w 40"/>
                  <a:gd name="T1" fmla="*/ 2147483646 h 46"/>
                  <a:gd name="T2" fmla="*/ 2147483646 w 40"/>
                  <a:gd name="T3" fmla="*/ 0 h 46"/>
                  <a:gd name="T4" fmla="*/ 2147483646 w 40"/>
                  <a:gd name="T5" fmla="*/ 2147483646 h 46"/>
                  <a:gd name="T6" fmla="*/ 2147483646 w 40"/>
                  <a:gd name="T7" fmla="*/ 2147483646 h 46"/>
                  <a:gd name="T8" fmla="*/ 2147483646 w 40"/>
                  <a:gd name="T9" fmla="*/ 2147483646 h 46"/>
                  <a:gd name="T10" fmla="*/ 2147483646 w 40"/>
                  <a:gd name="T11" fmla="*/ 2147483646 h 46"/>
                  <a:gd name="T12" fmla="*/ 2147483646 w 40"/>
                  <a:gd name="T13" fmla="*/ 2147483646 h 46"/>
                  <a:gd name="T14" fmla="*/ 2147483646 w 40"/>
                  <a:gd name="T15" fmla="*/ 2147483646 h 46"/>
                  <a:gd name="T16" fmla="*/ 2147483646 w 40"/>
                  <a:gd name="T17" fmla="*/ 2147483646 h 46"/>
                  <a:gd name="T18" fmla="*/ 2147483646 w 40"/>
                  <a:gd name="T19" fmla="*/ 2147483646 h 46"/>
                  <a:gd name="T20" fmla="*/ 2147483646 w 40"/>
                  <a:gd name="T21" fmla="*/ 2147483646 h 46"/>
                  <a:gd name="T22" fmla="*/ 2147483646 w 40"/>
                  <a:gd name="T23" fmla="*/ 2147483646 h 46"/>
                  <a:gd name="T24" fmla="*/ 2147483646 w 40"/>
                  <a:gd name="T25" fmla="*/ 2147483646 h 46"/>
                  <a:gd name="T26" fmla="*/ 2147483646 w 40"/>
                  <a:gd name="T27" fmla="*/ 2147483646 h 46"/>
                  <a:gd name="T28" fmla="*/ 2147483646 w 40"/>
                  <a:gd name="T29" fmla="*/ 2147483646 h 46"/>
                  <a:gd name="T30" fmla="*/ 2147483646 w 40"/>
                  <a:gd name="T31" fmla="*/ 2147483646 h 46"/>
                  <a:gd name="T32" fmla="*/ 0 w 40"/>
                  <a:gd name="T33" fmla="*/ 2147483646 h 46"/>
                  <a:gd name="T34" fmla="*/ 0 w 40"/>
                  <a:gd name="T35" fmla="*/ 2147483646 h 46"/>
                  <a:gd name="T36" fmla="*/ 0 w 40"/>
                  <a:gd name="T37" fmla="*/ 2147483646 h 4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0" h="46">
                    <a:moveTo>
                      <a:pt x="0" y="5"/>
                    </a:moveTo>
                    <a:cubicBezTo>
                      <a:pt x="0" y="3"/>
                      <a:pt x="2" y="0"/>
                      <a:pt x="5" y="0"/>
                    </a:cubicBezTo>
                    <a:cubicBezTo>
                      <a:pt x="8" y="0"/>
                      <a:pt x="10" y="3"/>
                      <a:pt x="10" y="5"/>
                    </a:cubicBezTo>
                    <a:cubicBezTo>
                      <a:pt x="10" y="5"/>
                      <a:pt x="10" y="5"/>
                      <a:pt x="10" y="6"/>
                    </a:cubicBezTo>
                    <a:cubicBezTo>
                      <a:pt x="10" y="25"/>
                      <a:pt x="10" y="25"/>
                      <a:pt x="10" y="25"/>
                    </a:cubicBezTo>
                    <a:cubicBezTo>
                      <a:pt x="10" y="31"/>
                      <a:pt x="14" y="35"/>
                      <a:pt x="19" y="35"/>
                    </a:cubicBezTo>
                    <a:cubicBezTo>
                      <a:pt x="19" y="35"/>
                      <a:pt x="19" y="35"/>
                      <a:pt x="19" y="35"/>
                    </a:cubicBezTo>
                    <a:cubicBezTo>
                      <a:pt x="35" y="35"/>
                      <a:pt x="35" y="35"/>
                      <a:pt x="35" y="35"/>
                    </a:cubicBezTo>
                    <a:cubicBezTo>
                      <a:pt x="35" y="35"/>
                      <a:pt x="35" y="35"/>
                      <a:pt x="35" y="35"/>
                    </a:cubicBezTo>
                    <a:cubicBezTo>
                      <a:pt x="35" y="35"/>
                      <a:pt x="35" y="35"/>
                      <a:pt x="35" y="35"/>
                    </a:cubicBezTo>
                    <a:cubicBezTo>
                      <a:pt x="38" y="35"/>
                      <a:pt x="40" y="38"/>
                      <a:pt x="40" y="40"/>
                    </a:cubicBezTo>
                    <a:cubicBezTo>
                      <a:pt x="40" y="43"/>
                      <a:pt x="38" y="45"/>
                      <a:pt x="35" y="45"/>
                    </a:cubicBezTo>
                    <a:cubicBezTo>
                      <a:pt x="35" y="45"/>
                      <a:pt x="35" y="45"/>
                      <a:pt x="35" y="45"/>
                    </a:cubicBezTo>
                    <a:cubicBezTo>
                      <a:pt x="33" y="45"/>
                      <a:pt x="33" y="45"/>
                      <a:pt x="33" y="45"/>
                    </a:cubicBezTo>
                    <a:cubicBezTo>
                      <a:pt x="33" y="46"/>
                      <a:pt x="33" y="46"/>
                      <a:pt x="33" y="46"/>
                    </a:cubicBezTo>
                    <a:cubicBezTo>
                      <a:pt x="15" y="46"/>
                      <a:pt x="15" y="46"/>
                      <a:pt x="15" y="46"/>
                    </a:cubicBezTo>
                    <a:cubicBezTo>
                      <a:pt x="7" y="46"/>
                      <a:pt x="0" y="39"/>
                      <a:pt x="0" y="30"/>
                    </a:cubicBezTo>
                    <a:cubicBezTo>
                      <a:pt x="0" y="5"/>
                      <a:pt x="0" y="5"/>
                      <a:pt x="0" y="5"/>
                    </a:cubicBezTo>
                    <a:cubicBezTo>
                      <a:pt x="0" y="5"/>
                      <a:pt x="0" y="5"/>
                      <a:pt x="0" y="5"/>
                    </a:cubicBezTo>
                    <a:close/>
                  </a:path>
                </a:pathLst>
              </a:custGeom>
              <a:grpFill/>
              <a:ln w="9525">
                <a:solidFill>
                  <a:schemeClr val="bg1"/>
                </a:solidFill>
                <a:round/>
                <a:headEnd/>
                <a:tailEnd/>
              </a:ln>
            </p:spPr>
            <p:txBody>
              <a:bodyPr/>
              <a:lstStyle/>
              <a:p>
                <a:endParaRPr lang="zh-CN" altLang="en-US"/>
              </a:p>
            </p:txBody>
          </p:sp>
          <p:sp>
            <p:nvSpPr>
              <p:cNvPr id="58" name="Rectangle 576"/>
              <p:cNvSpPr>
                <a:spLocks noChangeArrowheads="1"/>
              </p:cNvSpPr>
              <p:nvPr/>
            </p:nvSpPr>
            <p:spPr bwMode="auto">
              <a:xfrm>
                <a:off x="1839913" y="5937250"/>
                <a:ext cx="12700" cy="68263"/>
              </a:xfrm>
              <a:prstGeom prst="rect">
                <a:avLst/>
              </a:prstGeom>
              <a:grpFill/>
              <a:ln w="9525">
                <a:solidFill>
                  <a:schemeClr val="bg1"/>
                </a:solidFill>
                <a:miter lim="800000"/>
                <a:headEnd/>
                <a:tailEnd/>
              </a:ln>
            </p:spPr>
            <p:txBody>
              <a:bodyPr/>
              <a:lstStyle/>
              <a:p>
                <a:endParaRPr lang="zh-CN" altLang="en-US"/>
              </a:p>
            </p:txBody>
          </p:sp>
          <p:sp>
            <p:nvSpPr>
              <p:cNvPr id="59" name="Rectangle 577"/>
              <p:cNvSpPr>
                <a:spLocks noChangeArrowheads="1"/>
              </p:cNvSpPr>
              <p:nvPr/>
            </p:nvSpPr>
            <p:spPr bwMode="auto">
              <a:xfrm>
                <a:off x="1839913" y="6029325"/>
                <a:ext cx="23812" cy="22225"/>
              </a:xfrm>
              <a:prstGeom prst="rect">
                <a:avLst/>
              </a:prstGeom>
              <a:grpFill/>
              <a:ln w="9525">
                <a:solidFill>
                  <a:schemeClr val="bg1"/>
                </a:solidFill>
                <a:miter lim="800000"/>
                <a:headEnd/>
                <a:tailEnd/>
              </a:ln>
            </p:spPr>
            <p:txBody>
              <a:bodyPr/>
              <a:lstStyle/>
              <a:p>
                <a:endParaRPr lang="zh-CN" altLang="en-US"/>
              </a:p>
            </p:txBody>
          </p:sp>
          <p:sp>
            <p:nvSpPr>
              <p:cNvPr id="60" name="Rectangle 578"/>
              <p:cNvSpPr>
                <a:spLocks noChangeArrowheads="1"/>
              </p:cNvSpPr>
              <p:nvPr/>
            </p:nvSpPr>
            <p:spPr bwMode="auto">
              <a:xfrm>
                <a:off x="1885950" y="5937250"/>
                <a:ext cx="12700" cy="68263"/>
              </a:xfrm>
              <a:prstGeom prst="rect">
                <a:avLst/>
              </a:prstGeom>
              <a:grpFill/>
              <a:ln w="9525">
                <a:solidFill>
                  <a:schemeClr val="bg1"/>
                </a:solidFill>
                <a:miter lim="800000"/>
                <a:headEnd/>
                <a:tailEnd/>
              </a:ln>
            </p:spPr>
            <p:txBody>
              <a:bodyPr/>
              <a:lstStyle/>
              <a:p>
                <a:endParaRPr lang="zh-CN" altLang="en-US"/>
              </a:p>
            </p:txBody>
          </p:sp>
          <p:sp>
            <p:nvSpPr>
              <p:cNvPr id="61" name="Rectangle 579"/>
              <p:cNvSpPr>
                <a:spLocks noChangeArrowheads="1"/>
              </p:cNvSpPr>
              <p:nvPr/>
            </p:nvSpPr>
            <p:spPr bwMode="auto">
              <a:xfrm>
                <a:off x="1885950" y="6029325"/>
                <a:ext cx="23813" cy="22225"/>
              </a:xfrm>
              <a:prstGeom prst="rect">
                <a:avLst/>
              </a:prstGeom>
              <a:grpFill/>
              <a:ln w="9525">
                <a:solidFill>
                  <a:schemeClr val="bg1"/>
                </a:solidFill>
                <a:miter lim="800000"/>
                <a:headEnd/>
                <a:tailEnd/>
              </a:ln>
            </p:spPr>
            <p:txBody>
              <a:bodyPr/>
              <a:lstStyle/>
              <a:p>
                <a:endParaRPr lang="zh-CN" altLang="en-US"/>
              </a:p>
            </p:txBody>
          </p:sp>
          <p:sp>
            <p:nvSpPr>
              <p:cNvPr id="62" name="Rectangle 580"/>
              <p:cNvSpPr>
                <a:spLocks noChangeArrowheads="1"/>
              </p:cNvSpPr>
              <p:nvPr/>
            </p:nvSpPr>
            <p:spPr bwMode="auto">
              <a:xfrm>
                <a:off x="1920875" y="5937250"/>
                <a:ext cx="38100" cy="68263"/>
              </a:xfrm>
              <a:prstGeom prst="rect">
                <a:avLst/>
              </a:prstGeom>
              <a:grpFill/>
              <a:ln w="9525">
                <a:solidFill>
                  <a:schemeClr val="bg1"/>
                </a:solidFill>
                <a:miter lim="800000"/>
                <a:headEnd/>
                <a:tailEnd/>
              </a:ln>
            </p:spPr>
            <p:txBody>
              <a:bodyPr/>
              <a:lstStyle/>
              <a:p>
                <a:endParaRPr lang="zh-CN" altLang="en-US"/>
              </a:p>
            </p:txBody>
          </p:sp>
          <p:sp>
            <p:nvSpPr>
              <p:cNvPr id="63" name="Rectangle 581"/>
              <p:cNvSpPr>
                <a:spLocks noChangeArrowheads="1"/>
              </p:cNvSpPr>
              <p:nvPr/>
            </p:nvSpPr>
            <p:spPr bwMode="auto">
              <a:xfrm>
                <a:off x="1933575" y="6029325"/>
                <a:ext cx="22225" cy="22225"/>
              </a:xfrm>
              <a:prstGeom prst="rect">
                <a:avLst/>
              </a:prstGeom>
              <a:grpFill/>
              <a:ln w="9525">
                <a:solidFill>
                  <a:schemeClr val="bg1"/>
                </a:solidFill>
                <a:miter lim="800000"/>
                <a:headEnd/>
                <a:tailEnd/>
              </a:ln>
            </p:spPr>
            <p:txBody>
              <a:bodyPr/>
              <a:lstStyle/>
              <a:p>
                <a:endParaRPr lang="zh-CN" altLang="en-US"/>
              </a:p>
            </p:txBody>
          </p:sp>
          <p:sp>
            <p:nvSpPr>
              <p:cNvPr id="64" name="Rectangle 582"/>
              <p:cNvSpPr>
                <a:spLocks noChangeArrowheads="1"/>
              </p:cNvSpPr>
              <p:nvPr/>
            </p:nvSpPr>
            <p:spPr bwMode="auto">
              <a:xfrm>
                <a:off x="2001838" y="5937250"/>
                <a:ext cx="25400" cy="68263"/>
              </a:xfrm>
              <a:prstGeom prst="rect">
                <a:avLst/>
              </a:prstGeom>
              <a:grpFill/>
              <a:ln w="9525">
                <a:solidFill>
                  <a:schemeClr val="bg1"/>
                </a:solidFill>
                <a:miter lim="800000"/>
                <a:headEnd/>
                <a:tailEnd/>
              </a:ln>
            </p:spPr>
            <p:txBody>
              <a:bodyPr/>
              <a:lstStyle/>
              <a:p>
                <a:endParaRPr lang="zh-CN" altLang="en-US"/>
              </a:p>
            </p:txBody>
          </p:sp>
          <p:sp>
            <p:nvSpPr>
              <p:cNvPr id="65" name="Rectangle 583"/>
              <p:cNvSpPr>
                <a:spLocks noChangeArrowheads="1"/>
              </p:cNvSpPr>
              <p:nvPr/>
            </p:nvSpPr>
            <p:spPr bwMode="auto">
              <a:xfrm>
                <a:off x="1979613" y="6029325"/>
                <a:ext cx="22225" cy="22225"/>
              </a:xfrm>
              <a:prstGeom prst="rect">
                <a:avLst/>
              </a:prstGeom>
              <a:grpFill/>
              <a:ln w="9525">
                <a:solidFill>
                  <a:schemeClr val="bg1"/>
                </a:solidFill>
                <a:miter lim="800000"/>
                <a:headEnd/>
                <a:tailEnd/>
              </a:ln>
            </p:spPr>
            <p:txBody>
              <a:bodyPr/>
              <a:lstStyle/>
              <a:p>
                <a:endParaRPr lang="zh-CN" altLang="en-US"/>
              </a:p>
            </p:txBody>
          </p:sp>
          <p:sp>
            <p:nvSpPr>
              <p:cNvPr id="66" name="Rectangle 584"/>
              <p:cNvSpPr>
                <a:spLocks noChangeArrowheads="1"/>
              </p:cNvSpPr>
              <p:nvPr/>
            </p:nvSpPr>
            <p:spPr bwMode="auto">
              <a:xfrm>
                <a:off x="2051050" y="5937250"/>
                <a:ext cx="11113" cy="68263"/>
              </a:xfrm>
              <a:prstGeom prst="rect">
                <a:avLst/>
              </a:prstGeom>
              <a:grpFill/>
              <a:ln w="9525">
                <a:solidFill>
                  <a:schemeClr val="bg1"/>
                </a:solidFill>
                <a:miter lim="800000"/>
                <a:headEnd/>
                <a:tailEnd/>
              </a:ln>
            </p:spPr>
            <p:txBody>
              <a:bodyPr/>
              <a:lstStyle/>
              <a:p>
                <a:endParaRPr lang="zh-CN" altLang="en-US"/>
              </a:p>
            </p:txBody>
          </p:sp>
          <p:sp>
            <p:nvSpPr>
              <p:cNvPr id="67" name="Rectangle 585"/>
              <p:cNvSpPr>
                <a:spLocks noChangeArrowheads="1"/>
              </p:cNvSpPr>
              <p:nvPr/>
            </p:nvSpPr>
            <p:spPr bwMode="auto">
              <a:xfrm>
                <a:off x="2038350" y="6029325"/>
                <a:ext cx="23813" cy="22225"/>
              </a:xfrm>
              <a:prstGeom prst="rect">
                <a:avLst/>
              </a:prstGeom>
              <a:grpFill/>
              <a:ln w="9525">
                <a:solidFill>
                  <a:schemeClr val="bg1"/>
                </a:solidFill>
                <a:miter lim="800000"/>
                <a:headEnd/>
                <a:tailEnd/>
              </a:ln>
            </p:spPr>
            <p:txBody>
              <a:bodyPr/>
              <a:lstStyle/>
              <a:p>
                <a:endParaRPr lang="zh-CN" altLang="en-US"/>
              </a:p>
            </p:txBody>
          </p:sp>
          <p:sp>
            <p:nvSpPr>
              <p:cNvPr id="68" name="Rectangle 586"/>
              <p:cNvSpPr>
                <a:spLocks noChangeArrowheads="1"/>
              </p:cNvSpPr>
              <p:nvPr/>
            </p:nvSpPr>
            <p:spPr bwMode="auto">
              <a:xfrm>
                <a:off x="2097088" y="5937250"/>
                <a:ext cx="11112" cy="68263"/>
              </a:xfrm>
              <a:prstGeom prst="rect">
                <a:avLst/>
              </a:prstGeom>
              <a:grpFill/>
              <a:ln w="9525">
                <a:solidFill>
                  <a:schemeClr val="bg1"/>
                </a:solidFill>
                <a:miter lim="800000"/>
                <a:headEnd/>
                <a:tailEnd/>
              </a:ln>
            </p:spPr>
            <p:txBody>
              <a:bodyPr/>
              <a:lstStyle/>
              <a:p>
                <a:endParaRPr lang="zh-CN" altLang="en-US"/>
              </a:p>
            </p:txBody>
          </p:sp>
          <p:sp>
            <p:nvSpPr>
              <p:cNvPr id="69" name="Rectangle 587"/>
              <p:cNvSpPr>
                <a:spLocks noChangeArrowheads="1"/>
              </p:cNvSpPr>
              <p:nvPr/>
            </p:nvSpPr>
            <p:spPr bwMode="auto">
              <a:xfrm>
                <a:off x="2085975" y="6029325"/>
                <a:ext cx="22225" cy="22225"/>
              </a:xfrm>
              <a:prstGeom prst="rect">
                <a:avLst/>
              </a:prstGeom>
              <a:grpFill/>
              <a:ln w="9525">
                <a:solidFill>
                  <a:schemeClr val="bg1"/>
                </a:solidFill>
                <a:miter lim="800000"/>
                <a:headEnd/>
                <a:tailEnd/>
              </a:ln>
            </p:spPr>
            <p:txBody>
              <a:bodyPr/>
              <a:lstStyle/>
              <a:p>
                <a:endParaRPr lang="zh-CN" altLang="en-US"/>
              </a:p>
            </p:txBody>
          </p:sp>
          <p:sp>
            <p:nvSpPr>
              <p:cNvPr id="70" name="Rectangle 588"/>
              <p:cNvSpPr>
                <a:spLocks noChangeArrowheads="1"/>
              </p:cNvSpPr>
              <p:nvPr/>
            </p:nvSpPr>
            <p:spPr bwMode="auto">
              <a:xfrm>
                <a:off x="2132013" y="5937250"/>
                <a:ext cx="22225" cy="114300"/>
              </a:xfrm>
              <a:prstGeom prst="rect">
                <a:avLst/>
              </a:prstGeom>
              <a:grpFill/>
              <a:ln w="9525">
                <a:solidFill>
                  <a:schemeClr val="bg1"/>
                </a:solidFill>
                <a:miter lim="800000"/>
                <a:headEnd/>
                <a:tailEnd/>
              </a:ln>
            </p:spPr>
            <p:txBody>
              <a:bodyPr/>
              <a:lstStyle/>
              <a:p>
                <a:endParaRPr lang="zh-CN" altLang="en-US"/>
              </a:p>
            </p:txBody>
          </p:sp>
          <p:sp>
            <p:nvSpPr>
              <p:cNvPr id="71" name="Freeform 589"/>
              <p:cNvSpPr>
                <a:spLocks/>
              </p:cNvSpPr>
              <p:nvPr/>
            </p:nvSpPr>
            <p:spPr bwMode="auto">
              <a:xfrm>
                <a:off x="2132013" y="6051550"/>
                <a:ext cx="92075" cy="106363"/>
              </a:xfrm>
              <a:custGeom>
                <a:avLst/>
                <a:gdLst>
                  <a:gd name="T0" fmla="*/ 2147483646 w 40"/>
                  <a:gd name="T1" fmla="*/ 2147483646 h 46"/>
                  <a:gd name="T2" fmla="*/ 2147483646 w 40"/>
                  <a:gd name="T3" fmla="*/ 2147483646 h 46"/>
                  <a:gd name="T4" fmla="*/ 2147483646 w 40"/>
                  <a:gd name="T5" fmla="*/ 2147483646 h 46"/>
                  <a:gd name="T6" fmla="*/ 2147483646 w 40"/>
                  <a:gd name="T7" fmla="*/ 2147483646 h 46"/>
                  <a:gd name="T8" fmla="*/ 2147483646 w 40"/>
                  <a:gd name="T9" fmla="*/ 2147483646 h 46"/>
                  <a:gd name="T10" fmla="*/ 2147483646 w 40"/>
                  <a:gd name="T11" fmla="*/ 2147483646 h 46"/>
                  <a:gd name="T12" fmla="*/ 2147483646 w 40"/>
                  <a:gd name="T13" fmla="*/ 2147483646 h 46"/>
                  <a:gd name="T14" fmla="*/ 2147483646 w 40"/>
                  <a:gd name="T15" fmla="*/ 2147483646 h 46"/>
                  <a:gd name="T16" fmla="*/ 2147483646 w 40"/>
                  <a:gd name="T17" fmla="*/ 0 h 46"/>
                  <a:gd name="T18" fmla="*/ 2147483646 w 40"/>
                  <a:gd name="T19" fmla="*/ 2147483646 h 46"/>
                  <a:gd name="T20" fmla="*/ 2147483646 w 40"/>
                  <a:gd name="T21" fmla="*/ 2147483646 h 46"/>
                  <a:gd name="T22" fmla="*/ 2147483646 w 40"/>
                  <a:gd name="T23" fmla="*/ 2147483646 h 46"/>
                  <a:gd name="T24" fmla="*/ 2147483646 w 40"/>
                  <a:gd name="T25" fmla="*/ 2147483646 h 46"/>
                  <a:gd name="T26" fmla="*/ 2147483646 w 40"/>
                  <a:gd name="T27" fmla="*/ 2147483646 h 46"/>
                  <a:gd name="T28" fmla="*/ 2147483646 w 40"/>
                  <a:gd name="T29" fmla="*/ 2147483646 h 46"/>
                  <a:gd name="T30" fmla="*/ 2147483646 w 40"/>
                  <a:gd name="T31" fmla="*/ 2147483646 h 46"/>
                  <a:gd name="T32" fmla="*/ 2147483646 w 40"/>
                  <a:gd name="T33" fmla="*/ 2147483646 h 46"/>
                  <a:gd name="T34" fmla="*/ 0 w 40"/>
                  <a:gd name="T35" fmla="*/ 2147483646 h 46"/>
                  <a:gd name="T36" fmla="*/ 2147483646 w 40"/>
                  <a:gd name="T37" fmla="*/ 2147483646 h 4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0" h="46">
                    <a:moveTo>
                      <a:pt x="5" y="35"/>
                    </a:moveTo>
                    <a:cubicBezTo>
                      <a:pt x="5" y="35"/>
                      <a:pt x="5" y="35"/>
                      <a:pt x="5" y="35"/>
                    </a:cubicBezTo>
                    <a:cubicBezTo>
                      <a:pt x="5" y="35"/>
                      <a:pt x="5" y="35"/>
                      <a:pt x="5" y="35"/>
                    </a:cubicBezTo>
                    <a:cubicBezTo>
                      <a:pt x="22" y="35"/>
                      <a:pt x="22" y="35"/>
                      <a:pt x="22" y="35"/>
                    </a:cubicBezTo>
                    <a:cubicBezTo>
                      <a:pt x="22" y="35"/>
                      <a:pt x="22" y="35"/>
                      <a:pt x="22" y="35"/>
                    </a:cubicBezTo>
                    <a:cubicBezTo>
                      <a:pt x="26" y="35"/>
                      <a:pt x="30" y="30"/>
                      <a:pt x="30" y="25"/>
                    </a:cubicBezTo>
                    <a:cubicBezTo>
                      <a:pt x="30" y="6"/>
                      <a:pt x="30" y="6"/>
                      <a:pt x="30" y="6"/>
                    </a:cubicBezTo>
                    <a:cubicBezTo>
                      <a:pt x="30" y="5"/>
                      <a:pt x="30" y="5"/>
                      <a:pt x="30" y="5"/>
                    </a:cubicBezTo>
                    <a:cubicBezTo>
                      <a:pt x="30" y="3"/>
                      <a:pt x="32" y="0"/>
                      <a:pt x="35" y="0"/>
                    </a:cubicBezTo>
                    <a:cubicBezTo>
                      <a:pt x="38" y="0"/>
                      <a:pt x="40" y="3"/>
                      <a:pt x="40" y="5"/>
                    </a:cubicBezTo>
                    <a:cubicBezTo>
                      <a:pt x="40" y="5"/>
                      <a:pt x="40" y="5"/>
                      <a:pt x="40" y="5"/>
                    </a:cubicBezTo>
                    <a:cubicBezTo>
                      <a:pt x="40" y="30"/>
                      <a:pt x="40" y="30"/>
                      <a:pt x="40" y="30"/>
                    </a:cubicBezTo>
                    <a:cubicBezTo>
                      <a:pt x="40" y="39"/>
                      <a:pt x="33" y="46"/>
                      <a:pt x="25" y="46"/>
                    </a:cubicBezTo>
                    <a:cubicBezTo>
                      <a:pt x="12" y="46"/>
                      <a:pt x="12" y="46"/>
                      <a:pt x="12" y="46"/>
                    </a:cubicBezTo>
                    <a:cubicBezTo>
                      <a:pt x="12" y="45"/>
                      <a:pt x="12" y="45"/>
                      <a:pt x="12" y="45"/>
                    </a:cubicBezTo>
                    <a:cubicBezTo>
                      <a:pt x="5" y="45"/>
                      <a:pt x="5" y="45"/>
                      <a:pt x="5" y="45"/>
                    </a:cubicBezTo>
                    <a:cubicBezTo>
                      <a:pt x="5" y="45"/>
                      <a:pt x="5" y="45"/>
                      <a:pt x="5" y="45"/>
                    </a:cubicBezTo>
                    <a:cubicBezTo>
                      <a:pt x="2" y="45"/>
                      <a:pt x="0" y="43"/>
                      <a:pt x="0" y="40"/>
                    </a:cubicBezTo>
                    <a:cubicBezTo>
                      <a:pt x="0" y="38"/>
                      <a:pt x="2" y="35"/>
                      <a:pt x="5" y="35"/>
                    </a:cubicBezTo>
                    <a:close/>
                  </a:path>
                </a:pathLst>
              </a:custGeom>
              <a:grpFill/>
              <a:ln w="9525">
                <a:solidFill>
                  <a:schemeClr val="bg1"/>
                </a:solidFill>
                <a:round/>
                <a:headEnd/>
                <a:tailEnd/>
              </a:ln>
            </p:spPr>
            <p:txBody>
              <a:bodyPr/>
              <a:lstStyle/>
              <a:p>
                <a:endParaRPr lang="zh-CN" altLang="en-US"/>
              </a:p>
            </p:txBody>
          </p:sp>
        </p:grpSp>
      </p:grpSp>
      <p:grpSp>
        <p:nvGrpSpPr>
          <p:cNvPr id="72" name="组合 71"/>
          <p:cNvGrpSpPr/>
          <p:nvPr/>
        </p:nvGrpSpPr>
        <p:grpSpPr>
          <a:xfrm>
            <a:off x="1682477" y="2278669"/>
            <a:ext cx="1164618" cy="1164619"/>
            <a:chOff x="2278698" y="3741657"/>
            <a:chExt cx="1500029" cy="1500029"/>
          </a:xfrm>
        </p:grpSpPr>
        <p:sp>
          <p:nvSpPr>
            <p:cNvPr id="73" name="椭圆 72"/>
            <p:cNvSpPr/>
            <p:nvPr/>
          </p:nvSpPr>
          <p:spPr>
            <a:xfrm>
              <a:off x="2278698" y="3741657"/>
              <a:ext cx="1500029" cy="1500029"/>
            </a:xfrm>
            <a:prstGeom prst="ellipse">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4800" dirty="0">
                <a:latin typeface="Chelsea" panose="02000500000000000000" pitchFamily="2" charset="0"/>
              </a:endParaRPr>
            </a:p>
          </p:txBody>
        </p:sp>
        <p:grpSp>
          <p:nvGrpSpPr>
            <p:cNvPr id="74" name="组合 73"/>
            <p:cNvGrpSpPr/>
            <p:nvPr/>
          </p:nvGrpSpPr>
          <p:grpSpPr>
            <a:xfrm>
              <a:off x="2662538" y="4134603"/>
              <a:ext cx="693436" cy="691515"/>
              <a:chOff x="2722713" y="3648225"/>
              <a:chExt cx="573087" cy="571500"/>
            </a:xfrm>
          </p:grpSpPr>
          <p:sp>
            <p:nvSpPr>
              <p:cNvPr id="75" name="Freeform 178"/>
              <p:cNvSpPr>
                <a:spLocks/>
              </p:cNvSpPr>
              <p:nvPr/>
            </p:nvSpPr>
            <p:spPr bwMode="auto">
              <a:xfrm>
                <a:off x="2722713" y="3648225"/>
                <a:ext cx="573087" cy="571500"/>
              </a:xfrm>
              <a:custGeom>
                <a:avLst/>
                <a:gdLst>
                  <a:gd name="T0" fmla="*/ 2147483646 w 248"/>
                  <a:gd name="T1" fmla="*/ 0 h 248"/>
                  <a:gd name="T2" fmla="*/ 2147483646 w 248"/>
                  <a:gd name="T3" fmla="*/ 2147483646 h 248"/>
                  <a:gd name="T4" fmla="*/ 2147483646 w 248"/>
                  <a:gd name="T5" fmla="*/ 2147483646 h 248"/>
                  <a:gd name="T6" fmla="*/ 2147483646 w 248"/>
                  <a:gd name="T7" fmla="*/ 2147483646 h 248"/>
                  <a:gd name="T8" fmla="*/ 2147483646 w 248"/>
                  <a:gd name="T9" fmla="*/ 2147483646 h 248"/>
                  <a:gd name="T10" fmla="*/ 2147483646 w 248"/>
                  <a:gd name="T11" fmla="*/ 2147483646 h 248"/>
                  <a:gd name="T12" fmla="*/ 2147483646 w 248"/>
                  <a:gd name="T13" fmla="*/ 2147483646 h 248"/>
                  <a:gd name="T14" fmla="*/ 2147483646 w 248"/>
                  <a:gd name="T15" fmla="*/ 2147483646 h 248"/>
                  <a:gd name="T16" fmla="*/ 0 w 248"/>
                  <a:gd name="T17" fmla="*/ 2147483646 h 248"/>
                  <a:gd name="T18" fmla="*/ 2147483646 w 248"/>
                  <a:gd name="T19" fmla="*/ 2147483646 h 248"/>
                  <a:gd name="T20" fmla="*/ 2147483646 w 248"/>
                  <a:gd name="T21" fmla="*/ 2147483646 h 248"/>
                  <a:gd name="T22" fmla="*/ 2147483646 w 248"/>
                  <a:gd name="T23" fmla="*/ 2147483646 h 248"/>
                  <a:gd name="T24" fmla="*/ 2147483646 w 248"/>
                  <a:gd name="T25" fmla="*/ 2147483646 h 248"/>
                  <a:gd name="T26" fmla="*/ 2147483646 w 248"/>
                  <a:gd name="T27" fmla="*/ 2147483646 h 248"/>
                  <a:gd name="T28" fmla="*/ 2147483646 w 248"/>
                  <a:gd name="T29" fmla="*/ 2147483646 h 248"/>
                  <a:gd name="T30" fmla="*/ 2147483646 w 248"/>
                  <a:gd name="T31" fmla="*/ 2147483646 h 248"/>
                  <a:gd name="T32" fmla="*/ 2147483646 w 248"/>
                  <a:gd name="T33" fmla="*/ 2147483646 h 248"/>
                  <a:gd name="T34" fmla="*/ 2147483646 w 248"/>
                  <a:gd name="T35" fmla="*/ 2147483646 h 248"/>
                  <a:gd name="T36" fmla="*/ 2147483646 w 248"/>
                  <a:gd name="T37" fmla="*/ 2147483646 h 248"/>
                  <a:gd name="T38" fmla="*/ 2147483646 w 248"/>
                  <a:gd name="T39" fmla="*/ 2147483646 h 248"/>
                  <a:gd name="T40" fmla="*/ 2147483646 w 248"/>
                  <a:gd name="T41" fmla="*/ 2147483646 h 248"/>
                  <a:gd name="T42" fmla="*/ 2147483646 w 248"/>
                  <a:gd name="T43" fmla="*/ 2147483646 h 248"/>
                  <a:gd name="T44" fmla="*/ 2147483646 w 248"/>
                  <a:gd name="T45" fmla="*/ 2147483646 h 248"/>
                  <a:gd name="T46" fmla="*/ 2147483646 w 248"/>
                  <a:gd name="T47" fmla="*/ 2147483646 h 248"/>
                  <a:gd name="T48" fmla="*/ 2147483646 w 248"/>
                  <a:gd name="T49" fmla="*/ 2147483646 h 248"/>
                  <a:gd name="T50" fmla="*/ 2147483646 w 248"/>
                  <a:gd name="T51" fmla="*/ 2147483646 h 248"/>
                  <a:gd name="T52" fmla="*/ 2147483646 w 248"/>
                  <a:gd name="T53" fmla="*/ 2147483646 h 248"/>
                  <a:gd name="T54" fmla="*/ 2147483646 w 248"/>
                  <a:gd name="T55" fmla="*/ 2147483646 h 248"/>
                  <a:gd name="T56" fmla="*/ 2147483646 w 248"/>
                  <a:gd name="T57" fmla="*/ 2147483646 h 248"/>
                  <a:gd name="T58" fmla="*/ 2147483646 w 248"/>
                  <a:gd name="T59" fmla="*/ 2147483646 h 248"/>
                  <a:gd name="T60" fmla="*/ 2147483646 w 248"/>
                  <a:gd name="T61" fmla="*/ 2147483646 h 248"/>
                  <a:gd name="T62" fmla="*/ 2147483646 w 248"/>
                  <a:gd name="T63" fmla="*/ 2147483646 h 248"/>
                  <a:gd name="T64" fmla="*/ 2147483646 w 248"/>
                  <a:gd name="T65" fmla="*/ 0 h 24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48" h="248">
                    <a:moveTo>
                      <a:pt x="124" y="0"/>
                    </a:moveTo>
                    <a:cubicBezTo>
                      <a:pt x="112" y="0"/>
                      <a:pt x="112" y="0"/>
                      <a:pt x="112" y="0"/>
                    </a:cubicBezTo>
                    <a:cubicBezTo>
                      <a:pt x="105" y="0"/>
                      <a:pt x="100" y="5"/>
                      <a:pt x="100" y="12"/>
                    </a:cubicBezTo>
                    <a:cubicBezTo>
                      <a:pt x="100" y="27"/>
                      <a:pt x="100" y="27"/>
                      <a:pt x="100" y="27"/>
                    </a:cubicBezTo>
                    <a:cubicBezTo>
                      <a:pt x="100" y="33"/>
                      <a:pt x="97" y="37"/>
                      <a:pt x="92" y="39"/>
                    </a:cubicBezTo>
                    <a:cubicBezTo>
                      <a:pt x="83" y="42"/>
                      <a:pt x="83" y="42"/>
                      <a:pt x="83" y="42"/>
                    </a:cubicBezTo>
                    <a:cubicBezTo>
                      <a:pt x="79" y="43"/>
                      <a:pt x="74" y="42"/>
                      <a:pt x="71" y="39"/>
                    </a:cubicBezTo>
                    <a:cubicBezTo>
                      <a:pt x="60" y="28"/>
                      <a:pt x="60" y="28"/>
                      <a:pt x="60" y="28"/>
                    </a:cubicBezTo>
                    <a:cubicBezTo>
                      <a:pt x="56" y="24"/>
                      <a:pt x="48" y="24"/>
                      <a:pt x="44" y="28"/>
                    </a:cubicBezTo>
                    <a:cubicBezTo>
                      <a:pt x="28" y="44"/>
                      <a:pt x="28" y="44"/>
                      <a:pt x="28" y="44"/>
                    </a:cubicBezTo>
                    <a:cubicBezTo>
                      <a:pt x="24" y="48"/>
                      <a:pt x="24" y="56"/>
                      <a:pt x="28" y="60"/>
                    </a:cubicBezTo>
                    <a:cubicBezTo>
                      <a:pt x="39" y="71"/>
                      <a:pt x="39" y="71"/>
                      <a:pt x="39" y="71"/>
                    </a:cubicBezTo>
                    <a:cubicBezTo>
                      <a:pt x="42" y="74"/>
                      <a:pt x="43" y="79"/>
                      <a:pt x="42" y="83"/>
                    </a:cubicBezTo>
                    <a:cubicBezTo>
                      <a:pt x="39" y="92"/>
                      <a:pt x="39" y="92"/>
                      <a:pt x="39" y="92"/>
                    </a:cubicBezTo>
                    <a:cubicBezTo>
                      <a:pt x="37" y="97"/>
                      <a:pt x="33" y="100"/>
                      <a:pt x="27" y="100"/>
                    </a:cubicBezTo>
                    <a:cubicBezTo>
                      <a:pt x="12" y="100"/>
                      <a:pt x="12" y="100"/>
                      <a:pt x="12" y="100"/>
                    </a:cubicBezTo>
                    <a:cubicBezTo>
                      <a:pt x="5" y="100"/>
                      <a:pt x="0" y="105"/>
                      <a:pt x="0" y="112"/>
                    </a:cubicBezTo>
                    <a:cubicBezTo>
                      <a:pt x="0" y="136"/>
                      <a:pt x="0" y="136"/>
                      <a:pt x="0" y="136"/>
                    </a:cubicBezTo>
                    <a:cubicBezTo>
                      <a:pt x="0" y="143"/>
                      <a:pt x="5" y="148"/>
                      <a:pt x="12" y="148"/>
                    </a:cubicBezTo>
                    <a:cubicBezTo>
                      <a:pt x="27" y="148"/>
                      <a:pt x="27" y="148"/>
                      <a:pt x="27" y="148"/>
                    </a:cubicBezTo>
                    <a:cubicBezTo>
                      <a:pt x="33" y="148"/>
                      <a:pt x="37" y="151"/>
                      <a:pt x="39" y="156"/>
                    </a:cubicBezTo>
                    <a:cubicBezTo>
                      <a:pt x="42" y="165"/>
                      <a:pt x="42" y="165"/>
                      <a:pt x="42" y="165"/>
                    </a:cubicBezTo>
                    <a:cubicBezTo>
                      <a:pt x="43" y="169"/>
                      <a:pt x="42" y="174"/>
                      <a:pt x="39" y="177"/>
                    </a:cubicBezTo>
                    <a:cubicBezTo>
                      <a:pt x="28" y="188"/>
                      <a:pt x="28" y="188"/>
                      <a:pt x="28" y="188"/>
                    </a:cubicBezTo>
                    <a:cubicBezTo>
                      <a:pt x="24" y="192"/>
                      <a:pt x="24" y="200"/>
                      <a:pt x="28" y="204"/>
                    </a:cubicBezTo>
                    <a:cubicBezTo>
                      <a:pt x="44" y="220"/>
                      <a:pt x="44" y="220"/>
                      <a:pt x="44" y="220"/>
                    </a:cubicBezTo>
                    <a:cubicBezTo>
                      <a:pt x="48" y="224"/>
                      <a:pt x="56" y="224"/>
                      <a:pt x="60" y="220"/>
                    </a:cubicBezTo>
                    <a:cubicBezTo>
                      <a:pt x="71" y="209"/>
                      <a:pt x="71" y="209"/>
                      <a:pt x="71" y="209"/>
                    </a:cubicBezTo>
                    <a:cubicBezTo>
                      <a:pt x="74" y="206"/>
                      <a:pt x="79" y="205"/>
                      <a:pt x="83" y="206"/>
                    </a:cubicBezTo>
                    <a:cubicBezTo>
                      <a:pt x="92" y="209"/>
                      <a:pt x="92" y="209"/>
                      <a:pt x="92" y="209"/>
                    </a:cubicBezTo>
                    <a:cubicBezTo>
                      <a:pt x="97" y="211"/>
                      <a:pt x="100" y="215"/>
                      <a:pt x="100" y="221"/>
                    </a:cubicBezTo>
                    <a:cubicBezTo>
                      <a:pt x="100" y="236"/>
                      <a:pt x="100" y="236"/>
                      <a:pt x="100" y="236"/>
                    </a:cubicBezTo>
                    <a:cubicBezTo>
                      <a:pt x="100" y="243"/>
                      <a:pt x="105" y="248"/>
                      <a:pt x="112" y="248"/>
                    </a:cubicBezTo>
                    <a:cubicBezTo>
                      <a:pt x="124" y="248"/>
                      <a:pt x="124" y="248"/>
                      <a:pt x="124" y="248"/>
                    </a:cubicBezTo>
                    <a:cubicBezTo>
                      <a:pt x="136" y="248"/>
                      <a:pt x="136" y="248"/>
                      <a:pt x="136" y="248"/>
                    </a:cubicBezTo>
                    <a:cubicBezTo>
                      <a:pt x="143" y="248"/>
                      <a:pt x="148" y="243"/>
                      <a:pt x="148" y="236"/>
                    </a:cubicBezTo>
                    <a:cubicBezTo>
                      <a:pt x="148" y="221"/>
                      <a:pt x="148" y="221"/>
                      <a:pt x="148" y="221"/>
                    </a:cubicBezTo>
                    <a:cubicBezTo>
                      <a:pt x="148" y="215"/>
                      <a:pt x="151" y="211"/>
                      <a:pt x="156" y="209"/>
                    </a:cubicBezTo>
                    <a:cubicBezTo>
                      <a:pt x="165" y="206"/>
                      <a:pt x="165" y="206"/>
                      <a:pt x="165" y="206"/>
                    </a:cubicBezTo>
                    <a:cubicBezTo>
                      <a:pt x="169" y="205"/>
                      <a:pt x="174" y="206"/>
                      <a:pt x="177" y="209"/>
                    </a:cubicBezTo>
                    <a:cubicBezTo>
                      <a:pt x="188" y="220"/>
                      <a:pt x="188" y="220"/>
                      <a:pt x="188" y="220"/>
                    </a:cubicBezTo>
                    <a:cubicBezTo>
                      <a:pt x="192" y="224"/>
                      <a:pt x="200" y="224"/>
                      <a:pt x="204" y="220"/>
                    </a:cubicBezTo>
                    <a:cubicBezTo>
                      <a:pt x="220" y="204"/>
                      <a:pt x="220" y="204"/>
                      <a:pt x="220" y="204"/>
                    </a:cubicBezTo>
                    <a:cubicBezTo>
                      <a:pt x="224" y="200"/>
                      <a:pt x="224" y="192"/>
                      <a:pt x="220" y="188"/>
                    </a:cubicBezTo>
                    <a:cubicBezTo>
                      <a:pt x="209" y="177"/>
                      <a:pt x="209" y="177"/>
                      <a:pt x="209" y="177"/>
                    </a:cubicBezTo>
                    <a:cubicBezTo>
                      <a:pt x="206" y="174"/>
                      <a:pt x="205" y="169"/>
                      <a:pt x="206" y="165"/>
                    </a:cubicBezTo>
                    <a:cubicBezTo>
                      <a:pt x="209" y="156"/>
                      <a:pt x="209" y="156"/>
                      <a:pt x="209" y="156"/>
                    </a:cubicBezTo>
                    <a:cubicBezTo>
                      <a:pt x="211" y="151"/>
                      <a:pt x="215" y="148"/>
                      <a:pt x="221" y="148"/>
                    </a:cubicBezTo>
                    <a:cubicBezTo>
                      <a:pt x="236" y="148"/>
                      <a:pt x="236" y="148"/>
                      <a:pt x="236" y="148"/>
                    </a:cubicBezTo>
                    <a:cubicBezTo>
                      <a:pt x="243" y="148"/>
                      <a:pt x="248" y="143"/>
                      <a:pt x="248" y="136"/>
                    </a:cubicBezTo>
                    <a:cubicBezTo>
                      <a:pt x="248" y="112"/>
                      <a:pt x="248" y="112"/>
                      <a:pt x="248" y="112"/>
                    </a:cubicBezTo>
                    <a:cubicBezTo>
                      <a:pt x="248" y="105"/>
                      <a:pt x="243" y="100"/>
                      <a:pt x="236" y="100"/>
                    </a:cubicBezTo>
                    <a:cubicBezTo>
                      <a:pt x="221" y="100"/>
                      <a:pt x="221" y="100"/>
                      <a:pt x="221" y="100"/>
                    </a:cubicBezTo>
                    <a:cubicBezTo>
                      <a:pt x="215" y="100"/>
                      <a:pt x="211" y="97"/>
                      <a:pt x="209" y="92"/>
                    </a:cubicBezTo>
                    <a:cubicBezTo>
                      <a:pt x="206" y="83"/>
                      <a:pt x="206" y="83"/>
                      <a:pt x="206" y="83"/>
                    </a:cubicBezTo>
                    <a:cubicBezTo>
                      <a:pt x="205" y="79"/>
                      <a:pt x="206" y="74"/>
                      <a:pt x="209" y="71"/>
                    </a:cubicBezTo>
                    <a:cubicBezTo>
                      <a:pt x="220" y="60"/>
                      <a:pt x="220" y="60"/>
                      <a:pt x="220" y="60"/>
                    </a:cubicBezTo>
                    <a:cubicBezTo>
                      <a:pt x="224" y="56"/>
                      <a:pt x="224" y="48"/>
                      <a:pt x="220" y="44"/>
                    </a:cubicBezTo>
                    <a:cubicBezTo>
                      <a:pt x="204" y="28"/>
                      <a:pt x="204" y="28"/>
                      <a:pt x="204" y="28"/>
                    </a:cubicBezTo>
                    <a:cubicBezTo>
                      <a:pt x="200" y="24"/>
                      <a:pt x="192" y="24"/>
                      <a:pt x="188" y="28"/>
                    </a:cubicBezTo>
                    <a:cubicBezTo>
                      <a:pt x="177" y="39"/>
                      <a:pt x="177" y="39"/>
                      <a:pt x="177" y="39"/>
                    </a:cubicBezTo>
                    <a:cubicBezTo>
                      <a:pt x="174" y="42"/>
                      <a:pt x="169" y="43"/>
                      <a:pt x="165" y="42"/>
                    </a:cubicBezTo>
                    <a:cubicBezTo>
                      <a:pt x="156" y="39"/>
                      <a:pt x="156" y="39"/>
                      <a:pt x="156" y="39"/>
                    </a:cubicBezTo>
                    <a:cubicBezTo>
                      <a:pt x="151" y="37"/>
                      <a:pt x="148" y="33"/>
                      <a:pt x="148" y="27"/>
                    </a:cubicBezTo>
                    <a:cubicBezTo>
                      <a:pt x="148" y="12"/>
                      <a:pt x="148" y="12"/>
                      <a:pt x="148" y="12"/>
                    </a:cubicBezTo>
                    <a:cubicBezTo>
                      <a:pt x="148" y="5"/>
                      <a:pt x="143" y="0"/>
                      <a:pt x="136" y="0"/>
                    </a:cubicBezTo>
                    <a:lnTo>
                      <a:pt x="124" y="0"/>
                    </a:lnTo>
                    <a:close/>
                  </a:path>
                </a:pathLst>
              </a:custGeom>
              <a:noFill/>
              <a:ln w="17463" cap="rnd">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76" name="Freeform 179"/>
              <p:cNvSpPr>
                <a:spLocks/>
              </p:cNvSpPr>
              <p:nvPr/>
            </p:nvSpPr>
            <p:spPr bwMode="auto">
              <a:xfrm>
                <a:off x="2946550" y="3872063"/>
                <a:ext cx="125413" cy="125412"/>
              </a:xfrm>
              <a:custGeom>
                <a:avLst/>
                <a:gdLst>
                  <a:gd name="T0" fmla="*/ 2147483646 w 54"/>
                  <a:gd name="T1" fmla="*/ 2147483646 h 54"/>
                  <a:gd name="T2" fmla="*/ 2147483646 w 54"/>
                  <a:gd name="T3" fmla="*/ 2147483646 h 54"/>
                  <a:gd name="T4" fmla="*/ 2147483646 w 54"/>
                  <a:gd name="T5" fmla="*/ 2147483646 h 54"/>
                  <a:gd name="T6" fmla="*/ 2147483646 w 54"/>
                  <a:gd name="T7" fmla="*/ 2147483646 h 54"/>
                  <a:gd name="T8" fmla="*/ 2147483646 w 54"/>
                  <a:gd name="T9" fmla="*/ 2147483646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4" h="54">
                    <a:moveTo>
                      <a:pt x="50" y="32"/>
                    </a:moveTo>
                    <a:cubicBezTo>
                      <a:pt x="54" y="15"/>
                      <a:pt x="39" y="0"/>
                      <a:pt x="22" y="4"/>
                    </a:cubicBezTo>
                    <a:cubicBezTo>
                      <a:pt x="13" y="6"/>
                      <a:pt x="6" y="13"/>
                      <a:pt x="4" y="22"/>
                    </a:cubicBezTo>
                    <a:cubicBezTo>
                      <a:pt x="0" y="39"/>
                      <a:pt x="15" y="54"/>
                      <a:pt x="32" y="50"/>
                    </a:cubicBezTo>
                    <a:cubicBezTo>
                      <a:pt x="41" y="48"/>
                      <a:pt x="48" y="41"/>
                      <a:pt x="50" y="32"/>
                    </a:cubicBezTo>
                    <a:close/>
                  </a:path>
                </a:pathLst>
              </a:custGeom>
              <a:noFill/>
              <a:ln w="17463" cap="rnd">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grpSp>
        <p:nvGrpSpPr>
          <p:cNvPr id="77" name="组合 76"/>
          <p:cNvGrpSpPr/>
          <p:nvPr/>
        </p:nvGrpSpPr>
        <p:grpSpPr>
          <a:xfrm>
            <a:off x="4732991" y="2278669"/>
            <a:ext cx="1164618" cy="1164619"/>
            <a:chOff x="6207761" y="3741657"/>
            <a:chExt cx="1500029" cy="1500029"/>
          </a:xfrm>
        </p:grpSpPr>
        <p:sp>
          <p:nvSpPr>
            <p:cNvPr id="78" name="椭圆 77"/>
            <p:cNvSpPr/>
            <p:nvPr/>
          </p:nvSpPr>
          <p:spPr>
            <a:xfrm>
              <a:off x="6207761" y="3741657"/>
              <a:ext cx="1500029" cy="1500029"/>
            </a:xfrm>
            <a:prstGeom prst="ellipse">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nvGrpSpPr>
            <p:cNvPr id="79" name="组合 78"/>
            <p:cNvGrpSpPr/>
            <p:nvPr/>
          </p:nvGrpSpPr>
          <p:grpSpPr>
            <a:xfrm>
              <a:off x="6652054" y="4156692"/>
              <a:ext cx="647335" cy="647336"/>
              <a:chOff x="1830388" y="2073275"/>
              <a:chExt cx="534987" cy="534988"/>
            </a:xfrm>
          </p:grpSpPr>
          <p:sp>
            <p:nvSpPr>
              <p:cNvPr id="80" name="Freeform 24"/>
              <p:cNvSpPr>
                <a:spLocks/>
              </p:cNvSpPr>
              <p:nvPr/>
            </p:nvSpPr>
            <p:spPr bwMode="auto">
              <a:xfrm>
                <a:off x="2000250" y="2119313"/>
                <a:ext cx="365125" cy="109537"/>
              </a:xfrm>
              <a:custGeom>
                <a:avLst/>
                <a:gdLst>
                  <a:gd name="T0" fmla="*/ 2147483646 w 158"/>
                  <a:gd name="T1" fmla="*/ 2147483646 h 48"/>
                  <a:gd name="T2" fmla="*/ 2147483646 w 158"/>
                  <a:gd name="T3" fmla="*/ 2147483646 h 48"/>
                  <a:gd name="T4" fmla="*/ 0 w 158"/>
                  <a:gd name="T5" fmla="*/ 2147483646 h 48"/>
                  <a:gd name="T6" fmla="*/ 0 w 158"/>
                  <a:gd name="T7" fmla="*/ 2147483646 h 48"/>
                  <a:gd name="T8" fmla="*/ 2147483646 w 158"/>
                  <a:gd name="T9" fmla="*/ 0 h 48"/>
                  <a:gd name="T10" fmla="*/ 2147483646 w 158"/>
                  <a:gd name="T11" fmla="*/ 0 h 48"/>
                  <a:gd name="T12" fmla="*/ 2147483646 w 158"/>
                  <a:gd name="T13" fmla="*/ 2147483646 h 48"/>
                  <a:gd name="T14" fmla="*/ 2147483646 w 158"/>
                  <a:gd name="T15" fmla="*/ 2147483646 h 48"/>
                  <a:gd name="T16" fmla="*/ 2147483646 w 158"/>
                  <a:gd name="T17" fmla="*/ 2147483646 h 48"/>
                  <a:gd name="T18" fmla="*/ 2147483646 w 158"/>
                  <a:gd name="T19" fmla="*/ 2147483646 h 48"/>
                  <a:gd name="T20" fmla="*/ 2147483646 w 158"/>
                  <a:gd name="T21" fmla="*/ 2147483646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58" h="48">
                    <a:moveTo>
                      <a:pt x="130" y="48"/>
                    </a:moveTo>
                    <a:cubicBezTo>
                      <a:pt x="9" y="48"/>
                      <a:pt x="9" y="48"/>
                      <a:pt x="9" y="48"/>
                    </a:cubicBezTo>
                    <a:cubicBezTo>
                      <a:pt x="4" y="48"/>
                      <a:pt x="0" y="44"/>
                      <a:pt x="0" y="40"/>
                    </a:cubicBezTo>
                    <a:cubicBezTo>
                      <a:pt x="0" y="8"/>
                      <a:pt x="0" y="8"/>
                      <a:pt x="0" y="8"/>
                    </a:cubicBezTo>
                    <a:cubicBezTo>
                      <a:pt x="0" y="4"/>
                      <a:pt x="4" y="0"/>
                      <a:pt x="9" y="0"/>
                    </a:cubicBezTo>
                    <a:cubicBezTo>
                      <a:pt x="130" y="0"/>
                      <a:pt x="130" y="0"/>
                      <a:pt x="130" y="0"/>
                    </a:cubicBezTo>
                    <a:cubicBezTo>
                      <a:pt x="132" y="0"/>
                      <a:pt x="134" y="1"/>
                      <a:pt x="135" y="2"/>
                    </a:cubicBezTo>
                    <a:cubicBezTo>
                      <a:pt x="154" y="18"/>
                      <a:pt x="154" y="18"/>
                      <a:pt x="154" y="18"/>
                    </a:cubicBezTo>
                    <a:cubicBezTo>
                      <a:pt x="158" y="21"/>
                      <a:pt x="158" y="27"/>
                      <a:pt x="154" y="30"/>
                    </a:cubicBezTo>
                    <a:cubicBezTo>
                      <a:pt x="135" y="46"/>
                      <a:pt x="135" y="46"/>
                      <a:pt x="135" y="46"/>
                    </a:cubicBezTo>
                    <a:cubicBezTo>
                      <a:pt x="134" y="47"/>
                      <a:pt x="132" y="48"/>
                      <a:pt x="130" y="48"/>
                    </a:cubicBezTo>
                    <a:close/>
                  </a:path>
                </a:pathLst>
              </a:custGeom>
              <a:noFill/>
              <a:ln w="17463" cap="rnd">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1" name="Freeform 25"/>
              <p:cNvSpPr>
                <a:spLocks/>
              </p:cNvSpPr>
              <p:nvPr/>
            </p:nvSpPr>
            <p:spPr bwMode="auto">
              <a:xfrm>
                <a:off x="1830388" y="2266950"/>
                <a:ext cx="355600" cy="109538"/>
              </a:xfrm>
              <a:custGeom>
                <a:avLst/>
                <a:gdLst>
                  <a:gd name="T0" fmla="*/ 2147483646 w 154"/>
                  <a:gd name="T1" fmla="*/ 0 h 48"/>
                  <a:gd name="T2" fmla="*/ 2147483646 w 154"/>
                  <a:gd name="T3" fmla="*/ 0 h 48"/>
                  <a:gd name="T4" fmla="*/ 2147483646 w 154"/>
                  <a:gd name="T5" fmla="*/ 2147483646 h 48"/>
                  <a:gd name="T6" fmla="*/ 2147483646 w 154"/>
                  <a:gd name="T7" fmla="*/ 2147483646 h 48"/>
                  <a:gd name="T8" fmla="*/ 2147483646 w 154"/>
                  <a:gd name="T9" fmla="*/ 2147483646 h 48"/>
                  <a:gd name="T10" fmla="*/ 2147483646 w 154"/>
                  <a:gd name="T11" fmla="*/ 2147483646 h 48"/>
                  <a:gd name="T12" fmla="*/ 2147483646 w 154"/>
                  <a:gd name="T13" fmla="*/ 2147483646 h 48"/>
                  <a:gd name="T14" fmla="*/ 2147483646 w 154"/>
                  <a:gd name="T15" fmla="*/ 2147483646 h 48"/>
                  <a:gd name="T16" fmla="*/ 2147483646 w 154"/>
                  <a:gd name="T17" fmla="*/ 2147483646 h 48"/>
                  <a:gd name="T18" fmla="*/ 2147483646 w 154"/>
                  <a:gd name="T19" fmla="*/ 2147483646 h 48"/>
                  <a:gd name="T20" fmla="*/ 2147483646 w 154"/>
                  <a:gd name="T21" fmla="*/ 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54" h="48">
                    <a:moveTo>
                      <a:pt x="27" y="0"/>
                    </a:moveTo>
                    <a:cubicBezTo>
                      <a:pt x="144" y="0"/>
                      <a:pt x="144" y="0"/>
                      <a:pt x="144" y="0"/>
                    </a:cubicBezTo>
                    <a:cubicBezTo>
                      <a:pt x="150" y="0"/>
                      <a:pt x="154" y="6"/>
                      <a:pt x="154" y="12"/>
                    </a:cubicBezTo>
                    <a:cubicBezTo>
                      <a:pt x="154" y="36"/>
                      <a:pt x="154" y="36"/>
                      <a:pt x="154" y="36"/>
                    </a:cubicBezTo>
                    <a:cubicBezTo>
                      <a:pt x="154" y="42"/>
                      <a:pt x="150" y="48"/>
                      <a:pt x="144" y="48"/>
                    </a:cubicBezTo>
                    <a:cubicBezTo>
                      <a:pt x="27" y="48"/>
                      <a:pt x="27" y="48"/>
                      <a:pt x="27" y="48"/>
                    </a:cubicBezTo>
                    <a:cubicBezTo>
                      <a:pt x="25" y="48"/>
                      <a:pt x="22" y="47"/>
                      <a:pt x="20" y="45"/>
                    </a:cubicBezTo>
                    <a:cubicBezTo>
                      <a:pt x="5" y="32"/>
                      <a:pt x="5" y="32"/>
                      <a:pt x="5" y="32"/>
                    </a:cubicBezTo>
                    <a:cubicBezTo>
                      <a:pt x="0" y="28"/>
                      <a:pt x="0" y="20"/>
                      <a:pt x="5" y="16"/>
                    </a:cubicBezTo>
                    <a:cubicBezTo>
                      <a:pt x="20" y="3"/>
                      <a:pt x="20" y="3"/>
                      <a:pt x="20" y="3"/>
                    </a:cubicBezTo>
                    <a:cubicBezTo>
                      <a:pt x="22" y="1"/>
                      <a:pt x="25" y="0"/>
                      <a:pt x="27" y="0"/>
                    </a:cubicBezTo>
                    <a:close/>
                  </a:path>
                </a:pathLst>
              </a:custGeom>
              <a:noFill/>
              <a:ln w="17463" cap="rnd">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 name="Line 26"/>
              <p:cNvSpPr>
                <a:spLocks noChangeShapeType="1"/>
              </p:cNvSpPr>
              <p:nvPr/>
            </p:nvSpPr>
            <p:spPr bwMode="auto">
              <a:xfrm>
                <a:off x="2093913" y="2376488"/>
                <a:ext cx="0" cy="222250"/>
              </a:xfrm>
              <a:prstGeom prst="line">
                <a:avLst/>
              </a:prstGeom>
              <a:noFill/>
              <a:ln w="17463" cap="rnd">
                <a:solidFill>
                  <a:schemeClr val="bg1"/>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83" name="Line 27"/>
              <p:cNvSpPr>
                <a:spLocks noChangeShapeType="1"/>
              </p:cNvSpPr>
              <p:nvPr/>
            </p:nvSpPr>
            <p:spPr bwMode="auto">
              <a:xfrm flipV="1">
                <a:off x="2093913" y="2228850"/>
                <a:ext cx="0" cy="38100"/>
              </a:xfrm>
              <a:prstGeom prst="line">
                <a:avLst/>
              </a:prstGeom>
              <a:noFill/>
              <a:ln w="17463" cap="rnd">
                <a:solidFill>
                  <a:schemeClr val="bg1"/>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84" name="Line 28"/>
              <p:cNvSpPr>
                <a:spLocks noChangeShapeType="1"/>
              </p:cNvSpPr>
              <p:nvPr/>
            </p:nvSpPr>
            <p:spPr bwMode="auto">
              <a:xfrm flipV="1">
                <a:off x="2093913" y="2073275"/>
                <a:ext cx="0" cy="46038"/>
              </a:xfrm>
              <a:prstGeom prst="line">
                <a:avLst/>
              </a:prstGeom>
              <a:noFill/>
              <a:ln w="17463" cap="rnd">
                <a:solidFill>
                  <a:schemeClr val="bg1"/>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85" name="Line 29"/>
              <p:cNvSpPr>
                <a:spLocks noChangeShapeType="1"/>
              </p:cNvSpPr>
              <p:nvPr/>
            </p:nvSpPr>
            <p:spPr bwMode="auto">
              <a:xfrm>
                <a:off x="2020888" y="2608263"/>
                <a:ext cx="149225" cy="0"/>
              </a:xfrm>
              <a:prstGeom prst="line">
                <a:avLst/>
              </a:prstGeom>
              <a:noFill/>
              <a:ln w="17463" cap="rnd">
                <a:solidFill>
                  <a:schemeClr val="bg1"/>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grpSp>
      </p:grpSp>
      <p:grpSp>
        <p:nvGrpSpPr>
          <p:cNvPr id="86" name="组合 85"/>
          <p:cNvGrpSpPr/>
          <p:nvPr/>
        </p:nvGrpSpPr>
        <p:grpSpPr>
          <a:xfrm>
            <a:off x="6263670" y="2284092"/>
            <a:ext cx="1164618" cy="1164619"/>
            <a:chOff x="8179277" y="3748642"/>
            <a:chExt cx="1500028" cy="1500029"/>
          </a:xfrm>
        </p:grpSpPr>
        <p:sp>
          <p:nvSpPr>
            <p:cNvPr id="87" name="椭圆 86"/>
            <p:cNvSpPr/>
            <p:nvPr/>
          </p:nvSpPr>
          <p:spPr>
            <a:xfrm>
              <a:off x="8179277" y="3748642"/>
              <a:ext cx="1500028" cy="1500029"/>
            </a:xfrm>
            <a:prstGeom prst="ellipse">
              <a:avLst/>
            </a:prstGeom>
            <a:solidFill>
              <a:schemeClr val="accent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nvGrpSpPr>
            <p:cNvPr id="88" name="组合 87"/>
            <p:cNvGrpSpPr/>
            <p:nvPr/>
          </p:nvGrpSpPr>
          <p:grpSpPr>
            <a:xfrm>
              <a:off x="8605283" y="4234099"/>
              <a:ext cx="630396" cy="548323"/>
              <a:chOff x="11250613" y="919163"/>
              <a:chExt cx="573087" cy="498475"/>
            </a:xfrm>
          </p:grpSpPr>
          <p:sp>
            <p:nvSpPr>
              <p:cNvPr id="89" name="Freeform 193"/>
              <p:cNvSpPr>
                <a:spLocks/>
              </p:cNvSpPr>
              <p:nvPr/>
            </p:nvSpPr>
            <p:spPr bwMode="auto">
              <a:xfrm>
                <a:off x="11250613" y="919163"/>
                <a:ext cx="573087" cy="498475"/>
              </a:xfrm>
              <a:custGeom>
                <a:avLst/>
                <a:gdLst>
                  <a:gd name="T0" fmla="*/ 0 w 248"/>
                  <a:gd name="T1" fmla="*/ 2147483646 h 216"/>
                  <a:gd name="T2" fmla="*/ 2147483646 w 248"/>
                  <a:gd name="T3" fmla="*/ 2147483646 h 216"/>
                  <a:gd name="T4" fmla="*/ 2147483646 w 248"/>
                  <a:gd name="T5" fmla="*/ 2147483646 h 216"/>
                  <a:gd name="T6" fmla="*/ 2147483646 w 248"/>
                  <a:gd name="T7" fmla="*/ 0 h 216"/>
                  <a:gd name="T8" fmla="*/ 2147483646 w 248"/>
                  <a:gd name="T9" fmla="*/ 2147483646 h 216"/>
                  <a:gd name="T10" fmla="*/ 2147483646 w 248"/>
                  <a:gd name="T11" fmla="*/ 0 h 216"/>
                  <a:gd name="T12" fmla="*/ 0 w 248"/>
                  <a:gd name="T13" fmla="*/ 2147483646 h 21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8" h="216">
                    <a:moveTo>
                      <a:pt x="0" y="64"/>
                    </a:moveTo>
                    <a:cubicBezTo>
                      <a:pt x="0" y="144"/>
                      <a:pt x="124" y="216"/>
                      <a:pt x="124" y="216"/>
                    </a:cubicBezTo>
                    <a:cubicBezTo>
                      <a:pt x="124" y="216"/>
                      <a:pt x="248" y="144"/>
                      <a:pt x="248" y="64"/>
                    </a:cubicBezTo>
                    <a:cubicBezTo>
                      <a:pt x="248" y="31"/>
                      <a:pt x="224" y="0"/>
                      <a:pt x="188" y="0"/>
                    </a:cubicBezTo>
                    <a:cubicBezTo>
                      <a:pt x="155" y="0"/>
                      <a:pt x="124" y="23"/>
                      <a:pt x="124" y="56"/>
                    </a:cubicBezTo>
                    <a:cubicBezTo>
                      <a:pt x="124" y="23"/>
                      <a:pt x="93" y="0"/>
                      <a:pt x="60" y="0"/>
                    </a:cubicBezTo>
                    <a:cubicBezTo>
                      <a:pt x="24" y="0"/>
                      <a:pt x="0" y="31"/>
                      <a:pt x="0" y="64"/>
                    </a:cubicBezTo>
                    <a:close/>
                  </a:path>
                </a:pathLst>
              </a:custGeom>
              <a:noFill/>
              <a:ln w="17463" cap="rnd">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90" name="Freeform 194"/>
              <p:cNvSpPr>
                <a:spLocks/>
              </p:cNvSpPr>
              <p:nvPr/>
            </p:nvSpPr>
            <p:spPr bwMode="auto">
              <a:xfrm>
                <a:off x="11676063" y="984250"/>
                <a:ext cx="87312" cy="92075"/>
              </a:xfrm>
              <a:custGeom>
                <a:avLst/>
                <a:gdLst>
                  <a:gd name="T0" fmla="*/ 2147483646 w 38"/>
                  <a:gd name="T1" fmla="*/ 2147483646 h 40"/>
                  <a:gd name="T2" fmla="*/ 0 w 38"/>
                  <a:gd name="T3" fmla="*/ 0 h 40"/>
                  <a:gd name="T4" fmla="*/ 0 60000 65536"/>
                  <a:gd name="T5" fmla="*/ 0 60000 65536"/>
                </a:gdLst>
                <a:ahLst/>
                <a:cxnLst>
                  <a:cxn ang="T4">
                    <a:pos x="T0" y="T1"/>
                  </a:cxn>
                  <a:cxn ang="T5">
                    <a:pos x="T2" y="T3"/>
                  </a:cxn>
                </a:cxnLst>
                <a:rect l="0" t="0" r="r" b="b"/>
                <a:pathLst>
                  <a:path w="38" h="40">
                    <a:moveTo>
                      <a:pt x="38" y="40"/>
                    </a:moveTo>
                    <a:cubicBezTo>
                      <a:pt x="38" y="19"/>
                      <a:pt x="23" y="0"/>
                      <a:pt x="0" y="0"/>
                    </a:cubicBezTo>
                  </a:path>
                </a:pathLst>
              </a:custGeom>
              <a:noFill/>
              <a:ln w="17463" cap="rnd">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grpSp>
      <p:sp>
        <p:nvSpPr>
          <p:cNvPr id="91" name="矩形 90"/>
          <p:cNvSpPr/>
          <p:nvPr/>
        </p:nvSpPr>
        <p:spPr>
          <a:xfrm>
            <a:off x="1580599" y="1818976"/>
            <a:ext cx="2016018" cy="267830"/>
          </a:xfrm>
          <a:prstGeom prst="rect">
            <a:avLst/>
          </a:prstGeom>
        </p:spPr>
        <p:txBody>
          <a:bodyPr wrap="square">
            <a:spAutoFit/>
          </a:bodyPr>
          <a:lstStyle/>
          <a:p>
            <a:pPr algn="just">
              <a:lnSpc>
                <a:spcPts val="1200"/>
              </a:lnSpc>
            </a:pPr>
            <a:r>
              <a:rPr lang="en-US" altLang="zh-CN" sz="2000" dirty="0">
                <a:latin typeface="Times New Roman" panose="02020603050405020304" pitchFamily="18" charset="0"/>
                <a:ea typeface="微软雅黑" pitchFamily="34" charset="-122"/>
                <a:cs typeface="Times New Roman" panose="02020603050405020304" pitchFamily="18" charset="0"/>
              </a:rPr>
              <a:t>Efficiency</a:t>
            </a:r>
            <a:endParaRPr lang="zh-CN" altLang="en-US" sz="2000" dirty="0">
              <a:latin typeface="Times New Roman" panose="02020603050405020304" pitchFamily="18" charset="0"/>
              <a:ea typeface="微软雅黑" pitchFamily="34" charset="-122"/>
              <a:cs typeface="Times New Roman" panose="02020603050405020304" pitchFamily="18" charset="0"/>
            </a:endParaRPr>
          </a:p>
        </p:txBody>
      </p:sp>
      <p:sp>
        <p:nvSpPr>
          <p:cNvPr id="92" name="矩形 91"/>
          <p:cNvSpPr/>
          <p:nvPr/>
        </p:nvSpPr>
        <p:spPr>
          <a:xfrm>
            <a:off x="4637255" y="1821423"/>
            <a:ext cx="2016018" cy="267830"/>
          </a:xfrm>
          <a:prstGeom prst="rect">
            <a:avLst/>
          </a:prstGeom>
        </p:spPr>
        <p:txBody>
          <a:bodyPr wrap="square">
            <a:spAutoFit/>
          </a:bodyPr>
          <a:lstStyle/>
          <a:p>
            <a:pPr algn="just">
              <a:lnSpc>
                <a:spcPts val="1200"/>
              </a:lnSpc>
            </a:pPr>
            <a:r>
              <a:rPr lang="en-US" altLang="zh-CN" sz="2000" dirty="0">
                <a:latin typeface="Times New Roman" panose="02020603050405020304" pitchFamily="18" charset="0"/>
                <a:ea typeface="微软雅黑" pitchFamily="34" charset="-122"/>
                <a:cs typeface="Times New Roman" panose="02020603050405020304" pitchFamily="18" charset="0"/>
              </a:rPr>
              <a:t>High-quality</a:t>
            </a:r>
            <a:endParaRPr lang="zh-CN" altLang="en-US" sz="2000" dirty="0">
              <a:latin typeface="Times New Roman" panose="02020603050405020304" pitchFamily="18" charset="0"/>
              <a:ea typeface="微软雅黑" pitchFamily="34" charset="-122"/>
              <a:cs typeface="Times New Roman" panose="02020603050405020304" pitchFamily="18" charset="0"/>
            </a:endParaRPr>
          </a:p>
        </p:txBody>
      </p:sp>
      <p:sp>
        <p:nvSpPr>
          <p:cNvPr id="93" name="矩形 92"/>
          <p:cNvSpPr/>
          <p:nvPr/>
        </p:nvSpPr>
        <p:spPr>
          <a:xfrm>
            <a:off x="2339752" y="3765011"/>
            <a:ext cx="2603850" cy="1015663"/>
          </a:xfrm>
          <a:prstGeom prst="rect">
            <a:avLst/>
          </a:prstGeom>
        </p:spPr>
        <p:txBody>
          <a:bodyPr wrap="square">
            <a:spAutoFit/>
          </a:bodyPr>
          <a:lstStyle/>
          <a:p>
            <a:pPr algn="ctr"/>
            <a:r>
              <a:rPr lang="en-US" altLang="zh-CN" sz="2000" dirty="0">
                <a:latin typeface="Times New Roman" panose="02020603050405020304" pitchFamily="18" charset="0"/>
                <a:cs typeface="Times New Roman" panose="02020603050405020304" pitchFamily="18" charset="0"/>
              </a:rPr>
              <a:t>Reducing the manual translation work intensity</a:t>
            </a:r>
            <a:endParaRPr lang="zh-CN" altLang="en-US" sz="2000" dirty="0">
              <a:latin typeface="Times New Roman" panose="02020603050405020304" pitchFamily="18" charset="0"/>
              <a:ea typeface="微软雅黑" pitchFamily="34" charset="-122"/>
              <a:cs typeface="Times New Roman" panose="02020603050405020304" pitchFamily="18" charset="0"/>
            </a:endParaRPr>
          </a:p>
        </p:txBody>
      </p:sp>
      <p:sp>
        <p:nvSpPr>
          <p:cNvPr id="94" name="矩形 93"/>
          <p:cNvSpPr/>
          <p:nvPr/>
        </p:nvSpPr>
        <p:spPr>
          <a:xfrm>
            <a:off x="5682690" y="3875307"/>
            <a:ext cx="2731888" cy="707886"/>
          </a:xfrm>
          <a:prstGeom prst="rect">
            <a:avLst/>
          </a:prstGeom>
        </p:spPr>
        <p:txBody>
          <a:bodyPr wrap="square">
            <a:spAutoFit/>
          </a:bodyPr>
          <a:lstStyle/>
          <a:p>
            <a:pPr algn="ctr"/>
            <a:r>
              <a:rPr lang="en-US" altLang="zh-CN" sz="2000" dirty="0">
                <a:latin typeface="Times New Roman" panose="02020603050405020304" pitchFamily="18" charset="0"/>
                <a:cs typeface="Times New Roman" panose="02020603050405020304" pitchFamily="18" charset="0"/>
              </a:rPr>
              <a:t>Improving the translation consistency</a:t>
            </a:r>
            <a:endParaRPr lang="zh-CN" altLang="en-US" sz="2000" dirty="0">
              <a:latin typeface="Times New Roman" panose="02020603050405020304" pitchFamily="18" charset="0"/>
              <a:ea typeface="微软雅黑" pitchFamily="34" charset="-122"/>
              <a:cs typeface="Times New Roman" panose="02020603050405020304" pitchFamily="18" charset="0"/>
            </a:endParaRPr>
          </a:p>
        </p:txBody>
      </p:sp>
      <p:sp>
        <p:nvSpPr>
          <p:cNvPr id="95" name="TextBox 194">
            <a:extLst>
              <a:ext uri="{FF2B5EF4-FFF2-40B4-BE49-F238E27FC236}">
                <a16:creationId xmlns:a16="http://schemas.microsoft.com/office/drawing/2014/main" id="{FA2B1DC7-6B40-4F48-96EF-DB5E4ACB3CC7}"/>
              </a:ext>
            </a:extLst>
          </p:cNvPr>
          <p:cNvSpPr txBox="1"/>
          <p:nvPr/>
        </p:nvSpPr>
        <p:spPr>
          <a:xfrm>
            <a:off x="683568" y="469767"/>
            <a:ext cx="6678438" cy="369332"/>
          </a:xfrm>
          <a:prstGeom prst="rect">
            <a:avLst/>
          </a:prstGeom>
          <a:noFill/>
          <a:effectLst/>
        </p:spPr>
        <p:txBody>
          <a:bodyPr wrap="square" rtlCol="0">
            <a:spAutoFit/>
          </a:bodyPr>
          <a:lstStyle/>
          <a:p>
            <a:r>
              <a:rPr lang="en-US" altLang="zh-CN" b="1" dirty="0">
                <a:solidFill>
                  <a:schemeClr val="bg1"/>
                </a:solidFill>
                <a:latin typeface="微软雅黑" pitchFamily="34" charset="-122"/>
                <a:ea typeface="微软雅黑" pitchFamily="34" charset="-122"/>
              </a:rPr>
              <a:t>What’s the Value of Computer-aided Translation </a:t>
            </a:r>
            <a:endParaRPr lang="zh-CN" altLang="en-US" b="1" dirty="0">
              <a:solidFill>
                <a:schemeClr val="bg1"/>
              </a:solidFill>
              <a:latin typeface="微软雅黑" pitchFamily="34" charset="-122"/>
              <a:ea typeface="微软雅黑" pitchFamily="34" charset="-122"/>
            </a:endParaRPr>
          </a:p>
        </p:txBody>
      </p:sp>
    </p:spTree>
    <p:extLst>
      <p:ext uri="{BB962C8B-B14F-4D97-AF65-F5344CB8AC3E}">
        <p14:creationId xmlns:p14="http://schemas.microsoft.com/office/powerpoint/2010/main" val="2511786049"/>
      </p:ext>
    </p:extLst>
  </p:cSld>
  <p:clrMapOvr>
    <a:masterClrMapping/>
  </p:clrMapOvr>
  <p:transition spd="med">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wipe(left)">
                                          <p:cBhvr>
                                            <p:cTn id="11" dur="2100"/>
                                            <p:tgtEl>
                                              <p:spTgt spid="23"/>
                                            </p:tgtEl>
                                          </p:cBhvr>
                                        </p:animEffect>
                                      </p:childTnLst>
                                    </p:cTn>
                                  </p:par>
                                  <p:par>
                                    <p:cTn id="12" presetID="2" presetClass="entr" presetSubtype="1" fill="hold" nodeType="withEffect">
                                      <p:stCondLst>
                                        <p:cond delay="700"/>
                                      </p:stCondLst>
                                      <p:childTnLst>
                                        <p:set>
                                          <p:cBhvr>
                                            <p:cTn id="13" dur="1" fill="hold">
                                              <p:stCondLst>
                                                <p:cond delay="0"/>
                                              </p:stCondLst>
                                            </p:cTn>
                                            <p:tgtEl>
                                              <p:spTgt spid="72"/>
                                            </p:tgtEl>
                                            <p:attrNameLst>
                                              <p:attrName>style.visibility</p:attrName>
                                            </p:attrNameLst>
                                          </p:cBhvr>
                                          <p:to>
                                            <p:strVal val="visible"/>
                                          </p:to>
                                        </p:set>
                                        <p:anim calcmode="lin" valueType="num">
                                          <p:cBhvr additive="base">
                                            <p:cTn id="14" dur="500" fill="hold"/>
                                            <p:tgtEl>
                                              <p:spTgt spid="72"/>
                                            </p:tgtEl>
                                            <p:attrNameLst>
                                              <p:attrName>ppt_x</p:attrName>
                                            </p:attrNameLst>
                                          </p:cBhvr>
                                          <p:tavLst>
                                            <p:tav tm="0">
                                              <p:val>
                                                <p:strVal val="#ppt_x"/>
                                              </p:val>
                                            </p:tav>
                                            <p:tav tm="100000">
                                              <p:val>
                                                <p:strVal val="#ppt_x"/>
                                              </p:val>
                                            </p:tav>
                                          </p:tavLst>
                                        </p:anim>
                                        <p:anim calcmode="lin" valueType="num">
                                          <p:cBhvr additive="base">
                                            <p:cTn id="15" dur="500" fill="hold"/>
                                            <p:tgtEl>
                                              <p:spTgt spid="72"/>
                                            </p:tgtEl>
                                            <p:attrNameLst>
                                              <p:attrName>ppt_y</p:attrName>
                                            </p:attrNameLst>
                                          </p:cBhvr>
                                          <p:tavLst>
                                            <p:tav tm="0">
                                              <p:val>
                                                <p:strVal val="0-#ppt_h/2"/>
                                              </p:val>
                                            </p:tav>
                                            <p:tav tm="100000">
                                              <p:val>
                                                <p:strVal val="#ppt_y"/>
                                              </p:val>
                                            </p:tav>
                                          </p:tavLst>
                                        </p:anim>
                                      </p:childTnLst>
                                    </p:cTn>
                                  </p:par>
                                  <p:par>
                                    <p:cTn id="16" presetID="2" presetClass="entr" presetSubtype="4" fill="hold" nodeType="withEffect">
                                      <p:stCondLst>
                                        <p:cond delay="900"/>
                                      </p:stCondLst>
                                      <p:childTnLst>
                                        <p:set>
                                          <p:cBhvr>
                                            <p:cTn id="17" dur="1" fill="hold">
                                              <p:stCondLst>
                                                <p:cond delay="0"/>
                                              </p:stCondLst>
                                            </p:cTn>
                                            <p:tgtEl>
                                              <p:spTgt spid="43"/>
                                            </p:tgtEl>
                                            <p:attrNameLst>
                                              <p:attrName>style.visibility</p:attrName>
                                            </p:attrNameLst>
                                          </p:cBhvr>
                                          <p:to>
                                            <p:strVal val="visible"/>
                                          </p:to>
                                        </p:set>
                                        <p:anim calcmode="lin" valueType="num">
                                          <p:cBhvr additive="base">
                                            <p:cTn id="18" dur="500" fill="hold"/>
                                            <p:tgtEl>
                                              <p:spTgt spid="43"/>
                                            </p:tgtEl>
                                            <p:attrNameLst>
                                              <p:attrName>ppt_x</p:attrName>
                                            </p:attrNameLst>
                                          </p:cBhvr>
                                          <p:tavLst>
                                            <p:tav tm="0">
                                              <p:val>
                                                <p:strVal val="#ppt_x"/>
                                              </p:val>
                                            </p:tav>
                                            <p:tav tm="100000">
                                              <p:val>
                                                <p:strVal val="#ppt_x"/>
                                              </p:val>
                                            </p:tav>
                                          </p:tavLst>
                                        </p:anim>
                                        <p:anim calcmode="lin" valueType="num">
                                          <p:cBhvr additive="base">
                                            <p:cTn id="19" dur="500" fill="hold"/>
                                            <p:tgtEl>
                                              <p:spTgt spid="43"/>
                                            </p:tgtEl>
                                            <p:attrNameLst>
                                              <p:attrName>ppt_y</p:attrName>
                                            </p:attrNameLst>
                                          </p:cBhvr>
                                          <p:tavLst>
                                            <p:tav tm="0">
                                              <p:val>
                                                <p:strVal val="1+#ppt_h/2"/>
                                              </p:val>
                                            </p:tav>
                                            <p:tav tm="100000">
                                              <p:val>
                                                <p:strVal val="#ppt_y"/>
                                              </p:val>
                                            </p:tav>
                                          </p:tavLst>
                                        </p:anim>
                                      </p:childTnLst>
                                    </p:cTn>
                                  </p:par>
                                  <p:par>
                                    <p:cTn id="20" presetID="2" presetClass="entr" presetSubtype="1" fill="hold" nodeType="withEffect">
                                      <p:stCondLst>
                                        <p:cond delay="1100"/>
                                      </p:stCondLst>
                                      <p:childTnLst>
                                        <p:set>
                                          <p:cBhvr>
                                            <p:cTn id="21" dur="1" fill="hold">
                                              <p:stCondLst>
                                                <p:cond delay="0"/>
                                              </p:stCondLst>
                                            </p:cTn>
                                            <p:tgtEl>
                                              <p:spTgt spid="77"/>
                                            </p:tgtEl>
                                            <p:attrNameLst>
                                              <p:attrName>style.visibility</p:attrName>
                                            </p:attrNameLst>
                                          </p:cBhvr>
                                          <p:to>
                                            <p:strVal val="visible"/>
                                          </p:to>
                                        </p:set>
                                        <p:anim calcmode="lin" valueType="num">
                                          <p:cBhvr additive="base">
                                            <p:cTn id="22" dur="500" fill="hold"/>
                                            <p:tgtEl>
                                              <p:spTgt spid="77"/>
                                            </p:tgtEl>
                                            <p:attrNameLst>
                                              <p:attrName>ppt_x</p:attrName>
                                            </p:attrNameLst>
                                          </p:cBhvr>
                                          <p:tavLst>
                                            <p:tav tm="0">
                                              <p:val>
                                                <p:strVal val="#ppt_x"/>
                                              </p:val>
                                            </p:tav>
                                            <p:tav tm="100000">
                                              <p:val>
                                                <p:strVal val="#ppt_x"/>
                                              </p:val>
                                            </p:tav>
                                          </p:tavLst>
                                        </p:anim>
                                        <p:anim calcmode="lin" valueType="num">
                                          <p:cBhvr additive="base">
                                            <p:cTn id="23" dur="500" fill="hold"/>
                                            <p:tgtEl>
                                              <p:spTgt spid="77"/>
                                            </p:tgtEl>
                                            <p:attrNameLst>
                                              <p:attrName>ppt_y</p:attrName>
                                            </p:attrNameLst>
                                          </p:cBhvr>
                                          <p:tavLst>
                                            <p:tav tm="0">
                                              <p:val>
                                                <p:strVal val="0-#ppt_h/2"/>
                                              </p:val>
                                            </p:tav>
                                            <p:tav tm="100000">
                                              <p:val>
                                                <p:strVal val="#ppt_y"/>
                                              </p:val>
                                            </p:tav>
                                          </p:tavLst>
                                        </p:anim>
                                      </p:childTnLst>
                                    </p:cTn>
                                  </p:par>
                                  <p:par>
                                    <p:cTn id="24" presetID="2" presetClass="entr" presetSubtype="4" fill="hold" nodeType="withEffect">
                                      <p:stCondLst>
                                        <p:cond delay="1300"/>
                                      </p:stCondLst>
                                      <p:childTnLst>
                                        <p:set>
                                          <p:cBhvr>
                                            <p:cTn id="25" dur="1" fill="hold">
                                              <p:stCondLst>
                                                <p:cond delay="0"/>
                                              </p:stCondLst>
                                            </p:cTn>
                                            <p:tgtEl>
                                              <p:spTgt spid="86"/>
                                            </p:tgtEl>
                                            <p:attrNameLst>
                                              <p:attrName>style.visibility</p:attrName>
                                            </p:attrNameLst>
                                          </p:cBhvr>
                                          <p:to>
                                            <p:strVal val="visible"/>
                                          </p:to>
                                        </p:set>
                                        <p:anim calcmode="lin" valueType="num">
                                          <p:cBhvr additive="base">
                                            <p:cTn id="26" dur="500" fill="hold"/>
                                            <p:tgtEl>
                                              <p:spTgt spid="86"/>
                                            </p:tgtEl>
                                            <p:attrNameLst>
                                              <p:attrName>ppt_x</p:attrName>
                                            </p:attrNameLst>
                                          </p:cBhvr>
                                          <p:tavLst>
                                            <p:tav tm="0">
                                              <p:val>
                                                <p:strVal val="#ppt_x"/>
                                              </p:val>
                                            </p:tav>
                                            <p:tav tm="100000">
                                              <p:val>
                                                <p:strVal val="#ppt_x"/>
                                              </p:val>
                                            </p:tav>
                                          </p:tavLst>
                                        </p:anim>
                                        <p:anim calcmode="lin" valueType="num">
                                          <p:cBhvr additive="base">
                                            <p:cTn id="27" dur="500" fill="hold"/>
                                            <p:tgtEl>
                                              <p:spTgt spid="86"/>
                                            </p:tgtEl>
                                            <p:attrNameLst>
                                              <p:attrName>ppt_y</p:attrName>
                                            </p:attrNameLst>
                                          </p:cBhvr>
                                          <p:tavLst>
                                            <p:tav tm="0">
                                              <p:val>
                                                <p:strVal val="1+#ppt_h/2"/>
                                              </p:val>
                                            </p:tav>
                                            <p:tav tm="100000">
                                              <p:val>
                                                <p:strVal val="#ppt_y"/>
                                              </p:val>
                                            </p:tav>
                                          </p:tavLst>
                                        </p:anim>
                                      </p:childTnLst>
                                    </p:cTn>
                                  </p:par>
                                </p:childTnLst>
                              </p:cTn>
                            </p:par>
                            <p:par>
                              <p:cTn id="28" fill="hold">
                                <p:stCondLst>
                                  <p:cond delay="2600"/>
                                </p:stCondLst>
                                <p:childTnLst>
                                  <p:par>
                                    <p:cTn id="29" presetID="2" presetClass="entr" presetSubtype="2" fill="hold" grpId="0" nodeType="afterEffect" p14:presetBounceEnd="56667">
                                      <p:stCondLst>
                                        <p:cond delay="0"/>
                                      </p:stCondLst>
                                      <p:childTnLst>
                                        <p:set>
                                          <p:cBhvr>
                                            <p:cTn id="30" dur="1" fill="hold">
                                              <p:stCondLst>
                                                <p:cond delay="0"/>
                                              </p:stCondLst>
                                            </p:cTn>
                                            <p:tgtEl>
                                              <p:spTgt spid="91"/>
                                            </p:tgtEl>
                                            <p:attrNameLst>
                                              <p:attrName>style.visibility</p:attrName>
                                            </p:attrNameLst>
                                          </p:cBhvr>
                                          <p:to>
                                            <p:strVal val="visible"/>
                                          </p:to>
                                        </p:set>
                                        <p:anim calcmode="lin" valueType="num" p14:bounceEnd="56667">
                                          <p:cBhvr additive="base">
                                            <p:cTn id="31" dur="300" fill="hold"/>
                                            <p:tgtEl>
                                              <p:spTgt spid="91"/>
                                            </p:tgtEl>
                                            <p:attrNameLst>
                                              <p:attrName>ppt_x</p:attrName>
                                            </p:attrNameLst>
                                          </p:cBhvr>
                                          <p:tavLst>
                                            <p:tav tm="0">
                                              <p:val>
                                                <p:strVal val="1+#ppt_w/2"/>
                                              </p:val>
                                            </p:tav>
                                            <p:tav tm="100000">
                                              <p:val>
                                                <p:strVal val="#ppt_x"/>
                                              </p:val>
                                            </p:tav>
                                          </p:tavLst>
                                        </p:anim>
                                        <p:anim calcmode="lin" valueType="num" p14:bounceEnd="56667">
                                          <p:cBhvr additive="base">
                                            <p:cTn id="32" dur="300" fill="hold"/>
                                            <p:tgtEl>
                                              <p:spTgt spid="91"/>
                                            </p:tgtEl>
                                            <p:attrNameLst>
                                              <p:attrName>ppt_y</p:attrName>
                                            </p:attrNameLst>
                                          </p:cBhvr>
                                          <p:tavLst>
                                            <p:tav tm="0">
                                              <p:val>
                                                <p:strVal val="#ppt_y"/>
                                              </p:val>
                                            </p:tav>
                                            <p:tav tm="100000">
                                              <p:val>
                                                <p:strVal val="#ppt_y"/>
                                              </p:val>
                                            </p:tav>
                                          </p:tavLst>
                                        </p:anim>
                                      </p:childTnLst>
                                    </p:cTn>
                                  </p:par>
                                </p:childTnLst>
                              </p:cTn>
                            </p:par>
                            <p:par>
                              <p:cTn id="33" fill="hold">
                                <p:stCondLst>
                                  <p:cond delay="2900"/>
                                </p:stCondLst>
                                <p:childTnLst>
                                  <p:par>
                                    <p:cTn id="34" presetID="2" presetClass="entr" presetSubtype="2" fill="hold" grpId="0" nodeType="afterEffect" p14:presetBounceEnd="56667">
                                      <p:stCondLst>
                                        <p:cond delay="0"/>
                                      </p:stCondLst>
                                      <p:childTnLst>
                                        <p:set>
                                          <p:cBhvr>
                                            <p:cTn id="35" dur="1" fill="hold">
                                              <p:stCondLst>
                                                <p:cond delay="0"/>
                                              </p:stCondLst>
                                            </p:cTn>
                                            <p:tgtEl>
                                              <p:spTgt spid="92"/>
                                            </p:tgtEl>
                                            <p:attrNameLst>
                                              <p:attrName>style.visibility</p:attrName>
                                            </p:attrNameLst>
                                          </p:cBhvr>
                                          <p:to>
                                            <p:strVal val="visible"/>
                                          </p:to>
                                        </p:set>
                                        <p:anim calcmode="lin" valueType="num" p14:bounceEnd="56667">
                                          <p:cBhvr additive="base">
                                            <p:cTn id="36" dur="300" fill="hold"/>
                                            <p:tgtEl>
                                              <p:spTgt spid="92"/>
                                            </p:tgtEl>
                                            <p:attrNameLst>
                                              <p:attrName>ppt_x</p:attrName>
                                            </p:attrNameLst>
                                          </p:cBhvr>
                                          <p:tavLst>
                                            <p:tav tm="0">
                                              <p:val>
                                                <p:strVal val="1+#ppt_w/2"/>
                                              </p:val>
                                            </p:tav>
                                            <p:tav tm="100000">
                                              <p:val>
                                                <p:strVal val="#ppt_x"/>
                                              </p:val>
                                            </p:tav>
                                          </p:tavLst>
                                        </p:anim>
                                        <p:anim calcmode="lin" valueType="num" p14:bounceEnd="56667">
                                          <p:cBhvr additive="base">
                                            <p:cTn id="37" dur="300" fill="hold"/>
                                            <p:tgtEl>
                                              <p:spTgt spid="92"/>
                                            </p:tgtEl>
                                            <p:attrNameLst>
                                              <p:attrName>ppt_y</p:attrName>
                                            </p:attrNameLst>
                                          </p:cBhvr>
                                          <p:tavLst>
                                            <p:tav tm="0">
                                              <p:val>
                                                <p:strVal val="#ppt_y"/>
                                              </p:val>
                                            </p:tav>
                                            <p:tav tm="100000">
                                              <p:val>
                                                <p:strVal val="#ppt_y"/>
                                              </p:val>
                                            </p:tav>
                                          </p:tavLst>
                                        </p:anim>
                                      </p:childTnLst>
                                    </p:cTn>
                                  </p:par>
                                </p:childTnLst>
                              </p:cTn>
                            </p:par>
                            <p:par>
                              <p:cTn id="38" fill="hold">
                                <p:stCondLst>
                                  <p:cond delay="3200"/>
                                </p:stCondLst>
                                <p:childTnLst>
                                  <p:par>
                                    <p:cTn id="39" presetID="2" presetClass="entr" presetSubtype="2" fill="hold" grpId="0" nodeType="afterEffect" p14:presetBounceEnd="56667">
                                      <p:stCondLst>
                                        <p:cond delay="0"/>
                                      </p:stCondLst>
                                      <p:childTnLst>
                                        <p:set>
                                          <p:cBhvr>
                                            <p:cTn id="40" dur="1" fill="hold">
                                              <p:stCondLst>
                                                <p:cond delay="0"/>
                                              </p:stCondLst>
                                            </p:cTn>
                                            <p:tgtEl>
                                              <p:spTgt spid="93"/>
                                            </p:tgtEl>
                                            <p:attrNameLst>
                                              <p:attrName>style.visibility</p:attrName>
                                            </p:attrNameLst>
                                          </p:cBhvr>
                                          <p:to>
                                            <p:strVal val="visible"/>
                                          </p:to>
                                        </p:set>
                                        <p:anim calcmode="lin" valueType="num" p14:bounceEnd="56667">
                                          <p:cBhvr additive="base">
                                            <p:cTn id="41" dur="300" fill="hold"/>
                                            <p:tgtEl>
                                              <p:spTgt spid="93"/>
                                            </p:tgtEl>
                                            <p:attrNameLst>
                                              <p:attrName>ppt_x</p:attrName>
                                            </p:attrNameLst>
                                          </p:cBhvr>
                                          <p:tavLst>
                                            <p:tav tm="0">
                                              <p:val>
                                                <p:strVal val="1+#ppt_w/2"/>
                                              </p:val>
                                            </p:tav>
                                            <p:tav tm="100000">
                                              <p:val>
                                                <p:strVal val="#ppt_x"/>
                                              </p:val>
                                            </p:tav>
                                          </p:tavLst>
                                        </p:anim>
                                        <p:anim calcmode="lin" valueType="num" p14:bounceEnd="56667">
                                          <p:cBhvr additive="base">
                                            <p:cTn id="42" dur="300" fill="hold"/>
                                            <p:tgtEl>
                                              <p:spTgt spid="93"/>
                                            </p:tgtEl>
                                            <p:attrNameLst>
                                              <p:attrName>ppt_y</p:attrName>
                                            </p:attrNameLst>
                                          </p:cBhvr>
                                          <p:tavLst>
                                            <p:tav tm="0">
                                              <p:val>
                                                <p:strVal val="#ppt_y"/>
                                              </p:val>
                                            </p:tav>
                                            <p:tav tm="100000">
                                              <p:val>
                                                <p:strVal val="#ppt_y"/>
                                              </p:val>
                                            </p:tav>
                                          </p:tavLst>
                                        </p:anim>
                                      </p:childTnLst>
                                    </p:cTn>
                                  </p:par>
                                </p:childTnLst>
                              </p:cTn>
                            </p:par>
                            <p:par>
                              <p:cTn id="43" fill="hold">
                                <p:stCondLst>
                                  <p:cond delay="3500"/>
                                </p:stCondLst>
                                <p:childTnLst>
                                  <p:par>
                                    <p:cTn id="44" presetID="2" presetClass="entr" presetSubtype="2" fill="hold" grpId="0" nodeType="afterEffect" p14:presetBounceEnd="56667">
                                      <p:stCondLst>
                                        <p:cond delay="0"/>
                                      </p:stCondLst>
                                      <p:childTnLst>
                                        <p:set>
                                          <p:cBhvr>
                                            <p:cTn id="45" dur="1" fill="hold">
                                              <p:stCondLst>
                                                <p:cond delay="0"/>
                                              </p:stCondLst>
                                            </p:cTn>
                                            <p:tgtEl>
                                              <p:spTgt spid="94"/>
                                            </p:tgtEl>
                                            <p:attrNameLst>
                                              <p:attrName>style.visibility</p:attrName>
                                            </p:attrNameLst>
                                          </p:cBhvr>
                                          <p:to>
                                            <p:strVal val="visible"/>
                                          </p:to>
                                        </p:set>
                                        <p:anim calcmode="lin" valueType="num" p14:bounceEnd="56667">
                                          <p:cBhvr additive="base">
                                            <p:cTn id="46" dur="300" fill="hold"/>
                                            <p:tgtEl>
                                              <p:spTgt spid="94"/>
                                            </p:tgtEl>
                                            <p:attrNameLst>
                                              <p:attrName>ppt_x</p:attrName>
                                            </p:attrNameLst>
                                          </p:cBhvr>
                                          <p:tavLst>
                                            <p:tav tm="0">
                                              <p:val>
                                                <p:strVal val="1+#ppt_w/2"/>
                                              </p:val>
                                            </p:tav>
                                            <p:tav tm="100000">
                                              <p:val>
                                                <p:strVal val="#ppt_x"/>
                                              </p:val>
                                            </p:tav>
                                          </p:tavLst>
                                        </p:anim>
                                        <p:anim calcmode="lin" valueType="num" p14:bounceEnd="56667">
                                          <p:cBhvr additive="base">
                                            <p:cTn id="47" dur="300" fill="hold"/>
                                            <p:tgtEl>
                                              <p:spTgt spid="94"/>
                                            </p:tgtEl>
                                            <p:attrNameLst>
                                              <p:attrName>ppt_y</p:attrName>
                                            </p:attrNameLst>
                                          </p:cBhvr>
                                          <p:tavLst>
                                            <p:tav tm="0">
                                              <p:val>
                                                <p:strVal val="#ppt_y"/>
                                              </p:val>
                                            </p:tav>
                                            <p:tav tm="100000">
                                              <p:val>
                                                <p:strVal val="#ppt_y"/>
                                              </p:val>
                                            </p:tav>
                                          </p:tavLst>
                                        </p:anim>
                                      </p:childTnLst>
                                    </p:cTn>
                                  </p:par>
                                </p:childTnLst>
                              </p:cTn>
                            </p:par>
                            <p:par>
                              <p:cTn id="48" fill="hold">
                                <p:stCondLst>
                                  <p:cond delay="3800"/>
                                </p:stCondLst>
                                <p:childTnLst>
                                  <p:par>
                                    <p:cTn id="49" presetID="2" presetClass="entr" presetSubtype="8" decel="42000" fill="hold" grpId="0" nodeType="afterEffect">
                                      <p:stCondLst>
                                        <p:cond delay="0"/>
                                      </p:stCondLst>
                                      <p:childTnLst>
                                        <p:set>
                                          <p:cBhvr>
                                            <p:cTn id="50" dur="1" fill="hold">
                                              <p:stCondLst>
                                                <p:cond delay="0"/>
                                              </p:stCondLst>
                                            </p:cTn>
                                            <p:tgtEl>
                                              <p:spTgt spid="95"/>
                                            </p:tgtEl>
                                            <p:attrNameLst>
                                              <p:attrName>style.visibility</p:attrName>
                                            </p:attrNameLst>
                                          </p:cBhvr>
                                          <p:to>
                                            <p:strVal val="visible"/>
                                          </p:to>
                                        </p:set>
                                        <p:anim calcmode="lin" valueType="num">
                                          <p:cBhvr additive="base">
                                            <p:cTn id="51" dur="500" fill="hold"/>
                                            <p:tgtEl>
                                              <p:spTgt spid="95"/>
                                            </p:tgtEl>
                                            <p:attrNameLst>
                                              <p:attrName>ppt_x</p:attrName>
                                            </p:attrNameLst>
                                          </p:cBhvr>
                                          <p:tavLst>
                                            <p:tav tm="0">
                                              <p:val>
                                                <p:strVal val="0-#ppt_w/2"/>
                                              </p:val>
                                            </p:tav>
                                            <p:tav tm="100000">
                                              <p:val>
                                                <p:strVal val="#ppt_x"/>
                                              </p:val>
                                            </p:tav>
                                          </p:tavLst>
                                        </p:anim>
                                        <p:anim calcmode="lin" valueType="num">
                                          <p:cBhvr additive="base">
                                            <p:cTn id="52" dur="500" fill="hold"/>
                                            <p:tgtEl>
                                              <p:spTgt spid="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91" grpId="0"/>
          <p:bldP spid="92" grpId="0"/>
          <p:bldP spid="93" grpId="0"/>
          <p:bldP spid="94" grpId="0"/>
          <p:bldP spid="95"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wipe(left)">
                                          <p:cBhvr>
                                            <p:cTn id="7" dur="500"/>
                                            <p:tgtEl>
                                              <p:spTgt spid="19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wipe(left)">
                                          <p:cBhvr>
                                            <p:cTn id="11" dur="2100"/>
                                            <p:tgtEl>
                                              <p:spTgt spid="23"/>
                                            </p:tgtEl>
                                          </p:cBhvr>
                                        </p:animEffect>
                                      </p:childTnLst>
                                    </p:cTn>
                                  </p:par>
                                  <p:par>
                                    <p:cTn id="12" presetID="2" presetClass="entr" presetSubtype="1" fill="hold" nodeType="withEffect">
                                      <p:stCondLst>
                                        <p:cond delay="700"/>
                                      </p:stCondLst>
                                      <p:childTnLst>
                                        <p:set>
                                          <p:cBhvr>
                                            <p:cTn id="13" dur="1" fill="hold">
                                              <p:stCondLst>
                                                <p:cond delay="0"/>
                                              </p:stCondLst>
                                            </p:cTn>
                                            <p:tgtEl>
                                              <p:spTgt spid="72"/>
                                            </p:tgtEl>
                                            <p:attrNameLst>
                                              <p:attrName>style.visibility</p:attrName>
                                            </p:attrNameLst>
                                          </p:cBhvr>
                                          <p:to>
                                            <p:strVal val="visible"/>
                                          </p:to>
                                        </p:set>
                                        <p:anim calcmode="lin" valueType="num">
                                          <p:cBhvr additive="base">
                                            <p:cTn id="14" dur="500" fill="hold"/>
                                            <p:tgtEl>
                                              <p:spTgt spid="72"/>
                                            </p:tgtEl>
                                            <p:attrNameLst>
                                              <p:attrName>ppt_x</p:attrName>
                                            </p:attrNameLst>
                                          </p:cBhvr>
                                          <p:tavLst>
                                            <p:tav tm="0">
                                              <p:val>
                                                <p:strVal val="#ppt_x"/>
                                              </p:val>
                                            </p:tav>
                                            <p:tav tm="100000">
                                              <p:val>
                                                <p:strVal val="#ppt_x"/>
                                              </p:val>
                                            </p:tav>
                                          </p:tavLst>
                                        </p:anim>
                                        <p:anim calcmode="lin" valueType="num">
                                          <p:cBhvr additive="base">
                                            <p:cTn id="15" dur="500" fill="hold"/>
                                            <p:tgtEl>
                                              <p:spTgt spid="72"/>
                                            </p:tgtEl>
                                            <p:attrNameLst>
                                              <p:attrName>ppt_y</p:attrName>
                                            </p:attrNameLst>
                                          </p:cBhvr>
                                          <p:tavLst>
                                            <p:tav tm="0">
                                              <p:val>
                                                <p:strVal val="0-#ppt_h/2"/>
                                              </p:val>
                                            </p:tav>
                                            <p:tav tm="100000">
                                              <p:val>
                                                <p:strVal val="#ppt_y"/>
                                              </p:val>
                                            </p:tav>
                                          </p:tavLst>
                                        </p:anim>
                                      </p:childTnLst>
                                    </p:cTn>
                                  </p:par>
                                  <p:par>
                                    <p:cTn id="16" presetID="2" presetClass="entr" presetSubtype="4" fill="hold" nodeType="withEffect">
                                      <p:stCondLst>
                                        <p:cond delay="900"/>
                                      </p:stCondLst>
                                      <p:childTnLst>
                                        <p:set>
                                          <p:cBhvr>
                                            <p:cTn id="17" dur="1" fill="hold">
                                              <p:stCondLst>
                                                <p:cond delay="0"/>
                                              </p:stCondLst>
                                            </p:cTn>
                                            <p:tgtEl>
                                              <p:spTgt spid="43"/>
                                            </p:tgtEl>
                                            <p:attrNameLst>
                                              <p:attrName>style.visibility</p:attrName>
                                            </p:attrNameLst>
                                          </p:cBhvr>
                                          <p:to>
                                            <p:strVal val="visible"/>
                                          </p:to>
                                        </p:set>
                                        <p:anim calcmode="lin" valueType="num">
                                          <p:cBhvr additive="base">
                                            <p:cTn id="18" dur="500" fill="hold"/>
                                            <p:tgtEl>
                                              <p:spTgt spid="43"/>
                                            </p:tgtEl>
                                            <p:attrNameLst>
                                              <p:attrName>ppt_x</p:attrName>
                                            </p:attrNameLst>
                                          </p:cBhvr>
                                          <p:tavLst>
                                            <p:tav tm="0">
                                              <p:val>
                                                <p:strVal val="#ppt_x"/>
                                              </p:val>
                                            </p:tav>
                                            <p:tav tm="100000">
                                              <p:val>
                                                <p:strVal val="#ppt_x"/>
                                              </p:val>
                                            </p:tav>
                                          </p:tavLst>
                                        </p:anim>
                                        <p:anim calcmode="lin" valueType="num">
                                          <p:cBhvr additive="base">
                                            <p:cTn id="19" dur="500" fill="hold"/>
                                            <p:tgtEl>
                                              <p:spTgt spid="43"/>
                                            </p:tgtEl>
                                            <p:attrNameLst>
                                              <p:attrName>ppt_y</p:attrName>
                                            </p:attrNameLst>
                                          </p:cBhvr>
                                          <p:tavLst>
                                            <p:tav tm="0">
                                              <p:val>
                                                <p:strVal val="1+#ppt_h/2"/>
                                              </p:val>
                                            </p:tav>
                                            <p:tav tm="100000">
                                              <p:val>
                                                <p:strVal val="#ppt_y"/>
                                              </p:val>
                                            </p:tav>
                                          </p:tavLst>
                                        </p:anim>
                                      </p:childTnLst>
                                    </p:cTn>
                                  </p:par>
                                  <p:par>
                                    <p:cTn id="20" presetID="2" presetClass="entr" presetSubtype="1" fill="hold" nodeType="withEffect">
                                      <p:stCondLst>
                                        <p:cond delay="1100"/>
                                      </p:stCondLst>
                                      <p:childTnLst>
                                        <p:set>
                                          <p:cBhvr>
                                            <p:cTn id="21" dur="1" fill="hold">
                                              <p:stCondLst>
                                                <p:cond delay="0"/>
                                              </p:stCondLst>
                                            </p:cTn>
                                            <p:tgtEl>
                                              <p:spTgt spid="77"/>
                                            </p:tgtEl>
                                            <p:attrNameLst>
                                              <p:attrName>style.visibility</p:attrName>
                                            </p:attrNameLst>
                                          </p:cBhvr>
                                          <p:to>
                                            <p:strVal val="visible"/>
                                          </p:to>
                                        </p:set>
                                        <p:anim calcmode="lin" valueType="num">
                                          <p:cBhvr additive="base">
                                            <p:cTn id="22" dur="500" fill="hold"/>
                                            <p:tgtEl>
                                              <p:spTgt spid="77"/>
                                            </p:tgtEl>
                                            <p:attrNameLst>
                                              <p:attrName>ppt_x</p:attrName>
                                            </p:attrNameLst>
                                          </p:cBhvr>
                                          <p:tavLst>
                                            <p:tav tm="0">
                                              <p:val>
                                                <p:strVal val="#ppt_x"/>
                                              </p:val>
                                            </p:tav>
                                            <p:tav tm="100000">
                                              <p:val>
                                                <p:strVal val="#ppt_x"/>
                                              </p:val>
                                            </p:tav>
                                          </p:tavLst>
                                        </p:anim>
                                        <p:anim calcmode="lin" valueType="num">
                                          <p:cBhvr additive="base">
                                            <p:cTn id="23" dur="500" fill="hold"/>
                                            <p:tgtEl>
                                              <p:spTgt spid="77"/>
                                            </p:tgtEl>
                                            <p:attrNameLst>
                                              <p:attrName>ppt_y</p:attrName>
                                            </p:attrNameLst>
                                          </p:cBhvr>
                                          <p:tavLst>
                                            <p:tav tm="0">
                                              <p:val>
                                                <p:strVal val="0-#ppt_h/2"/>
                                              </p:val>
                                            </p:tav>
                                            <p:tav tm="100000">
                                              <p:val>
                                                <p:strVal val="#ppt_y"/>
                                              </p:val>
                                            </p:tav>
                                          </p:tavLst>
                                        </p:anim>
                                      </p:childTnLst>
                                    </p:cTn>
                                  </p:par>
                                  <p:par>
                                    <p:cTn id="24" presetID="2" presetClass="entr" presetSubtype="4" fill="hold" nodeType="withEffect">
                                      <p:stCondLst>
                                        <p:cond delay="1300"/>
                                      </p:stCondLst>
                                      <p:childTnLst>
                                        <p:set>
                                          <p:cBhvr>
                                            <p:cTn id="25" dur="1" fill="hold">
                                              <p:stCondLst>
                                                <p:cond delay="0"/>
                                              </p:stCondLst>
                                            </p:cTn>
                                            <p:tgtEl>
                                              <p:spTgt spid="86"/>
                                            </p:tgtEl>
                                            <p:attrNameLst>
                                              <p:attrName>style.visibility</p:attrName>
                                            </p:attrNameLst>
                                          </p:cBhvr>
                                          <p:to>
                                            <p:strVal val="visible"/>
                                          </p:to>
                                        </p:set>
                                        <p:anim calcmode="lin" valueType="num">
                                          <p:cBhvr additive="base">
                                            <p:cTn id="26" dur="500" fill="hold"/>
                                            <p:tgtEl>
                                              <p:spTgt spid="86"/>
                                            </p:tgtEl>
                                            <p:attrNameLst>
                                              <p:attrName>ppt_x</p:attrName>
                                            </p:attrNameLst>
                                          </p:cBhvr>
                                          <p:tavLst>
                                            <p:tav tm="0">
                                              <p:val>
                                                <p:strVal val="#ppt_x"/>
                                              </p:val>
                                            </p:tav>
                                            <p:tav tm="100000">
                                              <p:val>
                                                <p:strVal val="#ppt_x"/>
                                              </p:val>
                                            </p:tav>
                                          </p:tavLst>
                                        </p:anim>
                                        <p:anim calcmode="lin" valueType="num">
                                          <p:cBhvr additive="base">
                                            <p:cTn id="27" dur="500" fill="hold"/>
                                            <p:tgtEl>
                                              <p:spTgt spid="86"/>
                                            </p:tgtEl>
                                            <p:attrNameLst>
                                              <p:attrName>ppt_y</p:attrName>
                                            </p:attrNameLst>
                                          </p:cBhvr>
                                          <p:tavLst>
                                            <p:tav tm="0">
                                              <p:val>
                                                <p:strVal val="1+#ppt_h/2"/>
                                              </p:val>
                                            </p:tav>
                                            <p:tav tm="100000">
                                              <p:val>
                                                <p:strVal val="#ppt_y"/>
                                              </p:val>
                                            </p:tav>
                                          </p:tavLst>
                                        </p:anim>
                                      </p:childTnLst>
                                    </p:cTn>
                                  </p:par>
                                </p:childTnLst>
                              </p:cTn>
                            </p:par>
                            <p:par>
                              <p:cTn id="28" fill="hold">
                                <p:stCondLst>
                                  <p:cond delay="2600"/>
                                </p:stCondLst>
                                <p:childTnLst>
                                  <p:par>
                                    <p:cTn id="29" presetID="2" presetClass="entr" presetSubtype="2" fill="hold" grpId="0" nodeType="afterEffect">
                                      <p:stCondLst>
                                        <p:cond delay="0"/>
                                      </p:stCondLst>
                                      <p:childTnLst>
                                        <p:set>
                                          <p:cBhvr>
                                            <p:cTn id="30" dur="1" fill="hold">
                                              <p:stCondLst>
                                                <p:cond delay="0"/>
                                              </p:stCondLst>
                                            </p:cTn>
                                            <p:tgtEl>
                                              <p:spTgt spid="91"/>
                                            </p:tgtEl>
                                            <p:attrNameLst>
                                              <p:attrName>style.visibility</p:attrName>
                                            </p:attrNameLst>
                                          </p:cBhvr>
                                          <p:to>
                                            <p:strVal val="visible"/>
                                          </p:to>
                                        </p:set>
                                        <p:anim calcmode="lin" valueType="num">
                                          <p:cBhvr additive="base">
                                            <p:cTn id="31" dur="300" fill="hold"/>
                                            <p:tgtEl>
                                              <p:spTgt spid="91"/>
                                            </p:tgtEl>
                                            <p:attrNameLst>
                                              <p:attrName>ppt_x</p:attrName>
                                            </p:attrNameLst>
                                          </p:cBhvr>
                                          <p:tavLst>
                                            <p:tav tm="0">
                                              <p:val>
                                                <p:strVal val="1+#ppt_w/2"/>
                                              </p:val>
                                            </p:tav>
                                            <p:tav tm="100000">
                                              <p:val>
                                                <p:strVal val="#ppt_x"/>
                                              </p:val>
                                            </p:tav>
                                          </p:tavLst>
                                        </p:anim>
                                        <p:anim calcmode="lin" valueType="num">
                                          <p:cBhvr additive="base">
                                            <p:cTn id="32" dur="300" fill="hold"/>
                                            <p:tgtEl>
                                              <p:spTgt spid="91"/>
                                            </p:tgtEl>
                                            <p:attrNameLst>
                                              <p:attrName>ppt_y</p:attrName>
                                            </p:attrNameLst>
                                          </p:cBhvr>
                                          <p:tavLst>
                                            <p:tav tm="0">
                                              <p:val>
                                                <p:strVal val="#ppt_y"/>
                                              </p:val>
                                            </p:tav>
                                            <p:tav tm="100000">
                                              <p:val>
                                                <p:strVal val="#ppt_y"/>
                                              </p:val>
                                            </p:tav>
                                          </p:tavLst>
                                        </p:anim>
                                      </p:childTnLst>
                                    </p:cTn>
                                  </p:par>
                                </p:childTnLst>
                              </p:cTn>
                            </p:par>
                            <p:par>
                              <p:cTn id="33" fill="hold">
                                <p:stCondLst>
                                  <p:cond delay="2900"/>
                                </p:stCondLst>
                                <p:childTnLst>
                                  <p:par>
                                    <p:cTn id="34" presetID="2" presetClass="entr" presetSubtype="2" fill="hold" grpId="0" nodeType="afterEffect">
                                      <p:stCondLst>
                                        <p:cond delay="0"/>
                                      </p:stCondLst>
                                      <p:childTnLst>
                                        <p:set>
                                          <p:cBhvr>
                                            <p:cTn id="35" dur="1" fill="hold">
                                              <p:stCondLst>
                                                <p:cond delay="0"/>
                                              </p:stCondLst>
                                            </p:cTn>
                                            <p:tgtEl>
                                              <p:spTgt spid="92"/>
                                            </p:tgtEl>
                                            <p:attrNameLst>
                                              <p:attrName>style.visibility</p:attrName>
                                            </p:attrNameLst>
                                          </p:cBhvr>
                                          <p:to>
                                            <p:strVal val="visible"/>
                                          </p:to>
                                        </p:set>
                                        <p:anim calcmode="lin" valueType="num">
                                          <p:cBhvr additive="base">
                                            <p:cTn id="36" dur="300" fill="hold"/>
                                            <p:tgtEl>
                                              <p:spTgt spid="92"/>
                                            </p:tgtEl>
                                            <p:attrNameLst>
                                              <p:attrName>ppt_x</p:attrName>
                                            </p:attrNameLst>
                                          </p:cBhvr>
                                          <p:tavLst>
                                            <p:tav tm="0">
                                              <p:val>
                                                <p:strVal val="1+#ppt_w/2"/>
                                              </p:val>
                                            </p:tav>
                                            <p:tav tm="100000">
                                              <p:val>
                                                <p:strVal val="#ppt_x"/>
                                              </p:val>
                                            </p:tav>
                                          </p:tavLst>
                                        </p:anim>
                                        <p:anim calcmode="lin" valueType="num">
                                          <p:cBhvr additive="base">
                                            <p:cTn id="37" dur="300" fill="hold"/>
                                            <p:tgtEl>
                                              <p:spTgt spid="92"/>
                                            </p:tgtEl>
                                            <p:attrNameLst>
                                              <p:attrName>ppt_y</p:attrName>
                                            </p:attrNameLst>
                                          </p:cBhvr>
                                          <p:tavLst>
                                            <p:tav tm="0">
                                              <p:val>
                                                <p:strVal val="#ppt_y"/>
                                              </p:val>
                                            </p:tav>
                                            <p:tav tm="100000">
                                              <p:val>
                                                <p:strVal val="#ppt_y"/>
                                              </p:val>
                                            </p:tav>
                                          </p:tavLst>
                                        </p:anim>
                                      </p:childTnLst>
                                    </p:cTn>
                                  </p:par>
                                </p:childTnLst>
                              </p:cTn>
                            </p:par>
                            <p:par>
                              <p:cTn id="38" fill="hold">
                                <p:stCondLst>
                                  <p:cond delay="3200"/>
                                </p:stCondLst>
                                <p:childTnLst>
                                  <p:par>
                                    <p:cTn id="39" presetID="2" presetClass="entr" presetSubtype="2" fill="hold" grpId="0" nodeType="afterEffect">
                                      <p:stCondLst>
                                        <p:cond delay="0"/>
                                      </p:stCondLst>
                                      <p:childTnLst>
                                        <p:set>
                                          <p:cBhvr>
                                            <p:cTn id="40" dur="1" fill="hold">
                                              <p:stCondLst>
                                                <p:cond delay="0"/>
                                              </p:stCondLst>
                                            </p:cTn>
                                            <p:tgtEl>
                                              <p:spTgt spid="93"/>
                                            </p:tgtEl>
                                            <p:attrNameLst>
                                              <p:attrName>style.visibility</p:attrName>
                                            </p:attrNameLst>
                                          </p:cBhvr>
                                          <p:to>
                                            <p:strVal val="visible"/>
                                          </p:to>
                                        </p:set>
                                        <p:anim calcmode="lin" valueType="num">
                                          <p:cBhvr additive="base">
                                            <p:cTn id="41" dur="300" fill="hold"/>
                                            <p:tgtEl>
                                              <p:spTgt spid="93"/>
                                            </p:tgtEl>
                                            <p:attrNameLst>
                                              <p:attrName>ppt_x</p:attrName>
                                            </p:attrNameLst>
                                          </p:cBhvr>
                                          <p:tavLst>
                                            <p:tav tm="0">
                                              <p:val>
                                                <p:strVal val="1+#ppt_w/2"/>
                                              </p:val>
                                            </p:tav>
                                            <p:tav tm="100000">
                                              <p:val>
                                                <p:strVal val="#ppt_x"/>
                                              </p:val>
                                            </p:tav>
                                          </p:tavLst>
                                        </p:anim>
                                        <p:anim calcmode="lin" valueType="num">
                                          <p:cBhvr additive="base">
                                            <p:cTn id="42" dur="300" fill="hold"/>
                                            <p:tgtEl>
                                              <p:spTgt spid="93"/>
                                            </p:tgtEl>
                                            <p:attrNameLst>
                                              <p:attrName>ppt_y</p:attrName>
                                            </p:attrNameLst>
                                          </p:cBhvr>
                                          <p:tavLst>
                                            <p:tav tm="0">
                                              <p:val>
                                                <p:strVal val="#ppt_y"/>
                                              </p:val>
                                            </p:tav>
                                            <p:tav tm="100000">
                                              <p:val>
                                                <p:strVal val="#ppt_y"/>
                                              </p:val>
                                            </p:tav>
                                          </p:tavLst>
                                        </p:anim>
                                      </p:childTnLst>
                                    </p:cTn>
                                  </p:par>
                                </p:childTnLst>
                              </p:cTn>
                            </p:par>
                            <p:par>
                              <p:cTn id="43" fill="hold">
                                <p:stCondLst>
                                  <p:cond delay="3500"/>
                                </p:stCondLst>
                                <p:childTnLst>
                                  <p:par>
                                    <p:cTn id="44" presetID="2" presetClass="entr" presetSubtype="2" fill="hold" grpId="0" nodeType="afterEffect">
                                      <p:stCondLst>
                                        <p:cond delay="0"/>
                                      </p:stCondLst>
                                      <p:childTnLst>
                                        <p:set>
                                          <p:cBhvr>
                                            <p:cTn id="45" dur="1" fill="hold">
                                              <p:stCondLst>
                                                <p:cond delay="0"/>
                                              </p:stCondLst>
                                            </p:cTn>
                                            <p:tgtEl>
                                              <p:spTgt spid="94"/>
                                            </p:tgtEl>
                                            <p:attrNameLst>
                                              <p:attrName>style.visibility</p:attrName>
                                            </p:attrNameLst>
                                          </p:cBhvr>
                                          <p:to>
                                            <p:strVal val="visible"/>
                                          </p:to>
                                        </p:set>
                                        <p:anim calcmode="lin" valueType="num">
                                          <p:cBhvr additive="base">
                                            <p:cTn id="46" dur="300" fill="hold"/>
                                            <p:tgtEl>
                                              <p:spTgt spid="94"/>
                                            </p:tgtEl>
                                            <p:attrNameLst>
                                              <p:attrName>ppt_x</p:attrName>
                                            </p:attrNameLst>
                                          </p:cBhvr>
                                          <p:tavLst>
                                            <p:tav tm="0">
                                              <p:val>
                                                <p:strVal val="1+#ppt_w/2"/>
                                              </p:val>
                                            </p:tav>
                                            <p:tav tm="100000">
                                              <p:val>
                                                <p:strVal val="#ppt_x"/>
                                              </p:val>
                                            </p:tav>
                                          </p:tavLst>
                                        </p:anim>
                                        <p:anim calcmode="lin" valueType="num">
                                          <p:cBhvr additive="base">
                                            <p:cTn id="47" dur="300" fill="hold"/>
                                            <p:tgtEl>
                                              <p:spTgt spid="94"/>
                                            </p:tgtEl>
                                            <p:attrNameLst>
                                              <p:attrName>ppt_y</p:attrName>
                                            </p:attrNameLst>
                                          </p:cBhvr>
                                          <p:tavLst>
                                            <p:tav tm="0">
                                              <p:val>
                                                <p:strVal val="#ppt_y"/>
                                              </p:val>
                                            </p:tav>
                                            <p:tav tm="100000">
                                              <p:val>
                                                <p:strVal val="#ppt_y"/>
                                              </p:val>
                                            </p:tav>
                                          </p:tavLst>
                                        </p:anim>
                                      </p:childTnLst>
                                    </p:cTn>
                                  </p:par>
                                </p:childTnLst>
                              </p:cTn>
                            </p:par>
                            <p:par>
                              <p:cTn id="48" fill="hold">
                                <p:stCondLst>
                                  <p:cond delay="3800"/>
                                </p:stCondLst>
                                <p:childTnLst>
                                  <p:par>
                                    <p:cTn id="49" presetID="2" presetClass="entr" presetSubtype="8" decel="42000" fill="hold" grpId="0" nodeType="afterEffect">
                                      <p:stCondLst>
                                        <p:cond delay="0"/>
                                      </p:stCondLst>
                                      <p:childTnLst>
                                        <p:set>
                                          <p:cBhvr>
                                            <p:cTn id="50" dur="1" fill="hold">
                                              <p:stCondLst>
                                                <p:cond delay="0"/>
                                              </p:stCondLst>
                                            </p:cTn>
                                            <p:tgtEl>
                                              <p:spTgt spid="95"/>
                                            </p:tgtEl>
                                            <p:attrNameLst>
                                              <p:attrName>style.visibility</p:attrName>
                                            </p:attrNameLst>
                                          </p:cBhvr>
                                          <p:to>
                                            <p:strVal val="visible"/>
                                          </p:to>
                                        </p:set>
                                        <p:anim calcmode="lin" valueType="num">
                                          <p:cBhvr additive="base">
                                            <p:cTn id="51" dur="500" fill="hold"/>
                                            <p:tgtEl>
                                              <p:spTgt spid="95"/>
                                            </p:tgtEl>
                                            <p:attrNameLst>
                                              <p:attrName>ppt_x</p:attrName>
                                            </p:attrNameLst>
                                          </p:cBhvr>
                                          <p:tavLst>
                                            <p:tav tm="0">
                                              <p:val>
                                                <p:strVal val="0-#ppt_w/2"/>
                                              </p:val>
                                            </p:tav>
                                            <p:tav tm="100000">
                                              <p:val>
                                                <p:strVal val="#ppt_x"/>
                                              </p:val>
                                            </p:tav>
                                          </p:tavLst>
                                        </p:anim>
                                        <p:anim calcmode="lin" valueType="num">
                                          <p:cBhvr additive="base">
                                            <p:cTn id="52" dur="500" fill="hold"/>
                                            <p:tgtEl>
                                              <p:spTgt spid="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 grpId="0" animBg="1"/>
          <p:bldP spid="91" grpId="0"/>
          <p:bldP spid="92" grpId="0"/>
          <p:bldP spid="93" grpId="0"/>
          <p:bldP spid="94" grpId="0"/>
          <p:bldP spid="95" grpId="0"/>
        </p:bldLst>
      </p:timing>
    </mc:Fallback>
  </mc:AlternateContent>
</p:sld>
</file>

<file path=ppt/theme/theme1.xml><?xml version="1.0" encoding="utf-8"?>
<a:theme xmlns:a="http://schemas.openxmlformats.org/drawingml/2006/main" name="Office 主题​​">
  <a:themeElements>
    <a:clrScheme name="我的主题色">
      <a:dk1>
        <a:sysClr val="windowText" lastClr="000000"/>
      </a:dk1>
      <a:lt1>
        <a:sysClr val="window" lastClr="FFFFFF"/>
      </a:lt1>
      <a:dk2>
        <a:srgbClr val="E6325C"/>
      </a:dk2>
      <a:lt2>
        <a:srgbClr val="E6325C"/>
      </a:lt2>
      <a:accent1>
        <a:srgbClr val="A3CD39"/>
      </a:accent1>
      <a:accent2>
        <a:srgbClr val="A3CD39"/>
      </a:accent2>
      <a:accent3>
        <a:srgbClr val="4EC0A5"/>
      </a:accent3>
      <a:accent4>
        <a:srgbClr val="4EC0A5"/>
      </a:accent4>
      <a:accent5>
        <a:srgbClr val="E4BE33"/>
      </a:accent5>
      <a:accent6>
        <a:srgbClr val="E4BE33"/>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极目远眺">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8876</TotalTime>
  <Words>1067</Words>
  <Application>Microsoft Office PowerPoint</Application>
  <PresentationFormat>全屏显示(16:9)</PresentationFormat>
  <Paragraphs>88</Paragraphs>
  <Slides>21</Slides>
  <Notes>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Chelsea</vt:lpstr>
      <vt:lpstr>微软雅黑</vt:lpstr>
      <vt:lpstr>Arial</vt:lpstr>
      <vt:lpstr>Calibri</vt:lpstr>
      <vt:lpstr>Impact</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AI&amp;CAT</dc:title>
  <dc:creator>Benny</dc:creator>
  <cp:keywords>AI&amp;CAT</cp:keywords>
  <cp:lastModifiedBy>旻丰 张</cp:lastModifiedBy>
  <cp:revision>952</cp:revision>
  <dcterms:created xsi:type="dcterms:W3CDTF">2013-02-20T08:47:14Z</dcterms:created>
  <dcterms:modified xsi:type="dcterms:W3CDTF">2022-04-15T06:21:34Z</dcterms:modified>
  <cp:category>AI&amp;CAT</cp:category>
</cp:coreProperties>
</file>