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5DB031C0-D979-4691-B00B-767147D21353}" type="datetimeFigureOut">
              <a:rPr lang="zh-CN" altLang="en-US" smtClean="0"/>
              <a:t>2023/3/5</a:t>
            </a:fld>
            <a:endParaRPr lang="zh-CN" alt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zh-CN"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1318208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DB031C0-D979-4691-B00B-767147D21353}" type="datetimeFigureOut">
              <a:rPr lang="zh-CN" altLang="en-US" smtClean="0"/>
              <a:t>2023/3/5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294007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DB031C0-D979-4691-B00B-767147D21353}" type="datetimeFigureOut">
              <a:rPr lang="zh-CN" altLang="en-US" smtClean="0"/>
              <a:t>2023/3/5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411009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DB031C0-D979-4691-B00B-767147D21353}" type="datetimeFigureOut">
              <a:rPr lang="zh-CN" altLang="en-US" smtClean="0"/>
              <a:t>2023/3/5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205432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5DB031C0-D979-4691-B00B-767147D21353}" type="datetimeFigureOut">
              <a:rPr lang="zh-CN" altLang="en-US" smtClean="0"/>
              <a:t>2023/3/5</a:t>
            </a:fld>
            <a:endParaRPr lang="zh-CN" alt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zh-CN" altLang="en-US"/>
          </a:p>
        </p:txBody>
      </p:sp>
      <p:sp>
        <p:nvSpPr>
          <p:cNvPr id="6" name="Slide Number Placeholder 5"/>
          <p:cNvSpPr>
            <a:spLocks noGrp="1"/>
          </p:cNvSpPr>
          <p:nvPr>
            <p:ph type="sldNum" sz="quarter" idx="12"/>
          </p:nvPr>
        </p:nvSpPr>
        <p:spPr>
          <a:xfrm>
            <a:off x="8604504" y="5211060"/>
            <a:ext cx="2112264" cy="228600"/>
          </a:xfrm>
        </p:spPr>
        <p:txBody>
          <a:body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22070338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DB031C0-D979-4691-B00B-767147D21353}" type="datetimeFigureOut">
              <a:rPr lang="zh-CN" altLang="en-US" smtClean="0"/>
              <a:t>2023/3/5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160234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DB031C0-D979-4691-B00B-767147D21353}" type="datetimeFigureOut">
              <a:rPr lang="zh-CN" altLang="en-US" smtClean="0"/>
              <a:t>2023/3/5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321078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DB031C0-D979-4691-B00B-767147D21353}" type="datetimeFigureOut">
              <a:rPr lang="zh-CN" altLang="en-US" smtClean="0"/>
              <a:t>2023/3/5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115237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031C0-D979-4691-B00B-767147D21353}" type="datetimeFigureOut">
              <a:rPr lang="zh-CN" altLang="en-US" smtClean="0"/>
              <a:t>2023/3/5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127389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CN" altLang="en-US"/>
              <a:t>单击此处编辑母版标题样式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8" name="Date Placeholder 7"/>
          <p:cNvSpPr>
            <a:spLocks noGrp="1"/>
          </p:cNvSpPr>
          <p:nvPr>
            <p:ph type="dt" sz="half" idx="10"/>
          </p:nvPr>
        </p:nvSpPr>
        <p:spPr/>
        <p:txBody>
          <a:bodyPr/>
          <a:lstStyle/>
          <a:p>
            <a:fld id="{5DB031C0-D979-4691-B00B-767147D21353}" type="datetimeFigureOut">
              <a:rPr lang="zh-CN" altLang="en-US" smtClean="0"/>
              <a:t>2023/3/5</a:t>
            </a:fld>
            <a:endParaRPr lang="zh-CN" altLang="en-US"/>
          </a:p>
        </p:txBody>
      </p:sp>
      <p:sp>
        <p:nvSpPr>
          <p:cNvPr id="9" name="Footer Placeholder 8"/>
          <p:cNvSpPr>
            <a:spLocks noGrp="1"/>
          </p:cNvSpPr>
          <p:nvPr>
            <p:ph type="ftr" sz="quarter" idx="11"/>
          </p:nvPr>
        </p:nvSpPr>
        <p:spPr/>
        <p:txBody>
          <a:bodyPr/>
          <a:lstStyle>
            <a:lvl1pPr algn="r">
              <a:defRPr/>
            </a:lvl1pPr>
          </a:lstStyle>
          <a:p>
            <a:endParaRPr lang="zh-CN" alt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EFE2E609-6B56-4E0C-BAA9-4B7C2D7349F4}" type="slidenum">
              <a:rPr lang="zh-CN" altLang="en-US" smtClean="0"/>
              <a:t>‹#›</a:t>
            </a:fld>
            <a:endParaRPr lang="zh-CN" alt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637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DB031C0-D979-4691-B00B-767147D21353}" type="datetimeFigureOut">
              <a:rPr lang="zh-CN" altLang="en-US" smtClean="0"/>
              <a:t>2023/3/5</a:t>
            </a:fld>
            <a:endParaRPr lang="zh-CN"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zh-CN" alt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EFE2E609-6B56-4E0C-BAA9-4B7C2D7349F4}" type="slidenum">
              <a:rPr lang="zh-CN" altLang="en-US" smtClean="0"/>
              <a:t>‹#›</a:t>
            </a:fld>
            <a:endParaRPr lang="zh-CN" alt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916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5DB031C0-D979-4691-B00B-767147D21353}" type="datetimeFigureOut">
              <a:rPr lang="zh-CN" altLang="en-US" smtClean="0"/>
              <a:t>2023/3/5</a:t>
            </a:fld>
            <a:endParaRPr lang="zh-CN" alt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zh-CN" alt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FE2E609-6B56-4E0C-BAA9-4B7C2D7349F4}" type="slidenum">
              <a:rPr lang="zh-CN" altLang="en-US" smtClean="0"/>
              <a:t>‹#›</a:t>
            </a:fld>
            <a:endParaRPr lang="zh-CN" altLang="en-US"/>
          </a:p>
        </p:txBody>
      </p:sp>
    </p:spTree>
    <p:extLst>
      <p:ext uri="{BB962C8B-B14F-4D97-AF65-F5344CB8AC3E}">
        <p14:creationId xmlns:p14="http://schemas.microsoft.com/office/powerpoint/2010/main" val="3976363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756D81-E8B4-ACEF-2974-166D3D5282A5}"/>
              </a:ext>
            </a:extLst>
          </p:cNvPr>
          <p:cNvSpPr>
            <a:spLocks noGrp="1"/>
          </p:cNvSpPr>
          <p:nvPr>
            <p:ph type="ctrTitle"/>
          </p:nvPr>
        </p:nvSpPr>
        <p:spPr>
          <a:xfrm>
            <a:off x="4199139" y="2142806"/>
            <a:ext cx="6717437" cy="1467035"/>
          </a:xfrm>
        </p:spPr>
        <p:txBody>
          <a:bodyPr/>
          <a:lstStyle/>
          <a:p>
            <a:r>
              <a:rPr lang="en-US" altLang="zh-CN" dirty="0">
                <a:latin typeface="Times New Roman" panose="02020603050405020304" pitchFamily="18" charset="0"/>
                <a:cs typeface="Times New Roman" panose="02020603050405020304" pitchFamily="18" charset="0"/>
              </a:rPr>
              <a:t>Milk Tea</a:t>
            </a:r>
            <a:endParaRPr lang="zh-CN" altLang="en-US"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B83B6541-F377-1FF9-441B-FEC33CF4893B}"/>
              </a:ext>
            </a:extLst>
          </p:cNvPr>
          <p:cNvSpPr>
            <a:spLocks noGrp="1"/>
          </p:cNvSpPr>
          <p:nvPr>
            <p:ph type="subTitle" idx="1"/>
          </p:nvPr>
        </p:nvSpPr>
        <p:spPr>
          <a:xfrm>
            <a:off x="6791418" y="4196842"/>
            <a:ext cx="3876583" cy="721387"/>
          </a:xfrm>
        </p:spPr>
        <p:txBody>
          <a:bodyPr>
            <a:normAutofit/>
          </a:bodyPr>
          <a:lstStyle/>
          <a:p>
            <a:r>
              <a:rPr lang="en-US" altLang="zh-CN" sz="2000" dirty="0"/>
              <a:t>By: Tang </a:t>
            </a:r>
            <a:r>
              <a:rPr lang="en-US" altLang="zh-CN" sz="2000" dirty="0" err="1"/>
              <a:t>Yingzi</a:t>
            </a:r>
            <a:endParaRPr lang="zh-CN" altLang="en-US" sz="2000" dirty="0"/>
          </a:p>
        </p:txBody>
      </p:sp>
      <p:pic>
        <p:nvPicPr>
          <p:cNvPr id="1026" name="Picture 2" descr="milk tea 的图像结果">
            <a:extLst>
              <a:ext uri="{FF2B5EF4-FFF2-40B4-BE49-F238E27FC236}">
                <a16:creationId xmlns:a16="http://schemas.microsoft.com/office/drawing/2014/main" id="{55102EF9-569D-539F-3B09-24A81A3D8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78" y="723478"/>
            <a:ext cx="3128685" cy="2081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8" name="Picture 4" descr="milk tea 的图像结果">
            <a:extLst>
              <a:ext uri="{FF2B5EF4-FFF2-40B4-BE49-F238E27FC236}">
                <a16:creationId xmlns:a16="http://schemas.microsoft.com/office/drawing/2014/main" id="{F153F296-556F-842D-2D43-771B08ACD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919" y="3632059"/>
            <a:ext cx="3553288" cy="1850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0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76683A-B634-D2E9-318B-3341534500D1}"/>
              </a:ext>
            </a:extLst>
          </p:cNvPr>
          <p:cNvSpPr>
            <a:spLocks noGrp="1"/>
          </p:cNvSpPr>
          <p:nvPr>
            <p:ph type="title"/>
          </p:nvPr>
        </p:nvSpPr>
        <p:spPr>
          <a:xfrm>
            <a:off x="4738456" y="2466291"/>
            <a:ext cx="2715087" cy="1925418"/>
          </a:xfrm>
        </p:spPr>
        <p:txBody>
          <a:bodyPr/>
          <a:lstStyle/>
          <a:p>
            <a:r>
              <a:rPr lang="en-US" altLang="zh-CN" dirty="0"/>
              <a:t>THANKS</a:t>
            </a:r>
            <a:endParaRPr lang="zh-CN" altLang="en-US" dirty="0"/>
          </a:p>
        </p:txBody>
      </p:sp>
    </p:spTree>
    <p:extLst>
      <p:ext uri="{BB962C8B-B14F-4D97-AF65-F5344CB8AC3E}">
        <p14:creationId xmlns:p14="http://schemas.microsoft.com/office/powerpoint/2010/main" val="661267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0B3864-6A6D-CAAB-9461-CA0EA345164D}"/>
              </a:ext>
            </a:extLst>
          </p:cNvPr>
          <p:cNvSpPr>
            <a:spLocks noGrp="1"/>
          </p:cNvSpPr>
          <p:nvPr>
            <p:ph type="title"/>
          </p:nvPr>
        </p:nvSpPr>
        <p:spPr/>
        <p:txBody>
          <a:bodyPr/>
          <a:lstStyle/>
          <a:p>
            <a:r>
              <a:rPr lang="en-US" altLang="zh-CN" dirty="0"/>
              <a:t>CONTENTS</a:t>
            </a:r>
            <a:endParaRPr lang="zh-CN" altLang="en-US" dirty="0"/>
          </a:p>
        </p:txBody>
      </p:sp>
      <p:sp>
        <p:nvSpPr>
          <p:cNvPr id="3" name="内容占位符 2">
            <a:extLst>
              <a:ext uri="{FF2B5EF4-FFF2-40B4-BE49-F238E27FC236}">
                <a16:creationId xmlns:a16="http://schemas.microsoft.com/office/drawing/2014/main" id="{1B710FEA-E70F-D7F3-E6A8-0489260B8C60}"/>
              </a:ext>
            </a:extLst>
          </p:cNvPr>
          <p:cNvSpPr>
            <a:spLocks noGrp="1"/>
          </p:cNvSpPr>
          <p:nvPr>
            <p:ph idx="1"/>
          </p:nvPr>
        </p:nvSpPr>
        <p:spPr>
          <a:xfrm>
            <a:off x="1350886" y="2582514"/>
            <a:ext cx="10058400" cy="3931920"/>
          </a:xfrm>
        </p:spPr>
        <p:txBody>
          <a:bodyPr>
            <a:normAutofit/>
          </a:bodyPr>
          <a:lstStyle/>
          <a:p>
            <a:r>
              <a:rPr lang="en-US" altLang="zh-CN" sz="3200" dirty="0"/>
              <a:t>History</a:t>
            </a:r>
          </a:p>
          <a:p>
            <a:endParaRPr lang="en-US" altLang="zh-CN" sz="3200" dirty="0"/>
          </a:p>
          <a:p>
            <a:r>
              <a:rPr lang="en-US" altLang="zh-CN" sz="3200" dirty="0"/>
              <a:t>Side effects</a:t>
            </a:r>
            <a:endParaRPr lang="zh-CN" altLang="en-US" sz="3200" dirty="0"/>
          </a:p>
        </p:txBody>
      </p:sp>
      <p:pic>
        <p:nvPicPr>
          <p:cNvPr id="4" name="图片 3">
            <a:extLst>
              <a:ext uri="{FF2B5EF4-FFF2-40B4-BE49-F238E27FC236}">
                <a16:creationId xmlns:a16="http://schemas.microsoft.com/office/drawing/2014/main" id="{8336BCD3-9D98-0B57-4B22-758BE4A2F711}"/>
              </a:ext>
            </a:extLst>
          </p:cNvPr>
          <p:cNvPicPr>
            <a:picLocks noChangeAspect="1"/>
          </p:cNvPicPr>
          <p:nvPr/>
        </p:nvPicPr>
        <p:blipFill>
          <a:blip r:embed="rId2"/>
          <a:stretch>
            <a:fillRect/>
          </a:stretch>
        </p:blipFill>
        <p:spPr>
          <a:xfrm>
            <a:off x="7090759" y="899769"/>
            <a:ext cx="3324225"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a:extLst>
              <a:ext uri="{FF2B5EF4-FFF2-40B4-BE49-F238E27FC236}">
                <a16:creationId xmlns:a16="http://schemas.microsoft.com/office/drawing/2014/main" id="{4CFFF876-EDD6-BF52-86F6-5611761AAF7C}"/>
              </a:ext>
            </a:extLst>
          </p:cNvPr>
          <p:cNvPicPr>
            <a:picLocks noChangeAspect="1"/>
          </p:cNvPicPr>
          <p:nvPr/>
        </p:nvPicPr>
        <p:blipFill>
          <a:blip r:embed="rId3"/>
          <a:stretch>
            <a:fillRect/>
          </a:stretch>
        </p:blipFill>
        <p:spPr>
          <a:xfrm>
            <a:off x="5377647" y="3729382"/>
            <a:ext cx="3838575"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387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D85C97-DECC-96F7-CAE7-8584EAD92F0B}"/>
              </a:ext>
            </a:extLst>
          </p:cNvPr>
          <p:cNvSpPr>
            <a:spLocks noGrp="1"/>
          </p:cNvSpPr>
          <p:nvPr>
            <p:ph type="title"/>
          </p:nvPr>
        </p:nvSpPr>
        <p:spPr>
          <a:xfrm>
            <a:off x="4049695" y="2290440"/>
            <a:ext cx="3860307" cy="1747863"/>
          </a:xfrm>
        </p:spPr>
        <p:txBody>
          <a:bodyPr>
            <a:normAutofit/>
          </a:bodyPr>
          <a:lstStyle/>
          <a:p>
            <a:pPr algn="ctr"/>
            <a:r>
              <a:rPr lang="en-US" altLang="zh-CN" sz="6000" dirty="0">
                <a:latin typeface="Impact" panose="020B0806030902050204" pitchFamily="34" charset="0"/>
              </a:rPr>
              <a:t>HISTORY</a:t>
            </a:r>
            <a:endParaRPr lang="zh-CN" altLang="en-US" sz="6000" dirty="0">
              <a:latin typeface="Impact" panose="020B0806030902050204" pitchFamily="34" charset="0"/>
            </a:endParaRPr>
          </a:p>
        </p:txBody>
      </p:sp>
    </p:spTree>
    <p:extLst>
      <p:ext uri="{BB962C8B-B14F-4D97-AF65-F5344CB8AC3E}">
        <p14:creationId xmlns:p14="http://schemas.microsoft.com/office/powerpoint/2010/main" val="91434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7B2C-E6AF-356C-F8E7-1A9E50AAEE19}"/>
              </a:ext>
            </a:extLst>
          </p:cNvPr>
          <p:cNvSpPr>
            <a:spLocks noGrp="1"/>
          </p:cNvSpPr>
          <p:nvPr>
            <p:ph type="title"/>
          </p:nvPr>
        </p:nvSpPr>
        <p:spPr>
          <a:xfrm>
            <a:off x="929936" y="367386"/>
            <a:ext cx="10058400" cy="1371600"/>
          </a:xfrm>
        </p:spPr>
        <p:txBody>
          <a:bodyPr>
            <a:normAutofit/>
          </a:bodyPr>
          <a:lstStyle/>
          <a:p>
            <a:pPr fontAlgn="base"/>
            <a:r>
              <a:rPr lang="en-US" altLang="zh-CN" dirty="0"/>
              <a:t>Origins</a:t>
            </a:r>
            <a:endParaRPr lang="zh-CN" altLang="en-US" dirty="0"/>
          </a:p>
        </p:txBody>
      </p:sp>
      <p:sp>
        <p:nvSpPr>
          <p:cNvPr id="3" name="内容占位符 2">
            <a:extLst>
              <a:ext uri="{FF2B5EF4-FFF2-40B4-BE49-F238E27FC236}">
                <a16:creationId xmlns:a16="http://schemas.microsoft.com/office/drawing/2014/main" id="{FF7459A0-91CB-6C77-F15C-10B5D7EA9766}"/>
              </a:ext>
            </a:extLst>
          </p:cNvPr>
          <p:cNvSpPr>
            <a:spLocks noGrp="1"/>
          </p:cNvSpPr>
          <p:nvPr>
            <p:ph idx="1"/>
          </p:nvPr>
        </p:nvSpPr>
        <p:spPr>
          <a:xfrm>
            <a:off x="1080856" y="4882347"/>
            <a:ext cx="10332128" cy="1510092"/>
          </a:xfrm>
        </p:spPr>
        <p:txBody>
          <a:bodyPr>
            <a:normAutofit lnSpcReduction="10000"/>
          </a:bodyPr>
          <a:lstStyle/>
          <a:p>
            <a:r>
              <a:rPr lang="en-US" altLang="zh-CN" sz="2400" dirty="0"/>
              <a:t>The way of drinking tea by adding dairy to it – namely, butter– was originally invented by the Tibetan people. They liked butter tea not only for its taste, but also because they believed that it eased digestion. Tibetans used goat milk </a:t>
            </a:r>
            <a:r>
              <a:rPr lang="zh-CN" altLang="en-US" sz="2400" dirty="0"/>
              <a:t>🐐</a:t>
            </a:r>
            <a:r>
              <a:rPr lang="en-US" altLang="zh-CN" sz="2400" dirty="0"/>
              <a:t> or cow milk </a:t>
            </a:r>
            <a:r>
              <a:rPr lang="zh-CN" altLang="en-US" sz="2400" dirty="0"/>
              <a:t>🐄</a:t>
            </a:r>
            <a:r>
              <a:rPr lang="en-US" altLang="zh-CN" sz="2400" dirty="0"/>
              <a:t> to make it.</a:t>
            </a:r>
            <a:endParaRPr lang="zh-CN" altLang="en-US" sz="2400" dirty="0"/>
          </a:p>
        </p:txBody>
      </p:sp>
      <p:pic>
        <p:nvPicPr>
          <p:cNvPr id="2050" name="Picture 2" descr="History of Milk Tea | Tibetan butter tea">
            <a:extLst>
              <a:ext uri="{FF2B5EF4-FFF2-40B4-BE49-F238E27FC236}">
                <a16:creationId xmlns:a16="http://schemas.microsoft.com/office/drawing/2014/main" id="{15B0965A-86C9-AB59-E854-6EE188FDA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750" y="1738985"/>
            <a:ext cx="3369076" cy="2526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7FFD2DDD-CE5D-BA59-6CA3-C3FFBE373650}"/>
              </a:ext>
            </a:extLst>
          </p:cNvPr>
          <p:cNvPicPr>
            <a:picLocks noChangeAspect="1"/>
          </p:cNvPicPr>
          <p:nvPr/>
        </p:nvPicPr>
        <p:blipFill>
          <a:blip r:embed="rId3"/>
          <a:stretch>
            <a:fillRect/>
          </a:stretch>
        </p:blipFill>
        <p:spPr>
          <a:xfrm>
            <a:off x="6602026" y="1738986"/>
            <a:ext cx="3855001" cy="2526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690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F6F5C-C773-E218-57D1-0DBEA660B3C2}"/>
              </a:ext>
            </a:extLst>
          </p:cNvPr>
          <p:cNvSpPr>
            <a:spLocks noGrp="1"/>
          </p:cNvSpPr>
          <p:nvPr>
            <p:ph type="title"/>
          </p:nvPr>
        </p:nvSpPr>
        <p:spPr>
          <a:xfrm>
            <a:off x="1116367" y="377366"/>
            <a:ext cx="10058400" cy="1371600"/>
          </a:xfrm>
        </p:spPr>
        <p:txBody>
          <a:bodyPr/>
          <a:lstStyle/>
          <a:p>
            <a:r>
              <a:rPr lang="en-US" altLang="zh-CN" dirty="0"/>
              <a:t>India</a:t>
            </a:r>
            <a:endParaRPr lang="zh-CN" altLang="en-US" dirty="0"/>
          </a:p>
        </p:txBody>
      </p:sp>
      <p:sp>
        <p:nvSpPr>
          <p:cNvPr id="3" name="内容占位符 2">
            <a:extLst>
              <a:ext uri="{FF2B5EF4-FFF2-40B4-BE49-F238E27FC236}">
                <a16:creationId xmlns:a16="http://schemas.microsoft.com/office/drawing/2014/main" id="{1235D0F4-BFA6-51EC-11F0-2C04F7EF10B9}"/>
              </a:ext>
            </a:extLst>
          </p:cNvPr>
          <p:cNvSpPr>
            <a:spLocks noGrp="1"/>
          </p:cNvSpPr>
          <p:nvPr>
            <p:ph idx="1"/>
          </p:nvPr>
        </p:nvSpPr>
        <p:spPr>
          <a:xfrm>
            <a:off x="1034987" y="4813905"/>
            <a:ext cx="9985899" cy="1325880"/>
          </a:xfrm>
        </p:spPr>
        <p:txBody>
          <a:bodyPr>
            <a:normAutofit/>
          </a:bodyPr>
          <a:lstStyle/>
          <a:p>
            <a:r>
              <a:rPr lang="en-US" altLang="zh-CN" sz="2400" dirty="0"/>
              <a:t>Indians, with their rich culinary history, adapted the recipe and added spices to it. This version of milk tea, known as Masala tea </a:t>
            </a:r>
            <a:r>
              <a:rPr lang="zh-CN" altLang="en-US" sz="2400" dirty="0"/>
              <a:t>印度马莎拉奶茶 </a:t>
            </a:r>
            <a:r>
              <a:rPr lang="en-US" altLang="zh-CN" sz="2400" dirty="0"/>
              <a:t>quickly became popular all over the country.</a:t>
            </a:r>
            <a:endParaRPr lang="zh-CN" altLang="en-US" sz="2400" dirty="0"/>
          </a:p>
        </p:txBody>
      </p:sp>
      <p:pic>
        <p:nvPicPr>
          <p:cNvPr id="4" name="图片 3">
            <a:extLst>
              <a:ext uri="{FF2B5EF4-FFF2-40B4-BE49-F238E27FC236}">
                <a16:creationId xmlns:a16="http://schemas.microsoft.com/office/drawing/2014/main" id="{16990E10-190D-14DD-FADA-55F2C8EA2535}"/>
              </a:ext>
            </a:extLst>
          </p:cNvPr>
          <p:cNvPicPr>
            <a:picLocks noChangeAspect="1"/>
          </p:cNvPicPr>
          <p:nvPr/>
        </p:nvPicPr>
        <p:blipFill>
          <a:blip r:embed="rId2"/>
          <a:stretch>
            <a:fillRect/>
          </a:stretch>
        </p:blipFill>
        <p:spPr>
          <a:xfrm>
            <a:off x="6991166" y="1598198"/>
            <a:ext cx="3939917" cy="26249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a:extLst>
              <a:ext uri="{FF2B5EF4-FFF2-40B4-BE49-F238E27FC236}">
                <a16:creationId xmlns:a16="http://schemas.microsoft.com/office/drawing/2014/main" id="{D4FE0687-127C-1546-6301-B5DD2F660393}"/>
              </a:ext>
            </a:extLst>
          </p:cNvPr>
          <p:cNvPicPr>
            <a:picLocks noChangeAspect="1"/>
          </p:cNvPicPr>
          <p:nvPr/>
        </p:nvPicPr>
        <p:blipFill>
          <a:blip r:embed="rId3"/>
          <a:stretch>
            <a:fillRect/>
          </a:stretch>
        </p:blipFill>
        <p:spPr>
          <a:xfrm>
            <a:off x="1185585" y="1896271"/>
            <a:ext cx="3819525"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直接箭头连接符 6">
            <a:extLst>
              <a:ext uri="{FF2B5EF4-FFF2-40B4-BE49-F238E27FC236}">
                <a16:creationId xmlns:a16="http://schemas.microsoft.com/office/drawing/2014/main" id="{98E872CC-7649-AFF3-C8B5-3ED7714CB6E0}"/>
              </a:ext>
            </a:extLst>
          </p:cNvPr>
          <p:cNvCxnSpPr/>
          <p:nvPr/>
        </p:nvCxnSpPr>
        <p:spPr>
          <a:xfrm>
            <a:off x="5211192" y="2910683"/>
            <a:ext cx="163349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文本框 7">
            <a:extLst>
              <a:ext uri="{FF2B5EF4-FFF2-40B4-BE49-F238E27FC236}">
                <a16:creationId xmlns:a16="http://schemas.microsoft.com/office/drawing/2014/main" id="{9B5956F3-6FBA-FC59-1ABC-F3AC6134E8C6}"/>
              </a:ext>
            </a:extLst>
          </p:cNvPr>
          <p:cNvSpPr txBox="1"/>
          <p:nvPr/>
        </p:nvSpPr>
        <p:spPr>
          <a:xfrm>
            <a:off x="5430915" y="2460035"/>
            <a:ext cx="1429305" cy="400110"/>
          </a:xfrm>
          <a:prstGeom prst="rect">
            <a:avLst/>
          </a:prstGeom>
          <a:noFill/>
        </p:spPr>
        <p:txBody>
          <a:bodyPr wrap="square" rtlCol="0">
            <a:spAutoFit/>
          </a:bodyPr>
          <a:lstStyle/>
          <a:p>
            <a:r>
              <a:rPr lang="en-US" altLang="zh-CN" sz="2000" dirty="0"/>
              <a:t>Silk road</a:t>
            </a:r>
            <a:endParaRPr lang="zh-CN" altLang="en-US" sz="2000" dirty="0"/>
          </a:p>
        </p:txBody>
      </p:sp>
    </p:spTree>
    <p:extLst>
      <p:ext uri="{BB962C8B-B14F-4D97-AF65-F5344CB8AC3E}">
        <p14:creationId xmlns:p14="http://schemas.microsoft.com/office/powerpoint/2010/main" val="321088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B7B626-942D-3541-BF53-9D9B5F3A6A06}"/>
              </a:ext>
            </a:extLst>
          </p:cNvPr>
          <p:cNvSpPr>
            <a:spLocks noGrp="1"/>
          </p:cNvSpPr>
          <p:nvPr>
            <p:ph type="title"/>
          </p:nvPr>
        </p:nvSpPr>
        <p:spPr>
          <a:xfrm>
            <a:off x="933635" y="414345"/>
            <a:ext cx="10058400" cy="1371600"/>
          </a:xfrm>
        </p:spPr>
        <p:txBody>
          <a:bodyPr/>
          <a:lstStyle/>
          <a:p>
            <a:r>
              <a:rPr lang="en-US" altLang="zh-CN" dirty="0"/>
              <a:t>Europe</a:t>
            </a:r>
            <a:endParaRPr lang="zh-CN" altLang="en-US" dirty="0"/>
          </a:p>
        </p:txBody>
      </p:sp>
      <p:sp>
        <p:nvSpPr>
          <p:cNvPr id="3" name="内容占位符 2">
            <a:extLst>
              <a:ext uri="{FF2B5EF4-FFF2-40B4-BE49-F238E27FC236}">
                <a16:creationId xmlns:a16="http://schemas.microsoft.com/office/drawing/2014/main" id="{3094AB5F-822C-B99D-6E94-27246F83681D}"/>
              </a:ext>
            </a:extLst>
          </p:cNvPr>
          <p:cNvSpPr>
            <a:spLocks noGrp="1"/>
          </p:cNvSpPr>
          <p:nvPr>
            <p:ph idx="1"/>
          </p:nvPr>
        </p:nvSpPr>
        <p:spPr>
          <a:xfrm>
            <a:off x="1270986" y="4581840"/>
            <a:ext cx="10058400" cy="1861815"/>
          </a:xfrm>
        </p:spPr>
        <p:txBody>
          <a:bodyPr>
            <a:normAutofit/>
          </a:bodyPr>
          <a:lstStyle/>
          <a:p>
            <a:r>
              <a:rPr lang="en-US" altLang="zh-CN" sz="2000" dirty="0"/>
              <a:t>Later, the Brits brought the milk tea recipe from India. The rest is history – now, as we all know, ‘tea with milk’ has become an essential part of the British culture. More recipes came to life then, invented and perfected by British aristocrats. The Indian recipes lost their ‘spiciness’, and were replaced by sweeter, softer versions of this tea with sugar and honey.</a:t>
            </a:r>
            <a:endParaRPr lang="zh-CN" altLang="en-US" sz="2000" dirty="0"/>
          </a:p>
        </p:txBody>
      </p:sp>
      <p:pic>
        <p:nvPicPr>
          <p:cNvPr id="4" name="图片 3">
            <a:extLst>
              <a:ext uri="{FF2B5EF4-FFF2-40B4-BE49-F238E27FC236}">
                <a16:creationId xmlns:a16="http://schemas.microsoft.com/office/drawing/2014/main" id="{BFA563F4-C283-4E27-21A2-84F3F2778926}"/>
              </a:ext>
            </a:extLst>
          </p:cNvPr>
          <p:cNvPicPr>
            <a:picLocks noChangeAspect="1"/>
          </p:cNvPicPr>
          <p:nvPr/>
        </p:nvPicPr>
        <p:blipFill>
          <a:blip r:embed="rId2"/>
          <a:stretch>
            <a:fillRect/>
          </a:stretch>
        </p:blipFill>
        <p:spPr>
          <a:xfrm>
            <a:off x="2037425" y="1785945"/>
            <a:ext cx="3519996" cy="2349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a:extLst>
              <a:ext uri="{FF2B5EF4-FFF2-40B4-BE49-F238E27FC236}">
                <a16:creationId xmlns:a16="http://schemas.microsoft.com/office/drawing/2014/main" id="{7FE84E8E-030D-2506-EA40-DE0998F71CD7}"/>
              </a:ext>
            </a:extLst>
          </p:cNvPr>
          <p:cNvPicPr>
            <a:picLocks noChangeAspect="1"/>
          </p:cNvPicPr>
          <p:nvPr/>
        </p:nvPicPr>
        <p:blipFill>
          <a:blip r:embed="rId3"/>
          <a:stretch>
            <a:fillRect/>
          </a:stretch>
        </p:blipFill>
        <p:spPr>
          <a:xfrm>
            <a:off x="6847319" y="1792202"/>
            <a:ext cx="3519996" cy="2343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5738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48CE57-DB4E-2F35-830E-17E8B7349EF9}"/>
              </a:ext>
            </a:extLst>
          </p:cNvPr>
          <p:cNvSpPr>
            <a:spLocks noGrp="1"/>
          </p:cNvSpPr>
          <p:nvPr>
            <p:ph type="title"/>
          </p:nvPr>
        </p:nvSpPr>
        <p:spPr/>
        <p:txBody>
          <a:bodyPr/>
          <a:lstStyle/>
          <a:p>
            <a:r>
              <a:rPr lang="en-US" altLang="zh-CN" dirty="0"/>
              <a:t>Taiwan</a:t>
            </a:r>
            <a:endParaRPr lang="zh-CN" altLang="en-US" dirty="0"/>
          </a:p>
        </p:txBody>
      </p:sp>
      <p:sp>
        <p:nvSpPr>
          <p:cNvPr id="3" name="内容占位符 2">
            <a:extLst>
              <a:ext uri="{FF2B5EF4-FFF2-40B4-BE49-F238E27FC236}">
                <a16:creationId xmlns:a16="http://schemas.microsoft.com/office/drawing/2014/main" id="{D114AE57-255F-FB08-4CFF-A599766ADDF7}"/>
              </a:ext>
            </a:extLst>
          </p:cNvPr>
          <p:cNvSpPr>
            <a:spLocks noGrp="1"/>
          </p:cNvSpPr>
          <p:nvPr>
            <p:ph idx="1"/>
          </p:nvPr>
        </p:nvSpPr>
        <p:spPr>
          <a:xfrm>
            <a:off x="1066800" y="4677644"/>
            <a:ext cx="9834979" cy="1447948"/>
          </a:xfrm>
        </p:spPr>
        <p:txBody>
          <a:bodyPr>
            <a:normAutofit lnSpcReduction="10000"/>
          </a:bodyPr>
          <a:lstStyle/>
          <a:p>
            <a:r>
              <a:rPr lang="en-US" altLang="zh-CN" sz="2400" dirty="0"/>
              <a:t>Then, during the Second World War, the European recipe came to Taiwan. It kept evolving with time – until a creative vendor added tapioca balls to his recipe, and invented bubble tea, a famous drink that we all know.</a:t>
            </a:r>
            <a:endParaRPr lang="zh-CN" altLang="en-US" sz="2400" dirty="0"/>
          </a:p>
        </p:txBody>
      </p:sp>
      <p:pic>
        <p:nvPicPr>
          <p:cNvPr id="5" name="图片 4">
            <a:extLst>
              <a:ext uri="{FF2B5EF4-FFF2-40B4-BE49-F238E27FC236}">
                <a16:creationId xmlns:a16="http://schemas.microsoft.com/office/drawing/2014/main" id="{F138D639-547F-C4C1-FE97-0E25C7FC1A7F}"/>
              </a:ext>
            </a:extLst>
          </p:cNvPr>
          <p:cNvPicPr>
            <a:picLocks noChangeAspect="1"/>
          </p:cNvPicPr>
          <p:nvPr/>
        </p:nvPicPr>
        <p:blipFill>
          <a:blip r:embed="rId2"/>
          <a:stretch>
            <a:fillRect/>
          </a:stretch>
        </p:blipFill>
        <p:spPr>
          <a:xfrm>
            <a:off x="6894203" y="732408"/>
            <a:ext cx="2505075" cy="3762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a:extLst>
              <a:ext uri="{FF2B5EF4-FFF2-40B4-BE49-F238E27FC236}">
                <a16:creationId xmlns:a16="http://schemas.microsoft.com/office/drawing/2014/main" id="{B8795D0C-8D82-502D-D68C-E9A66FFB398A}"/>
              </a:ext>
            </a:extLst>
          </p:cNvPr>
          <p:cNvPicPr>
            <a:picLocks noChangeAspect="1"/>
          </p:cNvPicPr>
          <p:nvPr/>
        </p:nvPicPr>
        <p:blipFill>
          <a:blip r:embed="rId3"/>
          <a:stretch>
            <a:fillRect/>
          </a:stretch>
        </p:blipFill>
        <p:spPr>
          <a:xfrm>
            <a:off x="2153529" y="2180356"/>
            <a:ext cx="2913290" cy="1971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文本框 7">
            <a:extLst>
              <a:ext uri="{FF2B5EF4-FFF2-40B4-BE49-F238E27FC236}">
                <a16:creationId xmlns:a16="http://schemas.microsoft.com/office/drawing/2014/main" id="{3968EF11-CDD7-7512-2146-65CCCDD800E7}"/>
              </a:ext>
            </a:extLst>
          </p:cNvPr>
          <p:cNvSpPr txBox="1"/>
          <p:nvPr/>
        </p:nvSpPr>
        <p:spPr>
          <a:xfrm>
            <a:off x="2328169" y="2014194"/>
            <a:ext cx="2738650" cy="461665"/>
          </a:xfrm>
          <a:prstGeom prst="rect">
            <a:avLst/>
          </a:prstGeom>
          <a:noFill/>
        </p:spPr>
        <p:txBody>
          <a:bodyPr wrap="square">
            <a:spAutoFit/>
          </a:bodyPr>
          <a:lstStyle/>
          <a:p>
            <a:r>
              <a:rPr lang="en-US" altLang="zh-CN" sz="2400" dirty="0"/>
              <a:t>tapioca balls </a:t>
            </a:r>
            <a:endParaRPr lang="zh-CN" altLang="en-US" sz="2400" dirty="0"/>
          </a:p>
        </p:txBody>
      </p:sp>
    </p:spTree>
    <p:extLst>
      <p:ext uri="{BB962C8B-B14F-4D97-AF65-F5344CB8AC3E}">
        <p14:creationId xmlns:p14="http://schemas.microsoft.com/office/powerpoint/2010/main" val="3620271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D39C51-63BD-3840-495A-259FD6118B87}"/>
              </a:ext>
            </a:extLst>
          </p:cNvPr>
          <p:cNvSpPr>
            <a:spLocks noGrp="1"/>
          </p:cNvSpPr>
          <p:nvPr>
            <p:ph type="title"/>
          </p:nvPr>
        </p:nvSpPr>
        <p:spPr>
          <a:xfrm>
            <a:off x="1572827" y="686094"/>
            <a:ext cx="3008050" cy="4124715"/>
          </a:xfrm>
        </p:spPr>
        <p:txBody>
          <a:bodyPr/>
          <a:lstStyle/>
          <a:p>
            <a:r>
              <a:rPr lang="en-US" altLang="zh-CN" dirty="0"/>
              <a:t>Modern China</a:t>
            </a:r>
            <a:endParaRPr lang="zh-CN" altLang="en-US" dirty="0"/>
          </a:p>
        </p:txBody>
      </p:sp>
      <p:sp>
        <p:nvSpPr>
          <p:cNvPr id="3" name="内容占位符 2">
            <a:extLst>
              <a:ext uri="{FF2B5EF4-FFF2-40B4-BE49-F238E27FC236}">
                <a16:creationId xmlns:a16="http://schemas.microsoft.com/office/drawing/2014/main" id="{75053407-179C-66D3-7DEA-9242E1C84935}"/>
              </a:ext>
            </a:extLst>
          </p:cNvPr>
          <p:cNvSpPr>
            <a:spLocks noGrp="1"/>
          </p:cNvSpPr>
          <p:nvPr>
            <p:ph idx="1"/>
          </p:nvPr>
        </p:nvSpPr>
        <p:spPr>
          <a:xfrm>
            <a:off x="929936" y="4810809"/>
            <a:ext cx="10332128" cy="1687645"/>
          </a:xfrm>
        </p:spPr>
        <p:txBody>
          <a:bodyPr/>
          <a:lstStyle/>
          <a:p>
            <a:r>
              <a:rPr lang="en-US" altLang="zh-CN" dirty="0"/>
              <a:t>In the mid-1990s, with the popularity of Pearl Milk Tea in Taiwan, many companies opened their tea-shops in mainland China – namely, the Hong Kong region – where milk tea became popular at once. However, competition forced some tea-shops to use low-quality tea with lots of flavor compounds and sweeteners. In the recent years in China, milk tea with cheese or milk cover </a:t>
            </a:r>
            <a:r>
              <a:rPr lang="zh-CN" altLang="en-US" dirty="0"/>
              <a:t>芝士奶盖 </a:t>
            </a:r>
            <a:r>
              <a:rPr lang="en-US" altLang="zh-CN" dirty="0"/>
              <a:t> has also grown extremely popular.</a:t>
            </a:r>
            <a:endParaRPr lang="zh-CN" altLang="en-US" dirty="0"/>
          </a:p>
        </p:txBody>
      </p:sp>
      <p:pic>
        <p:nvPicPr>
          <p:cNvPr id="4" name="图片 3">
            <a:extLst>
              <a:ext uri="{FF2B5EF4-FFF2-40B4-BE49-F238E27FC236}">
                <a16:creationId xmlns:a16="http://schemas.microsoft.com/office/drawing/2014/main" id="{1A00A75C-7659-74CA-C28D-4090E1505EB3}"/>
              </a:ext>
            </a:extLst>
          </p:cNvPr>
          <p:cNvPicPr>
            <a:picLocks noChangeAspect="1"/>
          </p:cNvPicPr>
          <p:nvPr/>
        </p:nvPicPr>
        <p:blipFill>
          <a:blip r:embed="rId2"/>
          <a:stretch>
            <a:fillRect/>
          </a:stretch>
        </p:blipFill>
        <p:spPr>
          <a:xfrm>
            <a:off x="5365813" y="561969"/>
            <a:ext cx="4923406" cy="3681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3315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F8066F-2684-B867-F58E-2B0473A228BE}"/>
              </a:ext>
            </a:extLst>
          </p:cNvPr>
          <p:cNvSpPr>
            <a:spLocks noGrp="1"/>
          </p:cNvSpPr>
          <p:nvPr>
            <p:ph type="title"/>
          </p:nvPr>
        </p:nvSpPr>
        <p:spPr/>
        <p:txBody>
          <a:bodyPr/>
          <a:lstStyle/>
          <a:p>
            <a:r>
              <a:rPr lang="en-US" altLang="zh-CN" sz="6000" dirty="0">
                <a:latin typeface="Impact" panose="020B0806030902050204" pitchFamily="34" charset="0"/>
              </a:rPr>
              <a:t>Side effects</a:t>
            </a:r>
            <a:endParaRPr lang="zh-CN" altLang="en-US" sz="6000" dirty="0">
              <a:latin typeface="Impact" panose="020B0806030902050204" pitchFamily="34" charset="0"/>
            </a:endParaRPr>
          </a:p>
        </p:txBody>
      </p:sp>
      <p:sp>
        <p:nvSpPr>
          <p:cNvPr id="3" name="内容占位符 2">
            <a:extLst>
              <a:ext uri="{FF2B5EF4-FFF2-40B4-BE49-F238E27FC236}">
                <a16:creationId xmlns:a16="http://schemas.microsoft.com/office/drawing/2014/main" id="{56D4F985-CB73-564D-A763-2F5CC9F5E622}"/>
              </a:ext>
            </a:extLst>
          </p:cNvPr>
          <p:cNvSpPr>
            <a:spLocks noGrp="1"/>
          </p:cNvSpPr>
          <p:nvPr>
            <p:ph idx="1"/>
          </p:nvPr>
        </p:nvSpPr>
        <p:spPr>
          <a:xfrm>
            <a:off x="1066800" y="2283486"/>
            <a:ext cx="10058400" cy="3931920"/>
          </a:xfrm>
        </p:spPr>
        <p:txBody>
          <a:bodyPr>
            <a:normAutofit/>
          </a:bodyPr>
          <a:lstStyle/>
          <a:p>
            <a:r>
              <a:rPr lang="en-US" altLang="zh-CN" sz="2400" dirty="0">
                <a:solidFill>
                  <a:srgbClr val="111111"/>
                </a:solidFill>
                <a:latin typeface="Roboto" panose="02000000000000000000" pitchFamily="2" charset="0"/>
              </a:rPr>
              <a:t>1.   Can cause insomnia </a:t>
            </a:r>
            <a:r>
              <a:rPr lang="zh-CN" altLang="en-US" sz="2400" dirty="0">
                <a:solidFill>
                  <a:srgbClr val="111111"/>
                </a:solidFill>
                <a:latin typeface="Roboto" panose="02000000000000000000" pitchFamily="2" charset="0"/>
              </a:rPr>
              <a:t>失眠</a:t>
            </a:r>
            <a:endParaRPr lang="en-US" altLang="zh-CN" sz="2400" dirty="0">
              <a:solidFill>
                <a:srgbClr val="111111"/>
              </a:solidFill>
              <a:latin typeface="Roboto" panose="02000000000000000000" pitchFamily="2" charset="0"/>
            </a:endParaRPr>
          </a:p>
          <a:p>
            <a:r>
              <a:rPr lang="en-US" altLang="zh-CN" sz="2400" b="0" i="0" dirty="0">
                <a:solidFill>
                  <a:srgbClr val="111111"/>
                </a:solidFill>
                <a:effectLst/>
                <a:latin typeface="Roboto" panose="02000000000000000000" pitchFamily="2" charset="0"/>
              </a:rPr>
              <a:t>2.   Leads to anxiety</a:t>
            </a:r>
          </a:p>
          <a:p>
            <a:r>
              <a:rPr lang="en-US" altLang="zh-CN" sz="2400" b="0" i="0" dirty="0">
                <a:solidFill>
                  <a:srgbClr val="111111"/>
                </a:solidFill>
                <a:effectLst/>
                <a:latin typeface="Roboto" panose="02000000000000000000" pitchFamily="2" charset="0"/>
              </a:rPr>
              <a:t>3.   May cause pimples</a:t>
            </a:r>
          </a:p>
          <a:p>
            <a:r>
              <a:rPr lang="en-US" altLang="zh-CN" sz="2400" b="0" i="0" dirty="0">
                <a:solidFill>
                  <a:srgbClr val="111111"/>
                </a:solidFill>
                <a:effectLst/>
                <a:latin typeface="Roboto" panose="02000000000000000000" pitchFamily="2" charset="0"/>
              </a:rPr>
              <a:t>4.   Triggers constipation</a:t>
            </a:r>
            <a:r>
              <a:rPr lang="zh-CN" altLang="en-US" sz="2400" dirty="0">
                <a:solidFill>
                  <a:srgbClr val="111111"/>
                </a:solidFill>
                <a:latin typeface="Roboto" panose="02000000000000000000" pitchFamily="2" charset="0"/>
              </a:rPr>
              <a:t> 便秘</a:t>
            </a:r>
            <a:endParaRPr lang="en-US" altLang="zh-CN" sz="2400" b="0" i="0" dirty="0">
              <a:solidFill>
                <a:srgbClr val="111111"/>
              </a:solidFill>
              <a:effectLst/>
              <a:latin typeface="Roboto" panose="02000000000000000000" pitchFamily="2" charset="0"/>
            </a:endParaRPr>
          </a:p>
          <a:p>
            <a:r>
              <a:rPr lang="en-US" altLang="zh-CN" sz="2400" b="0" i="0" dirty="0">
                <a:solidFill>
                  <a:srgbClr val="111111"/>
                </a:solidFill>
                <a:effectLst/>
                <a:latin typeface="Roboto" panose="02000000000000000000" pitchFamily="2" charset="0"/>
              </a:rPr>
              <a:t>5.   Creates blood pressure imbalance</a:t>
            </a:r>
          </a:p>
          <a:p>
            <a:r>
              <a:rPr lang="en-US" altLang="zh-CN" sz="2400" b="0" i="0" dirty="0">
                <a:solidFill>
                  <a:srgbClr val="111111"/>
                </a:solidFill>
                <a:effectLst/>
                <a:latin typeface="Roboto" panose="02000000000000000000" pitchFamily="2" charset="0"/>
              </a:rPr>
              <a:t>6.   Raises the possibilities of miscarriage </a:t>
            </a:r>
            <a:r>
              <a:rPr lang="zh-CN" altLang="en-US" sz="2400" b="0" i="0" dirty="0">
                <a:solidFill>
                  <a:srgbClr val="111111"/>
                </a:solidFill>
                <a:effectLst/>
                <a:latin typeface="Roboto" panose="02000000000000000000" pitchFamily="2" charset="0"/>
              </a:rPr>
              <a:t>流产</a:t>
            </a:r>
            <a:endParaRPr lang="en-US" altLang="zh-CN" sz="2400" b="0" i="0" dirty="0">
              <a:solidFill>
                <a:srgbClr val="111111"/>
              </a:solidFill>
              <a:effectLst/>
              <a:latin typeface="Roboto" panose="02000000000000000000" pitchFamily="2" charset="0"/>
            </a:endParaRPr>
          </a:p>
          <a:p>
            <a:r>
              <a:rPr lang="en-US" altLang="zh-CN" sz="2400" b="0" i="0" dirty="0">
                <a:solidFill>
                  <a:srgbClr val="111111"/>
                </a:solidFill>
                <a:effectLst/>
                <a:latin typeface="Roboto" panose="02000000000000000000" pitchFamily="2" charset="0"/>
              </a:rPr>
              <a:t>7.   Causes bloating </a:t>
            </a:r>
            <a:r>
              <a:rPr lang="zh-CN" altLang="en-US" sz="2400" b="0" i="0" dirty="0">
                <a:solidFill>
                  <a:srgbClr val="111111"/>
                </a:solidFill>
                <a:effectLst/>
                <a:latin typeface="Roboto" panose="02000000000000000000" pitchFamily="2" charset="0"/>
              </a:rPr>
              <a:t>腹胀</a:t>
            </a:r>
            <a:endParaRPr lang="en-US" altLang="zh-CN" sz="2400" b="0" i="0" dirty="0">
              <a:solidFill>
                <a:srgbClr val="111111"/>
              </a:solidFill>
              <a:effectLst/>
              <a:latin typeface="Roboto" panose="02000000000000000000" pitchFamily="2" charset="0"/>
            </a:endParaRPr>
          </a:p>
          <a:p>
            <a:endParaRPr lang="zh-CN" altLang="en-US" sz="2400" dirty="0"/>
          </a:p>
        </p:txBody>
      </p:sp>
    </p:spTree>
    <p:extLst>
      <p:ext uri="{BB962C8B-B14F-4D97-AF65-F5344CB8AC3E}">
        <p14:creationId xmlns:p14="http://schemas.microsoft.com/office/powerpoint/2010/main" val="2159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肥皂">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肥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肥皂</Template>
  <TotalTime>52</TotalTime>
  <Words>360</Words>
  <Application>Microsoft Office PowerPoint</Application>
  <PresentationFormat>宽屏</PresentationFormat>
  <Paragraphs>28</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Century Gothic</vt:lpstr>
      <vt:lpstr>Garamond</vt:lpstr>
      <vt:lpstr>Impact</vt:lpstr>
      <vt:lpstr>Roboto</vt:lpstr>
      <vt:lpstr>Times New Roman</vt:lpstr>
      <vt:lpstr>肥皂</vt:lpstr>
      <vt:lpstr>Milk Tea</vt:lpstr>
      <vt:lpstr>CONTENTS</vt:lpstr>
      <vt:lpstr>HISTORY</vt:lpstr>
      <vt:lpstr>Origins</vt:lpstr>
      <vt:lpstr>India</vt:lpstr>
      <vt:lpstr>Europe</vt:lpstr>
      <vt:lpstr>Taiwan</vt:lpstr>
      <vt:lpstr>Modern China</vt:lpstr>
      <vt:lpstr>Side effects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Milk Tea</dc:title>
  <dc:creator>英姿 唐</dc:creator>
  <cp:lastModifiedBy>英姿 唐</cp:lastModifiedBy>
  <cp:revision>2</cp:revision>
  <dcterms:created xsi:type="dcterms:W3CDTF">2023-03-05T07:08:25Z</dcterms:created>
  <dcterms:modified xsi:type="dcterms:W3CDTF">2023-03-05T08:01:12Z</dcterms:modified>
</cp:coreProperties>
</file>