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7" r:id="rId3"/>
    <p:sldId id="258" r:id="rId5"/>
    <p:sldId id="259" r:id="rId6"/>
    <p:sldId id="260" r:id="rId7"/>
    <p:sldId id="279" r:id="rId8"/>
    <p:sldId id="261" r:id="rId9"/>
    <p:sldId id="262" r:id="rId10"/>
    <p:sldId id="263" r:id="rId11"/>
    <p:sldId id="270" r:id="rId12"/>
    <p:sldId id="264" r:id="rId13"/>
    <p:sldId id="294" r:id="rId14"/>
    <p:sldId id="295" r:id="rId15"/>
    <p:sldId id="296" r:id="rId16"/>
    <p:sldId id="280" r:id="rId17"/>
    <p:sldId id="271" r:id="rId18"/>
    <p:sldId id="276" r:id="rId19"/>
    <p:sldId id="281" r:id="rId20"/>
    <p:sldId id="277" r:id="rId21"/>
    <p:sldId id="273"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CA6"/>
    <a:srgbClr val="638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2" y="420"/>
      </p:cViewPr>
      <p:guideLst>
        <p:guide orient="horz" pos="2265"/>
        <p:guide pos="389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023C9-09DA-4A32-BC5B-1B00020A830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AED66-BD26-4911-9066-E3F34457262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4AA209D9-DEE1-4FF5-BEFD-0F5AD7A934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E9F800-3473-4537-91A3-A70B5D8FF701}" type="slidenum">
              <a:rPr lang="zh-CN" altLang="en-US" smtClean="0"/>
            </a:fld>
            <a:endParaRPr lang="zh-CN" altLang="en-US"/>
          </a:p>
        </p:txBody>
      </p:sp>
      <p:sp>
        <p:nvSpPr>
          <p:cNvPr id="11" name="矩形 10"/>
          <p:cNvSpPr/>
          <p:nvPr userDrawn="1"/>
        </p:nvSpPr>
        <p:spPr>
          <a:xfrm>
            <a:off x="8534778" y="5211925"/>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模板下载：</a:t>
            </a:r>
            <a:r>
              <a:rPr kumimoji="0" lang="en-US" altLang="zh-CN" sz="100" b="0" i="0" u="none" strike="noStrike" kern="0" cap="none" spc="0" normalizeH="0" baseline="0" noProof="0" dirty="0">
                <a:ln>
                  <a:noFill/>
                </a:ln>
                <a:solidFill>
                  <a:srgbClr val="83ACA6"/>
                </a:solidFill>
                <a:effectLst/>
                <a:uLnTx/>
                <a:uFillTx/>
              </a:rPr>
              <a:t>www.1ppt.com/moban/          </a:t>
            </a:r>
            <a:r>
              <a:rPr kumimoji="0" lang="zh-CN" altLang="en-US" sz="100" b="0" i="0" u="none" strike="noStrike" kern="0" cap="none" spc="0" normalizeH="0" baseline="0" noProof="0" dirty="0">
                <a:ln>
                  <a:noFill/>
                </a:ln>
                <a:solidFill>
                  <a:srgbClr val="83ACA6"/>
                </a:solidFill>
                <a:effectLst/>
                <a:uLnTx/>
                <a:uFillTx/>
              </a:rPr>
              <a:t>行业</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模板：</a:t>
            </a:r>
            <a:r>
              <a:rPr kumimoji="0" lang="en-US" altLang="zh-CN" sz="100" b="0" i="0" u="none" strike="noStrike" kern="0" cap="none" spc="0" normalizeH="0" baseline="0" noProof="0" dirty="0">
                <a:ln>
                  <a:noFill/>
                </a:ln>
                <a:solidFill>
                  <a:srgbClr val="83ACA6"/>
                </a:solidFill>
                <a:effectLst/>
                <a:uLnTx/>
                <a:uFillTx/>
              </a:rPr>
              <a:t>www.1ppt.com/hangye/ </a:t>
            </a:r>
            <a:endParaRPr kumimoji="0" lang="en-US" altLang="zh-CN" sz="100" b="0" i="0" u="none" strike="noStrike" kern="0" cap="none" spc="0" normalizeH="0" baseline="0" noProof="0" dirty="0">
              <a:ln>
                <a:noFill/>
              </a:ln>
              <a:solidFill>
                <a:srgbClr val="83ACA6"/>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节日</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模板：</a:t>
            </a:r>
            <a:r>
              <a:rPr kumimoji="0" lang="en-US" altLang="zh-CN" sz="100" b="0" i="0" u="none" strike="noStrike" kern="0" cap="none" spc="0" normalizeH="0" baseline="0" noProof="0" dirty="0">
                <a:ln>
                  <a:noFill/>
                </a:ln>
                <a:solidFill>
                  <a:srgbClr val="83ACA6"/>
                </a:solidFill>
                <a:effectLst/>
                <a:uLnTx/>
                <a:uFillTx/>
              </a:rPr>
              <a:t>www.1ppt.com/jieri/          PPT</a:t>
            </a:r>
            <a:r>
              <a:rPr kumimoji="0" lang="zh-CN" altLang="en-US" sz="100" b="0" i="0" u="none" strike="noStrike" kern="0" cap="none" spc="0" normalizeH="0" baseline="0" noProof="0" dirty="0">
                <a:ln>
                  <a:noFill/>
                </a:ln>
                <a:solidFill>
                  <a:srgbClr val="83ACA6"/>
                </a:solidFill>
                <a:effectLst/>
                <a:uLnTx/>
                <a:uFillTx/>
              </a:rPr>
              <a:t>素材：</a:t>
            </a:r>
            <a:r>
              <a:rPr kumimoji="0" lang="en-US" altLang="zh-CN" sz="100" b="0" i="0" u="none" strike="noStrike" kern="0" cap="none" spc="0" normalizeH="0" baseline="0" noProof="0" dirty="0">
                <a:ln>
                  <a:noFill/>
                </a:ln>
                <a:solidFill>
                  <a:srgbClr val="83ACA6"/>
                </a:solidFill>
                <a:effectLst/>
                <a:uLnTx/>
                <a:uFillTx/>
              </a:rPr>
              <a:t>www.1ppt.com/sucai/</a:t>
            </a:r>
            <a:endParaRPr kumimoji="0" lang="en-US" altLang="zh-CN" sz="100" b="0" i="0" u="none" strike="noStrike" kern="0" cap="none" spc="0" normalizeH="0" baseline="0" noProof="0" dirty="0">
              <a:ln>
                <a:noFill/>
              </a:ln>
              <a:solidFill>
                <a:srgbClr val="83ACA6"/>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背景图片：</a:t>
            </a:r>
            <a:r>
              <a:rPr kumimoji="0" lang="en-US" altLang="zh-CN" sz="100" b="0" i="0" u="none" strike="noStrike" kern="0" cap="none" spc="0" normalizeH="0" baseline="0" noProof="0" dirty="0">
                <a:ln>
                  <a:noFill/>
                </a:ln>
                <a:solidFill>
                  <a:srgbClr val="83ACA6"/>
                </a:solidFill>
                <a:effectLst/>
                <a:uLnTx/>
                <a:uFillTx/>
              </a:rPr>
              <a:t>www.1ppt.com/beijing/        PPT</a:t>
            </a:r>
            <a:r>
              <a:rPr kumimoji="0" lang="zh-CN" altLang="en-US" sz="100" b="0" i="0" u="none" strike="noStrike" kern="0" cap="none" spc="0" normalizeH="0" baseline="0" noProof="0" dirty="0">
                <a:ln>
                  <a:noFill/>
                </a:ln>
                <a:solidFill>
                  <a:srgbClr val="83ACA6"/>
                </a:solidFill>
                <a:effectLst/>
                <a:uLnTx/>
                <a:uFillTx/>
              </a:rPr>
              <a:t>图表：</a:t>
            </a:r>
            <a:r>
              <a:rPr kumimoji="0" lang="en-US" altLang="zh-CN" sz="100" b="0" i="0" u="none" strike="noStrike" kern="0" cap="none" spc="0" normalizeH="0" baseline="0" noProof="0" dirty="0">
                <a:ln>
                  <a:noFill/>
                </a:ln>
                <a:solidFill>
                  <a:srgbClr val="83ACA6"/>
                </a:solidFill>
                <a:effectLst/>
                <a:uLnTx/>
                <a:uFillTx/>
              </a:rPr>
              <a:t>www.1ppt.com/tubiao/      </a:t>
            </a:r>
            <a:endParaRPr kumimoji="0" lang="en-US" altLang="zh-CN" sz="100" b="0" i="0" u="none" strike="noStrike" kern="0" cap="none" spc="0" normalizeH="0" baseline="0" noProof="0" dirty="0">
              <a:ln>
                <a:noFill/>
              </a:ln>
              <a:solidFill>
                <a:srgbClr val="83ACA6"/>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精美</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下载：</a:t>
            </a:r>
            <a:r>
              <a:rPr kumimoji="0" lang="en-US" altLang="zh-CN" sz="100" b="0" i="0" u="none" strike="noStrike" kern="0" cap="none" spc="0" normalizeH="0" baseline="0" noProof="0" dirty="0">
                <a:ln>
                  <a:noFill/>
                </a:ln>
                <a:solidFill>
                  <a:srgbClr val="83ACA6"/>
                </a:solidFill>
                <a:effectLst/>
                <a:uLnTx/>
                <a:uFillTx/>
              </a:rPr>
              <a:t>www.1ppt.com/xiazai/         PPT</a:t>
            </a:r>
            <a:r>
              <a:rPr kumimoji="0" lang="zh-CN" altLang="en-US" sz="100" b="0" i="0" u="none" strike="noStrike" kern="0" cap="none" spc="0" normalizeH="0" baseline="0" noProof="0" dirty="0">
                <a:ln>
                  <a:noFill/>
                </a:ln>
                <a:solidFill>
                  <a:srgbClr val="83ACA6"/>
                </a:solidFill>
                <a:effectLst/>
                <a:uLnTx/>
                <a:uFillTx/>
              </a:rPr>
              <a:t>教程： </a:t>
            </a:r>
            <a:r>
              <a:rPr kumimoji="0" lang="en-US" altLang="zh-CN" sz="100" b="0" i="0" u="none" strike="noStrike" kern="0" cap="none" spc="0" normalizeH="0" baseline="0" noProof="0" dirty="0">
                <a:ln>
                  <a:noFill/>
                </a:ln>
                <a:solidFill>
                  <a:srgbClr val="83ACA6"/>
                </a:solidFill>
                <a:effectLst/>
                <a:uLnTx/>
                <a:uFillTx/>
              </a:rPr>
              <a:t>www.1ppt.com/powerpoint/      </a:t>
            </a:r>
            <a:endParaRPr kumimoji="0" lang="en-US" altLang="zh-CN" sz="100" b="0" i="0" u="none" strike="noStrike" kern="0" cap="none" spc="0" normalizeH="0" baseline="0" noProof="0" dirty="0">
              <a:ln>
                <a:noFill/>
              </a:ln>
              <a:solidFill>
                <a:srgbClr val="83ACA6"/>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课件：</a:t>
            </a:r>
            <a:r>
              <a:rPr kumimoji="0" lang="en-US" altLang="zh-CN" sz="100" b="0" i="0" u="none" strike="noStrike" kern="0" cap="none" spc="0" normalizeH="0" baseline="0" noProof="0" dirty="0">
                <a:ln>
                  <a:noFill/>
                </a:ln>
                <a:solidFill>
                  <a:srgbClr val="83ACA6"/>
                </a:solidFill>
                <a:effectLst/>
                <a:uLnTx/>
                <a:uFillTx/>
              </a:rPr>
              <a:t>www.1ppt.com/kejian/             </a:t>
            </a:r>
            <a:r>
              <a:rPr kumimoji="0" lang="zh-CN" altLang="en-US" sz="100" b="0" i="0" u="none" strike="noStrike" kern="0" cap="none" spc="0" normalizeH="0" baseline="0" noProof="0" dirty="0">
                <a:ln>
                  <a:noFill/>
                </a:ln>
                <a:solidFill>
                  <a:srgbClr val="83ACA6"/>
                </a:solidFill>
                <a:effectLst/>
                <a:uLnTx/>
                <a:uFillTx/>
              </a:rPr>
              <a:t>字体下载：</a:t>
            </a:r>
            <a:r>
              <a:rPr kumimoji="0" lang="en-US" altLang="zh-CN" sz="100" b="0" i="0" u="none" strike="noStrike" kern="0" cap="none" spc="0" normalizeH="0" baseline="0" noProof="0" dirty="0">
                <a:ln>
                  <a:noFill/>
                </a:ln>
                <a:solidFill>
                  <a:srgbClr val="83ACA6"/>
                </a:solidFill>
                <a:effectLst/>
                <a:uLnTx/>
                <a:uFillTx/>
              </a:rPr>
              <a:t>www.1ppt.com/ziti/</a:t>
            </a:r>
            <a:endParaRPr kumimoji="0" lang="en-US" altLang="zh-CN" sz="100" b="0" i="0" u="none" strike="noStrike" kern="0" cap="none" spc="0" normalizeH="0" baseline="0" noProof="0" dirty="0">
              <a:ln>
                <a:noFill/>
              </a:ln>
              <a:solidFill>
                <a:srgbClr val="83ACA6"/>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工作总结</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a:t>
            </a:r>
            <a:r>
              <a:rPr kumimoji="0" lang="en-US" altLang="zh-CN" sz="100" b="0" i="0" u="none" strike="noStrike" kern="0" cap="none" spc="0" normalizeH="0" baseline="0" noProof="0" dirty="0">
                <a:ln>
                  <a:noFill/>
                </a:ln>
                <a:solidFill>
                  <a:srgbClr val="83ACA6"/>
                </a:solidFill>
                <a:effectLst/>
                <a:uLnTx/>
                <a:uFillTx/>
              </a:rPr>
              <a:t>www.1ppt.com/xiazai/zongjie/ </a:t>
            </a:r>
            <a:r>
              <a:rPr kumimoji="0" lang="zh-CN" altLang="en-US" sz="100" b="0" i="0" u="none" strike="noStrike" kern="0" cap="none" spc="0" normalizeH="0" baseline="0" noProof="0" dirty="0">
                <a:ln>
                  <a:noFill/>
                </a:ln>
                <a:solidFill>
                  <a:srgbClr val="83ACA6"/>
                </a:solidFill>
                <a:effectLst/>
                <a:uLnTx/>
                <a:uFillTx/>
              </a:rPr>
              <a:t>工作计划：</a:t>
            </a:r>
            <a:r>
              <a:rPr kumimoji="0" lang="en-US" altLang="zh-CN" sz="100" b="0" i="0" u="none" strike="noStrike" kern="0" cap="none" spc="0" normalizeH="0" baseline="0" noProof="0" dirty="0">
                <a:ln>
                  <a:noFill/>
                </a:ln>
                <a:solidFill>
                  <a:srgbClr val="83ACA6"/>
                </a:solidFill>
                <a:effectLst/>
                <a:uLnTx/>
                <a:uFillTx/>
              </a:rPr>
              <a:t>www.1ppt.com/xiazai/jihua/</a:t>
            </a:r>
            <a:endParaRPr kumimoji="0" lang="en-US" altLang="zh-CN" sz="100" b="0" i="0" u="none" strike="noStrike" kern="0" cap="none" spc="0" normalizeH="0" baseline="0" noProof="0" dirty="0">
              <a:ln>
                <a:noFill/>
              </a:ln>
              <a:solidFill>
                <a:srgbClr val="83ACA6"/>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商务</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模板：</a:t>
            </a:r>
            <a:r>
              <a:rPr kumimoji="0" lang="en-US" altLang="zh-CN" sz="100" b="0" i="0" u="none" strike="noStrike" kern="0" cap="none" spc="0" normalizeH="0" baseline="0" noProof="0" dirty="0">
                <a:ln>
                  <a:noFill/>
                </a:ln>
                <a:solidFill>
                  <a:srgbClr val="83ACA6"/>
                </a:solidFill>
                <a:effectLst/>
                <a:uLnTx/>
                <a:uFillTx/>
              </a:rPr>
              <a:t>www.1ppt.com/moban/shangwu/  </a:t>
            </a:r>
            <a:r>
              <a:rPr kumimoji="0" lang="zh-CN" altLang="en-US" sz="100" b="0" i="0" u="none" strike="noStrike" kern="0" cap="none" spc="0" normalizeH="0" baseline="0" noProof="0" dirty="0">
                <a:ln>
                  <a:noFill/>
                </a:ln>
                <a:solidFill>
                  <a:srgbClr val="83ACA6"/>
                </a:solidFill>
                <a:effectLst/>
                <a:uLnTx/>
                <a:uFillTx/>
              </a:rPr>
              <a:t>个人简历</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a:t>
            </a:r>
            <a:r>
              <a:rPr kumimoji="0" lang="en-US" altLang="zh-CN" sz="100" b="0" i="0" u="none" strike="noStrike" kern="0" cap="none" spc="0" normalizeH="0" baseline="0" noProof="0" dirty="0">
                <a:ln>
                  <a:noFill/>
                </a:ln>
                <a:solidFill>
                  <a:srgbClr val="83ACA6"/>
                </a:solidFill>
                <a:effectLst/>
                <a:uLnTx/>
                <a:uFillTx/>
              </a:rPr>
              <a:t>www.1ppt.com/xiazai/jianli/  </a:t>
            </a:r>
            <a:endParaRPr kumimoji="0" lang="en-US" altLang="zh-CN" sz="100" b="0" i="0" u="none" strike="noStrike" kern="0" cap="none" spc="0" normalizeH="0" baseline="0" noProof="0" dirty="0">
              <a:ln>
                <a:noFill/>
              </a:ln>
              <a:solidFill>
                <a:srgbClr val="83ACA6"/>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毕业答辩</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a:t>
            </a:r>
            <a:r>
              <a:rPr kumimoji="0" lang="en-US" altLang="zh-CN" sz="100" b="0" i="0" u="none" strike="noStrike" kern="0" cap="none" spc="0" normalizeH="0" baseline="0" noProof="0" dirty="0">
                <a:ln>
                  <a:noFill/>
                </a:ln>
                <a:solidFill>
                  <a:srgbClr val="83ACA6"/>
                </a:solidFill>
                <a:effectLst/>
                <a:uLnTx/>
                <a:uFillTx/>
              </a:rPr>
              <a:t>www.1ppt.com/xiazai/dabian/  </a:t>
            </a:r>
            <a:r>
              <a:rPr kumimoji="0" lang="zh-CN" altLang="en-US" sz="100" b="0" i="0" u="none" strike="noStrike" kern="0" cap="none" spc="0" normalizeH="0" baseline="0" noProof="0" dirty="0">
                <a:ln>
                  <a:noFill/>
                </a:ln>
                <a:solidFill>
                  <a:srgbClr val="83ACA6"/>
                </a:solidFill>
                <a:effectLst/>
                <a:uLnTx/>
                <a:uFillTx/>
              </a:rPr>
              <a:t>工作汇报</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a:t>
            </a:r>
            <a:r>
              <a:rPr kumimoji="0" lang="en-US" altLang="zh-CN" sz="100" b="0" i="0" u="none" strike="noStrike" kern="0" cap="none" spc="0" normalizeH="0" baseline="0" noProof="0" dirty="0">
                <a:ln>
                  <a:noFill/>
                </a:ln>
                <a:solidFill>
                  <a:srgbClr val="83ACA6"/>
                </a:solidFill>
                <a:effectLst/>
                <a:uLnTx/>
                <a:uFillTx/>
              </a:rPr>
              <a:t>www.1ppt.com/xiazai/huibao/    </a:t>
            </a:r>
            <a:endParaRPr kumimoji="0" lang="en-US" altLang="zh-CN" sz="100" b="0" i="0" u="none" strike="noStrike" kern="0" cap="none" spc="0" normalizeH="0" baseline="0" noProof="0" dirty="0">
              <a:ln>
                <a:noFill/>
              </a:ln>
              <a:solidFill>
                <a:srgbClr val="83ACA6"/>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83ACA6"/>
                </a:solidFill>
                <a:effectLst/>
                <a:uLnTx/>
                <a:uFillTx/>
              </a:rPr>
              <a:t> </a:t>
            </a:r>
            <a:endParaRPr kumimoji="0" lang="en-US" altLang="zh-CN" sz="100" b="0" i="0" u="none" strike="noStrike" kern="0" cap="none" spc="0" normalizeH="0" baseline="0" noProof="0" dirty="0">
              <a:ln>
                <a:noFill/>
              </a:ln>
              <a:solidFill>
                <a:srgbClr val="83ACA6"/>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AA209D9-DEE1-4FF5-BEFD-0F5AD7A934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209D9-DEE1-4FF5-BEFD-0F5AD7A934E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9F800-3473-4537-91A3-A70B5D8FF701}" type="slidenum">
              <a:rPr lang="zh-CN" altLang="en-US" smtClean="0"/>
            </a:fld>
            <a:endParaRPr lang="zh-CN" altLang="en-US"/>
          </a:p>
        </p:txBody>
      </p:sp>
      <p:pic>
        <p:nvPicPr>
          <p:cNvPr id="7" name="图片 6" descr="背景"/>
          <p:cNvPicPr>
            <a:picLocks noChangeAspect="1"/>
          </p:cNvPicPr>
          <p:nvPr userDrawn="1"/>
        </p:nvPicPr>
        <p:blipFill>
          <a:blip r:embed="rId12"/>
          <a:srcRect l="51266" b="148"/>
          <a:stretch>
            <a:fillRect/>
          </a:stretch>
        </p:blipFill>
        <p:spPr>
          <a:xfrm>
            <a:off x="0" y="0"/>
            <a:ext cx="12246610" cy="68592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xml"/><Relationship Id="rId7" Type="http://schemas.openxmlformats.org/officeDocument/2006/relationships/image" Target="../media/image41.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18.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20.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9.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19.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tags" Target="../tags/tag1.xml"/><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stretch>
            <a:fillRect/>
          </a:stretch>
        </p:blipFill>
        <p:spPr>
          <a:xfrm>
            <a:off x="3442500" y="253866"/>
            <a:ext cx="6211956" cy="6858000"/>
          </a:xfrm>
          <a:prstGeom prst="rect">
            <a:avLst/>
          </a:prstGeom>
        </p:spPr>
      </p:pic>
      <p:sp>
        <p:nvSpPr>
          <p:cNvPr id="7" name="椭圆 6"/>
          <p:cNvSpPr/>
          <p:nvPr/>
        </p:nvSpPr>
        <p:spPr>
          <a:xfrm>
            <a:off x="6659987" y="820311"/>
            <a:ext cx="7468235" cy="7468235"/>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5a094962eca1e"/>
          <p:cNvPicPr>
            <a:picLocks noChangeAspect="1"/>
          </p:cNvPicPr>
          <p:nvPr/>
        </p:nvPicPr>
        <p:blipFill rotWithShape="1">
          <a:blip r:embed="rId3" cstate="screen"/>
          <a:srcRect l="16101" t="26300" b="3324"/>
          <a:stretch>
            <a:fillRect/>
          </a:stretch>
        </p:blipFill>
        <p:spPr>
          <a:xfrm flipH="1">
            <a:off x="6882264" y="876673"/>
            <a:ext cx="7245958" cy="6078004"/>
          </a:xfrm>
          <a:custGeom>
            <a:avLst/>
            <a:gdLst>
              <a:gd name="connsiteX0" fmla="*/ 5769261 w 5769261"/>
              <a:gd name="connsiteY0" fmla="*/ 0 h 6647815"/>
              <a:gd name="connsiteX1" fmla="*/ 3256093 w 5769261"/>
              <a:gd name="connsiteY1" fmla="*/ 0 h 6647815"/>
              <a:gd name="connsiteX2" fmla="*/ 0 w 5769261"/>
              <a:gd name="connsiteY2" fmla="*/ 6647815 h 6647815"/>
              <a:gd name="connsiteX3" fmla="*/ 5769261 w 5769261"/>
              <a:gd name="connsiteY3" fmla="*/ 6647815 h 6647815"/>
            </a:gdLst>
            <a:ahLst/>
            <a:cxnLst>
              <a:cxn ang="0">
                <a:pos x="connsiteX0" y="connsiteY0"/>
              </a:cxn>
              <a:cxn ang="0">
                <a:pos x="connsiteX1" y="connsiteY1"/>
              </a:cxn>
              <a:cxn ang="0">
                <a:pos x="connsiteX2" y="connsiteY2"/>
              </a:cxn>
              <a:cxn ang="0">
                <a:pos x="connsiteX3" y="connsiteY3"/>
              </a:cxn>
            </a:cxnLst>
            <a:rect l="l" t="t" r="r" b="b"/>
            <a:pathLst>
              <a:path w="5769261" h="6647815">
                <a:moveTo>
                  <a:pt x="5769261" y="0"/>
                </a:moveTo>
                <a:lnTo>
                  <a:pt x="3256093" y="0"/>
                </a:lnTo>
                <a:lnTo>
                  <a:pt x="0" y="6647815"/>
                </a:lnTo>
                <a:lnTo>
                  <a:pt x="5769261" y="6647815"/>
                </a:lnTo>
                <a:close/>
              </a:path>
            </a:pathLst>
          </a:custGeom>
        </p:spPr>
      </p:pic>
      <p:pic>
        <p:nvPicPr>
          <p:cNvPr id="8" name="图片 7" descr="582ed5f479338"/>
          <p:cNvPicPr>
            <a:picLocks noChangeAspect="1"/>
          </p:cNvPicPr>
          <p:nvPr/>
        </p:nvPicPr>
        <p:blipFill>
          <a:blip r:embed="rId4" cstate="screen"/>
          <a:srcRect/>
          <a:stretch>
            <a:fillRect/>
          </a:stretch>
        </p:blipFill>
        <p:spPr>
          <a:xfrm>
            <a:off x="9351286" y="947751"/>
            <a:ext cx="1194040" cy="486931"/>
          </a:xfrm>
          <a:prstGeom prst="rect">
            <a:avLst/>
          </a:prstGeom>
        </p:spPr>
      </p:pic>
      <p:pic>
        <p:nvPicPr>
          <p:cNvPr id="6" name="图片 5"/>
          <p:cNvPicPr>
            <a:picLocks noChangeAspect="1"/>
          </p:cNvPicPr>
          <p:nvPr/>
        </p:nvPicPr>
        <p:blipFill>
          <a:blip r:embed="rId5" cstate="screen"/>
          <a:stretch>
            <a:fillRect/>
          </a:stretch>
        </p:blipFill>
        <p:spPr>
          <a:xfrm>
            <a:off x="6573665" y="1767521"/>
            <a:ext cx="1882435" cy="1571834"/>
          </a:xfrm>
          <a:prstGeom prst="rect">
            <a:avLst/>
          </a:prstGeom>
        </p:spPr>
      </p:pic>
      <p:pic>
        <p:nvPicPr>
          <p:cNvPr id="12" name="图片 11" descr="77"/>
          <p:cNvPicPr>
            <a:picLocks noChangeAspect="1"/>
          </p:cNvPicPr>
          <p:nvPr/>
        </p:nvPicPr>
        <p:blipFill>
          <a:blip r:embed="rId6" cstate="screen"/>
          <a:srcRect r="32797"/>
          <a:stretch>
            <a:fillRect/>
          </a:stretch>
        </p:blipFill>
        <p:spPr>
          <a:xfrm flipH="1">
            <a:off x="10317480" y="-88567"/>
            <a:ext cx="1874520" cy="1859778"/>
          </a:xfrm>
          <a:prstGeom prst="rect">
            <a:avLst/>
          </a:prstGeom>
        </p:spPr>
      </p:pic>
      <p:pic>
        <p:nvPicPr>
          <p:cNvPr id="13" name="图片 12" descr="582ed5f479338"/>
          <p:cNvPicPr>
            <a:picLocks noChangeAspect="1"/>
          </p:cNvPicPr>
          <p:nvPr/>
        </p:nvPicPr>
        <p:blipFill>
          <a:blip r:embed="rId7" cstate="screen"/>
          <a:srcRect b="-7072"/>
          <a:stretch>
            <a:fillRect/>
          </a:stretch>
        </p:blipFill>
        <p:spPr>
          <a:xfrm>
            <a:off x="213081" y="3415555"/>
            <a:ext cx="2070158" cy="1278213"/>
          </a:xfrm>
          <a:prstGeom prst="rect">
            <a:avLst/>
          </a:prstGeom>
        </p:spPr>
      </p:pic>
      <p:sp>
        <p:nvSpPr>
          <p:cNvPr id="2" name="文本框 1"/>
          <p:cNvSpPr txBox="1"/>
          <p:nvPr/>
        </p:nvSpPr>
        <p:spPr>
          <a:xfrm>
            <a:off x="567756" y="2281183"/>
            <a:ext cx="4123690" cy="1445260"/>
          </a:xfrm>
          <a:prstGeom prst="rect">
            <a:avLst/>
          </a:prstGeom>
          <a:noFill/>
        </p:spPr>
        <p:txBody>
          <a:bodyPr wrap="square" rtlCol="0">
            <a:spAutoFit/>
          </a:bodyPr>
          <a:lstStyle/>
          <a:p>
            <a:r>
              <a:rPr lang="en-US" altLang="zh-CN" sz="8800" dirty="0">
                <a:solidFill>
                  <a:schemeClr val="bg1"/>
                </a:solidFill>
                <a:latin typeface="Adobe Caslon Pro Bold" panose="0205070206050A020403" charset="0"/>
                <a:ea typeface="华康标题宋W9(P)" panose="02020900000000000000"/>
                <a:cs typeface="Adobe Caslon Pro Bold" panose="0205070206050A020403" charset="0"/>
              </a:rPr>
              <a:t>Chinese</a:t>
            </a:r>
            <a:endParaRPr lang="en-US" altLang="zh-CN" sz="8800" dirty="0">
              <a:solidFill>
                <a:schemeClr val="bg1"/>
              </a:solidFill>
              <a:latin typeface="Adobe Caslon Pro Bold" panose="0205070206050A020403" charset="0"/>
              <a:ea typeface="华康标题宋W9(P)" panose="02020900000000000000"/>
              <a:cs typeface="Adobe Caslon Pro Bold" panose="0205070206050A020403" charset="0"/>
            </a:endParaRPr>
          </a:p>
        </p:txBody>
      </p:sp>
      <p:sp>
        <p:nvSpPr>
          <p:cNvPr id="4" name="文本框 3"/>
          <p:cNvSpPr txBox="1"/>
          <p:nvPr/>
        </p:nvSpPr>
        <p:spPr>
          <a:xfrm>
            <a:off x="1487641" y="3983508"/>
            <a:ext cx="5516880" cy="1445260"/>
          </a:xfrm>
          <a:prstGeom prst="rect">
            <a:avLst/>
          </a:prstGeom>
          <a:noFill/>
        </p:spPr>
        <p:txBody>
          <a:bodyPr wrap="square" rtlCol="0">
            <a:spAutoFit/>
          </a:bodyPr>
          <a:lstStyle/>
          <a:p>
            <a:r>
              <a:rPr lang="en-US" altLang="zh-CN" sz="8800" dirty="0">
                <a:solidFill>
                  <a:schemeClr val="bg1"/>
                </a:solidFill>
                <a:latin typeface="Adobe Caslon Pro Bold" panose="0205070206050A020403" charset="0"/>
                <a:ea typeface="华康标题宋W9(P)" panose="02020900000000000000"/>
                <a:cs typeface="Adobe Caslon Pro Bold" panose="0205070206050A020403" charset="0"/>
              </a:rPr>
              <a:t>Clothing</a:t>
            </a:r>
            <a:endParaRPr lang="en-US" altLang="zh-CN" sz="8800" dirty="0">
              <a:solidFill>
                <a:schemeClr val="bg1"/>
              </a:solidFill>
              <a:latin typeface="Adobe Caslon Pro Bold" panose="0205070206050A020403" charset="0"/>
              <a:ea typeface="华康标题宋W9(P)" panose="02020900000000000000"/>
              <a:cs typeface="Adobe Caslon Pro Bold" panose="0205070206050A020403" charset="0"/>
            </a:endParaRPr>
          </a:p>
        </p:txBody>
      </p:sp>
      <p:pic>
        <p:nvPicPr>
          <p:cNvPr id="3" name="图片 2" descr="582ed5f479338"/>
          <p:cNvPicPr>
            <a:picLocks noChangeAspect="1"/>
          </p:cNvPicPr>
          <p:nvPr/>
        </p:nvPicPr>
        <p:blipFill>
          <a:blip r:embed="rId7" cstate="screen"/>
          <a:srcRect b="-7072"/>
          <a:stretch>
            <a:fillRect/>
          </a:stretch>
        </p:blipFill>
        <p:spPr>
          <a:xfrm>
            <a:off x="3576676" y="1596280"/>
            <a:ext cx="2070158" cy="1278213"/>
          </a:xfrm>
          <a:prstGeom prst="rect">
            <a:avLst/>
          </a:prstGeom>
        </p:spPr>
      </p:pic>
      <p:pic>
        <p:nvPicPr>
          <p:cNvPr id="5" name="图片 4"/>
          <p:cNvPicPr>
            <a:picLocks noChangeAspect="1"/>
          </p:cNvPicPr>
          <p:nvPr/>
        </p:nvPicPr>
        <p:blipFill rotWithShape="1">
          <a:blip r:embed="rId8" cstate="screen"/>
          <a:srcRect/>
          <a:stretch>
            <a:fillRect/>
          </a:stretch>
        </p:blipFill>
        <p:spPr>
          <a:xfrm>
            <a:off x="-235585" y="-1300480"/>
            <a:ext cx="3387090" cy="389255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2" presetClass="entr" presetSubtype="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582ed5f479338"/>
          <p:cNvPicPr>
            <a:picLocks noChangeAspect="1"/>
          </p:cNvPicPr>
          <p:nvPr/>
        </p:nvPicPr>
        <p:blipFill>
          <a:blip r:embed="rId1" cstate="screen"/>
          <a:srcRect/>
          <a:stretch>
            <a:fillRect/>
          </a:stretch>
        </p:blipFill>
        <p:spPr>
          <a:xfrm>
            <a:off x="8086889" y="37628"/>
            <a:ext cx="2042104" cy="832774"/>
          </a:xfrm>
          <a:prstGeom prst="rect">
            <a:avLst/>
          </a:prstGeom>
        </p:spPr>
      </p:pic>
      <p:pic>
        <p:nvPicPr>
          <p:cNvPr id="25" name="图片 24" descr="582ed5f479338"/>
          <p:cNvPicPr>
            <a:picLocks noChangeAspect="1"/>
          </p:cNvPicPr>
          <p:nvPr/>
        </p:nvPicPr>
        <p:blipFill rotWithShape="1">
          <a:blip r:embed="rId2" cstate="screen"/>
          <a:srcRect/>
          <a:stretch>
            <a:fillRect/>
          </a:stretch>
        </p:blipFill>
        <p:spPr>
          <a:xfrm>
            <a:off x="2196318" y="197176"/>
            <a:ext cx="2070158" cy="727200"/>
          </a:xfrm>
          <a:prstGeom prst="rect">
            <a:avLst/>
          </a:prstGeom>
        </p:spPr>
      </p:pic>
      <p:sp>
        <p:nvSpPr>
          <p:cNvPr id="4" name="文本框 3"/>
          <p:cNvSpPr txBox="1"/>
          <p:nvPr/>
        </p:nvSpPr>
        <p:spPr>
          <a:xfrm>
            <a:off x="768350" y="3886200"/>
            <a:ext cx="5129530" cy="193802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latin typeface="Times New Roman" panose="02020603050405020304" charset="0"/>
                <a:cs typeface="Times New Roman" panose="02020603050405020304" charset="0"/>
              </a:rPr>
              <a:t>During the Ming Dynasty, Emperor Zhu </a:t>
            </a:r>
            <a:r>
              <a:rPr lang="en-US" altLang="zh-CN" sz="2400" dirty="0" err="1">
                <a:latin typeface="Times New Roman" panose="02020603050405020304" charset="0"/>
                <a:cs typeface="Times New Roman" panose="02020603050405020304" charset="0"/>
              </a:rPr>
              <a:t>Yuanzhang</a:t>
            </a:r>
            <a:r>
              <a:rPr lang="en-US" altLang="zh-CN" sz="2400" dirty="0">
                <a:latin typeface="Times New Roman" panose="02020603050405020304" charset="0"/>
                <a:cs typeface="Times New Roman" panose="02020603050405020304" charset="0"/>
              </a:rPr>
              <a:t> had allowed Joseon as  a Vassal state to China for their nobles to wear the same clothes as those nobles in China.</a:t>
            </a:r>
            <a:endParaRPr lang="en-US" altLang="zh-CN" sz="2400" dirty="0">
              <a:latin typeface="Times New Roman" panose="02020603050405020304" charset="0"/>
              <a:cs typeface="Times New Roman" panose="02020603050405020304" charset="0"/>
            </a:endParaRPr>
          </a:p>
        </p:txBody>
      </p:sp>
      <p:sp>
        <p:nvSpPr>
          <p:cNvPr id="24" name="文本框 23"/>
          <p:cNvSpPr txBox="1"/>
          <p:nvPr/>
        </p:nvSpPr>
        <p:spPr>
          <a:xfrm>
            <a:off x="3832104" y="284183"/>
            <a:ext cx="4965962" cy="953135"/>
          </a:xfrm>
          <a:prstGeom prst="rect">
            <a:avLst/>
          </a:prstGeom>
          <a:noFill/>
        </p:spPr>
        <p:txBody>
          <a:bodyPr wrap="square">
            <a:spAutoFit/>
          </a:bodyPr>
          <a:lstStyle/>
          <a:p>
            <a:pPr marR="0" indent="0" algn="ctr" defTabSz="914400" fontAlgn="auto">
              <a:lnSpc>
                <a:spcPct val="100000"/>
              </a:lnSpc>
              <a:spcBef>
                <a:spcPts val="0"/>
              </a:spcBef>
              <a:spcAft>
                <a:spcPts val="0"/>
              </a:spcAft>
              <a:buClrTx/>
              <a:buSzTx/>
              <a:buFontTx/>
              <a:buNone/>
              <a:defRPr/>
            </a:pPr>
            <a:r>
              <a:rPr kumimoji="0" lang="zh-CN" altLang="en-US" sz="2800" b="1" i="0" kern="1200" cap="none" spc="0" normalizeH="0" baseline="0" dirty="0">
                <a:solidFill>
                  <a:schemeClr val="bg1"/>
                </a:solidFill>
                <a:latin typeface="Adobe Caslon Pro Bold" panose="0205070206050A020403" charset="0"/>
                <a:ea typeface="隶书" panose="02010509060101010101" pitchFamily="49" charset="-122"/>
                <a:cs typeface="Adobe Caslon Pro Bold" panose="0205070206050A020403" charset="0"/>
              </a:rPr>
              <a:t>Traditional Han Chinese Clothing (Han</a:t>
            </a:r>
            <a:r>
              <a:rPr kumimoji="0" lang="en-US" altLang="zh-CN" sz="2800" b="1" i="0" kern="1200" cap="none" spc="0" normalizeH="0" baseline="0" dirty="0">
                <a:solidFill>
                  <a:schemeClr val="bg1"/>
                </a:solidFill>
                <a:latin typeface="Adobe Caslon Pro Bold" panose="0205070206050A020403" charset="0"/>
                <a:ea typeface="隶书" panose="02010509060101010101" pitchFamily="49" charset="-122"/>
                <a:cs typeface="Adobe Caslon Pro Bold" panose="0205070206050A020403" charset="0"/>
              </a:rPr>
              <a:t>f</a:t>
            </a:r>
            <a:r>
              <a:rPr kumimoji="0" lang="zh-CN" altLang="en-US" sz="2800" b="1" i="0" kern="1200" cap="none" spc="0" normalizeH="0" baseline="0" dirty="0">
                <a:solidFill>
                  <a:schemeClr val="bg1"/>
                </a:solidFill>
                <a:latin typeface="Adobe Caslon Pro Bold" panose="0205070206050A020403" charset="0"/>
                <a:ea typeface="隶书" panose="02010509060101010101" pitchFamily="49" charset="-122"/>
                <a:cs typeface="Adobe Caslon Pro Bold" panose="0205070206050A020403" charset="0"/>
              </a:rPr>
              <a:t>u)</a:t>
            </a:r>
            <a:endParaRPr kumimoji="0" lang="zh-CN" altLang="en-US" sz="2800" b="1" i="0" kern="1200" cap="none" spc="0" normalizeH="0" baseline="0"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pic>
        <p:nvPicPr>
          <p:cNvPr id="3" name="图片 2" descr="mmexport1650091706099"/>
          <p:cNvPicPr>
            <a:picLocks noChangeAspect="1"/>
          </p:cNvPicPr>
          <p:nvPr/>
        </p:nvPicPr>
        <p:blipFill>
          <a:blip r:embed="rId3"/>
          <a:stretch>
            <a:fillRect/>
          </a:stretch>
        </p:blipFill>
        <p:spPr>
          <a:xfrm>
            <a:off x="6082665" y="1566545"/>
            <a:ext cx="5600065" cy="4257675"/>
          </a:xfrm>
          <a:prstGeom prst="rect">
            <a:avLst/>
          </a:prstGeom>
        </p:spPr>
      </p:pic>
      <p:pic>
        <p:nvPicPr>
          <p:cNvPr id="100" name="图片 99"/>
          <p:cNvPicPr/>
          <p:nvPr/>
        </p:nvPicPr>
        <p:blipFill>
          <a:blip r:embed="rId4"/>
          <a:stretch>
            <a:fillRect/>
          </a:stretch>
        </p:blipFill>
        <p:spPr>
          <a:xfrm>
            <a:off x="7482205" y="1345565"/>
            <a:ext cx="3637915" cy="5036185"/>
          </a:xfrm>
          <a:prstGeom prst="rect">
            <a:avLst/>
          </a:prstGeom>
          <a:noFill/>
          <a:ln w="9525">
            <a:noFill/>
          </a:ln>
        </p:spPr>
      </p:pic>
      <p:sp>
        <p:nvSpPr>
          <p:cNvPr id="6" name="椭圆 5"/>
          <p:cNvSpPr/>
          <p:nvPr/>
        </p:nvSpPr>
        <p:spPr>
          <a:xfrm>
            <a:off x="8717915" y="4743450"/>
            <a:ext cx="329565" cy="1217930"/>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768350" y="1644650"/>
            <a:ext cx="4993005" cy="1938020"/>
          </a:xfrm>
          <a:prstGeom prst="rect">
            <a:avLst/>
          </a:prstGeom>
          <a:noFill/>
        </p:spPr>
        <p:txBody>
          <a:bodyPr wrap="square" rtlCol="0" anchor="t">
            <a:spAutoFit/>
          </a:bodyPr>
          <a:lstStyle/>
          <a:p>
            <a:pPr marL="342900" indent="-342900">
              <a:buFont typeface="Arial" panose="020B0604020202020204" pitchFamily="34" charset="0"/>
              <a:buChar char="•"/>
            </a:pPr>
            <a:r>
              <a:rPr lang="en-US" altLang="zh-CN" sz="2400" dirty="0" err="1">
                <a:latin typeface="Times New Roman" panose="02020603050405020304" charset="0"/>
                <a:cs typeface="Times New Roman" panose="02020603050405020304" charset="0"/>
              </a:rPr>
              <a:t>Hanfu</a:t>
            </a:r>
            <a:r>
              <a:rPr lang="en-US" altLang="zh-CN" sz="2400" dirty="0">
                <a:latin typeface="Times New Roman" panose="02020603050405020304" charset="0"/>
                <a:cs typeface="Times New Roman" panose="02020603050405020304" charset="0"/>
              </a:rPr>
              <a:t> has also influenced the traditional clothing of many </a:t>
            </a:r>
            <a:r>
              <a:rPr lang="en-US" altLang="zh-CN" sz="2400" dirty="0" err="1">
                <a:latin typeface="Times New Roman" panose="02020603050405020304" charset="0"/>
                <a:cs typeface="Times New Roman" panose="02020603050405020304" charset="0"/>
              </a:rPr>
              <a:t>neighbouring</a:t>
            </a:r>
            <a:r>
              <a:rPr lang="en-US" altLang="zh-CN" sz="2400" dirty="0">
                <a:latin typeface="Times New Roman" panose="02020603050405020304" charset="0"/>
                <a:cs typeface="Times New Roman" panose="02020603050405020304" charset="0"/>
              </a:rPr>
              <a:t> cultures, such as the Korean hanbok and the Japanese kimono.</a:t>
            </a:r>
            <a:endParaRPr lang="zh-CN" altLang="en-US" sz="2400" dirty="0">
              <a:latin typeface="Times New Roman" panose="02020603050405020304" charset="0"/>
              <a:cs typeface="Times New Roman" panose="02020603050405020304" charset="0"/>
            </a:endParaRPr>
          </a:p>
        </p:txBody>
      </p:sp>
      <p:pic>
        <p:nvPicPr>
          <p:cNvPr id="101" name="图片 100"/>
          <p:cNvPicPr/>
          <p:nvPr/>
        </p:nvPicPr>
        <p:blipFill>
          <a:blip r:embed="rId5"/>
          <a:stretch>
            <a:fillRect/>
          </a:stretch>
        </p:blipFill>
        <p:spPr>
          <a:xfrm>
            <a:off x="6026785" y="2200910"/>
            <a:ext cx="5711825" cy="2988945"/>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xit" presetSubtype="4" fill="hold" nodeType="withEffect">
                                  <p:stCondLst>
                                    <p:cond delay="0"/>
                                  </p:stCondLst>
                                  <p:childTnLst>
                                    <p:animEffect transition="out" filter="wipe(down)">
                                      <p:cBhvr>
                                        <p:cTn id="9" dur="500"/>
                                        <p:tgtEl>
                                          <p:spTgt spid="101"/>
                                        </p:tgtEl>
                                      </p:cBhvr>
                                    </p:animEffect>
                                    <p:set>
                                      <p:cBhvr>
                                        <p:cTn id="10" dur="1" fill="hold">
                                          <p:stCondLst>
                                            <p:cond delay="499"/>
                                          </p:stCondLst>
                                        </p:cTn>
                                        <p:tgtEl>
                                          <p:spTgt spid="10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0"/>
                                        </p:tgtEl>
                                      </p:cBhvr>
                                    </p:animEffect>
                                    <p:set>
                                      <p:cBhvr>
                                        <p:cTn id="21" dur="1" fill="hold">
                                          <p:stCondLst>
                                            <p:cond delay="499"/>
                                          </p:stCondLst>
                                        </p:cTn>
                                        <p:tgtEl>
                                          <p:spTgt spid="100"/>
                                        </p:tgtEl>
                                        <p:attrNameLst>
                                          <p:attrName>style.visibility</p:attrName>
                                        </p:attrNameLst>
                                      </p:cBhvr>
                                      <p:to>
                                        <p:strVal val="hidden"/>
                                      </p:to>
                                    </p:set>
                                  </p:childTnLst>
                                </p:cTn>
                              </p:par>
                              <p:par>
                                <p:cTn id="22" presetID="10" presetClass="exit" presetSubtype="0" fill="hold" grpId="2"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6" grpId="1" animBg="1"/>
      <p:bldP spid="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2ed5f479338"/>
          <p:cNvPicPr>
            <a:picLocks noChangeAspect="1"/>
          </p:cNvPicPr>
          <p:nvPr/>
        </p:nvPicPr>
        <p:blipFill>
          <a:blip r:embed="rId1" cstate="screen"/>
          <a:srcRect/>
          <a:stretch>
            <a:fillRect/>
          </a:stretch>
        </p:blipFill>
        <p:spPr>
          <a:xfrm>
            <a:off x="8086889" y="37628"/>
            <a:ext cx="2042104" cy="832774"/>
          </a:xfrm>
          <a:prstGeom prst="rect">
            <a:avLst/>
          </a:prstGeom>
        </p:spPr>
      </p:pic>
      <p:pic>
        <p:nvPicPr>
          <p:cNvPr id="3" name="图片 2" descr="582ed5f479338"/>
          <p:cNvPicPr>
            <a:picLocks noChangeAspect="1"/>
          </p:cNvPicPr>
          <p:nvPr/>
        </p:nvPicPr>
        <p:blipFill rotWithShape="1">
          <a:blip r:embed="rId2" cstate="screen"/>
          <a:srcRect/>
          <a:stretch>
            <a:fillRect/>
          </a:stretch>
        </p:blipFill>
        <p:spPr>
          <a:xfrm>
            <a:off x="2196318" y="197176"/>
            <a:ext cx="2070158" cy="727200"/>
          </a:xfrm>
          <a:prstGeom prst="rect">
            <a:avLst/>
          </a:prstGeom>
        </p:spPr>
      </p:pic>
      <p:sp>
        <p:nvSpPr>
          <p:cNvPr id="6" name="矩形 5"/>
          <p:cNvSpPr/>
          <p:nvPr/>
        </p:nvSpPr>
        <p:spPr>
          <a:xfrm>
            <a:off x="434975" y="1881505"/>
            <a:ext cx="4278630" cy="435864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18" name="图片 17"/>
          <p:cNvPicPr>
            <a:picLocks noChangeAspect="1"/>
          </p:cNvPicPr>
          <p:nvPr/>
        </p:nvPicPr>
        <p:blipFill>
          <a:blip r:embed="rId3" cstate="screen"/>
          <a:stretch>
            <a:fillRect/>
          </a:stretch>
        </p:blipFill>
        <p:spPr>
          <a:xfrm rot="16200000">
            <a:off x="1991600" y="529266"/>
            <a:ext cx="1672183" cy="2462533"/>
          </a:xfrm>
          <a:prstGeom prst="rect">
            <a:avLst/>
          </a:prstGeom>
        </p:spPr>
      </p:pic>
      <p:pic>
        <p:nvPicPr>
          <p:cNvPr id="101" name="图片 100"/>
          <p:cNvPicPr/>
          <p:nvPr/>
        </p:nvPicPr>
        <p:blipFill>
          <a:blip r:embed="rId4"/>
          <a:stretch>
            <a:fillRect/>
          </a:stretch>
        </p:blipFill>
        <p:spPr>
          <a:xfrm>
            <a:off x="5406390" y="1609725"/>
            <a:ext cx="6389370" cy="4630420"/>
          </a:xfrm>
          <a:prstGeom prst="rect">
            <a:avLst/>
          </a:prstGeom>
          <a:noFill/>
          <a:ln w="9525">
            <a:noFill/>
          </a:ln>
        </p:spPr>
      </p:pic>
      <p:sp>
        <p:nvSpPr>
          <p:cNvPr id="5" name="文本框 4"/>
          <p:cNvSpPr txBox="1"/>
          <p:nvPr/>
        </p:nvSpPr>
        <p:spPr>
          <a:xfrm>
            <a:off x="520700" y="2596515"/>
            <a:ext cx="4107815" cy="3415030"/>
          </a:xfrm>
          <a:prstGeom prst="rect">
            <a:avLst/>
          </a:prstGeom>
          <a:noFill/>
        </p:spPr>
        <p:txBody>
          <a:bodyPr wrap="square" rtlCol="0" anchor="t">
            <a:spAutoFit/>
          </a:bodyPr>
          <a:lstStyle/>
          <a:p>
            <a:pPr algn="ctr"/>
            <a:r>
              <a:rPr lang="zh-CN" altLang="en-US" sz="2400">
                <a:latin typeface="Times New Roman" panose="02020603050405020304" charset="0"/>
                <a:cs typeface="Times New Roman" panose="02020603050405020304" charset="0"/>
              </a:rPr>
              <a:t>It is a combination of the Manchu male jacket of the Qing Dynasty and the western style suit. It is usually straight collared, with coiled buttons down the front. Its color and design are in traditional Chinese style but tailoring is western.</a:t>
            </a:r>
            <a:endParaRPr lang="zh-CN" altLang="en-US" sz="2400">
              <a:latin typeface="Times New Roman" panose="02020603050405020304" charset="0"/>
              <a:cs typeface="Times New Roman" panose="02020603050405020304" charset="0"/>
            </a:endParaRPr>
          </a:p>
        </p:txBody>
      </p:sp>
      <p:sp>
        <p:nvSpPr>
          <p:cNvPr id="16" name="文本框 15"/>
          <p:cNvSpPr txBox="1"/>
          <p:nvPr/>
        </p:nvSpPr>
        <p:spPr>
          <a:xfrm>
            <a:off x="3914099" y="292181"/>
            <a:ext cx="4569618" cy="52197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 </a:t>
            </a: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Chinese Suit(Tang Zhuang)</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5a094962eca1e"/>
          <p:cNvPicPr>
            <a:picLocks noChangeAspect="1"/>
          </p:cNvPicPr>
          <p:nvPr/>
        </p:nvPicPr>
        <p:blipFill rotWithShape="1">
          <a:blip r:embed="rId1" cstate="screen"/>
          <a:srcRect r="53231" b="16991"/>
          <a:stretch>
            <a:fillRect/>
          </a:stretch>
        </p:blipFill>
        <p:spPr>
          <a:xfrm>
            <a:off x="-75119" y="2711965"/>
            <a:ext cx="2335977" cy="4146036"/>
          </a:xfrm>
          <a:prstGeom prst="rect">
            <a:avLst/>
          </a:prstGeom>
        </p:spPr>
      </p:pic>
      <p:pic>
        <p:nvPicPr>
          <p:cNvPr id="2" name="图片 1" descr="582ed5f479338"/>
          <p:cNvPicPr>
            <a:picLocks noChangeAspect="1"/>
          </p:cNvPicPr>
          <p:nvPr/>
        </p:nvPicPr>
        <p:blipFill>
          <a:blip r:embed="rId2" cstate="screen"/>
          <a:srcRect/>
          <a:stretch>
            <a:fillRect/>
          </a:stretch>
        </p:blipFill>
        <p:spPr>
          <a:xfrm>
            <a:off x="8086889" y="37628"/>
            <a:ext cx="2042104" cy="832774"/>
          </a:xfrm>
          <a:prstGeom prst="rect">
            <a:avLst/>
          </a:prstGeom>
        </p:spPr>
      </p:pic>
      <p:pic>
        <p:nvPicPr>
          <p:cNvPr id="3" name="图片 2" descr="582ed5f479338"/>
          <p:cNvPicPr>
            <a:picLocks noChangeAspect="1"/>
          </p:cNvPicPr>
          <p:nvPr/>
        </p:nvPicPr>
        <p:blipFill rotWithShape="1">
          <a:blip r:embed="rId3" cstate="screen"/>
          <a:srcRect/>
          <a:stretch>
            <a:fillRect/>
          </a:stretch>
        </p:blipFill>
        <p:spPr>
          <a:xfrm>
            <a:off x="2196318" y="197176"/>
            <a:ext cx="2070158" cy="727200"/>
          </a:xfrm>
          <a:prstGeom prst="rect">
            <a:avLst/>
          </a:prstGeom>
        </p:spPr>
      </p:pic>
      <p:sp>
        <p:nvSpPr>
          <p:cNvPr id="5" name="矩形 4"/>
          <p:cNvSpPr/>
          <p:nvPr/>
        </p:nvSpPr>
        <p:spPr>
          <a:xfrm>
            <a:off x="-801370" y="1959610"/>
            <a:ext cx="3107055" cy="522859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隶书" panose="02010509060101010101" pitchFamily="49" charset="-122"/>
              <a:ea typeface="隶书" panose="02010509060101010101" pitchFamily="49" charset="-122"/>
            </a:endParaRPr>
          </a:p>
        </p:txBody>
      </p:sp>
      <p:pic>
        <p:nvPicPr>
          <p:cNvPr id="102" name="图片 101"/>
          <p:cNvPicPr/>
          <p:nvPr/>
        </p:nvPicPr>
        <p:blipFill>
          <a:blip r:embed="rId4"/>
          <a:stretch>
            <a:fillRect/>
          </a:stretch>
        </p:blipFill>
        <p:spPr>
          <a:xfrm>
            <a:off x="5970270" y="1172210"/>
            <a:ext cx="5850255" cy="5228590"/>
          </a:xfrm>
          <a:prstGeom prst="rect">
            <a:avLst/>
          </a:prstGeom>
          <a:noFill/>
          <a:ln w="9525">
            <a:noFill/>
          </a:ln>
        </p:spPr>
      </p:pic>
      <p:sp>
        <p:nvSpPr>
          <p:cNvPr id="16" name="文本框 15"/>
          <p:cNvSpPr txBox="1"/>
          <p:nvPr/>
        </p:nvSpPr>
        <p:spPr>
          <a:xfrm>
            <a:off x="3994744" y="299801"/>
            <a:ext cx="4569618" cy="521970"/>
          </a:xfrm>
          <a:prstGeom prst="rect">
            <a:avLst/>
          </a:prstGeom>
          <a:noFill/>
        </p:spPr>
        <p:txBody>
          <a:bodyPr wrap="square" rtlCol="0">
            <a:spAutoFit/>
          </a:bodyPr>
          <a:lstStyle/>
          <a:p>
            <a:pPr algn="ct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Cheongsam(Qi Pao)</a:t>
            </a:r>
            <a:endParaRPr lang="zh-CN" altLang="en-US" sz="2800" b="1" dirty="0">
              <a:solidFill>
                <a:schemeClr val="bg1"/>
              </a:solidFill>
              <a:latin typeface="隶书" panose="02010509060101010101" pitchFamily="49" charset="-122"/>
              <a:ea typeface="隶书" panose="02010509060101010101" pitchFamily="49" charset="-122"/>
            </a:endParaRPr>
          </a:p>
        </p:txBody>
      </p:sp>
      <p:sp>
        <p:nvSpPr>
          <p:cNvPr id="8" name="文本框 7"/>
          <p:cNvSpPr txBox="1"/>
          <p:nvPr/>
        </p:nvSpPr>
        <p:spPr>
          <a:xfrm>
            <a:off x="2464435" y="1172845"/>
            <a:ext cx="3347085" cy="4893647"/>
          </a:xfrm>
          <a:prstGeom prst="rect">
            <a:avLst/>
          </a:prstGeom>
          <a:noFill/>
        </p:spPr>
        <p:txBody>
          <a:bodyPr wrap="square" rtlCol="0">
            <a:spAutoFit/>
          </a:bodyPr>
          <a:lstStyle/>
          <a:p>
            <a:pPr indent="0" algn="l">
              <a:buFont typeface="Arial" panose="020B0604020202020204" pitchFamily="34" charset="0"/>
              <a:buNone/>
            </a:pPr>
            <a:r>
              <a:rPr lang="zh-CN" altLang="en-US" sz="2400" dirty="0">
                <a:latin typeface="Times New Roman" panose="02020603050405020304" charset="0"/>
                <a:cs typeface="Times New Roman" panose="02020603050405020304" charset="0"/>
                <a:sym typeface="+mn-ea"/>
              </a:rPr>
              <a:t>Originated from the Manchu female clothes, it evolved by merging with western patterns that show off the beauty of a female body. </a:t>
            </a:r>
            <a:endParaRPr lang="zh-CN" altLang="en-US" sz="2400" dirty="0">
              <a:latin typeface="Times New Roman" panose="02020603050405020304" charset="0"/>
              <a:cs typeface="Times New Roman" panose="02020603050405020304" charset="0"/>
              <a:sym typeface="+mn-ea"/>
            </a:endParaRPr>
          </a:p>
          <a:p>
            <a:pPr algn="l"/>
            <a:r>
              <a:rPr lang="zh-CN" altLang="en-US" sz="2400" dirty="0">
                <a:latin typeface="Times New Roman" panose="02020603050405020304" charset="0"/>
                <a:cs typeface="Times New Roman" panose="02020603050405020304" charset="0"/>
                <a:sym typeface="+mn-ea"/>
              </a:rPr>
              <a:t>Its features are straight collar, strain on the waist, coiled buttons and slits on both sides of the dress.</a:t>
            </a:r>
            <a:endParaRPr lang="zh-CN" altLang="en-US" sz="2400" dirty="0">
              <a:latin typeface="Times New Roman" panose="02020603050405020304" charset="0"/>
              <a:cs typeface="Times New Roman" panose="02020603050405020304" charset="0"/>
              <a:sym typeface="+mn-ea"/>
            </a:endParaRPr>
          </a:p>
          <a:p>
            <a:pPr algn="l"/>
            <a:r>
              <a:rPr lang="zh-CN" altLang="en-US" sz="2400" dirty="0">
                <a:latin typeface="Times New Roman" panose="02020603050405020304" charset="0"/>
                <a:cs typeface="Times New Roman" panose="02020603050405020304" charset="0"/>
                <a:sym typeface="+mn-ea"/>
              </a:rPr>
              <a:t>Materials used are usually silk, cotton and linen.</a:t>
            </a:r>
            <a:endParaRPr lang="zh-CN" altLang="en-US" sz="2400" dirty="0">
              <a:latin typeface="Times New Roman" panose="02020603050405020304" charset="0"/>
              <a:cs typeface="Times New Roman" panose="02020603050405020304" charset="0"/>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27993" t="1365" r="24443"/>
          <a:stretch>
            <a:fillRect/>
          </a:stretch>
        </p:blipFill>
        <p:spPr>
          <a:xfrm>
            <a:off x="-160655" y="1814830"/>
            <a:ext cx="2625090" cy="5043170"/>
          </a:xfrm>
          <a:prstGeom prst="rect">
            <a:avLst/>
          </a:prstGeom>
        </p:spPr>
      </p:pic>
      <p:pic>
        <p:nvPicPr>
          <p:cNvPr id="6" name="图片 5"/>
          <p:cNvPicPr>
            <a:picLocks noChangeAspect="1"/>
          </p:cNvPicPr>
          <p:nvPr/>
        </p:nvPicPr>
        <p:blipFill>
          <a:blip r:embed="rId6"/>
          <a:stretch>
            <a:fillRect/>
          </a:stretch>
        </p:blipFill>
        <p:spPr>
          <a:xfrm>
            <a:off x="9216390" y="1172210"/>
            <a:ext cx="2411730" cy="52279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82ed5f479338"/>
          <p:cNvPicPr>
            <a:picLocks noChangeAspect="1"/>
          </p:cNvPicPr>
          <p:nvPr/>
        </p:nvPicPr>
        <p:blipFill>
          <a:blip r:embed="rId1" cstate="screen"/>
          <a:srcRect/>
          <a:stretch>
            <a:fillRect/>
          </a:stretch>
        </p:blipFill>
        <p:spPr>
          <a:xfrm>
            <a:off x="8086889" y="37628"/>
            <a:ext cx="2042104" cy="832774"/>
          </a:xfrm>
          <a:prstGeom prst="rect">
            <a:avLst/>
          </a:prstGeom>
        </p:spPr>
      </p:pic>
      <p:pic>
        <p:nvPicPr>
          <p:cNvPr id="5" name="图片 4" descr="582ed5f479338"/>
          <p:cNvPicPr>
            <a:picLocks noChangeAspect="1"/>
          </p:cNvPicPr>
          <p:nvPr/>
        </p:nvPicPr>
        <p:blipFill rotWithShape="1">
          <a:blip r:embed="rId2" cstate="screen"/>
          <a:srcRect/>
          <a:stretch>
            <a:fillRect/>
          </a:stretch>
        </p:blipFill>
        <p:spPr>
          <a:xfrm>
            <a:off x="2196318" y="197176"/>
            <a:ext cx="2070158" cy="727200"/>
          </a:xfrm>
          <a:prstGeom prst="rect">
            <a:avLst/>
          </a:prstGeom>
        </p:spPr>
      </p:pic>
      <p:sp>
        <p:nvSpPr>
          <p:cNvPr id="3" name="文本框 2"/>
          <p:cNvSpPr txBox="1"/>
          <p:nvPr/>
        </p:nvSpPr>
        <p:spPr>
          <a:xfrm>
            <a:off x="457486" y="2461260"/>
            <a:ext cx="7435100" cy="2246769"/>
          </a:xfrm>
          <a:prstGeom prst="rect">
            <a:avLst/>
          </a:prstGeom>
          <a:noFill/>
        </p:spPr>
        <p:txBody>
          <a:bodyPr wrap="square" rtlCol="0" anchor="t">
            <a:spAutoFit/>
          </a:bodyPr>
          <a:lstStyle/>
          <a:p>
            <a:pPr marL="457200" indent="-457200">
              <a:buFont typeface="Arial" panose="020B0604020202020204" pitchFamily="34" charset="0"/>
              <a:buChar char="•"/>
            </a:pPr>
            <a:r>
              <a:rPr lang="en-US" altLang="zh-CN" sz="2800" dirty="0">
                <a:latin typeface="Times New Roman" panose="02020603050405020304" charset="0"/>
                <a:cs typeface="Times New Roman" panose="02020603050405020304" charset="0"/>
              </a:rPr>
              <a:t>A</a:t>
            </a:r>
            <a:r>
              <a:rPr lang="zh-CN" altLang="en-US" sz="2800" dirty="0">
                <a:latin typeface="Times New Roman" panose="02020603050405020304" charset="0"/>
                <a:cs typeface="Times New Roman" panose="02020603050405020304" charset="0"/>
              </a:rPr>
              <a:t>lso called the Yat-sen Suit , it is designed by Dr. Sun Yat-sen by combining the western-style suit and Chinese attire.</a:t>
            </a:r>
            <a:endParaRPr lang="zh-CN" altLang="en-US" sz="2800" dirty="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zh-CN" altLang="en-US" sz="2800" dirty="0">
                <a:latin typeface="Times New Roman" panose="02020603050405020304" charset="0"/>
                <a:cs typeface="Times New Roman" panose="02020603050405020304" charset="0"/>
              </a:rPr>
              <a:t>It has a turn-down collar and four pockets with flaps.</a:t>
            </a:r>
            <a:endParaRPr lang="zh-CN" altLang="en-US" sz="2800" dirty="0">
              <a:latin typeface="Times New Roman" panose="02020603050405020304" charset="0"/>
              <a:cs typeface="Times New Roman" panose="02020603050405020304" charset="0"/>
            </a:endParaRPr>
          </a:p>
        </p:txBody>
      </p:sp>
      <p:sp>
        <p:nvSpPr>
          <p:cNvPr id="16" name="文本框 15"/>
          <p:cNvSpPr txBox="1"/>
          <p:nvPr/>
        </p:nvSpPr>
        <p:spPr>
          <a:xfrm>
            <a:off x="3891239" y="256621"/>
            <a:ext cx="4569618" cy="953135"/>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 </a:t>
            </a: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Chinese Tunic Suit</a:t>
            </a:r>
            <a:r>
              <a:rPr lang="en-US" altLang="zh-CN" sz="2800" b="1" dirty="0">
                <a:solidFill>
                  <a:schemeClr val="bg1"/>
                </a:solidFill>
                <a:latin typeface="Adobe Caslon Pro Bold" panose="0205070206050A020403" charset="0"/>
                <a:ea typeface="隶书" panose="02010509060101010101" pitchFamily="49" charset="-122"/>
                <a:cs typeface="Adobe Caslon Pro Bold" panose="0205070206050A020403" charset="0"/>
              </a:rPr>
              <a:t> </a:t>
            </a: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(Zhongshan Zhuang)</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pic>
        <p:nvPicPr>
          <p:cNvPr id="2" name="图片 1" descr="retouch_2022031910130197"/>
          <p:cNvPicPr>
            <a:picLocks noChangeAspect="1"/>
          </p:cNvPicPr>
          <p:nvPr/>
        </p:nvPicPr>
        <p:blipFill>
          <a:blip r:embed="rId3"/>
          <a:stretch>
            <a:fillRect/>
          </a:stretch>
        </p:blipFill>
        <p:spPr>
          <a:xfrm>
            <a:off x="8086725" y="1337945"/>
            <a:ext cx="3566795" cy="48698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a094962eca1e"/>
          <p:cNvPicPr>
            <a:picLocks noChangeAspect="1"/>
          </p:cNvPicPr>
          <p:nvPr/>
        </p:nvPicPr>
        <p:blipFill rotWithShape="1">
          <a:blip r:embed="rId1" cstate="screen"/>
          <a:srcRect/>
          <a:stretch>
            <a:fillRect/>
          </a:stretch>
        </p:blipFill>
        <p:spPr>
          <a:xfrm flipH="1">
            <a:off x="7643224" y="2226776"/>
            <a:ext cx="4548777" cy="4639063"/>
          </a:xfrm>
          <a:custGeom>
            <a:avLst/>
            <a:gdLst>
              <a:gd name="connsiteX0" fmla="*/ 4548777 w 4548777"/>
              <a:gd name="connsiteY0" fmla="*/ 0 h 4639063"/>
              <a:gd name="connsiteX1" fmla="*/ 1290515 w 4548777"/>
              <a:gd name="connsiteY1" fmla="*/ 0 h 4639063"/>
              <a:gd name="connsiteX2" fmla="*/ 0 w 4548777"/>
              <a:gd name="connsiteY2" fmla="*/ 1418183 h 4639063"/>
              <a:gd name="connsiteX3" fmla="*/ 0 w 4548777"/>
              <a:gd name="connsiteY3" fmla="*/ 4639063 h 4639063"/>
              <a:gd name="connsiteX4" fmla="*/ 4548777 w 4548777"/>
              <a:gd name="connsiteY4" fmla="*/ 4639063 h 463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777" h="4639063">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5021997" y="1373816"/>
            <a:ext cx="2083711" cy="2425682"/>
            <a:chOff x="5021997" y="1373816"/>
            <a:chExt cx="2083711" cy="2425682"/>
          </a:xfrm>
        </p:grpSpPr>
        <p:sp>
          <p:nvSpPr>
            <p:cNvPr id="6" name="文本框 5"/>
            <p:cNvSpPr txBox="1"/>
            <p:nvPr/>
          </p:nvSpPr>
          <p:spPr>
            <a:xfrm>
              <a:off x="5370067" y="1937711"/>
              <a:ext cx="1536700" cy="1275232"/>
            </a:xfrm>
            <a:prstGeom prst="rect">
              <a:avLst/>
            </a:prstGeom>
            <a:noFill/>
          </p:spPr>
          <p:txBody>
            <a:bodyPr vert="eaVert" wrap="square" rtlCol="0">
              <a:spAutoFit/>
            </a:bodyPr>
            <a:lstStyle/>
            <a:p>
              <a:endParaRPr lang="en-US" altLang="zh-CN" sz="8800" dirty="0">
                <a:solidFill>
                  <a:schemeClr val="bg1"/>
                </a:solidFill>
                <a:latin typeface="隶书" panose="02010509060101010101" pitchFamily="49" charset="-122"/>
                <a:ea typeface="隶书" panose="02010509060101010101" pitchFamily="49" charset="-122"/>
              </a:endParaRP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rotWithShape="1">
            <a:blip r:embed="rId2" cstate="screen">
              <a:lum bright="70000" contrast="-70000"/>
            </a:blip>
            <a:srcRect/>
            <a:stretch>
              <a:fillRect/>
            </a:stretch>
          </p:blipFill>
          <p:spPr>
            <a:xfrm>
              <a:off x="6731104" y="1834016"/>
              <a:ext cx="596598" cy="323960"/>
            </a:xfrm>
            <a:prstGeom prst="rect">
              <a:avLst/>
            </a:prstGeom>
          </p:spPr>
        </p:pic>
        <p:pic>
          <p:nvPicPr>
            <p:cNvPr id="10" name="图片 9"/>
            <p:cNvPicPr>
              <a:picLocks noChangeAspect="1"/>
            </p:cNvPicPr>
            <p:nvPr/>
          </p:nvPicPr>
          <p:blipFill rotWithShape="1">
            <a:blip r:embed="rId3" cstate="screen">
              <a:lum bright="70000" contrast="-70000"/>
            </a:blip>
            <a:srcRect/>
            <a:stretch>
              <a:fillRect/>
            </a:stretch>
          </p:blipFill>
          <p:spPr>
            <a:xfrm>
              <a:off x="6611753" y="1914521"/>
              <a:ext cx="444499" cy="323960"/>
            </a:xfrm>
            <a:prstGeom prst="rect">
              <a:avLst/>
            </a:prstGeom>
          </p:spPr>
        </p:pic>
      </p:grpSp>
      <p:pic>
        <p:nvPicPr>
          <p:cNvPr id="14" name="图片 13" descr="582ed5f479338"/>
          <p:cNvPicPr>
            <a:picLocks noChangeAspect="1"/>
          </p:cNvPicPr>
          <p:nvPr/>
        </p:nvPicPr>
        <p:blipFill>
          <a:blip r:embed="rId4" cstate="screen"/>
          <a:srcRect/>
          <a:stretch>
            <a:fillRect/>
          </a:stretch>
        </p:blipFill>
        <p:spPr>
          <a:xfrm>
            <a:off x="7342583" y="1950134"/>
            <a:ext cx="2042104" cy="832774"/>
          </a:xfrm>
          <a:prstGeom prst="rect">
            <a:avLst/>
          </a:prstGeom>
        </p:spPr>
      </p:pic>
      <p:pic>
        <p:nvPicPr>
          <p:cNvPr id="15" name="图片 14" descr="582ed5f479338"/>
          <p:cNvPicPr>
            <a:picLocks noChangeAspect="1"/>
          </p:cNvPicPr>
          <p:nvPr/>
        </p:nvPicPr>
        <p:blipFill>
          <a:blip r:embed="rId5" cstate="screen"/>
          <a:srcRect b="-7072"/>
          <a:stretch>
            <a:fillRect/>
          </a:stretch>
        </p:blipFill>
        <p:spPr>
          <a:xfrm>
            <a:off x="2332237" y="3596012"/>
            <a:ext cx="2070158" cy="1278213"/>
          </a:xfrm>
          <a:prstGeom prst="rect">
            <a:avLst/>
          </a:prstGeom>
        </p:spPr>
      </p:pic>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rotWithShape="1">
            <a:blip r:embed="rId2" cstate="screen">
              <a:lum bright="70000" contrast="-70000"/>
            </a:blip>
            <a:srcRect/>
            <a:stretch>
              <a:fillRect/>
            </a:stretch>
          </p:blipFill>
          <p:spPr>
            <a:xfrm>
              <a:off x="6731104" y="1834016"/>
              <a:ext cx="596598" cy="323960"/>
            </a:xfrm>
            <a:prstGeom prst="rect">
              <a:avLst/>
            </a:prstGeom>
          </p:spPr>
        </p:pic>
        <p:pic>
          <p:nvPicPr>
            <p:cNvPr id="23" name="图片 22"/>
            <p:cNvPicPr>
              <a:picLocks noChangeAspect="1"/>
            </p:cNvPicPr>
            <p:nvPr/>
          </p:nvPicPr>
          <p:blipFill rotWithShape="1">
            <a:blip r:embed="rId3" cstate="screen">
              <a:lum bright="70000" contrast="-70000"/>
            </a:blip>
            <a:srcRect/>
            <a:stretch>
              <a:fillRect/>
            </a:stretch>
          </p:blipFill>
          <p:spPr>
            <a:xfrm>
              <a:off x="6611753" y="1914521"/>
              <a:ext cx="444499" cy="323960"/>
            </a:xfrm>
            <a:prstGeom prst="rect">
              <a:avLst/>
            </a:prstGeom>
          </p:spPr>
        </p:pic>
      </p:grpSp>
      <p:sp>
        <p:nvSpPr>
          <p:cNvPr id="3" name="文本框 2"/>
          <p:cNvSpPr txBox="1"/>
          <p:nvPr/>
        </p:nvSpPr>
        <p:spPr>
          <a:xfrm>
            <a:off x="5626100" y="1741170"/>
            <a:ext cx="1383665" cy="1568450"/>
          </a:xfrm>
          <a:prstGeom prst="rect">
            <a:avLst/>
          </a:prstGeom>
          <a:noFill/>
        </p:spPr>
        <p:txBody>
          <a:bodyPr wrap="square" rtlCol="0">
            <a:spAutoFit/>
          </a:bodyPr>
          <a:lstStyle/>
          <a:p>
            <a:r>
              <a:rPr lang="en-US" altLang="zh-CN" sz="9600">
                <a:solidFill>
                  <a:schemeClr val="bg1"/>
                </a:solidFill>
              </a:rPr>
              <a:t>3</a:t>
            </a:r>
            <a:endParaRPr lang="en-US" altLang="zh-CN" sz="9600">
              <a:solidFill>
                <a:schemeClr val="bg1"/>
              </a:solidFill>
            </a:endParaRPr>
          </a:p>
        </p:txBody>
      </p:sp>
      <p:sp>
        <p:nvSpPr>
          <p:cNvPr id="4" name="文本框 3"/>
          <p:cNvSpPr txBox="1"/>
          <p:nvPr/>
        </p:nvSpPr>
        <p:spPr>
          <a:xfrm>
            <a:off x="3811497" y="4253921"/>
            <a:ext cx="4569618" cy="706755"/>
          </a:xfrm>
          <a:prstGeom prst="rect">
            <a:avLst/>
          </a:prstGeom>
          <a:noFill/>
        </p:spPr>
        <p:txBody>
          <a:bodyPr wrap="square" rtlCol="0">
            <a:spAutoFit/>
          </a:bodyPr>
          <a:lstStyle/>
          <a:p>
            <a:pPr algn="ctr"/>
            <a:r>
              <a:rPr lang="en-US" altLang="zh-CN" sz="4000" b="1">
                <a:solidFill>
                  <a:schemeClr val="bg1"/>
                </a:solidFill>
                <a:latin typeface="Adobe Caslon Pro Bold" panose="0205070206050A020403" charset="0"/>
                <a:ea typeface="华文楷体" panose="02010600040101010101" charset="-122"/>
                <a:cs typeface="Adobe Caslon Pro Bold" panose="0205070206050A020403" charset="0"/>
                <a:sym typeface="+mn-ea"/>
              </a:rPr>
              <a:t>Details</a:t>
            </a:r>
            <a:endParaRPr lang="en-US" altLang="zh-CN" sz="4000" b="1" dirty="0">
              <a:solidFill>
                <a:schemeClr val="bg1"/>
              </a:solidFill>
              <a:latin typeface="Adobe Caslon Pro Bold" panose="0205070206050A020403" charset="0"/>
              <a:ea typeface="华文楷体" panose="02010600040101010101" charset="-122"/>
              <a:cs typeface="Adobe Caslon Pro Bold" panose="0205070206050A020403" charset="0"/>
            </a:endParaRPr>
          </a:p>
        </p:txBody>
      </p:sp>
      <p:pic>
        <p:nvPicPr>
          <p:cNvPr id="31" name="图片 30" descr="77"/>
          <p:cNvPicPr>
            <a:picLocks noChangeAspect="1"/>
          </p:cNvPicPr>
          <p:nvPr/>
        </p:nvPicPr>
        <p:blipFill>
          <a:blip r:embed="rId6" cstate="screen"/>
          <a:srcRect r="32797"/>
          <a:stretch>
            <a:fillRect/>
          </a:stretch>
        </p:blipFill>
        <p:spPr>
          <a:xfrm>
            <a:off x="6341" y="-110850"/>
            <a:ext cx="2772256" cy="275045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42"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673045" y="3195563"/>
            <a:ext cx="1306286" cy="369332"/>
          </a:xfrm>
          <a:prstGeom prst="rect">
            <a:avLst/>
          </a:prstGeom>
          <a:noFill/>
        </p:spPr>
        <p:txBody>
          <a:bodyPr wrap="square" rtlCol="0">
            <a:spAutoFit/>
          </a:bodyPr>
          <a:lstStyle/>
          <a:p>
            <a:pPr algn="ctr"/>
            <a:r>
              <a:rPr lang="zh-CN" altLang="en-US" b="1" dirty="0">
                <a:solidFill>
                  <a:schemeClr val="bg1"/>
                </a:solidFill>
                <a:latin typeface="隶书" panose="02010509060101010101" pitchFamily="49" charset="-122"/>
                <a:ea typeface="隶书" panose="02010509060101010101" pitchFamily="49" charset="-122"/>
              </a:rPr>
              <a:t>添加标题</a:t>
            </a:r>
            <a:endParaRPr lang="zh-CN" altLang="en-US" b="1" dirty="0">
              <a:solidFill>
                <a:schemeClr val="bg1"/>
              </a:solidFill>
              <a:latin typeface="隶书" panose="02010509060101010101" pitchFamily="49" charset="-122"/>
              <a:ea typeface="隶书" panose="02010509060101010101" pitchFamily="49" charset="-122"/>
            </a:endParaRPr>
          </a:p>
        </p:txBody>
      </p:sp>
      <p:pic>
        <p:nvPicPr>
          <p:cNvPr id="17" name="图片 16" descr="582ed5f479338"/>
          <p:cNvPicPr>
            <a:picLocks noChangeAspect="1"/>
          </p:cNvPicPr>
          <p:nvPr/>
        </p:nvPicPr>
        <p:blipFill>
          <a:blip r:embed="rId1" cstate="screen"/>
          <a:srcRect/>
          <a:stretch>
            <a:fillRect/>
          </a:stretch>
        </p:blipFill>
        <p:spPr>
          <a:xfrm>
            <a:off x="8086889" y="37628"/>
            <a:ext cx="2042104" cy="832774"/>
          </a:xfrm>
          <a:prstGeom prst="rect">
            <a:avLst/>
          </a:prstGeom>
        </p:spPr>
      </p:pic>
      <p:pic>
        <p:nvPicPr>
          <p:cNvPr id="18" name="图片 17" descr="582ed5f479338"/>
          <p:cNvPicPr>
            <a:picLocks noChangeAspect="1"/>
          </p:cNvPicPr>
          <p:nvPr/>
        </p:nvPicPr>
        <p:blipFill rotWithShape="1">
          <a:blip r:embed="rId2" cstate="screen"/>
          <a:srcRect/>
          <a:stretch>
            <a:fillRect/>
          </a:stretch>
        </p:blipFill>
        <p:spPr>
          <a:xfrm>
            <a:off x="2196318" y="197176"/>
            <a:ext cx="2070158" cy="727200"/>
          </a:xfrm>
          <a:prstGeom prst="rect">
            <a:avLst/>
          </a:prstGeom>
        </p:spPr>
      </p:pic>
      <p:sp>
        <p:nvSpPr>
          <p:cNvPr id="19" name="文本框 18"/>
          <p:cNvSpPr txBox="1"/>
          <p:nvPr/>
        </p:nvSpPr>
        <p:spPr>
          <a:xfrm>
            <a:off x="3857584" y="299166"/>
            <a:ext cx="4569618" cy="953135"/>
          </a:xfrm>
          <a:prstGeom prst="rect">
            <a:avLst/>
          </a:prstGeom>
          <a:noFill/>
        </p:spPr>
        <p:txBody>
          <a:bodyPr wrap="square" rtlCol="0">
            <a:spAutoFit/>
          </a:bodyPr>
          <a:lstStyle/>
          <a:p>
            <a:pPr algn="ct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Chinese Traditional Clothing colors</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sp>
        <p:nvSpPr>
          <p:cNvPr id="2" name="文本框 1"/>
          <p:cNvSpPr txBox="1"/>
          <p:nvPr/>
        </p:nvSpPr>
        <p:spPr>
          <a:xfrm>
            <a:off x="1499235" y="1474470"/>
            <a:ext cx="8411210" cy="829945"/>
          </a:xfrm>
          <a:prstGeom prst="rect">
            <a:avLst/>
          </a:prstGeom>
          <a:noFill/>
        </p:spPr>
        <p:txBody>
          <a:bodyPr wrap="square" rtlCol="0" anchor="t">
            <a:spAutoFit/>
          </a:bodyPr>
          <a:lstStyle/>
          <a:p>
            <a:r>
              <a:rPr lang="zh-CN" altLang="en-US" sz="2400" dirty="0">
                <a:latin typeface="Times New Roman" panose="02020603050405020304" charset="0"/>
                <a:cs typeface="Times New Roman" panose="02020603050405020304" charset="0"/>
              </a:rPr>
              <a:t>Green, white, yellow, red, black , the five colors, form the Chinese traditional color system.</a:t>
            </a:r>
            <a:endParaRPr lang="zh-CN" altLang="en-US" sz="2400" dirty="0">
              <a:latin typeface="Times New Roman" panose="02020603050405020304" charset="0"/>
              <a:cs typeface="Times New Roman" panose="02020603050405020304" charset="0"/>
            </a:endParaRPr>
          </a:p>
        </p:txBody>
      </p:sp>
      <p:pic>
        <p:nvPicPr>
          <p:cNvPr id="104" name="图片 103"/>
          <p:cNvPicPr/>
          <p:nvPr/>
        </p:nvPicPr>
        <p:blipFill>
          <a:blip r:embed="rId3"/>
          <a:srcRect l="7263" t="2272" r="7028" b="765"/>
          <a:stretch>
            <a:fillRect/>
          </a:stretch>
        </p:blipFill>
        <p:spPr>
          <a:xfrm>
            <a:off x="391160" y="2608580"/>
            <a:ext cx="2780030" cy="2818765"/>
          </a:xfrm>
          <a:prstGeom prst="ellipse">
            <a:avLst/>
          </a:prstGeom>
          <a:noFill/>
          <a:ln w="9525">
            <a:noFill/>
          </a:ln>
        </p:spPr>
      </p:pic>
      <p:pic>
        <p:nvPicPr>
          <p:cNvPr id="105" name="图片 104"/>
          <p:cNvPicPr/>
          <p:nvPr/>
        </p:nvPicPr>
        <p:blipFill>
          <a:blip r:embed="rId4"/>
          <a:srcRect l="6605" t="2433" r="6813" b="1217"/>
          <a:stretch>
            <a:fillRect/>
          </a:stretch>
        </p:blipFill>
        <p:spPr>
          <a:xfrm>
            <a:off x="6616065" y="3949065"/>
            <a:ext cx="2896870" cy="2916555"/>
          </a:xfrm>
          <a:prstGeom prst="ellipse">
            <a:avLst/>
          </a:prstGeom>
          <a:noFill/>
          <a:ln w="9525">
            <a:noFill/>
          </a:ln>
        </p:spPr>
      </p:pic>
      <p:pic>
        <p:nvPicPr>
          <p:cNvPr id="106" name="图片 105"/>
          <p:cNvPicPr/>
          <p:nvPr/>
        </p:nvPicPr>
        <p:blipFill>
          <a:blip r:embed="rId5"/>
          <a:srcRect l="7003" t="2202" r="6801" b="974"/>
          <a:stretch>
            <a:fillRect/>
          </a:stretch>
        </p:blipFill>
        <p:spPr>
          <a:xfrm>
            <a:off x="4318635" y="2608580"/>
            <a:ext cx="2985770" cy="2903855"/>
          </a:xfrm>
          <a:prstGeom prst="ellipse">
            <a:avLst/>
          </a:prstGeom>
          <a:noFill/>
          <a:ln w="9525">
            <a:noFill/>
          </a:ln>
        </p:spPr>
      </p:pic>
      <p:pic>
        <p:nvPicPr>
          <p:cNvPr id="107" name="图片 106"/>
          <p:cNvPicPr/>
          <p:nvPr/>
        </p:nvPicPr>
        <p:blipFill>
          <a:blip r:embed="rId6"/>
          <a:srcRect l="6688" t="6516" r="6875" b="6703"/>
          <a:stretch>
            <a:fillRect/>
          </a:stretch>
        </p:blipFill>
        <p:spPr>
          <a:xfrm>
            <a:off x="1943100" y="3853815"/>
            <a:ext cx="2954655" cy="3011805"/>
          </a:xfrm>
          <a:prstGeom prst="ellipse">
            <a:avLst/>
          </a:prstGeom>
          <a:noFill/>
          <a:ln w="9525">
            <a:noFill/>
          </a:ln>
        </p:spPr>
      </p:pic>
      <p:pic>
        <p:nvPicPr>
          <p:cNvPr id="108" name="图片 107"/>
          <p:cNvPicPr/>
          <p:nvPr/>
        </p:nvPicPr>
        <p:blipFill>
          <a:blip r:embed="rId7"/>
          <a:srcRect l="6703" t="1480" r="6516" b="-415"/>
          <a:stretch>
            <a:fillRect/>
          </a:stretch>
        </p:blipFill>
        <p:spPr>
          <a:xfrm>
            <a:off x="8643620" y="2608580"/>
            <a:ext cx="3020695" cy="3009900"/>
          </a:xfrm>
          <a:prstGeom prst="ellipse">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2ed5f479338"/>
          <p:cNvPicPr>
            <a:picLocks noChangeAspect="1"/>
          </p:cNvPicPr>
          <p:nvPr/>
        </p:nvPicPr>
        <p:blipFill>
          <a:blip r:embed="rId1" cstate="screen"/>
          <a:srcRect/>
          <a:stretch>
            <a:fillRect/>
          </a:stretch>
        </p:blipFill>
        <p:spPr>
          <a:xfrm>
            <a:off x="8086889" y="37628"/>
            <a:ext cx="2042104" cy="832774"/>
          </a:xfrm>
          <a:prstGeom prst="rect">
            <a:avLst/>
          </a:prstGeom>
        </p:spPr>
      </p:pic>
      <p:pic>
        <p:nvPicPr>
          <p:cNvPr id="3" name="图片 2" descr="582ed5f479338"/>
          <p:cNvPicPr>
            <a:picLocks noChangeAspect="1"/>
          </p:cNvPicPr>
          <p:nvPr/>
        </p:nvPicPr>
        <p:blipFill rotWithShape="1">
          <a:blip r:embed="rId2" cstate="screen"/>
          <a:srcRect/>
          <a:stretch>
            <a:fillRect/>
          </a:stretch>
        </p:blipFill>
        <p:spPr>
          <a:xfrm>
            <a:off x="2196318" y="197176"/>
            <a:ext cx="2070158" cy="727200"/>
          </a:xfrm>
          <a:prstGeom prst="rect">
            <a:avLst/>
          </a:prstGeom>
        </p:spPr>
      </p:pic>
      <p:sp>
        <p:nvSpPr>
          <p:cNvPr id="4" name="文本框 3"/>
          <p:cNvSpPr txBox="1"/>
          <p:nvPr/>
        </p:nvSpPr>
        <p:spPr>
          <a:xfrm>
            <a:off x="3891874" y="299166"/>
            <a:ext cx="4569618" cy="953135"/>
          </a:xfrm>
          <a:prstGeom prst="rect">
            <a:avLst/>
          </a:prstGeom>
          <a:noFill/>
        </p:spPr>
        <p:txBody>
          <a:bodyPr wrap="square" rtlCol="0">
            <a:spAutoFit/>
          </a:bodyPr>
          <a:lstStyle/>
          <a:p>
            <a:pPr algn="ct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Chinese Traditional Clothing Elements</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sp>
        <p:nvSpPr>
          <p:cNvPr id="5" name="矩形 4"/>
          <p:cNvSpPr/>
          <p:nvPr/>
        </p:nvSpPr>
        <p:spPr>
          <a:xfrm>
            <a:off x="799465" y="2162810"/>
            <a:ext cx="3984625" cy="367284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pic>
        <p:nvPicPr>
          <p:cNvPr id="14" name="图片 13" descr="5a4b432cb31cc"/>
          <p:cNvPicPr>
            <a:picLocks noChangeAspect="1"/>
          </p:cNvPicPr>
          <p:nvPr/>
        </p:nvPicPr>
        <p:blipFill>
          <a:blip r:embed="rId3" cstate="screen"/>
          <a:stretch>
            <a:fillRect/>
          </a:stretch>
        </p:blipFill>
        <p:spPr>
          <a:xfrm>
            <a:off x="375096" y="4330986"/>
            <a:ext cx="2227823" cy="2227823"/>
          </a:xfrm>
          <a:prstGeom prst="rect">
            <a:avLst/>
          </a:prstGeom>
        </p:spPr>
      </p:pic>
      <p:pic>
        <p:nvPicPr>
          <p:cNvPr id="15" name="图片 14"/>
          <p:cNvPicPr>
            <a:picLocks noChangeAspect="1"/>
          </p:cNvPicPr>
          <p:nvPr/>
        </p:nvPicPr>
        <p:blipFill>
          <a:blip r:embed="rId4"/>
          <a:stretch>
            <a:fillRect/>
          </a:stretch>
        </p:blipFill>
        <p:spPr>
          <a:xfrm>
            <a:off x="111" y="5384569"/>
            <a:ext cx="2091332" cy="1298700"/>
          </a:xfrm>
          <a:prstGeom prst="rect">
            <a:avLst/>
          </a:prstGeom>
        </p:spPr>
      </p:pic>
      <p:pic>
        <p:nvPicPr>
          <p:cNvPr id="16" name="图片 15"/>
          <p:cNvPicPr>
            <a:picLocks noChangeAspect="1"/>
          </p:cNvPicPr>
          <p:nvPr/>
        </p:nvPicPr>
        <p:blipFill>
          <a:blip r:embed="rId5" cstate="screen"/>
          <a:stretch>
            <a:fillRect/>
          </a:stretch>
        </p:blipFill>
        <p:spPr>
          <a:xfrm>
            <a:off x="7692024" y="924539"/>
            <a:ext cx="4419209" cy="2765120"/>
          </a:xfrm>
          <a:prstGeom prst="rect">
            <a:avLst/>
          </a:prstGeom>
        </p:spPr>
      </p:pic>
      <p:sp>
        <p:nvSpPr>
          <p:cNvPr id="6" name="文本框 5"/>
          <p:cNvSpPr txBox="1"/>
          <p:nvPr/>
        </p:nvSpPr>
        <p:spPr>
          <a:xfrm>
            <a:off x="4879975" y="2020570"/>
            <a:ext cx="5424170" cy="3784600"/>
          </a:xfrm>
          <a:prstGeom prst="rect">
            <a:avLst/>
          </a:prstGeom>
          <a:noFill/>
        </p:spPr>
        <p:txBody>
          <a:bodyPr wrap="square" rtlCol="0" anchor="t">
            <a:spAutoFit/>
          </a:bodyPr>
          <a:lstStyle/>
          <a:p>
            <a:r>
              <a:rPr lang="zh-CN" altLang="en-US" sz="2400">
                <a:latin typeface="Times New Roman" panose="02020603050405020304" charset="0"/>
                <a:cs typeface="Times New Roman" panose="02020603050405020304" charset="0"/>
              </a:rPr>
              <a:t>These elements include: Chinese silk , cloth of brocade, hemp, blue printed fabric; chirpaur, Chinese -style chest covering, Chinese tunic suit, collar,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surplice, mandarin and split etc; colorful ethnic colors: such as bright red, green, yellow and</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blueetc. ;Neolithic patterns, bronze patterns in Shang and Chou dynasties, ancient lacquer were pattern in Qin and Han dynasties. </a:t>
            </a:r>
            <a:endParaRPr lang="zh-CN" altLang="en-US" sz="2400">
              <a:latin typeface="Times New Roman" panose="02020603050405020304" charset="0"/>
              <a:cs typeface="Times New Roman" panose="02020603050405020304" charset="0"/>
            </a:endParaRPr>
          </a:p>
        </p:txBody>
      </p:sp>
      <p:sp>
        <p:nvSpPr>
          <p:cNvPr id="10" name="文本框 9"/>
          <p:cNvSpPr txBox="1"/>
          <p:nvPr/>
        </p:nvSpPr>
        <p:spPr>
          <a:xfrm>
            <a:off x="986155" y="2461895"/>
            <a:ext cx="4037330" cy="2306955"/>
          </a:xfrm>
          <a:prstGeom prst="rect">
            <a:avLst/>
          </a:prstGeom>
          <a:noFill/>
        </p:spPr>
        <p:txBody>
          <a:bodyPr wrap="square" rtlCol="0" anchor="t">
            <a:spAutoFit/>
          </a:bodyPr>
          <a:lstStyle/>
          <a:p>
            <a:r>
              <a:rPr lang="zh-CN" altLang="en-US" sz="2400">
                <a:latin typeface="Times New Roman" panose="02020603050405020304" charset="0"/>
                <a:cs typeface="Times New Roman" panose="02020603050405020304" charset="0"/>
              </a:rPr>
              <a:t>Different times has their unique cultural connotations and form elements, which include Chinese architecture, costumes, traditional Chinese painting and folk art etc.</a:t>
            </a:r>
            <a:endParaRPr lang="zh-CN" altLang="en-US" sz="2400">
              <a:latin typeface="Times New Roman" panose="02020603050405020304" charset="0"/>
              <a:cs typeface="Times New Roman" panose="02020603050405020304" charset="0"/>
            </a:endParaRPr>
          </a:p>
        </p:txBody>
      </p:sp>
      <p:pic>
        <p:nvPicPr>
          <p:cNvPr id="100" name="图片 99"/>
          <p:cNvPicPr/>
          <p:nvPr/>
        </p:nvPicPr>
        <p:blipFill>
          <a:blip r:embed="rId6"/>
          <a:stretch>
            <a:fillRect/>
          </a:stretch>
        </p:blipFill>
        <p:spPr>
          <a:xfrm>
            <a:off x="4504690" y="1470025"/>
            <a:ext cx="3181985" cy="48856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a094962eca1e"/>
          <p:cNvPicPr>
            <a:picLocks noChangeAspect="1"/>
          </p:cNvPicPr>
          <p:nvPr/>
        </p:nvPicPr>
        <p:blipFill rotWithShape="1">
          <a:blip r:embed="rId1" cstate="screen"/>
          <a:srcRect/>
          <a:stretch>
            <a:fillRect/>
          </a:stretch>
        </p:blipFill>
        <p:spPr>
          <a:xfrm flipH="1">
            <a:off x="7643224" y="2226776"/>
            <a:ext cx="4548777" cy="4639063"/>
          </a:xfrm>
          <a:custGeom>
            <a:avLst/>
            <a:gdLst>
              <a:gd name="connsiteX0" fmla="*/ 4548777 w 4548777"/>
              <a:gd name="connsiteY0" fmla="*/ 0 h 4639063"/>
              <a:gd name="connsiteX1" fmla="*/ 1290515 w 4548777"/>
              <a:gd name="connsiteY1" fmla="*/ 0 h 4639063"/>
              <a:gd name="connsiteX2" fmla="*/ 0 w 4548777"/>
              <a:gd name="connsiteY2" fmla="*/ 1418183 h 4639063"/>
              <a:gd name="connsiteX3" fmla="*/ 0 w 4548777"/>
              <a:gd name="connsiteY3" fmla="*/ 4639063 h 4639063"/>
              <a:gd name="connsiteX4" fmla="*/ 4548777 w 4548777"/>
              <a:gd name="connsiteY4" fmla="*/ 4639063 h 463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777" h="4639063">
                <a:moveTo>
                  <a:pt x="4548777" y="0"/>
                </a:moveTo>
                <a:lnTo>
                  <a:pt x="1290515" y="0"/>
                </a:lnTo>
                <a:lnTo>
                  <a:pt x="0" y="1418183"/>
                </a:lnTo>
                <a:lnTo>
                  <a:pt x="0" y="4639063"/>
                </a:lnTo>
                <a:lnTo>
                  <a:pt x="4548777" y="4639063"/>
                </a:lnTo>
                <a:close/>
              </a:path>
            </a:pathLst>
          </a:custGeom>
        </p:spPr>
      </p:pic>
      <p:grpSp>
        <p:nvGrpSpPr>
          <p:cNvPr id="8" name="组合 7"/>
          <p:cNvGrpSpPr/>
          <p:nvPr/>
        </p:nvGrpSpPr>
        <p:grpSpPr>
          <a:xfrm rot="2395105">
            <a:off x="4914265" y="1404620"/>
            <a:ext cx="2083435" cy="2425700"/>
            <a:chOff x="5533448" y="826221"/>
            <a:chExt cx="3752791" cy="4368686"/>
          </a:xfrm>
        </p:grpSpPr>
        <p:sp>
          <p:nvSpPr>
            <p:cNvPr id="1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rotWithShape="1">
            <a:blip r:embed="rId2" cstate="screen">
              <a:lum bright="70000" contrast="-70000"/>
            </a:blip>
            <a:srcRect/>
            <a:stretch>
              <a:fillRect/>
            </a:stretch>
          </p:blipFill>
          <p:spPr>
            <a:xfrm>
              <a:off x="6731104" y="1834016"/>
              <a:ext cx="596598" cy="323960"/>
            </a:xfrm>
            <a:prstGeom prst="rect">
              <a:avLst/>
            </a:prstGeom>
          </p:spPr>
        </p:pic>
        <p:pic>
          <p:nvPicPr>
            <p:cNvPr id="10" name="图片 9"/>
            <p:cNvPicPr>
              <a:picLocks noChangeAspect="1"/>
            </p:cNvPicPr>
            <p:nvPr/>
          </p:nvPicPr>
          <p:blipFill rotWithShape="1">
            <a:blip r:embed="rId3" cstate="screen">
              <a:lum bright="70000" contrast="-70000"/>
            </a:blip>
            <a:srcRect/>
            <a:stretch>
              <a:fillRect/>
            </a:stretch>
          </p:blipFill>
          <p:spPr>
            <a:xfrm>
              <a:off x="6611753" y="1914521"/>
              <a:ext cx="444499" cy="323960"/>
            </a:xfrm>
            <a:prstGeom prst="rect">
              <a:avLst/>
            </a:prstGeom>
          </p:spPr>
        </p:pic>
      </p:grpSp>
      <p:pic>
        <p:nvPicPr>
          <p:cNvPr id="14" name="图片 13" descr="582ed5f479338"/>
          <p:cNvPicPr>
            <a:picLocks noChangeAspect="1"/>
          </p:cNvPicPr>
          <p:nvPr/>
        </p:nvPicPr>
        <p:blipFill>
          <a:blip r:embed="rId4" cstate="screen"/>
          <a:srcRect/>
          <a:stretch>
            <a:fillRect/>
          </a:stretch>
        </p:blipFill>
        <p:spPr>
          <a:xfrm>
            <a:off x="7342583" y="1950134"/>
            <a:ext cx="2042104" cy="832774"/>
          </a:xfrm>
          <a:prstGeom prst="rect">
            <a:avLst/>
          </a:prstGeom>
        </p:spPr>
      </p:pic>
      <p:pic>
        <p:nvPicPr>
          <p:cNvPr id="15" name="图片 14" descr="582ed5f479338"/>
          <p:cNvPicPr>
            <a:picLocks noChangeAspect="1"/>
          </p:cNvPicPr>
          <p:nvPr/>
        </p:nvPicPr>
        <p:blipFill>
          <a:blip r:embed="rId5" cstate="screen"/>
          <a:srcRect b="-7072"/>
          <a:stretch>
            <a:fillRect/>
          </a:stretch>
        </p:blipFill>
        <p:spPr>
          <a:xfrm>
            <a:off x="2332237" y="3596012"/>
            <a:ext cx="2070158" cy="1278213"/>
          </a:xfrm>
          <a:prstGeom prst="rect">
            <a:avLst/>
          </a:prstGeom>
        </p:spPr>
      </p:pic>
      <p:sp>
        <p:nvSpPr>
          <p:cNvPr id="18" name="文本框 17"/>
          <p:cNvSpPr txBox="1"/>
          <p:nvPr/>
        </p:nvSpPr>
        <p:spPr>
          <a:xfrm>
            <a:off x="3713072" y="4254556"/>
            <a:ext cx="4569618" cy="706755"/>
          </a:xfrm>
          <a:prstGeom prst="rect">
            <a:avLst/>
          </a:prstGeom>
          <a:noFill/>
        </p:spPr>
        <p:txBody>
          <a:bodyPr wrap="square" rtlCol="0">
            <a:spAutoFit/>
          </a:bodyPr>
          <a:lstStyle/>
          <a:p>
            <a:pPr algn="ctr"/>
            <a:r>
              <a:rPr lang="zh-CN" altLang="en-US" sz="4000" b="1" dirty="0">
                <a:solidFill>
                  <a:schemeClr val="bg1"/>
                </a:solidFill>
                <a:latin typeface="Adobe Caslon Pro Bold" panose="0205070206050A020403" charset="0"/>
                <a:ea typeface="隶书" panose="02010509060101010101" pitchFamily="49" charset="-122"/>
                <a:cs typeface="Adobe Caslon Pro Bold" panose="0205070206050A020403" charset="0"/>
              </a:rPr>
              <a:t>Conclusion</a:t>
            </a:r>
            <a:endParaRPr lang="zh-CN" altLang="en-US" sz="40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rotWithShape="1">
            <a:blip r:embed="rId2" cstate="screen">
              <a:lum bright="70000" contrast="-70000"/>
            </a:blip>
            <a:srcRect/>
            <a:stretch>
              <a:fillRect/>
            </a:stretch>
          </p:blipFill>
          <p:spPr>
            <a:xfrm>
              <a:off x="6731104" y="1834016"/>
              <a:ext cx="596598" cy="323960"/>
            </a:xfrm>
            <a:prstGeom prst="rect">
              <a:avLst/>
            </a:prstGeom>
          </p:spPr>
        </p:pic>
        <p:pic>
          <p:nvPicPr>
            <p:cNvPr id="23" name="图片 22"/>
            <p:cNvPicPr>
              <a:picLocks noChangeAspect="1"/>
            </p:cNvPicPr>
            <p:nvPr/>
          </p:nvPicPr>
          <p:blipFill rotWithShape="1">
            <a:blip r:embed="rId3" cstate="screen">
              <a:lum bright="70000" contrast="-70000"/>
            </a:blip>
            <a:srcRect/>
            <a:stretch>
              <a:fillRect/>
            </a:stretch>
          </p:blipFill>
          <p:spPr>
            <a:xfrm>
              <a:off x="6611753" y="1914521"/>
              <a:ext cx="444499" cy="323960"/>
            </a:xfrm>
            <a:prstGeom prst="rect">
              <a:avLst/>
            </a:prstGeom>
          </p:spPr>
        </p:pic>
      </p:grpSp>
      <p:sp>
        <p:nvSpPr>
          <p:cNvPr id="2" name="文本框 1"/>
          <p:cNvSpPr txBox="1"/>
          <p:nvPr/>
        </p:nvSpPr>
        <p:spPr>
          <a:xfrm>
            <a:off x="5497195" y="1878330"/>
            <a:ext cx="1000760" cy="1568450"/>
          </a:xfrm>
          <a:prstGeom prst="rect">
            <a:avLst/>
          </a:prstGeom>
          <a:noFill/>
        </p:spPr>
        <p:txBody>
          <a:bodyPr wrap="square" rtlCol="0">
            <a:spAutoFit/>
          </a:bodyPr>
          <a:lstStyle/>
          <a:p>
            <a:r>
              <a:rPr lang="en-US" altLang="zh-CN" sz="9600">
                <a:solidFill>
                  <a:schemeClr val="bg1"/>
                </a:solidFill>
              </a:rPr>
              <a:t>4</a:t>
            </a:r>
            <a:endParaRPr lang="en-US" altLang="zh-CN"/>
          </a:p>
        </p:txBody>
      </p:sp>
      <p:pic>
        <p:nvPicPr>
          <p:cNvPr id="31" name="图片 30" descr="77"/>
          <p:cNvPicPr>
            <a:picLocks noChangeAspect="1"/>
          </p:cNvPicPr>
          <p:nvPr/>
        </p:nvPicPr>
        <p:blipFill>
          <a:blip r:embed="rId6" cstate="screen"/>
          <a:srcRect r="32797"/>
          <a:stretch>
            <a:fillRect/>
          </a:stretch>
        </p:blipFill>
        <p:spPr>
          <a:xfrm>
            <a:off x="6341" y="-110850"/>
            <a:ext cx="2772256" cy="275045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42"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2ed5f479338"/>
          <p:cNvPicPr>
            <a:picLocks noChangeAspect="1"/>
          </p:cNvPicPr>
          <p:nvPr/>
        </p:nvPicPr>
        <p:blipFill>
          <a:blip r:embed="rId1" cstate="screen"/>
          <a:srcRect/>
          <a:stretch>
            <a:fillRect/>
          </a:stretch>
        </p:blipFill>
        <p:spPr>
          <a:xfrm>
            <a:off x="8086889" y="37628"/>
            <a:ext cx="2042104" cy="832774"/>
          </a:xfrm>
          <a:prstGeom prst="rect">
            <a:avLst/>
          </a:prstGeom>
        </p:spPr>
      </p:pic>
      <p:pic>
        <p:nvPicPr>
          <p:cNvPr id="3" name="图片 2" descr="582ed5f479338"/>
          <p:cNvPicPr>
            <a:picLocks noChangeAspect="1"/>
          </p:cNvPicPr>
          <p:nvPr/>
        </p:nvPicPr>
        <p:blipFill rotWithShape="1">
          <a:blip r:embed="rId2" cstate="screen"/>
          <a:srcRect/>
          <a:stretch>
            <a:fillRect/>
          </a:stretch>
        </p:blipFill>
        <p:spPr>
          <a:xfrm>
            <a:off x="2196318" y="197176"/>
            <a:ext cx="2070158" cy="727200"/>
          </a:xfrm>
          <a:prstGeom prst="rect">
            <a:avLst/>
          </a:prstGeom>
        </p:spPr>
      </p:pic>
      <p:sp>
        <p:nvSpPr>
          <p:cNvPr id="4" name="文本框 3"/>
          <p:cNvSpPr txBox="1"/>
          <p:nvPr/>
        </p:nvSpPr>
        <p:spPr>
          <a:xfrm>
            <a:off x="3891874" y="299166"/>
            <a:ext cx="4569618" cy="521970"/>
          </a:xfrm>
          <a:prstGeom prst="rect">
            <a:avLst/>
          </a:prstGeom>
          <a:noFill/>
        </p:spPr>
        <p:txBody>
          <a:bodyPr wrap="square" rtlCol="0">
            <a:spAutoFit/>
          </a:bodyPr>
          <a:lstStyle/>
          <a:p>
            <a:pPr algn="ctr"/>
            <a:r>
              <a:rPr lang="en-US" altLang="zh-CN" sz="2800" b="1" dirty="0">
                <a:solidFill>
                  <a:schemeClr val="bg1"/>
                </a:solidFill>
                <a:latin typeface="隶书" panose="02010509060101010101" pitchFamily="49" charset="-122"/>
                <a:ea typeface="隶书" panose="02010509060101010101" pitchFamily="49" charset="-122"/>
              </a:rPr>
              <a:t>Conclusion</a:t>
            </a:r>
            <a:endParaRPr lang="en-US" altLang="zh-CN" sz="2800" b="1" dirty="0">
              <a:solidFill>
                <a:schemeClr val="bg1"/>
              </a:solidFill>
              <a:latin typeface="隶书" panose="02010509060101010101" pitchFamily="49" charset="-122"/>
              <a:ea typeface="隶书" panose="02010509060101010101" pitchFamily="49" charset="-122"/>
            </a:endParaRPr>
          </a:p>
        </p:txBody>
      </p:sp>
      <p:pic>
        <p:nvPicPr>
          <p:cNvPr id="15" name="图片 14" descr="5a4b432cb31cc"/>
          <p:cNvPicPr>
            <a:picLocks noChangeAspect="1"/>
          </p:cNvPicPr>
          <p:nvPr/>
        </p:nvPicPr>
        <p:blipFill>
          <a:blip r:embed="rId3" cstate="screen"/>
          <a:stretch>
            <a:fillRect/>
          </a:stretch>
        </p:blipFill>
        <p:spPr>
          <a:xfrm>
            <a:off x="949558" y="1273912"/>
            <a:ext cx="2227823" cy="2227823"/>
          </a:xfrm>
          <a:prstGeom prst="rect">
            <a:avLst/>
          </a:prstGeom>
        </p:spPr>
      </p:pic>
      <p:sp>
        <p:nvSpPr>
          <p:cNvPr id="14" name="文本框 13"/>
          <p:cNvSpPr txBox="1"/>
          <p:nvPr/>
        </p:nvSpPr>
        <p:spPr>
          <a:xfrm>
            <a:off x="2004753" y="2552469"/>
            <a:ext cx="8694420" cy="2061210"/>
          </a:xfrm>
          <a:prstGeom prst="rect">
            <a:avLst/>
          </a:prstGeom>
          <a:noFill/>
          <a:ln>
            <a:gradFill/>
          </a:ln>
        </p:spPr>
        <p:txBody>
          <a:bodyPr wrap="square" rtlCol="0" anchor="t">
            <a:spAutoFit/>
          </a:bodyPr>
          <a:lstStyle/>
          <a:p>
            <a:r>
              <a:rPr lang="zh-CN" altLang="en-US" sz="3200">
                <a:solidFill>
                  <a:schemeClr val="bg1"/>
                </a:solidFill>
                <a:latin typeface="Times New Roman" panose="02020603050405020304" charset="0"/>
                <a:cs typeface="Times New Roman" panose="02020603050405020304" charset="0"/>
              </a:rPr>
              <a:t>Chinese traditional culture is an indispensable source of inspiration in fashion design. Therefore, we should </a:t>
            </a:r>
            <a:r>
              <a:rPr lang="en-US" altLang="zh-CN" sz="3200">
                <a:solidFill>
                  <a:schemeClr val="bg1"/>
                </a:solidFill>
                <a:latin typeface="Times New Roman" panose="02020603050405020304" charset="0"/>
                <a:cs typeface="Times New Roman" panose="02020603050405020304" charset="0"/>
              </a:rPr>
              <a:t>build up cultural confidence to conserve and promote Chinese traditional culture.</a:t>
            </a:r>
            <a:endParaRPr lang="zh-CN" altLang="en-US" sz="3200">
              <a:solidFill>
                <a:schemeClr val="bg1"/>
              </a:solidFill>
              <a:latin typeface="Times New Roman" panose="02020603050405020304" charset="0"/>
              <a:cs typeface="Times New Roman" panose="02020603050405020304" charset="0"/>
            </a:endParaRPr>
          </a:p>
        </p:txBody>
      </p:sp>
      <p:sp>
        <p:nvSpPr>
          <p:cNvPr id="18" name="文本框 17"/>
          <p:cNvSpPr txBox="1"/>
          <p:nvPr/>
        </p:nvSpPr>
        <p:spPr>
          <a:xfrm>
            <a:off x="4659688" y="1814599"/>
            <a:ext cx="309880" cy="368300"/>
          </a:xfrm>
          <a:prstGeom prst="rect">
            <a:avLst/>
          </a:prstGeom>
          <a:noFill/>
        </p:spPr>
        <p:txBody>
          <a:bodyPr wrap="none" rtlCol="0">
            <a:spAutoFit/>
          </a:bodyPr>
          <a:lstStyle/>
          <a:p>
            <a:endParaRPr lang="zh-CN" altLang="en-US"/>
          </a:p>
        </p:txBody>
      </p:sp>
      <p:pic>
        <p:nvPicPr>
          <p:cNvPr id="16" name="图片 15"/>
          <p:cNvPicPr>
            <a:picLocks noChangeAspect="1"/>
          </p:cNvPicPr>
          <p:nvPr/>
        </p:nvPicPr>
        <p:blipFill>
          <a:blip r:embed="rId4"/>
          <a:stretch>
            <a:fillRect/>
          </a:stretch>
        </p:blipFill>
        <p:spPr>
          <a:xfrm>
            <a:off x="9645548" y="4422995"/>
            <a:ext cx="2091332" cy="1298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stretch>
            <a:fillRect/>
          </a:stretch>
        </p:blipFill>
        <p:spPr>
          <a:xfrm>
            <a:off x="3682192" y="-143034"/>
            <a:ext cx="6211956" cy="6858000"/>
          </a:xfrm>
          <a:prstGeom prst="rect">
            <a:avLst/>
          </a:prstGeom>
        </p:spPr>
      </p:pic>
      <p:sp>
        <p:nvSpPr>
          <p:cNvPr id="7" name="椭圆 6"/>
          <p:cNvSpPr/>
          <p:nvPr/>
        </p:nvSpPr>
        <p:spPr>
          <a:xfrm>
            <a:off x="6226661" y="509815"/>
            <a:ext cx="7468235" cy="7468235"/>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11" name="图片 10" descr="5a094962eca1e"/>
          <p:cNvPicPr>
            <a:picLocks noChangeAspect="1"/>
          </p:cNvPicPr>
          <p:nvPr/>
        </p:nvPicPr>
        <p:blipFill rotWithShape="1">
          <a:blip r:embed="rId3" cstate="screen"/>
          <a:srcRect l="16101" t="26300" b="3324"/>
          <a:stretch>
            <a:fillRect/>
          </a:stretch>
        </p:blipFill>
        <p:spPr>
          <a:xfrm flipH="1">
            <a:off x="5728307" y="859456"/>
            <a:ext cx="7245958" cy="6078004"/>
          </a:xfrm>
          <a:custGeom>
            <a:avLst/>
            <a:gdLst>
              <a:gd name="connsiteX0" fmla="*/ 5769261 w 5769261"/>
              <a:gd name="connsiteY0" fmla="*/ 0 h 6647815"/>
              <a:gd name="connsiteX1" fmla="*/ 3256093 w 5769261"/>
              <a:gd name="connsiteY1" fmla="*/ 0 h 6647815"/>
              <a:gd name="connsiteX2" fmla="*/ 0 w 5769261"/>
              <a:gd name="connsiteY2" fmla="*/ 6647815 h 6647815"/>
              <a:gd name="connsiteX3" fmla="*/ 5769261 w 5769261"/>
              <a:gd name="connsiteY3" fmla="*/ 6647815 h 6647815"/>
            </a:gdLst>
            <a:ahLst/>
            <a:cxnLst>
              <a:cxn ang="0">
                <a:pos x="connsiteX0" y="connsiteY0"/>
              </a:cxn>
              <a:cxn ang="0">
                <a:pos x="connsiteX1" y="connsiteY1"/>
              </a:cxn>
              <a:cxn ang="0">
                <a:pos x="connsiteX2" y="connsiteY2"/>
              </a:cxn>
              <a:cxn ang="0">
                <a:pos x="connsiteX3" y="connsiteY3"/>
              </a:cxn>
            </a:cxnLst>
            <a:rect l="l" t="t" r="r" b="b"/>
            <a:pathLst>
              <a:path w="5769261" h="6647815">
                <a:moveTo>
                  <a:pt x="5769261" y="0"/>
                </a:moveTo>
                <a:lnTo>
                  <a:pt x="3256093" y="0"/>
                </a:lnTo>
                <a:lnTo>
                  <a:pt x="0" y="6647815"/>
                </a:lnTo>
                <a:lnTo>
                  <a:pt x="5769261" y="6647815"/>
                </a:lnTo>
                <a:close/>
              </a:path>
            </a:pathLst>
          </a:custGeom>
        </p:spPr>
      </p:pic>
      <p:pic>
        <p:nvPicPr>
          <p:cNvPr id="8" name="图片 7" descr="582ed5f479338"/>
          <p:cNvPicPr>
            <a:picLocks noChangeAspect="1"/>
          </p:cNvPicPr>
          <p:nvPr/>
        </p:nvPicPr>
        <p:blipFill>
          <a:blip r:embed="rId4" cstate="screen"/>
          <a:srcRect/>
          <a:stretch>
            <a:fillRect/>
          </a:stretch>
        </p:blipFill>
        <p:spPr>
          <a:xfrm>
            <a:off x="9351286" y="947751"/>
            <a:ext cx="1194040" cy="486931"/>
          </a:xfrm>
          <a:prstGeom prst="rect">
            <a:avLst/>
          </a:prstGeom>
        </p:spPr>
      </p:pic>
      <p:pic>
        <p:nvPicPr>
          <p:cNvPr id="6" name="图片 5"/>
          <p:cNvPicPr>
            <a:picLocks noChangeAspect="1"/>
          </p:cNvPicPr>
          <p:nvPr/>
        </p:nvPicPr>
        <p:blipFill>
          <a:blip r:embed="rId5" cstate="screen"/>
          <a:stretch>
            <a:fillRect/>
          </a:stretch>
        </p:blipFill>
        <p:spPr>
          <a:xfrm>
            <a:off x="6573665" y="1767521"/>
            <a:ext cx="1882435" cy="1571834"/>
          </a:xfrm>
          <a:prstGeom prst="rect">
            <a:avLst/>
          </a:prstGeom>
        </p:spPr>
      </p:pic>
      <p:pic>
        <p:nvPicPr>
          <p:cNvPr id="12" name="图片 11" descr="77"/>
          <p:cNvPicPr>
            <a:picLocks noChangeAspect="1"/>
          </p:cNvPicPr>
          <p:nvPr/>
        </p:nvPicPr>
        <p:blipFill>
          <a:blip r:embed="rId6" cstate="screen"/>
          <a:srcRect r="32797"/>
          <a:stretch>
            <a:fillRect/>
          </a:stretch>
        </p:blipFill>
        <p:spPr>
          <a:xfrm flipH="1">
            <a:off x="10317480" y="-88567"/>
            <a:ext cx="1874520" cy="1859778"/>
          </a:xfrm>
          <a:prstGeom prst="rect">
            <a:avLst/>
          </a:prstGeom>
        </p:spPr>
      </p:pic>
      <p:pic>
        <p:nvPicPr>
          <p:cNvPr id="13" name="图片 12" descr="582ed5f479338"/>
          <p:cNvPicPr>
            <a:picLocks noChangeAspect="1"/>
          </p:cNvPicPr>
          <p:nvPr/>
        </p:nvPicPr>
        <p:blipFill>
          <a:blip r:embed="rId7" cstate="screen"/>
          <a:srcRect b="-7072"/>
          <a:stretch>
            <a:fillRect/>
          </a:stretch>
        </p:blipFill>
        <p:spPr>
          <a:xfrm>
            <a:off x="-84252" y="2303485"/>
            <a:ext cx="2070158" cy="1278213"/>
          </a:xfrm>
          <a:prstGeom prst="rect">
            <a:avLst/>
          </a:prstGeom>
        </p:spPr>
      </p:pic>
      <p:sp>
        <p:nvSpPr>
          <p:cNvPr id="2" name="文本框 1"/>
          <p:cNvSpPr txBox="1"/>
          <p:nvPr/>
        </p:nvSpPr>
        <p:spPr>
          <a:xfrm>
            <a:off x="424815" y="3013710"/>
            <a:ext cx="6570980" cy="829945"/>
          </a:xfrm>
          <a:prstGeom prst="rect">
            <a:avLst/>
          </a:prstGeom>
          <a:noFill/>
        </p:spPr>
        <p:txBody>
          <a:bodyPr wrap="square" rtlCol="0">
            <a:spAutoFit/>
          </a:bodyPr>
          <a:lstStyle/>
          <a:p>
            <a:r>
              <a:rPr lang="en-US" altLang="zh-CN" sz="4800" dirty="0">
                <a:solidFill>
                  <a:schemeClr val="bg1"/>
                </a:solidFill>
                <a:latin typeface="Adobe Caslon Pro Bold" panose="0205070206050A020403" charset="0"/>
                <a:ea typeface="华康标题宋W9(P)" panose="02020900000000000000"/>
                <a:cs typeface="Adobe Caslon Pro Bold" panose="0205070206050A020403" charset="0"/>
              </a:rPr>
              <a:t>Thank you for listening!</a:t>
            </a:r>
            <a:endParaRPr lang="en-US" altLang="zh-CN" sz="4800" dirty="0">
              <a:solidFill>
                <a:schemeClr val="bg1"/>
              </a:solidFill>
              <a:latin typeface="Adobe Caslon Pro Bold" panose="0205070206050A020403" charset="0"/>
              <a:ea typeface="华康标题宋W9(P)" panose="02020900000000000000"/>
              <a:cs typeface="Adobe Caslon Pro Bold" panose="0205070206050A020403" charset="0"/>
            </a:endParaRPr>
          </a:p>
        </p:txBody>
      </p:sp>
      <p:sp>
        <p:nvSpPr>
          <p:cNvPr id="3" name="文本框 2"/>
          <p:cNvSpPr txBox="1"/>
          <p:nvPr/>
        </p:nvSpPr>
        <p:spPr>
          <a:xfrm>
            <a:off x="7252970" y="5935980"/>
            <a:ext cx="4683125" cy="922020"/>
          </a:xfrm>
          <a:prstGeom prst="rect">
            <a:avLst/>
          </a:prstGeom>
          <a:noFill/>
        </p:spPr>
        <p:txBody>
          <a:bodyPr wrap="square" rtlCol="0" anchor="t">
            <a:spAutoFit/>
          </a:bodyPr>
          <a:p>
            <a:r>
              <a:rPr lang="zh-CN" altLang="en-US">
                <a:hlinkClick r:id="rId8" tooltip="" action="ppaction://hlinksldjump">
                  <a:extLst>
                    <a:ext uri="{DAF060AB-1E55-43B9-8AAB-6FB025537F2F}">
                      <wpsdc:hlinkClr xmlns:wpsdc="http://www.wps.cn/officeDocument/2017/drawingmlCustomData" val="83ACA6"/>
                      <wpsdc:folHlinkClr xmlns:wpsdc="http://www.wps.cn/officeDocument/2017/drawingmlCustomData" val="954F72"/>
                      <wpsdc:hlinkUnderline xmlns:wpsdc="http://www.wps.cn/officeDocument/2017/drawingmlCustomData" val="1"/>
                    </a:ext>
                  </a:extLst>
                </a:hlinkClick>
              </a:rPr>
              <a:t>https://www.bilibili.com/video/BV19f4y1z7Ar?spm_id_from=333.788.top_right_bar_window_history.content.click</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stretch>
            <a:fillRect/>
          </a:stretch>
        </p:blipFill>
        <p:spPr>
          <a:xfrm>
            <a:off x="7698509" y="-487190"/>
            <a:ext cx="6527554" cy="7206420"/>
          </a:xfrm>
          <a:prstGeom prst="rect">
            <a:avLst/>
          </a:prstGeom>
        </p:spPr>
      </p:pic>
      <p:sp>
        <p:nvSpPr>
          <p:cNvPr id="6" name="矩形 5"/>
          <p:cNvSpPr/>
          <p:nvPr/>
        </p:nvSpPr>
        <p:spPr>
          <a:xfrm>
            <a:off x="665564" y="15663"/>
            <a:ext cx="2856865" cy="6914515"/>
          </a:xfrm>
          <a:prstGeom prst="rect">
            <a:avLst/>
          </a:prstGeom>
          <a:blipFill rotWithShape="1">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32485" y="2038985"/>
            <a:ext cx="2423795" cy="2425700"/>
            <a:chOff x="187702" y="1132512"/>
            <a:chExt cx="1804030" cy="1805257"/>
          </a:xfrm>
        </p:grpSpPr>
        <p:grpSp>
          <p:nvGrpSpPr>
            <p:cNvPr id="13" name="组合 12"/>
            <p:cNvGrpSpPr/>
            <p:nvPr/>
          </p:nvGrpSpPr>
          <p:grpSpPr>
            <a:xfrm rot="2395105">
              <a:off x="275765" y="1132512"/>
              <a:ext cx="1550753" cy="1805257"/>
              <a:chOff x="5533448" y="826221"/>
              <a:chExt cx="3752791" cy="4368686"/>
            </a:xfrm>
          </p:grpSpPr>
          <p:sp>
            <p:nvSpPr>
              <p:cNvPr id="14" name="任意多边形 13"/>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tx1">
                    <a:lumMod val="75000"/>
                    <a:lumOff val="2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tx1">
                    <a:lumMod val="75000"/>
                    <a:lumOff val="2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rotWithShape="1">
            <a:blip r:embed="rId3" cstate="screen"/>
            <a:srcRect/>
            <a:stretch>
              <a:fillRect/>
            </a:stretch>
          </p:blipFill>
          <p:spPr>
            <a:xfrm>
              <a:off x="1547728" y="1475005"/>
              <a:ext cx="444004" cy="241100"/>
            </a:xfrm>
            <a:prstGeom prst="rect">
              <a:avLst/>
            </a:prstGeom>
          </p:spPr>
        </p:pic>
        <p:pic>
          <p:nvPicPr>
            <p:cNvPr id="17" name="图片 16"/>
            <p:cNvPicPr>
              <a:picLocks noChangeAspect="1"/>
            </p:cNvPicPr>
            <p:nvPr/>
          </p:nvPicPr>
          <p:blipFill rotWithShape="1">
            <a:blip r:embed="rId4" cstate="screen"/>
            <a:srcRect/>
            <a:stretch>
              <a:fillRect/>
            </a:stretch>
          </p:blipFill>
          <p:spPr>
            <a:xfrm>
              <a:off x="1458904" y="1534919"/>
              <a:ext cx="330808" cy="241100"/>
            </a:xfrm>
            <a:prstGeom prst="rect">
              <a:avLst/>
            </a:prstGeom>
          </p:spPr>
        </p:pic>
        <p:pic>
          <p:nvPicPr>
            <p:cNvPr id="18" name="图片 17"/>
            <p:cNvPicPr>
              <a:picLocks noChangeAspect="1"/>
            </p:cNvPicPr>
            <p:nvPr/>
          </p:nvPicPr>
          <p:blipFill rotWithShape="1">
            <a:blip r:embed="rId5" cstate="screen"/>
            <a:srcRect/>
            <a:stretch>
              <a:fillRect/>
            </a:stretch>
          </p:blipFill>
          <p:spPr>
            <a:xfrm>
              <a:off x="187702" y="2213868"/>
              <a:ext cx="609312" cy="276400"/>
            </a:xfrm>
            <a:prstGeom prst="rect">
              <a:avLst/>
            </a:prstGeom>
          </p:spPr>
        </p:pic>
      </p:grpSp>
      <p:sp>
        <p:nvSpPr>
          <p:cNvPr id="20" name="椭圆 19"/>
          <p:cNvSpPr/>
          <p:nvPr/>
        </p:nvSpPr>
        <p:spPr>
          <a:xfrm>
            <a:off x="4167405" y="1314885"/>
            <a:ext cx="751155" cy="751155"/>
          </a:xfrm>
          <a:prstGeom prst="ellipse">
            <a:avLst/>
          </a:prstGeom>
          <a:solidFill>
            <a:srgbClr val="83AC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华文新魏" panose="02010800040101010101" pitchFamily="2" charset="-122"/>
                <a:ea typeface="华文新魏" panose="02010800040101010101" pitchFamily="2" charset="-122"/>
              </a:rPr>
              <a:t>1</a:t>
            </a:r>
            <a:endParaRPr lang="en-US" altLang="zh-CN" sz="4000" dirty="0">
              <a:latin typeface="华文新魏" panose="02010800040101010101" pitchFamily="2" charset="-122"/>
              <a:ea typeface="华文新魏" panose="02010800040101010101" pitchFamily="2" charset="-122"/>
            </a:endParaRPr>
          </a:p>
        </p:txBody>
      </p:sp>
      <p:sp>
        <p:nvSpPr>
          <p:cNvPr id="22" name="椭圆 21"/>
          <p:cNvSpPr/>
          <p:nvPr/>
        </p:nvSpPr>
        <p:spPr>
          <a:xfrm>
            <a:off x="4167405" y="2476627"/>
            <a:ext cx="751155" cy="751155"/>
          </a:xfrm>
          <a:prstGeom prst="ellipse">
            <a:avLst/>
          </a:prstGeom>
          <a:solidFill>
            <a:srgbClr val="83AC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华文新魏" panose="02010800040101010101" pitchFamily="2" charset="-122"/>
                <a:ea typeface="华文新魏" panose="02010800040101010101" pitchFamily="2" charset="-122"/>
              </a:rPr>
              <a:t>2</a:t>
            </a:r>
            <a:endParaRPr lang="en-US" altLang="zh-CN" sz="4000" dirty="0">
              <a:latin typeface="华文新魏" panose="02010800040101010101" pitchFamily="2" charset="-122"/>
              <a:ea typeface="华文新魏" panose="02010800040101010101" pitchFamily="2" charset="-122"/>
            </a:endParaRPr>
          </a:p>
        </p:txBody>
      </p:sp>
      <p:sp>
        <p:nvSpPr>
          <p:cNvPr id="24" name="椭圆 23"/>
          <p:cNvSpPr/>
          <p:nvPr/>
        </p:nvSpPr>
        <p:spPr>
          <a:xfrm>
            <a:off x="4167405" y="3638369"/>
            <a:ext cx="751155" cy="751155"/>
          </a:xfrm>
          <a:prstGeom prst="ellipse">
            <a:avLst/>
          </a:prstGeom>
          <a:solidFill>
            <a:srgbClr val="83AC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华文新魏" panose="02010800040101010101" pitchFamily="2" charset="-122"/>
                <a:ea typeface="华文新魏" panose="02010800040101010101" pitchFamily="2" charset="-122"/>
              </a:rPr>
              <a:t>3</a:t>
            </a:r>
            <a:endParaRPr lang="en-US" altLang="zh-CN" sz="4000" dirty="0">
              <a:latin typeface="华文新魏" panose="02010800040101010101" pitchFamily="2" charset="-122"/>
              <a:ea typeface="华文新魏" panose="02010800040101010101" pitchFamily="2" charset="-122"/>
            </a:endParaRPr>
          </a:p>
        </p:txBody>
      </p:sp>
      <p:sp>
        <p:nvSpPr>
          <p:cNvPr id="26" name="椭圆 25"/>
          <p:cNvSpPr/>
          <p:nvPr/>
        </p:nvSpPr>
        <p:spPr>
          <a:xfrm>
            <a:off x="4167405" y="4800112"/>
            <a:ext cx="751155" cy="751155"/>
          </a:xfrm>
          <a:prstGeom prst="ellipse">
            <a:avLst/>
          </a:prstGeom>
          <a:solidFill>
            <a:srgbClr val="83AC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华文新魏" panose="02010800040101010101" pitchFamily="2" charset="-122"/>
                <a:ea typeface="华文新魏" panose="02010800040101010101" pitchFamily="2" charset="-122"/>
              </a:rPr>
              <a:t>4</a:t>
            </a:r>
            <a:endParaRPr lang="en-US" altLang="zh-CN" sz="4000" dirty="0">
              <a:latin typeface="华文新魏" panose="02010800040101010101" pitchFamily="2" charset="-122"/>
              <a:ea typeface="华文新魏" panose="02010800040101010101" pitchFamily="2" charset="-122"/>
            </a:endParaRPr>
          </a:p>
        </p:txBody>
      </p:sp>
      <p:sp>
        <p:nvSpPr>
          <p:cNvPr id="31" name="矩形 30"/>
          <p:cNvSpPr/>
          <p:nvPr/>
        </p:nvSpPr>
        <p:spPr>
          <a:xfrm>
            <a:off x="5182870" y="1419225"/>
            <a:ext cx="2251710" cy="511175"/>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97"/>
          <p:cNvSpPr txBox="1"/>
          <p:nvPr/>
        </p:nvSpPr>
        <p:spPr>
          <a:xfrm>
            <a:off x="5255754" y="1283770"/>
            <a:ext cx="2464868" cy="1292225"/>
          </a:xfrm>
          <a:prstGeom prst="rect">
            <a:avLst/>
          </a:prstGeom>
          <a:noFill/>
        </p:spPr>
        <p:txBody>
          <a:bodyPr wrap="square" lIns="102974" tIns="0" rIns="102974" bIns="0" rtlCol="0" anchor="t">
            <a:spAutoFit/>
          </a:bodyPr>
          <a:lstStyle/>
          <a:p>
            <a:pPr>
              <a:lnSpc>
                <a:spcPct val="150000"/>
              </a:lnSpc>
            </a:pPr>
            <a:r>
              <a:rPr lang="en-US" altLang="zh-CN" sz="2800" b="1">
                <a:latin typeface="Adobe Caslon Pro Bold" panose="0205070206050A020403" charset="0"/>
                <a:ea typeface="华文楷体" panose="02010600040101010101" charset="-122"/>
                <a:cs typeface="Adobe Caslon Pro Bold" panose="0205070206050A020403" charset="0"/>
                <a:sym typeface="+mn-ea"/>
              </a:rPr>
              <a:t>Introduction</a:t>
            </a:r>
            <a:endParaRPr lang="en-US" altLang="zh-CN" sz="2800" b="1">
              <a:latin typeface="Adobe Caslon Pro Bold" panose="0205070206050A020403" charset="0"/>
              <a:ea typeface="华文楷体" panose="02010600040101010101" charset="-122"/>
              <a:cs typeface="Adobe Caslon Pro Bold" panose="0205070206050A020403" charset="0"/>
            </a:endParaRPr>
          </a:p>
          <a:p>
            <a:pPr>
              <a:lnSpc>
                <a:spcPct val="150000"/>
              </a:lnSpc>
            </a:pPr>
            <a:endParaRPr lang="en-US" altLang="zh-CN" sz="2800" b="1" dirty="0">
              <a:solidFill>
                <a:schemeClr val="tx1">
                  <a:lumMod val="65000"/>
                  <a:lumOff val="35000"/>
                </a:schemeClr>
              </a:solidFill>
              <a:latin typeface="Adobe Caslon Pro Bold" panose="0205070206050A020403" charset="0"/>
              <a:ea typeface="华文楷体" panose="02010600040101010101" charset="-122"/>
              <a:cs typeface="Adobe Caslon Pro Bold" panose="0205070206050A020403" charset="0"/>
            </a:endParaRPr>
          </a:p>
        </p:txBody>
      </p:sp>
      <p:sp>
        <p:nvSpPr>
          <p:cNvPr id="36" name="矩形 35"/>
          <p:cNvSpPr/>
          <p:nvPr/>
        </p:nvSpPr>
        <p:spPr>
          <a:xfrm>
            <a:off x="5182870" y="2576195"/>
            <a:ext cx="4566285" cy="546100"/>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7"/>
          <p:cNvSpPr txBox="1"/>
          <p:nvPr/>
        </p:nvSpPr>
        <p:spPr>
          <a:xfrm>
            <a:off x="5221605" y="2515870"/>
            <a:ext cx="4488815" cy="1200150"/>
          </a:xfrm>
          <a:prstGeom prst="rect">
            <a:avLst/>
          </a:prstGeom>
          <a:noFill/>
        </p:spPr>
        <p:txBody>
          <a:bodyPr wrap="square" lIns="102974" tIns="0" rIns="102974" bIns="0" rtlCol="0" anchor="t">
            <a:spAutoFit/>
          </a:bodyPr>
          <a:lstStyle/>
          <a:p>
            <a:pPr>
              <a:lnSpc>
                <a:spcPct val="150000"/>
              </a:lnSpc>
            </a:pPr>
            <a:r>
              <a:rPr lang="en-US" altLang="zh-CN" sz="2800" b="1">
                <a:latin typeface="Adobe Caslon Pro Bold" panose="0205070206050A020403" charset="0"/>
                <a:ea typeface="华文楷体" panose="02010600040101010101" charset="-122"/>
                <a:cs typeface="Adobe Caslon Pro Bold" panose="0205070206050A020403" charset="0"/>
                <a:sym typeface="+mn-ea"/>
              </a:rPr>
              <a:t>Chinese </a:t>
            </a:r>
            <a:r>
              <a:rPr lang="en-US" altLang="zh-CN" sz="2800" b="1">
                <a:latin typeface="Adobe Caslon Pro Bold" panose="0205070206050A020403" charset="0"/>
                <a:ea typeface="华文楷体" panose="02010600040101010101" charset="-122"/>
                <a:cs typeface="Adobe Caslon Pro Bold" panose="0205070206050A020403" charset="0"/>
              </a:rPr>
              <a:t>traditional </a:t>
            </a:r>
            <a:r>
              <a:rPr lang="en-US" altLang="zh-CN" sz="2800" b="1">
                <a:latin typeface="Adobe Caslon Pro Bold" panose="0205070206050A020403" charset="0"/>
                <a:ea typeface="华文楷体" panose="02010600040101010101" charset="-122"/>
                <a:cs typeface="Adobe Caslon Pro Bold" panose="0205070206050A020403" charset="0"/>
                <a:sym typeface="+mn-ea"/>
              </a:rPr>
              <a:t>clothing</a:t>
            </a:r>
            <a:endParaRPr lang="zh-CN" altLang="en-US" sz="2400">
              <a:latin typeface="Adobe Caslon Pro Bold" panose="0205070206050A020403" charset="0"/>
              <a:cs typeface="Adobe Caslon Pro Bold" panose="0205070206050A020403" charset="0"/>
            </a:endParaRPr>
          </a:p>
          <a:p>
            <a:pPr>
              <a:lnSpc>
                <a:spcPct val="150000"/>
              </a:lnSpc>
            </a:pPr>
            <a:endParaRPr lang="zh-CN" altLang="en-US" sz="2400" b="1" dirty="0">
              <a:solidFill>
                <a:schemeClr val="tx1">
                  <a:lumMod val="65000"/>
                  <a:lumOff val="35000"/>
                </a:schemeClr>
              </a:solidFill>
              <a:latin typeface="Adobe Caslon Pro Bold" panose="0205070206050A020403" charset="0"/>
              <a:ea typeface="隶书" panose="02010509060101010101" pitchFamily="49" charset="-122"/>
              <a:cs typeface="Adobe Caslon Pro Bold" panose="0205070206050A020403" charset="0"/>
            </a:endParaRPr>
          </a:p>
        </p:txBody>
      </p:sp>
      <p:sp>
        <p:nvSpPr>
          <p:cNvPr id="41" name="矩形 40"/>
          <p:cNvSpPr/>
          <p:nvPr/>
        </p:nvSpPr>
        <p:spPr>
          <a:xfrm>
            <a:off x="5182870" y="3688715"/>
            <a:ext cx="2009775" cy="511175"/>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97"/>
          <p:cNvSpPr txBox="1"/>
          <p:nvPr/>
        </p:nvSpPr>
        <p:spPr>
          <a:xfrm>
            <a:off x="5488164" y="3610683"/>
            <a:ext cx="2464868" cy="645795"/>
          </a:xfrm>
          <a:prstGeom prst="rect">
            <a:avLst/>
          </a:prstGeom>
          <a:noFill/>
        </p:spPr>
        <p:txBody>
          <a:bodyPr wrap="square" lIns="102974" tIns="0" rIns="102974" bIns="0" rtlCol="0" anchor="t">
            <a:spAutoFit/>
          </a:bodyPr>
          <a:lstStyle/>
          <a:p>
            <a:pPr>
              <a:lnSpc>
                <a:spcPct val="150000"/>
              </a:lnSpc>
            </a:pPr>
            <a:r>
              <a:rPr lang="en-US" altLang="zh-CN" sz="2800" b="1">
                <a:latin typeface="Adobe Caslon Pro Bold" panose="0205070206050A020403" charset="0"/>
                <a:ea typeface="华文楷体" panose="02010600040101010101" charset="-122"/>
                <a:cs typeface="Adobe Caslon Pro Bold" panose="0205070206050A020403" charset="0"/>
              </a:rPr>
              <a:t>Details</a:t>
            </a:r>
            <a:endParaRPr lang="en-US" altLang="zh-CN" sz="2400" b="1" dirty="0">
              <a:solidFill>
                <a:schemeClr val="tx1">
                  <a:lumMod val="65000"/>
                  <a:lumOff val="35000"/>
                </a:schemeClr>
              </a:solidFill>
              <a:latin typeface="Adobe Caslon Pro Bold" panose="0205070206050A020403" charset="0"/>
              <a:ea typeface="隶书" panose="02010509060101010101" pitchFamily="49" charset="-122"/>
              <a:cs typeface="Adobe Caslon Pro Bold" panose="0205070206050A020403" charset="0"/>
            </a:endParaRPr>
          </a:p>
        </p:txBody>
      </p:sp>
      <p:sp>
        <p:nvSpPr>
          <p:cNvPr id="46" name="矩形 45"/>
          <p:cNvSpPr/>
          <p:nvPr/>
        </p:nvSpPr>
        <p:spPr>
          <a:xfrm>
            <a:off x="5182870" y="4850765"/>
            <a:ext cx="2186305" cy="568325"/>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97"/>
          <p:cNvSpPr txBox="1"/>
          <p:nvPr/>
        </p:nvSpPr>
        <p:spPr>
          <a:xfrm>
            <a:off x="5314174" y="4770500"/>
            <a:ext cx="2464868" cy="645795"/>
          </a:xfrm>
          <a:prstGeom prst="rect">
            <a:avLst/>
          </a:prstGeom>
          <a:noFill/>
        </p:spPr>
        <p:txBody>
          <a:bodyPr wrap="square" lIns="102974" tIns="0" rIns="102974" bIns="0" rtlCol="0" anchor="t">
            <a:spAutoFit/>
          </a:bodyPr>
          <a:lstStyle/>
          <a:p>
            <a:pPr>
              <a:lnSpc>
                <a:spcPct val="150000"/>
              </a:lnSpc>
            </a:pPr>
            <a:r>
              <a:rPr lang="en-US" altLang="zh-CN" sz="2800" b="1">
                <a:latin typeface="Adobe Caslon Pro Bold" panose="0205070206050A020403" charset="0"/>
                <a:ea typeface="华文楷体" panose="02010600040101010101" charset="-122"/>
                <a:cs typeface="Adobe Caslon Pro Bold" panose="0205070206050A020403" charset="0"/>
              </a:rPr>
              <a:t>Conclusion</a:t>
            </a:r>
            <a:endParaRPr lang="en-US" altLang="zh-CN" sz="2800" b="1" dirty="0">
              <a:solidFill>
                <a:schemeClr val="tx1">
                  <a:lumMod val="65000"/>
                  <a:lumOff val="35000"/>
                </a:schemeClr>
              </a:solidFill>
              <a:latin typeface="Adobe Caslon Pro Bold" panose="0205070206050A020403" charset="0"/>
              <a:ea typeface="华文楷体" panose="02010600040101010101" charset="-122"/>
              <a:cs typeface="Adobe Caslon Pro Bold" panose="0205070206050A020403" charset="0"/>
            </a:endParaRPr>
          </a:p>
        </p:txBody>
      </p:sp>
      <p:sp>
        <p:nvSpPr>
          <p:cNvPr id="2" name="文本框 1"/>
          <p:cNvSpPr txBox="1"/>
          <p:nvPr/>
        </p:nvSpPr>
        <p:spPr>
          <a:xfrm>
            <a:off x="1020445" y="2903855"/>
            <a:ext cx="2029460" cy="706755"/>
          </a:xfrm>
          <a:prstGeom prst="rect">
            <a:avLst/>
          </a:prstGeom>
          <a:noFill/>
        </p:spPr>
        <p:txBody>
          <a:bodyPr wrap="square" rtlCol="0">
            <a:spAutoFit/>
          </a:bodyPr>
          <a:lstStyle/>
          <a:p>
            <a:r>
              <a:rPr lang="en-US" altLang="zh-CN" sz="4000" b="1">
                <a:solidFill>
                  <a:schemeClr val="tx1">
                    <a:lumMod val="75000"/>
                    <a:lumOff val="25000"/>
                  </a:schemeClr>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Contents</a:t>
            </a:r>
            <a:endParaRPr lang="en-US" altLang="zh-CN" sz="4000" b="1">
              <a:solidFill>
                <a:schemeClr val="tx1">
                  <a:lumMod val="75000"/>
                  <a:lumOff val="25000"/>
                </a:schemeClr>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barn(inVertical)">
                                      <p:cBhvr>
                                        <p:cTn id="49" dur="500"/>
                                        <p:tgtEl>
                                          <p:spTgt spid="4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inVertical)">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2" grpId="0" animBg="1"/>
      <p:bldP spid="24" grpId="0" animBg="1"/>
      <p:bldP spid="26" grpId="0" animBg="1"/>
      <p:bldP spid="31" grpId="0" bldLvl="0" animBg="1"/>
      <p:bldP spid="32" grpId="0"/>
      <p:bldP spid="36" grpId="0" bldLvl="0" animBg="1"/>
      <p:bldP spid="37" grpId="0"/>
      <p:bldP spid="41" grpId="0" bldLvl="0" animBg="1"/>
      <p:bldP spid="42" grpId="0"/>
      <p:bldP spid="46" grpId="0" bldLvl="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a094962eca1e"/>
          <p:cNvPicPr>
            <a:picLocks noChangeAspect="1"/>
          </p:cNvPicPr>
          <p:nvPr/>
        </p:nvPicPr>
        <p:blipFill rotWithShape="1">
          <a:blip r:embed="rId1" cstate="screen"/>
          <a:srcRect/>
          <a:stretch>
            <a:fillRect/>
          </a:stretch>
        </p:blipFill>
        <p:spPr>
          <a:xfrm flipH="1">
            <a:off x="7643224" y="2226776"/>
            <a:ext cx="4548777" cy="4639063"/>
          </a:xfrm>
          <a:custGeom>
            <a:avLst/>
            <a:gdLst>
              <a:gd name="connsiteX0" fmla="*/ 4548777 w 4548777"/>
              <a:gd name="connsiteY0" fmla="*/ 0 h 4639063"/>
              <a:gd name="connsiteX1" fmla="*/ 1290515 w 4548777"/>
              <a:gd name="connsiteY1" fmla="*/ 0 h 4639063"/>
              <a:gd name="connsiteX2" fmla="*/ 0 w 4548777"/>
              <a:gd name="connsiteY2" fmla="*/ 1418183 h 4639063"/>
              <a:gd name="connsiteX3" fmla="*/ 0 w 4548777"/>
              <a:gd name="connsiteY3" fmla="*/ 4639063 h 4639063"/>
              <a:gd name="connsiteX4" fmla="*/ 4548777 w 4548777"/>
              <a:gd name="connsiteY4" fmla="*/ 4639063 h 463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777" h="4639063">
                <a:moveTo>
                  <a:pt x="4548777" y="0"/>
                </a:moveTo>
                <a:lnTo>
                  <a:pt x="1290515" y="0"/>
                </a:lnTo>
                <a:lnTo>
                  <a:pt x="0" y="1418183"/>
                </a:lnTo>
                <a:lnTo>
                  <a:pt x="0" y="4639063"/>
                </a:lnTo>
                <a:lnTo>
                  <a:pt x="4548777" y="4639063"/>
                </a:lnTo>
                <a:close/>
              </a:path>
            </a:pathLst>
          </a:custGeom>
        </p:spPr>
      </p:pic>
      <p:grpSp>
        <p:nvGrpSpPr>
          <p:cNvPr id="8" name="组合 7"/>
          <p:cNvGrpSpPr/>
          <p:nvPr/>
        </p:nvGrpSpPr>
        <p:grpSpPr>
          <a:xfrm rot="2395105">
            <a:off x="5022215" y="1373505"/>
            <a:ext cx="2083435" cy="2425700"/>
            <a:chOff x="5533448" y="826221"/>
            <a:chExt cx="3752791" cy="4368686"/>
          </a:xfrm>
        </p:grpSpPr>
        <p:sp>
          <p:nvSpPr>
            <p:cNvPr id="1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rotWithShape="1">
            <a:blip r:embed="rId2" cstate="screen">
              <a:lum bright="70000" contrast="-70000"/>
            </a:blip>
            <a:srcRect/>
            <a:stretch>
              <a:fillRect/>
            </a:stretch>
          </p:blipFill>
          <p:spPr>
            <a:xfrm>
              <a:off x="6731104" y="1834016"/>
              <a:ext cx="596598" cy="323960"/>
            </a:xfrm>
            <a:prstGeom prst="rect">
              <a:avLst/>
            </a:prstGeom>
          </p:spPr>
        </p:pic>
        <p:pic>
          <p:nvPicPr>
            <p:cNvPr id="10" name="图片 9"/>
            <p:cNvPicPr>
              <a:picLocks noChangeAspect="1"/>
            </p:cNvPicPr>
            <p:nvPr/>
          </p:nvPicPr>
          <p:blipFill rotWithShape="1">
            <a:blip r:embed="rId3" cstate="screen">
              <a:lum bright="70000" contrast="-70000"/>
            </a:blip>
            <a:srcRect/>
            <a:stretch>
              <a:fillRect/>
            </a:stretch>
          </p:blipFill>
          <p:spPr>
            <a:xfrm>
              <a:off x="6611753" y="1914521"/>
              <a:ext cx="444499" cy="323960"/>
            </a:xfrm>
            <a:prstGeom prst="rect">
              <a:avLst/>
            </a:prstGeom>
          </p:spPr>
        </p:pic>
      </p:grpSp>
      <p:pic>
        <p:nvPicPr>
          <p:cNvPr id="14" name="图片 13" descr="582ed5f479338"/>
          <p:cNvPicPr>
            <a:picLocks noChangeAspect="1"/>
          </p:cNvPicPr>
          <p:nvPr/>
        </p:nvPicPr>
        <p:blipFill>
          <a:blip r:embed="rId4" cstate="screen"/>
          <a:srcRect/>
          <a:stretch>
            <a:fillRect/>
          </a:stretch>
        </p:blipFill>
        <p:spPr>
          <a:xfrm>
            <a:off x="7342583" y="1950134"/>
            <a:ext cx="2042104" cy="832774"/>
          </a:xfrm>
          <a:prstGeom prst="rect">
            <a:avLst/>
          </a:prstGeom>
        </p:spPr>
      </p:pic>
      <p:pic>
        <p:nvPicPr>
          <p:cNvPr id="15" name="图片 14" descr="582ed5f479338"/>
          <p:cNvPicPr>
            <a:picLocks noChangeAspect="1"/>
          </p:cNvPicPr>
          <p:nvPr/>
        </p:nvPicPr>
        <p:blipFill>
          <a:blip r:embed="rId5" cstate="screen"/>
          <a:srcRect b="-7072"/>
          <a:stretch>
            <a:fillRect/>
          </a:stretch>
        </p:blipFill>
        <p:spPr>
          <a:xfrm>
            <a:off x="2332237" y="3596012"/>
            <a:ext cx="2070158" cy="1278213"/>
          </a:xfrm>
          <a:prstGeom prst="rect">
            <a:avLst/>
          </a:prstGeom>
        </p:spPr>
      </p:pic>
      <p:sp>
        <p:nvSpPr>
          <p:cNvPr id="18" name="文本框 17"/>
          <p:cNvSpPr txBox="1"/>
          <p:nvPr/>
        </p:nvSpPr>
        <p:spPr>
          <a:xfrm>
            <a:off x="3811497" y="4226616"/>
            <a:ext cx="4569618" cy="1322070"/>
          </a:xfrm>
          <a:prstGeom prst="rect">
            <a:avLst/>
          </a:prstGeom>
          <a:noFill/>
        </p:spPr>
        <p:txBody>
          <a:bodyPr wrap="square" rtlCol="0">
            <a:spAutoFit/>
          </a:bodyPr>
          <a:lstStyle/>
          <a:p>
            <a:pPr algn="ctr"/>
            <a:r>
              <a:rPr lang="en-US" altLang="zh-CN" sz="4000" b="1">
                <a:solidFill>
                  <a:schemeClr val="bg1"/>
                </a:solidFill>
                <a:latin typeface="Adobe Caslon Pro Bold" panose="0205070206050A020403" charset="0"/>
                <a:ea typeface="华文楷体" panose="02010600040101010101" charset="-122"/>
                <a:cs typeface="Adobe Caslon Pro Bold" panose="0205070206050A020403" charset="0"/>
                <a:sym typeface="+mn-ea"/>
              </a:rPr>
              <a:t>Introduction</a:t>
            </a:r>
            <a:endParaRPr lang="en-US" altLang="zh-CN" sz="4000" b="1">
              <a:solidFill>
                <a:schemeClr val="bg1"/>
              </a:solidFill>
              <a:latin typeface="Adobe Caslon Pro Bold" panose="0205070206050A020403" charset="0"/>
              <a:ea typeface="华文楷体" panose="02010600040101010101" charset="-122"/>
              <a:cs typeface="Adobe Caslon Pro Bold" panose="0205070206050A020403" charset="0"/>
            </a:endParaRPr>
          </a:p>
          <a:p>
            <a:pPr algn="ctr"/>
            <a:endParaRPr lang="en-US" altLang="zh-CN" sz="4000" b="1" dirty="0">
              <a:solidFill>
                <a:schemeClr val="bg1"/>
              </a:solidFill>
              <a:latin typeface="Adobe Caslon Pro Bold" panose="0205070206050A020403" charset="0"/>
              <a:ea typeface="华文楷体" panose="02010600040101010101" charset="-122"/>
              <a:cs typeface="Adobe Caslon Pro Bold" panose="0205070206050A020403" charset="0"/>
            </a:endParaRP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rotWithShape="1">
            <a:blip r:embed="rId2" cstate="screen">
              <a:lum bright="70000" contrast="-70000"/>
            </a:blip>
            <a:srcRect/>
            <a:stretch>
              <a:fillRect/>
            </a:stretch>
          </p:blipFill>
          <p:spPr>
            <a:xfrm>
              <a:off x="6731104" y="1834016"/>
              <a:ext cx="596598" cy="323960"/>
            </a:xfrm>
            <a:prstGeom prst="rect">
              <a:avLst/>
            </a:prstGeom>
          </p:spPr>
        </p:pic>
        <p:pic>
          <p:nvPicPr>
            <p:cNvPr id="23" name="图片 22"/>
            <p:cNvPicPr>
              <a:picLocks noChangeAspect="1"/>
            </p:cNvPicPr>
            <p:nvPr/>
          </p:nvPicPr>
          <p:blipFill rotWithShape="1">
            <a:blip r:embed="rId3" cstate="screen">
              <a:lum bright="70000" contrast="-70000"/>
            </a:blip>
            <a:srcRect/>
            <a:stretch>
              <a:fillRect/>
            </a:stretch>
          </p:blipFill>
          <p:spPr>
            <a:xfrm>
              <a:off x="6611753" y="1914521"/>
              <a:ext cx="444499" cy="323960"/>
            </a:xfrm>
            <a:prstGeom prst="rect">
              <a:avLst/>
            </a:prstGeom>
          </p:spPr>
        </p:pic>
      </p:grpSp>
      <p:sp>
        <p:nvSpPr>
          <p:cNvPr id="2" name="文本框 1"/>
          <p:cNvSpPr txBox="1"/>
          <p:nvPr/>
        </p:nvSpPr>
        <p:spPr>
          <a:xfrm>
            <a:off x="5626100" y="1741170"/>
            <a:ext cx="1383665" cy="1568450"/>
          </a:xfrm>
          <a:prstGeom prst="rect">
            <a:avLst/>
          </a:prstGeom>
          <a:noFill/>
        </p:spPr>
        <p:txBody>
          <a:bodyPr wrap="square" rtlCol="0">
            <a:spAutoFit/>
          </a:bodyPr>
          <a:lstStyle/>
          <a:p>
            <a:r>
              <a:rPr lang="en-US" altLang="zh-CN" sz="9600">
                <a:solidFill>
                  <a:schemeClr val="bg1"/>
                </a:solidFill>
              </a:rPr>
              <a:t>1</a:t>
            </a:r>
            <a:endParaRPr lang="en-US" altLang="zh-CN" sz="9600">
              <a:solidFill>
                <a:schemeClr val="bg1"/>
              </a:solidFill>
            </a:endParaRPr>
          </a:p>
        </p:txBody>
      </p:sp>
      <p:pic>
        <p:nvPicPr>
          <p:cNvPr id="31" name="图片 30" descr="77"/>
          <p:cNvPicPr>
            <a:picLocks noChangeAspect="1"/>
          </p:cNvPicPr>
          <p:nvPr/>
        </p:nvPicPr>
        <p:blipFill>
          <a:blip r:embed="rId6" cstate="screen"/>
          <a:srcRect r="32797"/>
          <a:stretch>
            <a:fillRect/>
          </a:stretch>
        </p:blipFill>
        <p:spPr>
          <a:xfrm>
            <a:off x="6341" y="-110850"/>
            <a:ext cx="2772256" cy="275045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42"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srcRect b="17517"/>
          <a:stretch>
            <a:fillRect/>
          </a:stretch>
        </p:blipFill>
        <p:spPr>
          <a:xfrm flipV="1">
            <a:off x="8461375" y="2286635"/>
            <a:ext cx="3108960" cy="4003675"/>
          </a:xfrm>
          <a:prstGeom prst="rect">
            <a:avLst/>
          </a:prstGeom>
        </p:spPr>
      </p:pic>
      <p:pic>
        <p:nvPicPr>
          <p:cNvPr id="5" name="图片 4" descr="582ed5f479338"/>
          <p:cNvPicPr>
            <a:picLocks noChangeAspect="1"/>
          </p:cNvPicPr>
          <p:nvPr/>
        </p:nvPicPr>
        <p:blipFill>
          <a:blip r:embed="rId2" cstate="screen"/>
          <a:srcRect/>
          <a:stretch>
            <a:fillRect/>
          </a:stretch>
        </p:blipFill>
        <p:spPr>
          <a:xfrm>
            <a:off x="8086889" y="37628"/>
            <a:ext cx="2042104" cy="832774"/>
          </a:xfrm>
          <a:prstGeom prst="rect">
            <a:avLst/>
          </a:prstGeom>
        </p:spPr>
      </p:pic>
      <p:pic>
        <p:nvPicPr>
          <p:cNvPr id="6" name="图片 5" descr="582ed5f479338"/>
          <p:cNvPicPr>
            <a:picLocks noChangeAspect="1"/>
          </p:cNvPicPr>
          <p:nvPr/>
        </p:nvPicPr>
        <p:blipFill rotWithShape="1">
          <a:blip r:embed="rId3" cstate="screen"/>
          <a:srcRect/>
          <a:stretch>
            <a:fillRect/>
          </a:stretch>
        </p:blipFill>
        <p:spPr>
          <a:xfrm>
            <a:off x="2196318" y="197176"/>
            <a:ext cx="2070158" cy="727200"/>
          </a:xfrm>
          <a:prstGeom prst="rect">
            <a:avLst/>
          </a:prstGeom>
        </p:spPr>
      </p:pic>
      <p:sp>
        <p:nvSpPr>
          <p:cNvPr id="8" name="文本框 7"/>
          <p:cNvSpPr txBox="1"/>
          <p:nvPr/>
        </p:nvSpPr>
        <p:spPr>
          <a:xfrm>
            <a:off x="3891874" y="299166"/>
            <a:ext cx="4569618" cy="521970"/>
          </a:xfrm>
          <a:prstGeom prst="rect">
            <a:avLst/>
          </a:prstGeom>
          <a:noFill/>
        </p:spPr>
        <p:txBody>
          <a:bodyPr wrap="square" rtlCol="0">
            <a:spAutoFit/>
          </a:bodyPr>
          <a:lstStyle/>
          <a:p>
            <a:pPr algn="ct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Introduction</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sp>
        <p:nvSpPr>
          <p:cNvPr id="9" name="矩形 8"/>
          <p:cNvSpPr/>
          <p:nvPr/>
        </p:nvSpPr>
        <p:spPr>
          <a:xfrm>
            <a:off x="8429254" y="2284004"/>
            <a:ext cx="2721442" cy="40081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4" name="文本框 13"/>
          <p:cNvSpPr txBox="1"/>
          <p:nvPr/>
        </p:nvSpPr>
        <p:spPr>
          <a:xfrm>
            <a:off x="736600" y="1529080"/>
            <a:ext cx="7035800" cy="1599565"/>
          </a:xfrm>
          <a:prstGeom prst="rect">
            <a:avLst/>
          </a:prstGeom>
          <a:noFill/>
        </p:spPr>
        <p:txBody>
          <a:bodyPr wrap="square" rtlCol="0">
            <a:spAutoFit/>
          </a:bodyPr>
          <a:lstStyle/>
          <a:p>
            <a:pPr marL="457200" indent="-457200" fontAlgn="auto">
              <a:lnSpc>
                <a:spcPct val="100000"/>
              </a:lnSpc>
              <a:buFont typeface="Arial" panose="020B0604020202020204" pitchFamily="34" charset="0"/>
              <a:buChar char="•"/>
            </a:pPr>
            <a:r>
              <a:rPr lang="zh-CN" altLang="en-US" sz="2800" dirty="0">
                <a:solidFill>
                  <a:schemeClr val="bg1"/>
                </a:solidFill>
                <a:latin typeface="Times New Roman" panose="02020603050405020304" charset="0"/>
                <a:cs typeface="Times New Roman" panose="02020603050405020304" charset="0"/>
                <a:sym typeface="+mn-ea"/>
              </a:rPr>
              <a:t>Chinese Clothing has a long history while Han people dominate most periods in history.</a:t>
            </a:r>
            <a:endParaRPr lang="zh-CN" altLang="en-US" sz="2800" dirty="0">
              <a:solidFill>
                <a:schemeClr val="bg1"/>
              </a:solidFill>
              <a:latin typeface="Times New Roman" panose="02020603050405020304" charset="0"/>
              <a:cs typeface="Times New Roman" panose="02020603050405020304" charset="0"/>
            </a:endParaRPr>
          </a:p>
          <a:p>
            <a:pPr>
              <a:lnSpc>
                <a:spcPct val="150000"/>
              </a:lnSpc>
            </a:pPr>
            <a:endParaRPr lang="zh-CN" altLang="en-US" sz="2800" dirty="0">
              <a:solidFill>
                <a:schemeClr val="bg1"/>
              </a:solidFill>
              <a:latin typeface="Times New Roman" panose="02020603050405020304" charset="0"/>
              <a:ea typeface="隶书" panose="02010509060101010101" pitchFamily="49" charset="-122"/>
              <a:cs typeface="Times New Roman" panose="02020603050405020304" charset="0"/>
            </a:endParaRPr>
          </a:p>
        </p:txBody>
      </p:sp>
      <p:sp>
        <p:nvSpPr>
          <p:cNvPr id="2" name="文本框 1"/>
          <p:cNvSpPr txBox="1"/>
          <p:nvPr/>
        </p:nvSpPr>
        <p:spPr>
          <a:xfrm>
            <a:off x="736600" y="2573655"/>
            <a:ext cx="6927850" cy="953135"/>
          </a:xfrm>
          <a:prstGeom prst="rect">
            <a:avLst/>
          </a:prstGeom>
          <a:noFill/>
        </p:spPr>
        <p:txBody>
          <a:bodyPr wrap="square" rtlCol="0" anchor="t">
            <a:spAutoFit/>
          </a:bodyPr>
          <a:lstStyle/>
          <a:p>
            <a:pPr marL="457200" indent="-457200">
              <a:buFont typeface="Arial" panose="020B0604020202020204" pitchFamily="34" charset="0"/>
              <a:buChar char="•"/>
            </a:pPr>
            <a:r>
              <a:rPr lang="zh-CN" altLang="en-US" sz="2800" dirty="0">
                <a:solidFill>
                  <a:schemeClr val="bg1"/>
                </a:solidFill>
                <a:latin typeface="Times New Roman" panose="02020603050405020304" charset="0"/>
                <a:cs typeface="Times New Roman" panose="02020603050405020304" charset="0"/>
                <a:sym typeface="+mn-ea"/>
              </a:rPr>
              <a:t>Clothing manufacture in China dates back to prehistoric times, at least 7,000</a:t>
            </a:r>
            <a:r>
              <a:rPr lang="en-US" altLang="zh-CN" sz="2800" dirty="0">
                <a:solidFill>
                  <a:schemeClr val="bg1"/>
                </a:solidFill>
                <a:latin typeface="Times New Roman" panose="02020603050405020304" charset="0"/>
                <a:cs typeface="Times New Roman" panose="02020603050405020304" charset="0"/>
                <a:sym typeface="+mn-ea"/>
              </a:rPr>
              <a:t> </a:t>
            </a:r>
            <a:r>
              <a:rPr lang="zh-CN" altLang="en-US" sz="2800" dirty="0">
                <a:solidFill>
                  <a:schemeClr val="bg1"/>
                </a:solidFill>
                <a:latin typeface="Times New Roman" panose="02020603050405020304" charset="0"/>
                <a:cs typeface="Times New Roman" panose="02020603050405020304" charset="0"/>
                <a:sym typeface="+mn-ea"/>
              </a:rPr>
              <a:t>years ago</a:t>
            </a:r>
            <a:r>
              <a:rPr lang="en-US" altLang="zh-CN" sz="2800" dirty="0">
                <a:solidFill>
                  <a:schemeClr val="bg1"/>
                </a:solidFill>
                <a:latin typeface="Times New Roman" panose="02020603050405020304" charset="0"/>
                <a:cs typeface="Times New Roman" panose="02020603050405020304" charset="0"/>
                <a:sym typeface="+mn-ea"/>
              </a:rPr>
              <a:t>.</a:t>
            </a:r>
            <a:endParaRPr lang="en-US" altLang="zh-CN" sz="2800" dirty="0">
              <a:solidFill>
                <a:schemeClr val="bg1"/>
              </a:solidFill>
              <a:latin typeface="Times New Roman" panose="02020603050405020304" charset="0"/>
              <a:cs typeface="Times New Roman" panose="02020603050405020304" charset="0"/>
              <a:sym typeface="+mn-ea"/>
            </a:endParaRPr>
          </a:p>
        </p:txBody>
      </p:sp>
      <p:sp>
        <p:nvSpPr>
          <p:cNvPr id="3" name="文本框 2"/>
          <p:cNvSpPr txBox="1"/>
          <p:nvPr/>
        </p:nvSpPr>
        <p:spPr>
          <a:xfrm>
            <a:off x="736600" y="3581400"/>
            <a:ext cx="7564755" cy="2245360"/>
          </a:xfrm>
          <a:prstGeom prst="rect">
            <a:avLst/>
          </a:prstGeom>
          <a:noFill/>
        </p:spPr>
        <p:txBody>
          <a:bodyPr wrap="square" rtlCol="0" anchor="t">
            <a:spAutoFit/>
          </a:bodyPr>
          <a:lstStyle/>
          <a:p>
            <a:pPr marL="457200" indent="-457200" algn="l">
              <a:buFont typeface="Arial" panose="020B0604020202020204" pitchFamily="34" charset="0"/>
              <a:buChar char="•"/>
            </a:pPr>
            <a:r>
              <a:rPr lang="zh-CN" altLang="en-US" sz="2800" dirty="0">
                <a:solidFill>
                  <a:schemeClr val="bg1"/>
                </a:solidFill>
                <a:latin typeface="Times New Roman" panose="02020603050405020304" charset="0"/>
                <a:cs typeface="Times New Roman" panose="02020603050405020304" charset="0"/>
              </a:rPr>
              <a:t>For thousands of years, generations of clothing </a:t>
            </a:r>
            <a:endParaRPr lang="zh-CN" altLang="en-US" sz="2800" dirty="0">
              <a:solidFill>
                <a:schemeClr val="bg1"/>
              </a:solidFill>
              <a:latin typeface="Times New Roman" panose="02020603050405020304" charset="0"/>
              <a:cs typeface="Times New Roman" panose="02020603050405020304" charset="0"/>
            </a:endParaRPr>
          </a:p>
          <a:p>
            <a:pPr algn="l"/>
            <a:r>
              <a:rPr lang="zh-CN" altLang="en-US" sz="2800" dirty="0">
                <a:solidFill>
                  <a:schemeClr val="bg1"/>
                </a:solidFill>
                <a:latin typeface="Times New Roman" panose="02020603050405020304" charset="0"/>
                <a:cs typeface="Times New Roman" panose="02020603050405020304" charset="0"/>
              </a:rPr>
              <a:t>designers have devoted themselves to building the Kingdom of Clothes, making the garments that cover the human body into an important component of Chinese culture.</a:t>
            </a:r>
            <a:endParaRPr lang="zh-CN" altLang="en-US" sz="2800" dirty="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a094962eca1e"/>
          <p:cNvPicPr>
            <a:picLocks noChangeAspect="1"/>
          </p:cNvPicPr>
          <p:nvPr/>
        </p:nvPicPr>
        <p:blipFill rotWithShape="1">
          <a:blip r:embed="rId1" cstate="screen"/>
          <a:srcRect/>
          <a:stretch>
            <a:fillRect/>
          </a:stretch>
        </p:blipFill>
        <p:spPr>
          <a:xfrm flipH="1">
            <a:off x="7643224" y="2226776"/>
            <a:ext cx="4548777" cy="4639063"/>
          </a:xfrm>
          <a:custGeom>
            <a:avLst/>
            <a:gdLst>
              <a:gd name="connsiteX0" fmla="*/ 4548777 w 4548777"/>
              <a:gd name="connsiteY0" fmla="*/ 0 h 4639063"/>
              <a:gd name="connsiteX1" fmla="*/ 1290515 w 4548777"/>
              <a:gd name="connsiteY1" fmla="*/ 0 h 4639063"/>
              <a:gd name="connsiteX2" fmla="*/ 0 w 4548777"/>
              <a:gd name="connsiteY2" fmla="*/ 1418183 h 4639063"/>
              <a:gd name="connsiteX3" fmla="*/ 0 w 4548777"/>
              <a:gd name="connsiteY3" fmla="*/ 4639063 h 4639063"/>
              <a:gd name="connsiteX4" fmla="*/ 4548777 w 4548777"/>
              <a:gd name="connsiteY4" fmla="*/ 4639063 h 463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777" h="4639063">
                <a:moveTo>
                  <a:pt x="4548777" y="0"/>
                </a:moveTo>
                <a:lnTo>
                  <a:pt x="1290515" y="0"/>
                </a:lnTo>
                <a:lnTo>
                  <a:pt x="0" y="1418183"/>
                </a:lnTo>
                <a:lnTo>
                  <a:pt x="0" y="4639063"/>
                </a:lnTo>
                <a:lnTo>
                  <a:pt x="4548777" y="4639063"/>
                </a:lnTo>
                <a:close/>
              </a:path>
            </a:pathLst>
          </a:custGeom>
        </p:spPr>
      </p:pic>
      <p:grpSp>
        <p:nvGrpSpPr>
          <p:cNvPr id="8" name="组合 7"/>
          <p:cNvGrpSpPr/>
          <p:nvPr/>
        </p:nvGrpSpPr>
        <p:grpSpPr>
          <a:xfrm rot="2395105">
            <a:off x="5022215" y="1373505"/>
            <a:ext cx="2083435" cy="2425700"/>
            <a:chOff x="5533448" y="826221"/>
            <a:chExt cx="3752791" cy="4368686"/>
          </a:xfrm>
        </p:grpSpPr>
        <p:sp>
          <p:nvSpPr>
            <p:cNvPr id="1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rotWithShape="1">
            <a:blip r:embed="rId2" cstate="screen">
              <a:lum bright="70000" contrast="-70000"/>
            </a:blip>
            <a:srcRect/>
            <a:stretch>
              <a:fillRect/>
            </a:stretch>
          </p:blipFill>
          <p:spPr>
            <a:xfrm>
              <a:off x="6731104" y="1834016"/>
              <a:ext cx="596598" cy="323960"/>
            </a:xfrm>
            <a:prstGeom prst="rect">
              <a:avLst/>
            </a:prstGeom>
          </p:spPr>
        </p:pic>
        <p:pic>
          <p:nvPicPr>
            <p:cNvPr id="10" name="图片 9"/>
            <p:cNvPicPr>
              <a:picLocks noChangeAspect="1"/>
            </p:cNvPicPr>
            <p:nvPr/>
          </p:nvPicPr>
          <p:blipFill rotWithShape="1">
            <a:blip r:embed="rId3" cstate="screen">
              <a:lum bright="70000" contrast="-70000"/>
            </a:blip>
            <a:srcRect/>
            <a:stretch>
              <a:fillRect/>
            </a:stretch>
          </p:blipFill>
          <p:spPr>
            <a:xfrm>
              <a:off x="6611753" y="1914521"/>
              <a:ext cx="444499" cy="323960"/>
            </a:xfrm>
            <a:prstGeom prst="rect">
              <a:avLst/>
            </a:prstGeom>
          </p:spPr>
        </p:pic>
      </p:grpSp>
      <p:pic>
        <p:nvPicPr>
          <p:cNvPr id="14" name="图片 13" descr="582ed5f479338"/>
          <p:cNvPicPr>
            <a:picLocks noChangeAspect="1"/>
          </p:cNvPicPr>
          <p:nvPr/>
        </p:nvPicPr>
        <p:blipFill>
          <a:blip r:embed="rId4" cstate="screen"/>
          <a:srcRect/>
          <a:stretch>
            <a:fillRect/>
          </a:stretch>
        </p:blipFill>
        <p:spPr>
          <a:xfrm>
            <a:off x="7342583" y="1950134"/>
            <a:ext cx="2042104" cy="832774"/>
          </a:xfrm>
          <a:prstGeom prst="rect">
            <a:avLst/>
          </a:prstGeom>
        </p:spPr>
      </p:pic>
      <p:pic>
        <p:nvPicPr>
          <p:cNvPr id="15" name="图片 14" descr="582ed5f479338"/>
          <p:cNvPicPr>
            <a:picLocks noChangeAspect="1"/>
          </p:cNvPicPr>
          <p:nvPr/>
        </p:nvPicPr>
        <p:blipFill>
          <a:blip r:embed="rId5" cstate="screen"/>
          <a:srcRect b="-7072"/>
          <a:stretch>
            <a:fillRect/>
          </a:stretch>
        </p:blipFill>
        <p:spPr>
          <a:xfrm>
            <a:off x="2332237" y="3596012"/>
            <a:ext cx="2070158" cy="1278213"/>
          </a:xfrm>
          <a:prstGeom prst="rect">
            <a:avLst/>
          </a:prstGeom>
        </p:spPr>
      </p:pic>
      <p:sp>
        <p:nvSpPr>
          <p:cNvPr id="18" name="文本框 17"/>
          <p:cNvSpPr txBox="1"/>
          <p:nvPr/>
        </p:nvSpPr>
        <p:spPr>
          <a:xfrm>
            <a:off x="3226435" y="4254500"/>
            <a:ext cx="5739765" cy="1322070"/>
          </a:xfrm>
          <a:prstGeom prst="rect">
            <a:avLst/>
          </a:prstGeom>
          <a:noFill/>
        </p:spPr>
        <p:txBody>
          <a:bodyPr wrap="square" rtlCol="0">
            <a:spAutoFit/>
          </a:bodyPr>
          <a:lstStyle/>
          <a:p>
            <a:pPr algn="ctr"/>
            <a:r>
              <a:rPr lang="zh-CN" altLang="en-US" sz="4000" b="1" dirty="0">
                <a:solidFill>
                  <a:schemeClr val="bg1"/>
                </a:solidFill>
                <a:latin typeface="Adobe Caslon Pro Bold" panose="0205070206050A020403" charset="0"/>
                <a:ea typeface="隶书" panose="02010509060101010101" pitchFamily="49" charset="-122"/>
                <a:cs typeface="Adobe Caslon Pro Bold" panose="0205070206050A020403" charset="0"/>
              </a:rPr>
              <a:t>Chinese traditional clothing</a:t>
            </a:r>
            <a:endParaRPr lang="zh-CN" altLang="en-US" sz="40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rotWithShape="1">
            <a:blip r:embed="rId2" cstate="screen">
              <a:lum bright="70000" contrast="-70000"/>
            </a:blip>
            <a:srcRect/>
            <a:stretch>
              <a:fillRect/>
            </a:stretch>
          </p:blipFill>
          <p:spPr>
            <a:xfrm>
              <a:off x="6731104" y="1834016"/>
              <a:ext cx="596598" cy="323960"/>
            </a:xfrm>
            <a:prstGeom prst="rect">
              <a:avLst/>
            </a:prstGeom>
          </p:spPr>
        </p:pic>
        <p:pic>
          <p:nvPicPr>
            <p:cNvPr id="23" name="图片 22"/>
            <p:cNvPicPr>
              <a:picLocks noChangeAspect="1"/>
            </p:cNvPicPr>
            <p:nvPr/>
          </p:nvPicPr>
          <p:blipFill rotWithShape="1">
            <a:blip r:embed="rId3" cstate="screen">
              <a:lum bright="70000" contrast="-70000"/>
            </a:blip>
            <a:srcRect/>
            <a:stretch>
              <a:fillRect/>
            </a:stretch>
          </p:blipFill>
          <p:spPr>
            <a:xfrm>
              <a:off x="6611753" y="1914521"/>
              <a:ext cx="444499" cy="323960"/>
            </a:xfrm>
            <a:prstGeom prst="rect">
              <a:avLst/>
            </a:prstGeom>
          </p:spPr>
        </p:pic>
      </p:grpSp>
      <p:sp>
        <p:nvSpPr>
          <p:cNvPr id="3" name="文本框 2"/>
          <p:cNvSpPr txBox="1"/>
          <p:nvPr/>
        </p:nvSpPr>
        <p:spPr>
          <a:xfrm>
            <a:off x="5621020" y="1797050"/>
            <a:ext cx="1493520" cy="1568450"/>
          </a:xfrm>
          <a:prstGeom prst="rect">
            <a:avLst/>
          </a:prstGeom>
          <a:noFill/>
        </p:spPr>
        <p:txBody>
          <a:bodyPr wrap="square" rtlCol="0">
            <a:spAutoFit/>
          </a:bodyPr>
          <a:lstStyle/>
          <a:p>
            <a:r>
              <a:rPr lang="en-US" altLang="zh-CN" sz="9600">
                <a:solidFill>
                  <a:schemeClr val="bg1"/>
                </a:solidFill>
              </a:rPr>
              <a:t>2</a:t>
            </a:r>
            <a:endParaRPr lang="en-US" altLang="zh-CN"/>
          </a:p>
        </p:txBody>
      </p:sp>
      <p:pic>
        <p:nvPicPr>
          <p:cNvPr id="31" name="图片 30" descr="77"/>
          <p:cNvPicPr>
            <a:picLocks noChangeAspect="1"/>
          </p:cNvPicPr>
          <p:nvPr/>
        </p:nvPicPr>
        <p:blipFill>
          <a:blip r:embed="rId6" cstate="screen"/>
          <a:srcRect r="32797"/>
          <a:stretch>
            <a:fillRect/>
          </a:stretch>
        </p:blipFill>
        <p:spPr>
          <a:xfrm>
            <a:off x="6341" y="-110850"/>
            <a:ext cx="2772256" cy="275045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42"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cstate="screen"/>
          <a:stretch>
            <a:fillRect/>
          </a:stretch>
        </p:blipFill>
        <p:spPr>
          <a:xfrm>
            <a:off x="21778" y="4039565"/>
            <a:ext cx="1770143" cy="2818435"/>
          </a:xfrm>
          <a:prstGeom prst="rect">
            <a:avLst/>
          </a:prstGeom>
        </p:spPr>
      </p:pic>
      <p:pic>
        <p:nvPicPr>
          <p:cNvPr id="20" name="图片 19"/>
          <p:cNvPicPr>
            <a:picLocks noChangeAspect="1"/>
          </p:cNvPicPr>
          <p:nvPr/>
        </p:nvPicPr>
        <p:blipFill>
          <a:blip r:embed="rId2" cstate="screen"/>
          <a:stretch>
            <a:fillRect/>
          </a:stretch>
        </p:blipFill>
        <p:spPr>
          <a:xfrm>
            <a:off x="6302304" y="2942157"/>
            <a:ext cx="4781298" cy="2991681"/>
          </a:xfrm>
          <a:prstGeom prst="rect">
            <a:avLst/>
          </a:prstGeom>
        </p:spPr>
      </p:pic>
      <p:pic>
        <p:nvPicPr>
          <p:cNvPr id="11" name="图片 10" descr="582ed5f479338"/>
          <p:cNvPicPr>
            <a:picLocks noChangeAspect="1"/>
          </p:cNvPicPr>
          <p:nvPr/>
        </p:nvPicPr>
        <p:blipFill>
          <a:blip r:embed="rId3" cstate="screen"/>
          <a:srcRect/>
          <a:stretch>
            <a:fillRect/>
          </a:stretch>
        </p:blipFill>
        <p:spPr>
          <a:xfrm>
            <a:off x="10293930" y="2231868"/>
            <a:ext cx="1579343" cy="644059"/>
          </a:xfrm>
          <a:prstGeom prst="rect">
            <a:avLst/>
          </a:prstGeom>
        </p:spPr>
      </p:pic>
      <p:pic>
        <p:nvPicPr>
          <p:cNvPr id="12" name="图片 11" descr="582ed5f479338"/>
          <p:cNvPicPr>
            <a:picLocks noChangeAspect="1"/>
          </p:cNvPicPr>
          <p:nvPr/>
        </p:nvPicPr>
        <p:blipFill rotWithShape="1">
          <a:blip r:embed="rId4" cstate="screen"/>
          <a:srcRect/>
          <a:stretch>
            <a:fillRect/>
          </a:stretch>
        </p:blipFill>
        <p:spPr>
          <a:xfrm>
            <a:off x="2196318" y="197176"/>
            <a:ext cx="2070158" cy="727200"/>
          </a:xfrm>
          <a:prstGeom prst="rect">
            <a:avLst/>
          </a:prstGeom>
        </p:spPr>
      </p:pic>
      <p:sp>
        <p:nvSpPr>
          <p:cNvPr id="15" name="文本框 14"/>
          <p:cNvSpPr txBox="1"/>
          <p:nvPr/>
        </p:nvSpPr>
        <p:spPr>
          <a:xfrm>
            <a:off x="4053799" y="284561"/>
            <a:ext cx="4569618" cy="953135"/>
          </a:xfrm>
          <a:prstGeom prst="rect">
            <a:avLst/>
          </a:prstGeom>
          <a:noFill/>
        </p:spPr>
        <p:txBody>
          <a:bodyPr wrap="square" rtlCol="0">
            <a:spAutoFit/>
          </a:bodyPr>
          <a:lstStyle/>
          <a:p>
            <a:pPr algn="ct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Traditional Han Chinese Clothing (Han</a:t>
            </a:r>
            <a:r>
              <a:rPr lang="en-US" altLang="zh-CN" sz="2800" b="1" dirty="0">
                <a:solidFill>
                  <a:schemeClr val="bg1"/>
                </a:solidFill>
                <a:latin typeface="Adobe Caslon Pro Bold" panose="0205070206050A020403" charset="0"/>
                <a:ea typeface="隶书" panose="02010509060101010101" pitchFamily="49" charset="-122"/>
                <a:cs typeface="Adobe Caslon Pro Bold" panose="0205070206050A020403" charset="0"/>
              </a:rPr>
              <a:t>f</a:t>
            </a: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u)</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sp>
        <p:nvSpPr>
          <p:cNvPr id="21" name="矩形 20"/>
          <p:cNvSpPr/>
          <p:nvPr/>
        </p:nvSpPr>
        <p:spPr>
          <a:xfrm>
            <a:off x="7761338" y="2340401"/>
            <a:ext cx="3839323" cy="25292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pic>
        <p:nvPicPr>
          <p:cNvPr id="39" name="图片 38" descr="582ed5f479338"/>
          <p:cNvPicPr>
            <a:picLocks noChangeAspect="1"/>
          </p:cNvPicPr>
          <p:nvPr/>
        </p:nvPicPr>
        <p:blipFill>
          <a:blip r:embed="rId5" cstate="screen"/>
          <a:srcRect/>
          <a:stretch>
            <a:fillRect/>
          </a:stretch>
        </p:blipFill>
        <p:spPr>
          <a:xfrm>
            <a:off x="8086889" y="37628"/>
            <a:ext cx="2042104" cy="832774"/>
          </a:xfrm>
          <a:prstGeom prst="rect">
            <a:avLst/>
          </a:prstGeom>
        </p:spPr>
      </p:pic>
      <p:sp>
        <p:nvSpPr>
          <p:cNvPr id="3" name="文本框 2"/>
          <p:cNvSpPr txBox="1"/>
          <p:nvPr/>
        </p:nvSpPr>
        <p:spPr>
          <a:xfrm>
            <a:off x="532765" y="1882140"/>
            <a:ext cx="5928360" cy="1568450"/>
          </a:xfrm>
          <a:prstGeom prst="rect">
            <a:avLst/>
          </a:prstGeom>
          <a:noFill/>
        </p:spPr>
        <p:txBody>
          <a:bodyPr wrap="square" rtlCol="0" anchor="t">
            <a:spAutoFit/>
          </a:bodyPr>
          <a:lstStyle/>
          <a:p>
            <a:r>
              <a:rPr lang="zh-CN" altLang="en-US" sz="2400" dirty="0">
                <a:latin typeface="Times New Roman" panose="02020603050405020304" charset="0"/>
                <a:cs typeface="Times New Roman" panose="02020603050405020304" charset="0"/>
              </a:rPr>
              <a:t>It refers to the attire worn by the Han people from the enthronement of the Yellow Emperor(about 2698BC) till the late Ming Dynasty (1368-1644AD). </a:t>
            </a:r>
            <a:endParaRPr lang="zh-CN" altLang="en-US" dirty="0"/>
          </a:p>
        </p:txBody>
      </p:sp>
      <p:sp>
        <p:nvSpPr>
          <p:cNvPr id="5" name="文本框 4"/>
          <p:cNvSpPr txBox="1"/>
          <p:nvPr/>
        </p:nvSpPr>
        <p:spPr>
          <a:xfrm>
            <a:off x="1390650" y="4238625"/>
            <a:ext cx="5070475" cy="1568450"/>
          </a:xfrm>
          <a:prstGeom prst="rect">
            <a:avLst/>
          </a:prstGeom>
          <a:noFill/>
        </p:spPr>
        <p:txBody>
          <a:bodyPr wrap="square" rtlCol="0" anchor="t">
            <a:spAutoFit/>
          </a:bodyPr>
          <a:lstStyle/>
          <a:p>
            <a:r>
              <a:rPr lang="zh-CN" altLang="en-US" sz="2400" dirty="0">
                <a:latin typeface="Times New Roman" panose="02020603050405020304" charset="0"/>
                <a:cs typeface="Times New Roman" panose="02020603050405020304" charset="0"/>
                <a:sym typeface="+mn-ea"/>
              </a:rPr>
              <a:t>It became known as the Han Fu(fu means 'clothes" in</a:t>
            </a:r>
            <a:r>
              <a:rPr lang="en-US" altLang="zh-CN" sz="2400" dirty="0">
                <a:latin typeface="Times New Roman" panose="02020603050405020304" charset="0"/>
                <a:cs typeface="Times New Roman" panose="02020603050405020304" charset="0"/>
                <a:sym typeface="+mn-ea"/>
              </a:rPr>
              <a:t> </a:t>
            </a:r>
            <a:r>
              <a:rPr lang="zh-CN" altLang="en-US" sz="2400" dirty="0">
                <a:latin typeface="Times New Roman" panose="02020603050405020304" charset="0"/>
                <a:cs typeface="Times New Roman" panose="02020603050405020304" charset="0"/>
                <a:sym typeface="+mn-ea"/>
              </a:rPr>
              <a:t>Chinese)because the fashion was improved and popularized during the Han Dynasty. </a:t>
            </a:r>
            <a:endParaRPr lang="zh-CN" altLang="en-US" sz="2400" dirty="0">
              <a:latin typeface="Times New Roman" panose="02020603050405020304" charset="0"/>
              <a:cs typeface="Times New Roman" panose="02020603050405020304" charset="0"/>
            </a:endParaRPr>
          </a:p>
        </p:txBody>
      </p:sp>
      <p:sp>
        <p:nvSpPr>
          <p:cNvPr id="2" name="矩形 1"/>
          <p:cNvSpPr/>
          <p:nvPr/>
        </p:nvSpPr>
        <p:spPr>
          <a:xfrm>
            <a:off x="427355" y="1865630"/>
            <a:ext cx="6034405" cy="15855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sp>
        <p:nvSpPr>
          <p:cNvPr id="4" name="矩形 3"/>
          <p:cNvSpPr/>
          <p:nvPr/>
        </p:nvSpPr>
        <p:spPr>
          <a:xfrm>
            <a:off x="1390650" y="4238625"/>
            <a:ext cx="4964430" cy="15760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sp>
        <p:nvSpPr>
          <p:cNvPr id="6" name="文本框 5"/>
          <p:cNvSpPr txBox="1"/>
          <p:nvPr/>
        </p:nvSpPr>
        <p:spPr>
          <a:xfrm>
            <a:off x="793115" y="3039745"/>
            <a:ext cx="5509260" cy="1198880"/>
          </a:xfrm>
          <a:prstGeom prst="rect">
            <a:avLst/>
          </a:prstGeom>
          <a:noFill/>
        </p:spPr>
        <p:txBody>
          <a:bodyPr wrap="square" rtlCol="0">
            <a:spAutoFit/>
          </a:bodyPr>
          <a:lstStyle/>
          <a:p>
            <a:r>
              <a:rPr lang="en-US" altLang="zh-CN" sz="3600" dirty="0">
                <a:latin typeface="Adobe Caslon Pro Bold" panose="0205070206050A020403" charset="0"/>
                <a:cs typeface="Adobe Caslon Pro Bold" panose="0205070206050A020403" charset="0"/>
              </a:rPr>
              <a:t>Why is the ancient Chinese Clothing called </a:t>
            </a:r>
            <a:r>
              <a:rPr lang="en-US" altLang="zh-CN" sz="3600" dirty="0" err="1">
                <a:latin typeface="Adobe Caslon Pro Bold" panose="0205070206050A020403" charset="0"/>
                <a:cs typeface="Adobe Caslon Pro Bold" panose="0205070206050A020403" charset="0"/>
              </a:rPr>
              <a:t>Hanfu</a:t>
            </a:r>
            <a:r>
              <a:rPr lang="en-US" altLang="zh-CN" sz="3600" dirty="0">
                <a:latin typeface="Adobe Caslon Pro Bold" panose="0205070206050A020403" charset="0"/>
                <a:cs typeface="Adobe Caslon Pro Bold" panose="0205070206050A020403" charset="0"/>
              </a:rPr>
              <a:t>?</a:t>
            </a:r>
            <a:endParaRPr lang="en-US" altLang="zh-CN" sz="3600" dirty="0">
              <a:latin typeface="Adobe Caslon Pro Bold" panose="0205070206050A020403" charset="0"/>
              <a:cs typeface="Adobe Caslon Pro Bold" panose="0205070206050A020403"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 grpId="0"/>
      <p:bldP spid="5" grpId="0"/>
      <p:bldP spid="2" grpId="0" animBg="1"/>
      <p:bldP spid="4" grpId="0" animBg="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tretch>
            <a:fillRect/>
          </a:stretch>
        </p:blipFill>
        <p:spPr>
          <a:xfrm flipV="1">
            <a:off x="2524250" y="1454354"/>
            <a:ext cx="2814660" cy="4144996"/>
          </a:xfrm>
          <a:prstGeom prst="rect">
            <a:avLst/>
          </a:prstGeom>
        </p:spPr>
      </p:pic>
      <p:sp>
        <p:nvSpPr>
          <p:cNvPr id="9" name="椭圆 8"/>
          <p:cNvSpPr/>
          <p:nvPr/>
        </p:nvSpPr>
        <p:spPr>
          <a:xfrm>
            <a:off x="717630" y="1645920"/>
            <a:ext cx="4387770" cy="438777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sp>
        <p:nvSpPr>
          <p:cNvPr id="13" name="椭圆 12"/>
          <p:cNvSpPr/>
          <p:nvPr/>
        </p:nvSpPr>
        <p:spPr>
          <a:xfrm>
            <a:off x="5808846" y="2252680"/>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latin typeface="隶书" panose="02010509060101010101" pitchFamily="49" charset="-122"/>
                <a:ea typeface="隶书" panose="02010509060101010101" pitchFamily="49" charset="-122"/>
              </a:rPr>
              <a:t>1</a:t>
            </a:r>
            <a:endParaRPr lang="en-US" altLang="zh-CN" sz="4000" dirty="0">
              <a:solidFill>
                <a:schemeClr val="bg1"/>
              </a:solidFill>
              <a:latin typeface="隶书" panose="02010509060101010101" pitchFamily="49" charset="-122"/>
              <a:ea typeface="隶书" panose="02010509060101010101" pitchFamily="49" charset="-122"/>
            </a:endParaRPr>
          </a:p>
        </p:txBody>
      </p:sp>
      <p:sp>
        <p:nvSpPr>
          <p:cNvPr id="14" name="椭圆 13"/>
          <p:cNvSpPr/>
          <p:nvPr/>
        </p:nvSpPr>
        <p:spPr>
          <a:xfrm>
            <a:off x="5808847" y="4361857"/>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latin typeface="隶书" panose="02010509060101010101" pitchFamily="49" charset="-122"/>
                <a:ea typeface="隶书" panose="02010509060101010101" pitchFamily="49" charset="-122"/>
              </a:rPr>
              <a:t>2</a:t>
            </a:r>
            <a:endParaRPr lang="en-US" altLang="zh-CN" sz="4000" dirty="0">
              <a:solidFill>
                <a:schemeClr val="bg1"/>
              </a:solidFill>
              <a:latin typeface="隶书" panose="02010509060101010101" pitchFamily="49" charset="-122"/>
              <a:ea typeface="隶书" panose="02010509060101010101" pitchFamily="49" charset="-122"/>
            </a:endParaRPr>
          </a:p>
        </p:txBody>
      </p:sp>
      <p:pic>
        <p:nvPicPr>
          <p:cNvPr id="15" name="图片 14" descr="582ed5f479338"/>
          <p:cNvPicPr>
            <a:picLocks noChangeAspect="1"/>
          </p:cNvPicPr>
          <p:nvPr/>
        </p:nvPicPr>
        <p:blipFill>
          <a:blip r:embed="rId2" cstate="screen"/>
          <a:srcRect/>
          <a:stretch>
            <a:fillRect/>
          </a:stretch>
        </p:blipFill>
        <p:spPr>
          <a:xfrm>
            <a:off x="8086889" y="37628"/>
            <a:ext cx="2042104" cy="832774"/>
          </a:xfrm>
          <a:prstGeom prst="rect">
            <a:avLst/>
          </a:prstGeom>
        </p:spPr>
      </p:pic>
      <p:pic>
        <p:nvPicPr>
          <p:cNvPr id="16" name="图片 15" descr="582ed5f479338"/>
          <p:cNvPicPr>
            <a:picLocks noChangeAspect="1"/>
          </p:cNvPicPr>
          <p:nvPr/>
        </p:nvPicPr>
        <p:blipFill rotWithShape="1">
          <a:blip r:embed="rId3" cstate="screen"/>
          <a:srcRect/>
          <a:stretch>
            <a:fillRect/>
          </a:stretch>
        </p:blipFill>
        <p:spPr>
          <a:xfrm>
            <a:off x="2196318" y="197176"/>
            <a:ext cx="2070158" cy="727200"/>
          </a:xfrm>
          <a:prstGeom prst="rect">
            <a:avLst/>
          </a:prstGeom>
        </p:spPr>
      </p:pic>
      <p:sp>
        <p:nvSpPr>
          <p:cNvPr id="4" name="文本框 3"/>
          <p:cNvSpPr txBox="1"/>
          <p:nvPr/>
        </p:nvSpPr>
        <p:spPr>
          <a:xfrm>
            <a:off x="6657340" y="4197985"/>
            <a:ext cx="5792470" cy="1938020"/>
          </a:xfrm>
          <a:prstGeom prst="rect">
            <a:avLst/>
          </a:prstGeom>
          <a:noFill/>
        </p:spPr>
        <p:txBody>
          <a:bodyPr wrap="square" rtlCol="0" anchor="t">
            <a:spAutoFit/>
          </a:bodyPr>
          <a:lstStyle/>
          <a:p>
            <a:r>
              <a:rPr lang="zh-CN" altLang="en-US" sz="2400" dirty="0">
                <a:latin typeface="Times New Roman" panose="02020603050405020304" charset="0"/>
                <a:cs typeface="Times New Roman" panose="02020603050405020304" charset="0"/>
              </a:rPr>
              <a:t>There are several representative styles of hanfu, such as the ruqun (an upper-body garment with a long outer skirt), the aoqun (an upper-body garment with a long underskirt), the beizi and the shenyi.</a:t>
            </a:r>
            <a:endParaRPr lang="zh-CN" altLang="en-US" sz="2400" dirty="0">
              <a:latin typeface="Times New Roman" panose="02020603050405020304" charset="0"/>
              <a:cs typeface="Times New Roman" panose="02020603050405020304" charset="0"/>
            </a:endParaRPr>
          </a:p>
        </p:txBody>
      </p:sp>
      <p:sp>
        <p:nvSpPr>
          <p:cNvPr id="8" name="文本框 7"/>
          <p:cNvSpPr txBox="1"/>
          <p:nvPr/>
        </p:nvSpPr>
        <p:spPr>
          <a:xfrm>
            <a:off x="6657340" y="2159635"/>
            <a:ext cx="5141595" cy="1568450"/>
          </a:xfrm>
          <a:prstGeom prst="rect">
            <a:avLst/>
          </a:prstGeom>
          <a:noFill/>
        </p:spPr>
        <p:txBody>
          <a:bodyPr wrap="square" rtlCol="0" anchor="t">
            <a:spAutoFit/>
          </a:bodyPr>
          <a:lstStyle/>
          <a:p>
            <a:r>
              <a:rPr lang="zh-CN" altLang="en-US" sz="2400" dirty="0">
                <a:latin typeface="Times New Roman" panose="02020603050405020304" charset="0"/>
                <a:cs typeface="Times New Roman" panose="02020603050405020304" charset="0"/>
                <a:sym typeface="+mn-ea"/>
              </a:rPr>
              <a:t>It is usually in the from of long gown, cross collar, wrapping the right lapel over the left, loose wide sleeves and no buttons but a sash. </a:t>
            </a:r>
            <a:endParaRPr lang="zh-CN" altLang="en-US" sz="2400" dirty="0">
              <a:latin typeface="Times New Roman" panose="02020603050405020304" charset="0"/>
              <a:cs typeface="Times New Roman" panose="02020603050405020304" charset="0"/>
              <a:sym typeface="+mn-ea"/>
            </a:endParaRPr>
          </a:p>
        </p:txBody>
      </p:sp>
      <p:pic>
        <p:nvPicPr>
          <p:cNvPr id="5" name="图片 4"/>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flipH="1">
            <a:off x="-27" y="0"/>
            <a:ext cx="4572000" cy="6858000"/>
          </a:xfrm>
          <a:prstGeom prst="rect">
            <a:avLst/>
          </a:prstGeom>
        </p:spPr>
      </p:pic>
      <p:sp>
        <p:nvSpPr>
          <p:cNvPr id="6" name="文本框 5"/>
          <p:cNvSpPr txBox="1"/>
          <p:nvPr/>
        </p:nvSpPr>
        <p:spPr>
          <a:xfrm>
            <a:off x="4053799" y="284561"/>
            <a:ext cx="4569618" cy="953135"/>
          </a:xfrm>
          <a:prstGeom prst="rect">
            <a:avLst/>
          </a:prstGeom>
          <a:noFill/>
        </p:spPr>
        <p:txBody>
          <a:bodyPr wrap="square" rtlCol="0">
            <a:spAutoFit/>
          </a:bodyPr>
          <a:lstStyle/>
          <a:p>
            <a:pPr algn="ct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Traditional Han Chinese Clothing (Han</a:t>
            </a:r>
            <a:r>
              <a:rPr lang="en-US" altLang="zh-CN" sz="2800" b="1" dirty="0">
                <a:solidFill>
                  <a:schemeClr val="bg1"/>
                </a:solidFill>
                <a:latin typeface="Adobe Caslon Pro Bold" panose="0205070206050A020403" charset="0"/>
                <a:ea typeface="隶书" panose="02010509060101010101" pitchFamily="49" charset="-122"/>
                <a:cs typeface="Adobe Caslon Pro Bold" panose="0205070206050A020403" charset="0"/>
              </a:rPr>
              <a:t>f</a:t>
            </a: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u)</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srcRect/>
          <a:stretch>
            <a:fillRect/>
          </a:stretch>
        </p:blipFill>
        <p:spPr>
          <a:xfrm flipH="1">
            <a:off x="672511" y="969721"/>
            <a:ext cx="1478279" cy="1645920"/>
          </a:xfrm>
          <a:prstGeom prst="rect">
            <a:avLst/>
          </a:prstGeom>
        </p:spPr>
      </p:pic>
      <p:pic>
        <p:nvPicPr>
          <p:cNvPr id="13" name="图片 12" descr="582ed5f479338"/>
          <p:cNvPicPr>
            <a:picLocks noChangeAspect="1"/>
          </p:cNvPicPr>
          <p:nvPr/>
        </p:nvPicPr>
        <p:blipFill>
          <a:blip r:embed="rId2" cstate="screen"/>
          <a:srcRect/>
          <a:stretch>
            <a:fillRect/>
          </a:stretch>
        </p:blipFill>
        <p:spPr>
          <a:xfrm>
            <a:off x="8086889" y="37628"/>
            <a:ext cx="2042104" cy="832774"/>
          </a:xfrm>
          <a:prstGeom prst="rect">
            <a:avLst/>
          </a:prstGeom>
        </p:spPr>
      </p:pic>
      <p:pic>
        <p:nvPicPr>
          <p:cNvPr id="14" name="图片 13" descr="582ed5f479338"/>
          <p:cNvPicPr>
            <a:picLocks noChangeAspect="1"/>
          </p:cNvPicPr>
          <p:nvPr/>
        </p:nvPicPr>
        <p:blipFill rotWithShape="1">
          <a:blip r:embed="rId3" cstate="screen"/>
          <a:srcRect/>
          <a:stretch>
            <a:fillRect/>
          </a:stretch>
        </p:blipFill>
        <p:spPr>
          <a:xfrm>
            <a:off x="2196318" y="197176"/>
            <a:ext cx="2070158" cy="727200"/>
          </a:xfrm>
          <a:prstGeom prst="rect">
            <a:avLst/>
          </a:prstGeom>
        </p:spPr>
      </p:pic>
      <p:pic>
        <p:nvPicPr>
          <p:cNvPr id="16" name="图片 15"/>
          <p:cNvPicPr>
            <a:picLocks noChangeAspect="1"/>
          </p:cNvPicPr>
          <p:nvPr/>
        </p:nvPicPr>
        <p:blipFill rotWithShape="1">
          <a:blip r:embed="rId1" cstate="print"/>
          <a:srcRect/>
          <a:stretch>
            <a:fillRect/>
          </a:stretch>
        </p:blipFill>
        <p:spPr>
          <a:xfrm flipH="1">
            <a:off x="10303530" y="5086985"/>
            <a:ext cx="1478279" cy="164592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230" y="969645"/>
            <a:ext cx="4843145" cy="484314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8085" y="502285"/>
            <a:ext cx="5450840" cy="5450840"/>
          </a:xfrm>
          <a:prstGeom prst="rect">
            <a:avLst/>
          </a:prstGeom>
        </p:spPr>
      </p:pic>
      <p:sp>
        <p:nvSpPr>
          <p:cNvPr id="3" name="文本框 2"/>
          <p:cNvSpPr txBox="1"/>
          <p:nvPr/>
        </p:nvSpPr>
        <p:spPr>
          <a:xfrm>
            <a:off x="2824480" y="5681980"/>
            <a:ext cx="1604010" cy="706755"/>
          </a:xfrm>
          <a:prstGeom prst="rect">
            <a:avLst/>
          </a:prstGeom>
          <a:noFill/>
        </p:spPr>
        <p:txBody>
          <a:bodyPr wrap="square" rtlCol="0">
            <a:spAutoFit/>
          </a:bodyPr>
          <a:lstStyle/>
          <a:p>
            <a:r>
              <a:rPr lang="en-US" altLang="zh-CN" sz="4000" b="1" dirty="0">
                <a:solidFill>
                  <a:schemeClr val="bg1"/>
                </a:solidFill>
                <a:latin typeface="隶书" panose="02010509060101010101" pitchFamily="49" charset="-122"/>
                <a:ea typeface="隶书" panose="02010509060101010101" pitchFamily="49" charset="-122"/>
              </a:rPr>
              <a:t>ru</a:t>
            </a:r>
            <a:r>
              <a:rPr lang="zh-CN" altLang="en-US" sz="4000" b="1" dirty="0">
                <a:solidFill>
                  <a:schemeClr val="bg1"/>
                </a:solidFill>
                <a:latin typeface="隶书" panose="02010509060101010101" pitchFamily="49" charset="-122"/>
                <a:ea typeface="隶书" panose="02010509060101010101" pitchFamily="49" charset="-122"/>
              </a:rPr>
              <a:t>qun</a:t>
            </a:r>
            <a:endParaRPr lang="zh-CN" altLang="en-US" sz="4000" b="1" dirty="0">
              <a:solidFill>
                <a:schemeClr val="bg1"/>
              </a:solidFill>
              <a:latin typeface="隶书" panose="02010509060101010101" pitchFamily="49" charset="-122"/>
              <a:ea typeface="隶书" panose="02010509060101010101" pitchFamily="49" charset="-122"/>
            </a:endParaRPr>
          </a:p>
        </p:txBody>
      </p:sp>
      <p:sp>
        <p:nvSpPr>
          <p:cNvPr id="4" name="文本框 3"/>
          <p:cNvSpPr txBox="1"/>
          <p:nvPr/>
        </p:nvSpPr>
        <p:spPr>
          <a:xfrm>
            <a:off x="7952105" y="5681980"/>
            <a:ext cx="1979295" cy="706755"/>
          </a:xfrm>
          <a:prstGeom prst="rect">
            <a:avLst/>
          </a:prstGeom>
          <a:noFill/>
        </p:spPr>
        <p:txBody>
          <a:bodyPr wrap="square" rtlCol="0">
            <a:spAutoFit/>
          </a:bodyPr>
          <a:lstStyle/>
          <a:p>
            <a:r>
              <a:rPr lang="en-US" sz="4000" b="1" dirty="0">
                <a:solidFill>
                  <a:schemeClr val="bg1"/>
                </a:solidFill>
                <a:latin typeface="隶书" panose="02010509060101010101" pitchFamily="49" charset="-122"/>
                <a:ea typeface="隶书" panose="02010509060101010101" pitchFamily="49" charset="-122"/>
              </a:rPr>
              <a:t>shenyi</a:t>
            </a:r>
            <a:endParaRPr lang="en-US" sz="4000" b="1" dirty="0">
              <a:solidFill>
                <a:schemeClr val="bg1"/>
              </a:solidFill>
              <a:latin typeface="隶书" panose="02010509060101010101" pitchFamily="49" charset="-122"/>
              <a:ea typeface="隶书" panose="02010509060101010101" pitchFamily="49" charset="-122"/>
            </a:endParaRPr>
          </a:p>
        </p:txBody>
      </p:sp>
      <p:sp>
        <p:nvSpPr>
          <p:cNvPr id="5" name="文本框 4"/>
          <p:cNvSpPr txBox="1"/>
          <p:nvPr/>
        </p:nvSpPr>
        <p:spPr>
          <a:xfrm>
            <a:off x="4053799" y="284561"/>
            <a:ext cx="4569618" cy="953135"/>
          </a:xfrm>
          <a:prstGeom prst="rect">
            <a:avLst/>
          </a:prstGeom>
          <a:noFill/>
        </p:spPr>
        <p:txBody>
          <a:bodyPr wrap="square" rtlCol="0">
            <a:spAutoFit/>
          </a:bodyPr>
          <a:lstStyle/>
          <a:p>
            <a:pPr algn="ct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Traditional Han Chinese Clothing (Han</a:t>
            </a:r>
            <a:r>
              <a:rPr lang="en-US" altLang="zh-CN" sz="2800" b="1" dirty="0">
                <a:solidFill>
                  <a:schemeClr val="bg1"/>
                </a:solidFill>
                <a:latin typeface="Adobe Caslon Pro Bold" panose="0205070206050A020403" charset="0"/>
                <a:ea typeface="隶书" panose="02010509060101010101" pitchFamily="49" charset="-122"/>
                <a:cs typeface="Adobe Caslon Pro Bold" panose="0205070206050A020403" charset="0"/>
              </a:rPr>
              <a:t>f</a:t>
            </a: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u)</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82ed5f479338"/>
          <p:cNvPicPr>
            <a:picLocks noChangeAspect="1"/>
          </p:cNvPicPr>
          <p:nvPr/>
        </p:nvPicPr>
        <p:blipFill>
          <a:blip r:embed="rId1" cstate="screen"/>
          <a:srcRect/>
          <a:stretch>
            <a:fillRect/>
          </a:stretch>
        </p:blipFill>
        <p:spPr>
          <a:xfrm>
            <a:off x="8086889" y="37628"/>
            <a:ext cx="2042104" cy="832774"/>
          </a:xfrm>
          <a:prstGeom prst="rect">
            <a:avLst/>
          </a:prstGeom>
        </p:spPr>
      </p:pic>
      <p:pic>
        <p:nvPicPr>
          <p:cNvPr id="13" name="图片 12" descr="582ed5f479338"/>
          <p:cNvPicPr>
            <a:picLocks noChangeAspect="1"/>
          </p:cNvPicPr>
          <p:nvPr/>
        </p:nvPicPr>
        <p:blipFill rotWithShape="1">
          <a:blip r:embed="rId2" cstate="screen"/>
          <a:srcRect/>
          <a:stretch>
            <a:fillRect/>
          </a:stretch>
        </p:blipFill>
        <p:spPr>
          <a:xfrm>
            <a:off x="2196318" y="197176"/>
            <a:ext cx="2070158" cy="727200"/>
          </a:xfrm>
          <a:prstGeom prst="rect">
            <a:avLst/>
          </a:prstGeom>
        </p:spPr>
      </p:pic>
      <p:pic>
        <p:nvPicPr>
          <p:cNvPr id="5" name="图片 4"/>
          <p:cNvPicPr>
            <a:picLocks noChangeAspect="1"/>
          </p:cNvPicPr>
          <p:nvPr/>
        </p:nvPicPr>
        <p:blipFill>
          <a:blip r:embed="rId3"/>
          <a:srcRect b="2729"/>
          <a:stretch>
            <a:fillRect/>
          </a:stretch>
        </p:blipFill>
        <p:spPr>
          <a:xfrm>
            <a:off x="1718945" y="821690"/>
            <a:ext cx="3460750" cy="5049520"/>
          </a:xfrm>
          <a:prstGeom prst="rect">
            <a:avLst/>
          </a:prstGeom>
        </p:spPr>
      </p:pic>
      <p:pic>
        <p:nvPicPr>
          <p:cNvPr id="100" name="图片 99"/>
          <p:cNvPicPr/>
          <p:nvPr/>
        </p:nvPicPr>
        <p:blipFill>
          <a:blip r:embed="rId4"/>
          <a:srcRect l="9822" t="9309" r="11169" b="3015"/>
          <a:stretch>
            <a:fillRect/>
          </a:stretch>
        </p:blipFill>
        <p:spPr>
          <a:xfrm>
            <a:off x="6944360" y="870585"/>
            <a:ext cx="2914015" cy="5000625"/>
          </a:xfrm>
          <a:prstGeom prst="rect">
            <a:avLst/>
          </a:prstGeom>
          <a:noFill/>
          <a:ln w="9525">
            <a:noFill/>
          </a:ln>
        </p:spPr>
      </p:pic>
      <p:sp>
        <p:nvSpPr>
          <p:cNvPr id="6" name="文本框 5"/>
          <p:cNvSpPr txBox="1"/>
          <p:nvPr/>
        </p:nvSpPr>
        <p:spPr>
          <a:xfrm>
            <a:off x="2766060" y="5871210"/>
            <a:ext cx="1604010" cy="706755"/>
          </a:xfrm>
          <a:prstGeom prst="rect">
            <a:avLst/>
          </a:prstGeom>
          <a:noFill/>
        </p:spPr>
        <p:txBody>
          <a:bodyPr wrap="square" rtlCol="0">
            <a:spAutoFit/>
          </a:bodyPr>
          <a:lstStyle/>
          <a:p>
            <a:r>
              <a:rPr lang="en-US" altLang="zh-CN" sz="4000" b="1" dirty="0">
                <a:solidFill>
                  <a:schemeClr val="bg1"/>
                </a:solidFill>
                <a:latin typeface="隶书" panose="02010509060101010101" pitchFamily="49" charset="-122"/>
                <a:ea typeface="隶书" panose="02010509060101010101" pitchFamily="49" charset="-122"/>
              </a:rPr>
              <a:t>beizi</a:t>
            </a:r>
            <a:endParaRPr lang="en-US" altLang="zh-CN" sz="4000" b="1" dirty="0">
              <a:solidFill>
                <a:schemeClr val="bg1"/>
              </a:solidFill>
              <a:latin typeface="隶书" panose="02010509060101010101" pitchFamily="49" charset="-122"/>
              <a:ea typeface="隶书" panose="02010509060101010101" pitchFamily="49" charset="-122"/>
            </a:endParaRPr>
          </a:p>
        </p:txBody>
      </p:sp>
      <p:sp>
        <p:nvSpPr>
          <p:cNvPr id="8" name="文本框 7"/>
          <p:cNvSpPr txBox="1"/>
          <p:nvPr/>
        </p:nvSpPr>
        <p:spPr>
          <a:xfrm>
            <a:off x="7599680" y="5804535"/>
            <a:ext cx="1604010" cy="706755"/>
          </a:xfrm>
          <a:prstGeom prst="rect">
            <a:avLst/>
          </a:prstGeom>
          <a:noFill/>
        </p:spPr>
        <p:txBody>
          <a:bodyPr wrap="square" rtlCol="0">
            <a:spAutoFit/>
          </a:bodyPr>
          <a:lstStyle/>
          <a:p>
            <a:r>
              <a:rPr lang="en-US" altLang="zh-CN" sz="4000" b="1" dirty="0">
                <a:solidFill>
                  <a:schemeClr val="bg1"/>
                </a:solidFill>
                <a:latin typeface="隶书" panose="02010509060101010101" pitchFamily="49" charset="-122"/>
                <a:ea typeface="隶书" panose="02010509060101010101" pitchFamily="49" charset="-122"/>
              </a:rPr>
              <a:t>ao</a:t>
            </a:r>
            <a:r>
              <a:rPr lang="zh-CN" altLang="en-US" sz="4000" b="1" dirty="0">
                <a:solidFill>
                  <a:schemeClr val="bg1"/>
                </a:solidFill>
                <a:latin typeface="隶书" panose="02010509060101010101" pitchFamily="49" charset="-122"/>
                <a:ea typeface="隶书" panose="02010509060101010101" pitchFamily="49" charset="-122"/>
              </a:rPr>
              <a:t>qun</a:t>
            </a:r>
            <a:endParaRPr lang="zh-CN" altLang="en-US" sz="4000" b="1" dirty="0">
              <a:solidFill>
                <a:schemeClr val="bg1"/>
              </a:solidFill>
              <a:latin typeface="隶书" panose="02010509060101010101" pitchFamily="49" charset="-122"/>
              <a:ea typeface="隶书" panose="02010509060101010101" pitchFamily="49" charset="-122"/>
            </a:endParaRPr>
          </a:p>
        </p:txBody>
      </p:sp>
      <p:sp>
        <p:nvSpPr>
          <p:cNvPr id="10" name="文本框 9"/>
          <p:cNvSpPr txBox="1"/>
          <p:nvPr/>
        </p:nvSpPr>
        <p:spPr>
          <a:xfrm>
            <a:off x="4053799" y="284561"/>
            <a:ext cx="4569618" cy="953135"/>
          </a:xfrm>
          <a:prstGeom prst="rect">
            <a:avLst/>
          </a:prstGeom>
          <a:noFill/>
        </p:spPr>
        <p:txBody>
          <a:bodyPr wrap="square" rtlCol="0">
            <a:spAutoFit/>
          </a:bodyPr>
          <a:lstStyle/>
          <a:p>
            <a:pPr algn="ct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Traditional </a:t>
            </a:r>
            <a:r>
              <a:rPr lang="zh-CN" altLang="en-US" sz="2800" b="1" dirty="0">
                <a:solidFill>
                  <a:schemeClr val="bg1"/>
                </a:solidFill>
                <a:latin typeface="隶书" panose="02010509060101010101" pitchFamily="49" charset="-122"/>
                <a:ea typeface="隶书" panose="02010509060101010101" pitchFamily="49" charset="-122"/>
              </a:rPr>
              <a:t>Han </a:t>
            </a: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Chinese Clothing (Han</a:t>
            </a:r>
            <a:r>
              <a:rPr lang="en-US" altLang="zh-CN" sz="2800" b="1" dirty="0">
                <a:solidFill>
                  <a:schemeClr val="bg1"/>
                </a:solidFill>
                <a:latin typeface="Adobe Caslon Pro Bold" panose="0205070206050A020403" charset="0"/>
                <a:ea typeface="隶书" panose="02010509060101010101" pitchFamily="49" charset="-122"/>
                <a:cs typeface="Adobe Caslon Pro Bold" panose="0205070206050A020403" charset="0"/>
              </a:rPr>
              <a:t>f</a:t>
            </a:r>
            <a:r>
              <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rPr>
              <a:t>u)</a:t>
            </a:r>
            <a:endParaRPr lang="zh-CN" altLang="en-US" sz="2800" b="1" dirty="0">
              <a:solidFill>
                <a:schemeClr val="bg1"/>
              </a:solidFill>
              <a:latin typeface="Adobe Caslon Pro Bold" panose="0205070206050A020403" charset="0"/>
              <a:ea typeface="隶书" panose="02010509060101010101" pitchFamily="49" charset="-122"/>
              <a:cs typeface="Adobe Caslon Pro Bold" panose="0205070206050A020403"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KSO_WM_UNIT_PLACING_PICTURE_USER_VIEWPORT" val="{&quot;height&quot;:10800,&quot;width&quot;:7200}"/>
</p:tagLst>
</file>

<file path=ppt/tags/tag2.xml><?xml version="1.0" encoding="utf-8"?>
<p:tagLst xmlns:p="http://schemas.openxmlformats.org/presentationml/2006/main">
  <p:tag name="ISPRING_PRESENTATION_TITLE" val="复古典雅中国风通用PPT模板.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3557</Words>
  <Application>WPS 演示</Application>
  <PresentationFormat>宽屏</PresentationFormat>
  <Paragraphs>123</Paragraphs>
  <Slides>19</Slides>
  <Notes>19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Adobe Caslon Pro Bold</vt:lpstr>
      <vt:lpstr>华康标题宋W9(P)</vt:lpstr>
      <vt:lpstr>华文新魏</vt:lpstr>
      <vt:lpstr>华文楷体</vt:lpstr>
      <vt:lpstr>隶书</vt:lpstr>
      <vt:lpstr>Times New Roman</vt:lpstr>
      <vt:lpstr>Calibri</vt:lpstr>
      <vt:lpstr>微软雅黑</vt:lpstr>
      <vt:lpstr>Arial Unicode MS</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精致中国风</dc:title>
  <dc:creator/>
  <cp:keywords>www.1ppt.com</cp:keywords>
  <dc:description>www.1ppt.com</dc:description>
  <cp:lastModifiedBy>Flora</cp:lastModifiedBy>
  <cp:revision>15</cp:revision>
  <dcterms:created xsi:type="dcterms:W3CDTF">2018-11-30T05:30:00Z</dcterms:created>
  <dcterms:modified xsi:type="dcterms:W3CDTF">2022-04-18T04:47:00Z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F0F02894D70D4CBA9F46FE7629DF4500</vt:lpwstr>
  </property>
  <property fmtid="{D5CDD505-2E9C-101B-9397-08002B2CF9AE}" pid="3" name="KSOProductBuildVer">
    <vt:lpwstr>2052-11.1.0.11365</vt:lpwstr>
  </property>
</Properties>
</file>