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2" r:id="rId8"/>
    <p:sldId id="261" r:id="rId9"/>
    <p:sldId id="266" r:id="rId10"/>
    <p:sldId id="263" r:id="rId11"/>
    <p:sldId id="265" r:id="rId12"/>
    <p:sldId id="267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502962-8093-D36D-0EDA-525C939A4517}" v="174" dt="2024-01-10T12:13:34.977"/>
    <p1510:client id="{404C2847-0C63-4883-83A1-C6F5D50C056D}" v="247" dt="2024-01-09T17:49:23.7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slide" Target="slides/slide12.xml" Id="rId13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tableStyles" Target="tableStyles.xml" Id="rId17" /><Relationship Type="http://schemas.openxmlformats.org/officeDocument/2006/relationships/slide" Target="slides/slide1.xml" Id="rId2" /><Relationship Type="http://schemas.openxmlformats.org/officeDocument/2006/relationships/theme" Target="theme/theme1.xml" Id="rId16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4.xml" Id="rId5" /><Relationship Type="http://schemas.openxmlformats.org/officeDocument/2006/relationships/viewProps" Target="viewProps.xml" Id="rId15" /><Relationship Type="http://schemas.openxmlformats.org/officeDocument/2006/relationships/slide" Target="slides/slide9.xml" Id="rId10" /><Relationship Type="http://schemas.microsoft.com/office/2015/10/relationships/revisionInfo" Target="revisionInfo.xml" Id="rId19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presProps" Target="presProps.xml" Id="rId14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488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012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371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03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80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876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296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427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467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77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807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1/10/2024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5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29" r:id="rId6"/>
    <p:sldLayoutId id="2147483825" r:id="rId7"/>
    <p:sldLayoutId id="2147483826" r:id="rId8"/>
    <p:sldLayoutId id="2147483827" r:id="rId9"/>
    <p:sldLayoutId id="2147483828" r:id="rId10"/>
    <p:sldLayoutId id="21474838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urchinastory.com/zh/41" TargetMode="External"/><Relationship Id="rId2" Type="http://schemas.openxmlformats.org/officeDocument/2006/relationships/hyperlink" Target="https://pl.wikipedia.org/wiki/Mo_Ya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mdjuJpaEW1A" TargetMode="External"/><Relationship Id="rId4" Type="http://schemas.openxmlformats.org/officeDocument/2006/relationships/hyperlink" Target="https://www.youtube.com/watch?v=ktcxZwAIuZ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archive.org/web/20200330174321/https:/www.bbc.com/zhongwen/simp/mobile/chinese_news/2012/10/121012_moyan_liuxiaobo.shtml" TargetMode="External"/><Relationship Id="rId2" Type="http://schemas.openxmlformats.org/officeDocument/2006/relationships/hyperlink" Target="https://www.bbc.com/zhongwen/simp/mobile/chinese_news/2012/10/121012_moyan_liuxiaobo.s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80/21514399.2013.11833989" TargetMode="External"/><Relationship Id="rId5" Type="http://schemas.openxmlformats.org/officeDocument/2006/relationships/hyperlink" Target="https://web.archive.org/web/20200330174355/http:/news.sina.com.cn/c/2012-10-11/190425339396.shtml" TargetMode="External"/><Relationship Id="rId4" Type="http://schemas.openxmlformats.org/officeDocument/2006/relationships/hyperlink" Target="http://news.sina.com.cn/c/2012-10-11/190425339396.s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djuJpaEW1A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tcxZwAIuZg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D4906370-1564-49FA-A802-58546B392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68568B-E6D0-6324-D2B8-C0E7B36E52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t="6829" b="2810"/>
          <a:stretch/>
        </p:blipFill>
        <p:spPr>
          <a:xfrm>
            <a:off x="-2" y="-4"/>
            <a:ext cx="12192001" cy="6858001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EF640709-BDFD-453B-B75D-6212E7A87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1500" y="370600"/>
            <a:ext cx="5923842" cy="5923842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577192" y="1032483"/>
            <a:ext cx="5037616" cy="2982360"/>
          </a:xfrm>
        </p:spPr>
        <p:txBody>
          <a:bodyPr>
            <a:normAutofit/>
          </a:bodyPr>
          <a:lstStyle/>
          <a:p>
            <a:r>
              <a:rPr lang="ja-JP" altLang="pl-PL" sz="9600">
                <a:latin typeface="STXinwei"/>
                <a:ea typeface="STXinwei"/>
                <a:cs typeface="Calibri Light"/>
              </a:rPr>
              <a:t>莫言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77192" y="4106918"/>
            <a:ext cx="5037616" cy="1655762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B4019478-3FDC-438C-8848-1D7DA864A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366740" flipV="1">
            <a:off x="2607299" y="8363"/>
            <a:ext cx="6816262" cy="6816262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E406479-1D57-4209-B128-3C8174624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3400" y="4609861"/>
            <a:ext cx="873032" cy="84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!!Rectangle">
            <a:extLst>
              <a:ext uri="{FF2B5EF4-FFF2-40B4-BE49-F238E27FC236}">
                <a16:creationId xmlns:a16="http://schemas.microsoft.com/office/drawing/2014/main" id="{442D2C40-7ED8-45E4-9E7D-C3407F9CA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Symbol zastępczy zawartości 3" descr="Obraz zawierający Ludzka twarz, osoba, ubrania, krawat&#10;&#10;Opis wygenerowany automatycznie">
            <a:extLst>
              <a:ext uri="{FF2B5EF4-FFF2-40B4-BE49-F238E27FC236}">
                <a16:creationId xmlns:a16="http://schemas.microsoft.com/office/drawing/2014/main" id="{8DE71C7B-09A6-3A67-6492-D5931BAC60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8590" b="25090"/>
          <a:stretch/>
        </p:blipFill>
        <p:spPr>
          <a:xfrm>
            <a:off x="20" y="-8467"/>
            <a:ext cx="12191980" cy="6866467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4C1CBFD-3A88-4936-FBF3-F7DA4CEFF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8621485" cy="5585619"/>
          </a:xfrm>
        </p:spPr>
        <p:txBody>
          <a:bodyPr>
            <a:normAutofit/>
          </a:bodyPr>
          <a:lstStyle/>
          <a:p>
            <a:r>
              <a:rPr lang="ja-JP" altLang="pl-PL" sz="6000">
                <a:solidFill>
                  <a:srgbClr val="FFFFFF"/>
                </a:solidFill>
                <a:latin typeface="SimSun"/>
                <a:ea typeface="SimSun"/>
              </a:rPr>
              <a:t>感谢你们的关注!</a:t>
            </a:r>
            <a:br>
              <a:rPr lang="ja-JP" altLang="pl-PL" sz="6000" dirty="0">
                <a:solidFill>
                  <a:srgbClr val="FFFFFF"/>
                </a:solidFill>
                <a:latin typeface="SimSun"/>
                <a:ea typeface="SimSun"/>
              </a:rPr>
            </a:br>
            <a:br>
              <a:rPr lang="ja-JP" altLang="pl-PL" sz="6000" dirty="0">
                <a:latin typeface="SimSun"/>
                <a:ea typeface="SimSun"/>
              </a:rPr>
            </a:br>
            <a:r>
              <a:rPr lang="ja-JP" altLang="pl-PL">
                <a:solidFill>
                  <a:srgbClr val="FFFFFF"/>
                </a:solidFill>
                <a:latin typeface="SimSun"/>
                <a:ea typeface="SimSun"/>
              </a:rPr>
              <a:t>祝大家一切顺利！</a:t>
            </a:r>
            <a:endParaRPr lang="pl-PL">
              <a:solidFill>
                <a:srgbClr val="FFFFFF"/>
              </a:solidFill>
              <a:latin typeface="SimSun"/>
              <a:ea typeface="SimSun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312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8190AB-7208-D28C-F917-B782027FD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Sources</a:t>
            </a:r>
            <a:r>
              <a:rPr lang="pl-PL" dirty="0"/>
              <a:t>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6DE3B4-DC0B-E11C-BFA1-010DACB6E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ja-JP" altLang="pl-PL">
                <a:latin typeface="SimSun"/>
                <a:ea typeface="SimSun"/>
              </a:rPr>
              <a:t>图片</a:t>
            </a:r>
            <a:r>
              <a:rPr lang="ja-JP" altLang="pl-PL"/>
              <a:t>：</a:t>
            </a:r>
            <a:endParaRPr lang="pl-PL" altLang="ja-JP"/>
          </a:p>
          <a:p>
            <a:pPr marL="0" indent="0">
              <a:buNone/>
            </a:pPr>
            <a:r>
              <a:rPr lang="ja-JP" dirty="0">
                <a:ea typeface="+mn-lt"/>
                <a:cs typeface="+mn-lt"/>
                <a:hlinkClick r:id="rId2"/>
              </a:rPr>
              <a:t>https://pl.wikipedia.org/wiki/Mo_Yan</a:t>
            </a:r>
          </a:p>
          <a:p>
            <a:pPr marL="0" indent="0">
              <a:buNone/>
            </a:pPr>
            <a:r>
              <a:rPr lang="en-US" altLang="ja-JP" dirty="0">
                <a:ea typeface="+mn-lt"/>
                <a:cs typeface="+mn-lt"/>
                <a:hlinkClick r:id="rId3"/>
              </a:rPr>
              <a:t>https://www.ourchinastory.com/zh/41</a:t>
            </a:r>
            <a:endParaRPr lang="ja-JP" alt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 err="1">
                <a:latin typeface="SimSun"/>
                <a:ea typeface="SimSun"/>
              </a:rPr>
              <a:t>视频</a:t>
            </a:r>
            <a:r>
              <a:rPr lang="en-US" altLang="ja-JP" dirty="0">
                <a:latin typeface="SimSun"/>
                <a:ea typeface="SimSun"/>
              </a:rPr>
              <a:t> ：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  <a:hlinkClick r:id="rId4"/>
              </a:rPr>
              <a:t>https://www.youtube.com/watch?v=ktcxZwAIuZg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  <a:hlinkClick r:id="rId5"/>
              </a:rPr>
              <a:t>https://www.youtube.com/watch?v=mdjuJpaEW1A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240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3F9128-DEB1-52B1-FA0D-F93A08290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Sources</a:t>
            </a:r>
            <a:r>
              <a:rPr lang="pl-PL" dirty="0"/>
              <a:t>: 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78D84E-111F-50F2-358A-EE4E777ED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ja-JP" altLang="pl-PL" i="1" dirty="0">
                <a:ea typeface="+mn-lt"/>
                <a:cs typeface="+mn-lt"/>
                <a:hlinkClick r:id="rId2"/>
              </a:rPr>
              <a:t>- </a:t>
            </a:r>
            <a:r>
              <a:rPr lang="ja-JP" altLang="pl-PL" sz="2000" dirty="0">
                <a:latin typeface="SimSun"/>
                <a:ea typeface="SimSun"/>
                <a:cs typeface="+mn-lt"/>
                <a:hlinkClick r:id="rId2"/>
              </a:rPr>
              <a:t>希望刘晓波尽快获得自</a:t>
            </a:r>
            <a:r>
              <a:rPr lang="ja-JP" altLang="pl-PL" sz="2000">
                <a:latin typeface="SimSun"/>
                <a:ea typeface="SimSun"/>
                <a:cs typeface="+mn-lt"/>
              </a:rPr>
              <a:t>由</a:t>
            </a:r>
            <a:r>
              <a:rPr lang="pl-PL" sz="2000" dirty="0">
                <a:latin typeface="SimSun"/>
                <a:ea typeface="+mn-lt"/>
                <a:cs typeface="+mn-lt"/>
              </a:rPr>
              <a:t>. BBC</a:t>
            </a:r>
            <a:r>
              <a:rPr lang="ja-JP" altLang="pl-PL" sz="2000">
                <a:latin typeface="SimSun"/>
                <a:ea typeface="SimSun"/>
                <a:cs typeface="+mn-lt"/>
              </a:rPr>
              <a:t>中文</a:t>
            </a:r>
            <a:r>
              <a:rPr lang="pl-PL" sz="2000" dirty="0">
                <a:latin typeface="SimSun"/>
                <a:ea typeface="+mn-lt"/>
                <a:cs typeface="+mn-lt"/>
              </a:rPr>
              <a:t>. 2012-10-12 [2020-02-14].</a:t>
            </a:r>
            <a:r>
              <a:rPr lang="pl-PL" altLang="ja-JP" sz="2000" dirty="0">
                <a:latin typeface="SimSun"/>
                <a:ea typeface="+mn-lt"/>
                <a:cs typeface="+mn-lt"/>
              </a:rPr>
              <a:t> </a:t>
            </a:r>
            <a:r>
              <a:rPr lang="ja-JP" altLang="pl-PL" sz="2000">
                <a:latin typeface="SimSun"/>
                <a:ea typeface="SimSun"/>
                <a:cs typeface="+mn-lt"/>
              </a:rPr>
              <a:t>（原始内容</a:t>
            </a:r>
            <a:r>
              <a:rPr lang="ja-JP" altLang="pl-PL" sz="2000" dirty="0">
                <a:latin typeface="SimSun"/>
                <a:ea typeface="SimSun"/>
                <a:cs typeface="+mn-lt"/>
                <a:hlinkClick r:id="rId3"/>
              </a:rPr>
              <a:t>存档</a:t>
            </a:r>
            <a:r>
              <a:rPr lang="ja-JP" altLang="pl-PL" sz="2000">
                <a:latin typeface="SimSun"/>
                <a:ea typeface="SimSun"/>
                <a:cs typeface="+mn-lt"/>
              </a:rPr>
              <a:t>于</a:t>
            </a:r>
            <a:r>
              <a:rPr lang="pl-PL" sz="2000" dirty="0">
                <a:latin typeface="SimSun"/>
                <a:ea typeface="+mn-lt"/>
                <a:cs typeface="+mn-lt"/>
              </a:rPr>
              <a:t>2020-03-30）</a:t>
            </a:r>
          </a:p>
          <a:p>
            <a:pPr marL="0" indent="0">
              <a:buNone/>
            </a:pPr>
            <a:endParaRPr lang="ja-JP" altLang="pl-PL" sz="2000" dirty="0">
              <a:latin typeface="SimSun"/>
              <a:ea typeface="SimSun"/>
              <a:cs typeface="+mn-lt"/>
            </a:endParaRPr>
          </a:p>
          <a:p>
            <a:pPr marL="457200" indent="-457200">
              <a:buFont typeface="Calibri" panose="020B0604020202020204" pitchFamily="34" charset="0"/>
              <a:buChar char="-"/>
            </a:pPr>
            <a:r>
              <a:rPr lang="ja-JP" altLang="pl-PL" sz="2000">
                <a:latin typeface="SimSun"/>
                <a:ea typeface="SimSun"/>
                <a:cs typeface="+mn-lt"/>
              </a:rPr>
              <a:t>孙玉双</a:t>
            </a:r>
            <a:r>
              <a:rPr lang="pl-PL" sz="2000">
                <a:latin typeface="SimSun"/>
                <a:ea typeface="+mn-lt"/>
                <a:cs typeface="+mn-lt"/>
              </a:rPr>
              <a:t>.</a:t>
            </a:r>
            <a:r>
              <a:rPr lang="pl-PL" altLang="ja-JP" sz="2000" dirty="0">
                <a:latin typeface="SimSun"/>
                <a:ea typeface="+mn-lt"/>
                <a:cs typeface="+mn-lt"/>
              </a:rPr>
              <a:t> </a:t>
            </a:r>
            <a:r>
              <a:rPr lang="ja-JP" altLang="pl-PL" sz="2000">
                <a:latin typeface="SimSun"/>
                <a:ea typeface="SimSun"/>
                <a:cs typeface="+mn-lt"/>
              </a:rPr>
              <a:t>媚俗：莫言近期小说创作的价值取向</a:t>
            </a:r>
            <a:r>
              <a:rPr lang="pl-PL" sz="2000" dirty="0">
                <a:latin typeface="SimSun"/>
                <a:ea typeface="+mn-lt"/>
                <a:cs typeface="+mn-lt"/>
              </a:rPr>
              <a:t>.</a:t>
            </a:r>
            <a:r>
              <a:rPr lang="pl-PL" altLang="ja-JP" sz="2000" dirty="0">
                <a:latin typeface="SimSun"/>
                <a:ea typeface="+mn-lt"/>
                <a:cs typeface="+mn-lt"/>
              </a:rPr>
              <a:t> </a:t>
            </a:r>
            <a:r>
              <a:rPr lang="ja-JP" altLang="pl-PL" sz="2000">
                <a:latin typeface="SimSun"/>
                <a:ea typeface="SimSun"/>
                <a:cs typeface="+mn-lt"/>
              </a:rPr>
              <a:t>渤海大学学报</a:t>
            </a:r>
            <a:r>
              <a:rPr lang="pl-PL" sz="2000" dirty="0">
                <a:latin typeface="SimSun"/>
                <a:ea typeface="+mn-lt"/>
                <a:cs typeface="+mn-lt"/>
              </a:rPr>
              <a:t>. 2004</a:t>
            </a:r>
            <a:endParaRPr lang="pl-PL" sz="2000">
              <a:latin typeface="SimSun"/>
              <a:ea typeface="SimSun"/>
            </a:endParaRPr>
          </a:p>
          <a:p>
            <a:pPr marL="0" indent="0">
              <a:buNone/>
            </a:pPr>
            <a:r>
              <a:rPr lang="ja-JP" altLang="pl-PL" sz="2000" dirty="0">
                <a:latin typeface="SimSun"/>
                <a:ea typeface="SimSun"/>
                <a:cs typeface="+mn-lt"/>
                <a:hlinkClick r:id="rId4"/>
              </a:rPr>
              <a:t>-   莫言获诺贝尔</a:t>
            </a:r>
            <a:r>
              <a:rPr lang="ja-JP" altLang="pl-PL" sz="2000" dirty="0">
                <a:latin typeface="SimSun"/>
                <a:ea typeface="SimSun"/>
                <a:cs typeface="+mn-lt"/>
              </a:rPr>
              <a:t>文学奖</a:t>
            </a:r>
            <a:r>
              <a:rPr lang="pl-PL" altLang="ja-JP" sz="2000" dirty="0">
                <a:latin typeface="SimSun"/>
                <a:ea typeface="+mn-lt"/>
                <a:cs typeface="+mn-lt"/>
                <a:hlinkClick r:id="rId4"/>
              </a:rPr>
              <a:t> </a:t>
            </a:r>
            <a:r>
              <a:rPr lang="ja-JP" altLang="pl-PL" sz="2000" dirty="0">
                <a:latin typeface="SimSun"/>
                <a:ea typeface="SimSun"/>
                <a:cs typeface="+mn-lt"/>
                <a:hlinkClick r:id="rId4"/>
              </a:rPr>
              <a:t>写作风格以大胆著称</a:t>
            </a:r>
            <a:r>
              <a:rPr lang="pl-PL" sz="2000" dirty="0">
                <a:latin typeface="SimSun"/>
                <a:ea typeface="+mn-lt"/>
                <a:cs typeface="+mn-lt"/>
              </a:rPr>
              <a:t>.</a:t>
            </a:r>
            <a:r>
              <a:rPr lang="pl-PL" altLang="ja-JP" sz="2000" dirty="0">
                <a:latin typeface="SimSun"/>
                <a:ea typeface="+mn-lt"/>
                <a:cs typeface="+mn-lt"/>
              </a:rPr>
              <a:t> </a:t>
            </a:r>
            <a:r>
              <a:rPr lang="ja-JP" altLang="pl-PL" sz="2000" dirty="0">
                <a:latin typeface="SimSun"/>
                <a:ea typeface="SimSun"/>
                <a:cs typeface="+mn-lt"/>
              </a:rPr>
              <a:t>中国新闻网</a:t>
            </a:r>
            <a:r>
              <a:rPr lang="pl-PL" sz="2000" dirty="0">
                <a:latin typeface="SimSun"/>
                <a:ea typeface="+mn-lt"/>
                <a:cs typeface="+mn-lt"/>
              </a:rPr>
              <a:t>. 2012-10-11 [2012-10-11].</a:t>
            </a:r>
            <a:r>
              <a:rPr lang="pl-PL" altLang="ja-JP" sz="2000" dirty="0">
                <a:latin typeface="SimSun"/>
                <a:ea typeface="+mn-lt"/>
                <a:cs typeface="+mn-lt"/>
              </a:rPr>
              <a:t> </a:t>
            </a:r>
            <a:r>
              <a:rPr lang="ja-JP" altLang="pl-PL" sz="2000" dirty="0">
                <a:latin typeface="SimSun"/>
                <a:ea typeface="SimSun"/>
                <a:cs typeface="+mn-lt"/>
              </a:rPr>
              <a:t>（原始内容</a:t>
            </a:r>
            <a:r>
              <a:rPr lang="ja-JP" altLang="pl-PL" sz="2000" dirty="0">
                <a:latin typeface="SimSun"/>
                <a:ea typeface="SimSun"/>
                <a:cs typeface="+mn-lt"/>
                <a:hlinkClick r:id="rId5"/>
              </a:rPr>
              <a:t>存档</a:t>
            </a:r>
            <a:r>
              <a:rPr lang="ja-JP" altLang="pl-PL" sz="2000" dirty="0">
                <a:latin typeface="SimSun"/>
                <a:ea typeface="SimSun"/>
                <a:cs typeface="+mn-lt"/>
              </a:rPr>
              <a:t>于</a:t>
            </a:r>
            <a:r>
              <a:rPr lang="pl-PL" sz="2000" dirty="0">
                <a:latin typeface="SimSun"/>
                <a:ea typeface="+mn-lt"/>
                <a:cs typeface="+mn-lt"/>
              </a:rPr>
              <a:t>2020-03-30）</a:t>
            </a:r>
            <a:endParaRPr lang="ja-JP" altLang="pl-PL" sz="2000">
              <a:latin typeface="SimSun"/>
              <a:ea typeface="SimSun"/>
            </a:endParaRPr>
          </a:p>
          <a:p>
            <a:pPr marL="457200" indent="-457200">
              <a:buFont typeface="Calibri" panose="020B0604020202020204" pitchFamily="34" charset="0"/>
              <a:buChar char="-"/>
            </a:pPr>
            <a:r>
              <a:rPr lang="pl-PL" sz="2000">
                <a:latin typeface="SimSun"/>
                <a:ea typeface="+mn-lt"/>
                <a:cs typeface="+mn-lt"/>
              </a:rPr>
              <a:t>Huang, Alexander (</a:t>
            </a:r>
            <a:r>
              <a:rPr lang="pl-PL" sz="2000" err="1">
                <a:latin typeface="SimSun"/>
                <a:ea typeface="+mn-lt"/>
                <a:cs typeface="+mn-lt"/>
              </a:rPr>
              <a:t>July</a:t>
            </a:r>
            <a:r>
              <a:rPr lang="pl-PL" sz="2000" dirty="0">
                <a:latin typeface="SimSun"/>
                <a:ea typeface="+mn-lt"/>
                <a:cs typeface="+mn-lt"/>
              </a:rPr>
              <a:t>–August 2009). "Mo </a:t>
            </a:r>
            <a:r>
              <a:rPr lang="pl-PL" sz="2000" err="1">
                <a:latin typeface="SimSun"/>
                <a:ea typeface="+mn-lt"/>
                <a:cs typeface="+mn-lt"/>
              </a:rPr>
              <a:t>Yan</a:t>
            </a:r>
            <a:r>
              <a:rPr lang="pl-PL" sz="2000" dirty="0">
                <a:latin typeface="SimSun"/>
                <a:ea typeface="+mn-lt"/>
                <a:cs typeface="+mn-lt"/>
              </a:rPr>
              <a:t> as </a:t>
            </a:r>
            <a:r>
              <a:rPr lang="pl-PL" sz="2000" err="1">
                <a:latin typeface="SimSun"/>
                <a:ea typeface="+mn-lt"/>
                <a:cs typeface="+mn-lt"/>
              </a:rPr>
              <a:t>Humorist</a:t>
            </a:r>
            <a:r>
              <a:rPr lang="pl-PL" sz="2000" dirty="0">
                <a:latin typeface="SimSun"/>
                <a:ea typeface="+mn-lt"/>
                <a:cs typeface="+mn-lt"/>
              </a:rPr>
              <a:t>". World </a:t>
            </a:r>
            <a:r>
              <a:rPr lang="pl-PL" sz="2000" err="1">
                <a:latin typeface="SimSun"/>
                <a:ea typeface="+mn-lt"/>
                <a:cs typeface="+mn-lt"/>
              </a:rPr>
              <a:t>Literature</a:t>
            </a:r>
            <a:r>
              <a:rPr lang="pl-PL" sz="2000" dirty="0">
                <a:latin typeface="SimSun"/>
                <a:ea typeface="+mn-lt"/>
                <a:cs typeface="+mn-lt"/>
              </a:rPr>
              <a:t> </a:t>
            </a:r>
            <a:r>
              <a:rPr lang="pl-PL" sz="2000" err="1">
                <a:latin typeface="SimSun"/>
                <a:ea typeface="+mn-lt"/>
                <a:cs typeface="+mn-lt"/>
              </a:rPr>
              <a:t>Today</a:t>
            </a:r>
            <a:r>
              <a:rPr lang="pl-PL" sz="2000" dirty="0">
                <a:latin typeface="SimSun"/>
                <a:ea typeface="+mn-lt"/>
                <a:cs typeface="+mn-lt"/>
              </a:rPr>
              <a:t>. </a:t>
            </a:r>
            <a:r>
              <a:rPr lang="pl-PL" sz="2000" b="1" dirty="0">
                <a:latin typeface="SimSun"/>
                <a:ea typeface="+mn-lt"/>
                <a:cs typeface="+mn-lt"/>
              </a:rPr>
              <a:t>83</a:t>
            </a:r>
            <a:r>
              <a:rPr lang="pl-PL" sz="2000" dirty="0">
                <a:latin typeface="SimSun"/>
                <a:ea typeface="+mn-lt"/>
                <a:cs typeface="+mn-lt"/>
              </a:rPr>
              <a:t> (4): 32–35.</a:t>
            </a:r>
            <a:endParaRPr lang="pl-PL" sz="2000">
              <a:latin typeface="SimSun"/>
              <a:ea typeface="SimSun"/>
            </a:endParaRPr>
          </a:p>
          <a:p>
            <a:pPr marL="457200" indent="-457200">
              <a:buFont typeface="Calibri" panose="020B0604020202020204" pitchFamily="34" charset="0"/>
              <a:buChar char="-"/>
            </a:pPr>
            <a:r>
              <a:rPr lang="pl-PL" sz="2000" err="1">
                <a:latin typeface="SimSun"/>
                <a:ea typeface="+mn-lt"/>
                <a:cs typeface="+mn-lt"/>
              </a:rPr>
              <a:t>Goldblatt</a:t>
            </a:r>
            <a:r>
              <a:rPr lang="pl-PL" sz="2000" dirty="0">
                <a:latin typeface="SimSun"/>
                <a:ea typeface="+mn-lt"/>
                <a:cs typeface="+mn-lt"/>
              </a:rPr>
              <a:t>, Howard (1 </a:t>
            </a:r>
            <a:r>
              <a:rPr lang="pl-PL" sz="2000" err="1">
                <a:latin typeface="SimSun"/>
                <a:ea typeface="+mn-lt"/>
                <a:cs typeface="+mn-lt"/>
              </a:rPr>
              <a:t>September</a:t>
            </a:r>
            <a:r>
              <a:rPr lang="pl-PL" sz="2000" dirty="0">
                <a:latin typeface="SimSun"/>
                <a:ea typeface="+mn-lt"/>
                <a:cs typeface="+mn-lt"/>
              </a:rPr>
              <a:t> 2013). </a:t>
            </a:r>
            <a:r>
              <a:rPr lang="pl-PL" sz="2000" dirty="0">
                <a:latin typeface="SimSun"/>
                <a:ea typeface="+mn-lt"/>
                <a:cs typeface="+mn-lt"/>
                <a:hlinkClick r:id="rId6"/>
              </a:rPr>
              <a:t>"Mo Yan in Translation: One Voice among Many"</a:t>
            </a:r>
            <a:r>
              <a:rPr lang="pl-PL" sz="2000" dirty="0">
                <a:latin typeface="SimSun"/>
                <a:ea typeface="+mn-lt"/>
                <a:cs typeface="+mn-lt"/>
              </a:rPr>
              <a:t>. </a:t>
            </a:r>
            <a:r>
              <a:rPr lang="pl-PL" sz="2000" err="1">
                <a:latin typeface="SimSun"/>
                <a:ea typeface="+mn-lt"/>
                <a:cs typeface="+mn-lt"/>
              </a:rPr>
              <a:t>Chinese</a:t>
            </a:r>
            <a:r>
              <a:rPr lang="pl-PL" sz="2000" dirty="0">
                <a:latin typeface="SimSun"/>
                <a:ea typeface="+mn-lt"/>
                <a:cs typeface="+mn-lt"/>
              </a:rPr>
              <a:t> </a:t>
            </a:r>
            <a:r>
              <a:rPr lang="pl-PL" sz="2000" err="1">
                <a:latin typeface="SimSun"/>
                <a:ea typeface="+mn-lt"/>
                <a:cs typeface="+mn-lt"/>
              </a:rPr>
              <a:t>Literature</a:t>
            </a:r>
            <a:r>
              <a:rPr lang="pl-PL" sz="2000" dirty="0">
                <a:latin typeface="SimSun"/>
                <a:ea typeface="+mn-lt"/>
                <a:cs typeface="+mn-lt"/>
              </a:rPr>
              <a:t> </a:t>
            </a:r>
            <a:r>
              <a:rPr lang="pl-PL" sz="2000" err="1">
                <a:latin typeface="SimSun"/>
                <a:ea typeface="+mn-lt"/>
                <a:cs typeface="+mn-lt"/>
              </a:rPr>
              <a:t>Today</a:t>
            </a:r>
            <a:r>
              <a:rPr lang="pl-PL" sz="2000" dirty="0">
                <a:latin typeface="SimSun"/>
                <a:ea typeface="+mn-lt"/>
                <a:cs typeface="+mn-lt"/>
              </a:rPr>
              <a:t>. </a:t>
            </a:r>
            <a:r>
              <a:rPr lang="pl-PL" sz="2000" b="1" dirty="0">
                <a:latin typeface="SimSun"/>
                <a:ea typeface="+mn-lt"/>
                <a:cs typeface="+mn-lt"/>
              </a:rPr>
              <a:t>3</a:t>
            </a:r>
            <a:r>
              <a:rPr lang="pl-PL" sz="2000" dirty="0">
                <a:latin typeface="SimSun"/>
                <a:ea typeface="+mn-lt"/>
                <a:cs typeface="+mn-lt"/>
              </a:rPr>
              <a:t> (1–2): 6–9. </a:t>
            </a:r>
          </a:p>
          <a:p>
            <a:pPr marL="0" indent="0">
              <a:buNone/>
            </a:pPr>
            <a:endParaRPr lang="pl-PL" sz="2000" dirty="0">
              <a:latin typeface="SimSun"/>
              <a:ea typeface="SimSun"/>
            </a:endParaRPr>
          </a:p>
          <a:p>
            <a:pPr marL="0" indent="0">
              <a:buNone/>
            </a:pP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2228570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8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Arc 10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8" name="Rectangle 12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BC34A70-0196-C3E9-1A54-6DC16CD3C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716" y="739978"/>
            <a:ext cx="5334930" cy="3004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zh-CN" altLang="en-US" sz="8000">
                <a:latin typeface="STXinwei"/>
                <a:ea typeface="STXinwei"/>
                <a:cs typeface="+mj-lt"/>
              </a:rPr>
              <a:t>作者简介</a:t>
            </a:r>
            <a:endParaRPr lang="pl-PL" sz="8000">
              <a:latin typeface="STXinwei"/>
              <a:ea typeface="STXinwei"/>
              <a:cs typeface="+mj-cs"/>
            </a:endParaRPr>
          </a:p>
        </p:txBody>
      </p:sp>
      <p:sp>
        <p:nvSpPr>
          <p:cNvPr id="29" name="Freeform: Shape 14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: Shape 16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18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: Shape 20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: Shape 22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Symbol zastępczy zawartości 3" descr="Obraz zawierający Ludzka twarz, osoba, ubrania, w pomieszczeniu&#10;&#10;Opis wygenerowany automatycznie">
            <a:extLst>
              <a:ext uri="{FF2B5EF4-FFF2-40B4-BE49-F238E27FC236}">
                <a16:creationId xmlns:a16="http://schemas.microsoft.com/office/drawing/2014/main" id="{3F9A4A59-9206-E817-95BF-1D89659CBD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9749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008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8A656C-0806-4677-A38B-DA5DF0F3C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Symbol zastępczy zawartości 3" descr="Obraz zawierający osoba, skóra, policzek, paznokieć&#10;&#10;Opis wygenerowany automatycznie">
            <a:extLst>
              <a:ext uri="{FF2B5EF4-FFF2-40B4-BE49-F238E27FC236}">
                <a16:creationId xmlns:a16="http://schemas.microsoft.com/office/drawing/2014/main" id="{3BF32329-3159-1FA1-D18C-8C0D58BB13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</a:blip>
          <a:srcRect t="4579" b="753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BEF8C6D-8BB3-473A-9607-D7381CC5C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8580" y="643467"/>
            <a:ext cx="3859952" cy="5215839"/>
          </a:xfrm>
          <a:prstGeom prst="roundRect">
            <a:avLst>
              <a:gd name="adj" fmla="val 2654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9C14FB6-FAB5-EA96-B4F3-5221F7EE3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250" y="827706"/>
            <a:ext cx="4666121" cy="26893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ja-JP" altLang="en-US" sz="5000" kern="1200">
                <a:latin typeface="SimSun"/>
                <a:ea typeface="SimSun"/>
              </a:rPr>
              <a:t>作者笔名的意思</a:t>
            </a:r>
            <a:endParaRPr lang="en-US" sz="5000" kern="1200">
              <a:latin typeface="SimSun"/>
              <a:ea typeface="SimSun"/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DCFDFFB9-D302-4A05-A770-D33232254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90584" y="830591"/>
            <a:ext cx="2987899" cy="2987899"/>
          </a:xfrm>
          <a:prstGeom prst="arc">
            <a:avLst>
              <a:gd name="adj1" fmla="val 16200000"/>
              <a:gd name="adj2" fmla="val 114657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872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!!Rectangle">
            <a:extLst>
              <a:ext uri="{FF2B5EF4-FFF2-40B4-BE49-F238E27FC236}">
                <a16:creationId xmlns:a16="http://schemas.microsoft.com/office/drawing/2014/main" id="{D3F3A98B-FC65-4638-942D-043D90701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整洁的空教育台">
            <a:extLst>
              <a:ext uri="{FF2B5EF4-FFF2-40B4-BE49-F238E27FC236}">
                <a16:creationId xmlns:a16="http://schemas.microsoft.com/office/drawing/2014/main" id="{25992BB8-CE8E-56B1-009D-0937CB353E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4" name="Arc 23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790889" flipH="1">
            <a:off x="715850" y="795372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84E43D-4D14-4E8D-AF66-5211FEB7C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1360"/>
            <a:ext cx="11181636" cy="393528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ja-JP" altLang="pl-PL" sz="4400">
                <a:highlight>
                  <a:srgbClr val="C0C0C0"/>
                </a:highlight>
                <a:latin typeface="Avenir Next LT Pro"/>
                <a:ea typeface="SimSun"/>
              </a:rPr>
              <a:t>本名： </a:t>
            </a:r>
            <a:r>
              <a:rPr lang="zh-CN" altLang="en-US" sz="4400">
                <a:highlight>
                  <a:srgbClr val="C0C0C0"/>
                </a:highlight>
                <a:latin typeface="Calibri"/>
                <a:ea typeface="SimSun"/>
                <a:cs typeface="Calibri"/>
              </a:rPr>
              <a:t>管谟业</a:t>
            </a:r>
          </a:p>
          <a:p>
            <a:r>
              <a:rPr lang="zh-CN" altLang="en-US" sz="4400">
                <a:highlight>
                  <a:srgbClr val="C0C0C0"/>
                </a:highlight>
                <a:latin typeface="SimSun"/>
                <a:ea typeface="SimSun"/>
                <a:cs typeface="Calibri"/>
              </a:rPr>
              <a:t>出生地：</a:t>
            </a:r>
            <a:r>
              <a:rPr lang="zh-CN" sz="4400">
                <a:highlight>
                  <a:srgbClr val="C0C0C0"/>
                </a:highlight>
                <a:latin typeface="Avenir Next LT Pro"/>
                <a:ea typeface="SimSun"/>
                <a:cs typeface="+mn-lt"/>
              </a:rPr>
              <a:t>山东高密</a:t>
            </a:r>
          </a:p>
          <a:p>
            <a:r>
              <a:rPr lang="en-US" altLang="zh-CN" sz="4400" err="1">
                <a:highlight>
                  <a:srgbClr val="C0C0C0"/>
                </a:highlight>
                <a:latin typeface="SimSun"/>
                <a:ea typeface="SimSun"/>
                <a:cs typeface="Calibri"/>
              </a:rPr>
              <a:t>职业：作者</a:t>
            </a:r>
            <a:r>
              <a:rPr lang="en-US" altLang="zh-CN" sz="4400" dirty="0">
                <a:highlight>
                  <a:srgbClr val="C0C0C0"/>
                </a:highlight>
                <a:latin typeface="SimSun"/>
                <a:ea typeface="SimSun"/>
                <a:cs typeface="Calibri"/>
              </a:rPr>
              <a:t>，</a:t>
            </a:r>
            <a:r>
              <a:rPr lang="zh-CN" sz="4400">
                <a:highlight>
                  <a:srgbClr val="C0C0C0"/>
                </a:highlight>
                <a:latin typeface="SimSun"/>
                <a:ea typeface="SimSun"/>
                <a:cs typeface="Calibri"/>
              </a:rPr>
              <a:t>北京师范大学教授</a:t>
            </a:r>
          </a:p>
          <a:p>
            <a:r>
              <a:rPr lang="zh-CN" altLang="en-US" sz="4400">
                <a:highlight>
                  <a:srgbClr val="C0C0C0"/>
                </a:highlight>
                <a:latin typeface="SimSun"/>
                <a:ea typeface="SimSun"/>
                <a:cs typeface="Calibri"/>
              </a:rPr>
              <a:t>获得了：第八届茅盾文学奖，诺贝尔文学奖</a:t>
            </a:r>
          </a:p>
          <a:p>
            <a:r>
              <a:rPr lang="zh-CN" sz="4400">
                <a:highlight>
                  <a:srgbClr val="C0C0C0"/>
                </a:highlight>
                <a:latin typeface="Avenir Next LT Pro"/>
                <a:ea typeface="SimSun"/>
                <a:cs typeface="+mn-lt"/>
              </a:rPr>
              <a:t>他的文学风格是魔幻现实主义</a:t>
            </a:r>
            <a:endParaRPr lang="zh-CN" altLang="en-US" sz="4400">
              <a:highlight>
                <a:srgbClr val="C0C0C0"/>
              </a:highlight>
              <a:latin typeface="Avenir Next LT Pro"/>
              <a:ea typeface="SimSu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1090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6E2F43-29E9-49D9-91FC-E5FEFAAA7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金属圈叉游戏块">
            <a:extLst>
              <a:ext uri="{FF2B5EF4-FFF2-40B4-BE49-F238E27FC236}">
                <a16:creationId xmlns:a16="http://schemas.microsoft.com/office/drawing/2014/main" id="{1D2BCCCF-CBEE-8E3C-DDA9-67BABDB44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058" y="2669570"/>
            <a:ext cx="5580942" cy="4188431"/>
          </a:xfrm>
          <a:custGeom>
            <a:avLst/>
            <a:gdLst/>
            <a:ahLst/>
            <a:cxnLst/>
            <a:rect l="l" t="t" r="r" b="b"/>
            <a:pathLst>
              <a:path w="5580942" h="5519103">
                <a:moveTo>
                  <a:pt x="169765" y="0"/>
                </a:moveTo>
                <a:lnTo>
                  <a:pt x="5580942" y="0"/>
                </a:lnTo>
                <a:lnTo>
                  <a:pt x="5580942" y="5519103"/>
                </a:lnTo>
                <a:lnTo>
                  <a:pt x="9100" y="5519103"/>
                </a:lnTo>
                <a:lnTo>
                  <a:pt x="0" y="5474029"/>
                </a:lnTo>
                <a:lnTo>
                  <a:pt x="0" y="169765"/>
                </a:lnTo>
                <a:cubicBezTo>
                  <a:pt x="0" y="76006"/>
                  <a:pt x="76006" y="0"/>
                  <a:pt x="169765" y="0"/>
                </a:cubicBezTo>
                <a:close/>
              </a:path>
            </a:pathLst>
          </a:cu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E63CC27-1C86-4653-8866-79C24C5C5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5924" y="1656147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3BA62E19-CD42-4C09-B825-844B4943D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87212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01D7D98-DF5D-5398-E62B-B715294B1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ja-JP" altLang="pl-PL" dirty="0"/>
              <a:t>                     </a:t>
            </a:r>
            <a:r>
              <a:rPr lang="ja-JP" altLang="pl-PL">
                <a:latin typeface="SimSun"/>
                <a:ea typeface="SimSun"/>
              </a:rPr>
              <a:t>莫言的重要作品</a:t>
            </a:r>
            <a:endParaRPr lang="pl-PL">
              <a:latin typeface="SimSun"/>
              <a:ea typeface="SimSun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94987B-1F7E-DBA1-4A88-B60163018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3200" dirty="0">
                <a:latin typeface="SimSun"/>
                <a:ea typeface="SimSun"/>
              </a:rPr>
              <a:t>1.</a:t>
            </a:r>
            <a:r>
              <a:rPr lang="ja-JP" altLang="pl-PL" sz="3200">
                <a:latin typeface="SimSun"/>
                <a:ea typeface="SimSun"/>
                <a:cs typeface="+mn-lt"/>
              </a:rPr>
              <a:t>红高粱家族 （1986）</a:t>
            </a:r>
            <a:endParaRPr lang="pl-PL" altLang="ja-JP" sz="3200">
              <a:latin typeface="SimSun"/>
              <a:ea typeface="SimSun"/>
              <a:cs typeface="+mn-lt"/>
            </a:endParaRPr>
          </a:p>
          <a:p>
            <a:pPr marL="0" indent="0">
              <a:buNone/>
            </a:pPr>
            <a:r>
              <a:rPr lang="ja-JP" altLang="pl-PL" sz="3200">
                <a:latin typeface="SimSun"/>
                <a:ea typeface="SimSun"/>
              </a:rPr>
              <a:t>2.酒国 （1992）</a:t>
            </a:r>
            <a:endParaRPr lang="ja-JP" sz="3200" i="1">
              <a:latin typeface="Avenir Next LT Pro"/>
              <a:ea typeface="SimSun"/>
            </a:endParaRPr>
          </a:p>
          <a:p>
            <a:pPr marL="0" indent="0">
              <a:buNone/>
            </a:pPr>
            <a:r>
              <a:rPr lang="ja-JP" altLang="pl-PL" sz="3200">
                <a:latin typeface="SimSun"/>
                <a:ea typeface="SimSun"/>
              </a:rPr>
              <a:t>3.</a:t>
            </a:r>
            <a:r>
              <a:rPr lang="ja-JP" sz="3200">
                <a:latin typeface="SimSun"/>
                <a:ea typeface="SimSun"/>
                <a:cs typeface="+mn-lt"/>
              </a:rPr>
              <a:t>丰乳肥臀</a:t>
            </a:r>
            <a:r>
              <a:rPr lang="ja-JP" altLang="en-US" sz="3200">
                <a:latin typeface="SimSun"/>
                <a:ea typeface="SimSun"/>
                <a:cs typeface="+mn-lt"/>
              </a:rPr>
              <a:t> （1996）</a:t>
            </a:r>
          </a:p>
          <a:p>
            <a:pPr marL="0" indent="0">
              <a:buNone/>
            </a:pPr>
            <a:r>
              <a:rPr lang="ja-JP" altLang="en-US" sz="3200">
                <a:latin typeface="SimSun"/>
                <a:ea typeface="SimSun"/>
                <a:cs typeface="+mn-lt"/>
              </a:rPr>
              <a:t>4.</a:t>
            </a:r>
            <a:r>
              <a:rPr lang="ja-JP" sz="3200">
                <a:latin typeface="SimSun"/>
                <a:ea typeface="SimSun"/>
                <a:cs typeface="+mn-lt"/>
              </a:rPr>
              <a:t>四十一炮</a:t>
            </a:r>
            <a:r>
              <a:rPr lang="ja-JP" altLang="en-US" sz="3200">
                <a:latin typeface="SimSun"/>
                <a:ea typeface="SimSun"/>
                <a:cs typeface="+mn-lt"/>
              </a:rPr>
              <a:t> （2003）</a:t>
            </a:r>
          </a:p>
          <a:p>
            <a:pPr marL="0" indent="0">
              <a:buNone/>
            </a:pPr>
            <a:r>
              <a:rPr lang="ja-JP" altLang="en-US" sz="3200">
                <a:latin typeface="SimSun"/>
                <a:ea typeface="SimSun"/>
                <a:cs typeface="+mn-lt"/>
              </a:rPr>
              <a:t>5.</a:t>
            </a:r>
            <a:r>
              <a:rPr lang="ja-JP" sz="3200">
                <a:ea typeface="+mn-lt"/>
                <a:cs typeface="+mn-lt"/>
              </a:rPr>
              <a:t>蛙</a:t>
            </a:r>
            <a:r>
              <a:rPr lang="ja-JP" altLang="en-US" sz="3200" dirty="0">
                <a:ea typeface="+mn-lt"/>
                <a:cs typeface="+mn-lt"/>
              </a:rPr>
              <a:t> </a:t>
            </a:r>
            <a:r>
              <a:rPr lang="ja-JP" altLang="en-US" sz="3200">
                <a:latin typeface="SimSun"/>
                <a:ea typeface="SimSun"/>
                <a:cs typeface="+mn-lt"/>
              </a:rPr>
              <a:t>（2009）</a:t>
            </a:r>
            <a:endParaRPr lang="ja-JP" altLang="en-US" sz="3200">
              <a:latin typeface="Avenir Next LT Pro"/>
              <a:ea typeface="SimSun"/>
              <a:cs typeface="+mn-lt"/>
            </a:endParaRPr>
          </a:p>
          <a:p>
            <a:pPr marL="0" indent="0">
              <a:buNone/>
            </a:pPr>
            <a:r>
              <a:rPr lang="ja-JP" altLang="en-US" sz="3200">
                <a:latin typeface="SimSun"/>
                <a:ea typeface="SimSun"/>
                <a:cs typeface="+mn-lt"/>
              </a:rPr>
              <a:t>6.变（2010）</a:t>
            </a:r>
          </a:p>
        </p:txBody>
      </p:sp>
    </p:spTree>
    <p:extLst>
      <p:ext uri="{BB962C8B-B14F-4D97-AF65-F5344CB8AC3E}">
        <p14:creationId xmlns:p14="http://schemas.microsoft.com/office/powerpoint/2010/main" val="366121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C190262-B82C-9ADB-06B0-F9DE5D8DE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ja-JP" altLang="pl-PL">
                <a:latin typeface="SimSun"/>
                <a:ea typeface="SimSun"/>
              </a:rPr>
              <a:t>莫言的文学灵感</a:t>
            </a:r>
            <a:endParaRPr lang="pl-PL">
              <a:latin typeface="SimSun"/>
              <a:ea typeface="SimSun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5B9C71D-F37A-5754-4DF2-4A567D837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>
                <a:latin typeface="Calibri"/>
                <a:cs typeface="Calibri"/>
              </a:rPr>
              <a:t>鲁迅</a:t>
            </a:r>
          </a:p>
          <a:p>
            <a:r>
              <a:rPr lang="zh-CN" altLang="en-US">
                <a:latin typeface="Calibri"/>
                <a:cs typeface="Calibri"/>
              </a:rPr>
              <a:t>Gabriel Garcia Marquez</a:t>
            </a:r>
          </a:p>
          <a:p>
            <a:r>
              <a:rPr lang="zh-CN">
                <a:latin typeface="Calibri"/>
                <a:cs typeface="Calibri"/>
              </a:rPr>
              <a:t>《水浒传》</a:t>
            </a:r>
          </a:p>
          <a:p>
            <a:r>
              <a:rPr lang="en-US" altLang="zh-CN">
                <a:latin typeface="Calibri"/>
                <a:ea typeface="Calibri"/>
                <a:cs typeface="Calibri"/>
              </a:rPr>
              <a:t>《</a:t>
            </a:r>
            <a:r>
              <a:rPr lang="zh-CN" altLang="en-US">
                <a:latin typeface="Calibri"/>
                <a:cs typeface="Calibri"/>
              </a:rPr>
              <a:t>西游记</a:t>
            </a:r>
            <a:r>
              <a:rPr lang="en-US" altLang="zh-CN">
                <a:latin typeface="Calibri"/>
                <a:ea typeface="Calibri"/>
                <a:cs typeface="Calibri"/>
              </a:rPr>
              <a:t>》</a:t>
            </a:r>
          </a:p>
          <a:p>
            <a:r>
              <a:rPr lang="en-US" altLang="zh-CN">
                <a:latin typeface="Calibri"/>
                <a:ea typeface="Calibri"/>
                <a:cs typeface="Calibri"/>
              </a:rPr>
              <a:t>《</a:t>
            </a:r>
            <a:r>
              <a:rPr lang="zh-CN" altLang="en-US">
                <a:latin typeface="Calibri"/>
                <a:ea typeface="Calibri"/>
                <a:cs typeface="Calibri"/>
              </a:rPr>
              <a:t>红楼梦</a:t>
            </a:r>
            <a:r>
              <a:rPr lang="en-US" altLang="zh-CN">
                <a:latin typeface="Calibri"/>
                <a:ea typeface="Calibri"/>
                <a:cs typeface="Calibri"/>
              </a:rPr>
              <a:t>》</a:t>
            </a:r>
          </a:p>
          <a:p>
            <a:r>
              <a:rPr lang="zh-CN" altLang="en-US">
                <a:latin typeface="Calibri"/>
                <a:ea typeface="Calibri"/>
                <a:cs typeface="Calibri"/>
              </a:rPr>
              <a:t>六朝</a:t>
            </a:r>
          </a:p>
          <a:p>
            <a:r>
              <a:rPr lang="zh-CN" altLang="en-US">
                <a:latin typeface="Calibri"/>
                <a:ea typeface="Calibri"/>
                <a:cs typeface="Calibri"/>
              </a:rPr>
              <a:t>传奇</a:t>
            </a:r>
          </a:p>
          <a:p>
            <a:r>
              <a:rPr lang="zh-CN" altLang="en-US">
                <a:latin typeface="Calibri"/>
                <a:ea typeface="Calibri"/>
                <a:cs typeface="Calibri"/>
              </a:rPr>
              <a:t>民间口头文学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55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3D 彩色条形抽象背景">
            <a:extLst>
              <a:ext uri="{FF2B5EF4-FFF2-40B4-BE49-F238E27FC236}">
                <a16:creationId xmlns:a16="http://schemas.microsoft.com/office/drawing/2014/main" id="{88FBD598-9942-6841-6F46-9D2AA36DB7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40" r="24268" b="-3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0FFE67D-7C58-F0C6-8A3F-747F89DD4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ja-JP" altLang="pl-PL">
                <a:latin typeface="SimSun"/>
                <a:ea typeface="SimSun"/>
              </a:rPr>
              <a:t>莫言小说的特点</a:t>
            </a:r>
            <a:endParaRPr lang="pl-PL">
              <a:latin typeface="SimSun"/>
              <a:ea typeface="SimSun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23E8829-E57C-43D6-1AE1-F9D4D4E31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901144"/>
            <a:ext cx="5884769" cy="43186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ja-JP" altLang="pl-PL">
                <a:latin typeface="SimSun"/>
                <a:ea typeface="SimSun"/>
              </a:rPr>
              <a:t>幻想现实主义</a:t>
            </a:r>
          </a:p>
          <a:p>
            <a:r>
              <a:rPr lang="ja-JP" altLang="pl-PL">
                <a:latin typeface="SimSun"/>
                <a:ea typeface="SimSun"/>
              </a:rPr>
              <a:t>黑色幽默</a:t>
            </a:r>
          </a:p>
          <a:p>
            <a:r>
              <a:rPr lang="ja-JP">
                <a:latin typeface="SimSun"/>
                <a:ea typeface="SimSun"/>
                <a:cs typeface="+mn-lt"/>
              </a:rPr>
              <a:t>他对色彩表达的富有想象力的运用</a:t>
            </a:r>
          </a:p>
          <a:p>
            <a:r>
              <a:rPr lang="en-US" altLang="ja-JP" err="1">
                <a:latin typeface="SimSun"/>
                <a:ea typeface="SimSun"/>
              </a:rPr>
              <a:t>一大主题是人类的贪欲和腐败</a:t>
            </a:r>
            <a:endParaRPr lang="en-US" altLang="ja-JP">
              <a:latin typeface="SimSun"/>
              <a:ea typeface="SimSun"/>
            </a:endParaRPr>
          </a:p>
          <a:p>
            <a:r>
              <a:rPr lang="ja-JP" altLang="en-US">
                <a:latin typeface="SimSun"/>
                <a:ea typeface="SimSun"/>
                <a:cs typeface="+mn-lt"/>
              </a:rPr>
              <a:t>他的描述常常是激烈和暴力的</a:t>
            </a:r>
            <a:endParaRPr lang="en-US">
              <a:latin typeface="SimSun"/>
              <a:ea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4208596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6E0A07-B696-4D7A-A2B2-A6E59A433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pl-PL" sz="6000">
                <a:latin typeface="SimSun"/>
                <a:ea typeface="SimSun"/>
              </a:rPr>
              <a:t>红高粱</a:t>
            </a:r>
            <a:endParaRPr lang="pl-PL" sz="6000">
              <a:latin typeface="SimSun"/>
              <a:ea typeface="SimSun"/>
            </a:endParaRPr>
          </a:p>
        </p:txBody>
      </p:sp>
      <p:pic>
        <p:nvPicPr>
          <p:cNvPr id="4" name="Multimedia online 3" title="红高粱 Red Sorghum">
            <a:hlinkClick r:id="" action="ppaction://media"/>
            <a:extLst>
              <a:ext uri="{FF2B5EF4-FFF2-40B4-BE49-F238E27FC236}">
                <a16:creationId xmlns:a16="http://schemas.microsoft.com/office/drawing/2014/main" id="{79DBB7F5-F041-5F04-2019-57350068852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81288" y="1825625"/>
            <a:ext cx="6829425" cy="3859213"/>
          </a:xfrm>
        </p:spPr>
      </p:pic>
    </p:spTree>
    <p:extLst>
      <p:ext uri="{BB962C8B-B14F-4D97-AF65-F5344CB8AC3E}">
        <p14:creationId xmlns:p14="http://schemas.microsoft.com/office/powerpoint/2010/main" val="2916603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41CFE8-6FF9-C9C7-B893-B6DF5CCAE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关于诺贝尔奖</a:t>
            </a:r>
            <a:endParaRPr lang="pl-PL"/>
          </a:p>
        </p:txBody>
      </p:sp>
      <p:pic>
        <p:nvPicPr>
          <p:cNvPr id="4" name="Multimedia online 3" title="Mo Yan on the Nobel Prize">
            <a:hlinkClick r:id="" action="ppaction://media"/>
            <a:extLst>
              <a:ext uri="{FF2B5EF4-FFF2-40B4-BE49-F238E27FC236}">
                <a16:creationId xmlns:a16="http://schemas.microsoft.com/office/drawing/2014/main" id="{F4CE0941-F676-1915-D20F-B4EDCE84064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81288" y="1825625"/>
            <a:ext cx="6829425" cy="3859213"/>
          </a:xfrm>
        </p:spPr>
      </p:pic>
    </p:spTree>
    <p:extLst>
      <p:ext uri="{BB962C8B-B14F-4D97-AF65-F5344CB8AC3E}">
        <p14:creationId xmlns:p14="http://schemas.microsoft.com/office/powerpoint/2010/main" val="130800444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Custom 8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ShapesVTI</vt:lpstr>
      <vt:lpstr>莫言</vt:lpstr>
      <vt:lpstr>作者简介</vt:lpstr>
      <vt:lpstr>作者笔名的意思</vt:lpstr>
      <vt:lpstr>Prezentacja programu PowerPoint</vt:lpstr>
      <vt:lpstr>                     莫言的重要作品</vt:lpstr>
      <vt:lpstr>莫言的文学灵感</vt:lpstr>
      <vt:lpstr>莫言小说的特点</vt:lpstr>
      <vt:lpstr>红高粱</vt:lpstr>
      <vt:lpstr>关于诺贝尔奖</vt:lpstr>
      <vt:lpstr>感谢你们的关注!  祝大家一切顺利！</vt:lpstr>
      <vt:lpstr>Sources:</vt:lpstr>
      <vt:lpstr>Sources: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251</cp:revision>
  <dcterms:created xsi:type="dcterms:W3CDTF">2024-01-09T13:48:37Z</dcterms:created>
  <dcterms:modified xsi:type="dcterms:W3CDTF">2024-01-10T12:13:35Z</dcterms:modified>
</cp:coreProperties>
</file>