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embeddedFontLst>
    <p:embeddedFont>
      <p:font typeface="BFQKEB+MicrosoftYaHei-Bold"/>
      <p:regular r:id="rId19"/>
    </p:embeddedFont>
    <p:embeddedFont>
      <p:font typeface="SRDJLS+MicrosoftYaHei"/>
      <p:regular r:id="rId20"/>
    </p:embeddedFont>
    <p:embeddedFont>
      <p:font typeface="WDRPNH+MicrosoftYaHei-Bold"/>
      <p:regular r:id="rId21"/>
    </p:embeddedFont>
    <p:embeddedFont>
      <p:font typeface="NKJAUO+TimesNewRomanPSMT"/>
      <p:regular r:id="rId22"/>
    </p:embeddedFont>
    <p:embeddedFont>
      <p:font typeface="JHSEOD+TimesNewRomanPS-ItalicMT"/>
      <p:regular r:id="rId23"/>
    </p:embeddedFont>
    <p:embeddedFont>
      <p:font typeface="EPCQIC+MicrosoftYaHeiLight"/>
      <p:regular r:id="rId24"/>
    </p:embeddedFont>
    <p:embeddedFont>
      <p:font typeface="IRFQSP+TimesNewRomanPS-BoldMT"/>
      <p:regular r:id="rId25"/>
    </p:embeddedFont>
    <p:embeddedFont>
      <p:font typeface="DBFARR+MicrosoftYaHei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720851" y="350519"/>
            <a:ext cx="6883907" cy="5830824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8730995" y="5699759"/>
            <a:ext cx="102108" cy="96011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64295" y="5699759"/>
            <a:ext cx="102108" cy="96011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96071" y="5699759"/>
            <a:ext cx="102108" cy="96011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929371" y="5699759"/>
            <a:ext cx="100584" cy="96011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05651" y="2078442"/>
            <a:ext cx="5984882" cy="1934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Mobile</a:t>
            </a:r>
            <a:r>
              <a:rPr dirty="0" sz="54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54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Games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3586" y="453137"/>
            <a:ext cx="2681303" cy="859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spc="-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“3A”</a:t>
            </a:r>
            <a:r>
              <a:rPr dirty="0" sz="2400" spc="62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594" y="1461967"/>
            <a:ext cx="2374719" cy="71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What</a:t>
            </a:r>
            <a:r>
              <a:rPr dirty="0" sz="2000" spc="-23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is</a:t>
            </a:r>
            <a:r>
              <a:rPr dirty="0" sz="20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“</a:t>
            </a:r>
            <a:r>
              <a:rPr dirty="0" sz="20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3</a:t>
            </a:r>
            <a:r>
              <a:rPr dirty="0" sz="2000" spc="-62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A”?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594" y="2396008"/>
            <a:ext cx="4939996" cy="2492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"3A"</a:t>
            </a:r>
            <a:r>
              <a:rPr dirty="0" sz="2000" spc="73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is</a:t>
            </a:r>
            <a:r>
              <a:rPr dirty="0" sz="2000" spc="753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short</a:t>
            </a:r>
            <a:r>
              <a:rPr dirty="0" sz="2000" spc="736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for</a:t>
            </a:r>
            <a:r>
              <a:rPr dirty="0" sz="2000" spc="751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"AAA</a:t>
            </a:r>
            <a:r>
              <a:rPr dirty="0" sz="2000" spc="644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"</a:t>
            </a:r>
            <a:r>
              <a:rPr dirty="0" sz="2000" spc="734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(Triple-A),</a:t>
            </a:r>
          </a:p>
          <a:p>
            <a:pPr marL="0" marR="0">
              <a:lnSpc>
                <a:spcPts val="2219"/>
              </a:lnSpc>
              <a:spcBef>
                <a:spcPts val="258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derived</a:t>
            </a:r>
            <a:r>
              <a:rPr dirty="0" sz="2000" spc="141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from</a:t>
            </a:r>
            <a:r>
              <a:rPr dirty="0" sz="2000" spc="1401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the</a:t>
            </a:r>
            <a:r>
              <a:rPr dirty="0" sz="2000" spc="1422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ESA(Entertainment</a:t>
            </a:r>
          </a:p>
          <a:p>
            <a:pPr marL="0" marR="0">
              <a:lnSpc>
                <a:spcPts val="2219"/>
              </a:lnSpc>
              <a:spcBef>
                <a:spcPts val="258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Software</a:t>
            </a:r>
            <a:r>
              <a:rPr dirty="0" sz="2000" spc="1102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Association</a:t>
            </a:r>
            <a:r>
              <a:rPr dirty="0" sz="2000" spc="110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)'s</a:t>
            </a:r>
            <a:r>
              <a:rPr dirty="0" sz="2000" spc="11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game</a:t>
            </a:r>
            <a:r>
              <a:rPr dirty="0" sz="2000" spc="111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rating</a:t>
            </a:r>
          </a:p>
          <a:p>
            <a:pPr marL="0" marR="0">
              <a:lnSpc>
                <a:spcPts val="2219"/>
              </a:lnSpc>
              <a:spcBef>
                <a:spcPts val="25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system,</a:t>
            </a:r>
            <a:r>
              <a:rPr dirty="0" sz="2000" spc="1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representing</a:t>
            </a:r>
            <a:r>
              <a:rPr dirty="0" sz="2000" spc="-31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top-tier</a:t>
            </a:r>
            <a:r>
              <a:rPr dirty="0" sz="2000" spc="-3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NKJAUO+TimesNewRomanPSMT"/>
                <a:cs typeface="NKJAUO+TimesNewRomanPSMT"/>
              </a:rPr>
              <a:t>standards.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3144" y="395293"/>
            <a:ext cx="2678166" cy="859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spc="-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“3A”</a:t>
            </a:r>
            <a:r>
              <a:rPr dirty="0" sz="2400" spc="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5035" y="1760275"/>
            <a:ext cx="4643892" cy="63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RFQSP+TimesNewRomanPS-BoldMT"/>
                <a:cs typeface="IRFQSP+TimesNewRomanPS-BoldMT"/>
              </a:rPr>
              <a:t>High</a:t>
            </a:r>
            <a:r>
              <a:rPr dirty="0" sz="180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IRFQSP+TimesNewRomanPS-BoldMT"/>
                <a:cs typeface="IRFQSP+TimesNewRomanPS-BoldMT"/>
              </a:rPr>
              <a:t>Cost</a:t>
            </a:r>
            <a:r>
              <a:rPr dirty="0" sz="1800" spc="214">
                <a:solidFill>
                  <a:srgbClr val="000000"/>
                </a:solidFill>
                <a:latin typeface="EPCQIC+MicrosoftYaHeiLight"/>
                <a:cs typeface="EPCQIC+MicrosoftYaHeiLight"/>
              </a:rPr>
              <a:t>：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Research</a:t>
            </a:r>
            <a:r>
              <a:rPr dirty="0" sz="1800" spc="66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and</a:t>
            </a:r>
            <a:r>
              <a:rPr dirty="0" sz="1800" spc="669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Development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5035" y="2200909"/>
            <a:ext cx="3335972" cy="596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budgets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start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at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10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million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USD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5035" y="2721509"/>
            <a:ext cx="4644419" cy="1456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IRFQSP+TimesNewRomanPS-BoldMT"/>
                <a:cs typeface="IRFQSP+TimesNewRomanPS-BoldMT"/>
              </a:rPr>
              <a:t>High</a:t>
            </a:r>
            <a:r>
              <a:rPr dirty="0" sz="20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IRFQSP+TimesNewRomanPS-BoldMT"/>
                <a:cs typeface="IRFQSP+TimesNewRomanPS-BoldMT"/>
              </a:rPr>
              <a:t>Scale</a:t>
            </a:r>
            <a:r>
              <a:rPr dirty="0" sz="1400">
                <a:solidFill>
                  <a:srgbClr val="000000"/>
                </a:solidFill>
                <a:latin typeface="EPCQIC+MicrosoftYaHeiLight"/>
                <a:cs typeface="EPCQIC+MicrosoftYaHeiLight"/>
              </a:rPr>
              <a:t>：</a:t>
            </a:r>
            <a:r>
              <a:rPr dirty="0" sz="1800" spc="-12">
                <a:solidFill>
                  <a:srgbClr val="000000"/>
                </a:solidFill>
                <a:latin typeface="NKJAUO+TimesNewRomanPSMT"/>
                <a:cs typeface="NKJAUO+TimesNewRomanPSMT"/>
              </a:rPr>
              <a:t>large</a:t>
            </a:r>
            <a:r>
              <a:rPr dirty="0" sz="1800" spc="73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development</a:t>
            </a:r>
            <a:r>
              <a:rPr dirty="0" sz="1800" spc="56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teams</a:t>
            </a:r>
            <a:r>
              <a:rPr dirty="0" sz="1800" spc="56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and</a:t>
            </a:r>
          </a:p>
          <a:p>
            <a:pPr marL="0" marR="0">
              <a:lnSpc>
                <a:spcPts val="1993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have</a:t>
            </a:r>
            <a:r>
              <a:rPr dirty="0" sz="1800" spc="1373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long</a:t>
            </a:r>
            <a:r>
              <a:rPr dirty="0" sz="1800" spc="1364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development</a:t>
            </a:r>
            <a:r>
              <a:rPr dirty="0" sz="1800" spc="137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cycles,</a:t>
            </a:r>
            <a:r>
              <a:rPr dirty="0" sz="1800" spc="136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often</a:t>
            </a:r>
          </a:p>
          <a:p>
            <a:pPr marL="0" marR="0">
              <a:lnSpc>
                <a:spcPts val="1996"/>
              </a:lnSpc>
              <a:spcBef>
                <a:spcPts val="124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spanning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3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to</a:t>
            </a:r>
            <a:r>
              <a:rPr dirty="0" sz="1800" spc="-1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7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years.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5035" y="4105047"/>
            <a:ext cx="4644925" cy="2279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IRFQSP+TimesNewRomanPS-BoldMT"/>
                <a:cs typeface="IRFQSP+TimesNewRomanPS-BoldMT"/>
              </a:rPr>
              <a:t>High</a:t>
            </a:r>
            <a:r>
              <a:rPr dirty="0" sz="2000" spc="7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IRFQSP+TimesNewRomanPS-BoldMT"/>
                <a:cs typeface="IRFQSP+TimesNewRomanPS-BoldMT"/>
              </a:rPr>
              <a:t>Impact</a:t>
            </a:r>
            <a:r>
              <a:rPr dirty="0" sz="1400">
                <a:solidFill>
                  <a:srgbClr val="000000"/>
                </a:solidFill>
                <a:latin typeface="EPCQIC+MicrosoftYaHeiLight"/>
                <a:cs typeface="EPCQIC+MicrosoftYaHeiLight"/>
              </a:rPr>
              <a:t>：</a:t>
            </a:r>
            <a:r>
              <a:rPr dirty="0" sz="14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Upon</a:t>
            </a:r>
            <a:r>
              <a:rPr dirty="0" sz="1800" spc="67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release,</a:t>
            </a:r>
            <a:r>
              <a:rPr dirty="0" sz="1800" spc="678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they</a:t>
            </a:r>
            <a:r>
              <a:rPr dirty="0" sz="1800" spc="673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can</a:t>
            </a:r>
          </a:p>
          <a:p>
            <a:pPr marL="0" marR="0">
              <a:lnSpc>
                <a:spcPts val="1996"/>
              </a:lnSpc>
              <a:spcBef>
                <a:spcPts val="133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achieve</a:t>
            </a:r>
            <a:r>
              <a:rPr dirty="0" sz="1800" spc="87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substantial</a:t>
            </a:r>
            <a:r>
              <a:rPr dirty="0" sz="1800" spc="7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commercial</a:t>
            </a:r>
            <a:r>
              <a:rPr dirty="0" sz="1800" spc="7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success</a:t>
            </a:r>
            <a:r>
              <a:rPr dirty="0" sz="1800" spc="74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and</a:t>
            </a:r>
          </a:p>
          <a:p>
            <a:pPr marL="0" marR="0">
              <a:lnSpc>
                <a:spcPts val="1993"/>
              </a:lnSpc>
              <a:spcBef>
                <a:spcPts val="124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cultural</a:t>
            </a:r>
            <a:r>
              <a:rPr dirty="0" sz="1800" spc="188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influence,</a:t>
            </a:r>
            <a:r>
              <a:rPr dirty="0" sz="1800" spc="198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often</a:t>
            </a:r>
            <a:r>
              <a:rPr dirty="0" sz="1800" spc="191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spawning</a:t>
            </a:r>
            <a:r>
              <a:rPr dirty="0" sz="1800" spc="189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multiple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film,</a:t>
            </a:r>
            <a:r>
              <a:rPr dirty="0" sz="1800" spc="1038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television,</a:t>
            </a:r>
            <a:r>
              <a:rPr dirty="0" sz="1800" spc="1035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and</a:t>
            </a:r>
            <a:r>
              <a:rPr dirty="0" sz="1800" spc="1018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anime</a:t>
            </a:r>
            <a:r>
              <a:rPr dirty="0" sz="1800" spc="1023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intellectual</a:t>
            </a:r>
          </a:p>
          <a:p>
            <a:pPr marL="0" marR="0">
              <a:lnSpc>
                <a:spcPts val="1996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property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(IP)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adaptations.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3144" y="395293"/>
            <a:ext cx="2678166" cy="859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spc="-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“3A”</a:t>
            </a:r>
            <a:r>
              <a:rPr dirty="0" sz="2400" spc="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6267" y="1928621"/>
            <a:ext cx="6431867" cy="18308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Historically,</a:t>
            </a:r>
            <a:r>
              <a:rPr dirty="0" sz="1800" spc="682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3A</a:t>
            </a:r>
            <a:r>
              <a:rPr dirty="0" sz="1800" spc="634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spc="-1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standard</a:t>
            </a:r>
            <a:r>
              <a:rPr dirty="0" sz="1800" spc="692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was</a:t>
            </a:r>
            <a:r>
              <a:rPr dirty="0" sz="1800" spc="675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predominantly</a:t>
            </a:r>
            <a:r>
              <a:rPr dirty="0" sz="1800" spc="68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applied</a:t>
            </a:r>
            <a:r>
              <a:rPr dirty="0" sz="1800" spc="661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to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high-quality</a:t>
            </a:r>
            <a:r>
              <a:rPr dirty="0" sz="1800" spc="74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console</a:t>
            </a:r>
            <a:r>
              <a:rPr dirty="0" sz="1800" spc="72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games.</a:t>
            </a:r>
            <a:r>
              <a:rPr dirty="0" sz="1800" spc="72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spc="-25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However,</a:t>
            </a:r>
            <a:r>
              <a:rPr dirty="0" sz="1800" spc="99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an</a:t>
            </a:r>
            <a:r>
              <a:rPr dirty="0" sz="1800" spc="66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increasing</a:t>
            </a:r>
            <a:r>
              <a:rPr dirty="0" sz="1800" spc="81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number</a:t>
            </a:r>
          </a:p>
          <a:p>
            <a:pPr marL="0" marR="0">
              <a:lnSpc>
                <a:spcPts val="1993"/>
              </a:lnSpc>
              <a:spcBef>
                <a:spcPts val="1249"/>
              </a:spcBef>
              <a:spcAft>
                <a:spcPts val="0"/>
              </a:spcAft>
            </a:pP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of</a:t>
            </a:r>
            <a:r>
              <a:rPr dirty="0" sz="1800" spc="55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mobile</a:t>
            </a:r>
            <a:r>
              <a:rPr dirty="0" sz="1800" spc="555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games</a:t>
            </a:r>
            <a:r>
              <a:rPr dirty="0" sz="1800" spc="544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spc="-37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are</a:t>
            </a:r>
            <a:r>
              <a:rPr dirty="0" sz="1800" spc="588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now</a:t>
            </a:r>
            <a:r>
              <a:rPr dirty="0" sz="1800" spc="54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meeting</a:t>
            </a:r>
            <a:r>
              <a:rPr dirty="0" sz="1800" spc="548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AAA-level</a:t>
            </a:r>
            <a:r>
              <a:rPr dirty="0" sz="1800" spc="542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production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 i="1">
                <a:solidFill>
                  <a:srgbClr val="404040"/>
                </a:solidFill>
                <a:latin typeface="JHSEOD+TimesNewRomanPS-ItalicMT"/>
                <a:cs typeface="JHSEOD+TimesNewRomanPS-ItalicMT"/>
              </a:rPr>
              <a:t>benchmarks.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25840" y="3119382"/>
            <a:ext cx="2000184" cy="663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Genshin</a:t>
            </a:r>
            <a:r>
              <a:rPr dirty="0" sz="2000" spc="-33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2000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Impact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6267" y="3939793"/>
            <a:ext cx="4940798" cy="141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3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With</a:t>
            </a:r>
            <a:r>
              <a:rPr dirty="0" sz="1800" spc="1297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technological</a:t>
            </a:r>
            <a:r>
              <a:rPr dirty="0" sz="1800" spc="1271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advancements,</a:t>
            </a:r>
            <a:r>
              <a:rPr dirty="0" sz="1800" spc="1264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mobile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games</a:t>
            </a:r>
            <a:r>
              <a:rPr dirty="0" sz="1800" spc="831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have</a:t>
            </a:r>
            <a:r>
              <a:rPr dirty="0" sz="1800" spc="843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gradually</a:t>
            </a:r>
            <a:r>
              <a:rPr dirty="0" sz="1800" spc="843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spc="-12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reached</a:t>
            </a:r>
            <a:r>
              <a:rPr dirty="0" sz="1800" spc="847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AAA</a:t>
            </a:r>
            <a:r>
              <a:rPr dirty="0" sz="1800" spc="798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level</a:t>
            </a:r>
          </a:p>
          <a:p>
            <a:pPr marL="0" marR="0">
              <a:lnSpc>
                <a:spcPts val="1993"/>
              </a:lnSpc>
              <a:spcBef>
                <a:spcPts val="1248"/>
              </a:spcBef>
              <a:spcAft>
                <a:spcPts val="0"/>
              </a:spcAft>
            </a:pPr>
            <a:r>
              <a:rPr dirty="0" sz="1800" spc="-12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quality,</a:t>
            </a:r>
            <a:r>
              <a:rPr dirty="0" sz="1800" spc="52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featuring</a:t>
            </a:r>
            <a:r>
              <a:rPr dirty="0" sz="1800" spc="44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significantly</a:t>
            </a:r>
            <a:r>
              <a:rPr dirty="0" sz="1800" spc="4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spc="-11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improved</a:t>
            </a:r>
            <a:r>
              <a:rPr dirty="0" sz="1800" spc="56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visual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6267" y="5174487"/>
            <a:ext cx="4940316" cy="1419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fidelity</a:t>
            </a:r>
            <a:r>
              <a:rPr dirty="0" sz="1800" spc="819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and</a:t>
            </a:r>
            <a:r>
              <a:rPr dirty="0" sz="1800" spc="822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increasingly</a:t>
            </a:r>
            <a:r>
              <a:rPr dirty="0" sz="1800" spc="839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diverse</a:t>
            </a:r>
            <a:r>
              <a:rPr dirty="0" sz="1800" spc="831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gameplay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mechanics,</a:t>
            </a:r>
            <a:r>
              <a:rPr dirty="0" sz="1800" spc="79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spc="-1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thereby</a:t>
            </a:r>
            <a:r>
              <a:rPr dirty="0" sz="1800" spc="819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catering</a:t>
            </a:r>
            <a:r>
              <a:rPr dirty="0" sz="1800" spc="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to</a:t>
            </a:r>
            <a:r>
              <a:rPr dirty="0" sz="1800" spc="806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the</a:t>
            </a:r>
            <a:r>
              <a:rPr dirty="0" sz="1800" spc="806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varied</a:t>
            </a:r>
          </a:p>
          <a:p>
            <a:pPr marL="0" marR="0">
              <a:lnSpc>
                <a:spcPts val="1993"/>
              </a:lnSpc>
              <a:spcBef>
                <a:spcPts val="1249"/>
              </a:spcBef>
              <a:spcAft>
                <a:spcPts val="0"/>
              </a:spcAft>
            </a:pP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gaming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needs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of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different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ff0000"/>
                </a:solidFill>
                <a:latin typeface="JHSEOD+TimesNewRomanPS-ItalicMT"/>
                <a:cs typeface="JHSEOD+TimesNewRomanPS-ItalicMT"/>
              </a:rPr>
              <a:t>audiences.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50153" y="5157395"/>
            <a:ext cx="1245108" cy="910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Honkai</a:t>
            </a:r>
            <a:r>
              <a:rPr dirty="0" sz="1800">
                <a:solidFill>
                  <a:srgbClr val="000000"/>
                </a:solidFill>
                <a:latin typeface="DBFARR+MicrosoftYaHei"/>
                <a:cs typeface="DBFARR+MicrosoftYaHei"/>
              </a:rPr>
              <a:t>：</a:t>
            </a:r>
          </a:p>
          <a:p>
            <a:pPr marL="0" marR="0">
              <a:lnSpc>
                <a:spcPts val="1993"/>
              </a:lnSpc>
              <a:spcBef>
                <a:spcPts val="178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Star</a:t>
            </a:r>
            <a:r>
              <a:rPr dirty="0" sz="1800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1800" i="1">
                <a:solidFill>
                  <a:srgbClr val="000000"/>
                </a:solidFill>
                <a:latin typeface="JHSEOD+TimesNewRomanPS-ItalicMT"/>
                <a:cs typeface="JHSEOD+TimesNewRomanPS-ItalicMT"/>
              </a:rPr>
              <a:t>Rail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720851" y="350519"/>
            <a:ext cx="6883907" cy="5830824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8730995" y="5699759"/>
            <a:ext cx="102108" cy="96011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64295" y="5699759"/>
            <a:ext cx="102108" cy="96011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96071" y="5699759"/>
            <a:ext cx="102108" cy="96011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929371" y="5699759"/>
            <a:ext cx="100584" cy="96011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99276" y="2876019"/>
            <a:ext cx="6140348" cy="1289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Thank</a:t>
            </a:r>
            <a:r>
              <a:rPr dirty="0" sz="36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600" spc="-15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you</a:t>
            </a:r>
            <a:r>
              <a:rPr dirty="0" sz="3600" spc="15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6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for</a:t>
            </a:r>
            <a:r>
              <a:rPr dirty="0" sz="36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600" b="1">
                <a:solidFill>
                  <a:srgbClr val="7fbac1"/>
                </a:solidFill>
                <a:latin typeface="BFQKEB+MicrosoftYaHei-Bold"/>
                <a:cs typeface="BFQKEB+MicrosoftYaHei-Bold"/>
              </a:rPr>
              <a:t>listening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947927" y="3020567"/>
            <a:ext cx="3087623" cy="2744723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0780776" y="5269991"/>
            <a:ext cx="1164335" cy="1185671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20851" y="350519"/>
            <a:ext cx="6883907" cy="2421636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353555" y="2999232"/>
            <a:ext cx="688848" cy="701039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353555" y="3927347"/>
            <a:ext cx="688848" cy="70104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353555" y="4855464"/>
            <a:ext cx="688848" cy="699515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69486" y="1470093"/>
            <a:ext cx="2444966" cy="10020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SRDJLS+MicrosoftYaHei"/>
                <a:cs typeface="SRDJLS+MicrosoftYaHei"/>
              </a:rPr>
              <a:t>CONTENTS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58965" y="2108686"/>
            <a:ext cx="1087668" cy="3030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SRDJLS+MicrosoftYaHei"/>
                <a:cs typeface="SRDJLS+MicrosoftYaHei"/>
              </a:rPr>
              <a:t>01</a:t>
            </a:r>
          </a:p>
          <a:p>
            <a:pPr marL="0" marR="0">
              <a:lnSpc>
                <a:spcPts val="4228"/>
              </a:lnSpc>
              <a:spcBef>
                <a:spcPts val="330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SRDJLS+MicrosoftYaHei"/>
                <a:cs typeface="SRDJLS+MicrosoftYaHei"/>
              </a:rPr>
              <a:t>02</a:t>
            </a:r>
          </a:p>
          <a:p>
            <a:pPr marL="0" marR="0">
              <a:lnSpc>
                <a:spcPts val="4231"/>
              </a:lnSpc>
              <a:spcBef>
                <a:spcPts val="3074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SRDJLS+MicrosoftYaHei"/>
                <a:cs typeface="SRDJLS+MicrosoftYaHei"/>
              </a:rPr>
              <a:t>03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20356" y="2205170"/>
            <a:ext cx="2427012" cy="859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20356" y="3135445"/>
            <a:ext cx="3694352" cy="1787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spc="18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Smart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Phone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  <a:p>
            <a:pPr marL="0" marR="0">
              <a:lnSpc>
                <a:spcPts val="3170"/>
              </a:lnSpc>
              <a:spcBef>
                <a:spcPts val="4135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2400" spc="-1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Socialized</a:t>
            </a:r>
            <a:r>
              <a:rPr dirty="0" sz="2400" spc="4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58965" y="4888462"/>
            <a:ext cx="3664957" cy="1019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SRDJLS+MicrosoftYaHei"/>
                <a:cs typeface="SRDJLS+MicrosoftYaHei"/>
              </a:rPr>
              <a:t>04</a:t>
            </a:r>
            <a:r>
              <a:rPr dirty="0" sz="3200" spc="2854">
                <a:solidFill>
                  <a:srgbClr val="ffffff"/>
                </a:solidFill>
                <a:latin typeface="SRDJLS+MicrosoftYaHei"/>
                <a:cs typeface="SRDJLS+MicrosoftYaHe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spc="-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“3A”</a:t>
            </a:r>
            <a:r>
              <a:rPr dirty="0" sz="2400" spc="61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Era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6403" y="2936853"/>
            <a:ext cx="2196962" cy="1146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34">
                <a:solidFill>
                  <a:srgbClr val="ed7d31"/>
                </a:solidFill>
                <a:latin typeface="SRDJLS+MicrosoftYaHei"/>
                <a:cs typeface="SRDJLS+MicrosoftYaHei"/>
              </a:rPr>
              <a:t>PA</a:t>
            </a:r>
            <a:r>
              <a:rPr dirty="0" sz="3200" spc="-946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 spc="-43">
                <a:solidFill>
                  <a:srgbClr val="ed7d31"/>
                </a:solidFill>
                <a:latin typeface="SRDJLS+MicrosoftYaHei"/>
                <a:cs typeface="SRDJLS+MicrosoftYaHei"/>
              </a:rPr>
              <a:t>RT</a:t>
            </a:r>
            <a:r>
              <a:rPr dirty="0" sz="3200" spc="1122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>
                <a:solidFill>
                  <a:srgbClr val="ed7d31"/>
                </a:solidFill>
                <a:latin typeface="SRDJLS+MicrosoftYaHei"/>
                <a:cs typeface="SRDJLS+MicrosoftYaHei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9230" y="3907318"/>
            <a:ext cx="3238011" cy="1147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3200" spc="-1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Early</a:t>
            </a:r>
            <a:r>
              <a:rPr dirty="0" sz="3200" spc="-12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4888" y="495623"/>
            <a:ext cx="2427011" cy="859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2363" y="792098"/>
            <a:ext cx="2899047" cy="596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Earliest</a:t>
            </a:r>
            <a:r>
              <a:rPr dirty="0" sz="1800" spc="-1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Mobile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Games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46209" y="1261517"/>
            <a:ext cx="3365526" cy="1577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Limited</a:t>
            </a:r>
            <a:r>
              <a:rPr dirty="0" sz="2000" spc="12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by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the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technological</a:t>
            </a:r>
          </a:p>
          <a:p>
            <a:pPr marL="0" marR="0">
              <a:lnSpc>
                <a:spcPts val="2219"/>
              </a:lnSpc>
              <a:spcBef>
                <a:spcPts val="138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limitations</a:t>
            </a:r>
            <a:r>
              <a:rPr dirty="0" sz="2000" spc="-15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of</a:t>
            </a:r>
            <a:r>
              <a:rPr dirty="0" sz="2000" spc="-1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their</a:t>
            </a:r>
            <a:r>
              <a:rPr dirty="0" sz="2000" spc="-2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era,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these</a:t>
            </a:r>
          </a:p>
          <a:p>
            <a:pPr marL="0" marR="0">
              <a:lnSpc>
                <a:spcPts val="2219"/>
              </a:lnSpc>
              <a:spcBef>
                <a:spcPts val="138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earliest</a:t>
            </a:r>
            <a:r>
              <a:rPr dirty="0" sz="2000" spc="-23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mobile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games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8290" y="2566345"/>
            <a:ext cx="1361659" cy="926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31">
                <a:solidFill>
                  <a:srgbClr val="c55a11"/>
                </a:solidFill>
                <a:latin typeface="NKJAUO+TimesNewRomanPSMT"/>
                <a:cs typeface="NKJAUO+TimesNewRomanPSMT"/>
              </a:rPr>
              <a:t>Tetris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6209" y="2633498"/>
            <a:ext cx="3505187" cy="2491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featured</a:t>
            </a:r>
            <a:r>
              <a:rPr dirty="0" sz="2000" spc="-4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simple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gameplay</a:t>
            </a:r>
            <a:r>
              <a:rPr dirty="0" sz="2000" spc="-12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and</a:t>
            </a:r>
          </a:p>
          <a:p>
            <a:pPr marL="0" marR="0">
              <a:lnSpc>
                <a:spcPts val="2219"/>
              </a:lnSpc>
              <a:spcBef>
                <a:spcPts val="138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minimalist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visuals,</a:t>
            </a:r>
            <a:r>
              <a:rPr dirty="0" sz="2000" spc="-36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yet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they</a:t>
            </a:r>
          </a:p>
          <a:p>
            <a:pPr marL="0" marR="0">
              <a:lnSpc>
                <a:spcPts val="2219"/>
              </a:lnSpc>
              <a:spcBef>
                <a:spcPts val="138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delivered</a:t>
            </a:r>
            <a:r>
              <a:rPr dirty="0" sz="2000" spc="-37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immense</a:t>
            </a:r>
            <a:r>
              <a:rPr dirty="0" sz="2000" spc="25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joy</a:t>
            </a:r>
            <a:r>
              <a:rPr dirty="0" sz="2000" spc="-2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and</a:t>
            </a:r>
          </a:p>
          <a:p>
            <a:pPr marL="0" marR="0">
              <a:lnSpc>
                <a:spcPts val="2219"/>
              </a:lnSpc>
              <a:spcBef>
                <a:spcPts val="1382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entertainment</a:t>
            </a:r>
            <a:r>
              <a:rPr dirty="0" sz="2000" spc="-31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to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people</a:t>
            </a:r>
            <a:r>
              <a:rPr dirty="0" sz="2000" spc="-34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at</a:t>
            </a:r>
          </a:p>
          <a:p>
            <a:pPr marL="0" marR="0">
              <a:lnSpc>
                <a:spcPts val="2219"/>
              </a:lnSpc>
              <a:spcBef>
                <a:spcPts val="138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that</a:t>
            </a:r>
            <a:r>
              <a:rPr dirty="0" sz="2000" spc="-12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time,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so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they</a:t>
            </a:r>
            <a:r>
              <a:rPr dirty="0" sz="2000" spc="-12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1331" y="4116889"/>
            <a:ext cx="1874357" cy="926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55a11"/>
                </a:solidFill>
                <a:latin typeface="NKJAUO+TimesNewRomanPSMT"/>
                <a:cs typeface="NKJAUO+TimesNewRomanPSMT"/>
              </a:rPr>
              <a:t>Scramble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81036" y="4116889"/>
            <a:ext cx="1402255" cy="926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55a11"/>
                </a:solidFill>
                <a:latin typeface="NKJAUO+TimesNewRomanPSMT"/>
                <a:cs typeface="NKJAUO+TimesNewRomanPSMT"/>
              </a:rPr>
              <a:t>Snake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46209" y="4919752"/>
            <a:ext cx="3464506" cy="1120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milestones</a:t>
            </a:r>
            <a:r>
              <a:rPr dirty="0" sz="2000" spc="-18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in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the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evolution</a:t>
            </a:r>
            <a:r>
              <a:rPr dirty="0" sz="2000" spc="-31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of</a:t>
            </a:r>
          </a:p>
          <a:p>
            <a:pPr marL="0" marR="0">
              <a:lnSpc>
                <a:spcPts val="2219"/>
              </a:lnSpc>
              <a:spcBef>
                <a:spcPts val="1383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mobile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2000">
                <a:solidFill>
                  <a:srgbClr val="c55a11"/>
                </a:solidFill>
                <a:latin typeface="NKJAUO+TimesNewRomanPSMT"/>
                <a:cs typeface="NKJAUO+TimesNewRomanPSMT"/>
              </a:rPr>
              <a:t>gaming.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6403" y="2936853"/>
            <a:ext cx="2196961" cy="1146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34">
                <a:solidFill>
                  <a:srgbClr val="ed7d31"/>
                </a:solidFill>
                <a:latin typeface="SRDJLS+MicrosoftYaHei"/>
                <a:cs typeface="SRDJLS+MicrosoftYaHei"/>
              </a:rPr>
              <a:t>PA</a:t>
            </a:r>
            <a:r>
              <a:rPr dirty="0" sz="3200" spc="-946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 spc="-43">
                <a:solidFill>
                  <a:srgbClr val="ed7d31"/>
                </a:solidFill>
                <a:latin typeface="SRDJLS+MicrosoftYaHei"/>
                <a:cs typeface="SRDJLS+MicrosoftYaHei"/>
              </a:rPr>
              <a:t>RT</a:t>
            </a:r>
            <a:r>
              <a:rPr dirty="0" sz="3200" spc="1122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>
                <a:solidFill>
                  <a:srgbClr val="ed7d31"/>
                </a:solidFill>
                <a:latin typeface="SRDJLS+MicrosoftYaHei"/>
                <a:cs typeface="SRDJLS+MicrosoftYaHei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0053" y="3907318"/>
            <a:ext cx="4924417" cy="1147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3200" spc="-1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spc="18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Smart</a:t>
            </a:r>
            <a:r>
              <a:rPr dirty="0" sz="3200" spc="-33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Phone</a:t>
            </a:r>
            <a:r>
              <a:rPr dirty="0" sz="3200" spc="-1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5419" y="482796"/>
            <a:ext cx="3694353" cy="859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spc="18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Smart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Phone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8171" y="774302"/>
            <a:ext cx="1604835" cy="1547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Angry</a:t>
            </a:r>
          </a:p>
          <a:p>
            <a:pPr marL="0" marR="0">
              <a:lnSpc>
                <a:spcPts val="3548"/>
              </a:lnSpc>
              <a:spcBef>
                <a:spcPts val="291"/>
              </a:spcBef>
              <a:spcAft>
                <a:spcPts val="0"/>
              </a:spcAft>
            </a:pPr>
            <a:r>
              <a:rPr dirty="0" sz="3200" spc="-23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Birds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492" y="1292232"/>
            <a:ext cx="1882383" cy="56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People</a:t>
            </a:r>
            <a:r>
              <a:rPr dirty="0" sz="1600">
                <a:solidFill>
                  <a:srgbClr val="ffffff"/>
                </a:solidFill>
                <a:latin typeface="EPCQIC+MicrosoftYaHeiLight"/>
                <a:cs typeface="EPCQIC+MicrosoftYaHeiLight"/>
              </a:rPr>
              <a:t>‘</a:t>
            </a: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s</a:t>
            </a:r>
            <a:r>
              <a:rPr dirty="0" sz="1600" spc="10">
                <a:solidFill>
                  <a:srgbClr val="ffffff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Increasing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6164" y="1562562"/>
            <a:ext cx="1033357" cy="5296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Needs</a:t>
            </a: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of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7376" y="1806928"/>
            <a:ext cx="1452959" cy="52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NKJAUO+TimesNewRomanPSMT"/>
                <a:cs typeface="NKJAUO+TimesNewRomanPSMT"/>
              </a:rPr>
              <a:t>Entertainment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8750" y="2796140"/>
            <a:ext cx="1854587" cy="871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KJAUO+TimesNewRomanPSMT"/>
                <a:cs typeface="NKJAUO+TimesNewRomanPSMT"/>
              </a:rPr>
              <a:t>New</a:t>
            </a:r>
            <a:r>
              <a:rPr dirty="0" sz="1800">
                <a:solidFill>
                  <a:srgbClr val="ffffff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NKJAUO+TimesNewRomanPSMT"/>
                <a:cs typeface="NKJAUO+TimesNewRomanPSMT"/>
              </a:rPr>
              <a:t>Progress</a:t>
            </a:r>
            <a:r>
              <a:rPr dirty="0" sz="1800" spc="-10">
                <a:solidFill>
                  <a:srgbClr val="ffffff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NKJAUO+TimesNewRomanPSMT"/>
                <a:cs typeface="NKJAUO+TimesNewRomanPSMT"/>
              </a:rPr>
              <a:t>in</a:t>
            </a:r>
          </a:p>
          <a:p>
            <a:pPr marL="131064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KJAUO+TimesNewRomanPSMT"/>
                <a:cs typeface="NKJAUO+TimesNewRomanPSMT"/>
              </a:rPr>
              <a:t>Game</a:t>
            </a:r>
            <a:r>
              <a:rPr dirty="0" sz="1800" spc="11">
                <a:solidFill>
                  <a:srgbClr val="ffffff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NKJAUO+TimesNewRomanPSMT"/>
                <a:cs typeface="NKJAUO+TimesNewRomanPSMT"/>
              </a:rPr>
              <a:t>Design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48171" y="3715097"/>
            <a:ext cx="1514156" cy="1548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Fruit</a:t>
            </a:r>
          </a:p>
          <a:p>
            <a:pPr marL="0" marR="0">
              <a:lnSpc>
                <a:spcPts val="3548"/>
              </a:lnSpc>
              <a:spcBef>
                <a:spcPts val="293"/>
              </a:spcBef>
              <a:spcAft>
                <a:spcPts val="0"/>
              </a:spcAft>
            </a:pPr>
            <a:r>
              <a:rPr dirty="0" sz="32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Ninja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48635" y="5620714"/>
            <a:ext cx="2387271" cy="870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The</a:t>
            </a:r>
            <a:r>
              <a:rPr dirty="0" sz="1800" spc="-94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Announcement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of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First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NKJAUO+TimesNewRomanPSMT"/>
                <a:cs typeface="NKJAUO+TimesNewRomanPSMT"/>
              </a:rPr>
              <a:t>iPhone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6403" y="2936853"/>
            <a:ext cx="2196961" cy="1146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34">
                <a:solidFill>
                  <a:srgbClr val="ed7d31"/>
                </a:solidFill>
                <a:latin typeface="SRDJLS+MicrosoftYaHei"/>
                <a:cs typeface="SRDJLS+MicrosoftYaHei"/>
              </a:rPr>
              <a:t>PA</a:t>
            </a:r>
            <a:r>
              <a:rPr dirty="0" sz="3200" spc="-946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 spc="-43">
                <a:solidFill>
                  <a:srgbClr val="ed7d31"/>
                </a:solidFill>
                <a:latin typeface="SRDJLS+MicrosoftYaHei"/>
                <a:cs typeface="SRDJLS+MicrosoftYaHei"/>
              </a:rPr>
              <a:t>RT</a:t>
            </a:r>
            <a:r>
              <a:rPr dirty="0" sz="3200" spc="1122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>
                <a:solidFill>
                  <a:srgbClr val="ed7d31"/>
                </a:solidFill>
                <a:latin typeface="SRDJLS+MicrosoftYaHei"/>
                <a:cs typeface="SRDJLS+MicrosoftYaHei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0053" y="3907318"/>
            <a:ext cx="4277217" cy="1147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3200" spc="-1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Socialized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6502" y="447421"/>
            <a:ext cx="3210660" cy="859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The</a:t>
            </a:r>
            <a:r>
              <a:rPr dirty="0" sz="2400" spc="-1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Socialized</a:t>
            </a:r>
            <a:r>
              <a:rPr dirty="0" sz="2400" spc="4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FQKEB+MicrosoftYaHei-Bold"/>
                <a:cs typeface="BFQKEB+MicrosoftYaHei-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7234" y="2005210"/>
            <a:ext cx="1336547" cy="49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PCQIC+MicrosoftYaHeiLight"/>
                <a:cs typeface="EPCQIC+MicrosoftYaHeiLight"/>
              </a:rPr>
              <a:t>如果有可能，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7318" y="2325251"/>
            <a:ext cx="1514855" cy="49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PCQIC+MicrosoftYaHeiLight"/>
                <a:cs typeface="EPCQIC+MicrosoftYaHeiLight"/>
              </a:rPr>
              <a:t>我带你去远行。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87234" y="2645290"/>
            <a:ext cx="1336547" cy="49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PCQIC+MicrosoftYaHeiLight"/>
                <a:cs typeface="EPCQIC+MicrosoftYaHeiLight"/>
              </a:rPr>
              <a:t>爬上那座山，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4359" y="2737384"/>
            <a:ext cx="1962298" cy="662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Honor</a:t>
            </a:r>
            <a:r>
              <a:rPr dirty="0" sz="2000" spc="-36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of</a:t>
            </a: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Kings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47942" y="2735225"/>
            <a:ext cx="2357254" cy="662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Happy</a:t>
            </a:r>
            <a:r>
              <a:rPr dirty="0" sz="2000" spc="-37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2000" spc="-18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Wonderland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97318" y="2965331"/>
            <a:ext cx="1514855" cy="49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PCQIC+MicrosoftYaHeiLight"/>
                <a:cs typeface="EPCQIC+MicrosoftYaHeiLight"/>
              </a:rPr>
              <a:t>听最圣洁的经。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31590" y="4707916"/>
            <a:ext cx="1843873" cy="662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PUBG</a:t>
            </a: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 </a:t>
            </a: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Mobile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33710" y="4707916"/>
            <a:ext cx="1384737" cy="662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c55a11"/>
                </a:solidFill>
                <a:latin typeface="JHSEOD+TimesNewRomanPS-ItalicMT"/>
                <a:cs typeface="JHSEOD+TimesNewRomanPS-ItalicMT"/>
              </a:rPr>
              <a:t>Minecraft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6403" y="2936853"/>
            <a:ext cx="2196961" cy="1146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34">
                <a:solidFill>
                  <a:srgbClr val="ed7d31"/>
                </a:solidFill>
                <a:latin typeface="SRDJLS+MicrosoftYaHei"/>
                <a:cs typeface="SRDJLS+MicrosoftYaHei"/>
              </a:rPr>
              <a:t>PA</a:t>
            </a:r>
            <a:r>
              <a:rPr dirty="0" sz="3200" spc="-946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 spc="-43">
                <a:solidFill>
                  <a:srgbClr val="ed7d31"/>
                </a:solidFill>
                <a:latin typeface="SRDJLS+MicrosoftYaHei"/>
                <a:cs typeface="SRDJLS+MicrosoftYaHei"/>
              </a:rPr>
              <a:t>RT</a:t>
            </a:r>
            <a:r>
              <a:rPr dirty="0" sz="3200" spc="1122">
                <a:solidFill>
                  <a:srgbClr val="ed7d31"/>
                </a:solidFill>
                <a:latin typeface="SRDJLS+MicrosoftYaHei"/>
                <a:cs typeface="SRDJLS+MicrosoftYaHei"/>
              </a:rPr>
              <a:t> </a:t>
            </a:r>
            <a:r>
              <a:rPr dirty="0" sz="3200">
                <a:solidFill>
                  <a:srgbClr val="ed7d31"/>
                </a:solidFill>
                <a:latin typeface="SRDJLS+MicrosoftYaHei"/>
                <a:cs typeface="SRDJLS+MicrosoftYaHei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0053" y="3841532"/>
            <a:ext cx="3574369" cy="1147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The</a:t>
            </a:r>
            <a:r>
              <a:rPr dirty="0" sz="3200" spc="-1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3200" spc="-8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“3A”</a:t>
            </a:r>
            <a:r>
              <a:rPr dirty="0" sz="3200" spc="6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DRPNH+MicrosoftYaHei-Bold"/>
                <a:cs typeface="WDRPNH+MicrosoftYaHei-Bold"/>
              </a:rPr>
              <a:t>Era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s6.aconvert.com</dc:creator>
  <cp:lastModifiedBy>s6.aconvert.com</cp:lastModifiedBy>
  <cp:revision>1</cp:revision>
  <dcterms:modified xsi:type="dcterms:W3CDTF">2025-07-05T07:51:30-07:00</dcterms:modified>
</cp:coreProperties>
</file>