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3"/>
  </p:handoutMasterIdLst>
  <p:sldIdLst>
    <p:sldId id="287" r:id="rId3"/>
    <p:sldId id="257" r:id="rId4"/>
    <p:sldId id="288" r:id="rId6"/>
    <p:sldId id="266" r:id="rId7"/>
    <p:sldId id="352" r:id="rId8"/>
    <p:sldId id="317" r:id="rId9"/>
    <p:sldId id="261" r:id="rId10"/>
    <p:sldId id="343" r:id="rId11"/>
    <p:sldId id="262" r:id="rId12"/>
    <p:sldId id="344" r:id="rId13"/>
    <p:sldId id="345" r:id="rId14"/>
    <p:sldId id="347" r:id="rId15"/>
    <p:sldId id="346" r:id="rId16"/>
    <p:sldId id="348" r:id="rId17"/>
    <p:sldId id="349" r:id="rId18"/>
    <p:sldId id="350" r:id="rId19"/>
    <p:sldId id="351" r:id="rId20"/>
    <p:sldId id="279" r:id="rId21"/>
    <p:sldId id="292" r:id="rId22"/>
  </p:sldIdLst>
  <p:sldSz cx="9144000" cy="5143500" type="screen16x9"/>
  <p:notesSz cx="6858000" cy="9144000"/>
  <p:defaultTextStyle>
    <a:defPPr>
      <a:defRPr lang="zh-CN"/>
    </a:defPPr>
    <a:lvl1pPr marL="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3CD"/>
    <a:srgbClr val="40C4F5"/>
    <a:srgbClr val="3C0A8F"/>
    <a:srgbClr val="00FFAE"/>
    <a:srgbClr val="00FBEE"/>
    <a:srgbClr val="47C5F6"/>
    <a:srgbClr val="E0A5CB"/>
    <a:srgbClr val="6EB5E8"/>
    <a:srgbClr val="2CEDB0"/>
    <a:srgbClr val="4A0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76" y="720"/>
      </p:cViewPr>
      <p:guideLst>
        <p:guide orient="horz" pos="2542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4B314-E155-4903-BA84-26CA5258A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1F9D-5B15-4BB5-BC24-E011AFE532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492C-EF32-49B2-9B37-F059B03ECC5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492C-EF32-49B2-9B37-F059B03ECC5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492C-EF32-49B2-9B37-F059B03ECC5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8651" y="557213"/>
            <a:ext cx="3286125" cy="4114800"/>
          </a:xfrm>
          <a:custGeom>
            <a:avLst/>
            <a:gdLst>
              <a:gd name="connsiteX0" fmla="*/ 0 w 6610350"/>
              <a:gd name="connsiteY0" fmla="*/ 0 h 4400550"/>
              <a:gd name="connsiteX1" fmla="*/ 6610350 w 6610350"/>
              <a:gd name="connsiteY1" fmla="*/ 0 h 4400550"/>
              <a:gd name="connsiteX2" fmla="*/ 6610350 w 6610350"/>
              <a:gd name="connsiteY2" fmla="*/ 4400550 h 4400550"/>
              <a:gd name="connsiteX3" fmla="*/ 0 w 6610350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0350" h="4400550">
                <a:moveTo>
                  <a:pt x="0" y="0"/>
                </a:moveTo>
                <a:lnTo>
                  <a:pt x="6610350" y="0"/>
                </a:lnTo>
                <a:lnTo>
                  <a:pt x="6610350" y="4400550"/>
                </a:lnTo>
                <a:lnTo>
                  <a:pt x="0" y="4400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9021" y="779677"/>
            <a:ext cx="2462171" cy="1778623"/>
          </a:xfrm>
          <a:custGeom>
            <a:avLst/>
            <a:gdLst>
              <a:gd name="connsiteX0" fmla="*/ 0 w 3282895"/>
              <a:gd name="connsiteY0" fmla="*/ 0 h 2371497"/>
              <a:gd name="connsiteX1" fmla="*/ 3282895 w 3282895"/>
              <a:gd name="connsiteY1" fmla="*/ 0 h 2371497"/>
              <a:gd name="connsiteX2" fmla="*/ 3282895 w 3282895"/>
              <a:gd name="connsiteY2" fmla="*/ 2371497 h 2371497"/>
              <a:gd name="connsiteX3" fmla="*/ 0 w 3282895"/>
              <a:gd name="connsiteY3" fmla="*/ 2371497 h 237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895" h="2371497">
                <a:moveTo>
                  <a:pt x="0" y="0"/>
                </a:moveTo>
                <a:lnTo>
                  <a:pt x="3282895" y="0"/>
                </a:lnTo>
                <a:lnTo>
                  <a:pt x="3282895" y="2371497"/>
                </a:lnTo>
                <a:lnTo>
                  <a:pt x="0" y="23714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36756" y="1927063"/>
            <a:ext cx="2709785" cy="2158761"/>
          </a:xfrm>
          <a:custGeom>
            <a:avLst/>
            <a:gdLst>
              <a:gd name="connsiteX0" fmla="*/ 0 w 3613046"/>
              <a:gd name="connsiteY0" fmla="*/ 0 h 2878348"/>
              <a:gd name="connsiteX1" fmla="*/ 3613046 w 3613046"/>
              <a:gd name="connsiteY1" fmla="*/ 0 h 2878348"/>
              <a:gd name="connsiteX2" fmla="*/ 3613046 w 3613046"/>
              <a:gd name="connsiteY2" fmla="*/ 2878348 h 2878348"/>
              <a:gd name="connsiteX3" fmla="*/ 0 w 3613046"/>
              <a:gd name="connsiteY3" fmla="*/ 2878348 h 287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046" h="2878348">
                <a:moveTo>
                  <a:pt x="0" y="0"/>
                </a:moveTo>
                <a:lnTo>
                  <a:pt x="3613046" y="0"/>
                </a:lnTo>
                <a:lnTo>
                  <a:pt x="3613046" y="2878348"/>
                </a:lnTo>
                <a:lnTo>
                  <a:pt x="0" y="28783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316" y="381001"/>
            <a:ext cx="3265714" cy="4397828"/>
          </a:xfrm>
          <a:custGeom>
            <a:avLst/>
            <a:gdLst>
              <a:gd name="connsiteX0" fmla="*/ 0 w 4354285"/>
              <a:gd name="connsiteY0" fmla="*/ 0 h 5863771"/>
              <a:gd name="connsiteX1" fmla="*/ 4354285 w 4354285"/>
              <a:gd name="connsiteY1" fmla="*/ 0 h 5863771"/>
              <a:gd name="connsiteX2" fmla="*/ 4354285 w 4354285"/>
              <a:gd name="connsiteY2" fmla="*/ 5863771 h 5863771"/>
              <a:gd name="connsiteX3" fmla="*/ 0 w 4354285"/>
              <a:gd name="connsiteY3" fmla="*/ 5863771 h 586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285" h="5863771">
                <a:moveTo>
                  <a:pt x="0" y="0"/>
                </a:moveTo>
                <a:lnTo>
                  <a:pt x="4354285" y="0"/>
                </a:lnTo>
                <a:lnTo>
                  <a:pt x="4354285" y="5863771"/>
                </a:lnTo>
                <a:lnTo>
                  <a:pt x="0" y="58637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317" y="478973"/>
            <a:ext cx="5464628" cy="4082143"/>
          </a:xfrm>
          <a:custGeom>
            <a:avLst/>
            <a:gdLst>
              <a:gd name="connsiteX0" fmla="*/ 0 w 7286171"/>
              <a:gd name="connsiteY0" fmla="*/ 0 h 5442857"/>
              <a:gd name="connsiteX1" fmla="*/ 7286171 w 7286171"/>
              <a:gd name="connsiteY1" fmla="*/ 0 h 5442857"/>
              <a:gd name="connsiteX2" fmla="*/ 7286171 w 7286171"/>
              <a:gd name="connsiteY2" fmla="*/ 5442857 h 5442857"/>
              <a:gd name="connsiteX3" fmla="*/ 0 w 7286171"/>
              <a:gd name="connsiteY3" fmla="*/ 5442857 h 54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171" h="5442857">
                <a:moveTo>
                  <a:pt x="0" y="0"/>
                </a:moveTo>
                <a:lnTo>
                  <a:pt x="7286171" y="0"/>
                </a:lnTo>
                <a:lnTo>
                  <a:pt x="7286171" y="5442857"/>
                </a:lnTo>
                <a:lnTo>
                  <a:pt x="0" y="54428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69972" y="685803"/>
            <a:ext cx="4474028" cy="3853543"/>
          </a:xfrm>
          <a:custGeom>
            <a:avLst/>
            <a:gdLst>
              <a:gd name="connsiteX0" fmla="*/ 0 w 5965371"/>
              <a:gd name="connsiteY0" fmla="*/ 0 h 5138057"/>
              <a:gd name="connsiteX1" fmla="*/ 5965371 w 5965371"/>
              <a:gd name="connsiteY1" fmla="*/ 0 h 5138057"/>
              <a:gd name="connsiteX2" fmla="*/ 5965371 w 5965371"/>
              <a:gd name="connsiteY2" fmla="*/ 5138057 h 5138057"/>
              <a:gd name="connsiteX3" fmla="*/ 0 w 5965371"/>
              <a:gd name="connsiteY3" fmla="*/ 5138057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5371" h="5138057">
                <a:moveTo>
                  <a:pt x="0" y="0"/>
                </a:moveTo>
                <a:lnTo>
                  <a:pt x="5965371" y="0"/>
                </a:lnTo>
                <a:lnTo>
                  <a:pt x="5965371" y="5138057"/>
                </a:lnTo>
                <a:lnTo>
                  <a:pt x="0" y="51380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3889" y="533401"/>
            <a:ext cx="2547257" cy="3951515"/>
          </a:xfrm>
          <a:custGeom>
            <a:avLst/>
            <a:gdLst>
              <a:gd name="connsiteX0" fmla="*/ 0 w 3396343"/>
              <a:gd name="connsiteY0" fmla="*/ 0 h 5268686"/>
              <a:gd name="connsiteX1" fmla="*/ 3396343 w 3396343"/>
              <a:gd name="connsiteY1" fmla="*/ 0 h 5268686"/>
              <a:gd name="connsiteX2" fmla="*/ 3396343 w 3396343"/>
              <a:gd name="connsiteY2" fmla="*/ 5268686 h 5268686"/>
              <a:gd name="connsiteX3" fmla="*/ 0 w 3396343"/>
              <a:gd name="connsiteY3" fmla="*/ 5268686 h 526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5268686">
                <a:moveTo>
                  <a:pt x="0" y="0"/>
                </a:moveTo>
                <a:lnTo>
                  <a:pt x="3396343" y="0"/>
                </a:lnTo>
                <a:lnTo>
                  <a:pt x="3396343" y="5268686"/>
                </a:lnTo>
                <a:lnTo>
                  <a:pt x="0" y="5268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53743" y="0"/>
            <a:ext cx="3124200" cy="5143500"/>
          </a:xfrm>
          <a:custGeom>
            <a:avLst/>
            <a:gdLst>
              <a:gd name="connsiteX0" fmla="*/ 0 w 4165600"/>
              <a:gd name="connsiteY0" fmla="*/ 0 h 6858000"/>
              <a:gd name="connsiteX1" fmla="*/ 4165600 w 4165600"/>
              <a:gd name="connsiteY1" fmla="*/ 0 h 6858000"/>
              <a:gd name="connsiteX2" fmla="*/ 4165600 w 4165600"/>
              <a:gd name="connsiteY2" fmla="*/ 6858000 h 6858000"/>
              <a:gd name="connsiteX3" fmla="*/ 0 w 4165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6858000">
                <a:moveTo>
                  <a:pt x="0" y="0"/>
                </a:moveTo>
                <a:lnTo>
                  <a:pt x="4165600" y="0"/>
                </a:lnTo>
                <a:lnTo>
                  <a:pt x="4165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42901" y="328613"/>
            <a:ext cx="2700338" cy="4171950"/>
          </a:xfrm>
          <a:custGeom>
            <a:avLst/>
            <a:gdLst>
              <a:gd name="connsiteX0" fmla="*/ 0 w 3600450"/>
              <a:gd name="connsiteY0" fmla="*/ 0 h 5562600"/>
              <a:gd name="connsiteX1" fmla="*/ 3600450 w 3600450"/>
              <a:gd name="connsiteY1" fmla="*/ 0 h 5562600"/>
              <a:gd name="connsiteX2" fmla="*/ 3600450 w 3600450"/>
              <a:gd name="connsiteY2" fmla="*/ 5562600 h 5562600"/>
              <a:gd name="connsiteX3" fmla="*/ 0 w 360045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5562600">
                <a:moveTo>
                  <a:pt x="0" y="0"/>
                </a:moveTo>
                <a:lnTo>
                  <a:pt x="3600450" y="0"/>
                </a:lnTo>
                <a:lnTo>
                  <a:pt x="3600450" y="5562600"/>
                </a:lnTo>
                <a:lnTo>
                  <a:pt x="0" y="5562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171826" y="2143126"/>
            <a:ext cx="1693184" cy="2843213"/>
          </a:xfrm>
          <a:custGeom>
            <a:avLst/>
            <a:gdLst>
              <a:gd name="connsiteX0" fmla="*/ 0 w 2257579"/>
              <a:gd name="connsiteY0" fmla="*/ 0 h 3790950"/>
              <a:gd name="connsiteX1" fmla="*/ 2257579 w 2257579"/>
              <a:gd name="connsiteY1" fmla="*/ 0 h 3790950"/>
              <a:gd name="connsiteX2" fmla="*/ 2257579 w 2257579"/>
              <a:gd name="connsiteY2" fmla="*/ 3790950 h 3790950"/>
              <a:gd name="connsiteX3" fmla="*/ 0 w 2257579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579" h="3790950">
                <a:moveTo>
                  <a:pt x="0" y="0"/>
                </a:moveTo>
                <a:lnTo>
                  <a:pt x="2257579" y="0"/>
                </a:lnTo>
                <a:lnTo>
                  <a:pt x="2257579" y="3790950"/>
                </a:lnTo>
                <a:lnTo>
                  <a:pt x="0" y="3790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39328" y="397076"/>
            <a:ext cx="2357438" cy="3989189"/>
          </a:xfrm>
          <a:custGeom>
            <a:avLst/>
            <a:gdLst>
              <a:gd name="connsiteX0" fmla="*/ 0 w 3143250"/>
              <a:gd name="connsiteY0" fmla="*/ 0 h 5318918"/>
              <a:gd name="connsiteX1" fmla="*/ 3143250 w 3143250"/>
              <a:gd name="connsiteY1" fmla="*/ 0 h 5318918"/>
              <a:gd name="connsiteX2" fmla="*/ 3143250 w 3143250"/>
              <a:gd name="connsiteY2" fmla="*/ 5318918 h 5318918"/>
              <a:gd name="connsiteX3" fmla="*/ 0 w 3143250"/>
              <a:gd name="connsiteY3" fmla="*/ 5318918 h 531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0" h="5318918">
                <a:moveTo>
                  <a:pt x="0" y="0"/>
                </a:moveTo>
                <a:lnTo>
                  <a:pt x="3143250" y="0"/>
                </a:lnTo>
                <a:lnTo>
                  <a:pt x="3143250" y="5318918"/>
                </a:lnTo>
                <a:lnTo>
                  <a:pt x="0" y="53189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972175" y="2"/>
            <a:ext cx="2800350" cy="2144333"/>
          </a:xfrm>
          <a:custGeom>
            <a:avLst/>
            <a:gdLst>
              <a:gd name="connsiteX0" fmla="*/ 0 w 3733800"/>
              <a:gd name="connsiteY0" fmla="*/ 0 h 2859111"/>
              <a:gd name="connsiteX1" fmla="*/ 3733800 w 3733800"/>
              <a:gd name="connsiteY1" fmla="*/ 0 h 2859111"/>
              <a:gd name="connsiteX2" fmla="*/ 3733800 w 3733800"/>
              <a:gd name="connsiteY2" fmla="*/ 2859111 h 2859111"/>
              <a:gd name="connsiteX3" fmla="*/ 0 w 3733800"/>
              <a:gd name="connsiteY3" fmla="*/ 2859111 h 285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2859111">
                <a:moveTo>
                  <a:pt x="0" y="0"/>
                </a:moveTo>
                <a:lnTo>
                  <a:pt x="3733800" y="0"/>
                </a:lnTo>
                <a:lnTo>
                  <a:pt x="3733800" y="2859111"/>
                </a:lnTo>
                <a:lnTo>
                  <a:pt x="0" y="28591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72175" y="2228850"/>
            <a:ext cx="2800350" cy="2914650"/>
          </a:xfrm>
          <a:custGeom>
            <a:avLst/>
            <a:gdLst>
              <a:gd name="connsiteX0" fmla="*/ 0 w 3733800"/>
              <a:gd name="connsiteY0" fmla="*/ 0 h 3886200"/>
              <a:gd name="connsiteX1" fmla="*/ 3733800 w 3733800"/>
              <a:gd name="connsiteY1" fmla="*/ 0 h 3886200"/>
              <a:gd name="connsiteX2" fmla="*/ 3733800 w 3733800"/>
              <a:gd name="connsiteY2" fmla="*/ 3886200 h 3886200"/>
              <a:gd name="connsiteX3" fmla="*/ 0 w 3733800"/>
              <a:gd name="connsiteY3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3886200">
                <a:moveTo>
                  <a:pt x="0" y="0"/>
                </a:moveTo>
                <a:lnTo>
                  <a:pt x="3733800" y="0"/>
                </a:lnTo>
                <a:lnTo>
                  <a:pt x="37338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7182" y="250032"/>
            <a:ext cx="8529638" cy="4643438"/>
          </a:xfrm>
          <a:custGeom>
            <a:avLst/>
            <a:gdLst>
              <a:gd name="connsiteX0" fmla="*/ 0 w 11372850"/>
              <a:gd name="connsiteY0" fmla="*/ 0 h 6191250"/>
              <a:gd name="connsiteX1" fmla="*/ 11372850 w 11372850"/>
              <a:gd name="connsiteY1" fmla="*/ 0 h 6191250"/>
              <a:gd name="connsiteX2" fmla="*/ 11372850 w 11372850"/>
              <a:gd name="connsiteY2" fmla="*/ 6191250 h 6191250"/>
              <a:gd name="connsiteX3" fmla="*/ 0 w 11372850"/>
              <a:gd name="connsiteY3" fmla="*/ 619125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2850" h="6191250">
                <a:moveTo>
                  <a:pt x="0" y="0"/>
                </a:moveTo>
                <a:lnTo>
                  <a:pt x="11372850" y="0"/>
                </a:lnTo>
                <a:lnTo>
                  <a:pt x="11372850" y="6191250"/>
                </a:lnTo>
                <a:lnTo>
                  <a:pt x="0" y="6191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136572" y="620487"/>
            <a:ext cx="2188028" cy="2166257"/>
          </a:xfrm>
          <a:custGeom>
            <a:avLst/>
            <a:gdLst>
              <a:gd name="connsiteX0" fmla="*/ 0 w 2917371"/>
              <a:gd name="connsiteY0" fmla="*/ 0 h 2888343"/>
              <a:gd name="connsiteX1" fmla="*/ 2917371 w 2917371"/>
              <a:gd name="connsiteY1" fmla="*/ 0 h 2888343"/>
              <a:gd name="connsiteX2" fmla="*/ 2917371 w 2917371"/>
              <a:gd name="connsiteY2" fmla="*/ 2888343 h 2888343"/>
              <a:gd name="connsiteX3" fmla="*/ 0 w 2917371"/>
              <a:gd name="connsiteY3" fmla="*/ 2888343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888343">
                <a:moveTo>
                  <a:pt x="0" y="0"/>
                </a:moveTo>
                <a:lnTo>
                  <a:pt x="2917371" y="0"/>
                </a:lnTo>
                <a:lnTo>
                  <a:pt x="2917371" y="2888343"/>
                </a:lnTo>
                <a:lnTo>
                  <a:pt x="0" y="2888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542316" y="1981202"/>
            <a:ext cx="2188028" cy="2166257"/>
          </a:xfrm>
          <a:custGeom>
            <a:avLst/>
            <a:gdLst>
              <a:gd name="connsiteX0" fmla="*/ 0 w 2917371"/>
              <a:gd name="connsiteY0" fmla="*/ 0 h 2888343"/>
              <a:gd name="connsiteX1" fmla="*/ 2917371 w 2917371"/>
              <a:gd name="connsiteY1" fmla="*/ 0 h 2888343"/>
              <a:gd name="connsiteX2" fmla="*/ 2917371 w 2917371"/>
              <a:gd name="connsiteY2" fmla="*/ 2888343 h 2888343"/>
              <a:gd name="connsiteX3" fmla="*/ 0 w 2917371"/>
              <a:gd name="connsiteY3" fmla="*/ 2888343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888343">
                <a:moveTo>
                  <a:pt x="0" y="0"/>
                </a:moveTo>
                <a:lnTo>
                  <a:pt x="2917371" y="0"/>
                </a:lnTo>
                <a:lnTo>
                  <a:pt x="2917371" y="2888343"/>
                </a:lnTo>
                <a:lnTo>
                  <a:pt x="0" y="2888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898072" y="541565"/>
            <a:ext cx="1763486" cy="1981200"/>
          </a:xfrm>
          <a:custGeom>
            <a:avLst/>
            <a:gdLst>
              <a:gd name="connsiteX0" fmla="*/ 0 w 2351315"/>
              <a:gd name="connsiteY0" fmla="*/ 0 h 2641600"/>
              <a:gd name="connsiteX1" fmla="*/ 2351315 w 2351315"/>
              <a:gd name="connsiteY1" fmla="*/ 0 h 2641600"/>
              <a:gd name="connsiteX2" fmla="*/ 2351315 w 2351315"/>
              <a:gd name="connsiteY2" fmla="*/ 2641600 h 2641600"/>
              <a:gd name="connsiteX3" fmla="*/ 0 w 2351315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5" h="2641600">
                <a:moveTo>
                  <a:pt x="0" y="0"/>
                </a:moveTo>
                <a:lnTo>
                  <a:pt x="2351315" y="0"/>
                </a:lnTo>
                <a:lnTo>
                  <a:pt x="2351315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759529" y="541565"/>
            <a:ext cx="1763486" cy="1981200"/>
          </a:xfrm>
          <a:custGeom>
            <a:avLst/>
            <a:gdLst>
              <a:gd name="connsiteX0" fmla="*/ 0 w 2351315"/>
              <a:gd name="connsiteY0" fmla="*/ 0 h 2641600"/>
              <a:gd name="connsiteX1" fmla="*/ 2351315 w 2351315"/>
              <a:gd name="connsiteY1" fmla="*/ 0 h 2641600"/>
              <a:gd name="connsiteX2" fmla="*/ 2351315 w 2351315"/>
              <a:gd name="connsiteY2" fmla="*/ 2641600 h 2641600"/>
              <a:gd name="connsiteX3" fmla="*/ 0 w 2351315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5" h="2641600">
                <a:moveTo>
                  <a:pt x="0" y="0"/>
                </a:moveTo>
                <a:lnTo>
                  <a:pt x="2351315" y="0"/>
                </a:lnTo>
                <a:lnTo>
                  <a:pt x="2351315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6482443" y="541565"/>
            <a:ext cx="1763486" cy="1981200"/>
          </a:xfrm>
          <a:custGeom>
            <a:avLst/>
            <a:gdLst>
              <a:gd name="connsiteX0" fmla="*/ 0 w 2351315"/>
              <a:gd name="connsiteY0" fmla="*/ 0 h 2641600"/>
              <a:gd name="connsiteX1" fmla="*/ 2351315 w 2351315"/>
              <a:gd name="connsiteY1" fmla="*/ 0 h 2641600"/>
              <a:gd name="connsiteX2" fmla="*/ 2351315 w 2351315"/>
              <a:gd name="connsiteY2" fmla="*/ 2641600 h 2641600"/>
              <a:gd name="connsiteX3" fmla="*/ 0 w 2351315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5" h="2641600">
                <a:moveTo>
                  <a:pt x="0" y="0"/>
                </a:moveTo>
                <a:lnTo>
                  <a:pt x="2351315" y="0"/>
                </a:lnTo>
                <a:lnTo>
                  <a:pt x="2351315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898072" y="2620736"/>
            <a:ext cx="1763486" cy="1981200"/>
          </a:xfrm>
          <a:custGeom>
            <a:avLst/>
            <a:gdLst>
              <a:gd name="connsiteX0" fmla="*/ 0 w 2351315"/>
              <a:gd name="connsiteY0" fmla="*/ 0 h 2641600"/>
              <a:gd name="connsiteX1" fmla="*/ 2351315 w 2351315"/>
              <a:gd name="connsiteY1" fmla="*/ 0 h 2641600"/>
              <a:gd name="connsiteX2" fmla="*/ 2351315 w 2351315"/>
              <a:gd name="connsiteY2" fmla="*/ 2641600 h 2641600"/>
              <a:gd name="connsiteX3" fmla="*/ 0 w 2351315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5" h="2641600">
                <a:moveTo>
                  <a:pt x="0" y="0"/>
                </a:moveTo>
                <a:lnTo>
                  <a:pt x="2351315" y="0"/>
                </a:lnTo>
                <a:lnTo>
                  <a:pt x="2351315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2759529" y="2620736"/>
            <a:ext cx="1763486" cy="1981200"/>
          </a:xfrm>
          <a:custGeom>
            <a:avLst/>
            <a:gdLst>
              <a:gd name="connsiteX0" fmla="*/ 0 w 2351315"/>
              <a:gd name="connsiteY0" fmla="*/ 0 h 2641600"/>
              <a:gd name="connsiteX1" fmla="*/ 2351315 w 2351315"/>
              <a:gd name="connsiteY1" fmla="*/ 0 h 2641600"/>
              <a:gd name="connsiteX2" fmla="*/ 2351315 w 2351315"/>
              <a:gd name="connsiteY2" fmla="*/ 2641600 h 2641600"/>
              <a:gd name="connsiteX3" fmla="*/ 0 w 2351315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5" h="2641600">
                <a:moveTo>
                  <a:pt x="0" y="0"/>
                </a:moveTo>
                <a:lnTo>
                  <a:pt x="2351315" y="0"/>
                </a:lnTo>
                <a:lnTo>
                  <a:pt x="2351315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620985" y="2620736"/>
            <a:ext cx="1763486" cy="1981200"/>
          </a:xfrm>
          <a:custGeom>
            <a:avLst/>
            <a:gdLst>
              <a:gd name="connsiteX0" fmla="*/ 0 w 2351315"/>
              <a:gd name="connsiteY0" fmla="*/ 0 h 2641600"/>
              <a:gd name="connsiteX1" fmla="*/ 2351315 w 2351315"/>
              <a:gd name="connsiteY1" fmla="*/ 0 h 2641600"/>
              <a:gd name="connsiteX2" fmla="*/ 2351315 w 2351315"/>
              <a:gd name="connsiteY2" fmla="*/ 2641600 h 2641600"/>
              <a:gd name="connsiteX3" fmla="*/ 0 w 2351315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5" h="2641600">
                <a:moveTo>
                  <a:pt x="0" y="0"/>
                </a:moveTo>
                <a:lnTo>
                  <a:pt x="2351315" y="0"/>
                </a:lnTo>
                <a:lnTo>
                  <a:pt x="2351315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6482443" y="2620736"/>
            <a:ext cx="1763486" cy="1981200"/>
          </a:xfrm>
          <a:custGeom>
            <a:avLst/>
            <a:gdLst>
              <a:gd name="connsiteX0" fmla="*/ 0 w 2351315"/>
              <a:gd name="connsiteY0" fmla="*/ 0 h 2641600"/>
              <a:gd name="connsiteX1" fmla="*/ 2351315 w 2351315"/>
              <a:gd name="connsiteY1" fmla="*/ 0 h 2641600"/>
              <a:gd name="connsiteX2" fmla="*/ 2351315 w 2351315"/>
              <a:gd name="connsiteY2" fmla="*/ 2641600 h 2641600"/>
              <a:gd name="connsiteX3" fmla="*/ 0 w 2351315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5" h="2641600">
                <a:moveTo>
                  <a:pt x="0" y="0"/>
                </a:moveTo>
                <a:lnTo>
                  <a:pt x="2351315" y="0"/>
                </a:lnTo>
                <a:lnTo>
                  <a:pt x="2351315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4620985" y="541565"/>
            <a:ext cx="1763486" cy="1981200"/>
          </a:xfrm>
          <a:custGeom>
            <a:avLst/>
            <a:gdLst>
              <a:gd name="connsiteX0" fmla="*/ 0 w 2351315"/>
              <a:gd name="connsiteY0" fmla="*/ 0 h 2641600"/>
              <a:gd name="connsiteX1" fmla="*/ 2351315 w 2351315"/>
              <a:gd name="connsiteY1" fmla="*/ 0 h 2641600"/>
              <a:gd name="connsiteX2" fmla="*/ 2351315 w 2351315"/>
              <a:gd name="connsiteY2" fmla="*/ 2641600 h 2641600"/>
              <a:gd name="connsiteX3" fmla="*/ 0 w 2351315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5" h="2641600">
                <a:moveTo>
                  <a:pt x="0" y="0"/>
                </a:moveTo>
                <a:lnTo>
                  <a:pt x="2351315" y="0"/>
                </a:lnTo>
                <a:lnTo>
                  <a:pt x="2351315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262745"/>
            <a:ext cx="3635828" cy="2394857"/>
          </a:xfrm>
          <a:custGeom>
            <a:avLst/>
            <a:gdLst>
              <a:gd name="connsiteX0" fmla="*/ 0 w 4847771"/>
              <a:gd name="connsiteY0" fmla="*/ 0 h 3193143"/>
              <a:gd name="connsiteX1" fmla="*/ 4847771 w 4847771"/>
              <a:gd name="connsiteY1" fmla="*/ 0 h 3193143"/>
              <a:gd name="connsiteX2" fmla="*/ 4847771 w 4847771"/>
              <a:gd name="connsiteY2" fmla="*/ 3193143 h 3193143"/>
              <a:gd name="connsiteX3" fmla="*/ 0 w 4847771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7771" h="3193143">
                <a:moveTo>
                  <a:pt x="0" y="0"/>
                </a:moveTo>
                <a:lnTo>
                  <a:pt x="4847771" y="0"/>
                </a:lnTo>
                <a:lnTo>
                  <a:pt x="4847771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072744" y="1"/>
            <a:ext cx="1774371" cy="3102429"/>
          </a:xfrm>
          <a:custGeom>
            <a:avLst/>
            <a:gdLst>
              <a:gd name="connsiteX0" fmla="*/ 0 w 2365828"/>
              <a:gd name="connsiteY0" fmla="*/ 0 h 4136572"/>
              <a:gd name="connsiteX1" fmla="*/ 2365828 w 2365828"/>
              <a:gd name="connsiteY1" fmla="*/ 0 h 4136572"/>
              <a:gd name="connsiteX2" fmla="*/ 2365828 w 2365828"/>
              <a:gd name="connsiteY2" fmla="*/ 4136572 h 4136572"/>
              <a:gd name="connsiteX3" fmla="*/ 0 w 2365828"/>
              <a:gd name="connsiteY3" fmla="*/ 4136572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8" h="4136572">
                <a:moveTo>
                  <a:pt x="0" y="0"/>
                </a:moveTo>
                <a:lnTo>
                  <a:pt x="2365828" y="0"/>
                </a:lnTo>
                <a:lnTo>
                  <a:pt x="2365828" y="4136572"/>
                </a:lnTo>
                <a:lnTo>
                  <a:pt x="0" y="41365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966857" y="881744"/>
            <a:ext cx="1774371" cy="3102429"/>
          </a:xfrm>
          <a:custGeom>
            <a:avLst/>
            <a:gdLst>
              <a:gd name="connsiteX0" fmla="*/ 0 w 2365828"/>
              <a:gd name="connsiteY0" fmla="*/ 0 h 4136572"/>
              <a:gd name="connsiteX1" fmla="*/ 2365828 w 2365828"/>
              <a:gd name="connsiteY1" fmla="*/ 0 h 4136572"/>
              <a:gd name="connsiteX2" fmla="*/ 2365828 w 2365828"/>
              <a:gd name="connsiteY2" fmla="*/ 4136572 h 4136572"/>
              <a:gd name="connsiteX3" fmla="*/ 0 w 2365828"/>
              <a:gd name="connsiteY3" fmla="*/ 4136572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8" h="4136572">
                <a:moveTo>
                  <a:pt x="0" y="0"/>
                </a:moveTo>
                <a:lnTo>
                  <a:pt x="2365828" y="0"/>
                </a:lnTo>
                <a:lnTo>
                  <a:pt x="2365828" y="4136572"/>
                </a:lnTo>
                <a:lnTo>
                  <a:pt x="0" y="41365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06EDD-6543-466C-9450-AC84C74B07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ECEC-BC0A-4686-B82A-070CE82340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库_文本框 1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>
            <p:custDataLst>
              <p:tags r:id="rId2"/>
            </p:custDataLst>
          </p:nvPr>
        </p:nvSpPr>
        <p:spPr>
          <a:xfrm>
            <a:off x="-36830" y="2110740"/>
            <a:ext cx="9181465" cy="922020"/>
          </a:xfrm>
          <a:prstGeom prst="rect">
            <a:avLst/>
          </a:prstGeom>
          <a:gradFill>
            <a:gsLst>
              <a:gs pos="0">
                <a:srgbClr val="E0A3CD">
                  <a:alpha val="50000"/>
                </a:srgbClr>
              </a:gs>
              <a:gs pos="100000">
                <a:srgbClr val="40C4F5">
                  <a:alpha val="50000"/>
                </a:srgbClr>
              </a:gs>
            </a:gsLst>
            <a:lin ang="18060000" scaled="0"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5400" b="1" spc="100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Tx/>
                <a:latin typeface="Videopac" panose="02000500000000000000" charset="0"/>
                <a:ea typeface="HP Simplified Hans" panose="020B0500000000000000" charset="-122"/>
                <a:cs typeface="Videopac" panose="02000500000000000000" charset="0"/>
              </a:rPr>
              <a:t>  Douyin (Tik Tok)</a:t>
            </a:r>
            <a:endParaRPr lang="en-US" altLang="zh-CN" sz="5400" b="1" spc="100" dirty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Tx/>
              <a:latin typeface="Videopac" panose="02000500000000000000" charset="0"/>
              <a:ea typeface="HP Simplified Hans" panose="020B0500000000000000" charset="-122"/>
              <a:cs typeface="Videopac" panose="02000500000000000000" charset="0"/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" y="2066290"/>
            <a:ext cx="1148080" cy="96647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07" y="-1041449"/>
            <a:ext cx="5195455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90" y="-412661"/>
            <a:ext cx="4093821" cy="631708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724025" y="1564640"/>
            <a:ext cx="5697855" cy="1214120"/>
            <a:chOff x="2715" y="2464"/>
            <a:chExt cx="8973" cy="1912"/>
          </a:xfrm>
        </p:grpSpPr>
        <p:sp>
          <p:nvSpPr>
            <p:cNvPr id="7" name="文本框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5501" y="2464"/>
              <a:ext cx="3402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4400" b="1" spc="100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Videopac" panose="02000500000000000000" charset="0"/>
                  <a:ea typeface="HP Simplified Hans" panose="020B0500000000000000" charset="-122"/>
                  <a:cs typeface="Videopac" panose="02000500000000000000" charset="0"/>
                </a:rPr>
                <a:t>Part 3</a:t>
              </a:r>
              <a:endParaRPr lang="en-US" altLang="zh-CN" sz="4400" b="1" spc="100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Tx/>
                <a:latin typeface="Videopac" panose="02000500000000000000" charset="0"/>
                <a:ea typeface="HP Simplified Hans" panose="020B0500000000000000" charset="-122"/>
                <a:cs typeface="Videopac" panose="02000500000000000000" charset="0"/>
              </a:endParaRPr>
            </a:p>
          </p:txBody>
        </p:sp>
        <p:sp>
          <p:nvSpPr>
            <p:cNvPr id="15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2715" y="3724"/>
              <a:ext cx="8973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SzTx/>
                <a:buFontTx/>
                <a:buNone/>
              </a:pPr>
              <a:r>
                <a:rPr lang="id-ID" sz="21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Videopac" panose="02000500000000000000" charset="0"/>
                  <a:ea typeface="楷体" panose="02010609060101010101" pitchFamily="49" charset="-122"/>
                  <a:cs typeface="Videopac" panose="02000500000000000000" charset="0"/>
                  <a:sym typeface="+mn-ea"/>
                </a:rPr>
                <a:t>Popularity and Effects</a:t>
              </a:r>
              <a:endParaRPr lang="id-ID" sz="21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Tx/>
                <a:latin typeface="Videopac" panose="02000500000000000000" charset="0"/>
                <a:ea typeface="楷体" panose="02010609060101010101" pitchFamily="49" charset="-122"/>
                <a:cs typeface="Videopac" panose="02000500000000000000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55" y="-40"/>
            <a:ext cx="1589484" cy="1582341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919374" y="530376"/>
            <a:ext cx="59124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SzTx/>
              <a:buFontTx/>
            </a:pPr>
            <a:r>
              <a:rPr lang="id-ID" sz="28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Lato Black" panose="020F0502020204030203" pitchFamily="34" charset="0"/>
                <a:cs typeface="Arial Black" panose="020B0A04020102020204" charset="0"/>
              </a:rPr>
              <a:t>Reasons for its popularity</a:t>
            </a:r>
            <a:endParaRPr lang="id-ID" sz="2800" spc="22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charset="0"/>
              <a:ea typeface="Lato Black" panose="020F0502020204030203" pitchFamily="34" charset="0"/>
              <a:cs typeface="Arial Black" panose="020B0A04020102020204" charset="0"/>
            </a:endParaRPr>
          </a:p>
        </p:txBody>
      </p:sp>
      <p:sp>
        <p:nvSpPr>
          <p:cNvPr id="22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5400000">
            <a:off x="439209" y="4034821"/>
            <a:ext cx="745672" cy="1837448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3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1513840"/>
            <a:ext cx="24771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Localized content</a:t>
            </a:r>
            <a:endParaRPr lang="id-ID" sz="18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15" name="文本框 14"/>
          <p:cNvSpPr txBox="1"/>
          <p:nvPr/>
        </p:nvSpPr>
        <p:spPr>
          <a:xfrm>
            <a:off x="1182370" y="1878965"/>
            <a:ext cx="57740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Running local contests and challenges and captures local trends using localized hashtags.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Sending personalized recommendations to each of its users. 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30045" y="2616200"/>
            <a:ext cx="4877435" cy="2329501"/>
            <a:chOff x="1630045" y="2616200"/>
            <a:chExt cx="4877435" cy="2329501"/>
          </a:xfrm>
        </p:grpSpPr>
        <p:grpSp>
          <p:nvGrpSpPr>
            <p:cNvPr id="4" name="组合 3"/>
            <p:cNvGrpSpPr/>
            <p:nvPr/>
          </p:nvGrpSpPr>
          <p:grpSpPr>
            <a:xfrm>
              <a:off x="1630045" y="2616200"/>
              <a:ext cx="4877435" cy="730250"/>
              <a:chOff x="1630045" y="2616200"/>
              <a:chExt cx="4877435" cy="730250"/>
            </a:xfrm>
          </p:grpSpPr>
          <p:sp>
            <p:nvSpPr>
              <p:cNvPr id="100" name="文本框 99"/>
              <p:cNvSpPr txBox="1"/>
              <p:nvPr/>
            </p:nvSpPr>
            <p:spPr>
              <a:xfrm>
                <a:off x="1630045" y="2886075"/>
                <a:ext cx="4877435" cy="460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indent="0" algn="l">
                  <a:buClrTx/>
                  <a:buSzTx/>
                  <a:buNone/>
                </a:pPr>
                <a:r>
                  <a:rPr lang="en-US" altLang="id-ID" sz="1200" b="0" dirty="0">
                    <a:latin typeface="Arial" panose="020B0604020202020204" pitchFamily="34" charset="0"/>
                    <a:ea typeface="幼圆" panose="02010509060101010101" charset="-122"/>
                    <a:cs typeface="Arial" panose="020B0604020202020204" pitchFamily="34" charset="0"/>
                  </a:rPr>
                  <a:t>U</a:t>
                </a:r>
                <a:r>
                  <a:rPr lang="id-ID" sz="1200" b="0" dirty="0">
                    <a:latin typeface="Arial" panose="020B0604020202020204" pitchFamily="34" charset="0"/>
                    <a:ea typeface="幼圆" panose="02010509060101010101" charset="-122"/>
                    <a:cs typeface="Arial" panose="020B0604020202020204" pitchFamily="34" charset="0"/>
                  </a:rPr>
                  <a:t>sers are always updated on the latest trending videos and are never out of ideas for video creation.</a:t>
                </a:r>
                <a:endParaRPr lang="id-ID" sz="1200" b="0" dirty="0"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3" name="直接箭头连接符 2"/>
              <p:cNvCxnSpPr>
                <a:stCxn id="15" idx="2"/>
                <a:endCxn id="100" idx="0"/>
              </p:cNvCxnSpPr>
              <p:nvPr/>
            </p:nvCxnSpPr>
            <p:spPr>
              <a:xfrm flipH="1">
                <a:off x="4069080" y="2616200"/>
                <a:ext cx="635" cy="2698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48174" y="3457355"/>
              <a:ext cx="2582814" cy="148834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1792" y="3184811"/>
            <a:ext cx="3562350" cy="18717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9117" y="137347"/>
            <a:ext cx="2105025" cy="2976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>
            <a:off x="7056669" y="0"/>
            <a:ext cx="2087332" cy="5143500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3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55" y="-40"/>
            <a:ext cx="1589484" cy="1582341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919374" y="530376"/>
            <a:ext cx="59124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SzTx/>
              <a:buFontTx/>
            </a:pPr>
            <a:r>
              <a:rPr lang="id-ID" sz="28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Lato Black" panose="020F0502020204030203" pitchFamily="34" charset="0"/>
                <a:cs typeface="Arial Black" panose="020B0A04020102020204" charset="0"/>
              </a:rPr>
              <a:t>Reasons for its popularity</a:t>
            </a:r>
            <a:endParaRPr lang="id-ID" sz="2800" spc="22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charset="0"/>
              <a:ea typeface="Lato Black" panose="020F0502020204030203" pitchFamily="34" charset="0"/>
              <a:cs typeface="Arial Black" panose="020B0A04020102020204" charset="0"/>
            </a:endParaRPr>
          </a:p>
        </p:txBody>
      </p:sp>
      <p:sp>
        <p:nvSpPr>
          <p:cNvPr id="22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5400000">
            <a:off x="439209" y="4034821"/>
            <a:ext cx="745672" cy="1837448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3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1513840"/>
            <a:ext cx="531685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b="1" dirty="0"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Easy content creation, sharing, and viewing</a:t>
            </a:r>
            <a:endParaRPr lang="id-ID" sz="1800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15" name="文本框 14"/>
          <p:cNvSpPr txBox="1"/>
          <p:nvPr/>
        </p:nvSpPr>
        <p:spPr>
          <a:xfrm>
            <a:off x="1182370" y="1878965"/>
            <a:ext cx="58743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Due to the short format, neither the video-creation nor the watching process takes much time or effort. 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The short-form video content plays as soon as a user opens the app.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>
            <a:off x="7056669" y="0"/>
            <a:ext cx="2087332" cy="5143500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3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55" y="-40"/>
            <a:ext cx="1589484" cy="1582341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919374" y="530376"/>
            <a:ext cx="59124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SzTx/>
              <a:buFontTx/>
            </a:pPr>
            <a:r>
              <a:rPr lang="id-ID" sz="28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Lato Black" panose="020F0502020204030203" pitchFamily="34" charset="0"/>
                <a:cs typeface="Arial Black" panose="020B0A04020102020204" charset="0"/>
              </a:rPr>
              <a:t>Reasons for its popularity</a:t>
            </a:r>
            <a:endParaRPr lang="id-ID" sz="2800" spc="22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charset="0"/>
              <a:ea typeface="Lato Black" panose="020F0502020204030203" pitchFamily="34" charset="0"/>
              <a:cs typeface="Arial Black" panose="020B0A04020102020204" charset="0"/>
            </a:endParaRPr>
          </a:p>
        </p:txBody>
      </p:sp>
      <p:sp>
        <p:nvSpPr>
          <p:cNvPr id="22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5400000">
            <a:off x="439209" y="4034821"/>
            <a:ext cx="745672" cy="1837448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3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1513840"/>
            <a:ext cx="38487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Celebrity endorsements</a:t>
            </a:r>
            <a:endParaRPr lang="id-ID" sz="18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15" name="文本框 14"/>
          <p:cNvSpPr txBox="1"/>
          <p:nvPr/>
        </p:nvSpPr>
        <p:spPr>
          <a:xfrm>
            <a:off x="1182370" y="1878965"/>
            <a:ext cx="577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Several celebrities, including Angelababy from China, Jimmy Fallon from American, have helped drive Tik Tok's popularity. 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05" y="2499995"/>
            <a:ext cx="2949575" cy="2540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>
            <a:off x="7056669" y="0"/>
            <a:ext cx="2087332" cy="5143500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3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55" y="-40"/>
            <a:ext cx="1589484" cy="1582341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919374" y="530376"/>
            <a:ext cx="20326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id-ID" sz="28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Lato Black" panose="020F0502020204030203" pitchFamily="34" charset="0"/>
                <a:cs typeface="Arial Black" panose="020B0A04020102020204" charset="0"/>
              </a:rPr>
              <a:t>Benefits</a:t>
            </a:r>
            <a:endParaRPr lang="id-ID" sz="2800" spc="22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charset="0"/>
              <a:ea typeface="Lato Black" panose="020F0502020204030203" pitchFamily="34" charset="0"/>
              <a:cs typeface="Arial Black" panose="020B0A04020102020204" charset="0"/>
            </a:endParaRPr>
          </a:p>
        </p:txBody>
      </p:sp>
      <p:sp>
        <p:nvSpPr>
          <p:cNvPr id="22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5400000">
            <a:off x="439209" y="4034821"/>
            <a:ext cx="745672" cy="1837448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3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1513840"/>
            <a:ext cx="29730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Moral Entertainment</a:t>
            </a:r>
            <a:endParaRPr lang="id-ID" sz="18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15" name="文本框 14"/>
          <p:cNvSpPr txBox="1"/>
          <p:nvPr/>
        </p:nvSpPr>
        <p:spPr>
          <a:xfrm>
            <a:off x="1182370" y="1878965"/>
            <a:ext cx="60248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It serves as a great source of entertainment.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Is a great app to help stay entertained, especially during the stress of the pandemic.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2976245"/>
            <a:ext cx="29730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Publicity</a:t>
            </a:r>
            <a:endParaRPr lang="id-ID" sz="18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2370" y="3341370"/>
            <a:ext cx="60248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Anyone can create short videos doing anything they choose to do that’s appropriate and legal to ensnare the public interest and become viral in society.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15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>
            <a:off x="7056669" y="0"/>
            <a:ext cx="2087332" cy="5143500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3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55" y="-40"/>
            <a:ext cx="1589484" cy="1582341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919374" y="530376"/>
            <a:ext cx="20326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id-ID" sz="28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Lato Black" panose="020F0502020204030203" pitchFamily="34" charset="0"/>
                <a:cs typeface="Arial Black" panose="020B0A04020102020204" charset="0"/>
              </a:rPr>
              <a:t>Benefits</a:t>
            </a:r>
            <a:endParaRPr lang="id-ID" sz="2800" spc="22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charset="0"/>
              <a:ea typeface="Lato Black" panose="020F0502020204030203" pitchFamily="34" charset="0"/>
              <a:cs typeface="Arial Black" panose="020B0A04020102020204" charset="0"/>
            </a:endParaRPr>
          </a:p>
        </p:txBody>
      </p:sp>
      <p:sp>
        <p:nvSpPr>
          <p:cNvPr id="22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5400000">
            <a:off x="439209" y="4034821"/>
            <a:ext cx="745672" cy="1837448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3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1513840"/>
            <a:ext cx="29730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Learning New Things</a:t>
            </a:r>
            <a:endParaRPr lang="id-ID" sz="18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15" name="文本框 14"/>
          <p:cNvSpPr txBox="1"/>
          <p:nvPr/>
        </p:nvSpPr>
        <p:spPr>
          <a:xfrm>
            <a:off x="1182370" y="1878965"/>
            <a:ext cx="60248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There are some people that make videos with great opportunities and life tips that can help many people. 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There are other people like doctors or teachers on Tik Tok utilizing the platform to teach new things every day.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2976245"/>
            <a:ext cx="379920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Providing New Opportunities</a:t>
            </a:r>
            <a:endParaRPr lang="id-ID" sz="18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2370" y="3341370"/>
            <a:ext cx="60248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With the ongoing pandemic, young students such as high schoolers have been finding remote volunteering and internship opportunities directly from Tik Tok. 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As an engaging platform, Tik Tok connects determined youths together to volunteer for nonprofits like Chinese Red Cross Foundation or intern for companies.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>
            <a:off x="7056669" y="0"/>
            <a:ext cx="2087332" cy="5143500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3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55" y="-40"/>
            <a:ext cx="1589484" cy="1582341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919374" y="530376"/>
            <a:ext cx="3856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id-ID" sz="28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Lato Black" panose="020F0502020204030203" pitchFamily="34" charset="0"/>
                <a:cs typeface="Arial Black" panose="020B0A04020102020204" charset="0"/>
              </a:rPr>
              <a:t>Negative effects</a:t>
            </a:r>
            <a:endParaRPr lang="id-ID" sz="2800" spc="22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charset="0"/>
              <a:ea typeface="Lato Black" panose="020F0502020204030203" pitchFamily="34" charset="0"/>
              <a:cs typeface="Arial Black" panose="020B0A04020102020204" charset="0"/>
            </a:endParaRPr>
          </a:p>
        </p:txBody>
      </p:sp>
      <p:sp>
        <p:nvSpPr>
          <p:cNvPr id="22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5400000">
            <a:off x="439209" y="4034821"/>
            <a:ext cx="745672" cy="1837448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3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1513840"/>
            <a:ext cx="29730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Addiction</a:t>
            </a:r>
            <a:endParaRPr lang="id-ID" sz="18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15" name="文本框 14"/>
          <p:cNvSpPr txBox="1"/>
          <p:nvPr/>
        </p:nvSpPr>
        <p:spPr>
          <a:xfrm>
            <a:off x="1182370" y="1878965"/>
            <a:ext cx="60248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The app is designed to be addictive, with an unlimited stream of videos at around 30 seconds each, making users hard to get bored. 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It’s incredibly easy to fall down the TikTok hole and suddenly reemerge hours later only to find have lost an entire day.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2976245"/>
            <a:ext cx="379920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Bullying</a:t>
            </a:r>
            <a:r>
              <a:rPr lang="en-US" alt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 </a:t>
            </a: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/</a:t>
            </a:r>
            <a:r>
              <a:rPr lang="en-US" alt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 </a:t>
            </a: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Mental Health</a:t>
            </a:r>
            <a:endParaRPr lang="id-ID" sz="18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2370" y="3341370"/>
            <a:ext cx="60248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While the application can be used to spread positivity, it can also be used as a platform for bullying. Some people criticize other people’s videos, while others create videos for deriding someone. This leads to a negative impact on the mental health of everyone involved, thus resulting in life-threatening situations and decisions.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15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>
            <a:off x="7056669" y="0"/>
            <a:ext cx="2087332" cy="5143500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3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55" y="-40"/>
            <a:ext cx="1589484" cy="1582341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919374" y="530376"/>
            <a:ext cx="3856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id-ID" sz="28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Lato Black" panose="020F0502020204030203" pitchFamily="34" charset="0"/>
                <a:cs typeface="Arial Black" panose="020B0A04020102020204" charset="0"/>
              </a:rPr>
              <a:t>Negative effects</a:t>
            </a:r>
            <a:endParaRPr lang="id-ID" sz="2800" spc="22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charset="0"/>
              <a:ea typeface="Lato Black" panose="020F0502020204030203" pitchFamily="34" charset="0"/>
              <a:cs typeface="Arial Black" panose="020B0A04020102020204" charset="0"/>
            </a:endParaRPr>
          </a:p>
        </p:txBody>
      </p:sp>
      <p:sp>
        <p:nvSpPr>
          <p:cNvPr id="22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5400000">
            <a:off x="439209" y="4034821"/>
            <a:ext cx="745672" cy="1837448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3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1513840"/>
            <a:ext cx="29730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Insecurity</a:t>
            </a:r>
            <a:endParaRPr lang="id-ID" sz="18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15" name="文本框 14"/>
          <p:cNvSpPr txBox="1"/>
          <p:nvPr/>
        </p:nvSpPr>
        <p:spPr>
          <a:xfrm>
            <a:off x="1182370" y="1878965"/>
            <a:ext cx="6024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There are no restrictions as to who can join the app, so strangers can easily message children and create harmful situations.</a:t>
            </a:r>
            <a:endParaRPr lang="id-ID" sz="1400" dirty="0"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8" name="Rectangle 27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307182" y="250032"/>
            <a:ext cx="8529638" cy="4643438"/>
          </a:xfrm>
          <a:prstGeom prst="rect">
            <a:avLst/>
          </a:prstGeom>
          <a:gradFill>
            <a:gsLst>
              <a:gs pos="0">
                <a:srgbClr val="A441FF"/>
              </a:gs>
              <a:gs pos="53000">
                <a:srgbClr val="00FDED"/>
              </a:gs>
              <a:gs pos="89000">
                <a:srgbClr val="02A2FF"/>
              </a:gs>
              <a:gs pos="100000">
                <a:srgbClr val="CBDFD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/>
          </a:p>
        </p:txBody>
      </p:sp>
      <p:sp>
        <p:nvSpPr>
          <p:cNvPr id="26" name="TextBox 2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524648" y="450628"/>
            <a:ext cx="20885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id-ID" sz="2800" spc="225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summary</a:t>
            </a:r>
            <a:endParaRPr lang="en-US" altLang="id-ID" sz="2800" spc="225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3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907098" y="1833563"/>
            <a:ext cx="7329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72110" algn="just" fontAlgn="auto">
              <a:lnSpc>
                <a:spcPct val="100000"/>
              </a:lnSpc>
              <a:buFont typeface="Wingdings" panose="05000000000000000000" charset="0"/>
              <a:buNone/>
            </a:pPr>
            <a:r>
              <a:rPr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In a word, TikTok is a </a:t>
            </a:r>
            <a:r>
              <a:rPr sz="18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fun</a:t>
            </a:r>
            <a:r>
              <a:rPr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, </a:t>
            </a:r>
            <a:r>
              <a:rPr sz="18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entertaining</a:t>
            </a:r>
            <a:r>
              <a:rPr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, and </a:t>
            </a:r>
            <a:r>
              <a:rPr sz="18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addictive </a:t>
            </a:r>
            <a:r>
              <a:rPr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app which has seen a surge in popularity in the last few months. The Tik Tok app also has the potential to become </a:t>
            </a:r>
            <a:r>
              <a:rPr sz="18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the next big social networking platform</a:t>
            </a:r>
            <a:r>
              <a:rPr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. However, the app also aroused lots of </a:t>
            </a:r>
            <a:r>
              <a:rPr sz="18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concerns </a:t>
            </a:r>
            <a:r>
              <a:rPr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like addiction, mental health and </a:t>
            </a:r>
            <a:r>
              <a:rPr lang="en-US"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insecurity</a:t>
            </a:r>
            <a:r>
              <a:rPr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 issues.</a:t>
            </a:r>
            <a:endParaRPr sz="18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500" y="-917117"/>
            <a:ext cx="5143500" cy="5143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0" y="1095447"/>
            <a:ext cx="3429000" cy="4048125"/>
          </a:xfrm>
          <a:prstGeom prst="rect">
            <a:avLst/>
          </a:prstGeom>
        </p:spPr>
      </p:pic>
      <p:sp>
        <p:nvSpPr>
          <p:cNvPr id="6" name="文本框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743585" y="2289175"/>
            <a:ext cx="30429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id-ID" sz="4000" b="1" spc="225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Contents </a:t>
            </a:r>
            <a:endParaRPr lang="id-ID" sz="4000" b="1" spc="225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grpSp>
        <p:nvGrpSpPr>
          <p:cNvPr id="38" name="组合 37"/>
          <p:cNvGrpSpPr/>
          <p:nvPr/>
        </p:nvGrpSpPr>
        <p:grpSpPr>
          <a:xfrm>
            <a:off x="4117975" y="934085"/>
            <a:ext cx="3736975" cy="834390"/>
            <a:chOff x="6485" y="1471"/>
            <a:chExt cx="5885" cy="1314"/>
          </a:xfrm>
        </p:grpSpPr>
        <p:sp>
          <p:nvSpPr>
            <p:cNvPr id="15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8007" y="1548"/>
              <a:ext cx="4363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/>
              <a:r>
                <a:rPr lang="id-ID" sz="2100" dirty="0">
                  <a:solidFill>
                    <a:schemeClr val="bg1"/>
                  </a:solidFill>
                  <a:uFillTx/>
                  <a:latin typeface="Trebuchet MS" panose="020B0603020202020204" charset="0"/>
                  <a:ea typeface="仿宋" panose="02010609060101010101" charset="-122"/>
                  <a:cs typeface="Trebuchet MS" panose="020B0603020202020204" charset="0"/>
                </a:rPr>
                <a:t>Overview </a:t>
              </a:r>
              <a:r>
                <a:rPr lang="id-ID" sz="2100" dirty="0">
                  <a:solidFill>
                    <a:schemeClr val="bg1"/>
                  </a:solidFill>
                  <a:uFillTx/>
                  <a:latin typeface="Trebuchet MS" panose="020B0603020202020204" charset="0"/>
                  <a:ea typeface="楷体" panose="02010609060101010101" pitchFamily="49" charset="-122"/>
                  <a:cs typeface="Trebuchet MS" panose="020B0603020202020204" charset="0"/>
                </a:rPr>
                <a:t>of </a:t>
              </a:r>
              <a:endParaRPr lang="id-ID" sz="2100" dirty="0">
                <a:solidFill>
                  <a:schemeClr val="bg1"/>
                </a:solidFill>
                <a:uFillTx/>
                <a:latin typeface="Trebuchet MS" panose="020B0603020202020204" charset="0"/>
                <a:ea typeface="楷体" panose="02010609060101010101" pitchFamily="49" charset="-122"/>
                <a:cs typeface="Trebuchet MS" panose="020B0603020202020204" charset="0"/>
              </a:endParaRPr>
            </a:p>
            <a:p>
              <a:pPr algn="just" fontAlgn="auto"/>
              <a:r>
                <a:rPr lang="id-ID" sz="2100" dirty="0">
                  <a:solidFill>
                    <a:schemeClr val="bg1"/>
                  </a:solidFill>
                  <a:uFillTx/>
                  <a:latin typeface="Trebuchet MS" panose="020B0603020202020204" charset="0"/>
                  <a:ea typeface="楷体" panose="02010609060101010101" pitchFamily="49" charset="-122"/>
                  <a:cs typeface="Trebuchet MS" panose="020B0603020202020204" charset="0"/>
                </a:rPr>
                <a:t>Douyin and Tik Tok</a:t>
              </a:r>
              <a:endParaRPr lang="id-ID" sz="2100" dirty="0">
                <a:solidFill>
                  <a:schemeClr val="bg1"/>
                </a:solidFill>
                <a:uFillTx/>
                <a:latin typeface="Trebuchet MS" panose="020B0603020202020204" charset="0"/>
                <a:ea typeface="楷体" panose="02010609060101010101" pitchFamily="49" charset="-122"/>
                <a:cs typeface="Trebuchet MS" panose="020B060302020202020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485" y="1471"/>
              <a:ext cx="1642" cy="1314"/>
              <a:chOff x="6485" y="1471"/>
              <a:chExt cx="1642" cy="1314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5" y="1471"/>
                <a:ext cx="1642" cy="1314"/>
              </a:xfrm>
              <a:prstGeom prst="rect">
                <a:avLst/>
              </a:prstGeom>
            </p:spPr>
          </p:pic>
          <p:sp>
            <p:nvSpPr>
              <p:cNvPr id="8" name="文本框 7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  <p:cNvSpPr txBox="1"/>
              <p:nvPr/>
            </p:nvSpPr>
            <p:spPr>
              <a:xfrm>
                <a:off x="6934" y="1511"/>
                <a:ext cx="745" cy="1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cs typeface="Aharoni" panose="02010803020104030203" pitchFamily="2" charset="-79"/>
                  </a:rPr>
                  <a:t>1</a:t>
                </a:r>
                <a:endParaRPr lang="zh-CN" altLang="en-US" sz="4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Aharoni" panose="02010803020104030203" pitchFamily="2" charset="-79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117975" y="2185670"/>
            <a:ext cx="3747135" cy="834390"/>
            <a:chOff x="6485" y="3442"/>
            <a:chExt cx="5901" cy="1314"/>
          </a:xfrm>
        </p:grpSpPr>
        <p:sp>
          <p:nvSpPr>
            <p:cNvPr id="17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8007" y="3542"/>
              <a:ext cx="4379" cy="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buClrTx/>
                <a:buSzTx/>
                <a:buFontTx/>
                <a:buNone/>
              </a:pPr>
              <a:r>
                <a:rPr lang="id-ID" sz="2100" dirty="0">
                  <a:solidFill>
                    <a:schemeClr val="bg1"/>
                  </a:solidFill>
                  <a:uFillTx/>
                  <a:latin typeface="Trebuchet MS" panose="020B0603020202020204" charset="0"/>
                  <a:ea typeface="仿宋" panose="02010609060101010101" charset="-122"/>
                  <a:cs typeface="Trebuchet MS" panose="020B0603020202020204" charset="0"/>
                </a:rPr>
                <a:t>Comparison Between </a:t>
              </a:r>
              <a:endParaRPr lang="id-ID" sz="2100" dirty="0">
                <a:solidFill>
                  <a:schemeClr val="bg1"/>
                </a:solidFill>
                <a:uFillTx/>
                <a:latin typeface="Trebuchet MS" panose="020B0603020202020204" charset="0"/>
                <a:ea typeface="仿宋" panose="02010609060101010101" charset="-122"/>
                <a:cs typeface="Trebuchet MS" panose="020B0603020202020204" charset="0"/>
              </a:endParaRPr>
            </a:p>
            <a:p>
              <a:pPr algn="just">
                <a:buClrTx/>
                <a:buSzTx/>
                <a:buFontTx/>
                <a:buNone/>
              </a:pPr>
              <a:r>
                <a:rPr lang="id-ID" sz="2100" dirty="0">
                  <a:solidFill>
                    <a:schemeClr val="bg1"/>
                  </a:solidFill>
                  <a:uFillTx/>
                  <a:latin typeface="Trebuchet MS" panose="020B0603020202020204" charset="0"/>
                  <a:ea typeface="仿宋" panose="02010609060101010101" charset="-122"/>
                  <a:cs typeface="Trebuchet MS" panose="020B0603020202020204" charset="0"/>
                </a:rPr>
                <a:t>Tik Tok and Instagram</a:t>
              </a:r>
              <a:endParaRPr lang="id-ID" sz="2100" dirty="0">
                <a:solidFill>
                  <a:schemeClr val="bg1"/>
                </a:solidFill>
                <a:uFillTx/>
                <a:latin typeface="Trebuchet MS" panose="020B0603020202020204" charset="0"/>
                <a:ea typeface="仿宋" panose="02010609060101010101" charset="-122"/>
                <a:cs typeface="Trebuchet MS" panose="020B060302020202020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485" y="3442"/>
              <a:ext cx="1642" cy="1314"/>
              <a:chOff x="6519" y="2942"/>
              <a:chExt cx="1642" cy="1314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" y="2942"/>
                <a:ext cx="1642" cy="1314"/>
              </a:xfrm>
              <a:prstGeom prst="rect">
                <a:avLst/>
              </a:prstGeom>
            </p:spPr>
          </p:pic>
          <p:sp>
            <p:nvSpPr>
              <p:cNvPr id="31" name="文本框 3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  <p:cNvSpPr txBox="1"/>
              <p:nvPr/>
            </p:nvSpPr>
            <p:spPr>
              <a:xfrm>
                <a:off x="6968" y="2981"/>
                <a:ext cx="745" cy="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cs typeface="Aharoni" panose="02010803020104030203" pitchFamily="2" charset="-79"/>
                  </a:rPr>
                  <a:t>2</a:t>
                </a:r>
                <a:endParaRPr lang="zh-CN" altLang="en-US" sz="4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Aharoni" panose="02010803020104030203" pitchFamily="2" charset="-79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117975" y="3437255"/>
            <a:ext cx="3785235" cy="834390"/>
            <a:chOff x="6485" y="5413"/>
            <a:chExt cx="5961" cy="1314"/>
          </a:xfrm>
        </p:grpSpPr>
        <p:sp>
          <p:nvSpPr>
            <p:cNvPr id="21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8007" y="5744"/>
              <a:ext cx="4439" cy="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buClrTx/>
                <a:buSzTx/>
                <a:buFontTx/>
                <a:buNone/>
              </a:pPr>
              <a:r>
                <a:rPr lang="id-ID" sz="2100" dirty="0">
                  <a:solidFill>
                    <a:schemeClr val="bg1"/>
                  </a:solidFill>
                  <a:uFillTx/>
                  <a:latin typeface="Trebuchet MS" panose="020B0603020202020204" charset="0"/>
                  <a:ea typeface="仿宋" panose="02010609060101010101" charset="-122"/>
                  <a:cs typeface="Trebuchet MS" panose="020B0603020202020204" charset="0"/>
                </a:rPr>
                <a:t>Popularity and Effects</a:t>
              </a:r>
              <a:endParaRPr lang="id-ID" sz="2100" dirty="0">
                <a:solidFill>
                  <a:schemeClr val="bg1"/>
                </a:solidFill>
                <a:uFillTx/>
                <a:latin typeface="Trebuchet MS" panose="020B0603020202020204" charset="0"/>
                <a:ea typeface="仿宋" panose="02010609060101010101" charset="-122"/>
                <a:cs typeface="Trebuchet MS" panose="020B060302020202020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485" y="5413"/>
              <a:ext cx="1642" cy="1314"/>
              <a:chOff x="6518" y="4500"/>
              <a:chExt cx="1642" cy="1314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8" y="4500"/>
                <a:ext cx="1642" cy="1314"/>
              </a:xfrm>
              <a:prstGeom prst="rect">
                <a:avLst/>
              </a:prstGeom>
            </p:spPr>
          </p:pic>
          <p:sp>
            <p:nvSpPr>
              <p:cNvPr id="34" name="文本框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  <p:cNvSpPr txBox="1"/>
              <p:nvPr/>
            </p:nvSpPr>
            <p:spPr>
              <a:xfrm>
                <a:off x="6967" y="4539"/>
                <a:ext cx="745" cy="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cs typeface="Aharoni" panose="02010803020104030203" pitchFamily="2" charset="-79"/>
                  </a:rPr>
                  <a:t>3</a:t>
                </a:r>
                <a:endParaRPr lang="zh-CN" altLang="en-US" sz="4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Aharoni" panose="02010803020104030203" pitchFamily="2" charset="-79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640000">
            <a:off x="6955790" y="80645"/>
            <a:ext cx="2352675" cy="4046220"/>
          </a:xfrm>
          <a:prstGeom prst="teardrop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700000">
            <a:off x="6686550" y="3605530"/>
            <a:ext cx="2536190" cy="2467610"/>
          </a:xfrm>
          <a:prstGeom prst="ellipse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640000">
            <a:off x="4866005" y="4184015"/>
            <a:ext cx="1030605" cy="8331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07" y="-1041449"/>
            <a:ext cx="5195455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90" y="-412661"/>
            <a:ext cx="4093821" cy="631708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414270" y="1564640"/>
            <a:ext cx="5000625" cy="1214120"/>
            <a:chOff x="3802" y="2464"/>
            <a:chExt cx="7875" cy="1912"/>
          </a:xfrm>
        </p:grpSpPr>
        <p:sp>
          <p:nvSpPr>
            <p:cNvPr id="7" name="文本框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5618" y="2464"/>
              <a:ext cx="3165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4400" b="1" spc="100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Videopac" panose="02000500000000000000" charset="0"/>
                  <a:ea typeface="HP Simplified Hans" panose="020B0500000000000000" charset="-122"/>
                  <a:cs typeface="Videopac" panose="02000500000000000000" charset="0"/>
                </a:rPr>
                <a:t>Part 1</a:t>
              </a:r>
              <a:endParaRPr lang="en-US" altLang="zh-CN" sz="4400" b="1" spc="100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Tx/>
                <a:latin typeface="Videopac" panose="02000500000000000000" charset="0"/>
                <a:ea typeface="HP Simplified Hans" panose="020B0500000000000000" charset="-122"/>
                <a:cs typeface="Videopac" panose="02000500000000000000" charset="0"/>
              </a:endParaRPr>
            </a:p>
          </p:txBody>
        </p:sp>
        <p:sp>
          <p:nvSpPr>
            <p:cNvPr id="15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3802" y="3724"/>
              <a:ext cx="7875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/>
              <a:r>
                <a:rPr lang="id-ID" sz="21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Videopac" panose="02000500000000000000" charset="0"/>
                  <a:ea typeface="仿宋" panose="02010609060101010101" charset="-122"/>
                  <a:cs typeface="Videopac" panose="02000500000000000000" charset="0"/>
                </a:rPr>
                <a:t>Overview </a:t>
              </a:r>
              <a:r>
                <a:rPr lang="id-ID" sz="21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Videopac" panose="02000500000000000000" charset="0"/>
                  <a:ea typeface="楷体" panose="02010609060101010101" pitchFamily="49" charset="-122"/>
                  <a:cs typeface="Videopac" panose="02000500000000000000" charset="0"/>
                </a:rPr>
                <a:t>of Douyin and Tik Tok</a:t>
              </a:r>
              <a:endParaRPr lang="id-ID" sz="21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Tx/>
                <a:latin typeface="Videopac" panose="02000500000000000000" charset="0"/>
                <a:ea typeface="楷体" panose="02010609060101010101" pitchFamily="49" charset="-122"/>
                <a:cs typeface="Videopac" panose="0200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4568190" y="744855"/>
            <a:ext cx="3555365" cy="4398645"/>
          </a:xfrm>
          <a:prstGeom prst="roundRect">
            <a:avLst/>
          </a:prstGeom>
          <a:gradFill>
            <a:gsLst>
              <a:gs pos="0">
                <a:srgbClr val="A441FF"/>
              </a:gs>
              <a:gs pos="91000">
                <a:srgbClr val="00FDED"/>
              </a:gs>
              <a:gs pos="57000">
                <a:srgbClr val="02A2FF"/>
              </a:gs>
              <a:gs pos="100000">
                <a:srgbClr val="CBDFD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/>
          </a:p>
        </p:txBody>
      </p:sp>
      <p:sp>
        <p:nvSpPr>
          <p:cNvPr id="5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16200000">
            <a:off x="7852440" y="-545889"/>
            <a:ext cx="745672" cy="1837448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3" name="Rectangle 4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1012825" y="744855"/>
            <a:ext cx="3555365" cy="4398645"/>
          </a:xfrm>
          <a:prstGeom prst="roundRect">
            <a:avLst/>
          </a:prstGeom>
          <a:gradFill>
            <a:gsLst>
              <a:gs pos="0">
                <a:srgbClr val="A441FF"/>
              </a:gs>
              <a:gs pos="91000">
                <a:srgbClr val="00FDED"/>
              </a:gs>
              <a:gs pos="57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/>
          </a:p>
        </p:txBody>
      </p:sp>
      <p:sp>
        <p:nvSpPr>
          <p:cNvPr id="10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10800000">
            <a:off x="2849880" y="4342765"/>
            <a:ext cx="3443605" cy="800735"/>
          </a:xfrm>
          <a:custGeom>
            <a:avLst/>
            <a:gdLst>
              <a:gd name="connsiteX0" fmla="*/ 0 w 5423"/>
              <a:gd name="connsiteY0" fmla="*/ 0 h 1341"/>
              <a:gd name="connsiteX1" fmla="*/ 2731 w 5423"/>
              <a:gd name="connsiteY1" fmla="*/ 1341 h 1341"/>
              <a:gd name="connsiteX2" fmla="*/ 5423 w 5423"/>
              <a:gd name="connsiteY2" fmla="*/ 0 h 1341"/>
              <a:gd name="connsiteX3" fmla="*/ 0 w 5423"/>
              <a:gd name="connsiteY3" fmla="*/ 0 h 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r" b="b"/>
            <a:pathLst>
              <a:path w="5423" h="1341">
                <a:moveTo>
                  <a:pt x="0" y="0"/>
                </a:moveTo>
                <a:cubicBezTo>
                  <a:pt x="0" y="0"/>
                  <a:pt x="715" y="1341"/>
                  <a:pt x="2731" y="1341"/>
                </a:cubicBezTo>
                <a:cubicBezTo>
                  <a:pt x="4775" y="1341"/>
                  <a:pt x="5423" y="0"/>
                  <a:pt x="5423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1" name="Freeform 1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" y="-1"/>
            <a:ext cx="1017233" cy="1012662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7" name="TextBox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1017159" y="1012625"/>
            <a:ext cx="1694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d-ID" sz="2800" b="1" spc="225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Douyin</a:t>
            </a:r>
            <a:endParaRPr lang="id-ID" sz="2800" b="1" spc="225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TextBox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4568079" y="1012625"/>
            <a:ext cx="17157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d-ID" sz="2800" b="1" spc="225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Tik Tok</a:t>
            </a:r>
            <a:endParaRPr lang="id-ID" sz="2800" b="1" spc="225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1017270" y="1647190"/>
            <a:ext cx="34925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id-ID" sz="16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a short video media app developed by China’s young tech giant Bytedance</a:t>
            </a:r>
            <a:endParaRPr lang="id-ID" sz="16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indent="0" algn="just" fontAlgn="auto">
              <a:lnSpc>
                <a:spcPct val="100000"/>
              </a:lnSpc>
              <a:buFont typeface="Wingdings" panose="05000000000000000000" charset="0"/>
              <a:buNone/>
            </a:pPr>
            <a:endParaRPr lang="id-ID" sz="16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id-ID" sz="16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a platform for creating and sharing 15-second videos</a:t>
            </a:r>
            <a:endParaRPr lang="id-ID" sz="16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indent="0" algn="just" fontAlgn="auto">
              <a:lnSpc>
                <a:spcPct val="100000"/>
              </a:lnSpc>
              <a:buFont typeface="Wingdings" panose="05000000000000000000" charset="0"/>
              <a:buNone/>
            </a:pPr>
            <a:endParaRPr lang="id-ID" sz="16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id-ID" sz="16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The contents cover a wide range of topics: </a:t>
            </a:r>
            <a:endParaRPr lang="id-ID" sz="16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indent="0" algn="just" fontAlgn="auto">
              <a:lnSpc>
                <a:spcPct val="100000"/>
              </a:lnSpc>
              <a:buFont typeface="Wingdings" panose="05000000000000000000" charset="0"/>
              <a:buNone/>
            </a:pPr>
            <a:r>
              <a:rPr lang="id-ID" sz="16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e.g. challenges-tackling, funny anecdotes</a:t>
            </a:r>
            <a:endParaRPr lang="id-ID" sz="16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14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4568190" y="2508885"/>
            <a:ext cx="34925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id-ID" sz="16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the international version of Douyin</a:t>
            </a:r>
            <a:endParaRPr lang="id-ID" sz="16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indent="0" algn="just" fontAlgn="auto">
              <a:lnSpc>
                <a:spcPct val="100000"/>
              </a:lnSpc>
              <a:buFont typeface="Wingdings" panose="05000000000000000000" charset="0"/>
              <a:buNone/>
            </a:pPr>
            <a:endParaRPr lang="id-ID" sz="16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id-ID" sz="16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launched in September 2017</a:t>
            </a:r>
            <a:endParaRPr lang="id-ID" sz="16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10800000">
            <a:off x="2849880" y="4342765"/>
            <a:ext cx="3443605" cy="800735"/>
          </a:xfrm>
          <a:custGeom>
            <a:avLst/>
            <a:gdLst>
              <a:gd name="connsiteX0" fmla="*/ 0 w 5423"/>
              <a:gd name="connsiteY0" fmla="*/ 0 h 1341"/>
              <a:gd name="connsiteX1" fmla="*/ 2731 w 5423"/>
              <a:gd name="connsiteY1" fmla="*/ 1341 h 1341"/>
              <a:gd name="connsiteX2" fmla="*/ 5423 w 5423"/>
              <a:gd name="connsiteY2" fmla="*/ 0 h 1341"/>
              <a:gd name="connsiteX3" fmla="*/ 0 w 5423"/>
              <a:gd name="connsiteY3" fmla="*/ 0 h 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r" b="b"/>
            <a:pathLst>
              <a:path w="5423" h="1341">
                <a:moveTo>
                  <a:pt x="0" y="0"/>
                </a:moveTo>
                <a:cubicBezTo>
                  <a:pt x="0" y="0"/>
                  <a:pt x="715" y="1341"/>
                  <a:pt x="2731" y="1341"/>
                </a:cubicBezTo>
                <a:cubicBezTo>
                  <a:pt x="4775" y="1341"/>
                  <a:pt x="5423" y="0"/>
                  <a:pt x="5423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1" name="Freeform 1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" y="-1"/>
            <a:ext cx="1017233" cy="1012662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grpSp>
        <p:nvGrpSpPr>
          <p:cNvPr id="6" name="组合 5"/>
          <p:cNvGrpSpPr/>
          <p:nvPr/>
        </p:nvGrpSpPr>
        <p:grpSpPr>
          <a:xfrm>
            <a:off x="1720850" y="199390"/>
            <a:ext cx="1951990" cy="982980"/>
            <a:chOff x="1595" y="1173"/>
            <a:chExt cx="3074" cy="1548"/>
          </a:xfrm>
        </p:grpSpPr>
        <p:sp>
          <p:nvSpPr>
            <p:cNvPr id="3" name="Rectangle 4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/>
            <p:nvPr/>
          </p:nvSpPr>
          <p:spPr>
            <a:xfrm>
              <a:off x="1595" y="1173"/>
              <a:ext cx="3075" cy="1548"/>
            </a:xfrm>
            <a:prstGeom prst="roundRect">
              <a:avLst/>
            </a:prstGeom>
            <a:gradFill>
              <a:gsLst>
                <a:gs pos="0">
                  <a:srgbClr val="A441FF"/>
                </a:gs>
                <a:gs pos="91000">
                  <a:srgbClr val="00FDED"/>
                </a:gs>
                <a:gs pos="57000">
                  <a:srgbClr val="02A2FF"/>
                </a:gs>
                <a:gs pos="100000">
                  <a:srgbClr val="CBDFD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/>
            </a:p>
          </p:txBody>
        </p:sp>
        <p:sp>
          <p:nvSpPr>
            <p:cNvPr id="7" name="TextBox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1798" y="1536"/>
              <a:ext cx="266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d-ID" sz="2800" b="1" spc="225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Douyin</a:t>
              </a:r>
              <a:endParaRPr lang="id-ID" sz="2800" b="1" spc="225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71160" y="199390"/>
            <a:ext cx="1951990" cy="982980"/>
            <a:chOff x="7206" y="1174"/>
            <a:chExt cx="3074" cy="1548"/>
          </a:xfrm>
        </p:grpSpPr>
        <p:sp>
          <p:nvSpPr>
            <p:cNvPr id="4" name="Rectangle 4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/>
            <p:nvPr/>
          </p:nvSpPr>
          <p:spPr>
            <a:xfrm>
              <a:off x="7206" y="1174"/>
              <a:ext cx="3075" cy="1548"/>
            </a:xfrm>
            <a:prstGeom prst="roundRect">
              <a:avLst/>
            </a:prstGeom>
            <a:gradFill>
              <a:gsLst>
                <a:gs pos="0">
                  <a:srgbClr val="A441FF"/>
                </a:gs>
                <a:gs pos="91000">
                  <a:srgbClr val="00FDED"/>
                </a:gs>
                <a:gs pos="57000">
                  <a:srgbClr val="02A2FF"/>
                </a:gs>
                <a:gs pos="100000">
                  <a:srgbClr val="CBDFDA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/>
            </a:p>
          </p:txBody>
        </p:sp>
        <p:sp>
          <p:nvSpPr>
            <p:cNvPr id="9" name="TextBox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7392" y="1537"/>
              <a:ext cx="270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d-ID" sz="2800" b="1" spc="225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Tik Tok</a:t>
              </a:r>
              <a:endParaRPr lang="id-ID" sz="2800" b="1" spc="225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16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824865" y="1570355"/>
            <a:ext cx="7494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tick tock</a:t>
            </a:r>
            <a:r>
              <a:rPr lang="en-US" altLang="id-ID" sz="2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: steady recurrent ticking sound as made by a clock</a:t>
            </a:r>
            <a:endParaRPr lang="en-US" altLang="id-ID" sz="2000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19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4542790" y="2030095"/>
            <a:ext cx="27622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Slogan</a:t>
            </a:r>
            <a:r>
              <a:rPr 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: </a:t>
            </a:r>
            <a:endParaRPr 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“</a:t>
            </a:r>
            <a:r>
              <a:rPr lang="zh-CN" altLang="en-US" sz="2000" b="1" dirty="0"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记录美好生活</a:t>
            </a:r>
            <a:r>
              <a:rPr lang="en-US" sz="2000" b="1" dirty="0"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”</a:t>
            </a:r>
            <a:endParaRPr lang="en-US" sz="2000" b="1" dirty="0"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“Make Your Day”</a:t>
            </a:r>
            <a:endParaRPr 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0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828040" y="3504819"/>
            <a:ext cx="7494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id-ID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founder: </a:t>
            </a:r>
            <a:r>
              <a:rPr lang="en-US" altLang="id-ID" sz="2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Zhang Yiming is from Fujian Province.</a:t>
            </a:r>
            <a:endParaRPr lang="en-US" altLang="id-ID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id-ID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                    → Minnan dialect: </a:t>
            </a:r>
            <a:r>
              <a:rPr lang="en-US" altLang="id-ID" sz="2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“tie tao”--- “</a:t>
            </a:r>
            <a:r>
              <a:rPr lang="zh-CN" altLang="en-US" sz="2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玩耍</a:t>
            </a:r>
            <a:r>
              <a:rPr lang="en-US" altLang="id-ID" sz="2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”</a:t>
            </a:r>
            <a:endParaRPr lang="zh-CN" altLang="en-US" sz="2000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34575" y="1969135"/>
            <a:ext cx="1630607" cy="1435711"/>
            <a:chOff x="2447470" y="2131084"/>
            <a:chExt cx="1630607" cy="143571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470" y="2131084"/>
              <a:ext cx="1630607" cy="1371927"/>
            </a:xfrm>
            <a:prstGeom prst="rect">
              <a:avLst/>
            </a:prstGeom>
          </p:spPr>
        </p:pic>
        <p:sp>
          <p:nvSpPr>
            <p:cNvPr id="18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2605865" y="3106420"/>
              <a:ext cx="131381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2400" b="1" dirty="0">
                  <a:solidFill>
                    <a:schemeClr val="bg1"/>
                  </a:solidFill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rhythm</a:t>
              </a:r>
              <a:endParaRPr lang="en-US" sz="24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4568190" y="8255"/>
            <a:ext cx="4577080" cy="5135245"/>
          </a:xfrm>
          <a:prstGeom prst="rect">
            <a:avLst/>
          </a:prstGeom>
          <a:gradFill>
            <a:gsLst>
              <a:gs pos="0">
                <a:srgbClr val="A441FF"/>
              </a:gs>
              <a:gs pos="91000">
                <a:srgbClr val="00FDED"/>
              </a:gs>
              <a:gs pos="57000">
                <a:srgbClr val="02A2FF"/>
              </a:gs>
              <a:gs pos="100000">
                <a:srgbClr val="CBDFD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/>
          </a:p>
        </p:txBody>
      </p:sp>
      <p:sp>
        <p:nvSpPr>
          <p:cNvPr id="3" name="Rectangle 4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-66675" y="-16510"/>
            <a:ext cx="4634865" cy="5160010"/>
          </a:xfrm>
          <a:prstGeom prst="rect">
            <a:avLst/>
          </a:prstGeom>
          <a:gradFill>
            <a:gsLst>
              <a:gs pos="0">
                <a:srgbClr val="A441FF"/>
              </a:gs>
              <a:gs pos="91000">
                <a:srgbClr val="00FDED"/>
              </a:gs>
              <a:gs pos="57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/>
          </a:p>
        </p:txBody>
      </p:sp>
      <p:sp>
        <p:nvSpPr>
          <p:cNvPr id="4" name="Rectangle 2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-66675" y="2807335"/>
            <a:ext cx="9223375" cy="2342515"/>
          </a:xfrm>
          <a:prstGeom prst="rect">
            <a:avLst/>
          </a:prstGeom>
          <a:gradFill flip="none" rotWithShape="1">
            <a:gsLst>
              <a:gs pos="0">
                <a:srgbClr val="A441FF"/>
              </a:gs>
              <a:gs pos="50000">
                <a:srgbClr val="00FDED"/>
              </a:gs>
              <a:gs pos="73000">
                <a:srgbClr val="02A2FF"/>
              </a:gs>
              <a:gs pos="100000">
                <a:srgbClr val="CBDFD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7" name="TextBox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1403350" y="342700"/>
            <a:ext cx="1694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d-ID" sz="2800" b="1" spc="225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Douyin</a:t>
            </a:r>
            <a:endParaRPr lang="id-ID" sz="2800" b="1" spc="225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TextBox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5998845" y="342700"/>
            <a:ext cx="17157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d-ID" sz="2800" b="1" spc="225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Tik Tok</a:t>
            </a:r>
            <a:endParaRPr lang="id-ID" sz="2800" b="1" spc="225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1077595" y="1042035"/>
            <a:ext cx="69888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id-ID"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You only have access to one version of the app</a:t>
            </a:r>
            <a:r>
              <a:rPr lang="en-US" altLang="id-ID"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.</a:t>
            </a:r>
            <a:endParaRPr lang="en-US" altLang="id-ID" sz="18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indent="0" algn="just" fontAlgn="auto">
              <a:lnSpc>
                <a:spcPct val="100000"/>
              </a:lnSpc>
              <a:buFont typeface="Wingdings" panose="05000000000000000000" charset="0"/>
              <a:buNone/>
            </a:pPr>
            <a:endParaRPr lang="id-ID" sz="18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indent="0" algn="just" fontAlgn="auto">
              <a:lnSpc>
                <a:spcPct val="100000"/>
              </a:lnSpc>
              <a:buFont typeface="Wingdings" panose="05000000000000000000" charset="0"/>
              <a:buNone/>
            </a:pPr>
            <a:endParaRPr lang="id-ID" sz="18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id-ID"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They host completely different content, and the content is not shared between them</a:t>
            </a:r>
            <a:r>
              <a:rPr lang="en-US" altLang="id-ID"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.</a:t>
            </a:r>
            <a:endParaRPr lang="en-US" altLang="id-ID" sz="18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3033" y="1441450"/>
            <a:ext cx="29933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id-ID" sz="20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In </a:t>
            </a:r>
            <a:r>
              <a:rPr lang="id-ID" sz="20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Chinese app stores</a:t>
            </a:r>
            <a:endParaRPr lang="id-ID" altLang="en-US" sz="20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11458" y="1441450"/>
            <a:ext cx="30918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In overseas app stores</a:t>
            </a:r>
            <a:endParaRPr lang="id-ID" sz="20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16" name="TextBox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241300" y="835460"/>
            <a:ext cx="551815" cy="18389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id-ID" sz="2400" b="1" spc="225" dirty="0">
                <a:solidFill>
                  <a:schemeClr val="bg1"/>
                </a:solidFill>
                <a:latin typeface="Calibri" panose="020F0502020204030204" charset="0"/>
                <a:ea typeface="Lato Black" panose="020F0502020204030203" pitchFamily="34" charset="0"/>
                <a:cs typeface="Calibri" panose="020F0502020204030204" charset="0"/>
              </a:rPr>
              <a:t>Differences</a:t>
            </a:r>
            <a:endParaRPr lang="id-ID" sz="2400" b="1" spc="225" dirty="0">
              <a:solidFill>
                <a:schemeClr val="bg1"/>
              </a:solidFill>
              <a:latin typeface="Calibri" panose="020F0502020204030204" charset="0"/>
              <a:ea typeface="Lato Black" panose="020F0502020204030203" pitchFamily="34" charset="0"/>
              <a:cs typeface="Calibri" panose="020F0502020204030204" charset="0"/>
            </a:endParaRPr>
          </a:p>
        </p:txBody>
      </p:sp>
      <p:sp>
        <p:nvSpPr>
          <p:cNvPr id="17" name="TextBox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241300" y="3189923"/>
            <a:ext cx="551815" cy="15773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id-ID" sz="2400" b="1" spc="225" dirty="0">
                <a:solidFill>
                  <a:schemeClr val="bg1"/>
                </a:solidFill>
                <a:latin typeface="Calibri" panose="020F0502020204030204" charset="0"/>
                <a:ea typeface="Lato Black" panose="020F0502020204030203" pitchFamily="34" charset="0"/>
                <a:cs typeface="Calibri" panose="020F0502020204030204" charset="0"/>
              </a:rPr>
              <a:t>Similarity</a:t>
            </a:r>
            <a:endParaRPr lang="id-ID" sz="2400" b="1" spc="225" dirty="0">
              <a:solidFill>
                <a:schemeClr val="bg1"/>
              </a:solidFill>
              <a:latin typeface="Calibri" panose="020F0502020204030204" charset="0"/>
              <a:ea typeface="Lato Black" panose="020F0502020204030203" pitchFamily="34" charset="0"/>
              <a:cs typeface="Calibri" panose="020F0502020204030204" charset="0"/>
            </a:endParaRPr>
          </a:p>
        </p:txBody>
      </p:sp>
      <p:sp>
        <p:nvSpPr>
          <p:cNvPr id="18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1073785" y="3240405"/>
            <a:ext cx="7329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They both offer a wide selection of sounds and song snippets, along with the option of special effects and filters.</a:t>
            </a:r>
            <a:endParaRPr sz="18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indent="0" algn="just" fontAlgn="auto">
              <a:lnSpc>
                <a:spcPct val="100000"/>
              </a:lnSpc>
              <a:buFont typeface="Wingdings" panose="05000000000000000000" charset="0"/>
              <a:buNone/>
            </a:pPr>
            <a:endParaRPr sz="18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sz="1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They allows users to create, edit, and share short videos as well as livestreams, often featuring music in the background.</a:t>
            </a:r>
            <a:endParaRPr sz="1800" dirty="0">
              <a:solidFill>
                <a:schemeClr val="bg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>
            <a:off x="7056669" y="0"/>
            <a:ext cx="2087332" cy="5143500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0FDED"/>
              </a:gs>
              <a:gs pos="83000">
                <a:srgbClr val="02A2FF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3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55" y="-40"/>
            <a:ext cx="1589484" cy="1582341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919374" y="530376"/>
            <a:ext cx="36220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d-ID" sz="28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Lato Black" panose="020F0502020204030203" pitchFamily="34" charset="0"/>
                <a:cs typeface="Arial Black" panose="020B0A04020102020204" charset="0"/>
              </a:rPr>
              <a:t>Characteristics</a:t>
            </a:r>
            <a:endParaRPr lang="id-ID" sz="2800" spc="22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charset="0"/>
              <a:ea typeface="Lato Black" panose="020F0502020204030203" pitchFamily="34" charset="0"/>
              <a:cs typeface="Arial Black" panose="020B0A04020102020204" charset="0"/>
            </a:endParaRPr>
          </a:p>
        </p:txBody>
      </p:sp>
      <p:sp>
        <p:nvSpPr>
          <p:cNvPr id="22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5400000">
            <a:off x="439209" y="4034821"/>
            <a:ext cx="745672" cy="1837448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3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1513840"/>
            <a:ext cx="595693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Unlike most video apps, there is </a:t>
            </a:r>
            <a:r>
              <a:rPr lang="id-ID" sz="1800" u="sng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no “play” or “pause” button</a:t>
            </a:r>
            <a:r>
              <a:rPr lang="id-ID" sz="18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 on Douyin.</a:t>
            </a:r>
            <a:endParaRPr lang="id-ID" sz="1800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4" name="Rectangle 33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>
          <a:xfrm>
            <a:off x="919480" y="3007360"/>
            <a:ext cx="59569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Tx/>
              <a:buSzTx/>
              <a:buFont typeface="Wingdings" panose="05000000000000000000" charset="0"/>
              <a:buChar char="Ø"/>
            </a:pPr>
            <a:r>
              <a:rPr lang="id-ID" sz="18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Unlike other popular Chinese apps, Douyin identifies users’ interests through a powerful recommendation algorithm that </a:t>
            </a:r>
            <a:r>
              <a:rPr lang="id-ID" sz="1800" u="sng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tracks the users' preferences through their browser history</a:t>
            </a:r>
            <a:r>
              <a:rPr lang="id-ID" sz="18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rPr>
              <a:t>.</a:t>
            </a:r>
            <a:endParaRPr lang="id-ID" sz="1800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82383" y="2177415"/>
            <a:ext cx="57740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id-ID" sz="14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Once you open the app, a video starts immediately. You scroll through a 15-second stream of videos nonstop. Therefore, many people can't help spending most of their spare time on the For You Page.</a:t>
            </a:r>
            <a:endParaRPr lang="id-ID" sz="1400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2700" y="4206240"/>
            <a:ext cx="577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id-ID" sz="14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rPr>
              <a:t>Weibo and WeChat: you have to actively follow specific accounts to be pushed toward their content</a:t>
            </a:r>
            <a:endParaRPr lang="id-ID" sz="1400" dirty="0">
              <a:solidFill>
                <a:schemeClr val="tx1"/>
              </a:solidFill>
              <a:uFillTx/>
              <a:latin typeface="Arial" panose="020B0604020202020204" pitchFamily="34" charset="0"/>
              <a:ea typeface="幼圆" panose="020105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/>
      <p:bldP spid="15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07" y="-1041449"/>
            <a:ext cx="5195455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90" y="-412661"/>
            <a:ext cx="4093821" cy="631708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724025" y="1564640"/>
            <a:ext cx="6611620" cy="1214120"/>
            <a:chOff x="2715" y="2464"/>
            <a:chExt cx="10412" cy="1912"/>
          </a:xfrm>
        </p:grpSpPr>
        <p:sp>
          <p:nvSpPr>
            <p:cNvPr id="7" name="文本框 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5511" y="2464"/>
              <a:ext cx="3380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4400" b="1" spc="100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Videopac" panose="02000500000000000000" charset="0"/>
                  <a:ea typeface="HP Simplified Hans" panose="020B0500000000000000" charset="-122"/>
                  <a:cs typeface="Videopac" panose="02000500000000000000" charset="0"/>
                </a:rPr>
                <a:t>Part 2</a:t>
              </a:r>
              <a:endParaRPr lang="en-US" altLang="zh-CN" sz="4400" b="1" spc="100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Tx/>
                <a:latin typeface="Videopac" panose="02000500000000000000" charset="0"/>
                <a:ea typeface="HP Simplified Hans" panose="020B0500000000000000" charset="-122"/>
                <a:cs typeface="Videopac" panose="02000500000000000000" charset="0"/>
              </a:endParaRPr>
            </a:p>
          </p:txBody>
        </p:sp>
        <p:sp>
          <p:nvSpPr>
            <p:cNvPr id="15" name="TextBox 16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  <p:cNvSpPr txBox="1"/>
            <p:nvPr/>
          </p:nvSpPr>
          <p:spPr>
            <a:xfrm>
              <a:off x="2715" y="3724"/>
              <a:ext cx="10412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SzTx/>
                <a:buFontTx/>
                <a:buNone/>
              </a:pPr>
              <a:r>
                <a:rPr lang="id-ID" sz="21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Videopac" panose="02000500000000000000" charset="0"/>
                  <a:ea typeface="楷体" panose="02010609060101010101" pitchFamily="49" charset="-122"/>
                  <a:cs typeface="Videopac" panose="02000500000000000000" charset="0"/>
                  <a:sym typeface="+mn-ea"/>
                </a:rPr>
                <a:t>Comparison Between Tik Tok and Instagram</a:t>
              </a:r>
              <a:endParaRPr lang="id-ID" sz="21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Tx/>
                <a:latin typeface="Videopac" panose="02000500000000000000" charset="0"/>
                <a:ea typeface="楷体" panose="02010609060101010101" pitchFamily="49" charset="-122"/>
                <a:cs typeface="Videopac" panose="0200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>
            <a:spLocks noEditPoints="1"/>
          </p:cNvSpPr>
          <p:nvPr/>
        </p:nvSpPr>
        <p:spPr bwMode="auto">
          <a:xfrm>
            <a:off x="120404" y="273345"/>
            <a:ext cx="1017233" cy="1012662"/>
          </a:xfrm>
          <a:custGeom>
            <a:avLst/>
            <a:gdLst>
              <a:gd name="T0" fmla="*/ 114 w 229"/>
              <a:gd name="T1" fmla="*/ 0 h 228"/>
              <a:gd name="T2" fmla="*/ 0 w 229"/>
              <a:gd name="T3" fmla="*/ 114 h 228"/>
              <a:gd name="T4" fmla="*/ 114 w 229"/>
              <a:gd name="T5" fmla="*/ 228 h 228"/>
              <a:gd name="T6" fmla="*/ 229 w 229"/>
              <a:gd name="T7" fmla="*/ 114 h 228"/>
              <a:gd name="T8" fmla="*/ 114 w 229"/>
              <a:gd name="T9" fmla="*/ 0 h 228"/>
              <a:gd name="T10" fmla="*/ 114 w 229"/>
              <a:gd name="T11" fmla="*/ 142 h 228"/>
              <a:gd name="T12" fmla="*/ 86 w 229"/>
              <a:gd name="T13" fmla="*/ 114 h 228"/>
              <a:gd name="T14" fmla="*/ 114 w 229"/>
              <a:gd name="T15" fmla="*/ 86 h 228"/>
              <a:gd name="T16" fmla="*/ 143 w 229"/>
              <a:gd name="T17" fmla="*/ 114 h 228"/>
              <a:gd name="T18" fmla="*/ 114 w 229"/>
              <a:gd name="T19" fmla="*/ 14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177" y="228"/>
                  <a:pt x="229" y="177"/>
                  <a:pt x="229" y="114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114" y="142"/>
                </a:moveTo>
                <a:cubicBezTo>
                  <a:pt x="99" y="142"/>
                  <a:pt x="86" y="130"/>
                  <a:pt x="86" y="114"/>
                </a:cubicBezTo>
                <a:cubicBezTo>
                  <a:pt x="86" y="98"/>
                  <a:pt x="99" y="86"/>
                  <a:pt x="114" y="86"/>
                </a:cubicBezTo>
                <a:cubicBezTo>
                  <a:pt x="130" y="86"/>
                  <a:pt x="143" y="98"/>
                  <a:pt x="143" y="114"/>
                </a:cubicBezTo>
                <a:cubicBezTo>
                  <a:pt x="143" y="130"/>
                  <a:pt x="130" y="142"/>
                  <a:pt x="114" y="142"/>
                </a:cubicBezTo>
                <a:close/>
              </a:path>
            </a:pathLst>
          </a:custGeom>
          <a:gradFill>
            <a:gsLst>
              <a:gs pos="0">
                <a:srgbClr val="A441FF"/>
              </a:gs>
              <a:gs pos="74000">
                <a:srgbClr val="02A2FF"/>
              </a:gs>
              <a:gs pos="83000">
                <a:srgbClr val="00FD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16" name="Freeform 5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/>
          <p:nvPr/>
        </p:nvSpPr>
        <p:spPr bwMode="auto">
          <a:xfrm rot="5400000">
            <a:off x="6532638" y="-1170871"/>
            <a:ext cx="1437815" cy="3542991"/>
          </a:xfrm>
          <a:custGeom>
            <a:avLst/>
            <a:gdLst>
              <a:gd name="T0" fmla="*/ 221 w 221"/>
              <a:gd name="T1" fmla="*/ 127 h 550"/>
              <a:gd name="T2" fmla="*/ 126 w 221"/>
              <a:gd name="T3" fmla="*/ 275 h 550"/>
              <a:gd name="T4" fmla="*/ 221 w 221"/>
              <a:gd name="T5" fmla="*/ 422 h 550"/>
              <a:gd name="T6" fmla="*/ 221 w 221"/>
              <a:gd name="T7" fmla="*/ 550 h 550"/>
              <a:gd name="T8" fmla="*/ 0 w 221"/>
              <a:gd name="T9" fmla="*/ 269 h 550"/>
              <a:gd name="T10" fmla="*/ 221 w 221"/>
              <a:gd name="T11" fmla="*/ 0 h 550"/>
              <a:gd name="T12" fmla="*/ 221 w 221"/>
              <a:gd name="T13" fmla="*/ 12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550">
                <a:moveTo>
                  <a:pt x="221" y="127"/>
                </a:moveTo>
                <a:cubicBezTo>
                  <a:pt x="221" y="127"/>
                  <a:pt x="126" y="167"/>
                  <a:pt x="126" y="275"/>
                </a:cubicBezTo>
                <a:cubicBezTo>
                  <a:pt x="126" y="383"/>
                  <a:pt x="221" y="422"/>
                  <a:pt x="221" y="422"/>
                </a:cubicBezTo>
                <a:cubicBezTo>
                  <a:pt x="221" y="550"/>
                  <a:pt x="221" y="550"/>
                  <a:pt x="221" y="550"/>
                </a:cubicBezTo>
                <a:cubicBezTo>
                  <a:pt x="221" y="550"/>
                  <a:pt x="0" y="488"/>
                  <a:pt x="0" y="269"/>
                </a:cubicBezTo>
                <a:cubicBezTo>
                  <a:pt x="0" y="50"/>
                  <a:pt x="221" y="0"/>
                  <a:pt x="221" y="0"/>
                </a:cubicBezTo>
                <a:lnTo>
                  <a:pt x="221" y="127"/>
                </a:lnTo>
                <a:close/>
              </a:path>
            </a:pathLst>
          </a:custGeom>
          <a:gradFill>
            <a:gsLst>
              <a:gs pos="0">
                <a:srgbClr val="A441FF"/>
              </a:gs>
              <a:gs pos="50000">
                <a:srgbClr val="02A2FF"/>
              </a:gs>
              <a:gs pos="83000">
                <a:srgbClr val="00FDED"/>
              </a:gs>
              <a:gs pos="100000">
                <a:srgbClr val="CBDFDA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 hidden="1"/>
          <p:cNvSpPr txBox="1"/>
          <p:nvPr/>
        </p:nvSpPr>
        <p:spPr>
          <a:xfrm>
            <a:off x="-266700" y="1352550"/>
            <a:ext cx="293285" cy="762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</a:t>
            </a:r>
            <a:endParaRPr lang="zh-CN" altLang="en-US" sz="100"/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D6964A8FBCED17CC661E9BBDBC040BE2E9BB5E7852A1CA2182FF1ADFE626A1F75E2AA4E3E887391BF8A0180D4EB5E92BD1FF04EF24E0AA94"/>
          <p:cNvSpPr txBox="1"/>
          <p:nvPr/>
        </p:nvSpPr>
        <p:spPr>
          <a:xfrm>
            <a:off x="1137920" y="426085"/>
            <a:ext cx="4439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id-ID" sz="20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Lato Black" panose="020F0502020204030203" pitchFamily="34" charset="0"/>
                <a:cs typeface="Arial Black" panose="020B0A04020102020204" charset="0"/>
                <a:sym typeface="+mn-ea"/>
              </a:rPr>
              <a:t>Comparison Between </a:t>
            </a:r>
            <a:endParaRPr lang="id-ID" sz="2000" spc="22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charset="0"/>
              <a:ea typeface="Lato Black" panose="020F0502020204030203" pitchFamily="34" charset="0"/>
              <a:cs typeface="Arial Black" panose="020B0A04020102020204" charset="0"/>
              <a:sym typeface="+mn-ea"/>
            </a:endParaRPr>
          </a:p>
          <a:p>
            <a:pPr algn="l">
              <a:buClrTx/>
              <a:buSzTx/>
              <a:buFontTx/>
              <a:buNone/>
            </a:pPr>
            <a:r>
              <a:rPr lang="id-ID" sz="20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Lato Black" panose="020F0502020204030203" pitchFamily="34" charset="0"/>
                <a:cs typeface="Arial Black" panose="020B0A04020102020204" charset="0"/>
                <a:sym typeface="+mn-ea"/>
              </a:rPr>
              <a:t>Tik Tok and Instagram</a:t>
            </a:r>
            <a:endParaRPr lang="id-ID" sz="2000" spc="22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charset="0"/>
              <a:ea typeface="Lato Black" panose="020F0502020204030203" pitchFamily="34" charset="0"/>
              <a:cs typeface="Arial Black" panose="020B0A04020102020204" charset="0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01600" y="1319530"/>
          <a:ext cx="8921750" cy="382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300"/>
                <a:gridCol w="3368040"/>
                <a:gridCol w="3788410"/>
              </a:tblGrid>
              <a:tr h="5708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>
                    <a:gradFill>
                      <a:gsLst>
                        <a:gs pos="0">
                          <a:srgbClr val="00FDED"/>
                        </a:gs>
                        <a:gs pos="100000">
                          <a:srgbClr val="CBDFDA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Tik Tok</a:t>
                      </a:r>
                      <a:endParaRPr lang="zh-CN" altLang="en-US" sz="2800"/>
                    </a:p>
                  </a:txBody>
                  <a:tcPr anchor="ctr">
                    <a:gradFill>
                      <a:gsLst>
                        <a:gs pos="0">
                          <a:srgbClr val="00FDED"/>
                        </a:gs>
                        <a:gs pos="100000">
                          <a:srgbClr val="CBDFDA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Instagram</a:t>
                      </a:r>
                      <a:endParaRPr lang="zh-CN" altLang="en-US" sz="2800"/>
                    </a:p>
                  </a:txBody>
                  <a:tcPr anchor="ctr">
                    <a:gradFill>
                      <a:gsLst>
                        <a:gs pos="0">
                          <a:srgbClr val="00FDED"/>
                        </a:gs>
                        <a:gs pos="100000">
                          <a:srgbClr val="CBDFDA"/>
                        </a:gs>
                      </a:gsLst>
                      <a:lin ang="16200000" scaled="0"/>
                    </a:gradFill>
                  </a:tcPr>
                </a:tc>
              </a:tr>
              <a:tr h="56959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>
                          <a:solidFill>
                            <a:schemeClr val="lt1"/>
                          </a:solidFill>
                        </a:rPr>
                        <a:t>Time limit</a:t>
                      </a:r>
                      <a:endParaRPr lang="zh-CN" altLang="en-US" sz="2000" b="1" dirty="0">
                        <a:solidFill>
                          <a:schemeClr val="lt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2A2FF"/>
                        </a:gs>
                        <a:gs pos="100000">
                          <a:srgbClr val="00FDED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Do not support a long-form video.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2A2FF"/>
                        </a:gs>
                        <a:gs pos="100000">
                          <a:srgbClr val="00FDED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Allow a video length of up to one hour.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2A2FF"/>
                        </a:gs>
                        <a:gs pos="100000">
                          <a:srgbClr val="00FDED"/>
                        </a:gs>
                      </a:gsLst>
                      <a:lin ang="16200000" scaled="0"/>
                    </a:gradFill>
                  </a:tcPr>
                </a:tc>
              </a:tr>
              <a:tr h="109347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dirty="0">
                          <a:solidFill>
                            <a:schemeClr val="lt1"/>
                          </a:solidFill>
                        </a:rPr>
                        <a:t>Users</a:t>
                      </a:r>
                      <a:endParaRPr lang="zh-CN" altLang="en-US" sz="2000" b="1" dirty="0">
                        <a:solidFill>
                          <a:schemeClr val="lt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A441FF"/>
                        </a:gs>
                        <a:gs pos="100000">
                          <a:srgbClr val="02A2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Tik Tok users are younger than that of Instagram.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belong to generation Z (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those who was born between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1995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2009)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A441FF"/>
                        </a:gs>
                        <a:gs pos="100000">
                          <a:srgbClr val="02A2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belong to generation Y (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  <a:sym typeface="+mn-ea"/>
                        </a:rPr>
                        <a:t>those who was born between </a:t>
                      </a: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1984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1995)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A441FF"/>
                        </a:gs>
                        <a:gs pos="100000">
                          <a:srgbClr val="02A2FF"/>
                        </a:gs>
                      </a:gsLst>
                      <a:lin ang="16200000" scaled="0"/>
                    </a:gradFill>
                  </a:tcPr>
                </a:tc>
              </a:tr>
              <a:tr h="1592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lt1"/>
                          </a:solidFill>
                        </a:rPr>
                        <a:t>Community</a:t>
                      </a:r>
                      <a:endParaRPr lang="zh-CN" altLang="en-US" sz="2000" b="1" dirty="0">
                        <a:solidFill>
                          <a:schemeClr val="lt1"/>
                        </a:solidFill>
                      </a:endParaRPr>
                    </a:p>
                  </a:txBody>
                  <a:tcPr anchor="ctr">
                    <a:gradFill>
                      <a:gsLst>
                        <a:gs pos="100000">
                          <a:srgbClr val="A441FF"/>
                        </a:gs>
                        <a:gs pos="0">
                          <a:srgbClr val="7030A0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It allows users to easily connect, build friendships, and collab with each other.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Something new and trendy is pushed to the users every week.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100000">
                          <a:srgbClr val="A441FF"/>
                        </a:gs>
                        <a:gs pos="0">
                          <a:srgbClr val="7030A0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100000">
                          <a:srgbClr val="A441FF"/>
                        </a:gs>
                        <a:gs pos="0">
                          <a:srgbClr val="7030A0"/>
                        </a:gs>
                      </a:gsLst>
                      <a:lin ang="162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KSO_WM_UNIT_TABLE_BEAUTIFY" val="smartTable{de127a7c-4a14-4166-9a87-164a74ff310f}"/>
  <p:tag name="TABLE_ENDDRAG_ORIGIN_RECT" val="702*301"/>
  <p:tag name="TABLE_ENDDRAG_RECT" val="8*103*702*301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8933</Words>
  <Application>WPS 演示</Application>
  <PresentationFormat>全屏显示(16:9)</PresentationFormat>
  <Paragraphs>210</Paragraphs>
  <Slides>19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Videopac</vt:lpstr>
      <vt:lpstr>HP Simplified Hans</vt:lpstr>
      <vt:lpstr>Lato Black</vt:lpstr>
      <vt:lpstr>Trebuchet MS</vt:lpstr>
      <vt:lpstr>仿宋</vt:lpstr>
      <vt:lpstr>楷体</vt:lpstr>
      <vt:lpstr>Aharoni</vt:lpstr>
      <vt:lpstr>Wingdings</vt:lpstr>
      <vt:lpstr>幼圆</vt:lpstr>
      <vt:lpstr>Calibri</vt:lpstr>
      <vt:lpstr>Arial Black</vt:lpstr>
      <vt:lpstr>微软雅黑</vt:lpstr>
      <vt:lpstr>Arial Unicode MS</vt:lpstr>
      <vt:lpstr>Calibri Light</vt:lpstr>
      <vt:lpstr>等线</vt:lpstr>
      <vt:lpstr>Yu Gothic UI Semibold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©PPTSTORE</dc:creator>
  <dc:description>©PPTSTORE 版权所有</dc:description>
  <cp:lastModifiedBy>木木夕</cp:lastModifiedBy>
  <cp:revision>101</cp:revision>
  <dcterms:created xsi:type="dcterms:W3CDTF">2018-10-19T11:32:00Z</dcterms:created>
  <dcterms:modified xsi:type="dcterms:W3CDTF">2021-05-12T06:45:23Z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27E04EF3765F4254A1509CF44A028D15</vt:lpwstr>
  </property>
</Properties>
</file>