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7"/>
  </p:notesMasterIdLst>
  <p:sldIdLst>
    <p:sldId id="339" r:id="rId3"/>
    <p:sldId id="341" r:id="rId4"/>
    <p:sldId id="348" r:id="rId5"/>
    <p:sldId id="407" r:id="rId6"/>
    <p:sldId id="400" r:id="rId7"/>
    <p:sldId id="401" r:id="rId8"/>
    <p:sldId id="349" r:id="rId9"/>
    <p:sldId id="352" r:id="rId10"/>
    <p:sldId id="350" r:id="rId11"/>
    <p:sldId id="395" r:id="rId12"/>
    <p:sldId id="399" r:id="rId13"/>
    <p:sldId id="404" r:id="rId14"/>
    <p:sldId id="405" r:id="rId15"/>
    <p:sldId id="356" r:id="rId16"/>
  </p:sldIdLst>
  <p:sldSz cx="12192000" cy="6858000"/>
  <p:notesSz cx="6858000" cy="9144000"/>
  <p:custDataLst>
    <p:tags r:id="rId18"/>
  </p:custDataLst>
  <p:defaultTextStyle>
    <a:defPPr>
      <a:defRPr lang="en-US"/>
    </a:defPPr>
    <a:lvl1pPr marL="0" lvl="0" indent="0" algn="l" defTabSz="4572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2pPr>
    <a:lvl3pPr marL="914400" lvl="2"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3pPr>
    <a:lvl4pPr marL="1371600" lvl="3"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4pPr>
    <a:lvl5pPr marL="1828800" lvl="4"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5pPr>
    <a:lvl6pPr marL="2286000" lvl="5"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6pPr>
    <a:lvl7pPr marL="2743200" lvl="6"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7pPr>
    <a:lvl8pPr marL="3200400" lvl="7"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8pPr>
    <a:lvl9pPr marL="3657600" lvl="8"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062">
          <p15:clr>
            <a:srgbClr val="A4A3A4"/>
          </p15:clr>
        </p15:guide>
        <p15:guide id="2" pos="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3C"/>
    <a:srgbClr val="B59069"/>
    <a:srgbClr val="F8E8C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p:restoredTop sz="94660"/>
  </p:normalViewPr>
  <p:slideViewPr>
    <p:cSldViewPr snapToGrid="0" showGuides="1">
      <p:cViewPr varScale="1">
        <p:scale>
          <a:sx n="86" d="100"/>
          <a:sy n="86" d="100"/>
        </p:scale>
        <p:origin x="410" y="92"/>
      </p:cViewPr>
      <p:guideLst>
        <p:guide orient="horz" pos="2062"/>
        <p:guide pos="826"/>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pPr fontAlgn="auto"/>
            <a:endParaRPr lang="zh-CN" altLang="en-US"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pPr fontAlgn="auto"/>
            <a:fld id="{D2A48B96-639E-45A3-A0BA-2464DFDB1FAA}" type="datetimeFigureOut">
              <a:rPr lang="zh-CN" altLang="en-US" noProof="1" smtClean="0"/>
              <a:pPr fontAlgn="auto"/>
              <a:t>2022/4/14</a:t>
            </a:fld>
            <a:endParaRPr lang="zh-CN" altLang="en-US"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fontAlgn="auto"/>
            <a:endParaRPr lang="zh-CN" altLang="en-US"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pPr fontAlgn="auto"/>
            <a:fld id="{A6837353-30EB-4A48-80EB-173D804AEFBD}" type="slidenum">
              <a:rPr lang="zh-CN" altLang="en-US" noProof="1" smtClean="0"/>
              <a:pPr fontAlgn="auto"/>
              <a:t>‹#›</a:t>
            </a:fld>
            <a:endParaRPr lang="zh-CN" altLang="en-US" noProof="1"/>
          </a:p>
        </p:txBody>
      </p:sp>
    </p:spTree>
    <p:extLst>
      <p:ext uri="{BB962C8B-B14F-4D97-AF65-F5344CB8AC3E}">
        <p14:creationId xmlns:p14="http://schemas.microsoft.com/office/powerpoint/2010/main" val="32342683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327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1317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758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5491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167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9181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753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581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905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135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34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5530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6693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9886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0879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151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0538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0529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41364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a:rPr>
              <a:pPr defTabSz="914400" fontAlgn="auto">
                <a:spcBef>
                  <a:spcPts val="0"/>
                </a:spcBef>
                <a:spcAft>
                  <a:spcPts val="0"/>
                </a:spcAft>
              </a:pPr>
              <a:t>2022/4/14</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a:rPr>
              <a:pPr defTabSz="914400" fontAlgn="auto">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161943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a:rPr>
              <a:pPr defTabSz="914400" fontAlgn="auto">
                <a:spcBef>
                  <a:spcPts val="0"/>
                </a:spcBef>
                <a:spcAft>
                  <a:spcPts val="0"/>
                </a:spcAft>
              </a:pPr>
              <a:t>2022/4/14</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a:rPr>
              <a:pPr defTabSz="914400" fontAlgn="auto">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268660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3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870923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pPr/>
              <a:t>2022/4/14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pPr/>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pPr/>
              <a:t>2022/4/14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pPr/>
              <a:t>‹#›</a:t>
            </a:fld>
            <a:endParaRPr lang="zh-CN" altLang="en-US" dirty="0"/>
          </a:p>
        </p:txBody>
      </p:sp>
      <p:sp>
        <p:nvSpPr>
          <p:cNvPr id="8" name="TextBox 7"/>
          <p:cNvSpPr txBox="1"/>
          <p:nvPr userDrawn="1"/>
        </p:nvSpPr>
        <p:spPr>
          <a:xfrm>
            <a:off x="891705" y="6739570"/>
            <a:ext cx="1800200" cy="118430"/>
          </a:xfrm>
          <a:prstGeom prst="rect">
            <a:avLst/>
          </a:prstGeom>
          <a:noFill/>
        </p:spPr>
        <p:txBody>
          <a:bodyPr wrap="square" rtlCol="0">
            <a:spAutoFit/>
          </a:bodyPr>
          <a:lstStyle/>
          <a:p>
            <a:pPr defTabSz="914400" fontAlgn="auto">
              <a:lnSpc>
                <a:spcPct val="200000"/>
              </a:lnSpc>
              <a:spcBef>
                <a:spcPts val="0"/>
              </a:spcBef>
              <a:spcAft>
                <a:spcPts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208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30376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118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7076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0315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1259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16" y="0"/>
            <a:ext cx="12180884" cy="6864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79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mazon.com/-/zh/s/ref=dp_byline_sr_ebooks_3?ie=UTF8&amp;field-author=Clement+Egerton&amp;text=Clement+Egerton&amp;sort=relevancerank&amp;search-alias=digital-text"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amazon.com/-/zh/s/ref=dp_byline_sr_book_1?ie=UTF8&amp;field-author=Yu+hua%2Fisabelle+rabut%2Fangel+pino&amp;text=Yu+hua%2Fisabelle+rabut%2Fangel+pino&amp;sort=relevancerank&amp;search-alias=books" TargetMode="Externa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边框 (1)-恢复的"/>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50" y="4797425"/>
            <a:ext cx="2147570" cy="2063750"/>
          </a:xfrm>
          <a:prstGeom prst="rect">
            <a:avLst/>
          </a:prstGeom>
        </p:spPr>
      </p:pic>
      <p:pic>
        <p:nvPicPr>
          <p:cNvPr id="16" name="图片 15" descr="边框 (119复的"/>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150610" y="337185"/>
            <a:ext cx="6834505" cy="6233795"/>
          </a:xfrm>
          <a:prstGeom prst="rect">
            <a:avLst/>
          </a:prstGeom>
        </p:spPr>
      </p:pic>
      <p:pic>
        <p:nvPicPr>
          <p:cNvPr id="17" name="图片 16" descr="边框 9复的"/>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27381" y="-1480665"/>
            <a:ext cx="2798445" cy="3517900"/>
          </a:xfrm>
          <a:prstGeom prst="rect">
            <a:avLst/>
          </a:prstGeom>
        </p:spPr>
      </p:pic>
      <p:grpSp>
        <p:nvGrpSpPr>
          <p:cNvPr id="25" name="组合 24"/>
          <p:cNvGrpSpPr/>
          <p:nvPr/>
        </p:nvGrpSpPr>
        <p:grpSpPr>
          <a:xfrm>
            <a:off x="3018234" y="5017819"/>
            <a:ext cx="355600" cy="484188"/>
            <a:chOff x="4755469" y="4479245"/>
            <a:chExt cx="355600" cy="484188"/>
          </a:xfrm>
        </p:grpSpPr>
        <p:sp>
          <p:nvSpPr>
            <p:cNvPr id="26" name="Freeform 150"/>
            <p:cNvSpPr/>
            <p:nvPr/>
          </p:nvSpPr>
          <p:spPr bwMode="auto">
            <a:xfrm>
              <a:off x="4755469" y="4479245"/>
              <a:ext cx="355600" cy="484188"/>
            </a:xfrm>
            <a:custGeom>
              <a:avLst/>
              <a:gdLst>
                <a:gd name="T0" fmla="*/ 12 w 931"/>
                <a:gd name="T1" fmla="*/ 1096 h 1310"/>
                <a:gd name="T2" fmla="*/ 16 w 931"/>
                <a:gd name="T3" fmla="*/ 1046 h 1310"/>
                <a:gd name="T4" fmla="*/ 16 w 931"/>
                <a:gd name="T5" fmla="*/ 967 h 1310"/>
                <a:gd name="T6" fmla="*/ 19 w 931"/>
                <a:gd name="T7" fmla="*/ 909 h 1310"/>
                <a:gd name="T8" fmla="*/ 19 w 931"/>
                <a:gd name="T9" fmla="*/ 785 h 1310"/>
                <a:gd name="T10" fmla="*/ 28 w 931"/>
                <a:gd name="T11" fmla="*/ 529 h 1310"/>
                <a:gd name="T12" fmla="*/ 16 w 931"/>
                <a:gd name="T13" fmla="*/ 388 h 1310"/>
                <a:gd name="T14" fmla="*/ 19 w 931"/>
                <a:gd name="T15" fmla="*/ 356 h 1310"/>
                <a:gd name="T16" fmla="*/ 191 w 931"/>
                <a:gd name="T17" fmla="*/ 254 h 1310"/>
                <a:gd name="T18" fmla="*/ 236 w 931"/>
                <a:gd name="T19" fmla="*/ 136 h 1310"/>
                <a:gd name="T20" fmla="*/ 278 w 931"/>
                <a:gd name="T21" fmla="*/ 147 h 1310"/>
                <a:gd name="T22" fmla="*/ 316 w 931"/>
                <a:gd name="T23" fmla="*/ 129 h 1310"/>
                <a:gd name="T24" fmla="*/ 317 w 931"/>
                <a:gd name="T25" fmla="*/ 72 h 1310"/>
                <a:gd name="T26" fmla="*/ 359 w 931"/>
                <a:gd name="T27" fmla="*/ 7 h 1310"/>
                <a:gd name="T28" fmla="*/ 431 w 931"/>
                <a:gd name="T29" fmla="*/ 18 h 1310"/>
                <a:gd name="T30" fmla="*/ 479 w 931"/>
                <a:gd name="T31" fmla="*/ 18 h 1310"/>
                <a:gd name="T32" fmla="*/ 542 w 931"/>
                <a:gd name="T33" fmla="*/ 18 h 1310"/>
                <a:gd name="T34" fmla="*/ 602 w 931"/>
                <a:gd name="T35" fmla="*/ 18 h 1310"/>
                <a:gd name="T36" fmla="*/ 641 w 931"/>
                <a:gd name="T37" fmla="*/ 13 h 1310"/>
                <a:gd name="T38" fmla="*/ 694 w 931"/>
                <a:gd name="T39" fmla="*/ 32 h 1310"/>
                <a:gd name="T40" fmla="*/ 725 w 931"/>
                <a:gd name="T41" fmla="*/ 32 h 1310"/>
                <a:gd name="T42" fmla="*/ 776 w 931"/>
                <a:gd name="T43" fmla="*/ 42 h 1310"/>
                <a:gd name="T44" fmla="*/ 847 w 931"/>
                <a:gd name="T45" fmla="*/ 13 h 1310"/>
                <a:gd name="T46" fmla="*/ 907 w 931"/>
                <a:gd name="T47" fmla="*/ 70 h 1310"/>
                <a:gd name="T48" fmla="*/ 919 w 931"/>
                <a:gd name="T49" fmla="*/ 152 h 1310"/>
                <a:gd name="T50" fmla="*/ 922 w 931"/>
                <a:gd name="T51" fmla="*/ 216 h 1310"/>
                <a:gd name="T52" fmla="*/ 903 w 931"/>
                <a:gd name="T53" fmla="*/ 373 h 1310"/>
                <a:gd name="T54" fmla="*/ 915 w 931"/>
                <a:gd name="T55" fmla="*/ 405 h 1310"/>
                <a:gd name="T56" fmla="*/ 919 w 931"/>
                <a:gd name="T57" fmla="*/ 447 h 1310"/>
                <a:gd name="T58" fmla="*/ 908 w 931"/>
                <a:gd name="T59" fmla="*/ 578 h 1310"/>
                <a:gd name="T60" fmla="*/ 903 w 931"/>
                <a:gd name="T61" fmla="*/ 661 h 1310"/>
                <a:gd name="T62" fmla="*/ 887 w 931"/>
                <a:gd name="T63" fmla="*/ 738 h 1310"/>
                <a:gd name="T64" fmla="*/ 903 w 931"/>
                <a:gd name="T65" fmla="*/ 795 h 1310"/>
                <a:gd name="T66" fmla="*/ 903 w 931"/>
                <a:gd name="T67" fmla="*/ 872 h 1310"/>
                <a:gd name="T68" fmla="*/ 907 w 931"/>
                <a:gd name="T69" fmla="*/ 939 h 1310"/>
                <a:gd name="T70" fmla="*/ 910 w 931"/>
                <a:gd name="T71" fmla="*/ 1026 h 1310"/>
                <a:gd name="T72" fmla="*/ 903 w 931"/>
                <a:gd name="T73" fmla="*/ 1091 h 1310"/>
                <a:gd name="T74" fmla="*/ 900 w 931"/>
                <a:gd name="T75" fmla="*/ 1198 h 1310"/>
                <a:gd name="T76" fmla="*/ 861 w 931"/>
                <a:gd name="T77" fmla="*/ 1290 h 1310"/>
                <a:gd name="T78" fmla="*/ 806 w 931"/>
                <a:gd name="T79" fmla="*/ 1287 h 1310"/>
                <a:gd name="T80" fmla="*/ 739 w 931"/>
                <a:gd name="T81" fmla="*/ 1300 h 1310"/>
                <a:gd name="T82" fmla="*/ 680 w 931"/>
                <a:gd name="T83" fmla="*/ 1305 h 1310"/>
                <a:gd name="T84" fmla="*/ 618 w 931"/>
                <a:gd name="T85" fmla="*/ 1282 h 1310"/>
                <a:gd name="T86" fmla="*/ 546 w 931"/>
                <a:gd name="T87" fmla="*/ 1282 h 1310"/>
                <a:gd name="T88" fmla="*/ 477 w 931"/>
                <a:gd name="T89" fmla="*/ 1295 h 1310"/>
                <a:gd name="T90" fmla="*/ 438 w 931"/>
                <a:gd name="T91" fmla="*/ 1300 h 1310"/>
                <a:gd name="T92" fmla="*/ 354 w 931"/>
                <a:gd name="T93" fmla="*/ 1295 h 1310"/>
                <a:gd name="T94" fmla="*/ 236 w 931"/>
                <a:gd name="T95" fmla="*/ 1300 h 1310"/>
                <a:gd name="T96" fmla="*/ 174 w 931"/>
                <a:gd name="T97" fmla="*/ 1299 h 1310"/>
                <a:gd name="T98" fmla="*/ 92 w 931"/>
                <a:gd name="T99" fmla="*/ 1305 h 1310"/>
                <a:gd name="T100" fmla="*/ 0 w 931"/>
                <a:gd name="T101" fmla="*/ 1213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1310">
                  <a:moveTo>
                    <a:pt x="5" y="1138"/>
                  </a:moveTo>
                  <a:lnTo>
                    <a:pt x="5" y="1121"/>
                  </a:lnTo>
                  <a:cubicBezTo>
                    <a:pt x="8" y="1116"/>
                    <a:pt x="9" y="1116"/>
                    <a:pt x="9" y="1111"/>
                  </a:cubicBezTo>
                  <a:lnTo>
                    <a:pt x="9" y="1096"/>
                  </a:lnTo>
                  <a:lnTo>
                    <a:pt x="12" y="1096"/>
                  </a:lnTo>
                  <a:lnTo>
                    <a:pt x="12" y="1091"/>
                  </a:lnTo>
                  <a:lnTo>
                    <a:pt x="18" y="1091"/>
                  </a:lnTo>
                  <a:cubicBezTo>
                    <a:pt x="22" y="1091"/>
                    <a:pt x="23" y="1092"/>
                    <a:pt x="26" y="1093"/>
                  </a:cubicBezTo>
                  <a:lnTo>
                    <a:pt x="28" y="1066"/>
                  </a:lnTo>
                  <a:cubicBezTo>
                    <a:pt x="23" y="1062"/>
                    <a:pt x="16" y="1057"/>
                    <a:pt x="16" y="1046"/>
                  </a:cubicBezTo>
                  <a:lnTo>
                    <a:pt x="16" y="1044"/>
                  </a:lnTo>
                  <a:cubicBezTo>
                    <a:pt x="16" y="1031"/>
                    <a:pt x="32" y="1039"/>
                    <a:pt x="32" y="1004"/>
                  </a:cubicBezTo>
                  <a:cubicBezTo>
                    <a:pt x="32" y="1000"/>
                    <a:pt x="27" y="975"/>
                    <a:pt x="25" y="970"/>
                  </a:cubicBezTo>
                  <a:lnTo>
                    <a:pt x="16" y="987"/>
                  </a:lnTo>
                  <a:lnTo>
                    <a:pt x="16" y="967"/>
                  </a:lnTo>
                  <a:cubicBezTo>
                    <a:pt x="18" y="962"/>
                    <a:pt x="19" y="962"/>
                    <a:pt x="19" y="957"/>
                  </a:cubicBezTo>
                  <a:lnTo>
                    <a:pt x="19" y="934"/>
                  </a:lnTo>
                  <a:cubicBezTo>
                    <a:pt x="19" y="925"/>
                    <a:pt x="17" y="934"/>
                    <a:pt x="16" y="919"/>
                  </a:cubicBezTo>
                  <a:lnTo>
                    <a:pt x="19" y="919"/>
                  </a:lnTo>
                  <a:lnTo>
                    <a:pt x="19" y="909"/>
                  </a:lnTo>
                  <a:cubicBezTo>
                    <a:pt x="19" y="903"/>
                    <a:pt x="24" y="900"/>
                    <a:pt x="27" y="894"/>
                  </a:cubicBezTo>
                  <a:lnTo>
                    <a:pt x="23" y="887"/>
                  </a:lnTo>
                  <a:lnTo>
                    <a:pt x="23" y="857"/>
                  </a:lnTo>
                  <a:cubicBezTo>
                    <a:pt x="21" y="853"/>
                    <a:pt x="19" y="853"/>
                    <a:pt x="19" y="847"/>
                  </a:cubicBezTo>
                  <a:lnTo>
                    <a:pt x="19" y="785"/>
                  </a:lnTo>
                  <a:cubicBezTo>
                    <a:pt x="23" y="783"/>
                    <a:pt x="28" y="770"/>
                    <a:pt x="28" y="763"/>
                  </a:cubicBezTo>
                  <a:lnTo>
                    <a:pt x="28" y="572"/>
                  </a:lnTo>
                  <a:cubicBezTo>
                    <a:pt x="28" y="562"/>
                    <a:pt x="23" y="566"/>
                    <a:pt x="23" y="557"/>
                  </a:cubicBezTo>
                  <a:lnTo>
                    <a:pt x="23" y="544"/>
                  </a:lnTo>
                  <a:cubicBezTo>
                    <a:pt x="23" y="535"/>
                    <a:pt x="28" y="538"/>
                    <a:pt x="28" y="529"/>
                  </a:cubicBezTo>
                  <a:lnTo>
                    <a:pt x="28" y="465"/>
                  </a:lnTo>
                  <a:cubicBezTo>
                    <a:pt x="28" y="459"/>
                    <a:pt x="25" y="457"/>
                    <a:pt x="23" y="452"/>
                  </a:cubicBezTo>
                  <a:lnTo>
                    <a:pt x="23" y="437"/>
                  </a:lnTo>
                  <a:cubicBezTo>
                    <a:pt x="22" y="435"/>
                    <a:pt x="16" y="415"/>
                    <a:pt x="16" y="413"/>
                  </a:cubicBezTo>
                  <a:lnTo>
                    <a:pt x="16" y="388"/>
                  </a:lnTo>
                  <a:lnTo>
                    <a:pt x="19" y="388"/>
                  </a:lnTo>
                  <a:lnTo>
                    <a:pt x="19" y="375"/>
                  </a:lnTo>
                  <a:lnTo>
                    <a:pt x="16" y="375"/>
                  </a:lnTo>
                  <a:cubicBezTo>
                    <a:pt x="17" y="361"/>
                    <a:pt x="19" y="370"/>
                    <a:pt x="19" y="360"/>
                  </a:cubicBezTo>
                  <a:lnTo>
                    <a:pt x="19" y="356"/>
                  </a:lnTo>
                  <a:lnTo>
                    <a:pt x="105" y="323"/>
                  </a:lnTo>
                  <a:cubicBezTo>
                    <a:pt x="108" y="319"/>
                    <a:pt x="113" y="316"/>
                    <a:pt x="117" y="315"/>
                  </a:cubicBezTo>
                  <a:cubicBezTo>
                    <a:pt x="124" y="313"/>
                    <a:pt x="122" y="310"/>
                    <a:pt x="128" y="309"/>
                  </a:cubicBezTo>
                  <a:cubicBezTo>
                    <a:pt x="138" y="306"/>
                    <a:pt x="164" y="335"/>
                    <a:pt x="176" y="292"/>
                  </a:cubicBezTo>
                  <a:cubicBezTo>
                    <a:pt x="179" y="283"/>
                    <a:pt x="187" y="263"/>
                    <a:pt x="191" y="254"/>
                  </a:cubicBezTo>
                  <a:cubicBezTo>
                    <a:pt x="197" y="240"/>
                    <a:pt x="204" y="238"/>
                    <a:pt x="210" y="230"/>
                  </a:cubicBezTo>
                  <a:cubicBezTo>
                    <a:pt x="211" y="228"/>
                    <a:pt x="216" y="193"/>
                    <a:pt x="217" y="189"/>
                  </a:cubicBezTo>
                  <a:cubicBezTo>
                    <a:pt x="218" y="184"/>
                    <a:pt x="226" y="152"/>
                    <a:pt x="225" y="149"/>
                  </a:cubicBezTo>
                  <a:lnTo>
                    <a:pt x="228" y="150"/>
                  </a:lnTo>
                  <a:cubicBezTo>
                    <a:pt x="227" y="141"/>
                    <a:pt x="231" y="137"/>
                    <a:pt x="236" y="136"/>
                  </a:cubicBezTo>
                  <a:lnTo>
                    <a:pt x="239" y="135"/>
                  </a:lnTo>
                  <a:lnTo>
                    <a:pt x="244" y="135"/>
                  </a:lnTo>
                  <a:cubicBezTo>
                    <a:pt x="245" y="142"/>
                    <a:pt x="250" y="142"/>
                    <a:pt x="252" y="147"/>
                  </a:cubicBezTo>
                  <a:cubicBezTo>
                    <a:pt x="254" y="151"/>
                    <a:pt x="254" y="157"/>
                    <a:pt x="259" y="158"/>
                  </a:cubicBezTo>
                  <a:cubicBezTo>
                    <a:pt x="263" y="159"/>
                    <a:pt x="271" y="148"/>
                    <a:pt x="278" y="147"/>
                  </a:cubicBezTo>
                  <a:lnTo>
                    <a:pt x="283" y="145"/>
                  </a:lnTo>
                  <a:lnTo>
                    <a:pt x="288" y="144"/>
                  </a:lnTo>
                  <a:cubicBezTo>
                    <a:pt x="294" y="144"/>
                    <a:pt x="298" y="145"/>
                    <a:pt x="302" y="147"/>
                  </a:cubicBezTo>
                  <a:lnTo>
                    <a:pt x="305" y="162"/>
                  </a:lnTo>
                  <a:lnTo>
                    <a:pt x="316" y="129"/>
                  </a:lnTo>
                  <a:cubicBezTo>
                    <a:pt x="321" y="131"/>
                    <a:pt x="334" y="137"/>
                    <a:pt x="340" y="136"/>
                  </a:cubicBezTo>
                  <a:cubicBezTo>
                    <a:pt x="347" y="134"/>
                    <a:pt x="346" y="103"/>
                    <a:pt x="352" y="96"/>
                  </a:cubicBezTo>
                  <a:cubicBezTo>
                    <a:pt x="349" y="90"/>
                    <a:pt x="345" y="76"/>
                    <a:pt x="340" y="81"/>
                  </a:cubicBezTo>
                  <a:lnTo>
                    <a:pt x="339" y="76"/>
                  </a:lnTo>
                  <a:cubicBezTo>
                    <a:pt x="337" y="78"/>
                    <a:pt x="321" y="71"/>
                    <a:pt x="317" y="72"/>
                  </a:cubicBezTo>
                  <a:cubicBezTo>
                    <a:pt x="314" y="73"/>
                    <a:pt x="296" y="75"/>
                    <a:pt x="291" y="78"/>
                  </a:cubicBezTo>
                  <a:cubicBezTo>
                    <a:pt x="277" y="72"/>
                    <a:pt x="297" y="58"/>
                    <a:pt x="299" y="51"/>
                  </a:cubicBezTo>
                  <a:cubicBezTo>
                    <a:pt x="304" y="54"/>
                    <a:pt x="305" y="53"/>
                    <a:pt x="311" y="51"/>
                  </a:cubicBezTo>
                  <a:cubicBezTo>
                    <a:pt x="324" y="48"/>
                    <a:pt x="322" y="46"/>
                    <a:pt x="336" y="31"/>
                  </a:cubicBezTo>
                  <a:cubicBezTo>
                    <a:pt x="343" y="22"/>
                    <a:pt x="349" y="9"/>
                    <a:pt x="359" y="7"/>
                  </a:cubicBezTo>
                  <a:lnTo>
                    <a:pt x="362" y="6"/>
                  </a:lnTo>
                  <a:cubicBezTo>
                    <a:pt x="366" y="5"/>
                    <a:pt x="374" y="10"/>
                    <a:pt x="373" y="0"/>
                  </a:cubicBezTo>
                  <a:lnTo>
                    <a:pt x="403" y="0"/>
                  </a:lnTo>
                  <a:cubicBezTo>
                    <a:pt x="406" y="9"/>
                    <a:pt x="409" y="8"/>
                    <a:pt x="417" y="8"/>
                  </a:cubicBezTo>
                  <a:cubicBezTo>
                    <a:pt x="419" y="9"/>
                    <a:pt x="429" y="17"/>
                    <a:pt x="431" y="18"/>
                  </a:cubicBezTo>
                  <a:lnTo>
                    <a:pt x="435" y="18"/>
                  </a:lnTo>
                  <a:cubicBezTo>
                    <a:pt x="441" y="18"/>
                    <a:pt x="438" y="13"/>
                    <a:pt x="444" y="13"/>
                  </a:cubicBezTo>
                  <a:lnTo>
                    <a:pt x="458" y="13"/>
                  </a:lnTo>
                  <a:lnTo>
                    <a:pt x="458" y="18"/>
                  </a:lnTo>
                  <a:lnTo>
                    <a:pt x="479" y="18"/>
                  </a:lnTo>
                  <a:cubicBezTo>
                    <a:pt x="481" y="18"/>
                    <a:pt x="494" y="27"/>
                    <a:pt x="496" y="27"/>
                  </a:cubicBezTo>
                  <a:lnTo>
                    <a:pt x="504" y="27"/>
                  </a:lnTo>
                  <a:cubicBezTo>
                    <a:pt x="507" y="27"/>
                    <a:pt x="507" y="26"/>
                    <a:pt x="511" y="23"/>
                  </a:cubicBezTo>
                  <a:cubicBezTo>
                    <a:pt x="512" y="27"/>
                    <a:pt x="523" y="37"/>
                    <a:pt x="526" y="37"/>
                  </a:cubicBezTo>
                  <a:cubicBezTo>
                    <a:pt x="532" y="37"/>
                    <a:pt x="541" y="23"/>
                    <a:pt x="542" y="18"/>
                  </a:cubicBezTo>
                  <a:lnTo>
                    <a:pt x="560" y="18"/>
                  </a:lnTo>
                  <a:cubicBezTo>
                    <a:pt x="566" y="18"/>
                    <a:pt x="563" y="13"/>
                    <a:pt x="569" y="13"/>
                  </a:cubicBezTo>
                  <a:lnTo>
                    <a:pt x="595" y="13"/>
                  </a:lnTo>
                  <a:lnTo>
                    <a:pt x="595" y="18"/>
                  </a:lnTo>
                  <a:lnTo>
                    <a:pt x="602" y="18"/>
                  </a:lnTo>
                  <a:cubicBezTo>
                    <a:pt x="608" y="18"/>
                    <a:pt x="605" y="13"/>
                    <a:pt x="611" y="13"/>
                  </a:cubicBezTo>
                  <a:lnTo>
                    <a:pt x="618" y="13"/>
                  </a:lnTo>
                  <a:lnTo>
                    <a:pt x="618" y="18"/>
                  </a:lnTo>
                  <a:cubicBezTo>
                    <a:pt x="630" y="17"/>
                    <a:pt x="623" y="13"/>
                    <a:pt x="630" y="13"/>
                  </a:cubicBezTo>
                  <a:lnTo>
                    <a:pt x="641" y="13"/>
                  </a:lnTo>
                  <a:cubicBezTo>
                    <a:pt x="646" y="13"/>
                    <a:pt x="644" y="14"/>
                    <a:pt x="646" y="18"/>
                  </a:cubicBezTo>
                  <a:cubicBezTo>
                    <a:pt x="647" y="16"/>
                    <a:pt x="650" y="13"/>
                    <a:pt x="651" y="13"/>
                  </a:cubicBezTo>
                  <a:cubicBezTo>
                    <a:pt x="655" y="13"/>
                    <a:pt x="655" y="14"/>
                    <a:pt x="658" y="18"/>
                  </a:cubicBezTo>
                  <a:lnTo>
                    <a:pt x="676" y="18"/>
                  </a:lnTo>
                  <a:lnTo>
                    <a:pt x="694" y="32"/>
                  </a:lnTo>
                  <a:lnTo>
                    <a:pt x="702" y="32"/>
                  </a:lnTo>
                  <a:lnTo>
                    <a:pt x="702" y="28"/>
                  </a:lnTo>
                  <a:lnTo>
                    <a:pt x="716" y="27"/>
                  </a:lnTo>
                  <a:lnTo>
                    <a:pt x="716" y="32"/>
                  </a:lnTo>
                  <a:lnTo>
                    <a:pt x="725" y="32"/>
                  </a:lnTo>
                  <a:cubicBezTo>
                    <a:pt x="731" y="32"/>
                    <a:pt x="728" y="27"/>
                    <a:pt x="734" y="27"/>
                  </a:cubicBezTo>
                  <a:lnTo>
                    <a:pt x="739" y="27"/>
                  </a:lnTo>
                  <a:cubicBezTo>
                    <a:pt x="740" y="30"/>
                    <a:pt x="752" y="55"/>
                    <a:pt x="755" y="55"/>
                  </a:cubicBezTo>
                  <a:cubicBezTo>
                    <a:pt x="761" y="55"/>
                    <a:pt x="767" y="41"/>
                    <a:pt x="771" y="37"/>
                  </a:cubicBezTo>
                  <a:lnTo>
                    <a:pt x="776" y="42"/>
                  </a:lnTo>
                  <a:lnTo>
                    <a:pt x="794" y="23"/>
                  </a:lnTo>
                  <a:lnTo>
                    <a:pt x="801" y="22"/>
                  </a:lnTo>
                  <a:cubicBezTo>
                    <a:pt x="805" y="22"/>
                    <a:pt x="805" y="21"/>
                    <a:pt x="808" y="18"/>
                  </a:cubicBezTo>
                  <a:lnTo>
                    <a:pt x="840" y="18"/>
                  </a:lnTo>
                  <a:cubicBezTo>
                    <a:pt x="843" y="15"/>
                    <a:pt x="843" y="13"/>
                    <a:pt x="847" y="13"/>
                  </a:cubicBezTo>
                  <a:lnTo>
                    <a:pt x="857" y="13"/>
                  </a:lnTo>
                  <a:cubicBezTo>
                    <a:pt x="863" y="12"/>
                    <a:pt x="860" y="18"/>
                    <a:pt x="866" y="18"/>
                  </a:cubicBezTo>
                  <a:lnTo>
                    <a:pt x="877" y="18"/>
                  </a:lnTo>
                  <a:cubicBezTo>
                    <a:pt x="879" y="25"/>
                    <a:pt x="907" y="36"/>
                    <a:pt x="907" y="60"/>
                  </a:cubicBezTo>
                  <a:lnTo>
                    <a:pt x="907" y="70"/>
                  </a:lnTo>
                  <a:lnTo>
                    <a:pt x="910" y="70"/>
                  </a:lnTo>
                  <a:lnTo>
                    <a:pt x="910" y="95"/>
                  </a:lnTo>
                  <a:cubicBezTo>
                    <a:pt x="910" y="104"/>
                    <a:pt x="915" y="100"/>
                    <a:pt x="915" y="109"/>
                  </a:cubicBezTo>
                  <a:lnTo>
                    <a:pt x="915" y="152"/>
                  </a:lnTo>
                  <a:lnTo>
                    <a:pt x="919" y="152"/>
                  </a:lnTo>
                  <a:lnTo>
                    <a:pt x="919" y="172"/>
                  </a:lnTo>
                  <a:cubicBezTo>
                    <a:pt x="919" y="177"/>
                    <a:pt x="920" y="177"/>
                    <a:pt x="922" y="182"/>
                  </a:cubicBezTo>
                  <a:lnTo>
                    <a:pt x="919" y="181"/>
                  </a:lnTo>
                  <a:lnTo>
                    <a:pt x="919" y="204"/>
                  </a:lnTo>
                  <a:cubicBezTo>
                    <a:pt x="919" y="213"/>
                    <a:pt x="922" y="208"/>
                    <a:pt x="922" y="216"/>
                  </a:cubicBezTo>
                  <a:lnTo>
                    <a:pt x="922" y="219"/>
                  </a:lnTo>
                  <a:cubicBezTo>
                    <a:pt x="922" y="227"/>
                    <a:pt x="919" y="223"/>
                    <a:pt x="919" y="231"/>
                  </a:cubicBezTo>
                  <a:lnTo>
                    <a:pt x="919" y="273"/>
                  </a:lnTo>
                  <a:cubicBezTo>
                    <a:pt x="919" y="282"/>
                    <a:pt x="931" y="297"/>
                    <a:pt x="931" y="311"/>
                  </a:cubicBezTo>
                  <a:cubicBezTo>
                    <a:pt x="931" y="326"/>
                    <a:pt x="909" y="361"/>
                    <a:pt x="903" y="373"/>
                  </a:cubicBezTo>
                  <a:cubicBezTo>
                    <a:pt x="905" y="377"/>
                    <a:pt x="907" y="377"/>
                    <a:pt x="907" y="383"/>
                  </a:cubicBezTo>
                  <a:lnTo>
                    <a:pt x="906" y="390"/>
                  </a:lnTo>
                  <a:lnTo>
                    <a:pt x="899" y="393"/>
                  </a:lnTo>
                  <a:lnTo>
                    <a:pt x="905" y="405"/>
                  </a:lnTo>
                  <a:lnTo>
                    <a:pt x="915" y="405"/>
                  </a:lnTo>
                  <a:cubicBezTo>
                    <a:pt x="918" y="410"/>
                    <a:pt x="919" y="409"/>
                    <a:pt x="919" y="415"/>
                  </a:cubicBezTo>
                  <a:lnTo>
                    <a:pt x="919" y="427"/>
                  </a:lnTo>
                  <a:cubicBezTo>
                    <a:pt x="919" y="436"/>
                    <a:pt x="915" y="431"/>
                    <a:pt x="915" y="440"/>
                  </a:cubicBezTo>
                  <a:lnTo>
                    <a:pt x="915" y="447"/>
                  </a:lnTo>
                  <a:lnTo>
                    <a:pt x="919" y="447"/>
                  </a:lnTo>
                  <a:lnTo>
                    <a:pt x="918" y="481"/>
                  </a:lnTo>
                  <a:lnTo>
                    <a:pt x="910" y="500"/>
                  </a:lnTo>
                  <a:lnTo>
                    <a:pt x="910" y="545"/>
                  </a:lnTo>
                  <a:lnTo>
                    <a:pt x="907" y="552"/>
                  </a:lnTo>
                  <a:lnTo>
                    <a:pt x="908" y="578"/>
                  </a:lnTo>
                  <a:lnTo>
                    <a:pt x="888" y="607"/>
                  </a:lnTo>
                  <a:lnTo>
                    <a:pt x="890" y="607"/>
                  </a:lnTo>
                  <a:lnTo>
                    <a:pt x="900" y="624"/>
                  </a:lnTo>
                  <a:lnTo>
                    <a:pt x="900" y="661"/>
                  </a:lnTo>
                  <a:lnTo>
                    <a:pt x="903" y="661"/>
                  </a:lnTo>
                  <a:lnTo>
                    <a:pt x="903" y="693"/>
                  </a:lnTo>
                  <a:lnTo>
                    <a:pt x="907" y="693"/>
                  </a:lnTo>
                  <a:cubicBezTo>
                    <a:pt x="906" y="710"/>
                    <a:pt x="903" y="701"/>
                    <a:pt x="903" y="711"/>
                  </a:cubicBezTo>
                  <a:lnTo>
                    <a:pt x="903" y="718"/>
                  </a:lnTo>
                  <a:cubicBezTo>
                    <a:pt x="897" y="719"/>
                    <a:pt x="887" y="729"/>
                    <a:pt x="887" y="738"/>
                  </a:cubicBezTo>
                  <a:lnTo>
                    <a:pt x="887" y="745"/>
                  </a:lnTo>
                  <a:cubicBezTo>
                    <a:pt x="887" y="757"/>
                    <a:pt x="899" y="757"/>
                    <a:pt x="900" y="773"/>
                  </a:cubicBezTo>
                  <a:lnTo>
                    <a:pt x="896" y="773"/>
                  </a:lnTo>
                  <a:lnTo>
                    <a:pt x="897" y="784"/>
                  </a:lnTo>
                  <a:lnTo>
                    <a:pt x="903" y="795"/>
                  </a:lnTo>
                  <a:lnTo>
                    <a:pt x="903" y="805"/>
                  </a:lnTo>
                  <a:cubicBezTo>
                    <a:pt x="903" y="814"/>
                    <a:pt x="907" y="809"/>
                    <a:pt x="907" y="818"/>
                  </a:cubicBezTo>
                  <a:lnTo>
                    <a:pt x="907" y="842"/>
                  </a:lnTo>
                  <a:cubicBezTo>
                    <a:pt x="907" y="848"/>
                    <a:pt x="905" y="848"/>
                    <a:pt x="903" y="852"/>
                  </a:cubicBezTo>
                  <a:lnTo>
                    <a:pt x="903" y="872"/>
                  </a:lnTo>
                  <a:cubicBezTo>
                    <a:pt x="901" y="877"/>
                    <a:pt x="900" y="877"/>
                    <a:pt x="900" y="882"/>
                  </a:cubicBezTo>
                  <a:lnTo>
                    <a:pt x="900" y="902"/>
                  </a:lnTo>
                  <a:lnTo>
                    <a:pt x="896" y="902"/>
                  </a:lnTo>
                  <a:lnTo>
                    <a:pt x="907" y="924"/>
                  </a:lnTo>
                  <a:lnTo>
                    <a:pt x="907" y="939"/>
                  </a:lnTo>
                  <a:cubicBezTo>
                    <a:pt x="907" y="948"/>
                    <a:pt x="910" y="943"/>
                    <a:pt x="910" y="952"/>
                  </a:cubicBezTo>
                  <a:lnTo>
                    <a:pt x="910" y="972"/>
                  </a:lnTo>
                  <a:cubicBezTo>
                    <a:pt x="910" y="980"/>
                    <a:pt x="907" y="975"/>
                    <a:pt x="907" y="984"/>
                  </a:cubicBezTo>
                  <a:lnTo>
                    <a:pt x="907" y="1014"/>
                  </a:lnTo>
                  <a:cubicBezTo>
                    <a:pt x="907" y="1022"/>
                    <a:pt x="910" y="1018"/>
                    <a:pt x="910" y="1026"/>
                  </a:cubicBezTo>
                  <a:lnTo>
                    <a:pt x="910" y="1059"/>
                  </a:lnTo>
                  <a:lnTo>
                    <a:pt x="907" y="1059"/>
                  </a:lnTo>
                  <a:lnTo>
                    <a:pt x="907" y="1069"/>
                  </a:lnTo>
                  <a:cubicBezTo>
                    <a:pt x="907" y="1077"/>
                    <a:pt x="903" y="1072"/>
                    <a:pt x="903" y="1081"/>
                  </a:cubicBezTo>
                  <a:lnTo>
                    <a:pt x="903" y="1091"/>
                  </a:lnTo>
                  <a:lnTo>
                    <a:pt x="907" y="1091"/>
                  </a:lnTo>
                  <a:lnTo>
                    <a:pt x="907" y="1101"/>
                  </a:lnTo>
                  <a:cubicBezTo>
                    <a:pt x="907" y="1109"/>
                    <a:pt x="903" y="1105"/>
                    <a:pt x="903" y="1113"/>
                  </a:cubicBezTo>
                  <a:lnTo>
                    <a:pt x="903" y="1198"/>
                  </a:lnTo>
                  <a:lnTo>
                    <a:pt x="900" y="1198"/>
                  </a:lnTo>
                  <a:lnTo>
                    <a:pt x="900" y="1208"/>
                  </a:lnTo>
                  <a:cubicBezTo>
                    <a:pt x="900" y="1209"/>
                    <a:pt x="893" y="1233"/>
                    <a:pt x="893" y="1235"/>
                  </a:cubicBezTo>
                  <a:lnTo>
                    <a:pt x="893" y="1245"/>
                  </a:lnTo>
                  <a:cubicBezTo>
                    <a:pt x="886" y="1248"/>
                    <a:pt x="882" y="1290"/>
                    <a:pt x="868" y="1290"/>
                  </a:cubicBezTo>
                  <a:lnTo>
                    <a:pt x="861" y="1290"/>
                  </a:lnTo>
                  <a:lnTo>
                    <a:pt x="861" y="1295"/>
                  </a:lnTo>
                  <a:lnTo>
                    <a:pt x="836" y="1295"/>
                  </a:lnTo>
                  <a:cubicBezTo>
                    <a:pt x="835" y="1290"/>
                    <a:pt x="826" y="1282"/>
                    <a:pt x="822" y="1282"/>
                  </a:cubicBezTo>
                  <a:lnTo>
                    <a:pt x="820" y="1282"/>
                  </a:lnTo>
                  <a:cubicBezTo>
                    <a:pt x="814" y="1282"/>
                    <a:pt x="810" y="1284"/>
                    <a:pt x="806" y="1287"/>
                  </a:cubicBezTo>
                  <a:cubicBezTo>
                    <a:pt x="800" y="1283"/>
                    <a:pt x="759" y="1257"/>
                    <a:pt x="755" y="1257"/>
                  </a:cubicBezTo>
                  <a:lnTo>
                    <a:pt x="694" y="1257"/>
                  </a:lnTo>
                  <a:cubicBezTo>
                    <a:pt x="696" y="1267"/>
                    <a:pt x="705" y="1267"/>
                    <a:pt x="712" y="1276"/>
                  </a:cubicBezTo>
                  <a:cubicBezTo>
                    <a:pt x="717" y="1282"/>
                    <a:pt x="726" y="1290"/>
                    <a:pt x="734" y="1290"/>
                  </a:cubicBezTo>
                  <a:lnTo>
                    <a:pt x="739" y="1300"/>
                  </a:lnTo>
                  <a:lnTo>
                    <a:pt x="736" y="1300"/>
                  </a:lnTo>
                  <a:lnTo>
                    <a:pt x="736" y="1305"/>
                  </a:lnTo>
                  <a:cubicBezTo>
                    <a:pt x="733" y="1301"/>
                    <a:pt x="733" y="1300"/>
                    <a:pt x="729" y="1300"/>
                  </a:cubicBezTo>
                  <a:cubicBezTo>
                    <a:pt x="723" y="1300"/>
                    <a:pt x="726" y="1305"/>
                    <a:pt x="720" y="1304"/>
                  </a:cubicBezTo>
                  <a:lnTo>
                    <a:pt x="680" y="1305"/>
                  </a:lnTo>
                  <a:cubicBezTo>
                    <a:pt x="678" y="1305"/>
                    <a:pt x="661" y="1295"/>
                    <a:pt x="660" y="1295"/>
                  </a:cubicBezTo>
                  <a:lnTo>
                    <a:pt x="650" y="1295"/>
                  </a:lnTo>
                  <a:lnTo>
                    <a:pt x="650" y="1290"/>
                  </a:lnTo>
                  <a:lnTo>
                    <a:pt x="627" y="1290"/>
                  </a:lnTo>
                  <a:cubicBezTo>
                    <a:pt x="622" y="1290"/>
                    <a:pt x="622" y="1286"/>
                    <a:pt x="618" y="1282"/>
                  </a:cubicBezTo>
                  <a:lnTo>
                    <a:pt x="609" y="1295"/>
                  </a:lnTo>
                  <a:lnTo>
                    <a:pt x="562" y="1295"/>
                  </a:lnTo>
                  <a:lnTo>
                    <a:pt x="562" y="1290"/>
                  </a:lnTo>
                  <a:lnTo>
                    <a:pt x="555" y="1290"/>
                  </a:lnTo>
                  <a:cubicBezTo>
                    <a:pt x="548" y="1290"/>
                    <a:pt x="549" y="1282"/>
                    <a:pt x="546" y="1282"/>
                  </a:cubicBezTo>
                  <a:cubicBezTo>
                    <a:pt x="541" y="1282"/>
                    <a:pt x="538" y="1290"/>
                    <a:pt x="537" y="1295"/>
                  </a:cubicBezTo>
                  <a:lnTo>
                    <a:pt x="511" y="1295"/>
                  </a:lnTo>
                  <a:lnTo>
                    <a:pt x="511" y="1300"/>
                  </a:lnTo>
                  <a:lnTo>
                    <a:pt x="477" y="1300"/>
                  </a:lnTo>
                  <a:lnTo>
                    <a:pt x="477" y="1295"/>
                  </a:lnTo>
                  <a:cubicBezTo>
                    <a:pt x="470" y="1297"/>
                    <a:pt x="474" y="1300"/>
                    <a:pt x="468" y="1300"/>
                  </a:cubicBezTo>
                  <a:lnTo>
                    <a:pt x="451" y="1300"/>
                  </a:lnTo>
                  <a:lnTo>
                    <a:pt x="451" y="1295"/>
                  </a:lnTo>
                  <a:lnTo>
                    <a:pt x="438" y="1295"/>
                  </a:lnTo>
                  <a:lnTo>
                    <a:pt x="438" y="1300"/>
                  </a:lnTo>
                  <a:lnTo>
                    <a:pt x="383" y="1299"/>
                  </a:lnTo>
                  <a:lnTo>
                    <a:pt x="379" y="1290"/>
                  </a:lnTo>
                  <a:lnTo>
                    <a:pt x="371" y="1290"/>
                  </a:lnTo>
                  <a:cubicBezTo>
                    <a:pt x="365" y="1290"/>
                    <a:pt x="366" y="1282"/>
                    <a:pt x="363" y="1282"/>
                  </a:cubicBezTo>
                  <a:cubicBezTo>
                    <a:pt x="358" y="1282"/>
                    <a:pt x="355" y="1290"/>
                    <a:pt x="354" y="1295"/>
                  </a:cubicBezTo>
                  <a:lnTo>
                    <a:pt x="271" y="1295"/>
                  </a:lnTo>
                  <a:cubicBezTo>
                    <a:pt x="265" y="1295"/>
                    <a:pt x="267" y="1300"/>
                    <a:pt x="264" y="1300"/>
                  </a:cubicBezTo>
                  <a:cubicBezTo>
                    <a:pt x="258" y="1300"/>
                    <a:pt x="261" y="1295"/>
                    <a:pt x="255" y="1295"/>
                  </a:cubicBezTo>
                  <a:lnTo>
                    <a:pt x="236" y="1295"/>
                  </a:lnTo>
                  <a:lnTo>
                    <a:pt x="236" y="1300"/>
                  </a:lnTo>
                  <a:lnTo>
                    <a:pt x="218" y="1300"/>
                  </a:lnTo>
                  <a:lnTo>
                    <a:pt x="218" y="1295"/>
                  </a:lnTo>
                  <a:lnTo>
                    <a:pt x="203" y="1295"/>
                  </a:lnTo>
                  <a:cubicBezTo>
                    <a:pt x="199" y="1295"/>
                    <a:pt x="199" y="1297"/>
                    <a:pt x="195" y="1300"/>
                  </a:cubicBezTo>
                  <a:lnTo>
                    <a:pt x="174" y="1299"/>
                  </a:lnTo>
                  <a:lnTo>
                    <a:pt x="169" y="1305"/>
                  </a:lnTo>
                  <a:lnTo>
                    <a:pt x="106" y="1305"/>
                  </a:lnTo>
                  <a:cubicBezTo>
                    <a:pt x="103" y="1308"/>
                    <a:pt x="103" y="1310"/>
                    <a:pt x="99" y="1310"/>
                  </a:cubicBezTo>
                  <a:lnTo>
                    <a:pt x="92" y="1309"/>
                  </a:lnTo>
                  <a:lnTo>
                    <a:pt x="92" y="1305"/>
                  </a:lnTo>
                  <a:lnTo>
                    <a:pt x="51" y="1305"/>
                  </a:lnTo>
                  <a:cubicBezTo>
                    <a:pt x="47" y="1304"/>
                    <a:pt x="47" y="1303"/>
                    <a:pt x="44" y="1300"/>
                  </a:cubicBezTo>
                  <a:lnTo>
                    <a:pt x="34" y="1300"/>
                  </a:lnTo>
                  <a:cubicBezTo>
                    <a:pt x="23" y="1289"/>
                    <a:pt x="13" y="1275"/>
                    <a:pt x="5" y="1260"/>
                  </a:cubicBezTo>
                  <a:cubicBezTo>
                    <a:pt x="5" y="1244"/>
                    <a:pt x="9" y="1217"/>
                    <a:pt x="0" y="1213"/>
                  </a:cubicBezTo>
                  <a:lnTo>
                    <a:pt x="0" y="1141"/>
                  </a:lnTo>
                  <a:lnTo>
                    <a:pt x="5" y="1138"/>
                  </a:lnTo>
                  <a:close/>
                </a:path>
              </a:pathLst>
            </a:custGeom>
            <a:solidFill>
              <a:srgbClr val="E5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sp>
          <p:nvSpPr>
            <p:cNvPr id="27" name="Freeform 151"/>
            <p:cNvSpPr>
              <a:spLocks noEditPoints="1"/>
            </p:cNvSpPr>
            <p:nvPr/>
          </p:nvSpPr>
          <p:spPr bwMode="auto">
            <a:xfrm>
              <a:off x="4933269" y="4482420"/>
              <a:ext cx="138113" cy="458788"/>
            </a:xfrm>
            <a:custGeom>
              <a:avLst/>
              <a:gdLst>
                <a:gd name="T0" fmla="*/ 170 w 366"/>
                <a:gd name="T1" fmla="*/ 179 h 1245"/>
                <a:gd name="T2" fmla="*/ 182 w 366"/>
                <a:gd name="T3" fmla="*/ 3 h 1245"/>
                <a:gd name="T4" fmla="*/ 208 w 366"/>
                <a:gd name="T5" fmla="*/ 118 h 1245"/>
                <a:gd name="T6" fmla="*/ 310 w 366"/>
                <a:gd name="T7" fmla="*/ 92 h 1245"/>
                <a:gd name="T8" fmla="*/ 342 w 366"/>
                <a:gd name="T9" fmla="*/ 74 h 1245"/>
                <a:gd name="T10" fmla="*/ 352 w 366"/>
                <a:gd name="T11" fmla="*/ 184 h 1245"/>
                <a:gd name="T12" fmla="*/ 209 w 366"/>
                <a:gd name="T13" fmla="*/ 337 h 1245"/>
                <a:gd name="T14" fmla="*/ 212 w 366"/>
                <a:gd name="T15" fmla="*/ 610 h 1245"/>
                <a:gd name="T16" fmla="*/ 170 w 366"/>
                <a:gd name="T17" fmla="*/ 592 h 1245"/>
                <a:gd name="T18" fmla="*/ 70 w 366"/>
                <a:gd name="T19" fmla="*/ 330 h 1245"/>
                <a:gd name="T20" fmla="*/ 15 w 366"/>
                <a:gd name="T21" fmla="*/ 191 h 1245"/>
                <a:gd name="T22" fmla="*/ 39 w 366"/>
                <a:gd name="T23" fmla="*/ 76 h 1245"/>
                <a:gd name="T24" fmla="*/ 57 w 366"/>
                <a:gd name="T25" fmla="*/ 144 h 1245"/>
                <a:gd name="T26" fmla="*/ 54 w 366"/>
                <a:gd name="T27" fmla="*/ 220 h 1245"/>
                <a:gd name="T28" fmla="*/ 79 w 366"/>
                <a:gd name="T29" fmla="*/ 287 h 1245"/>
                <a:gd name="T30" fmla="*/ 170 w 366"/>
                <a:gd name="T31" fmla="*/ 295 h 1245"/>
                <a:gd name="T32" fmla="*/ 209 w 366"/>
                <a:gd name="T33" fmla="*/ 254 h 1245"/>
                <a:gd name="T34" fmla="*/ 315 w 366"/>
                <a:gd name="T35" fmla="*/ 230 h 1245"/>
                <a:gd name="T36" fmla="*/ 209 w 366"/>
                <a:gd name="T37" fmla="*/ 254 h 1245"/>
                <a:gd name="T38" fmla="*/ 134 w 366"/>
                <a:gd name="T39" fmla="*/ 909 h 1245"/>
                <a:gd name="T40" fmla="*/ 200 w 366"/>
                <a:gd name="T41" fmla="*/ 987 h 1245"/>
                <a:gd name="T42" fmla="*/ 74 w 366"/>
                <a:gd name="T43" fmla="*/ 1026 h 1245"/>
                <a:gd name="T44" fmla="*/ 157 w 366"/>
                <a:gd name="T45" fmla="*/ 1000 h 1245"/>
                <a:gd name="T46" fmla="*/ 142 w 366"/>
                <a:gd name="T47" fmla="*/ 947 h 1245"/>
                <a:gd name="T48" fmla="*/ 101 w 366"/>
                <a:gd name="T49" fmla="*/ 994 h 1245"/>
                <a:gd name="T50" fmla="*/ 0 w 366"/>
                <a:gd name="T51" fmla="*/ 880 h 1245"/>
                <a:gd name="T52" fmla="*/ 232 w 366"/>
                <a:gd name="T53" fmla="*/ 697 h 1245"/>
                <a:gd name="T54" fmla="*/ 364 w 366"/>
                <a:gd name="T55" fmla="*/ 859 h 1245"/>
                <a:gd name="T56" fmla="*/ 338 w 366"/>
                <a:gd name="T57" fmla="*/ 1192 h 1245"/>
                <a:gd name="T58" fmla="*/ 156 w 366"/>
                <a:gd name="T59" fmla="*/ 1245 h 1245"/>
                <a:gd name="T60" fmla="*/ 7 w 366"/>
                <a:gd name="T61" fmla="*/ 1120 h 1245"/>
                <a:gd name="T62" fmla="*/ 41 w 366"/>
                <a:gd name="T63" fmla="*/ 1002 h 1245"/>
                <a:gd name="T64" fmla="*/ 57 w 366"/>
                <a:gd name="T65" fmla="*/ 1156 h 1245"/>
                <a:gd name="T66" fmla="*/ 294 w 366"/>
                <a:gd name="T67" fmla="*/ 1190 h 1245"/>
                <a:gd name="T68" fmla="*/ 323 w 366"/>
                <a:gd name="T69" fmla="*/ 1062 h 1245"/>
                <a:gd name="T70" fmla="*/ 249 w 366"/>
                <a:gd name="T71" fmla="*/ 1036 h 1245"/>
                <a:gd name="T72" fmla="*/ 271 w 366"/>
                <a:gd name="T73" fmla="*/ 1178 h 1245"/>
                <a:gd name="T74" fmla="*/ 259 w 366"/>
                <a:gd name="T75" fmla="*/ 1203 h 1245"/>
                <a:gd name="T76" fmla="*/ 212 w 366"/>
                <a:gd name="T77" fmla="*/ 1103 h 1245"/>
                <a:gd name="T78" fmla="*/ 81 w 366"/>
                <a:gd name="T79" fmla="*/ 1117 h 1245"/>
                <a:gd name="T80" fmla="*/ 192 w 366"/>
                <a:gd name="T81" fmla="*/ 1081 h 1245"/>
                <a:gd name="T82" fmla="*/ 211 w 366"/>
                <a:gd name="T83" fmla="*/ 1074 h 1245"/>
                <a:gd name="T84" fmla="*/ 221 w 366"/>
                <a:gd name="T85" fmla="*/ 975 h 1245"/>
                <a:gd name="T86" fmla="*/ 113 w 366"/>
                <a:gd name="T87" fmla="*/ 869 h 1245"/>
                <a:gd name="T88" fmla="*/ 90 w 366"/>
                <a:gd name="T89" fmla="*/ 833 h 1245"/>
                <a:gd name="T90" fmla="*/ 184 w 366"/>
                <a:gd name="T91" fmla="*/ 802 h 1245"/>
                <a:gd name="T92" fmla="*/ 192 w 366"/>
                <a:gd name="T93" fmla="*/ 735 h 1245"/>
                <a:gd name="T94" fmla="*/ 86 w 366"/>
                <a:gd name="T95" fmla="*/ 745 h 1245"/>
                <a:gd name="T96" fmla="*/ 42 w 366"/>
                <a:gd name="T97" fmla="*/ 888 h 1245"/>
                <a:gd name="T98" fmla="*/ 223 w 366"/>
                <a:gd name="T99" fmla="*/ 761 h 1245"/>
                <a:gd name="T100" fmla="*/ 235 w 366"/>
                <a:gd name="T101" fmla="*/ 781 h 1245"/>
                <a:gd name="T102" fmla="*/ 310 w 366"/>
                <a:gd name="T103" fmla="*/ 767 h 1245"/>
                <a:gd name="T104" fmla="*/ 274 w 366"/>
                <a:gd name="T105" fmla="*/ 829 h 1245"/>
                <a:gd name="T106" fmla="*/ 292 w 366"/>
                <a:gd name="T107" fmla="*/ 867 h 1245"/>
                <a:gd name="T108" fmla="*/ 227 w 366"/>
                <a:gd name="T109" fmla="*/ 867 h 1245"/>
                <a:gd name="T110" fmla="*/ 299 w 366"/>
                <a:gd name="T111" fmla="*/ 891 h 1245"/>
                <a:gd name="T112" fmla="*/ 276 w 366"/>
                <a:gd name="T113" fmla="*/ 950 h 1245"/>
                <a:gd name="T114" fmla="*/ 266 w 366"/>
                <a:gd name="T115" fmla="*/ 972 h 1245"/>
                <a:gd name="T116" fmla="*/ 324 w 366"/>
                <a:gd name="T117" fmla="*/ 1035 h 1245"/>
                <a:gd name="T118" fmla="*/ 322 w 366"/>
                <a:gd name="T119" fmla="*/ 869 h 1245"/>
                <a:gd name="T120" fmla="*/ 213 w 366"/>
                <a:gd name="T121" fmla="*/ 73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1245">
                  <a:moveTo>
                    <a:pt x="54" y="181"/>
                  </a:moveTo>
                  <a:lnTo>
                    <a:pt x="62" y="180"/>
                  </a:lnTo>
                  <a:lnTo>
                    <a:pt x="170" y="179"/>
                  </a:lnTo>
                  <a:lnTo>
                    <a:pt x="165" y="49"/>
                  </a:lnTo>
                  <a:cubicBezTo>
                    <a:pt x="164" y="31"/>
                    <a:pt x="165" y="20"/>
                    <a:pt x="168" y="15"/>
                  </a:cubicBezTo>
                  <a:cubicBezTo>
                    <a:pt x="172" y="11"/>
                    <a:pt x="176" y="7"/>
                    <a:pt x="182" y="3"/>
                  </a:cubicBezTo>
                  <a:cubicBezTo>
                    <a:pt x="188" y="0"/>
                    <a:pt x="194" y="0"/>
                    <a:pt x="200" y="3"/>
                  </a:cubicBezTo>
                  <a:cubicBezTo>
                    <a:pt x="205" y="8"/>
                    <a:pt x="208" y="14"/>
                    <a:pt x="208" y="21"/>
                  </a:cubicBezTo>
                  <a:lnTo>
                    <a:pt x="208" y="118"/>
                  </a:lnTo>
                  <a:lnTo>
                    <a:pt x="209" y="177"/>
                  </a:lnTo>
                  <a:lnTo>
                    <a:pt x="315" y="176"/>
                  </a:lnTo>
                  <a:lnTo>
                    <a:pt x="310" y="92"/>
                  </a:lnTo>
                  <a:cubicBezTo>
                    <a:pt x="309" y="84"/>
                    <a:pt x="310" y="77"/>
                    <a:pt x="314" y="73"/>
                  </a:cubicBezTo>
                  <a:cubicBezTo>
                    <a:pt x="317" y="68"/>
                    <a:pt x="322" y="66"/>
                    <a:pt x="328" y="65"/>
                  </a:cubicBezTo>
                  <a:cubicBezTo>
                    <a:pt x="333" y="65"/>
                    <a:pt x="337" y="68"/>
                    <a:pt x="342" y="74"/>
                  </a:cubicBezTo>
                  <a:cubicBezTo>
                    <a:pt x="346" y="81"/>
                    <a:pt x="349" y="93"/>
                    <a:pt x="350" y="112"/>
                  </a:cubicBezTo>
                  <a:lnTo>
                    <a:pt x="352" y="156"/>
                  </a:lnTo>
                  <a:cubicBezTo>
                    <a:pt x="352" y="163"/>
                    <a:pt x="352" y="172"/>
                    <a:pt x="352" y="184"/>
                  </a:cubicBezTo>
                  <a:cubicBezTo>
                    <a:pt x="352" y="215"/>
                    <a:pt x="349" y="242"/>
                    <a:pt x="345" y="264"/>
                  </a:cubicBezTo>
                  <a:cubicBezTo>
                    <a:pt x="341" y="287"/>
                    <a:pt x="331" y="303"/>
                    <a:pt x="314" y="313"/>
                  </a:cubicBezTo>
                  <a:cubicBezTo>
                    <a:pt x="298" y="324"/>
                    <a:pt x="263" y="331"/>
                    <a:pt x="209" y="337"/>
                  </a:cubicBezTo>
                  <a:lnTo>
                    <a:pt x="209" y="519"/>
                  </a:lnTo>
                  <a:cubicBezTo>
                    <a:pt x="209" y="548"/>
                    <a:pt x="210" y="570"/>
                    <a:pt x="211" y="583"/>
                  </a:cubicBezTo>
                  <a:cubicBezTo>
                    <a:pt x="211" y="596"/>
                    <a:pt x="212" y="605"/>
                    <a:pt x="212" y="610"/>
                  </a:cubicBezTo>
                  <a:cubicBezTo>
                    <a:pt x="211" y="620"/>
                    <a:pt x="209" y="628"/>
                    <a:pt x="205" y="634"/>
                  </a:cubicBezTo>
                  <a:cubicBezTo>
                    <a:pt x="202" y="641"/>
                    <a:pt x="197" y="644"/>
                    <a:pt x="192" y="643"/>
                  </a:cubicBezTo>
                  <a:cubicBezTo>
                    <a:pt x="178" y="643"/>
                    <a:pt x="170" y="626"/>
                    <a:pt x="170" y="592"/>
                  </a:cubicBezTo>
                  <a:lnTo>
                    <a:pt x="170" y="507"/>
                  </a:lnTo>
                  <a:lnTo>
                    <a:pt x="169" y="337"/>
                  </a:lnTo>
                  <a:cubicBezTo>
                    <a:pt x="125" y="337"/>
                    <a:pt x="92" y="334"/>
                    <a:pt x="70" y="330"/>
                  </a:cubicBezTo>
                  <a:cubicBezTo>
                    <a:pt x="48" y="325"/>
                    <a:pt x="33" y="310"/>
                    <a:pt x="26" y="284"/>
                  </a:cubicBezTo>
                  <a:cubicBezTo>
                    <a:pt x="19" y="259"/>
                    <a:pt x="15" y="237"/>
                    <a:pt x="15" y="221"/>
                  </a:cubicBezTo>
                  <a:cubicBezTo>
                    <a:pt x="15" y="204"/>
                    <a:pt x="15" y="194"/>
                    <a:pt x="15" y="191"/>
                  </a:cubicBezTo>
                  <a:lnTo>
                    <a:pt x="15" y="121"/>
                  </a:lnTo>
                  <a:cubicBezTo>
                    <a:pt x="15" y="106"/>
                    <a:pt x="18" y="95"/>
                    <a:pt x="22" y="87"/>
                  </a:cubicBezTo>
                  <a:cubicBezTo>
                    <a:pt x="27" y="79"/>
                    <a:pt x="33" y="76"/>
                    <a:pt x="39" y="76"/>
                  </a:cubicBezTo>
                  <a:cubicBezTo>
                    <a:pt x="45" y="77"/>
                    <a:pt x="50" y="80"/>
                    <a:pt x="54" y="87"/>
                  </a:cubicBezTo>
                  <a:cubicBezTo>
                    <a:pt x="58" y="94"/>
                    <a:pt x="61" y="102"/>
                    <a:pt x="61" y="112"/>
                  </a:cubicBezTo>
                  <a:lnTo>
                    <a:pt x="57" y="144"/>
                  </a:lnTo>
                  <a:lnTo>
                    <a:pt x="55" y="168"/>
                  </a:lnTo>
                  <a:lnTo>
                    <a:pt x="54" y="181"/>
                  </a:lnTo>
                  <a:close/>
                  <a:moveTo>
                    <a:pt x="54" y="220"/>
                  </a:moveTo>
                  <a:cubicBezTo>
                    <a:pt x="53" y="231"/>
                    <a:pt x="53" y="239"/>
                    <a:pt x="54" y="243"/>
                  </a:cubicBezTo>
                  <a:cubicBezTo>
                    <a:pt x="55" y="247"/>
                    <a:pt x="57" y="254"/>
                    <a:pt x="61" y="264"/>
                  </a:cubicBezTo>
                  <a:cubicBezTo>
                    <a:pt x="65" y="273"/>
                    <a:pt x="71" y="281"/>
                    <a:pt x="79" y="287"/>
                  </a:cubicBezTo>
                  <a:cubicBezTo>
                    <a:pt x="86" y="293"/>
                    <a:pt x="111" y="296"/>
                    <a:pt x="152" y="295"/>
                  </a:cubicBezTo>
                  <a:lnTo>
                    <a:pt x="161" y="295"/>
                  </a:lnTo>
                  <a:lnTo>
                    <a:pt x="170" y="295"/>
                  </a:lnTo>
                  <a:lnTo>
                    <a:pt x="169" y="218"/>
                  </a:lnTo>
                  <a:lnTo>
                    <a:pt x="54" y="220"/>
                  </a:lnTo>
                  <a:close/>
                  <a:moveTo>
                    <a:pt x="209" y="254"/>
                  </a:moveTo>
                  <a:lnTo>
                    <a:pt x="209" y="294"/>
                  </a:lnTo>
                  <a:cubicBezTo>
                    <a:pt x="245" y="294"/>
                    <a:pt x="272" y="289"/>
                    <a:pt x="289" y="280"/>
                  </a:cubicBezTo>
                  <a:cubicBezTo>
                    <a:pt x="306" y="272"/>
                    <a:pt x="315" y="255"/>
                    <a:pt x="315" y="230"/>
                  </a:cubicBezTo>
                  <a:lnTo>
                    <a:pt x="315" y="216"/>
                  </a:lnTo>
                  <a:lnTo>
                    <a:pt x="209" y="218"/>
                  </a:lnTo>
                  <a:lnTo>
                    <a:pt x="209" y="254"/>
                  </a:lnTo>
                  <a:close/>
                  <a:moveTo>
                    <a:pt x="62" y="975"/>
                  </a:moveTo>
                  <a:cubicBezTo>
                    <a:pt x="61" y="946"/>
                    <a:pt x="67" y="929"/>
                    <a:pt x="80" y="921"/>
                  </a:cubicBezTo>
                  <a:cubicBezTo>
                    <a:pt x="93" y="914"/>
                    <a:pt x="111" y="910"/>
                    <a:pt x="134" y="909"/>
                  </a:cubicBezTo>
                  <a:cubicBezTo>
                    <a:pt x="158" y="907"/>
                    <a:pt x="173" y="909"/>
                    <a:pt x="181" y="915"/>
                  </a:cubicBezTo>
                  <a:cubicBezTo>
                    <a:pt x="192" y="924"/>
                    <a:pt x="198" y="937"/>
                    <a:pt x="199" y="956"/>
                  </a:cubicBezTo>
                  <a:cubicBezTo>
                    <a:pt x="199" y="974"/>
                    <a:pt x="200" y="984"/>
                    <a:pt x="200" y="987"/>
                  </a:cubicBezTo>
                  <a:cubicBezTo>
                    <a:pt x="199" y="998"/>
                    <a:pt x="195" y="1010"/>
                    <a:pt x="187" y="1024"/>
                  </a:cubicBezTo>
                  <a:cubicBezTo>
                    <a:pt x="178" y="1038"/>
                    <a:pt x="158" y="1045"/>
                    <a:pt x="126" y="1045"/>
                  </a:cubicBezTo>
                  <a:cubicBezTo>
                    <a:pt x="99" y="1045"/>
                    <a:pt x="82" y="1039"/>
                    <a:pt x="74" y="1026"/>
                  </a:cubicBezTo>
                  <a:cubicBezTo>
                    <a:pt x="66" y="1014"/>
                    <a:pt x="62" y="996"/>
                    <a:pt x="62" y="975"/>
                  </a:cubicBezTo>
                  <a:close/>
                  <a:moveTo>
                    <a:pt x="124" y="1006"/>
                  </a:moveTo>
                  <a:cubicBezTo>
                    <a:pt x="141" y="1007"/>
                    <a:pt x="153" y="1006"/>
                    <a:pt x="157" y="1000"/>
                  </a:cubicBezTo>
                  <a:cubicBezTo>
                    <a:pt x="162" y="995"/>
                    <a:pt x="164" y="987"/>
                    <a:pt x="164" y="977"/>
                  </a:cubicBezTo>
                  <a:cubicBezTo>
                    <a:pt x="165" y="967"/>
                    <a:pt x="164" y="960"/>
                    <a:pt x="162" y="956"/>
                  </a:cubicBezTo>
                  <a:cubicBezTo>
                    <a:pt x="158" y="951"/>
                    <a:pt x="151" y="948"/>
                    <a:pt x="142" y="947"/>
                  </a:cubicBezTo>
                  <a:cubicBezTo>
                    <a:pt x="110" y="946"/>
                    <a:pt x="95" y="954"/>
                    <a:pt x="98" y="970"/>
                  </a:cubicBezTo>
                  <a:lnTo>
                    <a:pt x="99" y="975"/>
                  </a:lnTo>
                  <a:lnTo>
                    <a:pt x="101" y="994"/>
                  </a:lnTo>
                  <a:cubicBezTo>
                    <a:pt x="102" y="1002"/>
                    <a:pt x="109" y="1006"/>
                    <a:pt x="124" y="1006"/>
                  </a:cubicBezTo>
                  <a:close/>
                  <a:moveTo>
                    <a:pt x="0" y="964"/>
                  </a:moveTo>
                  <a:lnTo>
                    <a:pt x="0" y="880"/>
                  </a:lnTo>
                  <a:cubicBezTo>
                    <a:pt x="0" y="865"/>
                    <a:pt x="2" y="842"/>
                    <a:pt x="4" y="811"/>
                  </a:cubicBezTo>
                  <a:cubicBezTo>
                    <a:pt x="6" y="780"/>
                    <a:pt x="15" y="752"/>
                    <a:pt x="30" y="727"/>
                  </a:cubicBezTo>
                  <a:cubicBezTo>
                    <a:pt x="46" y="702"/>
                    <a:pt x="113" y="692"/>
                    <a:pt x="232" y="697"/>
                  </a:cubicBezTo>
                  <a:cubicBezTo>
                    <a:pt x="286" y="699"/>
                    <a:pt x="320" y="709"/>
                    <a:pt x="335" y="727"/>
                  </a:cubicBezTo>
                  <a:cubicBezTo>
                    <a:pt x="350" y="744"/>
                    <a:pt x="359" y="764"/>
                    <a:pt x="360" y="788"/>
                  </a:cubicBezTo>
                  <a:lnTo>
                    <a:pt x="364" y="859"/>
                  </a:lnTo>
                  <a:lnTo>
                    <a:pt x="366" y="991"/>
                  </a:lnTo>
                  <a:lnTo>
                    <a:pt x="362" y="1090"/>
                  </a:lnTo>
                  <a:cubicBezTo>
                    <a:pt x="359" y="1136"/>
                    <a:pt x="351" y="1170"/>
                    <a:pt x="338" y="1192"/>
                  </a:cubicBezTo>
                  <a:cubicBezTo>
                    <a:pt x="326" y="1213"/>
                    <a:pt x="312" y="1227"/>
                    <a:pt x="299" y="1235"/>
                  </a:cubicBezTo>
                  <a:cubicBezTo>
                    <a:pt x="286" y="1242"/>
                    <a:pt x="267" y="1245"/>
                    <a:pt x="244" y="1245"/>
                  </a:cubicBezTo>
                  <a:lnTo>
                    <a:pt x="156" y="1245"/>
                  </a:lnTo>
                  <a:cubicBezTo>
                    <a:pt x="111" y="1245"/>
                    <a:pt x="81" y="1241"/>
                    <a:pt x="67" y="1232"/>
                  </a:cubicBezTo>
                  <a:cubicBezTo>
                    <a:pt x="52" y="1223"/>
                    <a:pt x="39" y="1209"/>
                    <a:pt x="26" y="1191"/>
                  </a:cubicBezTo>
                  <a:cubicBezTo>
                    <a:pt x="14" y="1173"/>
                    <a:pt x="8" y="1149"/>
                    <a:pt x="7" y="1120"/>
                  </a:cubicBezTo>
                  <a:lnTo>
                    <a:pt x="3" y="1049"/>
                  </a:lnTo>
                  <a:lnTo>
                    <a:pt x="0" y="964"/>
                  </a:lnTo>
                  <a:close/>
                  <a:moveTo>
                    <a:pt x="41" y="1002"/>
                  </a:moveTo>
                  <a:lnTo>
                    <a:pt x="43" y="1063"/>
                  </a:lnTo>
                  <a:cubicBezTo>
                    <a:pt x="43" y="1070"/>
                    <a:pt x="44" y="1084"/>
                    <a:pt x="47" y="1105"/>
                  </a:cubicBezTo>
                  <a:cubicBezTo>
                    <a:pt x="49" y="1125"/>
                    <a:pt x="52" y="1142"/>
                    <a:pt x="57" y="1156"/>
                  </a:cubicBezTo>
                  <a:cubicBezTo>
                    <a:pt x="62" y="1170"/>
                    <a:pt x="72" y="1183"/>
                    <a:pt x="86" y="1194"/>
                  </a:cubicBezTo>
                  <a:cubicBezTo>
                    <a:pt x="100" y="1206"/>
                    <a:pt x="136" y="1211"/>
                    <a:pt x="193" y="1211"/>
                  </a:cubicBezTo>
                  <a:cubicBezTo>
                    <a:pt x="251" y="1211"/>
                    <a:pt x="285" y="1204"/>
                    <a:pt x="294" y="1190"/>
                  </a:cubicBezTo>
                  <a:cubicBezTo>
                    <a:pt x="304" y="1176"/>
                    <a:pt x="311" y="1157"/>
                    <a:pt x="316" y="1134"/>
                  </a:cubicBezTo>
                  <a:cubicBezTo>
                    <a:pt x="321" y="1111"/>
                    <a:pt x="323" y="1092"/>
                    <a:pt x="323" y="1077"/>
                  </a:cubicBezTo>
                  <a:lnTo>
                    <a:pt x="323" y="1062"/>
                  </a:lnTo>
                  <a:cubicBezTo>
                    <a:pt x="314" y="1066"/>
                    <a:pt x="306" y="1066"/>
                    <a:pt x="299" y="1063"/>
                  </a:cubicBezTo>
                  <a:cubicBezTo>
                    <a:pt x="292" y="1059"/>
                    <a:pt x="276" y="1045"/>
                    <a:pt x="251" y="1019"/>
                  </a:cubicBezTo>
                  <a:cubicBezTo>
                    <a:pt x="250" y="1025"/>
                    <a:pt x="249" y="1030"/>
                    <a:pt x="249" y="1036"/>
                  </a:cubicBezTo>
                  <a:cubicBezTo>
                    <a:pt x="248" y="1042"/>
                    <a:pt x="248" y="1053"/>
                    <a:pt x="247" y="1071"/>
                  </a:cubicBezTo>
                  <a:cubicBezTo>
                    <a:pt x="247" y="1088"/>
                    <a:pt x="249" y="1105"/>
                    <a:pt x="255" y="1121"/>
                  </a:cubicBezTo>
                  <a:cubicBezTo>
                    <a:pt x="265" y="1158"/>
                    <a:pt x="270" y="1178"/>
                    <a:pt x="271" y="1178"/>
                  </a:cubicBezTo>
                  <a:lnTo>
                    <a:pt x="271" y="1185"/>
                  </a:lnTo>
                  <a:cubicBezTo>
                    <a:pt x="271" y="1191"/>
                    <a:pt x="270" y="1195"/>
                    <a:pt x="269" y="1196"/>
                  </a:cubicBezTo>
                  <a:cubicBezTo>
                    <a:pt x="268" y="1198"/>
                    <a:pt x="264" y="1201"/>
                    <a:pt x="259" y="1203"/>
                  </a:cubicBezTo>
                  <a:cubicBezTo>
                    <a:pt x="254" y="1205"/>
                    <a:pt x="249" y="1204"/>
                    <a:pt x="244" y="1198"/>
                  </a:cubicBezTo>
                  <a:cubicBezTo>
                    <a:pt x="235" y="1192"/>
                    <a:pt x="228" y="1178"/>
                    <a:pt x="223" y="1154"/>
                  </a:cubicBezTo>
                  <a:cubicBezTo>
                    <a:pt x="217" y="1131"/>
                    <a:pt x="214" y="1114"/>
                    <a:pt x="212" y="1103"/>
                  </a:cubicBezTo>
                  <a:cubicBezTo>
                    <a:pt x="207" y="1109"/>
                    <a:pt x="204" y="1112"/>
                    <a:pt x="201" y="1114"/>
                  </a:cubicBezTo>
                  <a:cubicBezTo>
                    <a:pt x="197" y="1116"/>
                    <a:pt x="189" y="1117"/>
                    <a:pt x="174" y="1117"/>
                  </a:cubicBezTo>
                  <a:lnTo>
                    <a:pt x="81" y="1117"/>
                  </a:lnTo>
                  <a:cubicBezTo>
                    <a:pt x="64" y="1117"/>
                    <a:pt x="56" y="1112"/>
                    <a:pt x="57" y="1102"/>
                  </a:cubicBezTo>
                  <a:cubicBezTo>
                    <a:pt x="57" y="1087"/>
                    <a:pt x="75" y="1080"/>
                    <a:pt x="111" y="1081"/>
                  </a:cubicBezTo>
                  <a:lnTo>
                    <a:pt x="192" y="1081"/>
                  </a:lnTo>
                  <a:cubicBezTo>
                    <a:pt x="198" y="1082"/>
                    <a:pt x="204" y="1084"/>
                    <a:pt x="211" y="1087"/>
                  </a:cubicBezTo>
                  <a:cubicBezTo>
                    <a:pt x="211" y="1084"/>
                    <a:pt x="210" y="1081"/>
                    <a:pt x="210" y="1079"/>
                  </a:cubicBezTo>
                  <a:cubicBezTo>
                    <a:pt x="209" y="1076"/>
                    <a:pt x="210" y="1075"/>
                    <a:pt x="211" y="1074"/>
                  </a:cubicBezTo>
                  <a:lnTo>
                    <a:pt x="213" y="1022"/>
                  </a:lnTo>
                  <a:cubicBezTo>
                    <a:pt x="213" y="1006"/>
                    <a:pt x="215" y="995"/>
                    <a:pt x="217" y="988"/>
                  </a:cubicBezTo>
                  <a:cubicBezTo>
                    <a:pt x="220" y="982"/>
                    <a:pt x="221" y="978"/>
                    <a:pt x="221" y="975"/>
                  </a:cubicBezTo>
                  <a:lnTo>
                    <a:pt x="195" y="895"/>
                  </a:lnTo>
                  <a:lnTo>
                    <a:pt x="188" y="867"/>
                  </a:lnTo>
                  <a:lnTo>
                    <a:pt x="113" y="869"/>
                  </a:lnTo>
                  <a:lnTo>
                    <a:pt x="74" y="872"/>
                  </a:lnTo>
                  <a:cubicBezTo>
                    <a:pt x="64" y="870"/>
                    <a:pt x="60" y="864"/>
                    <a:pt x="61" y="855"/>
                  </a:cubicBezTo>
                  <a:cubicBezTo>
                    <a:pt x="61" y="841"/>
                    <a:pt x="70" y="834"/>
                    <a:pt x="90" y="833"/>
                  </a:cubicBezTo>
                  <a:lnTo>
                    <a:pt x="188" y="829"/>
                  </a:lnTo>
                  <a:cubicBezTo>
                    <a:pt x="187" y="824"/>
                    <a:pt x="187" y="820"/>
                    <a:pt x="187" y="817"/>
                  </a:cubicBezTo>
                  <a:lnTo>
                    <a:pt x="184" y="802"/>
                  </a:lnTo>
                  <a:lnTo>
                    <a:pt x="184" y="770"/>
                  </a:lnTo>
                  <a:cubicBezTo>
                    <a:pt x="183" y="756"/>
                    <a:pt x="183" y="748"/>
                    <a:pt x="185" y="746"/>
                  </a:cubicBezTo>
                  <a:lnTo>
                    <a:pt x="192" y="735"/>
                  </a:lnTo>
                  <a:lnTo>
                    <a:pt x="183" y="735"/>
                  </a:lnTo>
                  <a:cubicBezTo>
                    <a:pt x="172" y="735"/>
                    <a:pt x="159" y="736"/>
                    <a:pt x="145" y="738"/>
                  </a:cubicBezTo>
                  <a:lnTo>
                    <a:pt x="86" y="745"/>
                  </a:lnTo>
                  <a:cubicBezTo>
                    <a:pt x="71" y="747"/>
                    <a:pt x="60" y="755"/>
                    <a:pt x="53" y="767"/>
                  </a:cubicBezTo>
                  <a:cubicBezTo>
                    <a:pt x="47" y="779"/>
                    <a:pt x="43" y="793"/>
                    <a:pt x="43" y="808"/>
                  </a:cubicBezTo>
                  <a:lnTo>
                    <a:pt x="42" y="888"/>
                  </a:lnTo>
                  <a:lnTo>
                    <a:pt x="41" y="1002"/>
                  </a:lnTo>
                  <a:close/>
                  <a:moveTo>
                    <a:pt x="213" y="735"/>
                  </a:moveTo>
                  <a:cubicBezTo>
                    <a:pt x="219" y="742"/>
                    <a:pt x="222" y="751"/>
                    <a:pt x="223" y="761"/>
                  </a:cubicBezTo>
                  <a:cubicBezTo>
                    <a:pt x="223" y="767"/>
                    <a:pt x="223" y="771"/>
                    <a:pt x="223" y="771"/>
                  </a:cubicBezTo>
                  <a:lnTo>
                    <a:pt x="221" y="783"/>
                  </a:lnTo>
                  <a:cubicBezTo>
                    <a:pt x="226" y="783"/>
                    <a:pt x="230" y="782"/>
                    <a:pt x="235" y="781"/>
                  </a:cubicBezTo>
                  <a:cubicBezTo>
                    <a:pt x="240" y="780"/>
                    <a:pt x="244" y="779"/>
                    <a:pt x="247" y="777"/>
                  </a:cubicBezTo>
                  <a:lnTo>
                    <a:pt x="299" y="754"/>
                  </a:lnTo>
                  <a:cubicBezTo>
                    <a:pt x="306" y="757"/>
                    <a:pt x="310" y="761"/>
                    <a:pt x="310" y="767"/>
                  </a:cubicBezTo>
                  <a:cubicBezTo>
                    <a:pt x="309" y="792"/>
                    <a:pt x="280" y="808"/>
                    <a:pt x="223" y="816"/>
                  </a:cubicBezTo>
                  <a:lnTo>
                    <a:pt x="223" y="828"/>
                  </a:lnTo>
                  <a:cubicBezTo>
                    <a:pt x="238" y="830"/>
                    <a:pt x="255" y="830"/>
                    <a:pt x="274" y="829"/>
                  </a:cubicBezTo>
                  <a:cubicBezTo>
                    <a:pt x="293" y="828"/>
                    <a:pt x="303" y="832"/>
                    <a:pt x="302" y="840"/>
                  </a:cubicBezTo>
                  <a:cubicBezTo>
                    <a:pt x="302" y="848"/>
                    <a:pt x="301" y="854"/>
                    <a:pt x="299" y="858"/>
                  </a:cubicBezTo>
                  <a:cubicBezTo>
                    <a:pt x="297" y="862"/>
                    <a:pt x="295" y="865"/>
                    <a:pt x="292" y="867"/>
                  </a:cubicBezTo>
                  <a:cubicBezTo>
                    <a:pt x="288" y="868"/>
                    <a:pt x="284" y="869"/>
                    <a:pt x="278" y="868"/>
                  </a:cubicBezTo>
                  <a:lnTo>
                    <a:pt x="245" y="867"/>
                  </a:lnTo>
                  <a:lnTo>
                    <a:pt x="227" y="867"/>
                  </a:lnTo>
                  <a:cubicBezTo>
                    <a:pt x="234" y="898"/>
                    <a:pt x="238" y="915"/>
                    <a:pt x="240" y="917"/>
                  </a:cubicBezTo>
                  <a:lnTo>
                    <a:pt x="245" y="932"/>
                  </a:lnTo>
                  <a:cubicBezTo>
                    <a:pt x="268" y="905"/>
                    <a:pt x="286" y="892"/>
                    <a:pt x="299" y="891"/>
                  </a:cubicBezTo>
                  <a:cubicBezTo>
                    <a:pt x="309" y="891"/>
                    <a:pt x="314" y="895"/>
                    <a:pt x="314" y="905"/>
                  </a:cubicBezTo>
                  <a:cubicBezTo>
                    <a:pt x="315" y="914"/>
                    <a:pt x="315" y="920"/>
                    <a:pt x="314" y="921"/>
                  </a:cubicBezTo>
                  <a:cubicBezTo>
                    <a:pt x="312" y="925"/>
                    <a:pt x="299" y="934"/>
                    <a:pt x="276" y="950"/>
                  </a:cubicBezTo>
                  <a:lnTo>
                    <a:pt x="267" y="963"/>
                  </a:lnTo>
                  <a:cubicBezTo>
                    <a:pt x="264" y="966"/>
                    <a:pt x="263" y="967"/>
                    <a:pt x="264" y="968"/>
                  </a:cubicBezTo>
                  <a:cubicBezTo>
                    <a:pt x="264" y="969"/>
                    <a:pt x="265" y="970"/>
                    <a:pt x="266" y="972"/>
                  </a:cubicBezTo>
                  <a:cubicBezTo>
                    <a:pt x="268" y="973"/>
                    <a:pt x="273" y="980"/>
                    <a:pt x="282" y="992"/>
                  </a:cubicBezTo>
                  <a:lnTo>
                    <a:pt x="316" y="1026"/>
                  </a:lnTo>
                  <a:lnTo>
                    <a:pt x="324" y="1035"/>
                  </a:lnTo>
                  <a:lnTo>
                    <a:pt x="324" y="945"/>
                  </a:lnTo>
                  <a:cubicBezTo>
                    <a:pt x="324" y="938"/>
                    <a:pt x="324" y="926"/>
                    <a:pt x="323" y="909"/>
                  </a:cubicBezTo>
                  <a:cubicBezTo>
                    <a:pt x="322" y="892"/>
                    <a:pt x="322" y="879"/>
                    <a:pt x="322" y="869"/>
                  </a:cubicBezTo>
                  <a:lnTo>
                    <a:pt x="322" y="801"/>
                  </a:lnTo>
                  <a:cubicBezTo>
                    <a:pt x="320" y="775"/>
                    <a:pt x="315" y="759"/>
                    <a:pt x="307" y="753"/>
                  </a:cubicBezTo>
                  <a:cubicBezTo>
                    <a:pt x="299" y="748"/>
                    <a:pt x="268" y="742"/>
                    <a:pt x="213" y="73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sp>
          <p:nvSpPr>
            <p:cNvPr id="28" name="Freeform 152"/>
            <p:cNvSpPr>
              <a:spLocks noEditPoints="1"/>
            </p:cNvSpPr>
            <p:nvPr/>
          </p:nvSpPr>
          <p:spPr bwMode="auto">
            <a:xfrm>
              <a:off x="4777694" y="4674508"/>
              <a:ext cx="138113" cy="228600"/>
            </a:xfrm>
            <a:custGeom>
              <a:avLst/>
              <a:gdLst>
                <a:gd name="T0" fmla="*/ 201 w 361"/>
                <a:gd name="T1" fmla="*/ 259 h 618"/>
                <a:gd name="T2" fmla="*/ 202 w 361"/>
                <a:gd name="T3" fmla="*/ 287 h 618"/>
                <a:gd name="T4" fmla="*/ 309 w 361"/>
                <a:gd name="T5" fmla="*/ 337 h 618"/>
                <a:gd name="T6" fmla="*/ 242 w 361"/>
                <a:gd name="T7" fmla="*/ 421 h 618"/>
                <a:gd name="T8" fmla="*/ 197 w 361"/>
                <a:gd name="T9" fmla="*/ 394 h 618"/>
                <a:gd name="T10" fmla="*/ 211 w 361"/>
                <a:gd name="T11" fmla="*/ 374 h 618"/>
                <a:gd name="T12" fmla="*/ 268 w 361"/>
                <a:gd name="T13" fmla="*/ 378 h 618"/>
                <a:gd name="T14" fmla="*/ 256 w 361"/>
                <a:gd name="T15" fmla="*/ 328 h 618"/>
                <a:gd name="T16" fmla="*/ 184 w 361"/>
                <a:gd name="T17" fmla="*/ 321 h 618"/>
                <a:gd name="T18" fmla="*/ 94 w 361"/>
                <a:gd name="T19" fmla="*/ 358 h 618"/>
                <a:gd name="T20" fmla="*/ 110 w 361"/>
                <a:gd name="T21" fmla="*/ 398 h 618"/>
                <a:gd name="T22" fmla="*/ 189 w 361"/>
                <a:gd name="T23" fmla="*/ 391 h 618"/>
                <a:gd name="T24" fmla="*/ 168 w 361"/>
                <a:gd name="T25" fmla="*/ 483 h 618"/>
                <a:gd name="T26" fmla="*/ 211 w 361"/>
                <a:gd name="T27" fmla="*/ 567 h 618"/>
                <a:gd name="T28" fmla="*/ 213 w 361"/>
                <a:gd name="T29" fmla="*/ 494 h 618"/>
                <a:gd name="T30" fmla="*/ 300 w 361"/>
                <a:gd name="T31" fmla="*/ 440 h 618"/>
                <a:gd name="T32" fmla="*/ 321 w 361"/>
                <a:gd name="T33" fmla="*/ 502 h 618"/>
                <a:gd name="T34" fmla="*/ 280 w 361"/>
                <a:gd name="T35" fmla="*/ 475 h 618"/>
                <a:gd name="T36" fmla="*/ 248 w 361"/>
                <a:gd name="T37" fmla="*/ 501 h 618"/>
                <a:gd name="T38" fmla="*/ 246 w 361"/>
                <a:gd name="T39" fmla="*/ 583 h 618"/>
                <a:gd name="T40" fmla="*/ 133 w 361"/>
                <a:gd name="T41" fmla="*/ 590 h 618"/>
                <a:gd name="T42" fmla="*/ 158 w 361"/>
                <a:gd name="T43" fmla="*/ 432 h 618"/>
                <a:gd name="T44" fmla="*/ 136 w 361"/>
                <a:gd name="T45" fmla="*/ 426 h 618"/>
                <a:gd name="T46" fmla="*/ 55 w 361"/>
                <a:gd name="T47" fmla="*/ 380 h 618"/>
                <a:gd name="T48" fmla="*/ 110 w 361"/>
                <a:gd name="T49" fmla="*/ 302 h 618"/>
                <a:gd name="T50" fmla="*/ 166 w 361"/>
                <a:gd name="T51" fmla="*/ 281 h 618"/>
                <a:gd name="T52" fmla="*/ 166 w 361"/>
                <a:gd name="T53" fmla="*/ 257 h 618"/>
                <a:gd name="T54" fmla="*/ 103 w 361"/>
                <a:gd name="T55" fmla="*/ 231 h 618"/>
                <a:gd name="T56" fmla="*/ 172 w 361"/>
                <a:gd name="T57" fmla="*/ 142 h 618"/>
                <a:gd name="T58" fmla="*/ 287 w 361"/>
                <a:gd name="T59" fmla="*/ 94 h 618"/>
                <a:gd name="T60" fmla="*/ 250 w 361"/>
                <a:gd name="T61" fmla="*/ 39 h 618"/>
                <a:gd name="T62" fmla="*/ 80 w 361"/>
                <a:gd name="T63" fmla="*/ 160 h 618"/>
                <a:gd name="T64" fmla="*/ 51 w 361"/>
                <a:gd name="T65" fmla="*/ 324 h 618"/>
                <a:gd name="T66" fmla="*/ 0 w 361"/>
                <a:gd name="T67" fmla="*/ 344 h 618"/>
                <a:gd name="T68" fmla="*/ 41 w 361"/>
                <a:gd name="T69" fmla="*/ 179 h 618"/>
                <a:gd name="T70" fmla="*/ 53 w 361"/>
                <a:gd name="T71" fmla="*/ 34 h 618"/>
                <a:gd name="T72" fmla="*/ 321 w 361"/>
                <a:gd name="T73" fmla="*/ 31 h 618"/>
                <a:gd name="T74" fmla="*/ 246 w 361"/>
                <a:gd name="T75" fmla="*/ 177 h 618"/>
                <a:gd name="T76" fmla="*/ 132 w 361"/>
                <a:gd name="T77" fmla="*/ 202 h 618"/>
                <a:gd name="T78" fmla="*/ 222 w 361"/>
                <a:gd name="T79" fmla="*/ 204 h 618"/>
                <a:gd name="T80" fmla="*/ 358 w 361"/>
                <a:gd name="T81" fmla="*/ 324 h 618"/>
                <a:gd name="T82" fmla="*/ 343 w 361"/>
                <a:gd name="T83" fmla="*/ 379 h 618"/>
                <a:gd name="T84" fmla="*/ 321 w 361"/>
                <a:gd name="T85" fmla="*/ 337 h 618"/>
                <a:gd name="T86" fmla="*/ 247 w 361"/>
                <a:gd name="T87" fmla="*/ 246 h 618"/>
                <a:gd name="T88" fmla="*/ 166 w 361"/>
                <a:gd name="T89" fmla="*/ 112 h 618"/>
                <a:gd name="T90" fmla="*/ 104 w 361"/>
                <a:gd name="T91" fmla="*/ 113 h 618"/>
                <a:gd name="T92" fmla="*/ 112 w 361"/>
                <a:gd name="T93" fmla="*/ 83 h 618"/>
                <a:gd name="T94" fmla="*/ 264 w 361"/>
                <a:gd name="T95" fmla="*/ 8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618">
                  <a:moveTo>
                    <a:pt x="199" y="244"/>
                  </a:moveTo>
                  <a:cubicBezTo>
                    <a:pt x="200" y="250"/>
                    <a:pt x="201" y="253"/>
                    <a:pt x="201" y="255"/>
                  </a:cubicBezTo>
                  <a:cubicBezTo>
                    <a:pt x="202" y="256"/>
                    <a:pt x="202" y="258"/>
                    <a:pt x="201" y="259"/>
                  </a:cubicBezTo>
                  <a:cubicBezTo>
                    <a:pt x="201" y="261"/>
                    <a:pt x="201" y="265"/>
                    <a:pt x="202" y="273"/>
                  </a:cubicBezTo>
                  <a:lnTo>
                    <a:pt x="202" y="283"/>
                  </a:lnTo>
                  <a:lnTo>
                    <a:pt x="202" y="287"/>
                  </a:lnTo>
                  <a:cubicBezTo>
                    <a:pt x="211" y="286"/>
                    <a:pt x="219" y="286"/>
                    <a:pt x="228" y="286"/>
                  </a:cubicBezTo>
                  <a:cubicBezTo>
                    <a:pt x="266" y="288"/>
                    <a:pt x="288" y="296"/>
                    <a:pt x="295" y="307"/>
                  </a:cubicBezTo>
                  <a:cubicBezTo>
                    <a:pt x="302" y="319"/>
                    <a:pt x="307" y="329"/>
                    <a:pt x="309" y="337"/>
                  </a:cubicBezTo>
                  <a:cubicBezTo>
                    <a:pt x="311" y="345"/>
                    <a:pt x="312" y="353"/>
                    <a:pt x="312" y="361"/>
                  </a:cubicBezTo>
                  <a:cubicBezTo>
                    <a:pt x="313" y="368"/>
                    <a:pt x="310" y="377"/>
                    <a:pt x="304" y="386"/>
                  </a:cubicBezTo>
                  <a:cubicBezTo>
                    <a:pt x="291" y="409"/>
                    <a:pt x="270" y="421"/>
                    <a:pt x="242" y="421"/>
                  </a:cubicBezTo>
                  <a:cubicBezTo>
                    <a:pt x="229" y="422"/>
                    <a:pt x="219" y="420"/>
                    <a:pt x="213" y="416"/>
                  </a:cubicBezTo>
                  <a:cubicBezTo>
                    <a:pt x="208" y="412"/>
                    <a:pt x="204" y="408"/>
                    <a:pt x="201" y="404"/>
                  </a:cubicBezTo>
                  <a:cubicBezTo>
                    <a:pt x="199" y="400"/>
                    <a:pt x="198" y="397"/>
                    <a:pt x="197" y="394"/>
                  </a:cubicBezTo>
                  <a:cubicBezTo>
                    <a:pt x="197" y="392"/>
                    <a:pt x="197" y="390"/>
                    <a:pt x="197" y="388"/>
                  </a:cubicBezTo>
                  <a:cubicBezTo>
                    <a:pt x="198" y="386"/>
                    <a:pt x="199" y="383"/>
                    <a:pt x="203" y="379"/>
                  </a:cubicBezTo>
                  <a:cubicBezTo>
                    <a:pt x="206" y="376"/>
                    <a:pt x="209" y="374"/>
                    <a:pt x="211" y="374"/>
                  </a:cubicBezTo>
                  <a:cubicBezTo>
                    <a:pt x="211" y="375"/>
                    <a:pt x="213" y="377"/>
                    <a:pt x="217" y="379"/>
                  </a:cubicBezTo>
                  <a:cubicBezTo>
                    <a:pt x="221" y="382"/>
                    <a:pt x="233" y="383"/>
                    <a:pt x="253" y="382"/>
                  </a:cubicBezTo>
                  <a:cubicBezTo>
                    <a:pt x="261" y="382"/>
                    <a:pt x="266" y="381"/>
                    <a:pt x="268" y="378"/>
                  </a:cubicBezTo>
                  <a:cubicBezTo>
                    <a:pt x="271" y="375"/>
                    <a:pt x="272" y="369"/>
                    <a:pt x="272" y="361"/>
                  </a:cubicBezTo>
                  <a:cubicBezTo>
                    <a:pt x="271" y="350"/>
                    <a:pt x="269" y="343"/>
                    <a:pt x="267" y="339"/>
                  </a:cubicBezTo>
                  <a:cubicBezTo>
                    <a:pt x="264" y="335"/>
                    <a:pt x="261" y="331"/>
                    <a:pt x="256" y="328"/>
                  </a:cubicBezTo>
                  <a:cubicBezTo>
                    <a:pt x="251" y="325"/>
                    <a:pt x="240" y="324"/>
                    <a:pt x="223" y="325"/>
                  </a:cubicBezTo>
                  <a:cubicBezTo>
                    <a:pt x="206" y="325"/>
                    <a:pt x="196" y="325"/>
                    <a:pt x="191" y="323"/>
                  </a:cubicBezTo>
                  <a:cubicBezTo>
                    <a:pt x="187" y="322"/>
                    <a:pt x="185" y="321"/>
                    <a:pt x="184" y="321"/>
                  </a:cubicBezTo>
                  <a:cubicBezTo>
                    <a:pt x="183" y="322"/>
                    <a:pt x="176" y="325"/>
                    <a:pt x="164" y="330"/>
                  </a:cubicBezTo>
                  <a:lnTo>
                    <a:pt x="124" y="335"/>
                  </a:lnTo>
                  <a:cubicBezTo>
                    <a:pt x="105" y="341"/>
                    <a:pt x="95" y="349"/>
                    <a:pt x="94" y="358"/>
                  </a:cubicBezTo>
                  <a:cubicBezTo>
                    <a:pt x="93" y="367"/>
                    <a:pt x="93" y="375"/>
                    <a:pt x="94" y="381"/>
                  </a:cubicBezTo>
                  <a:cubicBezTo>
                    <a:pt x="94" y="387"/>
                    <a:pt x="96" y="392"/>
                    <a:pt x="100" y="395"/>
                  </a:cubicBezTo>
                  <a:cubicBezTo>
                    <a:pt x="104" y="398"/>
                    <a:pt x="107" y="399"/>
                    <a:pt x="110" y="398"/>
                  </a:cubicBezTo>
                  <a:cubicBezTo>
                    <a:pt x="111" y="398"/>
                    <a:pt x="117" y="394"/>
                    <a:pt x="130" y="387"/>
                  </a:cubicBezTo>
                  <a:cubicBezTo>
                    <a:pt x="143" y="380"/>
                    <a:pt x="153" y="376"/>
                    <a:pt x="161" y="375"/>
                  </a:cubicBezTo>
                  <a:cubicBezTo>
                    <a:pt x="174" y="375"/>
                    <a:pt x="184" y="380"/>
                    <a:pt x="189" y="391"/>
                  </a:cubicBezTo>
                  <a:cubicBezTo>
                    <a:pt x="195" y="401"/>
                    <a:pt x="198" y="411"/>
                    <a:pt x="198" y="419"/>
                  </a:cubicBezTo>
                  <a:cubicBezTo>
                    <a:pt x="197" y="430"/>
                    <a:pt x="194" y="440"/>
                    <a:pt x="189" y="449"/>
                  </a:cubicBezTo>
                  <a:lnTo>
                    <a:pt x="168" y="483"/>
                  </a:lnTo>
                  <a:cubicBezTo>
                    <a:pt x="160" y="497"/>
                    <a:pt x="157" y="513"/>
                    <a:pt x="158" y="530"/>
                  </a:cubicBezTo>
                  <a:cubicBezTo>
                    <a:pt x="158" y="561"/>
                    <a:pt x="169" y="577"/>
                    <a:pt x="191" y="577"/>
                  </a:cubicBezTo>
                  <a:cubicBezTo>
                    <a:pt x="200" y="578"/>
                    <a:pt x="207" y="575"/>
                    <a:pt x="211" y="567"/>
                  </a:cubicBezTo>
                  <a:cubicBezTo>
                    <a:pt x="216" y="559"/>
                    <a:pt x="218" y="553"/>
                    <a:pt x="218" y="548"/>
                  </a:cubicBezTo>
                  <a:cubicBezTo>
                    <a:pt x="219" y="544"/>
                    <a:pt x="218" y="536"/>
                    <a:pt x="216" y="524"/>
                  </a:cubicBezTo>
                  <a:cubicBezTo>
                    <a:pt x="214" y="513"/>
                    <a:pt x="213" y="503"/>
                    <a:pt x="213" y="494"/>
                  </a:cubicBezTo>
                  <a:cubicBezTo>
                    <a:pt x="212" y="485"/>
                    <a:pt x="216" y="474"/>
                    <a:pt x="223" y="462"/>
                  </a:cubicBezTo>
                  <a:cubicBezTo>
                    <a:pt x="233" y="445"/>
                    <a:pt x="249" y="436"/>
                    <a:pt x="273" y="435"/>
                  </a:cubicBezTo>
                  <a:cubicBezTo>
                    <a:pt x="285" y="435"/>
                    <a:pt x="294" y="437"/>
                    <a:pt x="300" y="440"/>
                  </a:cubicBezTo>
                  <a:cubicBezTo>
                    <a:pt x="307" y="444"/>
                    <a:pt x="314" y="452"/>
                    <a:pt x="323" y="465"/>
                  </a:cubicBezTo>
                  <a:cubicBezTo>
                    <a:pt x="331" y="478"/>
                    <a:pt x="336" y="487"/>
                    <a:pt x="336" y="492"/>
                  </a:cubicBezTo>
                  <a:cubicBezTo>
                    <a:pt x="335" y="497"/>
                    <a:pt x="330" y="501"/>
                    <a:pt x="321" y="502"/>
                  </a:cubicBezTo>
                  <a:cubicBezTo>
                    <a:pt x="318" y="503"/>
                    <a:pt x="315" y="503"/>
                    <a:pt x="313" y="502"/>
                  </a:cubicBezTo>
                  <a:cubicBezTo>
                    <a:pt x="311" y="501"/>
                    <a:pt x="306" y="496"/>
                    <a:pt x="298" y="489"/>
                  </a:cubicBezTo>
                  <a:cubicBezTo>
                    <a:pt x="290" y="481"/>
                    <a:pt x="284" y="477"/>
                    <a:pt x="280" y="475"/>
                  </a:cubicBezTo>
                  <a:cubicBezTo>
                    <a:pt x="276" y="474"/>
                    <a:pt x="273" y="473"/>
                    <a:pt x="269" y="473"/>
                  </a:cubicBezTo>
                  <a:cubicBezTo>
                    <a:pt x="260" y="474"/>
                    <a:pt x="255" y="477"/>
                    <a:pt x="253" y="482"/>
                  </a:cubicBezTo>
                  <a:cubicBezTo>
                    <a:pt x="250" y="486"/>
                    <a:pt x="249" y="493"/>
                    <a:pt x="248" y="501"/>
                  </a:cubicBezTo>
                  <a:cubicBezTo>
                    <a:pt x="247" y="509"/>
                    <a:pt x="247" y="519"/>
                    <a:pt x="249" y="530"/>
                  </a:cubicBezTo>
                  <a:cubicBezTo>
                    <a:pt x="251" y="541"/>
                    <a:pt x="252" y="551"/>
                    <a:pt x="253" y="558"/>
                  </a:cubicBezTo>
                  <a:cubicBezTo>
                    <a:pt x="253" y="565"/>
                    <a:pt x="251" y="573"/>
                    <a:pt x="246" y="583"/>
                  </a:cubicBezTo>
                  <a:cubicBezTo>
                    <a:pt x="240" y="593"/>
                    <a:pt x="232" y="602"/>
                    <a:pt x="221" y="608"/>
                  </a:cubicBezTo>
                  <a:cubicBezTo>
                    <a:pt x="210" y="615"/>
                    <a:pt x="199" y="618"/>
                    <a:pt x="188" y="617"/>
                  </a:cubicBezTo>
                  <a:cubicBezTo>
                    <a:pt x="163" y="617"/>
                    <a:pt x="145" y="608"/>
                    <a:pt x="133" y="590"/>
                  </a:cubicBezTo>
                  <a:cubicBezTo>
                    <a:pt x="121" y="572"/>
                    <a:pt x="116" y="555"/>
                    <a:pt x="117" y="539"/>
                  </a:cubicBezTo>
                  <a:cubicBezTo>
                    <a:pt x="117" y="507"/>
                    <a:pt x="123" y="482"/>
                    <a:pt x="137" y="462"/>
                  </a:cubicBezTo>
                  <a:lnTo>
                    <a:pt x="158" y="432"/>
                  </a:lnTo>
                  <a:cubicBezTo>
                    <a:pt x="161" y="427"/>
                    <a:pt x="162" y="423"/>
                    <a:pt x="162" y="421"/>
                  </a:cubicBezTo>
                  <a:cubicBezTo>
                    <a:pt x="160" y="416"/>
                    <a:pt x="157" y="413"/>
                    <a:pt x="152" y="413"/>
                  </a:cubicBezTo>
                  <a:cubicBezTo>
                    <a:pt x="151" y="414"/>
                    <a:pt x="146" y="419"/>
                    <a:pt x="136" y="426"/>
                  </a:cubicBezTo>
                  <a:cubicBezTo>
                    <a:pt x="126" y="434"/>
                    <a:pt x="116" y="437"/>
                    <a:pt x="107" y="436"/>
                  </a:cubicBezTo>
                  <a:cubicBezTo>
                    <a:pt x="87" y="436"/>
                    <a:pt x="73" y="431"/>
                    <a:pt x="66" y="420"/>
                  </a:cubicBezTo>
                  <a:cubicBezTo>
                    <a:pt x="59" y="409"/>
                    <a:pt x="55" y="396"/>
                    <a:pt x="55" y="380"/>
                  </a:cubicBezTo>
                  <a:cubicBezTo>
                    <a:pt x="54" y="364"/>
                    <a:pt x="59" y="349"/>
                    <a:pt x="68" y="334"/>
                  </a:cubicBezTo>
                  <a:cubicBezTo>
                    <a:pt x="72" y="327"/>
                    <a:pt x="77" y="321"/>
                    <a:pt x="83" y="316"/>
                  </a:cubicBezTo>
                  <a:cubicBezTo>
                    <a:pt x="89" y="311"/>
                    <a:pt x="98" y="306"/>
                    <a:pt x="110" y="302"/>
                  </a:cubicBezTo>
                  <a:cubicBezTo>
                    <a:pt x="121" y="298"/>
                    <a:pt x="133" y="295"/>
                    <a:pt x="145" y="293"/>
                  </a:cubicBezTo>
                  <a:cubicBezTo>
                    <a:pt x="158" y="292"/>
                    <a:pt x="164" y="290"/>
                    <a:pt x="165" y="288"/>
                  </a:cubicBezTo>
                  <a:cubicBezTo>
                    <a:pt x="166" y="286"/>
                    <a:pt x="166" y="284"/>
                    <a:pt x="166" y="281"/>
                  </a:cubicBezTo>
                  <a:lnTo>
                    <a:pt x="166" y="268"/>
                  </a:lnTo>
                  <a:cubicBezTo>
                    <a:pt x="165" y="265"/>
                    <a:pt x="164" y="262"/>
                    <a:pt x="165" y="261"/>
                  </a:cubicBezTo>
                  <a:lnTo>
                    <a:pt x="166" y="257"/>
                  </a:lnTo>
                  <a:lnTo>
                    <a:pt x="168" y="247"/>
                  </a:lnTo>
                  <a:cubicBezTo>
                    <a:pt x="138" y="252"/>
                    <a:pt x="120" y="251"/>
                    <a:pt x="114" y="246"/>
                  </a:cubicBezTo>
                  <a:cubicBezTo>
                    <a:pt x="110" y="244"/>
                    <a:pt x="106" y="239"/>
                    <a:pt x="103" y="231"/>
                  </a:cubicBezTo>
                  <a:cubicBezTo>
                    <a:pt x="99" y="224"/>
                    <a:pt x="96" y="212"/>
                    <a:pt x="95" y="197"/>
                  </a:cubicBezTo>
                  <a:cubicBezTo>
                    <a:pt x="94" y="181"/>
                    <a:pt x="102" y="168"/>
                    <a:pt x="117" y="158"/>
                  </a:cubicBezTo>
                  <a:cubicBezTo>
                    <a:pt x="132" y="148"/>
                    <a:pt x="150" y="143"/>
                    <a:pt x="172" y="142"/>
                  </a:cubicBezTo>
                  <a:lnTo>
                    <a:pt x="233" y="140"/>
                  </a:lnTo>
                  <a:cubicBezTo>
                    <a:pt x="256" y="140"/>
                    <a:pt x="271" y="136"/>
                    <a:pt x="277" y="126"/>
                  </a:cubicBezTo>
                  <a:cubicBezTo>
                    <a:pt x="284" y="117"/>
                    <a:pt x="287" y="106"/>
                    <a:pt x="287" y="94"/>
                  </a:cubicBezTo>
                  <a:cubicBezTo>
                    <a:pt x="286" y="82"/>
                    <a:pt x="286" y="73"/>
                    <a:pt x="287" y="65"/>
                  </a:cubicBezTo>
                  <a:cubicBezTo>
                    <a:pt x="287" y="58"/>
                    <a:pt x="286" y="52"/>
                    <a:pt x="283" y="48"/>
                  </a:cubicBezTo>
                  <a:cubicBezTo>
                    <a:pt x="277" y="42"/>
                    <a:pt x="266" y="39"/>
                    <a:pt x="250" y="39"/>
                  </a:cubicBezTo>
                  <a:cubicBezTo>
                    <a:pt x="157" y="40"/>
                    <a:pt x="104" y="45"/>
                    <a:pt x="93" y="52"/>
                  </a:cubicBezTo>
                  <a:cubicBezTo>
                    <a:pt x="81" y="60"/>
                    <a:pt x="76" y="69"/>
                    <a:pt x="77" y="81"/>
                  </a:cubicBezTo>
                  <a:lnTo>
                    <a:pt x="80" y="160"/>
                  </a:lnTo>
                  <a:cubicBezTo>
                    <a:pt x="80" y="172"/>
                    <a:pt x="78" y="190"/>
                    <a:pt x="75" y="216"/>
                  </a:cubicBezTo>
                  <a:cubicBezTo>
                    <a:pt x="71" y="241"/>
                    <a:pt x="69" y="259"/>
                    <a:pt x="67" y="268"/>
                  </a:cubicBezTo>
                  <a:cubicBezTo>
                    <a:pt x="65" y="277"/>
                    <a:pt x="60" y="295"/>
                    <a:pt x="51" y="324"/>
                  </a:cubicBezTo>
                  <a:cubicBezTo>
                    <a:pt x="43" y="352"/>
                    <a:pt x="30" y="366"/>
                    <a:pt x="13" y="366"/>
                  </a:cubicBezTo>
                  <a:cubicBezTo>
                    <a:pt x="4" y="367"/>
                    <a:pt x="0" y="364"/>
                    <a:pt x="0" y="357"/>
                  </a:cubicBezTo>
                  <a:cubicBezTo>
                    <a:pt x="0" y="349"/>
                    <a:pt x="0" y="345"/>
                    <a:pt x="0" y="344"/>
                  </a:cubicBezTo>
                  <a:cubicBezTo>
                    <a:pt x="0" y="340"/>
                    <a:pt x="4" y="329"/>
                    <a:pt x="12" y="311"/>
                  </a:cubicBezTo>
                  <a:cubicBezTo>
                    <a:pt x="20" y="293"/>
                    <a:pt x="27" y="270"/>
                    <a:pt x="32" y="241"/>
                  </a:cubicBezTo>
                  <a:cubicBezTo>
                    <a:pt x="37" y="213"/>
                    <a:pt x="40" y="192"/>
                    <a:pt x="41" y="179"/>
                  </a:cubicBezTo>
                  <a:cubicBezTo>
                    <a:pt x="41" y="166"/>
                    <a:pt x="41" y="158"/>
                    <a:pt x="41" y="158"/>
                  </a:cubicBezTo>
                  <a:lnTo>
                    <a:pt x="38" y="86"/>
                  </a:lnTo>
                  <a:cubicBezTo>
                    <a:pt x="38" y="70"/>
                    <a:pt x="42" y="53"/>
                    <a:pt x="53" y="34"/>
                  </a:cubicBezTo>
                  <a:cubicBezTo>
                    <a:pt x="63" y="16"/>
                    <a:pt x="95" y="6"/>
                    <a:pt x="148" y="4"/>
                  </a:cubicBezTo>
                  <a:lnTo>
                    <a:pt x="256" y="0"/>
                  </a:lnTo>
                  <a:cubicBezTo>
                    <a:pt x="296" y="2"/>
                    <a:pt x="317" y="12"/>
                    <a:pt x="321" y="31"/>
                  </a:cubicBezTo>
                  <a:cubicBezTo>
                    <a:pt x="324" y="50"/>
                    <a:pt x="326" y="66"/>
                    <a:pt x="326" y="78"/>
                  </a:cubicBezTo>
                  <a:cubicBezTo>
                    <a:pt x="325" y="100"/>
                    <a:pt x="321" y="121"/>
                    <a:pt x="316" y="143"/>
                  </a:cubicBezTo>
                  <a:cubicBezTo>
                    <a:pt x="310" y="165"/>
                    <a:pt x="287" y="176"/>
                    <a:pt x="246" y="177"/>
                  </a:cubicBezTo>
                  <a:lnTo>
                    <a:pt x="154" y="180"/>
                  </a:lnTo>
                  <a:cubicBezTo>
                    <a:pt x="144" y="181"/>
                    <a:pt x="138" y="184"/>
                    <a:pt x="135" y="190"/>
                  </a:cubicBezTo>
                  <a:cubicBezTo>
                    <a:pt x="132" y="195"/>
                    <a:pt x="131" y="199"/>
                    <a:pt x="132" y="202"/>
                  </a:cubicBezTo>
                  <a:cubicBezTo>
                    <a:pt x="132" y="207"/>
                    <a:pt x="136" y="211"/>
                    <a:pt x="144" y="212"/>
                  </a:cubicBezTo>
                  <a:cubicBezTo>
                    <a:pt x="148" y="212"/>
                    <a:pt x="156" y="212"/>
                    <a:pt x="169" y="209"/>
                  </a:cubicBezTo>
                  <a:cubicBezTo>
                    <a:pt x="183" y="206"/>
                    <a:pt x="200" y="204"/>
                    <a:pt x="222" y="204"/>
                  </a:cubicBezTo>
                  <a:cubicBezTo>
                    <a:pt x="265" y="205"/>
                    <a:pt x="295" y="212"/>
                    <a:pt x="314" y="224"/>
                  </a:cubicBezTo>
                  <a:cubicBezTo>
                    <a:pt x="332" y="237"/>
                    <a:pt x="344" y="253"/>
                    <a:pt x="348" y="273"/>
                  </a:cubicBezTo>
                  <a:cubicBezTo>
                    <a:pt x="353" y="294"/>
                    <a:pt x="357" y="311"/>
                    <a:pt x="358" y="324"/>
                  </a:cubicBezTo>
                  <a:cubicBezTo>
                    <a:pt x="360" y="337"/>
                    <a:pt x="361" y="346"/>
                    <a:pt x="361" y="349"/>
                  </a:cubicBezTo>
                  <a:cubicBezTo>
                    <a:pt x="360" y="357"/>
                    <a:pt x="358" y="364"/>
                    <a:pt x="356" y="369"/>
                  </a:cubicBezTo>
                  <a:cubicBezTo>
                    <a:pt x="353" y="375"/>
                    <a:pt x="348" y="378"/>
                    <a:pt x="343" y="379"/>
                  </a:cubicBezTo>
                  <a:cubicBezTo>
                    <a:pt x="337" y="379"/>
                    <a:pt x="333" y="378"/>
                    <a:pt x="331" y="375"/>
                  </a:cubicBezTo>
                  <a:cubicBezTo>
                    <a:pt x="330" y="374"/>
                    <a:pt x="328" y="372"/>
                    <a:pt x="326" y="370"/>
                  </a:cubicBezTo>
                  <a:cubicBezTo>
                    <a:pt x="325" y="368"/>
                    <a:pt x="323" y="357"/>
                    <a:pt x="321" y="337"/>
                  </a:cubicBezTo>
                  <a:cubicBezTo>
                    <a:pt x="320" y="318"/>
                    <a:pt x="316" y="301"/>
                    <a:pt x="311" y="287"/>
                  </a:cubicBezTo>
                  <a:cubicBezTo>
                    <a:pt x="307" y="273"/>
                    <a:pt x="300" y="263"/>
                    <a:pt x="291" y="258"/>
                  </a:cubicBezTo>
                  <a:cubicBezTo>
                    <a:pt x="282" y="253"/>
                    <a:pt x="267" y="249"/>
                    <a:pt x="247" y="246"/>
                  </a:cubicBezTo>
                  <a:cubicBezTo>
                    <a:pt x="226" y="244"/>
                    <a:pt x="211" y="243"/>
                    <a:pt x="199" y="244"/>
                  </a:cubicBezTo>
                  <a:close/>
                  <a:moveTo>
                    <a:pt x="232" y="112"/>
                  </a:moveTo>
                  <a:lnTo>
                    <a:pt x="166" y="112"/>
                  </a:lnTo>
                  <a:cubicBezTo>
                    <a:pt x="149" y="112"/>
                    <a:pt x="137" y="113"/>
                    <a:pt x="130" y="115"/>
                  </a:cubicBezTo>
                  <a:cubicBezTo>
                    <a:pt x="123" y="117"/>
                    <a:pt x="119" y="118"/>
                    <a:pt x="118" y="118"/>
                  </a:cubicBezTo>
                  <a:cubicBezTo>
                    <a:pt x="112" y="119"/>
                    <a:pt x="107" y="117"/>
                    <a:pt x="104" y="113"/>
                  </a:cubicBezTo>
                  <a:cubicBezTo>
                    <a:pt x="101" y="108"/>
                    <a:pt x="99" y="105"/>
                    <a:pt x="99" y="102"/>
                  </a:cubicBezTo>
                  <a:cubicBezTo>
                    <a:pt x="99" y="99"/>
                    <a:pt x="99" y="96"/>
                    <a:pt x="101" y="93"/>
                  </a:cubicBezTo>
                  <a:cubicBezTo>
                    <a:pt x="103" y="89"/>
                    <a:pt x="107" y="85"/>
                    <a:pt x="112" y="83"/>
                  </a:cubicBezTo>
                  <a:cubicBezTo>
                    <a:pt x="118" y="82"/>
                    <a:pt x="137" y="79"/>
                    <a:pt x="169" y="76"/>
                  </a:cubicBezTo>
                  <a:cubicBezTo>
                    <a:pt x="205" y="75"/>
                    <a:pt x="229" y="74"/>
                    <a:pt x="240" y="74"/>
                  </a:cubicBezTo>
                  <a:cubicBezTo>
                    <a:pt x="253" y="75"/>
                    <a:pt x="261" y="78"/>
                    <a:pt x="264" y="83"/>
                  </a:cubicBezTo>
                  <a:cubicBezTo>
                    <a:pt x="267" y="88"/>
                    <a:pt x="269" y="92"/>
                    <a:pt x="269" y="93"/>
                  </a:cubicBezTo>
                  <a:cubicBezTo>
                    <a:pt x="268" y="106"/>
                    <a:pt x="256" y="112"/>
                    <a:pt x="232" y="11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grpSp>
      <p:sp>
        <p:nvSpPr>
          <p:cNvPr id="18" name="文本框 17"/>
          <p:cNvSpPr txBox="1"/>
          <p:nvPr/>
        </p:nvSpPr>
        <p:spPr>
          <a:xfrm>
            <a:off x="688015" y="2789980"/>
            <a:ext cx="9763368" cy="1569660"/>
          </a:xfrm>
          <a:prstGeom prst="rect">
            <a:avLst/>
          </a:prstGeom>
          <a:noFill/>
        </p:spPr>
        <p:txBody>
          <a:bodyPr wrap="square" rtlCol="0">
            <a:spAutoFit/>
          </a:bodyPr>
          <a:lstStyle/>
          <a:p>
            <a:r>
              <a:rPr lang="zh-CN" altLang="en-US" sz="4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中国经典在西方</a:t>
            </a:r>
            <a:endParaRPr lang="en-US" altLang="zh-CN" sz="4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a:p>
            <a:r>
              <a:rPr lang="en-US" altLang="zh-CN" sz="4800" dirty="0">
                <a:solidFill>
                  <a:schemeClr val="tx1">
                    <a:lumMod val="75000"/>
                    <a:lumOff val="25000"/>
                  </a:schemeClr>
                </a:solidFill>
                <a:latin typeface="Adobe Naskh Medium" panose="01010101010101010101" pitchFamily="50" charset="-78"/>
                <a:ea typeface="★日文毛笔" panose="02000609000000000000" pitchFamily="49" charset="-128"/>
                <a:cs typeface="Adobe Naskh Medium" panose="01010101010101010101" pitchFamily="50" charset="-78"/>
                <a:sym typeface="+mn-lt"/>
              </a:rPr>
              <a:t>Chinese Classics in the West</a:t>
            </a:r>
            <a:endParaRPr lang="zh-CN" altLang="zh-CN" sz="4800" dirty="0">
              <a:solidFill>
                <a:schemeClr val="tx1">
                  <a:lumMod val="75000"/>
                  <a:lumOff val="25000"/>
                </a:schemeClr>
              </a:solidFill>
              <a:latin typeface="Adobe Naskh Medium" panose="01010101010101010101" pitchFamily="50" charset="-78"/>
              <a:ea typeface="★日文毛笔" panose="02000609000000000000" pitchFamily="49" charset="-128"/>
              <a:cs typeface="Adobe Naskh Medium" panose="01010101010101010101" pitchFamily="50" charset="-78"/>
              <a:sym typeface="+mn-lt"/>
            </a:endParaRPr>
          </a:p>
        </p:txBody>
      </p:sp>
      <p:sp>
        <p:nvSpPr>
          <p:cNvPr id="20" name="文本框 19"/>
          <p:cNvSpPr txBox="1"/>
          <p:nvPr/>
        </p:nvSpPr>
        <p:spPr>
          <a:xfrm>
            <a:off x="688015" y="4998303"/>
            <a:ext cx="4286734" cy="523220"/>
          </a:xfrm>
          <a:prstGeom prst="rect">
            <a:avLst/>
          </a:prstGeom>
          <a:noFill/>
        </p:spPr>
        <p:txBody>
          <a:bodyPr wrap="square" rtlCol="0">
            <a:spAutoFit/>
          </a:bodyPr>
          <a:lstStyle/>
          <a:p>
            <a:r>
              <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汇报人：黄琼</a:t>
            </a:r>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en-US" altLang="zh-CN" sz="2400" dirty="0">
                <a:solidFill>
                  <a:srgbClr val="465E3C"/>
                </a:solidFill>
                <a:latin typeface="+mn-lt"/>
                <a:cs typeface="+mn-ea"/>
                <a:sym typeface="+mn-lt"/>
              </a:rPr>
              <a:t>Germany</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
        <p:nvSpPr>
          <p:cNvPr id="51" name="Text Placeholder 3"/>
          <p:cNvSpPr txBox="1"/>
          <p:nvPr/>
        </p:nvSpPr>
        <p:spPr>
          <a:xfrm>
            <a:off x="355600" y="1189355"/>
            <a:ext cx="11184583" cy="475168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en-US" altLang="zh-CN" sz="1600" dirty="0">
                <a:solidFill>
                  <a:srgbClr val="465E3C"/>
                </a:solidFill>
                <a:latin typeface="+mn-lt"/>
                <a:cs typeface="+mn-ea"/>
                <a:sym typeface="+mn-lt"/>
              </a:rPr>
              <a:t>Germany is a very open literature market. It has a huge part of foreign literature. </a:t>
            </a:r>
          </a:p>
          <a:p>
            <a:pPr algn="l" defTabSz="796290">
              <a:lnSpc>
                <a:spcPct val="120000"/>
              </a:lnSpc>
              <a:spcBef>
                <a:spcPct val="20000"/>
              </a:spcBef>
              <a:defRPr/>
            </a:pPr>
            <a:r>
              <a:rPr lang="en-US" altLang="zh-CN" sz="1600" b="1" dirty="0">
                <a:solidFill>
                  <a:srgbClr val="465E3C"/>
                </a:solidFill>
                <a:latin typeface="+mn-lt"/>
                <a:cs typeface="+mn-ea"/>
                <a:sym typeface="+mn-lt"/>
              </a:rPr>
              <a:t>There is a  growing interest in China,  which comes from the economical interactions. </a:t>
            </a:r>
            <a:r>
              <a:rPr lang="en-US" altLang="zh-CN" sz="1600" dirty="0">
                <a:solidFill>
                  <a:srgbClr val="465E3C"/>
                </a:solidFill>
                <a:latin typeface="+mn-lt"/>
                <a:cs typeface="+mn-ea"/>
                <a:sym typeface="+mn-lt"/>
              </a:rPr>
              <a:t>A lot of German expats grab a book of Chinese literature because they want to get more familiar with the culture they work in. </a:t>
            </a:r>
            <a:r>
              <a:rPr lang="en-US" altLang="zh-CN" sz="1600" b="1" dirty="0">
                <a:solidFill>
                  <a:srgbClr val="465E3C"/>
                </a:solidFill>
                <a:latin typeface="+mn-lt"/>
                <a:cs typeface="+mn-ea"/>
                <a:sym typeface="+mn-lt"/>
              </a:rPr>
              <a:t>There is a growing community of Germans who enjoy reading Chinese novels. </a:t>
            </a:r>
          </a:p>
          <a:p>
            <a:pPr algn="l" defTabSz="796290">
              <a:lnSpc>
                <a:spcPct val="120000"/>
              </a:lnSpc>
              <a:spcBef>
                <a:spcPct val="20000"/>
              </a:spcBef>
              <a:defRPr/>
            </a:pPr>
            <a:endParaRPr lang="en-US" altLang="zh-CN" sz="1600" b="1" dirty="0">
              <a:solidFill>
                <a:srgbClr val="465E3C"/>
              </a:solidFill>
              <a:latin typeface="+mn-lt"/>
              <a:cs typeface="+mn-ea"/>
              <a:sym typeface="+mn-lt"/>
            </a:endParaRPr>
          </a:p>
          <a:p>
            <a:pPr algn="l" defTabSz="796290">
              <a:lnSpc>
                <a:spcPct val="120000"/>
              </a:lnSpc>
              <a:spcBef>
                <a:spcPct val="20000"/>
              </a:spcBef>
              <a:defRPr/>
            </a:pPr>
            <a:r>
              <a:rPr lang="en-US" altLang="zh-CN" sz="1600" dirty="0">
                <a:solidFill>
                  <a:srgbClr val="465E3C"/>
                </a:solidFill>
                <a:latin typeface="+mn-lt"/>
                <a:cs typeface="+mn-ea"/>
                <a:sym typeface="+mn-lt"/>
              </a:rPr>
              <a:t>Chinese literature in Germany is not representative of Chinese literature in China. There are different reasons for it: One is that the presses decide out of economical reasons themselves which literature seems to have a  market in  Germany.  Another reason is that especially dissident and exiled authors are welcomed abroad, compared to a censored book market in China.   </a:t>
            </a:r>
          </a:p>
          <a:p>
            <a:pPr algn="l" defTabSz="796290">
              <a:lnSpc>
                <a:spcPct val="120000"/>
              </a:lnSpc>
              <a:spcBef>
                <a:spcPct val="20000"/>
              </a:spcBef>
              <a:defRPr/>
            </a:pPr>
            <a:endParaRPr lang="en-US" altLang="zh-CN" sz="1600" b="1" dirty="0">
              <a:solidFill>
                <a:srgbClr val="465E3C"/>
              </a:solidFill>
              <a:latin typeface="+mn-lt"/>
              <a:cs typeface="+mn-ea"/>
              <a:sym typeface="+mn-lt"/>
            </a:endParaRPr>
          </a:p>
          <a:p>
            <a:pPr algn="l" defTabSz="796290">
              <a:lnSpc>
                <a:spcPct val="120000"/>
              </a:lnSpc>
              <a:spcBef>
                <a:spcPct val="20000"/>
              </a:spcBef>
              <a:defRPr/>
            </a:pPr>
            <a:r>
              <a:rPr lang="en-US" altLang="zh-CN" sz="1600" b="1" dirty="0">
                <a:solidFill>
                  <a:srgbClr val="465E3C"/>
                </a:solidFill>
                <a:latin typeface="+mn-lt"/>
                <a:cs typeface="+mn-ea"/>
                <a:sym typeface="+mn-lt"/>
              </a:rPr>
              <a:t>Cao  </a:t>
            </a:r>
            <a:r>
              <a:rPr lang="en-US" altLang="zh-CN" sz="1600" b="1" dirty="0" err="1">
                <a:solidFill>
                  <a:srgbClr val="465E3C"/>
                </a:solidFill>
                <a:latin typeface="+mn-lt"/>
                <a:cs typeface="+mn-ea"/>
                <a:sym typeface="+mn-lt"/>
              </a:rPr>
              <a:t>Xueqin</a:t>
            </a:r>
            <a:r>
              <a:rPr lang="en-US" altLang="zh-CN" sz="1600" b="1" dirty="0">
                <a:solidFill>
                  <a:srgbClr val="465E3C"/>
                </a:solidFill>
                <a:latin typeface="+mn-lt"/>
                <a:cs typeface="+mn-ea"/>
                <a:sym typeface="+mn-lt"/>
              </a:rPr>
              <a:t>  </a:t>
            </a:r>
            <a:r>
              <a:rPr lang="en-US" altLang="zh-CN" sz="1600" b="1" i="1" dirty="0">
                <a:solidFill>
                  <a:srgbClr val="465E3C"/>
                </a:solidFill>
                <a:latin typeface="+mn-lt"/>
                <a:cs typeface="+mn-ea"/>
                <a:sym typeface="+mn-lt"/>
              </a:rPr>
              <a:t>Red  Chamber  Dreams </a:t>
            </a:r>
            <a:r>
              <a:rPr lang="en-US" altLang="zh-CN" sz="1600" b="1" dirty="0">
                <a:solidFill>
                  <a:srgbClr val="465E3C"/>
                </a:solidFill>
                <a:latin typeface="+mn-lt"/>
                <a:cs typeface="+mn-ea"/>
                <a:sym typeface="+mn-lt"/>
              </a:rPr>
              <a:t>still are considered most important. They are announced by German media as ranking 4th in the eternal global bestseller list. </a:t>
            </a:r>
          </a:p>
          <a:p>
            <a:pPr algn="l" defTabSz="796290">
              <a:lnSpc>
                <a:spcPct val="120000"/>
              </a:lnSpc>
              <a:spcBef>
                <a:spcPct val="20000"/>
              </a:spcBef>
              <a:defRPr/>
            </a:pPr>
            <a:endParaRPr lang="en-US" altLang="zh-CN" sz="1600" b="1" dirty="0">
              <a:solidFill>
                <a:srgbClr val="465E3C"/>
              </a:solidFill>
              <a:latin typeface="+mn-lt"/>
              <a:cs typeface="+mn-ea"/>
              <a:sym typeface="+mn-lt"/>
            </a:endParaRPr>
          </a:p>
          <a:p>
            <a:pPr algn="l" defTabSz="796290">
              <a:lnSpc>
                <a:spcPct val="120000"/>
              </a:lnSpc>
              <a:spcBef>
                <a:spcPct val="20000"/>
              </a:spcBef>
              <a:defRPr/>
            </a:pPr>
            <a:r>
              <a:rPr lang="en-US" altLang="zh-CN" sz="1600" b="1" dirty="0">
                <a:solidFill>
                  <a:srgbClr val="465E3C"/>
                </a:solidFill>
                <a:latin typeface="+mn-lt"/>
                <a:cs typeface="+mn-ea"/>
                <a:sym typeface="+mn-lt"/>
              </a:rPr>
              <a:t>Tang poetry, modern novels, contemporary novels and contemporary poetry are highly valued in Germany. </a:t>
            </a:r>
            <a:r>
              <a:rPr lang="en-US" altLang="zh-CN" sz="1600" dirty="0">
                <a:solidFill>
                  <a:srgbClr val="465E3C"/>
                </a:solidFill>
                <a:latin typeface="+mn-lt"/>
                <a:cs typeface="+mn-ea"/>
                <a:sym typeface="+mn-lt"/>
              </a:rPr>
              <a:t>Especially thanks to the efforts of the retired German sinologist Wolfgang </a:t>
            </a:r>
            <a:r>
              <a:rPr lang="en-US" altLang="zh-CN" sz="1600" dirty="0" err="1">
                <a:solidFill>
                  <a:srgbClr val="465E3C"/>
                </a:solidFill>
                <a:latin typeface="+mn-lt"/>
                <a:cs typeface="+mn-ea"/>
                <a:sym typeface="+mn-lt"/>
              </a:rPr>
              <a:t>Kubin</a:t>
            </a:r>
            <a:r>
              <a:rPr lang="en-US" altLang="zh-CN" sz="1600" dirty="0">
                <a:solidFill>
                  <a:srgbClr val="465E3C"/>
                </a:solidFill>
                <a:latin typeface="+mn-lt"/>
                <a:cs typeface="+mn-ea"/>
                <a:sym typeface="+mn-lt"/>
              </a:rPr>
              <a:t>.</a:t>
            </a:r>
            <a:endParaRPr lang="zh-CN" altLang="en-US" sz="1600" dirty="0">
              <a:solidFill>
                <a:srgbClr val="465E3C"/>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ppt_y</p:attrName>
                                        </p:attrNameLst>
                                      </p:cBhvr>
                                      <p:tavLst>
                                        <p:tav tm="0">
                                          <p:val>
                                            <p:strVal val="#ppt_y+#ppt_h*1.125000"/>
                                          </p:val>
                                        </p:tav>
                                        <p:tav tm="100000">
                                          <p:val>
                                            <p:strVal val="#ppt_y"/>
                                          </p:val>
                                        </p:tav>
                                      </p:tavLst>
                                    </p:anim>
                                    <p:animEffect transition="in" filter="wipe(up)">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en-US" altLang="zh-CN" sz="2400" dirty="0">
                <a:solidFill>
                  <a:srgbClr val="465E3C"/>
                </a:solidFill>
                <a:latin typeface="+mn-lt"/>
                <a:cs typeface="+mn-ea"/>
                <a:sym typeface="+mn-lt"/>
              </a:rPr>
              <a:t>Other countries</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
        <p:nvSpPr>
          <p:cNvPr id="13" name="Freeform 4"/>
          <p:cNvSpPr/>
          <p:nvPr/>
        </p:nvSpPr>
        <p:spPr>
          <a:xfrm>
            <a:off x="7194993" y="2746279"/>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000" b="1" dirty="0">
              <a:solidFill>
                <a:schemeClr val="bg1"/>
              </a:solidFill>
              <a:cs typeface="+mn-ea"/>
              <a:sym typeface="+mn-lt"/>
            </a:endParaRPr>
          </a:p>
        </p:txBody>
      </p:sp>
      <p:sp>
        <p:nvSpPr>
          <p:cNvPr id="15" name="Freeform 6"/>
          <p:cNvSpPr/>
          <p:nvPr/>
        </p:nvSpPr>
        <p:spPr>
          <a:xfrm>
            <a:off x="4991641" y="2248397"/>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000" b="1" dirty="0">
              <a:solidFill>
                <a:schemeClr val="bg1"/>
              </a:solidFill>
              <a:cs typeface="+mn-ea"/>
              <a:sym typeface="+mn-lt"/>
            </a:endParaRPr>
          </a:p>
        </p:txBody>
      </p:sp>
      <p:sp>
        <p:nvSpPr>
          <p:cNvPr id="16" name="Freeform 7"/>
          <p:cNvSpPr/>
          <p:nvPr/>
        </p:nvSpPr>
        <p:spPr>
          <a:xfrm>
            <a:off x="5957411" y="4363373"/>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000" b="1" dirty="0">
              <a:solidFill>
                <a:schemeClr val="bg1"/>
              </a:solidFill>
              <a:cs typeface="+mn-ea"/>
              <a:sym typeface="+mn-lt"/>
            </a:endParaRPr>
          </a:p>
        </p:txBody>
      </p:sp>
      <p:sp>
        <p:nvSpPr>
          <p:cNvPr id="75" name="Text Placeholder 2"/>
          <p:cNvSpPr txBox="1"/>
          <p:nvPr/>
        </p:nvSpPr>
        <p:spPr>
          <a:xfrm>
            <a:off x="549469" y="1205603"/>
            <a:ext cx="4550979" cy="1682224"/>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ts val="0"/>
              </a:spcBef>
            </a:pPr>
            <a:r>
              <a:rPr lang="en-US" altLang="zh-CN" sz="1600" b="1" dirty="0">
                <a:solidFill>
                  <a:srgbClr val="465E3C"/>
                </a:solidFill>
                <a:latin typeface="+mn-lt"/>
                <a:ea typeface="+mn-ea"/>
                <a:cs typeface="+mn-ea"/>
                <a:sym typeface="+mn-lt"/>
              </a:rPr>
              <a:t>Spain(148 works and 130writers)</a:t>
            </a:r>
          </a:p>
          <a:p>
            <a:pPr algn="l" fontAlgn="auto">
              <a:lnSpc>
                <a:spcPct val="150000"/>
              </a:lnSpc>
              <a:spcBef>
                <a:spcPts val="0"/>
              </a:spcBef>
            </a:pPr>
            <a:r>
              <a:rPr lang="es-ES" sz="1200" dirty="0">
                <a:solidFill>
                  <a:srgbClr val="465E3C"/>
                </a:solidFill>
                <a:latin typeface="+mn-lt"/>
                <a:ea typeface="+mn-ea"/>
                <a:cs typeface="+mn-ea"/>
                <a:sym typeface="+mn-lt"/>
              </a:rPr>
              <a:t>1. La gnosis taoísta del Tao Te Ching</a:t>
            </a:r>
            <a:r>
              <a:rPr lang="en-US" altLang="zh-CN" sz="1200" dirty="0">
                <a:solidFill>
                  <a:srgbClr val="465E3C"/>
                </a:solidFill>
                <a:latin typeface="+mn-lt"/>
                <a:ea typeface="+mn-ea"/>
                <a:cs typeface="+mn-ea"/>
                <a:sym typeface="+mn-lt"/>
              </a:rPr>
              <a:t>《</a:t>
            </a:r>
            <a:r>
              <a:rPr lang="zh-CN" altLang="en-US" sz="1200" dirty="0">
                <a:solidFill>
                  <a:srgbClr val="465E3C"/>
                </a:solidFill>
                <a:latin typeface="+mn-lt"/>
                <a:ea typeface="+mn-ea"/>
                <a:cs typeface="+mn-ea"/>
                <a:sym typeface="+mn-lt"/>
              </a:rPr>
              <a:t>道德经的真知</a:t>
            </a:r>
            <a:r>
              <a:rPr lang="en-US" altLang="zh-CN" sz="1200" dirty="0">
                <a:solidFill>
                  <a:srgbClr val="465E3C"/>
                </a:solidFill>
                <a:latin typeface="+mn-lt"/>
                <a:ea typeface="+mn-ea"/>
                <a:cs typeface="+mn-ea"/>
                <a:sym typeface="+mn-lt"/>
              </a:rPr>
              <a:t>》 Carmelo </a:t>
            </a:r>
            <a:r>
              <a:rPr lang="en-US" altLang="zh-CN" sz="1200" dirty="0" err="1">
                <a:solidFill>
                  <a:srgbClr val="465E3C"/>
                </a:solidFill>
                <a:latin typeface="+mn-lt"/>
                <a:ea typeface="+mn-ea"/>
                <a:cs typeface="+mn-ea"/>
                <a:sym typeface="+mn-lt"/>
              </a:rPr>
              <a:t>Elorduy</a:t>
            </a:r>
            <a:r>
              <a:rPr lang="en-US" altLang="zh-CN" sz="1200" dirty="0">
                <a:solidFill>
                  <a:srgbClr val="465E3C"/>
                </a:solidFill>
                <a:latin typeface="+mn-lt"/>
                <a:ea typeface="+mn-ea"/>
                <a:cs typeface="+mn-ea"/>
                <a:sym typeface="+mn-lt"/>
              </a:rPr>
              <a:t> 1961</a:t>
            </a:r>
          </a:p>
          <a:p>
            <a:pPr algn="l" fontAlgn="auto">
              <a:lnSpc>
                <a:spcPct val="150000"/>
              </a:lnSpc>
              <a:spcBef>
                <a:spcPts val="0"/>
              </a:spcBef>
            </a:pPr>
            <a:r>
              <a:rPr lang="es-ES" altLang="zh-CN" sz="1200" dirty="0">
                <a:solidFill>
                  <a:srgbClr val="465E3C"/>
                </a:solidFill>
                <a:latin typeface="+mn-lt"/>
                <a:ea typeface="+mn-ea"/>
                <a:cs typeface="+mn-ea"/>
                <a:sym typeface="+mn-lt"/>
              </a:rPr>
              <a:t>2. La Vida y la Muerte Me Están Desgastando</a:t>
            </a:r>
            <a:r>
              <a:rPr lang="zh-CN" altLang="en-US" sz="1200" dirty="0">
                <a:solidFill>
                  <a:srgbClr val="465E3C"/>
                </a:solidFill>
                <a:latin typeface="+mn-lt"/>
                <a:ea typeface="+mn-ea"/>
                <a:cs typeface="+mn-ea"/>
                <a:sym typeface="+mn-lt"/>
              </a:rPr>
              <a:t>（</a:t>
            </a:r>
            <a:r>
              <a:rPr lang="en-US" altLang="zh-CN" sz="1200" dirty="0">
                <a:solidFill>
                  <a:srgbClr val="465E3C"/>
                </a:solidFill>
                <a:latin typeface="+mn-lt"/>
                <a:ea typeface="+mn-ea"/>
                <a:cs typeface="+mn-ea"/>
                <a:sym typeface="+mn-lt"/>
              </a:rPr>
              <a:t> Life and Death Are Wearing Me Out </a:t>
            </a:r>
            <a:r>
              <a:rPr lang="zh-CN" altLang="en-US" sz="1200" dirty="0">
                <a:solidFill>
                  <a:srgbClr val="465E3C"/>
                </a:solidFill>
                <a:latin typeface="+mn-lt"/>
                <a:ea typeface="+mn-ea"/>
                <a:cs typeface="+mn-ea"/>
                <a:sym typeface="+mn-lt"/>
              </a:rPr>
              <a:t>）</a:t>
            </a:r>
            <a:r>
              <a:rPr lang="en-US" altLang="zh-CN" sz="1200" dirty="0">
                <a:solidFill>
                  <a:srgbClr val="465E3C"/>
                </a:solidFill>
                <a:latin typeface="+mn-lt"/>
                <a:ea typeface="+mn-ea"/>
                <a:cs typeface="+mn-ea"/>
                <a:sym typeface="+mn-lt"/>
              </a:rPr>
              <a:t>Carlos </a:t>
            </a:r>
            <a:r>
              <a:rPr lang="en-US" altLang="zh-CN" sz="1200" dirty="0" err="1">
                <a:solidFill>
                  <a:srgbClr val="465E3C"/>
                </a:solidFill>
                <a:latin typeface="+mn-lt"/>
                <a:ea typeface="+mn-ea"/>
                <a:cs typeface="+mn-ea"/>
                <a:sym typeface="+mn-lt"/>
              </a:rPr>
              <a:t>Ossés</a:t>
            </a:r>
            <a:r>
              <a:rPr lang="en-US" altLang="zh-CN" sz="1200" dirty="0">
                <a:solidFill>
                  <a:srgbClr val="465E3C"/>
                </a:solidFill>
                <a:latin typeface="+mn-lt"/>
                <a:ea typeface="+mn-ea"/>
                <a:cs typeface="+mn-ea"/>
                <a:sym typeface="+mn-lt"/>
              </a:rPr>
              <a:t> (Translator)</a:t>
            </a:r>
          </a:p>
          <a:p>
            <a:pPr algn="l" fontAlgn="auto">
              <a:lnSpc>
                <a:spcPct val="150000"/>
              </a:lnSpc>
              <a:spcBef>
                <a:spcPts val="0"/>
              </a:spcBef>
            </a:pPr>
            <a:r>
              <a:rPr lang="en-US" altLang="zh-CN" sz="1200" dirty="0">
                <a:solidFill>
                  <a:srgbClr val="465E3C"/>
                </a:solidFill>
                <a:latin typeface="+mn-lt"/>
                <a:ea typeface="+mn-ea"/>
                <a:cs typeface="+mn-ea"/>
                <a:sym typeface="+mn-lt"/>
              </a:rPr>
              <a:t>Kailas Editorial 2009</a:t>
            </a:r>
          </a:p>
          <a:p>
            <a:pPr algn="l" fontAlgn="auto">
              <a:lnSpc>
                <a:spcPct val="150000"/>
              </a:lnSpc>
              <a:spcBef>
                <a:spcPts val="0"/>
              </a:spcBef>
            </a:pPr>
            <a:endParaRPr lang="en-US" altLang="zh-CN" sz="1200" dirty="0">
              <a:solidFill>
                <a:srgbClr val="465E3C"/>
              </a:solidFill>
              <a:latin typeface="+mn-lt"/>
              <a:ea typeface="+mn-ea"/>
              <a:cs typeface="+mn-ea"/>
              <a:sym typeface="+mn-lt"/>
            </a:endParaRPr>
          </a:p>
          <a:p>
            <a:pPr algn="l" fontAlgn="auto">
              <a:lnSpc>
                <a:spcPct val="150000"/>
              </a:lnSpc>
              <a:spcBef>
                <a:spcPts val="0"/>
              </a:spcBef>
            </a:pPr>
            <a:r>
              <a:rPr lang="zh-CN" altLang="en-US" sz="1200" dirty="0">
                <a:solidFill>
                  <a:srgbClr val="465E3C"/>
                </a:solidFill>
                <a:latin typeface="+mn-lt"/>
                <a:ea typeface="+mn-ea"/>
                <a:cs typeface="+mn-ea"/>
                <a:sym typeface="+mn-lt"/>
              </a:rPr>
              <a:t>（</a:t>
            </a:r>
            <a:r>
              <a:rPr lang="en-US" altLang="zh-CN" sz="1200" dirty="0">
                <a:solidFill>
                  <a:srgbClr val="465E3C"/>
                </a:solidFill>
                <a:latin typeface="+mn-lt"/>
                <a:ea typeface="+mn-ea"/>
                <a:cs typeface="+mn-ea"/>
                <a:sym typeface="+mn-lt"/>
              </a:rPr>
              <a:t>Lan</a:t>
            </a:r>
            <a:r>
              <a:rPr lang="zh-CN" altLang="en-US" sz="1200" dirty="0">
                <a:solidFill>
                  <a:srgbClr val="465E3C"/>
                </a:solidFill>
                <a:latin typeface="+mn-lt"/>
                <a:ea typeface="+mn-ea"/>
                <a:cs typeface="+mn-ea"/>
                <a:sym typeface="+mn-lt"/>
              </a:rPr>
              <a:t>，</a:t>
            </a:r>
            <a:r>
              <a:rPr lang="en-US" altLang="zh-CN" sz="1200" dirty="0">
                <a:solidFill>
                  <a:srgbClr val="465E3C"/>
                </a:solidFill>
                <a:latin typeface="+mn-lt"/>
                <a:ea typeface="+mn-ea"/>
                <a:cs typeface="+mn-ea"/>
                <a:sym typeface="+mn-lt"/>
              </a:rPr>
              <a:t>2020</a:t>
            </a:r>
            <a:r>
              <a:rPr lang="zh-CN" altLang="en-US" sz="1200" dirty="0">
                <a:solidFill>
                  <a:srgbClr val="465E3C"/>
                </a:solidFill>
                <a:latin typeface="+mn-lt"/>
                <a:ea typeface="+mn-ea"/>
                <a:cs typeface="+mn-ea"/>
                <a:sym typeface="+mn-lt"/>
              </a:rPr>
              <a:t>）</a:t>
            </a:r>
          </a:p>
        </p:txBody>
      </p:sp>
      <p:sp>
        <p:nvSpPr>
          <p:cNvPr id="2" name="Text Placeholder 2"/>
          <p:cNvSpPr txBox="1"/>
          <p:nvPr/>
        </p:nvSpPr>
        <p:spPr>
          <a:xfrm>
            <a:off x="166696" y="3693027"/>
            <a:ext cx="4933752" cy="496689"/>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ts val="0"/>
              </a:spcBef>
            </a:pPr>
            <a:r>
              <a:rPr lang="en-US" altLang="zh-CN" sz="1600" b="1" dirty="0">
                <a:solidFill>
                  <a:srgbClr val="465E3C"/>
                </a:solidFill>
                <a:latin typeface="+mn-lt"/>
                <a:ea typeface="+mn-ea"/>
                <a:cs typeface="+mn-ea"/>
                <a:sym typeface="+mn-lt"/>
              </a:rPr>
              <a:t>Italy(</a:t>
            </a:r>
            <a:r>
              <a:rPr lang="en-US" altLang="zh-CN" sz="1600" b="1" dirty="0">
                <a:solidFill>
                  <a:srgbClr val="465E3C"/>
                </a:solidFill>
                <a:latin typeface="+mn-lt"/>
                <a:ea typeface="+mn-ea"/>
                <a:cs typeface="+mn-ea"/>
              </a:rPr>
              <a:t>Children's Literature  </a:t>
            </a:r>
            <a:r>
              <a:rPr lang="en-US" altLang="zh-CN" sz="1600" b="1" dirty="0">
                <a:solidFill>
                  <a:srgbClr val="465E3C"/>
                </a:solidFill>
                <a:latin typeface="+mn-lt"/>
                <a:ea typeface="+mn-ea"/>
                <a:cs typeface="+mn-ea"/>
                <a:sym typeface="+mn-lt"/>
              </a:rPr>
              <a:t>and science fictions)</a:t>
            </a:r>
          </a:p>
        </p:txBody>
      </p:sp>
      <p:sp>
        <p:nvSpPr>
          <p:cNvPr id="25" name="Text Placeholder 2"/>
          <p:cNvSpPr txBox="1"/>
          <p:nvPr/>
        </p:nvSpPr>
        <p:spPr>
          <a:xfrm>
            <a:off x="8344238" y="1859127"/>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ts val="0"/>
              </a:spcBef>
            </a:pPr>
            <a:r>
              <a:rPr lang="en-US" altLang="zh-CN" sz="1600" b="1" dirty="0">
                <a:solidFill>
                  <a:srgbClr val="465E3C"/>
                </a:solidFill>
                <a:latin typeface="+mn-lt"/>
                <a:ea typeface="+mn-ea"/>
                <a:cs typeface="+mn-ea"/>
                <a:sym typeface="+mn-lt"/>
              </a:rPr>
              <a:t>Netherlands</a:t>
            </a:r>
          </a:p>
          <a:p>
            <a:pPr algn="l" fontAlgn="auto">
              <a:lnSpc>
                <a:spcPct val="150000"/>
              </a:lnSpc>
              <a:spcBef>
                <a:spcPts val="0"/>
              </a:spcBef>
            </a:pPr>
            <a:r>
              <a:rPr lang="en-US" altLang="zh-CN" sz="1400" dirty="0">
                <a:solidFill>
                  <a:srgbClr val="465E3C"/>
                </a:solidFill>
                <a:latin typeface="+mn-lt"/>
                <a:ea typeface="+mn-ea"/>
                <a:cs typeface="+mn-ea"/>
                <a:sym typeface="+mn-lt"/>
              </a:rPr>
              <a:t>More and more contemporary Chinese literary works have been translated directly into Dutch, such as contemporary writers Zhang </a:t>
            </a:r>
            <a:r>
              <a:rPr lang="en-US" altLang="zh-CN" sz="1400" dirty="0" err="1">
                <a:solidFill>
                  <a:srgbClr val="465E3C"/>
                </a:solidFill>
                <a:latin typeface="+mn-lt"/>
                <a:ea typeface="+mn-ea"/>
                <a:cs typeface="+mn-ea"/>
                <a:sym typeface="+mn-lt"/>
              </a:rPr>
              <a:t>Jie</a:t>
            </a:r>
            <a:r>
              <a:rPr lang="en-US" altLang="zh-CN" sz="1400" dirty="0">
                <a:solidFill>
                  <a:srgbClr val="465E3C"/>
                </a:solidFill>
                <a:latin typeface="+mn-lt"/>
                <a:ea typeface="+mn-ea"/>
                <a:cs typeface="+mn-ea"/>
                <a:sym typeface="+mn-lt"/>
              </a:rPr>
              <a:t>, Zhang </a:t>
            </a:r>
            <a:r>
              <a:rPr lang="en-US" altLang="zh-CN" sz="1400" dirty="0" err="1">
                <a:solidFill>
                  <a:srgbClr val="465E3C"/>
                </a:solidFill>
                <a:latin typeface="+mn-lt"/>
                <a:ea typeface="+mn-ea"/>
                <a:cs typeface="+mn-ea"/>
                <a:sym typeface="+mn-lt"/>
              </a:rPr>
              <a:t>Xianliang</a:t>
            </a:r>
            <a:r>
              <a:rPr lang="en-US" altLang="zh-CN" sz="1400" dirty="0">
                <a:solidFill>
                  <a:srgbClr val="465E3C"/>
                </a:solidFill>
                <a:latin typeface="+mn-lt"/>
                <a:ea typeface="+mn-ea"/>
                <a:cs typeface="+mn-ea"/>
                <a:sym typeface="+mn-lt"/>
              </a:rPr>
              <a:t>, </a:t>
            </a:r>
            <a:r>
              <a:rPr lang="en-US" altLang="zh-CN" sz="1400" dirty="0" err="1">
                <a:solidFill>
                  <a:srgbClr val="465E3C"/>
                </a:solidFill>
                <a:latin typeface="+mn-lt"/>
                <a:ea typeface="+mn-ea"/>
                <a:cs typeface="+mn-ea"/>
                <a:sym typeface="+mn-lt"/>
              </a:rPr>
              <a:t>Su</a:t>
            </a:r>
            <a:r>
              <a:rPr lang="en-US" altLang="zh-CN" sz="1400" dirty="0">
                <a:solidFill>
                  <a:srgbClr val="465E3C"/>
                </a:solidFill>
                <a:latin typeface="+mn-lt"/>
                <a:ea typeface="+mn-ea"/>
                <a:cs typeface="+mn-ea"/>
                <a:sym typeface="+mn-lt"/>
              </a:rPr>
              <a:t> Tong and so on.</a:t>
            </a:r>
          </a:p>
          <a:p>
            <a:pPr algn="l" fontAlgn="auto">
              <a:lnSpc>
                <a:spcPct val="150000"/>
              </a:lnSpc>
              <a:spcBef>
                <a:spcPts val="0"/>
              </a:spcBef>
            </a:pPr>
            <a:endParaRPr lang="en-US" altLang="zh-CN" sz="1400" dirty="0">
              <a:solidFill>
                <a:srgbClr val="465E3C"/>
              </a:solidFill>
              <a:latin typeface="+mn-lt"/>
              <a:ea typeface="+mn-ea"/>
              <a:cs typeface="+mn-ea"/>
              <a:sym typeface="+mn-lt"/>
            </a:endParaRPr>
          </a:p>
          <a:p>
            <a:pPr algn="l" fontAlgn="auto">
              <a:lnSpc>
                <a:spcPct val="150000"/>
              </a:lnSpc>
              <a:spcBef>
                <a:spcPts val="0"/>
              </a:spcBef>
            </a:pPr>
            <a:r>
              <a:rPr lang="en-US" altLang="zh-CN" sz="1400" dirty="0">
                <a:solidFill>
                  <a:srgbClr val="465E3C"/>
                </a:solidFill>
                <a:latin typeface="+mn-lt"/>
                <a:ea typeface="+mn-ea"/>
                <a:cs typeface="+mn-ea"/>
                <a:sym typeface="+mn-lt"/>
              </a:rPr>
              <a:t>&lt;= 4-5 books a year</a:t>
            </a:r>
          </a:p>
          <a:p>
            <a:pPr algn="l" fontAlgn="auto">
              <a:lnSpc>
                <a:spcPct val="150000"/>
              </a:lnSpc>
              <a:spcBef>
                <a:spcPts val="0"/>
              </a:spcBef>
            </a:pPr>
            <a:endParaRPr lang="en-US" altLang="zh-CN" sz="1400" dirty="0">
              <a:solidFill>
                <a:srgbClr val="465E3C"/>
              </a:solidFill>
              <a:latin typeface="+mn-lt"/>
              <a:ea typeface="+mn-ea"/>
              <a:cs typeface="+mn-ea"/>
              <a:sym typeface="+mn-lt"/>
            </a:endParaRPr>
          </a:p>
          <a:p>
            <a:pPr algn="l" fontAlgn="auto">
              <a:lnSpc>
                <a:spcPct val="150000"/>
              </a:lnSpc>
              <a:spcBef>
                <a:spcPts val="0"/>
              </a:spcBef>
            </a:pPr>
            <a:r>
              <a:rPr lang="zh-CN" altLang="en-US" sz="1400" dirty="0">
                <a:solidFill>
                  <a:srgbClr val="465E3C"/>
                </a:solidFill>
                <a:latin typeface="+mn-lt"/>
                <a:ea typeface="+mn-ea"/>
                <a:cs typeface="+mn-ea"/>
                <a:sym typeface="+mn-lt"/>
              </a:rPr>
              <a:t>（</a:t>
            </a:r>
            <a:r>
              <a:rPr lang="en-US" altLang="zh-CN" sz="1400" dirty="0">
                <a:solidFill>
                  <a:srgbClr val="465E3C"/>
                </a:solidFill>
                <a:latin typeface="+mn-lt"/>
                <a:ea typeface="+mn-ea"/>
                <a:cs typeface="+mn-ea"/>
                <a:sym typeface="+mn-lt"/>
              </a:rPr>
              <a:t>Yi</a:t>
            </a:r>
            <a:r>
              <a:rPr lang="zh-CN" altLang="en-US" sz="1400" dirty="0">
                <a:solidFill>
                  <a:srgbClr val="465E3C"/>
                </a:solidFill>
                <a:latin typeface="+mn-lt"/>
                <a:ea typeface="+mn-ea"/>
                <a:cs typeface="+mn-ea"/>
                <a:sym typeface="+mn-lt"/>
              </a:rPr>
              <a:t>，</a:t>
            </a:r>
            <a:r>
              <a:rPr lang="en-US" altLang="zh-CN" sz="1400" dirty="0">
                <a:solidFill>
                  <a:srgbClr val="465E3C"/>
                </a:solidFill>
                <a:latin typeface="+mn-lt"/>
                <a:ea typeface="+mn-ea"/>
                <a:cs typeface="+mn-ea"/>
                <a:sym typeface="+mn-lt"/>
              </a:rPr>
              <a:t> 2021</a:t>
            </a:r>
            <a:r>
              <a:rPr lang="zh-CN" altLang="en-US" sz="1400" dirty="0">
                <a:solidFill>
                  <a:srgbClr val="465E3C"/>
                </a:solidFill>
                <a:latin typeface="+mn-lt"/>
                <a:ea typeface="+mn-ea"/>
                <a:cs typeface="+mn-ea"/>
                <a:sym typeface="+mn-lt"/>
              </a:rPr>
              <a:t>）</a:t>
            </a:r>
            <a:endParaRPr lang="en-US" altLang="zh-CN" sz="1400" dirty="0">
              <a:solidFill>
                <a:srgbClr val="465E3C"/>
              </a:solidFill>
              <a:latin typeface="+mn-lt"/>
              <a:ea typeface="+mn-ea"/>
              <a:cs typeface="+mn-ea"/>
              <a:sym typeface="+mn-lt"/>
            </a:endParaRPr>
          </a:p>
          <a:p>
            <a:pPr algn="l" fontAlgn="auto">
              <a:lnSpc>
                <a:spcPct val="150000"/>
              </a:lnSpc>
              <a:spcBef>
                <a:spcPts val="0"/>
              </a:spcBef>
            </a:pPr>
            <a:endParaRPr lang="en-US" altLang="zh-CN" sz="1600" b="1" dirty="0">
              <a:solidFill>
                <a:srgbClr val="465E3C"/>
              </a:solidFill>
              <a:latin typeface="+mn-lt"/>
              <a:ea typeface="+mn-ea"/>
              <a:cs typeface="+mn-ea"/>
              <a:sym typeface="+mn-lt"/>
            </a:endParaRPr>
          </a:p>
        </p:txBody>
      </p:sp>
      <p:pic>
        <p:nvPicPr>
          <p:cNvPr id="9" name="图片 8">
            <a:extLst>
              <a:ext uri="{FF2B5EF4-FFF2-40B4-BE49-F238E27FC236}">
                <a16:creationId xmlns:a16="http://schemas.microsoft.com/office/drawing/2014/main" id="{59C40F02-508D-4219-8D08-79E6B1F882B8}"/>
              </a:ext>
            </a:extLst>
          </p:cNvPr>
          <p:cNvPicPr>
            <a:picLocks noChangeAspect="1"/>
          </p:cNvPicPr>
          <p:nvPr/>
        </p:nvPicPr>
        <p:blipFill>
          <a:blip r:embed="rId4"/>
          <a:stretch>
            <a:fillRect/>
          </a:stretch>
        </p:blipFill>
        <p:spPr>
          <a:xfrm>
            <a:off x="264778" y="4388257"/>
            <a:ext cx="5222956" cy="606784"/>
          </a:xfrm>
          <a:prstGeom prst="rect">
            <a:avLst/>
          </a:prstGeom>
        </p:spPr>
      </p:pic>
      <p:pic>
        <p:nvPicPr>
          <p:cNvPr id="11" name="图片 10">
            <a:extLst>
              <a:ext uri="{FF2B5EF4-FFF2-40B4-BE49-F238E27FC236}">
                <a16:creationId xmlns:a16="http://schemas.microsoft.com/office/drawing/2014/main" id="{5C3C9A8E-330D-448F-B7C6-1A81E5CEA30A}"/>
              </a:ext>
            </a:extLst>
          </p:cNvPr>
          <p:cNvPicPr>
            <a:picLocks noChangeAspect="1"/>
          </p:cNvPicPr>
          <p:nvPr/>
        </p:nvPicPr>
        <p:blipFill>
          <a:blip r:embed="rId5"/>
          <a:stretch>
            <a:fillRect/>
          </a:stretch>
        </p:blipFill>
        <p:spPr>
          <a:xfrm>
            <a:off x="264777" y="4995040"/>
            <a:ext cx="5196541" cy="316110"/>
          </a:xfrm>
          <a:prstGeom prst="rect">
            <a:avLst/>
          </a:prstGeom>
        </p:spPr>
      </p:pic>
      <p:cxnSp>
        <p:nvCxnSpPr>
          <p:cNvPr id="20" name="直接箭头连接符 19">
            <a:extLst>
              <a:ext uri="{FF2B5EF4-FFF2-40B4-BE49-F238E27FC236}">
                <a16:creationId xmlns:a16="http://schemas.microsoft.com/office/drawing/2014/main" id="{EF310952-0F1E-4C02-9EDD-8BC7BB2541C3}"/>
              </a:ext>
            </a:extLst>
          </p:cNvPr>
          <p:cNvCxnSpPr>
            <a:cxnSpLocks/>
          </p:cNvCxnSpPr>
          <p:nvPr/>
        </p:nvCxnSpPr>
        <p:spPr>
          <a:xfrm>
            <a:off x="5884615" y="2738886"/>
            <a:ext cx="1311152" cy="45916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9" name="直接箭头连接符 28">
            <a:extLst>
              <a:ext uri="{FF2B5EF4-FFF2-40B4-BE49-F238E27FC236}">
                <a16:creationId xmlns:a16="http://schemas.microsoft.com/office/drawing/2014/main" id="{8F76A914-C789-4D7A-B620-589BFFAAD163}"/>
              </a:ext>
            </a:extLst>
          </p:cNvPr>
          <p:cNvCxnSpPr>
            <a:cxnSpLocks/>
          </p:cNvCxnSpPr>
          <p:nvPr/>
        </p:nvCxnSpPr>
        <p:spPr>
          <a:xfrm>
            <a:off x="5461318" y="3187752"/>
            <a:ext cx="496093" cy="164529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2" name="直接箭头连接符 31">
            <a:extLst>
              <a:ext uri="{FF2B5EF4-FFF2-40B4-BE49-F238E27FC236}">
                <a16:creationId xmlns:a16="http://schemas.microsoft.com/office/drawing/2014/main" id="{BBA8CFF0-EE51-451C-86E2-946DA547FE64}"/>
              </a:ext>
            </a:extLst>
          </p:cNvPr>
          <p:cNvCxnSpPr>
            <a:cxnSpLocks/>
          </p:cNvCxnSpPr>
          <p:nvPr/>
        </p:nvCxnSpPr>
        <p:spPr>
          <a:xfrm flipV="1">
            <a:off x="6896765" y="3693027"/>
            <a:ext cx="767905" cy="114002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3" name="图片 2">
            <a:extLst>
              <a:ext uri="{FF2B5EF4-FFF2-40B4-BE49-F238E27FC236}">
                <a16:creationId xmlns:a16="http://schemas.microsoft.com/office/drawing/2014/main" id="{7785A721-5A88-4E22-9771-8C0665278648}"/>
              </a:ext>
            </a:extLst>
          </p:cNvPr>
          <p:cNvPicPr>
            <a:picLocks noChangeAspect="1"/>
          </p:cNvPicPr>
          <p:nvPr/>
        </p:nvPicPr>
        <p:blipFill>
          <a:blip r:embed="rId6"/>
          <a:stretch>
            <a:fillRect/>
          </a:stretch>
        </p:blipFill>
        <p:spPr>
          <a:xfrm>
            <a:off x="2448578" y="801782"/>
            <a:ext cx="6025480" cy="45136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20" name="文本框 19"/>
          <p:cNvSpPr txBox="1"/>
          <p:nvPr/>
        </p:nvSpPr>
        <p:spPr>
          <a:xfrm>
            <a:off x="355600" y="1039387"/>
            <a:ext cx="11351862" cy="4399346"/>
          </a:xfrm>
          <a:prstGeom prst="rect">
            <a:avLst/>
          </a:prstGeom>
          <a:noFill/>
        </p:spPr>
        <p:txBody>
          <a:bodyPr wrap="square">
            <a:spAutoFit/>
          </a:bodyPr>
          <a:lstStyle/>
          <a:p>
            <a:pPr>
              <a:lnSpc>
                <a:spcPct val="150000"/>
              </a:lnSpc>
              <a:spcBef>
                <a:spcPts val="0"/>
              </a:spcBef>
              <a:buFont typeface="Arial" panose="020B0604020202020204" pitchFamily="34" charset="0"/>
            </a:pPr>
            <a:r>
              <a:rPr lang="en-US" sz="1600" b="1" dirty="0">
                <a:solidFill>
                  <a:srgbClr val="465E3C"/>
                </a:solidFill>
                <a:latin typeface="+mn-lt"/>
                <a:cs typeface="+mn-ea"/>
                <a:sym typeface="+mn-lt"/>
              </a:rPr>
              <a:t>In addition to some very famous Classical Chinese literature, in the dissemination of contemporary Chinese literature, many countries like to translate the works of some writers that are not well-known in China, such as Zhang </a:t>
            </a:r>
            <a:r>
              <a:rPr lang="en-US" sz="1600" b="1" dirty="0" err="1">
                <a:solidFill>
                  <a:srgbClr val="465E3C"/>
                </a:solidFill>
                <a:latin typeface="+mn-lt"/>
                <a:cs typeface="+mn-ea"/>
                <a:sym typeface="+mn-lt"/>
              </a:rPr>
              <a:t>Xianliang</a:t>
            </a:r>
            <a:r>
              <a:rPr lang="en-US" sz="1600" b="1" dirty="0">
                <a:solidFill>
                  <a:srgbClr val="465E3C"/>
                </a:solidFill>
                <a:latin typeface="+mn-lt"/>
                <a:cs typeface="+mn-ea"/>
                <a:sym typeface="+mn-lt"/>
              </a:rPr>
              <a:t>, Mian </a:t>
            </a:r>
            <a:r>
              <a:rPr lang="en-US" sz="1600" b="1" dirty="0" err="1">
                <a:solidFill>
                  <a:srgbClr val="465E3C"/>
                </a:solidFill>
                <a:latin typeface="+mn-lt"/>
                <a:cs typeface="+mn-ea"/>
                <a:sym typeface="+mn-lt"/>
              </a:rPr>
              <a:t>Mian</a:t>
            </a:r>
            <a:r>
              <a:rPr lang="en-US" sz="1600" b="1" dirty="0">
                <a:solidFill>
                  <a:srgbClr val="465E3C"/>
                </a:solidFill>
                <a:latin typeface="+mn-lt"/>
                <a:cs typeface="+mn-ea"/>
                <a:sym typeface="+mn-lt"/>
              </a:rPr>
              <a:t>, etc. </a:t>
            </a:r>
            <a:r>
              <a:rPr lang="en-US" altLang="zh-CN" sz="1600" b="1" dirty="0">
                <a:solidFill>
                  <a:srgbClr val="465E3C"/>
                </a:solidFill>
                <a:latin typeface="+mn-lt"/>
                <a:cs typeface="+mn-ea"/>
                <a:sym typeface="+mn-lt"/>
              </a:rPr>
              <a:t>Chinese literary classics from the western perspective are different from what Chinese people think, which makes up for the defects of Chinese perspective.</a:t>
            </a:r>
          </a:p>
          <a:p>
            <a:pPr>
              <a:lnSpc>
                <a:spcPct val="150000"/>
              </a:lnSpc>
              <a:spcBef>
                <a:spcPts val="0"/>
              </a:spcBef>
              <a:buFont typeface="Arial" panose="020B0604020202020204" pitchFamily="34" charset="0"/>
            </a:pPr>
            <a:endParaRPr lang="en-US" altLang="zh-CN" sz="1600" b="1" dirty="0">
              <a:solidFill>
                <a:srgbClr val="465E3C"/>
              </a:solidFill>
              <a:effectLst/>
              <a:latin typeface="+mn-lt"/>
              <a:cs typeface="+mn-ea"/>
              <a:sym typeface="+mn-lt"/>
            </a:endParaRPr>
          </a:p>
          <a:p>
            <a:pPr>
              <a:lnSpc>
                <a:spcPct val="150000"/>
              </a:lnSpc>
              <a:spcBef>
                <a:spcPts val="0"/>
              </a:spcBef>
            </a:pPr>
            <a:r>
              <a:rPr lang="en-US" altLang="zh-CN" sz="1600" b="1" dirty="0">
                <a:solidFill>
                  <a:srgbClr val="465E3C"/>
                </a:solidFill>
                <a:latin typeface="+mn-lt"/>
                <a:cs typeface="+mn-ea"/>
                <a:sym typeface="+mn-lt"/>
              </a:rPr>
              <a:t>The distribution of translation for foreign languages is uneven, with more French translations. So other countries might take the French translation as a reference to translate it into Dutch, Spanish, and so on.</a:t>
            </a:r>
          </a:p>
          <a:p>
            <a:pPr>
              <a:lnSpc>
                <a:spcPct val="150000"/>
              </a:lnSpc>
              <a:spcBef>
                <a:spcPts val="0"/>
              </a:spcBef>
            </a:pPr>
            <a:endParaRPr lang="en-US" altLang="zh-CN" sz="1600" b="1" dirty="0">
              <a:solidFill>
                <a:srgbClr val="465E3C"/>
              </a:solidFill>
              <a:latin typeface="+mn-lt"/>
              <a:cs typeface="+mn-ea"/>
              <a:sym typeface="+mn-lt"/>
            </a:endParaRPr>
          </a:p>
          <a:p>
            <a:pPr>
              <a:lnSpc>
                <a:spcPct val="150000"/>
              </a:lnSpc>
              <a:spcBef>
                <a:spcPts val="0"/>
              </a:spcBef>
            </a:pPr>
            <a:r>
              <a:rPr lang="en-US" altLang="zh-CN" sz="1600" b="1" dirty="0">
                <a:solidFill>
                  <a:srgbClr val="465E3C"/>
                </a:solidFill>
                <a:latin typeface="+mn-lt"/>
                <a:cs typeface="+mn-ea"/>
                <a:sym typeface="+mn-lt"/>
              </a:rPr>
              <a:t>In the past 20 years, the number of Chinese contemporary literary works translated into English has been increasing steadily, but there are almost no sensational works. Chinese literature has little influence in the West due to many unfavorable factors such as history, society, and culture. </a:t>
            </a:r>
          </a:p>
          <a:p>
            <a:pPr>
              <a:lnSpc>
                <a:spcPct val="150000"/>
              </a:lnSpc>
              <a:spcBef>
                <a:spcPts val="0"/>
              </a:spcBef>
              <a:buFont typeface="Arial" panose="020B0604020202020204" pitchFamily="34" charset="0"/>
            </a:pPr>
            <a:endParaRPr lang="zh-CN" altLang="en-US" sz="1100" b="1" dirty="0">
              <a:solidFill>
                <a:srgbClr val="465E3C"/>
              </a:solidFill>
              <a:effectLst/>
              <a:latin typeface="+mn-lt"/>
              <a:cs typeface="+mn-ea"/>
              <a:sym typeface="+mn-lt"/>
            </a:endParaRPr>
          </a:p>
        </p:txBody>
      </p:sp>
      <p:sp>
        <p:nvSpPr>
          <p:cNvPr id="28" name="文本框 27">
            <a:extLst>
              <a:ext uri="{FF2B5EF4-FFF2-40B4-BE49-F238E27FC236}">
                <a16:creationId xmlns:a16="http://schemas.microsoft.com/office/drawing/2014/main" id="{1C21B247-EF7E-49B9-A8EC-CE2348449095}"/>
              </a:ext>
            </a:extLst>
          </p:cNvPr>
          <p:cNvSpPr txBox="1"/>
          <p:nvPr/>
        </p:nvSpPr>
        <p:spPr>
          <a:xfrm>
            <a:off x="551667" y="286385"/>
            <a:ext cx="6204246" cy="369332"/>
          </a:xfrm>
          <a:prstGeom prst="rect">
            <a:avLst/>
          </a:prstGeom>
          <a:noFill/>
        </p:spPr>
        <p:txBody>
          <a:bodyPr wrap="square">
            <a:spAutoFit/>
          </a:bodyPr>
          <a:lstStyle/>
          <a:p>
            <a:r>
              <a:rPr lang="en-US" altLang="zh-CN" dirty="0"/>
              <a:t>Conclusion</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en-US" altLang="zh-CN" sz="2400" dirty="0">
                <a:solidFill>
                  <a:srgbClr val="465E3C"/>
                </a:solidFill>
                <a:latin typeface="+mn-lt"/>
                <a:cs typeface="+mn-ea"/>
                <a:sym typeface="+mn-lt"/>
              </a:rPr>
              <a:t>References</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11" name="文本框 10"/>
          <p:cNvSpPr txBox="1"/>
          <p:nvPr/>
        </p:nvSpPr>
        <p:spPr>
          <a:xfrm>
            <a:off x="355600" y="904415"/>
            <a:ext cx="11648336" cy="5219506"/>
          </a:xfrm>
          <a:prstGeom prst="rect">
            <a:avLst/>
          </a:prstGeom>
          <a:noFill/>
        </p:spPr>
        <p:txBody>
          <a:bodyPr wrap="square" rtlCol="0">
            <a:spAutoFit/>
          </a:bodyPr>
          <a:lstStyle/>
          <a:p>
            <a:pPr>
              <a:lnSpc>
                <a:spcPct val="150000"/>
              </a:lnSpc>
            </a:pPr>
            <a:r>
              <a:rPr lang="zh-CN" altLang="en-US" sz="1600" b="1" dirty="0">
                <a:solidFill>
                  <a:srgbClr val="465E3C"/>
                </a:solidFill>
                <a:latin typeface="+mn-lt"/>
                <a:cs typeface="+mn-ea"/>
                <a:sym typeface="+mn-lt"/>
              </a:rPr>
              <a:t>耿强</a:t>
            </a:r>
            <a:r>
              <a:rPr lang="en-US" altLang="zh-CN" sz="1600" b="1" dirty="0">
                <a:solidFill>
                  <a:srgbClr val="465E3C"/>
                </a:solidFill>
                <a:latin typeface="+mn-lt"/>
                <a:cs typeface="+mn-ea"/>
                <a:sym typeface="+mn-lt"/>
              </a:rPr>
              <a:t>. </a:t>
            </a:r>
            <a:r>
              <a:rPr lang="zh-CN" altLang="en-US" sz="1600" b="1" dirty="0">
                <a:solidFill>
                  <a:srgbClr val="465E3C"/>
                </a:solidFill>
                <a:latin typeface="+mn-lt"/>
                <a:cs typeface="+mn-ea"/>
                <a:sym typeface="+mn-lt"/>
              </a:rPr>
              <a:t>文学译介与中国文学“走向世界”</a:t>
            </a:r>
            <a:r>
              <a:rPr lang="en-US" altLang="zh-CN" sz="1600" b="1" dirty="0">
                <a:solidFill>
                  <a:srgbClr val="465E3C"/>
                </a:solidFill>
                <a:latin typeface="+mn-lt"/>
                <a:cs typeface="+mn-ea"/>
                <a:sym typeface="+mn-lt"/>
              </a:rPr>
              <a:t>[D].</a:t>
            </a:r>
            <a:r>
              <a:rPr lang="zh-CN" altLang="en-US" sz="1600" b="1" dirty="0">
                <a:solidFill>
                  <a:srgbClr val="465E3C"/>
                </a:solidFill>
                <a:latin typeface="+mn-lt"/>
                <a:cs typeface="+mn-ea"/>
                <a:sym typeface="+mn-lt"/>
              </a:rPr>
              <a:t>上海外国语大学</a:t>
            </a:r>
            <a:r>
              <a:rPr lang="en-US" altLang="zh-CN" sz="1600" b="1" dirty="0">
                <a:solidFill>
                  <a:srgbClr val="465E3C"/>
                </a:solidFill>
                <a:latin typeface="+mn-lt"/>
                <a:cs typeface="+mn-ea"/>
                <a:sym typeface="+mn-lt"/>
              </a:rPr>
              <a:t>,2010.</a:t>
            </a:r>
          </a:p>
          <a:p>
            <a:pPr>
              <a:lnSpc>
                <a:spcPct val="150000"/>
              </a:lnSpc>
            </a:pPr>
            <a:r>
              <a:rPr lang="zh-CN" altLang="en-US" sz="1600" b="1" dirty="0">
                <a:solidFill>
                  <a:srgbClr val="465E3C"/>
                </a:solidFill>
                <a:latin typeface="+mn-lt"/>
                <a:cs typeface="+mn-ea"/>
                <a:sym typeface="+mn-lt"/>
              </a:rPr>
              <a:t>郑晔</a:t>
            </a:r>
            <a:r>
              <a:rPr lang="en-US" altLang="zh-CN" sz="1600" b="1" dirty="0">
                <a:solidFill>
                  <a:srgbClr val="465E3C"/>
                </a:solidFill>
                <a:latin typeface="+mn-lt"/>
                <a:cs typeface="+mn-ea"/>
                <a:sym typeface="+mn-lt"/>
              </a:rPr>
              <a:t>. </a:t>
            </a:r>
            <a:r>
              <a:rPr lang="zh-CN" altLang="en-US" sz="1600" b="1" dirty="0">
                <a:solidFill>
                  <a:srgbClr val="465E3C"/>
                </a:solidFill>
                <a:latin typeface="+mn-lt"/>
                <a:cs typeface="+mn-ea"/>
                <a:sym typeface="+mn-lt"/>
              </a:rPr>
              <a:t>国家机构赞助下中国文学的对外译介</a:t>
            </a:r>
            <a:r>
              <a:rPr lang="en-US" altLang="zh-CN" sz="1600" b="1" dirty="0">
                <a:solidFill>
                  <a:srgbClr val="465E3C"/>
                </a:solidFill>
                <a:latin typeface="+mn-lt"/>
                <a:cs typeface="+mn-ea"/>
                <a:sym typeface="+mn-lt"/>
              </a:rPr>
              <a:t>[D].</a:t>
            </a:r>
            <a:r>
              <a:rPr lang="zh-CN" altLang="en-US" sz="1600" b="1" dirty="0">
                <a:solidFill>
                  <a:srgbClr val="465E3C"/>
                </a:solidFill>
                <a:latin typeface="+mn-lt"/>
                <a:cs typeface="+mn-ea"/>
                <a:sym typeface="+mn-lt"/>
              </a:rPr>
              <a:t>上海外国语大学</a:t>
            </a:r>
            <a:r>
              <a:rPr lang="en-US" altLang="zh-CN" sz="1600" b="1" dirty="0">
                <a:solidFill>
                  <a:srgbClr val="465E3C"/>
                </a:solidFill>
                <a:latin typeface="+mn-lt"/>
                <a:cs typeface="+mn-ea"/>
                <a:sym typeface="+mn-lt"/>
              </a:rPr>
              <a:t>,2012.</a:t>
            </a:r>
          </a:p>
          <a:p>
            <a:pPr>
              <a:lnSpc>
                <a:spcPct val="150000"/>
              </a:lnSpc>
            </a:pPr>
            <a:r>
              <a:rPr lang="zh-CN" altLang="en-US" sz="1600" b="1" dirty="0">
                <a:solidFill>
                  <a:srgbClr val="465E3C"/>
                </a:solidFill>
                <a:latin typeface="+mn-lt"/>
                <a:cs typeface="+mn-ea"/>
                <a:sym typeface="+mn-lt"/>
              </a:rPr>
              <a:t>赵征军</a:t>
            </a:r>
            <a:r>
              <a:rPr lang="en-US" altLang="zh-CN" sz="1600" b="1" dirty="0">
                <a:solidFill>
                  <a:srgbClr val="465E3C"/>
                </a:solidFill>
                <a:latin typeface="+mn-lt"/>
                <a:cs typeface="+mn-ea"/>
                <a:sym typeface="+mn-lt"/>
              </a:rPr>
              <a:t>. </a:t>
            </a:r>
            <a:r>
              <a:rPr lang="zh-CN" altLang="en-US" sz="1600" b="1" dirty="0">
                <a:solidFill>
                  <a:srgbClr val="465E3C"/>
                </a:solidFill>
                <a:latin typeface="+mn-lt"/>
                <a:cs typeface="+mn-ea"/>
                <a:sym typeface="+mn-lt"/>
              </a:rPr>
              <a:t>中国戏剧典籍译介研究</a:t>
            </a:r>
            <a:r>
              <a:rPr lang="en-US" altLang="zh-CN" sz="1600" b="1" dirty="0">
                <a:solidFill>
                  <a:srgbClr val="465E3C"/>
                </a:solidFill>
                <a:latin typeface="+mn-lt"/>
                <a:cs typeface="+mn-ea"/>
                <a:sym typeface="+mn-lt"/>
              </a:rPr>
              <a:t>[D].</a:t>
            </a:r>
            <a:r>
              <a:rPr lang="zh-CN" altLang="en-US" sz="1600" b="1" dirty="0">
                <a:solidFill>
                  <a:srgbClr val="465E3C"/>
                </a:solidFill>
                <a:latin typeface="+mn-lt"/>
                <a:cs typeface="+mn-ea"/>
                <a:sym typeface="+mn-lt"/>
              </a:rPr>
              <a:t>上海外国语大学</a:t>
            </a:r>
            <a:r>
              <a:rPr lang="en-US" altLang="zh-CN" sz="1600" b="1" dirty="0">
                <a:solidFill>
                  <a:srgbClr val="465E3C"/>
                </a:solidFill>
                <a:latin typeface="+mn-lt"/>
                <a:cs typeface="+mn-ea"/>
                <a:sym typeface="+mn-lt"/>
              </a:rPr>
              <a:t>,2013.</a:t>
            </a:r>
          </a:p>
          <a:p>
            <a:pPr>
              <a:lnSpc>
                <a:spcPct val="150000"/>
              </a:lnSpc>
            </a:pPr>
            <a:r>
              <a:rPr lang="zh-CN" altLang="en-US" sz="1600" b="1" dirty="0">
                <a:solidFill>
                  <a:srgbClr val="465E3C"/>
                </a:solidFill>
                <a:latin typeface="+mn-lt"/>
                <a:cs typeface="+mn-ea"/>
                <a:sym typeface="+mn-lt"/>
              </a:rPr>
              <a:t>鲍晓英</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从莫言英译作品译介效果看中国文学“走出去”</a:t>
            </a:r>
            <a:r>
              <a:rPr lang="en-US" altLang="zh-CN" sz="1600" b="1" dirty="0">
                <a:solidFill>
                  <a:srgbClr val="465E3C"/>
                </a:solidFill>
                <a:latin typeface="+mn-lt"/>
                <a:cs typeface="+mn-ea"/>
                <a:sym typeface="+mn-lt"/>
              </a:rPr>
              <a:t>[J].</a:t>
            </a:r>
            <a:r>
              <a:rPr lang="zh-CN" altLang="en-US" sz="1600" b="1" dirty="0">
                <a:solidFill>
                  <a:srgbClr val="465E3C"/>
                </a:solidFill>
                <a:latin typeface="+mn-lt"/>
                <a:cs typeface="+mn-ea"/>
                <a:sym typeface="+mn-lt"/>
              </a:rPr>
              <a:t>中国翻译</a:t>
            </a:r>
            <a:r>
              <a:rPr lang="en-US" altLang="zh-CN" sz="1600" b="1" dirty="0">
                <a:solidFill>
                  <a:srgbClr val="465E3C"/>
                </a:solidFill>
                <a:latin typeface="+mn-lt"/>
                <a:cs typeface="+mn-ea"/>
                <a:sym typeface="+mn-lt"/>
              </a:rPr>
              <a:t>,2015,36(01):13-17+126.</a:t>
            </a:r>
          </a:p>
          <a:p>
            <a:pPr>
              <a:lnSpc>
                <a:spcPct val="150000"/>
              </a:lnSpc>
            </a:pPr>
            <a:r>
              <a:rPr lang="zh-CN" altLang="en-US" sz="1600" b="1" dirty="0">
                <a:solidFill>
                  <a:srgbClr val="465E3C"/>
                </a:solidFill>
                <a:latin typeface="+mn-lt"/>
                <a:cs typeface="+mn-ea"/>
                <a:sym typeface="+mn-lt"/>
              </a:rPr>
              <a:t>高方</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许钧</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现状、问题与建议</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关于中国文学走出去的思考</a:t>
            </a:r>
            <a:r>
              <a:rPr lang="en-US" altLang="zh-CN" sz="1600" b="1" dirty="0">
                <a:solidFill>
                  <a:srgbClr val="465E3C"/>
                </a:solidFill>
                <a:latin typeface="+mn-lt"/>
                <a:cs typeface="+mn-ea"/>
                <a:sym typeface="+mn-lt"/>
              </a:rPr>
              <a:t>[J].</a:t>
            </a:r>
            <a:r>
              <a:rPr lang="zh-CN" altLang="en-US" sz="1600" b="1" dirty="0">
                <a:solidFill>
                  <a:srgbClr val="465E3C"/>
                </a:solidFill>
                <a:latin typeface="+mn-lt"/>
                <a:cs typeface="+mn-ea"/>
                <a:sym typeface="+mn-lt"/>
              </a:rPr>
              <a:t>中国翻译</a:t>
            </a:r>
            <a:r>
              <a:rPr lang="en-US" altLang="zh-CN" sz="1600" b="1" dirty="0">
                <a:solidFill>
                  <a:srgbClr val="465E3C"/>
                </a:solidFill>
                <a:latin typeface="+mn-lt"/>
                <a:cs typeface="+mn-ea"/>
                <a:sym typeface="+mn-lt"/>
              </a:rPr>
              <a:t>,2010,31(06):5-9+92.</a:t>
            </a:r>
          </a:p>
          <a:p>
            <a:pPr>
              <a:lnSpc>
                <a:spcPct val="150000"/>
              </a:lnSpc>
            </a:pPr>
            <a:r>
              <a:rPr lang="zh-CN" altLang="en-US" sz="1600" b="1" dirty="0">
                <a:solidFill>
                  <a:srgbClr val="465E3C"/>
                </a:solidFill>
                <a:latin typeface="+mn-lt"/>
                <a:cs typeface="+mn-ea"/>
              </a:rPr>
              <a:t>余承法</a:t>
            </a:r>
            <a:r>
              <a:rPr lang="en-US" altLang="zh-CN" sz="1600" b="1" dirty="0">
                <a:solidFill>
                  <a:srgbClr val="465E3C"/>
                </a:solidFill>
                <a:latin typeface="+mn-lt"/>
                <a:cs typeface="+mn-ea"/>
              </a:rPr>
              <a:t>.《</a:t>
            </a:r>
            <a:r>
              <a:rPr lang="zh-CN" altLang="en-US" sz="1600" b="1" dirty="0">
                <a:solidFill>
                  <a:srgbClr val="465E3C"/>
                </a:solidFill>
                <a:latin typeface="+mn-lt"/>
                <a:cs typeface="+mn-ea"/>
              </a:rPr>
              <a:t>围城</a:t>
            </a:r>
            <a:r>
              <a:rPr lang="en-US" altLang="zh-CN" sz="1600" b="1" dirty="0">
                <a:solidFill>
                  <a:srgbClr val="465E3C"/>
                </a:solidFill>
                <a:latin typeface="+mn-lt"/>
                <a:cs typeface="+mn-ea"/>
              </a:rPr>
              <a:t>》</a:t>
            </a:r>
            <a:r>
              <a:rPr lang="zh-CN" altLang="en-US" sz="1600" b="1" dirty="0">
                <a:solidFill>
                  <a:srgbClr val="465E3C"/>
                </a:solidFill>
                <a:latin typeface="+mn-lt"/>
                <a:cs typeface="+mn-ea"/>
              </a:rPr>
              <a:t>海外旅行</a:t>
            </a:r>
            <a:r>
              <a:rPr lang="en-US" altLang="zh-CN" sz="1600" b="1" dirty="0">
                <a:solidFill>
                  <a:srgbClr val="465E3C"/>
                </a:solidFill>
                <a:latin typeface="+mn-lt"/>
                <a:cs typeface="+mn-ea"/>
              </a:rPr>
              <a:t>70</a:t>
            </a:r>
            <a:r>
              <a:rPr lang="zh-CN" altLang="en-US" sz="1600" b="1" dirty="0">
                <a:solidFill>
                  <a:srgbClr val="465E3C"/>
                </a:solidFill>
                <a:latin typeface="+mn-lt"/>
                <a:cs typeface="+mn-ea"/>
              </a:rPr>
              <a:t>年</a:t>
            </a:r>
            <a:r>
              <a:rPr lang="en-US" altLang="zh-CN" sz="1600" b="1" dirty="0">
                <a:solidFill>
                  <a:srgbClr val="465E3C"/>
                </a:solidFill>
                <a:latin typeface="+mn-lt"/>
                <a:cs typeface="+mn-ea"/>
              </a:rPr>
              <a:t>[J].</a:t>
            </a:r>
            <a:r>
              <a:rPr lang="zh-CN" altLang="en-US" sz="1600" b="1" dirty="0">
                <a:solidFill>
                  <a:srgbClr val="465E3C"/>
                </a:solidFill>
                <a:latin typeface="+mn-lt"/>
                <a:cs typeface="+mn-ea"/>
              </a:rPr>
              <a:t>外语学刊</a:t>
            </a:r>
            <a:r>
              <a:rPr lang="en-US" altLang="zh-CN" sz="1600" b="1" dirty="0">
                <a:solidFill>
                  <a:srgbClr val="465E3C"/>
                </a:solidFill>
                <a:latin typeface="+mn-lt"/>
                <a:cs typeface="+mn-ea"/>
              </a:rPr>
              <a:t>,2018(01):116-121.</a:t>
            </a:r>
          </a:p>
          <a:p>
            <a:pPr>
              <a:lnSpc>
                <a:spcPct val="150000"/>
              </a:lnSpc>
            </a:pPr>
            <a:r>
              <a:rPr lang="zh-CN" altLang="en-US" sz="1600" b="1" dirty="0">
                <a:solidFill>
                  <a:srgbClr val="465E3C"/>
                </a:solidFill>
                <a:latin typeface="+mn-lt"/>
                <a:cs typeface="+mn-ea"/>
              </a:rPr>
              <a:t>余承法</a:t>
            </a:r>
            <a:r>
              <a:rPr lang="en-US" altLang="zh-CN" sz="1600" b="1" dirty="0">
                <a:solidFill>
                  <a:srgbClr val="465E3C"/>
                </a:solidFill>
                <a:latin typeface="+mn-lt"/>
                <a:cs typeface="+mn-ea"/>
              </a:rPr>
              <a:t>.</a:t>
            </a:r>
            <a:r>
              <a:rPr lang="zh-CN" altLang="en-US" sz="1600" b="1" dirty="0">
                <a:solidFill>
                  <a:srgbClr val="465E3C"/>
                </a:solidFill>
                <a:latin typeface="+mn-lt"/>
                <a:cs typeface="+mn-ea"/>
              </a:rPr>
              <a:t>失衡的境外“钱学”研究</a:t>
            </a:r>
            <a:r>
              <a:rPr lang="en-US" altLang="zh-CN" sz="1600" b="1" dirty="0">
                <a:solidFill>
                  <a:srgbClr val="465E3C"/>
                </a:solidFill>
                <a:latin typeface="+mn-lt"/>
                <a:cs typeface="+mn-ea"/>
              </a:rPr>
              <a:t>70</a:t>
            </a:r>
            <a:r>
              <a:rPr lang="zh-CN" altLang="en-US" sz="1600" b="1" dirty="0">
                <a:solidFill>
                  <a:srgbClr val="465E3C"/>
                </a:solidFill>
                <a:latin typeface="+mn-lt"/>
                <a:cs typeface="+mn-ea"/>
              </a:rPr>
              <a:t>年</a:t>
            </a:r>
            <a:r>
              <a:rPr lang="en-US" altLang="zh-CN" sz="1600" b="1" dirty="0">
                <a:solidFill>
                  <a:srgbClr val="465E3C"/>
                </a:solidFill>
                <a:latin typeface="+mn-lt"/>
                <a:cs typeface="+mn-ea"/>
              </a:rPr>
              <a:t>(1948—2018)[J].</a:t>
            </a:r>
            <a:r>
              <a:rPr lang="zh-CN" altLang="en-US" sz="1600" b="1" dirty="0">
                <a:solidFill>
                  <a:srgbClr val="465E3C"/>
                </a:solidFill>
                <a:latin typeface="+mn-lt"/>
                <a:cs typeface="+mn-ea"/>
              </a:rPr>
              <a:t>北方工业大学学报</a:t>
            </a:r>
            <a:r>
              <a:rPr lang="en-US" altLang="zh-CN" sz="1600" b="1" dirty="0">
                <a:solidFill>
                  <a:srgbClr val="465E3C"/>
                </a:solidFill>
                <a:latin typeface="+mn-lt"/>
                <a:cs typeface="+mn-ea"/>
              </a:rPr>
              <a:t>,2020,32(06):70-79.</a:t>
            </a:r>
          </a:p>
          <a:p>
            <a:pPr>
              <a:lnSpc>
                <a:spcPct val="150000"/>
              </a:lnSpc>
            </a:pPr>
            <a:r>
              <a:rPr lang="zh-CN" altLang="en-US" sz="1600" b="1" dirty="0">
                <a:solidFill>
                  <a:srgbClr val="465E3C"/>
                </a:solidFill>
                <a:latin typeface="+mn-lt"/>
                <a:cs typeface="+mn-ea"/>
                <a:sym typeface="+mn-lt"/>
              </a:rPr>
              <a:t>李永东</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李雅博</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论中国新时期文学的西方接受</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以英语视界中的</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狼图腾</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为例</a:t>
            </a:r>
            <a:r>
              <a:rPr lang="en-US" altLang="zh-CN" sz="1600" b="1" dirty="0">
                <a:solidFill>
                  <a:srgbClr val="465E3C"/>
                </a:solidFill>
                <a:latin typeface="+mn-lt"/>
                <a:cs typeface="+mn-ea"/>
                <a:sym typeface="+mn-lt"/>
              </a:rPr>
              <a:t>[J].</a:t>
            </a:r>
            <a:r>
              <a:rPr lang="zh-CN" altLang="en-US" sz="1600" b="1" dirty="0">
                <a:solidFill>
                  <a:srgbClr val="465E3C"/>
                </a:solidFill>
                <a:latin typeface="+mn-lt"/>
                <a:cs typeface="+mn-ea"/>
                <a:sym typeface="+mn-lt"/>
              </a:rPr>
              <a:t>中国现代文学研究丛刊</a:t>
            </a:r>
            <a:r>
              <a:rPr lang="en-US" altLang="zh-CN" sz="1600" b="1" dirty="0">
                <a:solidFill>
                  <a:srgbClr val="465E3C"/>
                </a:solidFill>
                <a:latin typeface="+mn-lt"/>
                <a:cs typeface="+mn-ea"/>
                <a:sym typeface="+mn-lt"/>
              </a:rPr>
              <a:t>,2011(04):79-89.</a:t>
            </a:r>
          </a:p>
          <a:p>
            <a:pPr>
              <a:lnSpc>
                <a:spcPct val="150000"/>
              </a:lnSpc>
            </a:pPr>
            <a:r>
              <a:rPr lang="zh-CN" altLang="en-US" sz="1600" b="1" dirty="0">
                <a:solidFill>
                  <a:srgbClr val="465E3C"/>
                </a:solidFill>
                <a:latin typeface="+mn-lt"/>
                <a:cs typeface="+mn-ea"/>
                <a:sym typeface="+mn-lt"/>
              </a:rPr>
              <a:t>杭零</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许钧</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兄弟</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的不同诠释与接受</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余华在法兰西文化语境中的译介</a:t>
            </a:r>
            <a:r>
              <a:rPr lang="en-US" altLang="zh-CN" sz="1600" b="1" dirty="0">
                <a:solidFill>
                  <a:srgbClr val="465E3C"/>
                </a:solidFill>
                <a:latin typeface="+mn-lt"/>
                <a:cs typeface="+mn-ea"/>
                <a:sym typeface="+mn-lt"/>
              </a:rPr>
              <a:t>[J].</a:t>
            </a:r>
            <a:r>
              <a:rPr lang="zh-CN" altLang="en-US" sz="1600" b="1" dirty="0">
                <a:solidFill>
                  <a:srgbClr val="465E3C"/>
                </a:solidFill>
                <a:latin typeface="+mn-lt"/>
                <a:cs typeface="+mn-ea"/>
                <a:sym typeface="+mn-lt"/>
              </a:rPr>
              <a:t>文艺争鸣</a:t>
            </a:r>
            <a:r>
              <a:rPr lang="en-US" altLang="zh-CN" sz="1600" b="1" dirty="0">
                <a:solidFill>
                  <a:srgbClr val="465E3C"/>
                </a:solidFill>
                <a:latin typeface="+mn-lt"/>
                <a:cs typeface="+mn-ea"/>
                <a:sym typeface="+mn-lt"/>
              </a:rPr>
              <a:t>,2010(07):131-137.</a:t>
            </a:r>
          </a:p>
          <a:p>
            <a:pPr>
              <a:lnSpc>
                <a:spcPct val="150000"/>
              </a:lnSpc>
            </a:pPr>
            <a:r>
              <a:rPr lang="zh-CN" altLang="en-US" sz="1600" b="1" dirty="0">
                <a:solidFill>
                  <a:srgbClr val="465E3C"/>
                </a:solidFill>
                <a:latin typeface="+mn-lt"/>
                <a:cs typeface="+mn-ea"/>
                <a:sym typeface="+mn-lt"/>
              </a:rPr>
              <a:t>高方</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从翻译批评看中国现代文学在法国的译介与接受</a:t>
            </a:r>
            <a:r>
              <a:rPr lang="en-US" altLang="zh-CN" sz="1600" b="1" dirty="0">
                <a:solidFill>
                  <a:srgbClr val="465E3C"/>
                </a:solidFill>
                <a:latin typeface="+mn-lt"/>
                <a:cs typeface="+mn-ea"/>
                <a:sym typeface="+mn-lt"/>
              </a:rPr>
              <a:t>[J].</a:t>
            </a:r>
            <a:r>
              <a:rPr lang="zh-CN" altLang="en-US" sz="1600" b="1" dirty="0">
                <a:solidFill>
                  <a:srgbClr val="465E3C"/>
                </a:solidFill>
                <a:latin typeface="+mn-lt"/>
                <a:cs typeface="+mn-ea"/>
                <a:sym typeface="+mn-lt"/>
              </a:rPr>
              <a:t>外语教学</a:t>
            </a:r>
            <a:r>
              <a:rPr lang="en-US" altLang="zh-CN" sz="1600" b="1" dirty="0">
                <a:solidFill>
                  <a:srgbClr val="465E3C"/>
                </a:solidFill>
                <a:latin typeface="+mn-lt"/>
                <a:cs typeface="+mn-ea"/>
                <a:sym typeface="+mn-lt"/>
              </a:rPr>
              <a:t>,2009,30(01):99-103.</a:t>
            </a:r>
          </a:p>
          <a:p>
            <a:pPr>
              <a:lnSpc>
                <a:spcPct val="150000"/>
              </a:lnSpc>
            </a:pPr>
            <a:r>
              <a:rPr lang="zh-CN" altLang="en-US" sz="1600" b="1" dirty="0">
                <a:solidFill>
                  <a:srgbClr val="465E3C"/>
                </a:solidFill>
                <a:latin typeface="+mn-lt"/>
                <a:cs typeface="+mn-ea"/>
              </a:rPr>
              <a:t>周婷</a:t>
            </a:r>
            <a:r>
              <a:rPr lang="en-US" altLang="zh-CN" sz="1600" b="1" dirty="0">
                <a:solidFill>
                  <a:srgbClr val="465E3C"/>
                </a:solidFill>
                <a:latin typeface="+mn-lt"/>
                <a:cs typeface="+mn-ea"/>
              </a:rPr>
              <a:t>.</a:t>
            </a:r>
            <a:r>
              <a:rPr lang="zh-CN" altLang="en-US" sz="1600" b="1" dirty="0">
                <a:solidFill>
                  <a:srgbClr val="465E3C"/>
                </a:solidFill>
                <a:latin typeface="+mn-lt"/>
                <a:cs typeface="+mn-ea"/>
              </a:rPr>
              <a:t>中国现当代文学在意大利的译介出版研究</a:t>
            </a:r>
            <a:r>
              <a:rPr lang="en-US" altLang="zh-CN" sz="1600" b="1" dirty="0">
                <a:solidFill>
                  <a:srgbClr val="465E3C"/>
                </a:solidFill>
                <a:latin typeface="+mn-lt"/>
                <a:cs typeface="+mn-ea"/>
              </a:rPr>
              <a:t>[J].</a:t>
            </a:r>
            <a:r>
              <a:rPr lang="zh-CN" altLang="en-US" sz="1600" b="1" dirty="0">
                <a:solidFill>
                  <a:srgbClr val="465E3C"/>
                </a:solidFill>
                <a:latin typeface="+mn-lt"/>
                <a:cs typeface="+mn-ea"/>
              </a:rPr>
              <a:t>出版广角</a:t>
            </a:r>
            <a:r>
              <a:rPr lang="en-US" altLang="zh-CN" sz="1600" b="1" dirty="0">
                <a:solidFill>
                  <a:srgbClr val="465E3C"/>
                </a:solidFill>
                <a:latin typeface="+mn-lt"/>
                <a:cs typeface="+mn-ea"/>
              </a:rPr>
              <a:t>,2020(05):41-43.</a:t>
            </a:r>
          </a:p>
          <a:p>
            <a:pPr>
              <a:lnSpc>
                <a:spcPct val="150000"/>
              </a:lnSpc>
            </a:pPr>
            <a:r>
              <a:rPr lang="zh-CN" altLang="en-US" sz="1600" b="1" dirty="0">
                <a:solidFill>
                  <a:srgbClr val="465E3C"/>
                </a:solidFill>
                <a:latin typeface="+mn-lt"/>
                <a:cs typeface="+mn-ea"/>
              </a:rPr>
              <a:t>刘敏</a:t>
            </a:r>
            <a:r>
              <a:rPr lang="en-US" altLang="zh-CN" sz="1600" b="1" dirty="0">
                <a:solidFill>
                  <a:srgbClr val="465E3C"/>
                </a:solidFill>
                <a:latin typeface="+mn-lt"/>
                <a:cs typeface="+mn-ea"/>
              </a:rPr>
              <a:t>,</a:t>
            </a:r>
            <a:r>
              <a:rPr lang="zh-CN" altLang="en-US" sz="1600" b="1" dirty="0">
                <a:solidFill>
                  <a:srgbClr val="465E3C"/>
                </a:solidFill>
                <a:latin typeface="+mn-lt"/>
                <a:cs typeface="+mn-ea"/>
              </a:rPr>
              <a:t>曾丽雯</a:t>
            </a:r>
            <a:r>
              <a:rPr lang="en-US" altLang="zh-CN" sz="1600" b="1" dirty="0">
                <a:solidFill>
                  <a:srgbClr val="465E3C"/>
                </a:solidFill>
                <a:latin typeface="+mn-lt"/>
                <a:cs typeface="+mn-ea"/>
              </a:rPr>
              <a:t>.</a:t>
            </a:r>
            <a:r>
              <a:rPr lang="zh-CN" altLang="en-US" sz="1600" b="1" dirty="0">
                <a:solidFill>
                  <a:srgbClr val="465E3C"/>
                </a:solidFill>
                <a:latin typeface="+mn-lt"/>
                <a:cs typeface="+mn-ea"/>
              </a:rPr>
              <a:t>中国文学在荷兰语境中的接受</a:t>
            </a:r>
            <a:r>
              <a:rPr lang="en-US" altLang="zh-CN" sz="1600" b="1" dirty="0">
                <a:solidFill>
                  <a:srgbClr val="465E3C"/>
                </a:solidFill>
                <a:latin typeface="+mn-lt"/>
                <a:cs typeface="+mn-ea"/>
              </a:rPr>
              <a:t>[J].</a:t>
            </a:r>
            <a:r>
              <a:rPr lang="zh-CN" altLang="en-US" sz="1600" b="1" dirty="0">
                <a:solidFill>
                  <a:srgbClr val="465E3C"/>
                </a:solidFill>
                <a:latin typeface="+mn-lt"/>
                <a:cs typeface="+mn-ea"/>
              </a:rPr>
              <a:t>深圳大学学报</a:t>
            </a:r>
            <a:r>
              <a:rPr lang="en-US" altLang="zh-CN" sz="1600" b="1" dirty="0">
                <a:solidFill>
                  <a:srgbClr val="465E3C"/>
                </a:solidFill>
                <a:latin typeface="+mn-lt"/>
                <a:cs typeface="+mn-ea"/>
              </a:rPr>
              <a:t>(</a:t>
            </a:r>
            <a:r>
              <a:rPr lang="zh-CN" altLang="en-US" sz="1600" b="1" dirty="0">
                <a:solidFill>
                  <a:srgbClr val="465E3C"/>
                </a:solidFill>
                <a:latin typeface="+mn-lt"/>
                <a:cs typeface="+mn-ea"/>
              </a:rPr>
              <a:t>人文社会科学版</a:t>
            </a:r>
            <a:r>
              <a:rPr lang="en-US" altLang="zh-CN" sz="1600" b="1" dirty="0">
                <a:solidFill>
                  <a:srgbClr val="465E3C"/>
                </a:solidFill>
                <a:latin typeface="+mn-lt"/>
                <a:cs typeface="+mn-ea"/>
              </a:rPr>
              <a:t>),2009,26(03):11-14.</a:t>
            </a:r>
          </a:p>
          <a:p>
            <a:pPr>
              <a:lnSpc>
                <a:spcPct val="150000"/>
              </a:lnSpc>
            </a:pPr>
            <a:r>
              <a:rPr lang="zh-CN" altLang="en-US" sz="1600" b="1" dirty="0">
                <a:solidFill>
                  <a:srgbClr val="465E3C"/>
                </a:solidFill>
                <a:latin typeface="+mn-lt"/>
                <a:cs typeface="+mn-ea"/>
              </a:rPr>
              <a:t>蓝博</a:t>
            </a:r>
            <a:r>
              <a:rPr lang="en-US" altLang="zh-CN" sz="1600" b="1" dirty="0">
                <a:solidFill>
                  <a:srgbClr val="465E3C"/>
                </a:solidFill>
                <a:latin typeface="+mn-lt"/>
                <a:cs typeface="+mn-ea"/>
              </a:rPr>
              <a:t>.</a:t>
            </a:r>
            <a:r>
              <a:rPr lang="zh-CN" altLang="en-US" sz="1600" b="1" dirty="0">
                <a:solidFill>
                  <a:srgbClr val="465E3C"/>
                </a:solidFill>
                <a:latin typeface="+mn-lt"/>
                <a:cs typeface="+mn-ea"/>
              </a:rPr>
              <a:t>中国现当代文学在西班牙的译介研究</a:t>
            </a:r>
            <a:r>
              <a:rPr lang="en-US" altLang="zh-CN" sz="1600" b="1" dirty="0">
                <a:solidFill>
                  <a:srgbClr val="465E3C"/>
                </a:solidFill>
                <a:latin typeface="+mn-lt"/>
                <a:cs typeface="+mn-ea"/>
              </a:rPr>
              <a:t>[J].</a:t>
            </a:r>
            <a:r>
              <a:rPr lang="zh-CN" altLang="en-US" sz="1600" b="1" dirty="0">
                <a:solidFill>
                  <a:srgbClr val="465E3C"/>
                </a:solidFill>
                <a:latin typeface="+mn-lt"/>
                <a:cs typeface="+mn-ea"/>
              </a:rPr>
              <a:t>对外传播</a:t>
            </a:r>
            <a:r>
              <a:rPr lang="en-US" altLang="zh-CN" sz="1600" b="1" dirty="0">
                <a:solidFill>
                  <a:srgbClr val="465E3C"/>
                </a:solidFill>
                <a:latin typeface="+mn-lt"/>
                <a:cs typeface="+mn-ea"/>
              </a:rPr>
              <a:t>,2020(12):43-47.</a:t>
            </a:r>
          </a:p>
          <a:p>
            <a:pPr>
              <a:lnSpc>
                <a:spcPct val="150000"/>
              </a:lnSpc>
            </a:pPr>
            <a:r>
              <a:rPr lang="zh-CN" altLang="en-US" sz="1600" b="1" dirty="0">
                <a:solidFill>
                  <a:srgbClr val="465E3C"/>
                </a:solidFill>
                <a:latin typeface="+mn-lt"/>
                <a:cs typeface="+mn-ea"/>
              </a:rPr>
              <a:t>易彬</a:t>
            </a:r>
            <a:r>
              <a:rPr lang="en-US" altLang="zh-CN" sz="1600" b="1" dirty="0">
                <a:solidFill>
                  <a:srgbClr val="465E3C"/>
                </a:solidFill>
                <a:latin typeface="+mn-lt"/>
                <a:cs typeface="+mn-ea"/>
              </a:rPr>
              <a:t>,</a:t>
            </a:r>
            <a:r>
              <a:rPr lang="zh-CN" altLang="en-US" sz="1600" b="1" dirty="0">
                <a:solidFill>
                  <a:srgbClr val="465E3C"/>
                </a:solidFill>
                <a:latin typeface="+mn-lt"/>
                <a:cs typeface="+mn-ea"/>
              </a:rPr>
              <a:t>林恪</a:t>
            </a:r>
            <a:r>
              <a:rPr lang="en-US" altLang="zh-CN" sz="1600" b="1" dirty="0">
                <a:solidFill>
                  <a:srgbClr val="465E3C"/>
                </a:solidFill>
                <a:latin typeface="+mn-lt"/>
                <a:cs typeface="+mn-ea"/>
              </a:rPr>
              <a:t>.</a:t>
            </a:r>
            <a:r>
              <a:rPr lang="zh-CN" altLang="en-US" sz="1600" b="1" dirty="0">
                <a:solidFill>
                  <a:srgbClr val="465E3C"/>
                </a:solidFill>
                <a:latin typeface="+mn-lt"/>
                <a:cs typeface="+mn-ea"/>
              </a:rPr>
              <a:t>中西文学的差异主要还是文学传统的不同</a:t>
            </a:r>
            <a:r>
              <a:rPr lang="en-US" altLang="zh-CN" sz="1600" b="1" dirty="0">
                <a:solidFill>
                  <a:srgbClr val="465E3C"/>
                </a:solidFill>
                <a:latin typeface="+mn-lt"/>
                <a:cs typeface="+mn-ea"/>
              </a:rPr>
              <a:t>——</a:t>
            </a:r>
            <a:r>
              <a:rPr lang="zh-CN" altLang="en-US" sz="1600" b="1" dirty="0">
                <a:solidFill>
                  <a:srgbClr val="465E3C"/>
                </a:solidFill>
                <a:latin typeface="+mn-lt"/>
                <a:cs typeface="+mn-ea"/>
              </a:rPr>
              <a:t>荷兰汉学家林恪先生访谈</a:t>
            </a:r>
            <a:r>
              <a:rPr lang="en-US" altLang="zh-CN" sz="1600" b="1" dirty="0">
                <a:solidFill>
                  <a:srgbClr val="465E3C"/>
                </a:solidFill>
                <a:latin typeface="+mn-lt"/>
                <a:cs typeface="+mn-ea"/>
              </a:rPr>
              <a:t>[J].</a:t>
            </a:r>
            <a:r>
              <a:rPr lang="zh-CN" altLang="en-US" sz="1600" b="1" dirty="0">
                <a:solidFill>
                  <a:srgbClr val="465E3C"/>
                </a:solidFill>
                <a:latin typeface="+mn-lt"/>
                <a:cs typeface="+mn-ea"/>
              </a:rPr>
              <a:t>中国当代文学研究</a:t>
            </a:r>
            <a:r>
              <a:rPr lang="en-US" altLang="zh-CN" sz="1600" b="1" dirty="0">
                <a:solidFill>
                  <a:srgbClr val="465E3C"/>
                </a:solidFill>
                <a:latin typeface="+mn-lt"/>
                <a:cs typeface="+mn-ea"/>
              </a:rPr>
              <a:t>,2021(03):214-219.</a:t>
            </a:r>
            <a:endParaRPr lang="zh-CN" altLang="en-US" sz="1600" b="1" dirty="0">
              <a:solidFill>
                <a:srgbClr val="465E3C"/>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Oval 9"/>
          <p:cNvSpPr/>
          <p:nvPr/>
        </p:nvSpPr>
        <p:spPr>
          <a:xfrm>
            <a:off x="3727450" y="5557838"/>
            <a:ext cx="1504950" cy="314325"/>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0" name="Oval 12"/>
          <p:cNvSpPr/>
          <p:nvPr/>
        </p:nvSpPr>
        <p:spPr>
          <a:xfrm>
            <a:off x="8378825" y="4933950"/>
            <a:ext cx="1349375" cy="280988"/>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1" name="Oval 13"/>
          <p:cNvSpPr/>
          <p:nvPr/>
        </p:nvSpPr>
        <p:spPr>
          <a:xfrm>
            <a:off x="6324600" y="6061075"/>
            <a:ext cx="2193925" cy="45720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2" name="Oval 14"/>
          <p:cNvSpPr/>
          <p:nvPr/>
        </p:nvSpPr>
        <p:spPr>
          <a:xfrm>
            <a:off x="5019675" y="5346700"/>
            <a:ext cx="762000" cy="15875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4" name="[动画大师]_Oval 3"/>
          <p:cNvSpPr/>
          <p:nvPr/>
        </p:nvSpPr>
        <p:spPr>
          <a:xfrm rot="1800000">
            <a:off x="2203450" y="-588962"/>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5" name="[动画大师]_Oval 3"/>
          <p:cNvSpPr/>
          <p:nvPr/>
        </p:nvSpPr>
        <p:spPr>
          <a:xfrm rot="1800000">
            <a:off x="3865563" y="868363"/>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6" name="[动画大师]_Oval 3"/>
          <p:cNvSpPr/>
          <p:nvPr/>
        </p:nvSpPr>
        <p:spPr>
          <a:xfrm rot="1800000">
            <a:off x="6407150" y="2014538"/>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7" name="[动画大师]_Oval 3"/>
          <p:cNvSpPr/>
          <p:nvPr/>
        </p:nvSpPr>
        <p:spPr>
          <a:xfrm rot="1800000">
            <a:off x="5626100" y="295275"/>
            <a:ext cx="84138" cy="1146175"/>
          </a:xfrm>
          <a:prstGeom prst="ellipse">
            <a:avLst/>
          </a:prstGeom>
          <a:gradFill rotWithShape="1">
            <a:gsLst>
              <a:gs pos="0">
                <a:srgbClr val="777777">
                  <a:alpha val="60001"/>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8" name="[动画大师]_Oval 3"/>
          <p:cNvSpPr/>
          <p:nvPr/>
        </p:nvSpPr>
        <p:spPr>
          <a:xfrm rot="1800000">
            <a:off x="9164638" y="-277812"/>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9" name="[动画大师]_Oval 3"/>
          <p:cNvSpPr/>
          <p:nvPr/>
        </p:nvSpPr>
        <p:spPr>
          <a:xfrm rot="1800000">
            <a:off x="10975975" y="27432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0" name="[动画大师]_Oval 3"/>
          <p:cNvSpPr/>
          <p:nvPr/>
        </p:nvSpPr>
        <p:spPr>
          <a:xfrm rot="1800000">
            <a:off x="11763375" y="-5715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1" name="[动画大师]_Oval 3"/>
          <p:cNvSpPr/>
          <p:nvPr/>
        </p:nvSpPr>
        <p:spPr>
          <a:xfrm rot="1800000">
            <a:off x="3375025" y="3449638"/>
            <a:ext cx="84138" cy="1146175"/>
          </a:xfrm>
          <a:prstGeom prst="ellipse">
            <a:avLst/>
          </a:prstGeom>
          <a:gradFill rotWithShape="1">
            <a:gsLst>
              <a:gs pos="0">
                <a:srgbClr val="777777">
                  <a:alpha val="39998"/>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2" name="[动画大师]_Oval 3"/>
          <p:cNvSpPr/>
          <p:nvPr/>
        </p:nvSpPr>
        <p:spPr>
          <a:xfrm rot="1800000">
            <a:off x="9447213" y="2743200"/>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27671" name="Freeform 43"/>
          <p:cNvSpPr>
            <a:spLocks noEditPoints="1"/>
          </p:cNvSpPr>
          <p:nvPr/>
        </p:nvSpPr>
        <p:spPr>
          <a:xfrm>
            <a:off x="4673600" y="1433513"/>
            <a:ext cx="1501775" cy="1406525"/>
          </a:xfrm>
          <a:custGeom>
            <a:avLst/>
            <a:gdLst/>
            <a:ahLst/>
            <a:cxnLst>
              <a:cxn ang="0">
                <a:pos x="1055749" y="87633"/>
              </a:cxn>
              <a:cxn ang="0">
                <a:pos x="1222216" y="433788"/>
              </a:cxn>
              <a:cxn ang="0">
                <a:pos x="1033845" y="674781"/>
              </a:cxn>
              <a:cxn ang="0">
                <a:pos x="1020703" y="793087"/>
              </a:cxn>
              <a:cxn ang="0">
                <a:pos x="1042607" y="972736"/>
              </a:cxn>
              <a:cxn ang="0">
                <a:pos x="1077652" y="1305745"/>
              </a:cxn>
              <a:cxn ang="0">
                <a:pos x="968135" y="1353944"/>
              </a:cxn>
              <a:cxn ang="0">
                <a:pos x="954993" y="1283837"/>
              </a:cxn>
              <a:cxn ang="0">
                <a:pos x="963754" y="1029698"/>
              </a:cxn>
              <a:cxn ang="0">
                <a:pos x="876140" y="933301"/>
              </a:cxn>
              <a:cxn ang="0">
                <a:pos x="740338" y="854431"/>
              </a:cxn>
              <a:cxn ang="0">
                <a:pos x="735958" y="1121714"/>
              </a:cxn>
              <a:cxn ang="0">
                <a:pos x="709673" y="1226875"/>
              </a:cxn>
              <a:cxn ang="0">
                <a:pos x="687770" y="1384616"/>
              </a:cxn>
              <a:cxn ang="0">
                <a:pos x="639582" y="1209348"/>
              </a:cxn>
              <a:cxn ang="0">
                <a:pos x="657105" y="972736"/>
              </a:cxn>
              <a:cxn ang="0">
                <a:pos x="512542" y="1073515"/>
              </a:cxn>
              <a:cxn ang="0">
                <a:pos x="350456" y="1279455"/>
              </a:cxn>
              <a:cxn ang="0">
                <a:pos x="236557" y="1301364"/>
              </a:cxn>
              <a:cxn ang="0">
                <a:pos x="223415" y="955210"/>
              </a:cxn>
              <a:cxn ang="0">
                <a:pos x="210273" y="858812"/>
              </a:cxn>
              <a:cxn ang="0">
                <a:pos x="311029" y="753652"/>
              </a:cxn>
              <a:cxn ang="0">
                <a:pos x="214654" y="709835"/>
              </a:cxn>
              <a:cxn ang="0">
                <a:pos x="481877" y="679163"/>
              </a:cxn>
              <a:cxn ang="0">
                <a:pos x="420547" y="530185"/>
              </a:cxn>
              <a:cxn ang="0">
                <a:pos x="0" y="709835"/>
              </a:cxn>
              <a:cxn ang="0">
                <a:pos x="122659" y="556475"/>
              </a:cxn>
              <a:cxn ang="0">
                <a:pos x="341694" y="389971"/>
              </a:cxn>
              <a:cxn ang="0">
                <a:pos x="280364" y="219084"/>
              </a:cxn>
              <a:cxn ang="0">
                <a:pos x="455593" y="311100"/>
              </a:cxn>
              <a:cxn ang="0">
                <a:pos x="512542" y="368062"/>
              </a:cxn>
              <a:cxn ang="0">
                <a:pos x="530065" y="170886"/>
              </a:cxn>
              <a:cxn ang="0">
                <a:pos x="665866" y="306718"/>
              </a:cxn>
              <a:cxn ang="0">
                <a:pos x="797287" y="333009"/>
              </a:cxn>
              <a:cxn ang="0">
                <a:pos x="788526" y="512658"/>
              </a:cxn>
              <a:cxn ang="0">
                <a:pos x="941851" y="486368"/>
              </a:cxn>
              <a:cxn ang="0">
                <a:pos x="919947" y="341772"/>
              </a:cxn>
              <a:cxn ang="0">
                <a:pos x="871759" y="65725"/>
              </a:cxn>
              <a:cxn ang="0">
                <a:pos x="306649" y="937683"/>
              </a:cxn>
              <a:cxn ang="0">
                <a:pos x="385501" y="854431"/>
              </a:cxn>
              <a:cxn ang="0">
                <a:pos x="416166" y="893866"/>
              </a:cxn>
              <a:cxn ang="0">
                <a:pos x="442450" y="1034080"/>
              </a:cxn>
              <a:cxn ang="0">
                <a:pos x="530065" y="920156"/>
              </a:cxn>
              <a:cxn ang="0">
                <a:pos x="459973" y="880721"/>
              </a:cxn>
              <a:cxn ang="0">
                <a:pos x="613298" y="736125"/>
              </a:cxn>
              <a:cxn ang="0">
                <a:pos x="626440" y="758033"/>
              </a:cxn>
              <a:cxn ang="0">
                <a:pos x="617679" y="661636"/>
              </a:cxn>
              <a:cxn ang="0">
                <a:pos x="617679" y="648491"/>
              </a:cxn>
              <a:cxn ang="0">
                <a:pos x="700912" y="464459"/>
              </a:cxn>
              <a:cxn ang="0">
                <a:pos x="753480" y="731743"/>
              </a:cxn>
              <a:cxn ang="0">
                <a:pos x="941851" y="788705"/>
              </a:cxn>
              <a:cxn ang="0">
                <a:pos x="792907" y="670399"/>
              </a:cxn>
            </a:cxnLst>
            <a:rect l="0" t="0" r="0" b="0"/>
            <a:pathLst>
              <a:path w="279" h="321">
                <a:moveTo>
                  <a:pt x="214" y="0"/>
                </a:moveTo>
                <a:cubicBezTo>
                  <a:pt x="236" y="0"/>
                  <a:pt x="236" y="0"/>
                  <a:pt x="236" y="0"/>
                </a:cubicBezTo>
                <a:cubicBezTo>
                  <a:pt x="241" y="6"/>
                  <a:pt x="241" y="6"/>
                  <a:pt x="241" y="6"/>
                </a:cubicBezTo>
                <a:cubicBezTo>
                  <a:pt x="241" y="20"/>
                  <a:pt x="241" y="20"/>
                  <a:pt x="241" y="20"/>
                </a:cubicBezTo>
                <a:cubicBezTo>
                  <a:pt x="238" y="25"/>
                  <a:pt x="238" y="25"/>
                  <a:pt x="238" y="25"/>
                </a:cubicBezTo>
                <a:cubicBezTo>
                  <a:pt x="238" y="60"/>
                  <a:pt x="238" y="60"/>
                  <a:pt x="238" y="60"/>
                </a:cubicBezTo>
                <a:cubicBezTo>
                  <a:pt x="245" y="76"/>
                  <a:pt x="253" y="84"/>
                  <a:pt x="262" y="85"/>
                </a:cubicBezTo>
                <a:cubicBezTo>
                  <a:pt x="272" y="88"/>
                  <a:pt x="277" y="93"/>
                  <a:pt x="279" y="99"/>
                </a:cubicBezTo>
                <a:cubicBezTo>
                  <a:pt x="279" y="104"/>
                  <a:pt x="279" y="104"/>
                  <a:pt x="279" y="104"/>
                </a:cubicBezTo>
                <a:cubicBezTo>
                  <a:pt x="267" y="111"/>
                  <a:pt x="259" y="118"/>
                  <a:pt x="256" y="124"/>
                </a:cubicBezTo>
                <a:cubicBezTo>
                  <a:pt x="251" y="124"/>
                  <a:pt x="244" y="127"/>
                  <a:pt x="236" y="135"/>
                </a:cubicBezTo>
                <a:cubicBezTo>
                  <a:pt x="236" y="154"/>
                  <a:pt x="236" y="154"/>
                  <a:pt x="236" y="154"/>
                </a:cubicBezTo>
                <a:cubicBezTo>
                  <a:pt x="235" y="160"/>
                  <a:pt x="235" y="160"/>
                  <a:pt x="235" y="160"/>
                </a:cubicBezTo>
                <a:cubicBezTo>
                  <a:pt x="236" y="165"/>
                  <a:pt x="236" y="165"/>
                  <a:pt x="236" y="165"/>
                </a:cubicBezTo>
                <a:cubicBezTo>
                  <a:pt x="236" y="177"/>
                  <a:pt x="236" y="177"/>
                  <a:pt x="236" y="177"/>
                </a:cubicBezTo>
                <a:cubicBezTo>
                  <a:pt x="233" y="181"/>
                  <a:pt x="233" y="181"/>
                  <a:pt x="233" y="181"/>
                </a:cubicBezTo>
                <a:cubicBezTo>
                  <a:pt x="233" y="184"/>
                  <a:pt x="233" y="184"/>
                  <a:pt x="233" y="184"/>
                </a:cubicBezTo>
                <a:cubicBezTo>
                  <a:pt x="236" y="189"/>
                  <a:pt x="236" y="189"/>
                  <a:pt x="236" y="189"/>
                </a:cubicBezTo>
                <a:cubicBezTo>
                  <a:pt x="235" y="218"/>
                  <a:pt x="235" y="218"/>
                  <a:pt x="235" y="218"/>
                </a:cubicBezTo>
                <a:cubicBezTo>
                  <a:pt x="238" y="222"/>
                  <a:pt x="238" y="222"/>
                  <a:pt x="238" y="222"/>
                </a:cubicBezTo>
                <a:cubicBezTo>
                  <a:pt x="238" y="235"/>
                  <a:pt x="238" y="235"/>
                  <a:pt x="238" y="235"/>
                </a:cubicBezTo>
                <a:cubicBezTo>
                  <a:pt x="238" y="249"/>
                  <a:pt x="239" y="257"/>
                  <a:pt x="242" y="260"/>
                </a:cubicBezTo>
                <a:cubicBezTo>
                  <a:pt x="242" y="273"/>
                  <a:pt x="242" y="273"/>
                  <a:pt x="242" y="273"/>
                </a:cubicBezTo>
                <a:cubicBezTo>
                  <a:pt x="244" y="276"/>
                  <a:pt x="246" y="284"/>
                  <a:pt x="246" y="298"/>
                </a:cubicBezTo>
                <a:cubicBezTo>
                  <a:pt x="245" y="318"/>
                  <a:pt x="245" y="318"/>
                  <a:pt x="245" y="318"/>
                </a:cubicBezTo>
                <a:cubicBezTo>
                  <a:pt x="242" y="321"/>
                  <a:pt x="242" y="321"/>
                  <a:pt x="242" y="321"/>
                </a:cubicBezTo>
                <a:cubicBezTo>
                  <a:pt x="223" y="320"/>
                  <a:pt x="223" y="320"/>
                  <a:pt x="223" y="320"/>
                </a:cubicBezTo>
                <a:cubicBezTo>
                  <a:pt x="221" y="320"/>
                  <a:pt x="221" y="316"/>
                  <a:pt x="221" y="309"/>
                </a:cubicBezTo>
                <a:cubicBezTo>
                  <a:pt x="206" y="294"/>
                  <a:pt x="206" y="294"/>
                  <a:pt x="206" y="294"/>
                </a:cubicBezTo>
                <a:cubicBezTo>
                  <a:pt x="206" y="293"/>
                  <a:pt x="206" y="293"/>
                  <a:pt x="206" y="293"/>
                </a:cubicBezTo>
                <a:cubicBezTo>
                  <a:pt x="209" y="290"/>
                  <a:pt x="209" y="290"/>
                  <a:pt x="209" y="290"/>
                </a:cubicBezTo>
                <a:cubicBezTo>
                  <a:pt x="218" y="293"/>
                  <a:pt x="218" y="293"/>
                  <a:pt x="218" y="293"/>
                </a:cubicBezTo>
                <a:cubicBezTo>
                  <a:pt x="224" y="289"/>
                  <a:pt x="224" y="289"/>
                  <a:pt x="224" y="289"/>
                </a:cubicBezTo>
                <a:cubicBezTo>
                  <a:pt x="224" y="284"/>
                  <a:pt x="224" y="284"/>
                  <a:pt x="224" y="284"/>
                </a:cubicBezTo>
                <a:cubicBezTo>
                  <a:pt x="221" y="280"/>
                  <a:pt x="221" y="280"/>
                  <a:pt x="221" y="280"/>
                </a:cubicBezTo>
                <a:cubicBezTo>
                  <a:pt x="220" y="235"/>
                  <a:pt x="220" y="235"/>
                  <a:pt x="220" y="235"/>
                </a:cubicBezTo>
                <a:cubicBezTo>
                  <a:pt x="218" y="229"/>
                  <a:pt x="218" y="229"/>
                  <a:pt x="218" y="229"/>
                </a:cubicBezTo>
                <a:cubicBezTo>
                  <a:pt x="207" y="230"/>
                  <a:pt x="207" y="230"/>
                  <a:pt x="207" y="230"/>
                </a:cubicBezTo>
                <a:cubicBezTo>
                  <a:pt x="199" y="230"/>
                  <a:pt x="199" y="230"/>
                  <a:pt x="199" y="230"/>
                </a:cubicBezTo>
                <a:cubicBezTo>
                  <a:pt x="200" y="213"/>
                  <a:pt x="200" y="213"/>
                  <a:pt x="200" y="213"/>
                </a:cubicBezTo>
                <a:cubicBezTo>
                  <a:pt x="193" y="200"/>
                  <a:pt x="184" y="190"/>
                  <a:pt x="175" y="182"/>
                </a:cubicBezTo>
                <a:cubicBezTo>
                  <a:pt x="175" y="178"/>
                  <a:pt x="175" y="178"/>
                  <a:pt x="175" y="178"/>
                </a:cubicBezTo>
                <a:cubicBezTo>
                  <a:pt x="173" y="177"/>
                  <a:pt x="171" y="183"/>
                  <a:pt x="170" y="193"/>
                </a:cubicBezTo>
                <a:cubicBezTo>
                  <a:pt x="169" y="195"/>
                  <a:pt x="169" y="195"/>
                  <a:pt x="169" y="195"/>
                </a:cubicBezTo>
                <a:cubicBezTo>
                  <a:pt x="168" y="241"/>
                  <a:pt x="168" y="241"/>
                  <a:pt x="168" y="241"/>
                </a:cubicBezTo>
                <a:cubicBezTo>
                  <a:pt x="165" y="246"/>
                  <a:pt x="165" y="246"/>
                  <a:pt x="165" y="246"/>
                </a:cubicBezTo>
                <a:cubicBezTo>
                  <a:pt x="168" y="248"/>
                  <a:pt x="168" y="248"/>
                  <a:pt x="168" y="248"/>
                </a:cubicBezTo>
                <a:cubicBezTo>
                  <a:pt x="168" y="256"/>
                  <a:pt x="168" y="256"/>
                  <a:pt x="168" y="256"/>
                </a:cubicBezTo>
                <a:cubicBezTo>
                  <a:pt x="165" y="259"/>
                  <a:pt x="165" y="259"/>
                  <a:pt x="165" y="259"/>
                </a:cubicBezTo>
                <a:cubicBezTo>
                  <a:pt x="166" y="266"/>
                  <a:pt x="166" y="266"/>
                  <a:pt x="166" y="266"/>
                </a:cubicBezTo>
                <a:cubicBezTo>
                  <a:pt x="166" y="273"/>
                  <a:pt x="166" y="273"/>
                  <a:pt x="166" y="273"/>
                </a:cubicBezTo>
                <a:cubicBezTo>
                  <a:pt x="162" y="280"/>
                  <a:pt x="162" y="280"/>
                  <a:pt x="162" y="280"/>
                </a:cubicBezTo>
                <a:cubicBezTo>
                  <a:pt x="163" y="288"/>
                  <a:pt x="163" y="288"/>
                  <a:pt x="163" y="288"/>
                </a:cubicBezTo>
                <a:cubicBezTo>
                  <a:pt x="163" y="292"/>
                  <a:pt x="163" y="292"/>
                  <a:pt x="163" y="292"/>
                </a:cubicBezTo>
                <a:cubicBezTo>
                  <a:pt x="161" y="294"/>
                  <a:pt x="160" y="298"/>
                  <a:pt x="160" y="303"/>
                </a:cubicBezTo>
                <a:cubicBezTo>
                  <a:pt x="158" y="303"/>
                  <a:pt x="157" y="308"/>
                  <a:pt x="157" y="316"/>
                </a:cubicBezTo>
                <a:cubicBezTo>
                  <a:pt x="152" y="319"/>
                  <a:pt x="152" y="319"/>
                  <a:pt x="152" y="319"/>
                </a:cubicBezTo>
                <a:cubicBezTo>
                  <a:pt x="151" y="319"/>
                  <a:pt x="151" y="319"/>
                  <a:pt x="151" y="319"/>
                </a:cubicBezTo>
                <a:cubicBezTo>
                  <a:pt x="145" y="309"/>
                  <a:pt x="145" y="309"/>
                  <a:pt x="145" y="309"/>
                </a:cubicBezTo>
                <a:cubicBezTo>
                  <a:pt x="146" y="276"/>
                  <a:pt x="146" y="276"/>
                  <a:pt x="146" y="276"/>
                </a:cubicBezTo>
                <a:cubicBezTo>
                  <a:pt x="149" y="271"/>
                  <a:pt x="149" y="271"/>
                  <a:pt x="149" y="271"/>
                </a:cubicBezTo>
                <a:cubicBezTo>
                  <a:pt x="149" y="228"/>
                  <a:pt x="149" y="228"/>
                  <a:pt x="149" y="228"/>
                </a:cubicBezTo>
                <a:cubicBezTo>
                  <a:pt x="151" y="226"/>
                  <a:pt x="151" y="226"/>
                  <a:pt x="151" y="226"/>
                </a:cubicBezTo>
                <a:cubicBezTo>
                  <a:pt x="150" y="222"/>
                  <a:pt x="150" y="222"/>
                  <a:pt x="150" y="222"/>
                </a:cubicBezTo>
                <a:cubicBezTo>
                  <a:pt x="151" y="212"/>
                  <a:pt x="151" y="212"/>
                  <a:pt x="151" y="212"/>
                </a:cubicBezTo>
                <a:cubicBezTo>
                  <a:pt x="150" y="212"/>
                  <a:pt x="150" y="212"/>
                  <a:pt x="150" y="212"/>
                </a:cubicBezTo>
                <a:cubicBezTo>
                  <a:pt x="140" y="207"/>
                  <a:pt x="140" y="207"/>
                  <a:pt x="140" y="207"/>
                </a:cubicBezTo>
                <a:cubicBezTo>
                  <a:pt x="139" y="217"/>
                  <a:pt x="132" y="230"/>
                  <a:pt x="117" y="245"/>
                </a:cubicBezTo>
                <a:cubicBezTo>
                  <a:pt x="101" y="268"/>
                  <a:pt x="101" y="268"/>
                  <a:pt x="101" y="268"/>
                </a:cubicBezTo>
                <a:cubicBezTo>
                  <a:pt x="94" y="278"/>
                  <a:pt x="94" y="278"/>
                  <a:pt x="94" y="278"/>
                </a:cubicBezTo>
                <a:cubicBezTo>
                  <a:pt x="93" y="287"/>
                  <a:pt x="92" y="292"/>
                  <a:pt x="89" y="292"/>
                </a:cubicBezTo>
                <a:cubicBezTo>
                  <a:pt x="80" y="292"/>
                  <a:pt x="80" y="292"/>
                  <a:pt x="80" y="292"/>
                </a:cubicBezTo>
                <a:cubicBezTo>
                  <a:pt x="78" y="292"/>
                  <a:pt x="76" y="289"/>
                  <a:pt x="73" y="282"/>
                </a:cubicBezTo>
                <a:cubicBezTo>
                  <a:pt x="72" y="282"/>
                  <a:pt x="72" y="282"/>
                  <a:pt x="72" y="282"/>
                </a:cubicBezTo>
                <a:cubicBezTo>
                  <a:pt x="68" y="292"/>
                  <a:pt x="64" y="298"/>
                  <a:pt x="61" y="298"/>
                </a:cubicBezTo>
                <a:cubicBezTo>
                  <a:pt x="54" y="297"/>
                  <a:pt x="54" y="297"/>
                  <a:pt x="54" y="297"/>
                </a:cubicBezTo>
                <a:cubicBezTo>
                  <a:pt x="53" y="297"/>
                  <a:pt x="49" y="288"/>
                  <a:pt x="43" y="270"/>
                </a:cubicBezTo>
                <a:cubicBezTo>
                  <a:pt x="45" y="239"/>
                  <a:pt x="45" y="239"/>
                  <a:pt x="45" y="239"/>
                </a:cubicBezTo>
                <a:cubicBezTo>
                  <a:pt x="51" y="228"/>
                  <a:pt x="51" y="228"/>
                  <a:pt x="51" y="228"/>
                </a:cubicBezTo>
                <a:cubicBezTo>
                  <a:pt x="51" y="218"/>
                  <a:pt x="51" y="218"/>
                  <a:pt x="51" y="218"/>
                </a:cubicBezTo>
                <a:cubicBezTo>
                  <a:pt x="37" y="204"/>
                  <a:pt x="37" y="204"/>
                  <a:pt x="37" y="204"/>
                </a:cubicBezTo>
                <a:cubicBezTo>
                  <a:pt x="37" y="194"/>
                  <a:pt x="37" y="194"/>
                  <a:pt x="37" y="194"/>
                </a:cubicBezTo>
                <a:cubicBezTo>
                  <a:pt x="38" y="194"/>
                  <a:pt x="38" y="194"/>
                  <a:pt x="38" y="194"/>
                </a:cubicBezTo>
                <a:cubicBezTo>
                  <a:pt x="48" y="196"/>
                  <a:pt x="48" y="196"/>
                  <a:pt x="48" y="196"/>
                </a:cubicBezTo>
                <a:cubicBezTo>
                  <a:pt x="48" y="193"/>
                  <a:pt x="51" y="192"/>
                  <a:pt x="57" y="192"/>
                </a:cubicBezTo>
                <a:cubicBezTo>
                  <a:pt x="75" y="173"/>
                  <a:pt x="75" y="173"/>
                  <a:pt x="75" y="173"/>
                </a:cubicBezTo>
                <a:cubicBezTo>
                  <a:pt x="75" y="172"/>
                  <a:pt x="75" y="172"/>
                  <a:pt x="75" y="172"/>
                </a:cubicBezTo>
                <a:cubicBezTo>
                  <a:pt x="71" y="172"/>
                  <a:pt x="71" y="172"/>
                  <a:pt x="71" y="172"/>
                </a:cubicBezTo>
                <a:cubicBezTo>
                  <a:pt x="66" y="174"/>
                  <a:pt x="66" y="174"/>
                  <a:pt x="66" y="174"/>
                </a:cubicBezTo>
                <a:cubicBezTo>
                  <a:pt x="60" y="174"/>
                  <a:pt x="60" y="174"/>
                  <a:pt x="60" y="174"/>
                </a:cubicBezTo>
                <a:cubicBezTo>
                  <a:pt x="55" y="171"/>
                  <a:pt x="51" y="168"/>
                  <a:pt x="49" y="164"/>
                </a:cubicBezTo>
                <a:cubicBezTo>
                  <a:pt x="49" y="162"/>
                  <a:pt x="49" y="162"/>
                  <a:pt x="49" y="162"/>
                </a:cubicBezTo>
                <a:cubicBezTo>
                  <a:pt x="49" y="161"/>
                  <a:pt x="52" y="160"/>
                  <a:pt x="58" y="160"/>
                </a:cubicBezTo>
                <a:cubicBezTo>
                  <a:pt x="58" y="156"/>
                  <a:pt x="68" y="150"/>
                  <a:pt x="88" y="143"/>
                </a:cubicBezTo>
                <a:cubicBezTo>
                  <a:pt x="99" y="143"/>
                  <a:pt x="99" y="143"/>
                  <a:pt x="99" y="143"/>
                </a:cubicBezTo>
                <a:cubicBezTo>
                  <a:pt x="110" y="155"/>
                  <a:pt x="110" y="155"/>
                  <a:pt x="110" y="155"/>
                </a:cubicBezTo>
                <a:cubicBezTo>
                  <a:pt x="119" y="155"/>
                  <a:pt x="119" y="155"/>
                  <a:pt x="119" y="155"/>
                </a:cubicBezTo>
                <a:cubicBezTo>
                  <a:pt x="121" y="104"/>
                  <a:pt x="121" y="104"/>
                  <a:pt x="121" y="104"/>
                </a:cubicBezTo>
                <a:cubicBezTo>
                  <a:pt x="120" y="103"/>
                  <a:pt x="120" y="103"/>
                  <a:pt x="120" y="103"/>
                </a:cubicBezTo>
                <a:cubicBezTo>
                  <a:pt x="118" y="103"/>
                  <a:pt x="110" y="109"/>
                  <a:pt x="96" y="121"/>
                </a:cubicBezTo>
                <a:cubicBezTo>
                  <a:pt x="81" y="126"/>
                  <a:pt x="69" y="132"/>
                  <a:pt x="59" y="139"/>
                </a:cubicBezTo>
                <a:cubicBezTo>
                  <a:pt x="32" y="147"/>
                  <a:pt x="18" y="153"/>
                  <a:pt x="17" y="159"/>
                </a:cubicBezTo>
                <a:cubicBezTo>
                  <a:pt x="1" y="163"/>
                  <a:pt x="1" y="163"/>
                  <a:pt x="1" y="163"/>
                </a:cubicBezTo>
                <a:cubicBezTo>
                  <a:pt x="0" y="162"/>
                  <a:pt x="0" y="162"/>
                  <a:pt x="0" y="162"/>
                </a:cubicBezTo>
                <a:cubicBezTo>
                  <a:pt x="0" y="131"/>
                  <a:pt x="0" y="131"/>
                  <a:pt x="0" y="131"/>
                </a:cubicBezTo>
                <a:cubicBezTo>
                  <a:pt x="13" y="121"/>
                  <a:pt x="13" y="121"/>
                  <a:pt x="13" y="121"/>
                </a:cubicBezTo>
                <a:cubicBezTo>
                  <a:pt x="17" y="121"/>
                  <a:pt x="21" y="123"/>
                  <a:pt x="25" y="127"/>
                </a:cubicBezTo>
                <a:cubicBezTo>
                  <a:pt x="28" y="127"/>
                  <a:pt x="28" y="127"/>
                  <a:pt x="28" y="127"/>
                </a:cubicBezTo>
                <a:cubicBezTo>
                  <a:pt x="67" y="112"/>
                  <a:pt x="67" y="112"/>
                  <a:pt x="67" y="112"/>
                </a:cubicBezTo>
                <a:cubicBezTo>
                  <a:pt x="68" y="109"/>
                  <a:pt x="76" y="105"/>
                  <a:pt x="91" y="99"/>
                </a:cubicBezTo>
                <a:cubicBezTo>
                  <a:pt x="91" y="94"/>
                  <a:pt x="87" y="91"/>
                  <a:pt x="79" y="90"/>
                </a:cubicBezTo>
                <a:cubicBezTo>
                  <a:pt x="78" y="89"/>
                  <a:pt x="78" y="89"/>
                  <a:pt x="78" y="89"/>
                </a:cubicBezTo>
                <a:cubicBezTo>
                  <a:pt x="78" y="88"/>
                  <a:pt x="78" y="88"/>
                  <a:pt x="78" y="88"/>
                </a:cubicBezTo>
                <a:cubicBezTo>
                  <a:pt x="79" y="79"/>
                  <a:pt x="79" y="79"/>
                  <a:pt x="79" y="79"/>
                </a:cubicBezTo>
                <a:cubicBezTo>
                  <a:pt x="75" y="65"/>
                  <a:pt x="70" y="56"/>
                  <a:pt x="64" y="51"/>
                </a:cubicBezTo>
                <a:cubicBezTo>
                  <a:pt x="64" y="50"/>
                  <a:pt x="64" y="50"/>
                  <a:pt x="64" y="50"/>
                </a:cubicBezTo>
                <a:cubicBezTo>
                  <a:pt x="67" y="47"/>
                  <a:pt x="67" y="47"/>
                  <a:pt x="67" y="47"/>
                </a:cubicBezTo>
                <a:cubicBezTo>
                  <a:pt x="81" y="47"/>
                  <a:pt x="81" y="47"/>
                  <a:pt x="81" y="47"/>
                </a:cubicBezTo>
                <a:cubicBezTo>
                  <a:pt x="90" y="51"/>
                  <a:pt x="97" y="57"/>
                  <a:pt x="103" y="65"/>
                </a:cubicBezTo>
                <a:cubicBezTo>
                  <a:pt x="104" y="71"/>
                  <a:pt x="104" y="71"/>
                  <a:pt x="104" y="71"/>
                </a:cubicBezTo>
                <a:cubicBezTo>
                  <a:pt x="104" y="79"/>
                  <a:pt x="104" y="79"/>
                  <a:pt x="104" y="79"/>
                </a:cubicBezTo>
                <a:cubicBezTo>
                  <a:pt x="102" y="86"/>
                  <a:pt x="102" y="86"/>
                  <a:pt x="102" y="86"/>
                </a:cubicBezTo>
                <a:cubicBezTo>
                  <a:pt x="107" y="89"/>
                  <a:pt x="107" y="89"/>
                  <a:pt x="107" y="89"/>
                </a:cubicBezTo>
                <a:cubicBezTo>
                  <a:pt x="117" y="84"/>
                  <a:pt x="117" y="84"/>
                  <a:pt x="117" y="84"/>
                </a:cubicBezTo>
                <a:cubicBezTo>
                  <a:pt x="124" y="84"/>
                  <a:pt x="124" y="84"/>
                  <a:pt x="124" y="84"/>
                </a:cubicBezTo>
                <a:cubicBezTo>
                  <a:pt x="127" y="73"/>
                  <a:pt x="129" y="62"/>
                  <a:pt x="129" y="51"/>
                </a:cubicBezTo>
                <a:cubicBezTo>
                  <a:pt x="120" y="43"/>
                  <a:pt x="120" y="43"/>
                  <a:pt x="120" y="43"/>
                </a:cubicBezTo>
                <a:cubicBezTo>
                  <a:pt x="121" y="39"/>
                  <a:pt x="121" y="39"/>
                  <a:pt x="121" y="39"/>
                </a:cubicBezTo>
                <a:cubicBezTo>
                  <a:pt x="123" y="36"/>
                  <a:pt x="123" y="36"/>
                  <a:pt x="123" y="36"/>
                </a:cubicBezTo>
                <a:cubicBezTo>
                  <a:pt x="129" y="36"/>
                  <a:pt x="129" y="36"/>
                  <a:pt x="129" y="36"/>
                </a:cubicBezTo>
                <a:cubicBezTo>
                  <a:pt x="145" y="39"/>
                  <a:pt x="152" y="43"/>
                  <a:pt x="152" y="48"/>
                </a:cubicBezTo>
                <a:cubicBezTo>
                  <a:pt x="152" y="70"/>
                  <a:pt x="152" y="70"/>
                  <a:pt x="152" y="70"/>
                </a:cubicBezTo>
                <a:cubicBezTo>
                  <a:pt x="142" y="86"/>
                  <a:pt x="142" y="86"/>
                  <a:pt x="142" y="86"/>
                </a:cubicBezTo>
                <a:cubicBezTo>
                  <a:pt x="141" y="94"/>
                  <a:pt x="141" y="94"/>
                  <a:pt x="141" y="94"/>
                </a:cubicBezTo>
                <a:cubicBezTo>
                  <a:pt x="152" y="82"/>
                  <a:pt x="162" y="76"/>
                  <a:pt x="172" y="76"/>
                </a:cubicBezTo>
                <a:cubicBezTo>
                  <a:pt x="182" y="76"/>
                  <a:pt x="182" y="76"/>
                  <a:pt x="182" y="76"/>
                </a:cubicBezTo>
                <a:cubicBezTo>
                  <a:pt x="185" y="79"/>
                  <a:pt x="185" y="79"/>
                  <a:pt x="185" y="79"/>
                </a:cubicBezTo>
                <a:cubicBezTo>
                  <a:pt x="185" y="89"/>
                  <a:pt x="185" y="89"/>
                  <a:pt x="185" y="89"/>
                </a:cubicBezTo>
                <a:cubicBezTo>
                  <a:pt x="185" y="94"/>
                  <a:pt x="183" y="98"/>
                  <a:pt x="180" y="102"/>
                </a:cubicBezTo>
                <a:cubicBezTo>
                  <a:pt x="180" y="117"/>
                  <a:pt x="180" y="117"/>
                  <a:pt x="180" y="117"/>
                </a:cubicBezTo>
                <a:cubicBezTo>
                  <a:pt x="177" y="121"/>
                  <a:pt x="177" y="121"/>
                  <a:pt x="177" y="121"/>
                </a:cubicBezTo>
                <a:cubicBezTo>
                  <a:pt x="177" y="138"/>
                  <a:pt x="177" y="138"/>
                  <a:pt x="177" y="138"/>
                </a:cubicBezTo>
                <a:cubicBezTo>
                  <a:pt x="178" y="138"/>
                  <a:pt x="178" y="138"/>
                  <a:pt x="178" y="138"/>
                </a:cubicBezTo>
                <a:cubicBezTo>
                  <a:pt x="215" y="111"/>
                  <a:pt x="215" y="111"/>
                  <a:pt x="215" y="111"/>
                </a:cubicBezTo>
                <a:cubicBezTo>
                  <a:pt x="215" y="106"/>
                  <a:pt x="215" y="106"/>
                  <a:pt x="215" y="106"/>
                </a:cubicBezTo>
                <a:cubicBezTo>
                  <a:pt x="212" y="101"/>
                  <a:pt x="212" y="101"/>
                  <a:pt x="212" y="101"/>
                </a:cubicBezTo>
                <a:cubicBezTo>
                  <a:pt x="213" y="82"/>
                  <a:pt x="213" y="82"/>
                  <a:pt x="213" y="82"/>
                </a:cubicBezTo>
                <a:cubicBezTo>
                  <a:pt x="210" y="78"/>
                  <a:pt x="210" y="78"/>
                  <a:pt x="210" y="78"/>
                </a:cubicBezTo>
                <a:cubicBezTo>
                  <a:pt x="209" y="40"/>
                  <a:pt x="209" y="40"/>
                  <a:pt x="209" y="40"/>
                </a:cubicBezTo>
                <a:cubicBezTo>
                  <a:pt x="209" y="39"/>
                  <a:pt x="209" y="39"/>
                  <a:pt x="209" y="39"/>
                </a:cubicBezTo>
                <a:cubicBezTo>
                  <a:pt x="211" y="33"/>
                  <a:pt x="211" y="33"/>
                  <a:pt x="211" y="33"/>
                </a:cubicBezTo>
                <a:cubicBezTo>
                  <a:pt x="211" y="30"/>
                  <a:pt x="207" y="24"/>
                  <a:pt x="199" y="15"/>
                </a:cubicBezTo>
                <a:cubicBezTo>
                  <a:pt x="199" y="10"/>
                  <a:pt x="199" y="10"/>
                  <a:pt x="199" y="10"/>
                </a:cubicBezTo>
                <a:lnTo>
                  <a:pt x="214" y="0"/>
                </a:lnTo>
                <a:close/>
                <a:moveTo>
                  <a:pt x="70" y="209"/>
                </a:moveTo>
                <a:cubicBezTo>
                  <a:pt x="70" y="214"/>
                  <a:pt x="70" y="214"/>
                  <a:pt x="70" y="214"/>
                </a:cubicBezTo>
                <a:cubicBezTo>
                  <a:pt x="74" y="218"/>
                  <a:pt x="74" y="218"/>
                  <a:pt x="74" y="218"/>
                </a:cubicBezTo>
                <a:cubicBezTo>
                  <a:pt x="79" y="218"/>
                  <a:pt x="79" y="218"/>
                  <a:pt x="79" y="218"/>
                </a:cubicBezTo>
                <a:cubicBezTo>
                  <a:pt x="87" y="205"/>
                  <a:pt x="87" y="205"/>
                  <a:pt x="87" y="205"/>
                </a:cubicBezTo>
                <a:cubicBezTo>
                  <a:pt x="88" y="195"/>
                  <a:pt x="88" y="195"/>
                  <a:pt x="88" y="195"/>
                </a:cubicBezTo>
                <a:cubicBezTo>
                  <a:pt x="85" y="195"/>
                  <a:pt x="85" y="195"/>
                  <a:pt x="85" y="195"/>
                </a:cubicBezTo>
                <a:cubicBezTo>
                  <a:pt x="77" y="199"/>
                  <a:pt x="72" y="203"/>
                  <a:pt x="70" y="209"/>
                </a:cubicBezTo>
                <a:close/>
                <a:moveTo>
                  <a:pt x="93" y="202"/>
                </a:moveTo>
                <a:cubicBezTo>
                  <a:pt x="95" y="204"/>
                  <a:pt x="95" y="204"/>
                  <a:pt x="95" y="204"/>
                </a:cubicBezTo>
                <a:cubicBezTo>
                  <a:pt x="95" y="210"/>
                  <a:pt x="95" y="210"/>
                  <a:pt x="95" y="210"/>
                </a:cubicBezTo>
                <a:cubicBezTo>
                  <a:pt x="93" y="215"/>
                  <a:pt x="93" y="215"/>
                  <a:pt x="93" y="215"/>
                </a:cubicBezTo>
                <a:cubicBezTo>
                  <a:pt x="94" y="219"/>
                  <a:pt x="97" y="223"/>
                  <a:pt x="102" y="227"/>
                </a:cubicBezTo>
                <a:cubicBezTo>
                  <a:pt x="101" y="236"/>
                  <a:pt x="101" y="236"/>
                  <a:pt x="101" y="236"/>
                </a:cubicBezTo>
                <a:cubicBezTo>
                  <a:pt x="103" y="236"/>
                  <a:pt x="103" y="236"/>
                  <a:pt x="103" y="236"/>
                </a:cubicBezTo>
                <a:cubicBezTo>
                  <a:pt x="105" y="236"/>
                  <a:pt x="111" y="228"/>
                  <a:pt x="122" y="213"/>
                </a:cubicBezTo>
                <a:cubicBezTo>
                  <a:pt x="122" y="210"/>
                  <a:pt x="122" y="210"/>
                  <a:pt x="122" y="210"/>
                </a:cubicBezTo>
                <a:cubicBezTo>
                  <a:pt x="121" y="210"/>
                  <a:pt x="121" y="210"/>
                  <a:pt x="121" y="210"/>
                </a:cubicBezTo>
                <a:cubicBezTo>
                  <a:pt x="115" y="214"/>
                  <a:pt x="115" y="214"/>
                  <a:pt x="115" y="214"/>
                </a:cubicBezTo>
                <a:cubicBezTo>
                  <a:pt x="109" y="214"/>
                  <a:pt x="109" y="214"/>
                  <a:pt x="109" y="214"/>
                </a:cubicBezTo>
                <a:cubicBezTo>
                  <a:pt x="105" y="210"/>
                  <a:pt x="105" y="210"/>
                  <a:pt x="105" y="210"/>
                </a:cubicBezTo>
                <a:cubicBezTo>
                  <a:pt x="105" y="201"/>
                  <a:pt x="105" y="201"/>
                  <a:pt x="105" y="201"/>
                </a:cubicBezTo>
                <a:cubicBezTo>
                  <a:pt x="115" y="188"/>
                  <a:pt x="115" y="188"/>
                  <a:pt x="115" y="188"/>
                </a:cubicBezTo>
                <a:cubicBezTo>
                  <a:pt x="115" y="181"/>
                  <a:pt x="115" y="181"/>
                  <a:pt x="115" y="181"/>
                </a:cubicBezTo>
                <a:cubicBezTo>
                  <a:pt x="101" y="182"/>
                  <a:pt x="94" y="189"/>
                  <a:pt x="93" y="202"/>
                </a:cubicBezTo>
                <a:close/>
                <a:moveTo>
                  <a:pt x="140" y="168"/>
                </a:moveTo>
                <a:cubicBezTo>
                  <a:pt x="137" y="173"/>
                  <a:pt x="137" y="173"/>
                  <a:pt x="137" y="173"/>
                </a:cubicBezTo>
                <a:cubicBezTo>
                  <a:pt x="137" y="175"/>
                  <a:pt x="137" y="175"/>
                  <a:pt x="137" y="175"/>
                </a:cubicBezTo>
                <a:cubicBezTo>
                  <a:pt x="140" y="176"/>
                  <a:pt x="140" y="176"/>
                  <a:pt x="140" y="176"/>
                </a:cubicBezTo>
                <a:cubicBezTo>
                  <a:pt x="143" y="173"/>
                  <a:pt x="143" y="173"/>
                  <a:pt x="143" y="173"/>
                </a:cubicBezTo>
                <a:cubicBezTo>
                  <a:pt x="143" y="171"/>
                  <a:pt x="143" y="171"/>
                  <a:pt x="143" y="171"/>
                </a:cubicBezTo>
                <a:lnTo>
                  <a:pt x="140" y="168"/>
                </a:lnTo>
                <a:close/>
                <a:moveTo>
                  <a:pt x="141" y="148"/>
                </a:moveTo>
                <a:cubicBezTo>
                  <a:pt x="141" y="151"/>
                  <a:pt x="141" y="151"/>
                  <a:pt x="141" y="151"/>
                </a:cubicBezTo>
                <a:cubicBezTo>
                  <a:pt x="158" y="151"/>
                  <a:pt x="158" y="151"/>
                  <a:pt x="158" y="151"/>
                </a:cubicBezTo>
                <a:cubicBezTo>
                  <a:pt x="154" y="147"/>
                  <a:pt x="154" y="147"/>
                  <a:pt x="154" y="147"/>
                </a:cubicBezTo>
                <a:cubicBezTo>
                  <a:pt x="148" y="147"/>
                  <a:pt x="148" y="147"/>
                  <a:pt x="148" y="147"/>
                </a:cubicBezTo>
                <a:lnTo>
                  <a:pt x="141" y="148"/>
                </a:lnTo>
                <a:close/>
                <a:moveTo>
                  <a:pt x="144" y="126"/>
                </a:moveTo>
                <a:cubicBezTo>
                  <a:pt x="148" y="126"/>
                  <a:pt x="148" y="126"/>
                  <a:pt x="148" y="126"/>
                </a:cubicBezTo>
                <a:cubicBezTo>
                  <a:pt x="153" y="126"/>
                  <a:pt x="157" y="125"/>
                  <a:pt x="160" y="121"/>
                </a:cubicBezTo>
                <a:cubicBezTo>
                  <a:pt x="160" y="106"/>
                  <a:pt x="160" y="106"/>
                  <a:pt x="160" y="106"/>
                </a:cubicBezTo>
                <a:cubicBezTo>
                  <a:pt x="157" y="103"/>
                  <a:pt x="157" y="103"/>
                  <a:pt x="157" y="103"/>
                </a:cubicBezTo>
                <a:cubicBezTo>
                  <a:pt x="151" y="107"/>
                  <a:pt x="147" y="115"/>
                  <a:pt x="144" y="126"/>
                </a:cubicBezTo>
                <a:close/>
                <a:moveTo>
                  <a:pt x="172" y="166"/>
                </a:moveTo>
                <a:cubicBezTo>
                  <a:pt x="172" y="167"/>
                  <a:pt x="172" y="167"/>
                  <a:pt x="172" y="167"/>
                </a:cubicBezTo>
                <a:cubicBezTo>
                  <a:pt x="175" y="176"/>
                  <a:pt x="175" y="176"/>
                  <a:pt x="175" y="176"/>
                </a:cubicBezTo>
                <a:cubicBezTo>
                  <a:pt x="200" y="176"/>
                  <a:pt x="200" y="176"/>
                  <a:pt x="200" y="176"/>
                </a:cubicBezTo>
                <a:cubicBezTo>
                  <a:pt x="213" y="184"/>
                  <a:pt x="213" y="184"/>
                  <a:pt x="213" y="184"/>
                </a:cubicBezTo>
                <a:cubicBezTo>
                  <a:pt x="215" y="180"/>
                  <a:pt x="215" y="180"/>
                  <a:pt x="215" y="180"/>
                </a:cubicBezTo>
                <a:cubicBezTo>
                  <a:pt x="214" y="152"/>
                  <a:pt x="214" y="152"/>
                  <a:pt x="214" y="152"/>
                </a:cubicBezTo>
                <a:cubicBezTo>
                  <a:pt x="212" y="149"/>
                  <a:pt x="212" y="149"/>
                  <a:pt x="212" y="149"/>
                </a:cubicBezTo>
                <a:cubicBezTo>
                  <a:pt x="194" y="149"/>
                  <a:pt x="194" y="149"/>
                  <a:pt x="194" y="149"/>
                </a:cubicBezTo>
                <a:cubicBezTo>
                  <a:pt x="181" y="153"/>
                  <a:pt x="181" y="153"/>
                  <a:pt x="181" y="153"/>
                </a:cubicBezTo>
                <a:cubicBezTo>
                  <a:pt x="177" y="156"/>
                  <a:pt x="174" y="160"/>
                  <a:pt x="172" y="166"/>
                </a:cubicBezTo>
                <a:close/>
              </a:path>
            </a:pathLst>
          </a:custGeom>
          <a:solidFill>
            <a:schemeClr val="tx1">
              <a:lumMod val="85000"/>
              <a:lumOff val="15000"/>
            </a:schemeClr>
          </a:solidFill>
          <a:ln w="9525">
            <a:noFill/>
          </a:ln>
        </p:spPr>
        <p:txBody>
          <a:bodyPr/>
          <a:lstStyle/>
          <a:p>
            <a:endParaRPr lang="zh-CN" altLang="en-US" dirty="0">
              <a:latin typeface="+mn-lt"/>
              <a:cs typeface="+mn-ea"/>
              <a:sym typeface="+mn-lt"/>
            </a:endParaRPr>
          </a:p>
        </p:txBody>
      </p:sp>
      <p:sp>
        <p:nvSpPr>
          <p:cNvPr id="27672" name="Freeform 44"/>
          <p:cNvSpPr>
            <a:spLocks noEditPoints="1"/>
          </p:cNvSpPr>
          <p:nvPr/>
        </p:nvSpPr>
        <p:spPr>
          <a:xfrm>
            <a:off x="5735638" y="2511425"/>
            <a:ext cx="1049337" cy="977900"/>
          </a:xfrm>
          <a:custGeom>
            <a:avLst/>
            <a:gdLst/>
            <a:ahLst/>
            <a:cxnLst>
              <a:cxn ang="0">
                <a:pos x="735722" y="65778"/>
              </a:cxn>
              <a:cxn ang="0">
                <a:pos x="853964" y="302578"/>
              </a:cxn>
              <a:cxn ang="0">
                <a:pos x="722584" y="469216"/>
              </a:cxn>
              <a:cxn ang="0">
                <a:pos x="709447" y="552535"/>
              </a:cxn>
              <a:cxn ang="0">
                <a:pos x="726964" y="675321"/>
              </a:cxn>
              <a:cxn ang="0">
                <a:pos x="748860" y="907736"/>
              </a:cxn>
              <a:cxn ang="0">
                <a:pos x="674412" y="942818"/>
              </a:cxn>
              <a:cxn ang="0">
                <a:pos x="665653" y="894581"/>
              </a:cxn>
              <a:cxn ang="0">
                <a:pos x="674412" y="714787"/>
              </a:cxn>
              <a:cxn ang="0">
                <a:pos x="613102" y="649009"/>
              </a:cxn>
              <a:cxn ang="0">
                <a:pos x="516757" y="596387"/>
              </a:cxn>
              <a:cxn ang="0">
                <a:pos x="512378" y="780565"/>
              </a:cxn>
              <a:cxn ang="0">
                <a:pos x="494861" y="855114"/>
              </a:cxn>
              <a:cxn ang="0">
                <a:pos x="481723" y="964744"/>
              </a:cxn>
              <a:cxn ang="0">
                <a:pos x="446688" y="841958"/>
              </a:cxn>
              <a:cxn ang="0">
                <a:pos x="459826" y="679706"/>
              </a:cxn>
              <a:cxn ang="0">
                <a:pos x="359102" y="745484"/>
              </a:cxn>
              <a:cxn ang="0">
                <a:pos x="245240" y="890195"/>
              </a:cxn>
              <a:cxn ang="0">
                <a:pos x="166413" y="907736"/>
              </a:cxn>
              <a:cxn ang="0">
                <a:pos x="157654" y="662165"/>
              </a:cxn>
              <a:cxn ang="0">
                <a:pos x="148896" y="596387"/>
              </a:cxn>
              <a:cxn ang="0">
                <a:pos x="218965" y="521839"/>
              </a:cxn>
              <a:cxn ang="0">
                <a:pos x="153275" y="495527"/>
              </a:cxn>
              <a:cxn ang="0">
                <a:pos x="337206" y="473601"/>
              </a:cxn>
              <a:cxn ang="0">
                <a:pos x="293413" y="368356"/>
              </a:cxn>
              <a:cxn ang="0">
                <a:pos x="0" y="495527"/>
              </a:cxn>
              <a:cxn ang="0">
                <a:pos x="87586" y="390282"/>
              </a:cxn>
              <a:cxn ang="0">
                <a:pos x="240861" y="271882"/>
              </a:cxn>
              <a:cxn ang="0">
                <a:pos x="197068" y="153482"/>
              </a:cxn>
              <a:cxn ang="0">
                <a:pos x="319689" y="214874"/>
              </a:cxn>
              <a:cxn ang="0">
                <a:pos x="359102" y="254341"/>
              </a:cxn>
              <a:cxn ang="0">
                <a:pos x="367861" y="118400"/>
              </a:cxn>
              <a:cxn ang="0">
                <a:pos x="464206" y="214874"/>
              </a:cxn>
              <a:cxn ang="0">
                <a:pos x="556171" y="232415"/>
              </a:cxn>
              <a:cxn ang="0">
                <a:pos x="551792" y="355201"/>
              </a:cxn>
              <a:cxn ang="0">
                <a:pos x="656895" y="342045"/>
              </a:cxn>
              <a:cxn ang="0">
                <a:pos x="639378" y="236800"/>
              </a:cxn>
              <a:cxn ang="0">
                <a:pos x="608723" y="48237"/>
              </a:cxn>
              <a:cxn ang="0">
                <a:pos x="214585" y="653395"/>
              </a:cxn>
              <a:cxn ang="0">
                <a:pos x="271516" y="596387"/>
              </a:cxn>
              <a:cxn ang="0">
                <a:pos x="289033" y="622698"/>
              </a:cxn>
              <a:cxn ang="0">
                <a:pos x="310930" y="719173"/>
              </a:cxn>
              <a:cxn ang="0">
                <a:pos x="372240" y="640239"/>
              </a:cxn>
              <a:cxn ang="0">
                <a:pos x="324068" y="613928"/>
              </a:cxn>
              <a:cxn ang="0">
                <a:pos x="429171" y="513068"/>
              </a:cxn>
              <a:cxn ang="0">
                <a:pos x="437930" y="526224"/>
              </a:cxn>
              <a:cxn ang="0">
                <a:pos x="429171" y="460446"/>
              </a:cxn>
              <a:cxn ang="0">
                <a:pos x="429171" y="451675"/>
              </a:cxn>
              <a:cxn ang="0">
                <a:pos x="490481" y="324504"/>
              </a:cxn>
              <a:cxn ang="0">
                <a:pos x="525516" y="513068"/>
              </a:cxn>
              <a:cxn ang="0">
                <a:pos x="656895" y="548150"/>
              </a:cxn>
              <a:cxn ang="0">
                <a:pos x="551792" y="469216"/>
              </a:cxn>
            </a:cxnLst>
            <a:rect l="0" t="0" r="0" b="0"/>
            <a:pathLst>
              <a:path w="195" h="223">
                <a:moveTo>
                  <a:pt x="149" y="0"/>
                </a:moveTo>
                <a:cubicBezTo>
                  <a:pt x="164" y="0"/>
                  <a:pt x="164" y="0"/>
                  <a:pt x="164" y="0"/>
                </a:cubicBezTo>
                <a:cubicBezTo>
                  <a:pt x="168" y="4"/>
                  <a:pt x="168" y="4"/>
                  <a:pt x="168" y="4"/>
                </a:cubicBezTo>
                <a:cubicBezTo>
                  <a:pt x="168" y="15"/>
                  <a:pt x="168" y="15"/>
                  <a:pt x="168" y="15"/>
                </a:cubicBezTo>
                <a:cubicBezTo>
                  <a:pt x="166" y="18"/>
                  <a:pt x="166" y="18"/>
                  <a:pt x="166" y="18"/>
                </a:cubicBezTo>
                <a:cubicBezTo>
                  <a:pt x="166" y="42"/>
                  <a:pt x="166" y="42"/>
                  <a:pt x="166" y="42"/>
                </a:cubicBezTo>
                <a:cubicBezTo>
                  <a:pt x="171" y="53"/>
                  <a:pt x="177" y="59"/>
                  <a:pt x="183" y="59"/>
                </a:cubicBezTo>
                <a:cubicBezTo>
                  <a:pt x="189" y="61"/>
                  <a:pt x="193" y="65"/>
                  <a:pt x="195" y="69"/>
                </a:cubicBezTo>
                <a:cubicBezTo>
                  <a:pt x="195" y="72"/>
                  <a:pt x="195" y="72"/>
                  <a:pt x="195" y="72"/>
                </a:cubicBezTo>
                <a:cubicBezTo>
                  <a:pt x="186" y="78"/>
                  <a:pt x="181" y="82"/>
                  <a:pt x="178" y="86"/>
                </a:cubicBezTo>
                <a:cubicBezTo>
                  <a:pt x="175" y="86"/>
                  <a:pt x="170" y="89"/>
                  <a:pt x="165" y="94"/>
                </a:cubicBezTo>
                <a:cubicBezTo>
                  <a:pt x="165" y="107"/>
                  <a:pt x="165" y="107"/>
                  <a:pt x="165" y="107"/>
                </a:cubicBezTo>
                <a:cubicBezTo>
                  <a:pt x="164" y="111"/>
                  <a:pt x="164" y="111"/>
                  <a:pt x="164" y="111"/>
                </a:cubicBezTo>
                <a:cubicBezTo>
                  <a:pt x="165" y="115"/>
                  <a:pt x="165" y="115"/>
                  <a:pt x="165" y="115"/>
                </a:cubicBezTo>
                <a:cubicBezTo>
                  <a:pt x="164" y="123"/>
                  <a:pt x="164" y="123"/>
                  <a:pt x="164" y="123"/>
                </a:cubicBezTo>
                <a:cubicBezTo>
                  <a:pt x="162" y="126"/>
                  <a:pt x="162" y="126"/>
                  <a:pt x="162" y="126"/>
                </a:cubicBezTo>
                <a:cubicBezTo>
                  <a:pt x="162" y="128"/>
                  <a:pt x="162" y="128"/>
                  <a:pt x="162" y="128"/>
                </a:cubicBezTo>
                <a:cubicBezTo>
                  <a:pt x="164" y="131"/>
                  <a:pt x="164" y="131"/>
                  <a:pt x="164" y="131"/>
                </a:cubicBezTo>
                <a:cubicBezTo>
                  <a:pt x="164" y="151"/>
                  <a:pt x="164" y="151"/>
                  <a:pt x="164" y="151"/>
                </a:cubicBezTo>
                <a:cubicBezTo>
                  <a:pt x="166" y="154"/>
                  <a:pt x="166" y="154"/>
                  <a:pt x="166" y="154"/>
                </a:cubicBezTo>
                <a:cubicBezTo>
                  <a:pt x="166" y="164"/>
                  <a:pt x="166" y="164"/>
                  <a:pt x="166" y="164"/>
                </a:cubicBezTo>
                <a:cubicBezTo>
                  <a:pt x="166" y="173"/>
                  <a:pt x="167" y="179"/>
                  <a:pt x="169" y="181"/>
                </a:cubicBezTo>
                <a:cubicBezTo>
                  <a:pt x="168" y="190"/>
                  <a:pt x="168" y="190"/>
                  <a:pt x="168" y="190"/>
                </a:cubicBezTo>
                <a:cubicBezTo>
                  <a:pt x="170" y="192"/>
                  <a:pt x="171" y="198"/>
                  <a:pt x="171" y="207"/>
                </a:cubicBezTo>
                <a:cubicBezTo>
                  <a:pt x="171" y="221"/>
                  <a:pt x="171" y="221"/>
                  <a:pt x="171" y="221"/>
                </a:cubicBezTo>
                <a:cubicBezTo>
                  <a:pt x="169" y="223"/>
                  <a:pt x="169" y="223"/>
                  <a:pt x="169" y="223"/>
                </a:cubicBezTo>
                <a:cubicBezTo>
                  <a:pt x="156" y="223"/>
                  <a:pt x="156" y="223"/>
                  <a:pt x="156" y="223"/>
                </a:cubicBezTo>
                <a:cubicBezTo>
                  <a:pt x="155" y="223"/>
                  <a:pt x="154" y="220"/>
                  <a:pt x="154" y="215"/>
                </a:cubicBezTo>
                <a:cubicBezTo>
                  <a:pt x="144" y="205"/>
                  <a:pt x="144" y="205"/>
                  <a:pt x="144" y="205"/>
                </a:cubicBezTo>
                <a:cubicBezTo>
                  <a:pt x="144" y="204"/>
                  <a:pt x="144" y="204"/>
                  <a:pt x="144" y="204"/>
                </a:cubicBezTo>
                <a:cubicBezTo>
                  <a:pt x="146" y="202"/>
                  <a:pt x="146" y="202"/>
                  <a:pt x="146" y="202"/>
                </a:cubicBezTo>
                <a:cubicBezTo>
                  <a:pt x="152" y="204"/>
                  <a:pt x="152" y="204"/>
                  <a:pt x="152" y="204"/>
                </a:cubicBezTo>
                <a:cubicBezTo>
                  <a:pt x="156" y="201"/>
                  <a:pt x="156" y="201"/>
                  <a:pt x="156" y="201"/>
                </a:cubicBezTo>
                <a:cubicBezTo>
                  <a:pt x="156" y="198"/>
                  <a:pt x="156" y="198"/>
                  <a:pt x="156" y="198"/>
                </a:cubicBezTo>
                <a:cubicBezTo>
                  <a:pt x="154" y="195"/>
                  <a:pt x="154" y="195"/>
                  <a:pt x="154" y="195"/>
                </a:cubicBezTo>
                <a:cubicBezTo>
                  <a:pt x="154" y="163"/>
                  <a:pt x="154" y="163"/>
                  <a:pt x="154" y="163"/>
                </a:cubicBezTo>
                <a:cubicBezTo>
                  <a:pt x="152" y="159"/>
                  <a:pt x="152" y="159"/>
                  <a:pt x="152" y="159"/>
                </a:cubicBezTo>
                <a:cubicBezTo>
                  <a:pt x="145" y="160"/>
                  <a:pt x="145" y="160"/>
                  <a:pt x="145" y="160"/>
                </a:cubicBezTo>
                <a:cubicBezTo>
                  <a:pt x="139" y="160"/>
                  <a:pt x="139" y="160"/>
                  <a:pt x="139" y="160"/>
                </a:cubicBezTo>
                <a:cubicBezTo>
                  <a:pt x="140" y="148"/>
                  <a:pt x="140" y="148"/>
                  <a:pt x="140" y="148"/>
                </a:cubicBezTo>
                <a:cubicBezTo>
                  <a:pt x="135" y="139"/>
                  <a:pt x="129" y="132"/>
                  <a:pt x="122" y="127"/>
                </a:cubicBezTo>
                <a:cubicBezTo>
                  <a:pt x="122" y="124"/>
                  <a:pt x="122" y="124"/>
                  <a:pt x="122" y="124"/>
                </a:cubicBezTo>
                <a:cubicBezTo>
                  <a:pt x="121" y="124"/>
                  <a:pt x="120" y="127"/>
                  <a:pt x="119" y="135"/>
                </a:cubicBezTo>
                <a:cubicBezTo>
                  <a:pt x="118" y="136"/>
                  <a:pt x="118" y="136"/>
                  <a:pt x="118" y="136"/>
                </a:cubicBezTo>
                <a:cubicBezTo>
                  <a:pt x="117" y="168"/>
                  <a:pt x="117" y="168"/>
                  <a:pt x="117" y="168"/>
                </a:cubicBezTo>
                <a:cubicBezTo>
                  <a:pt x="115" y="171"/>
                  <a:pt x="115" y="171"/>
                  <a:pt x="115" y="171"/>
                </a:cubicBezTo>
                <a:cubicBezTo>
                  <a:pt x="117" y="173"/>
                  <a:pt x="117" y="173"/>
                  <a:pt x="117" y="173"/>
                </a:cubicBezTo>
                <a:cubicBezTo>
                  <a:pt x="117" y="178"/>
                  <a:pt x="117" y="178"/>
                  <a:pt x="117" y="178"/>
                </a:cubicBezTo>
                <a:cubicBezTo>
                  <a:pt x="115" y="180"/>
                  <a:pt x="115" y="180"/>
                  <a:pt x="115" y="180"/>
                </a:cubicBezTo>
                <a:cubicBezTo>
                  <a:pt x="116" y="185"/>
                  <a:pt x="116" y="185"/>
                  <a:pt x="116" y="185"/>
                </a:cubicBezTo>
                <a:cubicBezTo>
                  <a:pt x="116" y="190"/>
                  <a:pt x="116" y="190"/>
                  <a:pt x="116" y="190"/>
                </a:cubicBezTo>
                <a:cubicBezTo>
                  <a:pt x="113" y="195"/>
                  <a:pt x="113" y="195"/>
                  <a:pt x="113" y="195"/>
                </a:cubicBezTo>
                <a:cubicBezTo>
                  <a:pt x="114" y="200"/>
                  <a:pt x="114" y="200"/>
                  <a:pt x="114" y="200"/>
                </a:cubicBezTo>
                <a:cubicBezTo>
                  <a:pt x="114" y="203"/>
                  <a:pt x="114" y="203"/>
                  <a:pt x="114" y="203"/>
                </a:cubicBezTo>
                <a:cubicBezTo>
                  <a:pt x="113" y="204"/>
                  <a:pt x="112" y="207"/>
                  <a:pt x="112" y="211"/>
                </a:cubicBezTo>
                <a:cubicBezTo>
                  <a:pt x="110" y="211"/>
                  <a:pt x="110" y="214"/>
                  <a:pt x="110" y="220"/>
                </a:cubicBezTo>
                <a:cubicBezTo>
                  <a:pt x="107" y="222"/>
                  <a:pt x="107" y="222"/>
                  <a:pt x="107" y="222"/>
                </a:cubicBezTo>
                <a:cubicBezTo>
                  <a:pt x="106" y="222"/>
                  <a:pt x="106" y="222"/>
                  <a:pt x="106" y="222"/>
                </a:cubicBezTo>
                <a:cubicBezTo>
                  <a:pt x="102" y="215"/>
                  <a:pt x="102" y="215"/>
                  <a:pt x="102" y="215"/>
                </a:cubicBezTo>
                <a:cubicBezTo>
                  <a:pt x="102" y="192"/>
                  <a:pt x="102" y="192"/>
                  <a:pt x="102" y="192"/>
                </a:cubicBezTo>
                <a:cubicBezTo>
                  <a:pt x="104" y="189"/>
                  <a:pt x="104" y="189"/>
                  <a:pt x="104" y="189"/>
                </a:cubicBezTo>
                <a:cubicBezTo>
                  <a:pt x="105" y="159"/>
                  <a:pt x="105" y="159"/>
                  <a:pt x="105" y="159"/>
                </a:cubicBezTo>
                <a:cubicBezTo>
                  <a:pt x="106" y="158"/>
                  <a:pt x="106" y="158"/>
                  <a:pt x="106" y="158"/>
                </a:cubicBezTo>
                <a:cubicBezTo>
                  <a:pt x="105" y="155"/>
                  <a:pt x="105" y="155"/>
                  <a:pt x="105" y="155"/>
                </a:cubicBezTo>
                <a:cubicBezTo>
                  <a:pt x="106" y="148"/>
                  <a:pt x="106" y="148"/>
                  <a:pt x="106" y="148"/>
                </a:cubicBezTo>
                <a:cubicBezTo>
                  <a:pt x="105" y="147"/>
                  <a:pt x="105" y="147"/>
                  <a:pt x="105" y="147"/>
                </a:cubicBezTo>
                <a:cubicBezTo>
                  <a:pt x="98" y="144"/>
                  <a:pt x="98" y="144"/>
                  <a:pt x="98" y="144"/>
                </a:cubicBezTo>
                <a:cubicBezTo>
                  <a:pt x="98" y="151"/>
                  <a:pt x="92" y="160"/>
                  <a:pt x="82" y="170"/>
                </a:cubicBezTo>
                <a:cubicBezTo>
                  <a:pt x="71" y="186"/>
                  <a:pt x="71" y="186"/>
                  <a:pt x="71" y="186"/>
                </a:cubicBezTo>
                <a:cubicBezTo>
                  <a:pt x="66" y="193"/>
                  <a:pt x="66" y="193"/>
                  <a:pt x="66" y="193"/>
                </a:cubicBezTo>
                <a:cubicBezTo>
                  <a:pt x="66" y="200"/>
                  <a:pt x="65" y="203"/>
                  <a:pt x="63" y="203"/>
                </a:cubicBezTo>
                <a:cubicBezTo>
                  <a:pt x="56" y="203"/>
                  <a:pt x="56" y="203"/>
                  <a:pt x="56" y="203"/>
                </a:cubicBezTo>
                <a:cubicBezTo>
                  <a:pt x="55" y="203"/>
                  <a:pt x="53" y="201"/>
                  <a:pt x="52" y="196"/>
                </a:cubicBezTo>
                <a:cubicBezTo>
                  <a:pt x="51" y="196"/>
                  <a:pt x="51" y="196"/>
                  <a:pt x="51" y="196"/>
                </a:cubicBezTo>
                <a:cubicBezTo>
                  <a:pt x="48" y="203"/>
                  <a:pt x="45" y="207"/>
                  <a:pt x="43" y="207"/>
                </a:cubicBezTo>
                <a:cubicBezTo>
                  <a:pt x="38" y="207"/>
                  <a:pt x="38" y="207"/>
                  <a:pt x="38" y="207"/>
                </a:cubicBezTo>
                <a:cubicBezTo>
                  <a:pt x="38" y="207"/>
                  <a:pt x="35" y="200"/>
                  <a:pt x="31" y="188"/>
                </a:cubicBezTo>
                <a:cubicBezTo>
                  <a:pt x="32" y="166"/>
                  <a:pt x="32" y="166"/>
                  <a:pt x="32" y="166"/>
                </a:cubicBezTo>
                <a:cubicBezTo>
                  <a:pt x="36" y="158"/>
                  <a:pt x="36" y="158"/>
                  <a:pt x="36" y="158"/>
                </a:cubicBezTo>
                <a:cubicBezTo>
                  <a:pt x="36" y="151"/>
                  <a:pt x="36" y="151"/>
                  <a:pt x="36" y="151"/>
                </a:cubicBezTo>
                <a:cubicBezTo>
                  <a:pt x="26" y="142"/>
                  <a:pt x="26" y="142"/>
                  <a:pt x="26" y="142"/>
                </a:cubicBezTo>
                <a:cubicBezTo>
                  <a:pt x="26" y="135"/>
                  <a:pt x="26" y="135"/>
                  <a:pt x="26" y="135"/>
                </a:cubicBezTo>
                <a:cubicBezTo>
                  <a:pt x="27" y="135"/>
                  <a:pt x="27" y="135"/>
                  <a:pt x="27" y="135"/>
                </a:cubicBezTo>
                <a:cubicBezTo>
                  <a:pt x="34" y="136"/>
                  <a:pt x="34" y="136"/>
                  <a:pt x="34" y="136"/>
                </a:cubicBezTo>
                <a:cubicBezTo>
                  <a:pt x="34" y="134"/>
                  <a:pt x="36" y="133"/>
                  <a:pt x="40" y="133"/>
                </a:cubicBezTo>
                <a:cubicBezTo>
                  <a:pt x="53" y="120"/>
                  <a:pt x="53" y="120"/>
                  <a:pt x="53" y="120"/>
                </a:cubicBezTo>
                <a:cubicBezTo>
                  <a:pt x="53" y="119"/>
                  <a:pt x="53" y="119"/>
                  <a:pt x="53" y="119"/>
                </a:cubicBezTo>
                <a:cubicBezTo>
                  <a:pt x="50" y="119"/>
                  <a:pt x="50" y="119"/>
                  <a:pt x="50" y="119"/>
                </a:cubicBezTo>
                <a:cubicBezTo>
                  <a:pt x="47" y="121"/>
                  <a:pt x="47" y="121"/>
                  <a:pt x="47" y="121"/>
                </a:cubicBezTo>
                <a:cubicBezTo>
                  <a:pt x="43" y="121"/>
                  <a:pt x="43" y="121"/>
                  <a:pt x="43" y="121"/>
                </a:cubicBezTo>
                <a:cubicBezTo>
                  <a:pt x="39" y="119"/>
                  <a:pt x="36" y="117"/>
                  <a:pt x="35" y="114"/>
                </a:cubicBezTo>
                <a:cubicBezTo>
                  <a:pt x="35" y="113"/>
                  <a:pt x="35" y="113"/>
                  <a:pt x="35" y="113"/>
                </a:cubicBezTo>
                <a:cubicBezTo>
                  <a:pt x="35" y="112"/>
                  <a:pt x="37" y="111"/>
                  <a:pt x="41" y="111"/>
                </a:cubicBezTo>
                <a:cubicBezTo>
                  <a:pt x="41" y="109"/>
                  <a:pt x="48" y="105"/>
                  <a:pt x="62" y="99"/>
                </a:cubicBezTo>
                <a:cubicBezTo>
                  <a:pt x="69" y="100"/>
                  <a:pt x="69" y="100"/>
                  <a:pt x="69" y="100"/>
                </a:cubicBezTo>
                <a:cubicBezTo>
                  <a:pt x="77" y="108"/>
                  <a:pt x="77" y="108"/>
                  <a:pt x="77" y="108"/>
                </a:cubicBezTo>
                <a:cubicBezTo>
                  <a:pt x="83" y="108"/>
                  <a:pt x="83" y="108"/>
                  <a:pt x="83" y="108"/>
                </a:cubicBezTo>
                <a:cubicBezTo>
                  <a:pt x="85" y="73"/>
                  <a:pt x="85" y="73"/>
                  <a:pt x="85" y="73"/>
                </a:cubicBezTo>
                <a:cubicBezTo>
                  <a:pt x="84" y="72"/>
                  <a:pt x="84" y="72"/>
                  <a:pt x="84" y="72"/>
                </a:cubicBezTo>
                <a:cubicBezTo>
                  <a:pt x="82" y="72"/>
                  <a:pt x="77" y="76"/>
                  <a:pt x="67" y="84"/>
                </a:cubicBezTo>
                <a:cubicBezTo>
                  <a:pt x="57" y="88"/>
                  <a:pt x="49" y="92"/>
                  <a:pt x="42" y="97"/>
                </a:cubicBezTo>
                <a:cubicBezTo>
                  <a:pt x="23" y="102"/>
                  <a:pt x="13" y="107"/>
                  <a:pt x="13" y="111"/>
                </a:cubicBezTo>
                <a:cubicBezTo>
                  <a:pt x="1" y="114"/>
                  <a:pt x="1" y="114"/>
                  <a:pt x="1" y="114"/>
                </a:cubicBezTo>
                <a:cubicBezTo>
                  <a:pt x="0" y="113"/>
                  <a:pt x="0" y="113"/>
                  <a:pt x="0" y="113"/>
                </a:cubicBezTo>
                <a:cubicBezTo>
                  <a:pt x="1" y="91"/>
                  <a:pt x="1" y="91"/>
                  <a:pt x="1" y="91"/>
                </a:cubicBezTo>
                <a:cubicBezTo>
                  <a:pt x="10" y="85"/>
                  <a:pt x="10" y="85"/>
                  <a:pt x="10" y="85"/>
                </a:cubicBezTo>
                <a:cubicBezTo>
                  <a:pt x="13" y="85"/>
                  <a:pt x="15" y="86"/>
                  <a:pt x="18" y="89"/>
                </a:cubicBezTo>
                <a:cubicBezTo>
                  <a:pt x="20" y="89"/>
                  <a:pt x="20" y="89"/>
                  <a:pt x="20" y="89"/>
                </a:cubicBezTo>
                <a:cubicBezTo>
                  <a:pt x="47" y="78"/>
                  <a:pt x="47" y="78"/>
                  <a:pt x="47" y="78"/>
                </a:cubicBezTo>
                <a:cubicBezTo>
                  <a:pt x="48" y="76"/>
                  <a:pt x="53" y="73"/>
                  <a:pt x="64" y="69"/>
                </a:cubicBezTo>
                <a:cubicBezTo>
                  <a:pt x="64" y="65"/>
                  <a:pt x="61" y="63"/>
                  <a:pt x="56" y="63"/>
                </a:cubicBezTo>
                <a:cubicBezTo>
                  <a:pt x="55" y="62"/>
                  <a:pt x="55" y="62"/>
                  <a:pt x="55" y="62"/>
                </a:cubicBezTo>
                <a:cubicBezTo>
                  <a:pt x="55" y="61"/>
                  <a:pt x="55" y="61"/>
                  <a:pt x="55" y="61"/>
                </a:cubicBezTo>
                <a:cubicBezTo>
                  <a:pt x="56" y="55"/>
                  <a:pt x="56" y="55"/>
                  <a:pt x="56" y="55"/>
                </a:cubicBezTo>
                <a:cubicBezTo>
                  <a:pt x="53" y="46"/>
                  <a:pt x="49" y="39"/>
                  <a:pt x="45" y="36"/>
                </a:cubicBezTo>
                <a:cubicBezTo>
                  <a:pt x="45" y="35"/>
                  <a:pt x="45" y="35"/>
                  <a:pt x="45" y="35"/>
                </a:cubicBezTo>
                <a:cubicBezTo>
                  <a:pt x="47" y="33"/>
                  <a:pt x="47" y="33"/>
                  <a:pt x="47" y="33"/>
                </a:cubicBezTo>
                <a:cubicBezTo>
                  <a:pt x="57" y="33"/>
                  <a:pt x="57" y="33"/>
                  <a:pt x="57" y="33"/>
                </a:cubicBezTo>
                <a:cubicBezTo>
                  <a:pt x="63" y="36"/>
                  <a:pt x="68" y="40"/>
                  <a:pt x="72" y="45"/>
                </a:cubicBezTo>
                <a:cubicBezTo>
                  <a:pt x="73" y="49"/>
                  <a:pt x="73" y="49"/>
                  <a:pt x="73" y="49"/>
                </a:cubicBezTo>
                <a:cubicBezTo>
                  <a:pt x="73" y="55"/>
                  <a:pt x="73" y="55"/>
                  <a:pt x="73" y="55"/>
                </a:cubicBezTo>
                <a:cubicBezTo>
                  <a:pt x="72" y="60"/>
                  <a:pt x="72" y="60"/>
                  <a:pt x="72" y="60"/>
                </a:cubicBezTo>
                <a:cubicBezTo>
                  <a:pt x="75" y="62"/>
                  <a:pt x="75" y="62"/>
                  <a:pt x="75" y="62"/>
                </a:cubicBezTo>
                <a:cubicBezTo>
                  <a:pt x="82" y="58"/>
                  <a:pt x="82" y="58"/>
                  <a:pt x="82" y="58"/>
                </a:cubicBezTo>
                <a:cubicBezTo>
                  <a:pt x="87" y="59"/>
                  <a:pt x="87" y="59"/>
                  <a:pt x="87" y="59"/>
                </a:cubicBezTo>
                <a:cubicBezTo>
                  <a:pt x="89" y="51"/>
                  <a:pt x="90" y="44"/>
                  <a:pt x="90" y="35"/>
                </a:cubicBezTo>
                <a:cubicBezTo>
                  <a:pt x="84" y="30"/>
                  <a:pt x="84" y="30"/>
                  <a:pt x="84" y="30"/>
                </a:cubicBezTo>
                <a:cubicBezTo>
                  <a:pt x="84" y="27"/>
                  <a:pt x="84" y="27"/>
                  <a:pt x="84" y="27"/>
                </a:cubicBezTo>
                <a:cubicBezTo>
                  <a:pt x="86" y="25"/>
                  <a:pt x="86" y="25"/>
                  <a:pt x="86" y="25"/>
                </a:cubicBezTo>
                <a:cubicBezTo>
                  <a:pt x="90" y="25"/>
                  <a:pt x="90" y="25"/>
                  <a:pt x="90" y="25"/>
                </a:cubicBezTo>
                <a:cubicBezTo>
                  <a:pt x="101" y="28"/>
                  <a:pt x="107" y="30"/>
                  <a:pt x="106" y="34"/>
                </a:cubicBezTo>
                <a:cubicBezTo>
                  <a:pt x="106" y="49"/>
                  <a:pt x="106" y="49"/>
                  <a:pt x="106" y="49"/>
                </a:cubicBezTo>
                <a:cubicBezTo>
                  <a:pt x="99" y="60"/>
                  <a:pt x="99" y="60"/>
                  <a:pt x="99" y="60"/>
                </a:cubicBezTo>
                <a:cubicBezTo>
                  <a:pt x="99" y="66"/>
                  <a:pt x="99" y="66"/>
                  <a:pt x="99" y="66"/>
                </a:cubicBezTo>
                <a:cubicBezTo>
                  <a:pt x="106" y="57"/>
                  <a:pt x="114" y="53"/>
                  <a:pt x="120" y="53"/>
                </a:cubicBezTo>
                <a:cubicBezTo>
                  <a:pt x="127" y="53"/>
                  <a:pt x="127" y="53"/>
                  <a:pt x="127" y="53"/>
                </a:cubicBezTo>
                <a:cubicBezTo>
                  <a:pt x="129" y="55"/>
                  <a:pt x="129" y="55"/>
                  <a:pt x="129" y="55"/>
                </a:cubicBezTo>
                <a:cubicBezTo>
                  <a:pt x="129" y="62"/>
                  <a:pt x="129" y="62"/>
                  <a:pt x="129" y="62"/>
                </a:cubicBezTo>
                <a:cubicBezTo>
                  <a:pt x="129" y="66"/>
                  <a:pt x="128" y="69"/>
                  <a:pt x="126" y="71"/>
                </a:cubicBezTo>
                <a:cubicBezTo>
                  <a:pt x="126" y="81"/>
                  <a:pt x="126" y="81"/>
                  <a:pt x="126" y="81"/>
                </a:cubicBezTo>
                <a:cubicBezTo>
                  <a:pt x="124" y="84"/>
                  <a:pt x="124" y="84"/>
                  <a:pt x="124" y="84"/>
                </a:cubicBezTo>
                <a:cubicBezTo>
                  <a:pt x="124" y="96"/>
                  <a:pt x="124" y="96"/>
                  <a:pt x="124" y="96"/>
                </a:cubicBezTo>
                <a:cubicBezTo>
                  <a:pt x="125" y="96"/>
                  <a:pt x="125" y="96"/>
                  <a:pt x="125" y="96"/>
                </a:cubicBezTo>
                <a:cubicBezTo>
                  <a:pt x="150" y="78"/>
                  <a:pt x="150" y="78"/>
                  <a:pt x="150" y="78"/>
                </a:cubicBezTo>
                <a:cubicBezTo>
                  <a:pt x="150" y="74"/>
                  <a:pt x="150" y="74"/>
                  <a:pt x="150" y="74"/>
                </a:cubicBezTo>
                <a:cubicBezTo>
                  <a:pt x="148" y="71"/>
                  <a:pt x="148" y="71"/>
                  <a:pt x="148" y="71"/>
                </a:cubicBezTo>
                <a:cubicBezTo>
                  <a:pt x="148" y="58"/>
                  <a:pt x="148" y="58"/>
                  <a:pt x="148" y="58"/>
                </a:cubicBezTo>
                <a:cubicBezTo>
                  <a:pt x="146" y="54"/>
                  <a:pt x="146" y="54"/>
                  <a:pt x="146" y="54"/>
                </a:cubicBezTo>
                <a:cubicBezTo>
                  <a:pt x="146" y="28"/>
                  <a:pt x="146" y="28"/>
                  <a:pt x="146" y="28"/>
                </a:cubicBezTo>
                <a:cubicBezTo>
                  <a:pt x="146" y="27"/>
                  <a:pt x="146" y="27"/>
                  <a:pt x="146" y="27"/>
                </a:cubicBezTo>
                <a:cubicBezTo>
                  <a:pt x="147" y="23"/>
                  <a:pt x="147" y="23"/>
                  <a:pt x="147" y="23"/>
                </a:cubicBezTo>
                <a:cubicBezTo>
                  <a:pt x="147" y="21"/>
                  <a:pt x="144" y="17"/>
                  <a:pt x="139" y="11"/>
                </a:cubicBezTo>
                <a:cubicBezTo>
                  <a:pt x="139" y="7"/>
                  <a:pt x="139" y="7"/>
                  <a:pt x="139" y="7"/>
                </a:cubicBezTo>
                <a:lnTo>
                  <a:pt x="149" y="0"/>
                </a:lnTo>
                <a:close/>
                <a:moveTo>
                  <a:pt x="49" y="146"/>
                </a:moveTo>
                <a:cubicBezTo>
                  <a:pt x="49" y="149"/>
                  <a:pt x="49" y="149"/>
                  <a:pt x="49" y="149"/>
                </a:cubicBezTo>
                <a:cubicBezTo>
                  <a:pt x="52" y="152"/>
                  <a:pt x="52" y="152"/>
                  <a:pt x="52" y="152"/>
                </a:cubicBezTo>
                <a:cubicBezTo>
                  <a:pt x="55" y="152"/>
                  <a:pt x="55" y="152"/>
                  <a:pt x="55" y="152"/>
                </a:cubicBezTo>
                <a:cubicBezTo>
                  <a:pt x="61" y="143"/>
                  <a:pt x="61" y="143"/>
                  <a:pt x="61" y="143"/>
                </a:cubicBezTo>
                <a:cubicBezTo>
                  <a:pt x="62" y="136"/>
                  <a:pt x="62" y="136"/>
                  <a:pt x="62" y="136"/>
                </a:cubicBezTo>
                <a:cubicBezTo>
                  <a:pt x="60" y="136"/>
                  <a:pt x="60" y="136"/>
                  <a:pt x="60" y="136"/>
                </a:cubicBezTo>
                <a:cubicBezTo>
                  <a:pt x="54" y="138"/>
                  <a:pt x="51" y="142"/>
                  <a:pt x="49" y="146"/>
                </a:cubicBezTo>
                <a:close/>
                <a:moveTo>
                  <a:pt x="66" y="141"/>
                </a:moveTo>
                <a:cubicBezTo>
                  <a:pt x="66" y="142"/>
                  <a:pt x="66" y="142"/>
                  <a:pt x="66" y="142"/>
                </a:cubicBezTo>
                <a:cubicBezTo>
                  <a:pt x="66" y="146"/>
                  <a:pt x="66" y="146"/>
                  <a:pt x="66" y="146"/>
                </a:cubicBezTo>
                <a:cubicBezTo>
                  <a:pt x="65" y="150"/>
                  <a:pt x="65" y="150"/>
                  <a:pt x="65" y="150"/>
                </a:cubicBezTo>
                <a:cubicBezTo>
                  <a:pt x="66" y="153"/>
                  <a:pt x="68" y="155"/>
                  <a:pt x="71" y="158"/>
                </a:cubicBezTo>
                <a:cubicBezTo>
                  <a:pt x="71" y="164"/>
                  <a:pt x="71" y="164"/>
                  <a:pt x="71" y="164"/>
                </a:cubicBezTo>
                <a:cubicBezTo>
                  <a:pt x="72" y="164"/>
                  <a:pt x="72" y="164"/>
                  <a:pt x="72" y="164"/>
                </a:cubicBezTo>
                <a:cubicBezTo>
                  <a:pt x="74" y="164"/>
                  <a:pt x="78" y="159"/>
                  <a:pt x="86" y="148"/>
                </a:cubicBezTo>
                <a:cubicBezTo>
                  <a:pt x="86" y="146"/>
                  <a:pt x="86" y="146"/>
                  <a:pt x="86" y="146"/>
                </a:cubicBezTo>
                <a:cubicBezTo>
                  <a:pt x="85" y="146"/>
                  <a:pt x="85" y="146"/>
                  <a:pt x="85" y="146"/>
                </a:cubicBezTo>
                <a:cubicBezTo>
                  <a:pt x="80" y="149"/>
                  <a:pt x="80" y="149"/>
                  <a:pt x="80" y="149"/>
                </a:cubicBezTo>
                <a:cubicBezTo>
                  <a:pt x="76" y="149"/>
                  <a:pt x="76" y="149"/>
                  <a:pt x="76" y="149"/>
                </a:cubicBezTo>
                <a:cubicBezTo>
                  <a:pt x="73" y="146"/>
                  <a:pt x="73" y="146"/>
                  <a:pt x="73" y="146"/>
                </a:cubicBezTo>
                <a:cubicBezTo>
                  <a:pt x="74" y="140"/>
                  <a:pt x="74" y="140"/>
                  <a:pt x="74" y="140"/>
                </a:cubicBezTo>
                <a:cubicBezTo>
                  <a:pt x="81" y="131"/>
                  <a:pt x="81" y="131"/>
                  <a:pt x="81" y="131"/>
                </a:cubicBezTo>
                <a:cubicBezTo>
                  <a:pt x="81" y="126"/>
                  <a:pt x="81" y="126"/>
                  <a:pt x="81" y="126"/>
                </a:cubicBezTo>
                <a:cubicBezTo>
                  <a:pt x="71" y="126"/>
                  <a:pt x="66" y="131"/>
                  <a:pt x="66" y="141"/>
                </a:cubicBezTo>
                <a:close/>
                <a:moveTo>
                  <a:pt x="98" y="117"/>
                </a:moveTo>
                <a:cubicBezTo>
                  <a:pt x="96" y="120"/>
                  <a:pt x="96" y="120"/>
                  <a:pt x="96" y="120"/>
                </a:cubicBezTo>
                <a:cubicBezTo>
                  <a:pt x="96" y="122"/>
                  <a:pt x="96" y="122"/>
                  <a:pt x="96" y="122"/>
                </a:cubicBezTo>
                <a:cubicBezTo>
                  <a:pt x="98" y="122"/>
                  <a:pt x="98" y="122"/>
                  <a:pt x="98" y="122"/>
                </a:cubicBezTo>
                <a:cubicBezTo>
                  <a:pt x="100" y="120"/>
                  <a:pt x="100" y="120"/>
                  <a:pt x="100" y="120"/>
                </a:cubicBezTo>
                <a:cubicBezTo>
                  <a:pt x="100" y="119"/>
                  <a:pt x="100" y="119"/>
                  <a:pt x="100" y="119"/>
                </a:cubicBezTo>
                <a:lnTo>
                  <a:pt x="98" y="117"/>
                </a:lnTo>
                <a:close/>
                <a:moveTo>
                  <a:pt x="98" y="103"/>
                </a:moveTo>
                <a:cubicBezTo>
                  <a:pt x="98" y="105"/>
                  <a:pt x="98" y="105"/>
                  <a:pt x="98" y="105"/>
                </a:cubicBezTo>
                <a:cubicBezTo>
                  <a:pt x="110" y="105"/>
                  <a:pt x="110" y="105"/>
                  <a:pt x="110" y="105"/>
                </a:cubicBezTo>
                <a:cubicBezTo>
                  <a:pt x="107" y="102"/>
                  <a:pt x="107" y="102"/>
                  <a:pt x="107" y="102"/>
                </a:cubicBezTo>
                <a:cubicBezTo>
                  <a:pt x="103" y="102"/>
                  <a:pt x="103" y="102"/>
                  <a:pt x="103" y="102"/>
                </a:cubicBezTo>
                <a:lnTo>
                  <a:pt x="98" y="103"/>
                </a:lnTo>
                <a:close/>
                <a:moveTo>
                  <a:pt x="101" y="88"/>
                </a:moveTo>
                <a:cubicBezTo>
                  <a:pt x="104" y="88"/>
                  <a:pt x="104" y="88"/>
                  <a:pt x="104" y="88"/>
                </a:cubicBezTo>
                <a:cubicBezTo>
                  <a:pt x="107" y="88"/>
                  <a:pt x="110" y="87"/>
                  <a:pt x="112" y="84"/>
                </a:cubicBezTo>
                <a:cubicBezTo>
                  <a:pt x="112" y="74"/>
                  <a:pt x="112" y="74"/>
                  <a:pt x="112" y="74"/>
                </a:cubicBezTo>
                <a:cubicBezTo>
                  <a:pt x="110" y="72"/>
                  <a:pt x="110" y="72"/>
                  <a:pt x="110" y="72"/>
                </a:cubicBezTo>
                <a:cubicBezTo>
                  <a:pt x="106" y="75"/>
                  <a:pt x="103" y="80"/>
                  <a:pt x="101" y="88"/>
                </a:cubicBezTo>
                <a:close/>
                <a:moveTo>
                  <a:pt x="120" y="116"/>
                </a:moveTo>
                <a:cubicBezTo>
                  <a:pt x="120" y="117"/>
                  <a:pt x="120" y="117"/>
                  <a:pt x="120" y="117"/>
                </a:cubicBezTo>
                <a:cubicBezTo>
                  <a:pt x="122" y="123"/>
                  <a:pt x="122" y="123"/>
                  <a:pt x="122" y="123"/>
                </a:cubicBezTo>
                <a:cubicBezTo>
                  <a:pt x="139" y="123"/>
                  <a:pt x="139" y="123"/>
                  <a:pt x="139" y="123"/>
                </a:cubicBezTo>
                <a:cubicBezTo>
                  <a:pt x="148" y="128"/>
                  <a:pt x="148" y="128"/>
                  <a:pt x="148" y="128"/>
                </a:cubicBezTo>
                <a:cubicBezTo>
                  <a:pt x="150" y="125"/>
                  <a:pt x="150" y="125"/>
                  <a:pt x="150" y="125"/>
                </a:cubicBezTo>
                <a:cubicBezTo>
                  <a:pt x="150" y="106"/>
                  <a:pt x="150" y="106"/>
                  <a:pt x="150" y="106"/>
                </a:cubicBezTo>
                <a:cubicBezTo>
                  <a:pt x="148" y="104"/>
                  <a:pt x="148" y="104"/>
                  <a:pt x="148" y="104"/>
                </a:cubicBezTo>
                <a:cubicBezTo>
                  <a:pt x="136" y="104"/>
                  <a:pt x="136" y="104"/>
                  <a:pt x="136" y="104"/>
                </a:cubicBezTo>
                <a:cubicBezTo>
                  <a:pt x="126" y="107"/>
                  <a:pt x="126" y="107"/>
                  <a:pt x="126" y="107"/>
                </a:cubicBezTo>
                <a:cubicBezTo>
                  <a:pt x="124" y="109"/>
                  <a:pt x="122" y="111"/>
                  <a:pt x="120" y="116"/>
                </a:cubicBezTo>
                <a:close/>
              </a:path>
            </a:pathLst>
          </a:custGeom>
          <a:solidFill>
            <a:schemeClr val="tx1">
              <a:lumMod val="85000"/>
              <a:lumOff val="15000"/>
            </a:schemeClr>
          </a:solidFill>
          <a:ln w="9525">
            <a:noFill/>
          </a:ln>
        </p:spPr>
        <p:txBody>
          <a:bodyPr/>
          <a:lstStyle/>
          <a:p>
            <a:endParaRPr lang="zh-CN" altLang="en-US" dirty="0">
              <a:latin typeface="+mn-lt"/>
              <a:cs typeface="+mn-ea"/>
              <a:sym typeface="+mn-lt"/>
            </a:endParaRPr>
          </a:p>
        </p:txBody>
      </p:sp>
      <p:sp>
        <p:nvSpPr>
          <p:cNvPr id="27673" name="Freeform 45"/>
          <p:cNvSpPr>
            <a:spLocks noEditPoints="1"/>
          </p:cNvSpPr>
          <p:nvPr/>
        </p:nvSpPr>
        <p:spPr>
          <a:xfrm>
            <a:off x="4865688" y="3352800"/>
            <a:ext cx="1465262" cy="1104900"/>
          </a:xfrm>
          <a:custGeom>
            <a:avLst/>
            <a:gdLst/>
            <a:ahLst/>
            <a:cxnLst>
              <a:cxn ang="0">
                <a:pos x="591646" y="118382"/>
              </a:cxn>
              <a:cxn ang="0">
                <a:pos x="688062" y="175380"/>
              </a:cxn>
              <a:cxn ang="0">
                <a:pos x="942251" y="232379"/>
              </a:cxn>
              <a:cxn ang="0">
                <a:pos x="946634" y="508604"/>
              </a:cxn>
              <a:cxn ang="0">
                <a:pos x="889660" y="815521"/>
              </a:cxn>
              <a:cxn ang="0">
                <a:pos x="1086876" y="854982"/>
              </a:cxn>
              <a:cxn ang="0">
                <a:pos x="1192058" y="973364"/>
              </a:cxn>
              <a:cxn ang="0">
                <a:pos x="964164" y="1087361"/>
              </a:cxn>
              <a:cxn ang="0">
                <a:pos x="823922" y="854982"/>
              </a:cxn>
              <a:cxn ang="0">
                <a:pos x="556585" y="955826"/>
              </a:cxn>
              <a:cxn ang="0">
                <a:pos x="482082" y="955826"/>
              </a:cxn>
              <a:cxn ang="0">
                <a:pos x="398813" y="885673"/>
              </a:cxn>
              <a:cxn ang="0">
                <a:pos x="411961" y="692754"/>
              </a:cxn>
              <a:cxn ang="0">
                <a:pos x="490847" y="587526"/>
              </a:cxn>
              <a:cxn ang="0">
                <a:pos x="381283" y="679601"/>
              </a:cxn>
              <a:cxn ang="0">
                <a:pos x="368135" y="1030363"/>
              </a:cxn>
              <a:cxn ang="0">
                <a:pos x="254188" y="1004055"/>
              </a:cxn>
              <a:cxn ang="0">
                <a:pos x="271719" y="710292"/>
              </a:cxn>
              <a:cxn ang="0">
                <a:pos x="8765" y="911980"/>
              </a:cxn>
              <a:cxn ang="0">
                <a:pos x="113946" y="767291"/>
              </a:cxn>
              <a:cxn ang="0">
                <a:pos x="197215" y="596295"/>
              </a:cxn>
              <a:cxn ang="0">
                <a:pos x="118329" y="434067"/>
              </a:cxn>
              <a:cxn ang="0">
                <a:pos x="223510" y="434067"/>
              </a:cxn>
              <a:cxn ang="0">
                <a:pos x="337457" y="293763"/>
              </a:cxn>
              <a:cxn ang="0">
                <a:pos x="188450" y="232379"/>
              </a:cxn>
              <a:cxn ang="0">
                <a:pos x="284866" y="61383"/>
              </a:cxn>
              <a:cxn ang="0">
                <a:pos x="411961" y="118382"/>
              </a:cxn>
              <a:cxn ang="0">
                <a:pos x="486464" y="87690"/>
              </a:cxn>
              <a:cxn ang="0">
                <a:pos x="477699" y="39460"/>
              </a:cxn>
              <a:cxn ang="0">
                <a:pos x="499612" y="284994"/>
              </a:cxn>
              <a:cxn ang="0">
                <a:pos x="468934" y="245533"/>
              </a:cxn>
              <a:cxn ang="0">
                <a:pos x="416343" y="337608"/>
              </a:cxn>
              <a:cxn ang="0">
                <a:pos x="560968" y="245533"/>
              </a:cxn>
              <a:cxn ang="0">
                <a:pos x="670532" y="210457"/>
              </a:cxn>
              <a:cxn ang="0">
                <a:pos x="574116" y="223610"/>
              </a:cxn>
              <a:cxn ang="0">
                <a:pos x="574116" y="184150"/>
              </a:cxn>
              <a:cxn ang="0">
                <a:pos x="517142" y="403376"/>
              </a:cxn>
              <a:cxn ang="0">
                <a:pos x="517142" y="482297"/>
              </a:cxn>
              <a:cxn ang="0">
                <a:pos x="455786" y="679601"/>
              </a:cxn>
              <a:cxn ang="0">
                <a:pos x="486464" y="683985"/>
              </a:cxn>
              <a:cxn ang="0">
                <a:pos x="490847" y="662063"/>
              </a:cxn>
              <a:cxn ang="0">
                <a:pos x="600411" y="626986"/>
              </a:cxn>
              <a:cxn ang="0">
                <a:pos x="521525" y="898827"/>
              </a:cxn>
              <a:cxn ang="0">
                <a:pos x="622324" y="666447"/>
              </a:cxn>
              <a:cxn ang="0">
                <a:pos x="574116" y="363915"/>
              </a:cxn>
              <a:cxn ang="0">
                <a:pos x="653002" y="491066"/>
              </a:cxn>
              <a:cxn ang="0">
                <a:pos x="574116" y="363915"/>
              </a:cxn>
              <a:cxn ang="0">
                <a:pos x="692445" y="697139"/>
              </a:cxn>
              <a:cxn ang="0">
                <a:pos x="705593" y="635755"/>
              </a:cxn>
              <a:cxn ang="0">
                <a:pos x="696828" y="552450"/>
              </a:cxn>
              <a:cxn ang="0">
                <a:pos x="705593" y="495451"/>
              </a:cxn>
              <a:cxn ang="0">
                <a:pos x="797627" y="306916"/>
              </a:cxn>
              <a:cxn ang="0">
                <a:pos x="780096" y="398991"/>
              </a:cxn>
              <a:cxn ang="0">
                <a:pos x="766949" y="412145"/>
              </a:cxn>
              <a:cxn ang="0">
                <a:pos x="828305" y="407760"/>
              </a:cxn>
              <a:cxn ang="0">
                <a:pos x="788861" y="543680"/>
              </a:cxn>
              <a:cxn ang="0">
                <a:pos x="850217" y="166611"/>
              </a:cxn>
              <a:cxn ang="0">
                <a:pos x="797627" y="692754"/>
              </a:cxn>
              <a:cxn ang="0">
                <a:pos x="845835" y="666447"/>
              </a:cxn>
            </a:cxnLst>
            <a:rect l="0" t="0" r="0" b="0"/>
            <a:pathLst>
              <a:path w="272" h="252">
                <a:moveTo>
                  <a:pt x="117" y="0"/>
                </a:moveTo>
                <a:cubicBezTo>
                  <a:pt x="131" y="2"/>
                  <a:pt x="138" y="5"/>
                  <a:pt x="138" y="10"/>
                </a:cubicBezTo>
                <a:cubicBezTo>
                  <a:pt x="135" y="27"/>
                  <a:pt x="135" y="27"/>
                  <a:pt x="135" y="27"/>
                </a:cubicBezTo>
                <a:cubicBezTo>
                  <a:pt x="136" y="27"/>
                  <a:pt x="136" y="27"/>
                  <a:pt x="136" y="27"/>
                </a:cubicBezTo>
                <a:cubicBezTo>
                  <a:pt x="150" y="27"/>
                  <a:pt x="156" y="32"/>
                  <a:pt x="156" y="40"/>
                </a:cubicBezTo>
                <a:cubicBezTo>
                  <a:pt x="157" y="40"/>
                  <a:pt x="157" y="40"/>
                  <a:pt x="157" y="40"/>
                </a:cubicBezTo>
                <a:cubicBezTo>
                  <a:pt x="159" y="28"/>
                  <a:pt x="163" y="22"/>
                  <a:pt x="168" y="22"/>
                </a:cubicBezTo>
                <a:cubicBezTo>
                  <a:pt x="174" y="22"/>
                  <a:pt x="184" y="20"/>
                  <a:pt x="199" y="17"/>
                </a:cubicBezTo>
                <a:cubicBezTo>
                  <a:pt x="211" y="22"/>
                  <a:pt x="216" y="35"/>
                  <a:pt x="215" y="53"/>
                </a:cubicBezTo>
                <a:cubicBezTo>
                  <a:pt x="217" y="107"/>
                  <a:pt x="217" y="107"/>
                  <a:pt x="217" y="107"/>
                </a:cubicBezTo>
                <a:cubicBezTo>
                  <a:pt x="215" y="112"/>
                  <a:pt x="215" y="112"/>
                  <a:pt x="215" y="112"/>
                </a:cubicBezTo>
                <a:cubicBezTo>
                  <a:pt x="216" y="116"/>
                  <a:pt x="216" y="116"/>
                  <a:pt x="216" y="116"/>
                </a:cubicBezTo>
                <a:cubicBezTo>
                  <a:pt x="212" y="146"/>
                  <a:pt x="212" y="146"/>
                  <a:pt x="212" y="146"/>
                </a:cubicBezTo>
                <a:cubicBezTo>
                  <a:pt x="213" y="157"/>
                  <a:pt x="213" y="157"/>
                  <a:pt x="213" y="157"/>
                </a:cubicBezTo>
                <a:cubicBezTo>
                  <a:pt x="213" y="161"/>
                  <a:pt x="209" y="171"/>
                  <a:pt x="203" y="186"/>
                </a:cubicBezTo>
                <a:cubicBezTo>
                  <a:pt x="203" y="203"/>
                  <a:pt x="205" y="212"/>
                  <a:pt x="209" y="213"/>
                </a:cubicBezTo>
                <a:cubicBezTo>
                  <a:pt x="223" y="213"/>
                  <a:pt x="223" y="213"/>
                  <a:pt x="223" y="213"/>
                </a:cubicBezTo>
                <a:cubicBezTo>
                  <a:pt x="236" y="214"/>
                  <a:pt x="244" y="208"/>
                  <a:pt x="248" y="195"/>
                </a:cubicBezTo>
                <a:cubicBezTo>
                  <a:pt x="253" y="176"/>
                  <a:pt x="257" y="166"/>
                  <a:pt x="259" y="165"/>
                </a:cubicBezTo>
                <a:cubicBezTo>
                  <a:pt x="261" y="165"/>
                  <a:pt x="261" y="165"/>
                  <a:pt x="261" y="165"/>
                </a:cubicBezTo>
                <a:cubicBezTo>
                  <a:pt x="265" y="165"/>
                  <a:pt x="269" y="184"/>
                  <a:pt x="272" y="222"/>
                </a:cubicBezTo>
                <a:cubicBezTo>
                  <a:pt x="272" y="226"/>
                  <a:pt x="272" y="226"/>
                  <a:pt x="272" y="226"/>
                </a:cubicBezTo>
                <a:cubicBezTo>
                  <a:pt x="272" y="235"/>
                  <a:pt x="258" y="241"/>
                  <a:pt x="232" y="244"/>
                </a:cubicBezTo>
                <a:cubicBezTo>
                  <a:pt x="232" y="246"/>
                  <a:pt x="228" y="247"/>
                  <a:pt x="220" y="248"/>
                </a:cubicBezTo>
                <a:cubicBezTo>
                  <a:pt x="197" y="244"/>
                  <a:pt x="186" y="232"/>
                  <a:pt x="187" y="213"/>
                </a:cubicBezTo>
                <a:cubicBezTo>
                  <a:pt x="187" y="203"/>
                  <a:pt x="187" y="203"/>
                  <a:pt x="187" y="203"/>
                </a:cubicBezTo>
                <a:cubicBezTo>
                  <a:pt x="188" y="195"/>
                  <a:pt x="188" y="195"/>
                  <a:pt x="188" y="195"/>
                </a:cubicBezTo>
                <a:cubicBezTo>
                  <a:pt x="189" y="182"/>
                  <a:pt x="185" y="172"/>
                  <a:pt x="177" y="164"/>
                </a:cubicBezTo>
                <a:cubicBezTo>
                  <a:pt x="176" y="164"/>
                  <a:pt x="176" y="164"/>
                  <a:pt x="176" y="164"/>
                </a:cubicBezTo>
                <a:cubicBezTo>
                  <a:pt x="127" y="218"/>
                  <a:pt x="127" y="218"/>
                  <a:pt x="127" y="218"/>
                </a:cubicBezTo>
                <a:cubicBezTo>
                  <a:pt x="122" y="222"/>
                  <a:pt x="118" y="224"/>
                  <a:pt x="115" y="224"/>
                </a:cubicBezTo>
                <a:cubicBezTo>
                  <a:pt x="114" y="224"/>
                  <a:pt x="114" y="224"/>
                  <a:pt x="114" y="224"/>
                </a:cubicBezTo>
                <a:cubicBezTo>
                  <a:pt x="112" y="223"/>
                  <a:pt x="111" y="222"/>
                  <a:pt x="110" y="218"/>
                </a:cubicBezTo>
                <a:cubicBezTo>
                  <a:pt x="109" y="220"/>
                  <a:pt x="109" y="220"/>
                  <a:pt x="109" y="220"/>
                </a:cubicBezTo>
                <a:cubicBezTo>
                  <a:pt x="107" y="219"/>
                  <a:pt x="107" y="219"/>
                  <a:pt x="107" y="219"/>
                </a:cubicBezTo>
                <a:cubicBezTo>
                  <a:pt x="96" y="217"/>
                  <a:pt x="90" y="211"/>
                  <a:pt x="91" y="202"/>
                </a:cubicBezTo>
                <a:cubicBezTo>
                  <a:pt x="91" y="197"/>
                  <a:pt x="91" y="197"/>
                  <a:pt x="91" y="197"/>
                </a:cubicBezTo>
                <a:cubicBezTo>
                  <a:pt x="96" y="191"/>
                  <a:pt x="100" y="184"/>
                  <a:pt x="104" y="175"/>
                </a:cubicBezTo>
                <a:cubicBezTo>
                  <a:pt x="97" y="166"/>
                  <a:pt x="94" y="160"/>
                  <a:pt x="94" y="158"/>
                </a:cubicBezTo>
                <a:cubicBezTo>
                  <a:pt x="94" y="155"/>
                  <a:pt x="94" y="155"/>
                  <a:pt x="94" y="155"/>
                </a:cubicBezTo>
                <a:cubicBezTo>
                  <a:pt x="97" y="142"/>
                  <a:pt x="103" y="135"/>
                  <a:pt x="112" y="135"/>
                </a:cubicBezTo>
                <a:cubicBezTo>
                  <a:pt x="112" y="134"/>
                  <a:pt x="112" y="134"/>
                  <a:pt x="112" y="134"/>
                </a:cubicBezTo>
                <a:cubicBezTo>
                  <a:pt x="106" y="134"/>
                  <a:pt x="100" y="131"/>
                  <a:pt x="94" y="126"/>
                </a:cubicBezTo>
                <a:cubicBezTo>
                  <a:pt x="90" y="128"/>
                  <a:pt x="86" y="132"/>
                  <a:pt x="84" y="138"/>
                </a:cubicBezTo>
                <a:cubicBezTo>
                  <a:pt x="87" y="155"/>
                  <a:pt x="87" y="155"/>
                  <a:pt x="87" y="155"/>
                </a:cubicBezTo>
                <a:cubicBezTo>
                  <a:pt x="84" y="185"/>
                  <a:pt x="84" y="185"/>
                  <a:pt x="84" y="185"/>
                </a:cubicBezTo>
                <a:cubicBezTo>
                  <a:pt x="83" y="213"/>
                  <a:pt x="83" y="213"/>
                  <a:pt x="83" y="213"/>
                </a:cubicBezTo>
                <a:cubicBezTo>
                  <a:pt x="84" y="235"/>
                  <a:pt x="84" y="235"/>
                  <a:pt x="84" y="235"/>
                </a:cubicBezTo>
                <a:cubicBezTo>
                  <a:pt x="84" y="243"/>
                  <a:pt x="81" y="249"/>
                  <a:pt x="76" y="252"/>
                </a:cubicBezTo>
                <a:cubicBezTo>
                  <a:pt x="69" y="252"/>
                  <a:pt x="69" y="252"/>
                  <a:pt x="69" y="252"/>
                </a:cubicBezTo>
                <a:cubicBezTo>
                  <a:pt x="65" y="252"/>
                  <a:pt x="61" y="244"/>
                  <a:pt x="58" y="229"/>
                </a:cubicBezTo>
                <a:cubicBezTo>
                  <a:pt x="60" y="225"/>
                  <a:pt x="62" y="216"/>
                  <a:pt x="63" y="199"/>
                </a:cubicBezTo>
                <a:cubicBezTo>
                  <a:pt x="64" y="180"/>
                  <a:pt x="64" y="180"/>
                  <a:pt x="64" y="180"/>
                </a:cubicBezTo>
                <a:cubicBezTo>
                  <a:pt x="62" y="162"/>
                  <a:pt x="62" y="162"/>
                  <a:pt x="62" y="162"/>
                </a:cubicBezTo>
                <a:cubicBezTo>
                  <a:pt x="61" y="162"/>
                  <a:pt x="61" y="162"/>
                  <a:pt x="61" y="162"/>
                </a:cubicBezTo>
                <a:cubicBezTo>
                  <a:pt x="30" y="193"/>
                  <a:pt x="13" y="209"/>
                  <a:pt x="10" y="209"/>
                </a:cubicBezTo>
                <a:cubicBezTo>
                  <a:pt x="2" y="208"/>
                  <a:pt x="2" y="208"/>
                  <a:pt x="2" y="208"/>
                </a:cubicBezTo>
                <a:cubicBezTo>
                  <a:pt x="0" y="206"/>
                  <a:pt x="0" y="206"/>
                  <a:pt x="0" y="206"/>
                </a:cubicBezTo>
                <a:cubicBezTo>
                  <a:pt x="0" y="204"/>
                  <a:pt x="0" y="204"/>
                  <a:pt x="0" y="204"/>
                </a:cubicBezTo>
                <a:cubicBezTo>
                  <a:pt x="0" y="200"/>
                  <a:pt x="9" y="190"/>
                  <a:pt x="26" y="175"/>
                </a:cubicBezTo>
                <a:cubicBezTo>
                  <a:pt x="61" y="137"/>
                  <a:pt x="79" y="114"/>
                  <a:pt x="81" y="105"/>
                </a:cubicBezTo>
                <a:cubicBezTo>
                  <a:pt x="65" y="113"/>
                  <a:pt x="56" y="122"/>
                  <a:pt x="56" y="130"/>
                </a:cubicBezTo>
                <a:cubicBezTo>
                  <a:pt x="45" y="136"/>
                  <a:pt x="45" y="136"/>
                  <a:pt x="45" y="136"/>
                </a:cubicBezTo>
                <a:cubicBezTo>
                  <a:pt x="33" y="136"/>
                  <a:pt x="26" y="129"/>
                  <a:pt x="27" y="117"/>
                </a:cubicBezTo>
                <a:cubicBezTo>
                  <a:pt x="26" y="113"/>
                  <a:pt x="26" y="113"/>
                  <a:pt x="26" y="113"/>
                </a:cubicBezTo>
                <a:cubicBezTo>
                  <a:pt x="27" y="99"/>
                  <a:pt x="27" y="99"/>
                  <a:pt x="27" y="99"/>
                </a:cubicBezTo>
                <a:cubicBezTo>
                  <a:pt x="29" y="95"/>
                  <a:pt x="34" y="92"/>
                  <a:pt x="40" y="90"/>
                </a:cubicBezTo>
                <a:cubicBezTo>
                  <a:pt x="44" y="90"/>
                  <a:pt x="44" y="90"/>
                  <a:pt x="44" y="90"/>
                </a:cubicBezTo>
                <a:cubicBezTo>
                  <a:pt x="51" y="99"/>
                  <a:pt x="51" y="99"/>
                  <a:pt x="51" y="99"/>
                </a:cubicBezTo>
                <a:cubicBezTo>
                  <a:pt x="61" y="98"/>
                  <a:pt x="72" y="94"/>
                  <a:pt x="82" y="88"/>
                </a:cubicBezTo>
                <a:cubicBezTo>
                  <a:pt x="82" y="87"/>
                  <a:pt x="82" y="87"/>
                  <a:pt x="82" y="87"/>
                </a:cubicBezTo>
                <a:cubicBezTo>
                  <a:pt x="82" y="74"/>
                  <a:pt x="80" y="67"/>
                  <a:pt x="77" y="67"/>
                </a:cubicBezTo>
                <a:cubicBezTo>
                  <a:pt x="73" y="70"/>
                  <a:pt x="70" y="71"/>
                  <a:pt x="68" y="71"/>
                </a:cubicBezTo>
                <a:cubicBezTo>
                  <a:pt x="66" y="71"/>
                  <a:pt x="66" y="71"/>
                  <a:pt x="66" y="71"/>
                </a:cubicBezTo>
                <a:cubicBezTo>
                  <a:pt x="59" y="70"/>
                  <a:pt x="51" y="64"/>
                  <a:pt x="43" y="53"/>
                </a:cubicBezTo>
                <a:cubicBezTo>
                  <a:pt x="43" y="45"/>
                  <a:pt x="43" y="45"/>
                  <a:pt x="43" y="45"/>
                </a:cubicBezTo>
                <a:cubicBezTo>
                  <a:pt x="43" y="43"/>
                  <a:pt x="52" y="42"/>
                  <a:pt x="70" y="41"/>
                </a:cubicBezTo>
                <a:cubicBezTo>
                  <a:pt x="65" y="14"/>
                  <a:pt x="65" y="14"/>
                  <a:pt x="65" y="14"/>
                </a:cubicBezTo>
                <a:cubicBezTo>
                  <a:pt x="65" y="9"/>
                  <a:pt x="65" y="9"/>
                  <a:pt x="65" y="9"/>
                </a:cubicBezTo>
                <a:cubicBezTo>
                  <a:pt x="74" y="10"/>
                  <a:pt x="74" y="10"/>
                  <a:pt x="74" y="10"/>
                </a:cubicBezTo>
                <a:cubicBezTo>
                  <a:pt x="94" y="27"/>
                  <a:pt x="94" y="27"/>
                  <a:pt x="94" y="27"/>
                </a:cubicBezTo>
                <a:cubicBezTo>
                  <a:pt x="95" y="31"/>
                  <a:pt x="95" y="31"/>
                  <a:pt x="95" y="31"/>
                </a:cubicBezTo>
                <a:cubicBezTo>
                  <a:pt x="96" y="31"/>
                  <a:pt x="96" y="31"/>
                  <a:pt x="96" y="31"/>
                </a:cubicBezTo>
                <a:cubicBezTo>
                  <a:pt x="111" y="20"/>
                  <a:pt x="111" y="20"/>
                  <a:pt x="111" y="20"/>
                </a:cubicBezTo>
                <a:cubicBezTo>
                  <a:pt x="111" y="18"/>
                  <a:pt x="111" y="18"/>
                  <a:pt x="111" y="18"/>
                </a:cubicBezTo>
                <a:cubicBezTo>
                  <a:pt x="108" y="14"/>
                  <a:pt x="108" y="14"/>
                  <a:pt x="108" y="14"/>
                </a:cubicBezTo>
                <a:cubicBezTo>
                  <a:pt x="109" y="9"/>
                  <a:pt x="109" y="9"/>
                  <a:pt x="109" y="9"/>
                </a:cubicBezTo>
                <a:cubicBezTo>
                  <a:pt x="112" y="3"/>
                  <a:pt x="115" y="0"/>
                  <a:pt x="117" y="0"/>
                </a:cubicBezTo>
                <a:close/>
                <a:moveTo>
                  <a:pt x="129" y="35"/>
                </a:moveTo>
                <a:cubicBezTo>
                  <a:pt x="121" y="55"/>
                  <a:pt x="116" y="65"/>
                  <a:pt x="114" y="65"/>
                </a:cubicBezTo>
                <a:cubicBezTo>
                  <a:pt x="110" y="65"/>
                  <a:pt x="110" y="65"/>
                  <a:pt x="110" y="65"/>
                </a:cubicBezTo>
                <a:cubicBezTo>
                  <a:pt x="106" y="61"/>
                  <a:pt x="106" y="61"/>
                  <a:pt x="106" y="61"/>
                </a:cubicBezTo>
                <a:cubicBezTo>
                  <a:pt x="107" y="56"/>
                  <a:pt x="107" y="56"/>
                  <a:pt x="107" y="56"/>
                </a:cubicBezTo>
                <a:cubicBezTo>
                  <a:pt x="110" y="37"/>
                  <a:pt x="110" y="37"/>
                  <a:pt x="110" y="37"/>
                </a:cubicBezTo>
                <a:cubicBezTo>
                  <a:pt x="106" y="37"/>
                  <a:pt x="101" y="42"/>
                  <a:pt x="96" y="53"/>
                </a:cubicBezTo>
                <a:cubicBezTo>
                  <a:pt x="95" y="77"/>
                  <a:pt x="95" y="77"/>
                  <a:pt x="95" y="77"/>
                </a:cubicBezTo>
                <a:cubicBezTo>
                  <a:pt x="98" y="80"/>
                  <a:pt x="98" y="80"/>
                  <a:pt x="98" y="80"/>
                </a:cubicBezTo>
                <a:cubicBezTo>
                  <a:pt x="106" y="76"/>
                  <a:pt x="115" y="68"/>
                  <a:pt x="127" y="56"/>
                </a:cubicBezTo>
                <a:cubicBezTo>
                  <a:pt x="128" y="56"/>
                  <a:pt x="128" y="56"/>
                  <a:pt x="128" y="56"/>
                </a:cubicBezTo>
                <a:cubicBezTo>
                  <a:pt x="135" y="56"/>
                  <a:pt x="140" y="57"/>
                  <a:pt x="143" y="60"/>
                </a:cubicBezTo>
                <a:cubicBezTo>
                  <a:pt x="145" y="60"/>
                  <a:pt x="145" y="60"/>
                  <a:pt x="145" y="60"/>
                </a:cubicBezTo>
                <a:cubicBezTo>
                  <a:pt x="153" y="48"/>
                  <a:pt x="153" y="48"/>
                  <a:pt x="153" y="48"/>
                </a:cubicBezTo>
                <a:cubicBezTo>
                  <a:pt x="152" y="48"/>
                  <a:pt x="152" y="48"/>
                  <a:pt x="152" y="48"/>
                </a:cubicBezTo>
                <a:cubicBezTo>
                  <a:pt x="135" y="51"/>
                  <a:pt x="135" y="51"/>
                  <a:pt x="135" y="51"/>
                </a:cubicBezTo>
                <a:cubicBezTo>
                  <a:pt x="131" y="51"/>
                  <a:pt x="131" y="51"/>
                  <a:pt x="131" y="51"/>
                </a:cubicBezTo>
                <a:cubicBezTo>
                  <a:pt x="129" y="48"/>
                  <a:pt x="129" y="48"/>
                  <a:pt x="129" y="48"/>
                </a:cubicBezTo>
                <a:cubicBezTo>
                  <a:pt x="129" y="45"/>
                  <a:pt x="129" y="45"/>
                  <a:pt x="129" y="45"/>
                </a:cubicBezTo>
                <a:cubicBezTo>
                  <a:pt x="131" y="42"/>
                  <a:pt x="131" y="42"/>
                  <a:pt x="131" y="42"/>
                </a:cubicBezTo>
                <a:cubicBezTo>
                  <a:pt x="132" y="38"/>
                  <a:pt x="132" y="38"/>
                  <a:pt x="132" y="38"/>
                </a:cubicBezTo>
                <a:lnTo>
                  <a:pt x="129" y="35"/>
                </a:lnTo>
                <a:close/>
                <a:moveTo>
                  <a:pt x="118" y="92"/>
                </a:moveTo>
                <a:cubicBezTo>
                  <a:pt x="116" y="96"/>
                  <a:pt x="111" y="103"/>
                  <a:pt x="103" y="112"/>
                </a:cubicBezTo>
                <a:cubicBezTo>
                  <a:pt x="102" y="116"/>
                  <a:pt x="102" y="116"/>
                  <a:pt x="102" y="116"/>
                </a:cubicBezTo>
                <a:cubicBezTo>
                  <a:pt x="109" y="116"/>
                  <a:pt x="114" y="114"/>
                  <a:pt x="118" y="110"/>
                </a:cubicBezTo>
                <a:cubicBezTo>
                  <a:pt x="119" y="92"/>
                  <a:pt x="119" y="92"/>
                  <a:pt x="119" y="92"/>
                </a:cubicBezTo>
                <a:lnTo>
                  <a:pt x="118" y="92"/>
                </a:lnTo>
                <a:close/>
                <a:moveTo>
                  <a:pt x="104" y="155"/>
                </a:moveTo>
                <a:cubicBezTo>
                  <a:pt x="108" y="162"/>
                  <a:pt x="108" y="162"/>
                  <a:pt x="108" y="162"/>
                </a:cubicBezTo>
                <a:cubicBezTo>
                  <a:pt x="112" y="162"/>
                  <a:pt x="112" y="162"/>
                  <a:pt x="112" y="162"/>
                </a:cubicBezTo>
                <a:cubicBezTo>
                  <a:pt x="111" y="156"/>
                  <a:pt x="111" y="156"/>
                  <a:pt x="111" y="156"/>
                </a:cubicBezTo>
                <a:cubicBezTo>
                  <a:pt x="111" y="153"/>
                  <a:pt x="111" y="153"/>
                  <a:pt x="111" y="153"/>
                </a:cubicBezTo>
                <a:cubicBezTo>
                  <a:pt x="112" y="152"/>
                  <a:pt x="112" y="152"/>
                  <a:pt x="112" y="152"/>
                </a:cubicBezTo>
                <a:cubicBezTo>
                  <a:pt x="112" y="151"/>
                  <a:pt x="112" y="151"/>
                  <a:pt x="112" y="151"/>
                </a:cubicBezTo>
                <a:cubicBezTo>
                  <a:pt x="107" y="152"/>
                  <a:pt x="105" y="154"/>
                  <a:pt x="104" y="155"/>
                </a:cubicBezTo>
                <a:close/>
                <a:moveTo>
                  <a:pt x="136" y="131"/>
                </a:moveTo>
                <a:cubicBezTo>
                  <a:pt x="137" y="143"/>
                  <a:pt x="137" y="143"/>
                  <a:pt x="137" y="143"/>
                </a:cubicBezTo>
                <a:cubicBezTo>
                  <a:pt x="135" y="162"/>
                  <a:pt x="135" y="162"/>
                  <a:pt x="135" y="162"/>
                </a:cubicBezTo>
                <a:cubicBezTo>
                  <a:pt x="134" y="176"/>
                  <a:pt x="134" y="176"/>
                  <a:pt x="134" y="176"/>
                </a:cubicBezTo>
                <a:cubicBezTo>
                  <a:pt x="128" y="185"/>
                  <a:pt x="123" y="195"/>
                  <a:pt x="119" y="205"/>
                </a:cubicBezTo>
                <a:cubicBezTo>
                  <a:pt x="120" y="205"/>
                  <a:pt x="120" y="205"/>
                  <a:pt x="120" y="205"/>
                </a:cubicBezTo>
                <a:cubicBezTo>
                  <a:pt x="148" y="170"/>
                  <a:pt x="148" y="170"/>
                  <a:pt x="148" y="170"/>
                </a:cubicBezTo>
                <a:cubicBezTo>
                  <a:pt x="144" y="166"/>
                  <a:pt x="142" y="160"/>
                  <a:pt x="142" y="152"/>
                </a:cubicBezTo>
                <a:cubicBezTo>
                  <a:pt x="148" y="122"/>
                  <a:pt x="148" y="122"/>
                  <a:pt x="148" y="122"/>
                </a:cubicBezTo>
                <a:cubicBezTo>
                  <a:pt x="140" y="126"/>
                  <a:pt x="136" y="129"/>
                  <a:pt x="136" y="131"/>
                </a:cubicBezTo>
                <a:close/>
                <a:moveTo>
                  <a:pt x="131" y="83"/>
                </a:moveTo>
                <a:cubicBezTo>
                  <a:pt x="135" y="89"/>
                  <a:pt x="137" y="96"/>
                  <a:pt x="136" y="105"/>
                </a:cubicBezTo>
                <a:cubicBezTo>
                  <a:pt x="136" y="107"/>
                  <a:pt x="136" y="107"/>
                  <a:pt x="136" y="107"/>
                </a:cubicBezTo>
                <a:cubicBezTo>
                  <a:pt x="141" y="107"/>
                  <a:pt x="145" y="109"/>
                  <a:pt x="149" y="112"/>
                </a:cubicBezTo>
                <a:cubicBezTo>
                  <a:pt x="159" y="58"/>
                  <a:pt x="159" y="58"/>
                  <a:pt x="159" y="58"/>
                </a:cubicBezTo>
                <a:cubicBezTo>
                  <a:pt x="154" y="58"/>
                  <a:pt x="151" y="64"/>
                  <a:pt x="149" y="77"/>
                </a:cubicBezTo>
                <a:cubicBezTo>
                  <a:pt x="146" y="79"/>
                  <a:pt x="140" y="81"/>
                  <a:pt x="131" y="83"/>
                </a:cubicBezTo>
                <a:close/>
                <a:moveTo>
                  <a:pt x="161" y="145"/>
                </a:moveTo>
                <a:cubicBezTo>
                  <a:pt x="159" y="145"/>
                  <a:pt x="159" y="145"/>
                  <a:pt x="159" y="145"/>
                </a:cubicBezTo>
                <a:cubicBezTo>
                  <a:pt x="158" y="159"/>
                  <a:pt x="158" y="159"/>
                  <a:pt x="158" y="159"/>
                </a:cubicBezTo>
                <a:cubicBezTo>
                  <a:pt x="160" y="159"/>
                  <a:pt x="160" y="159"/>
                  <a:pt x="160" y="159"/>
                </a:cubicBezTo>
                <a:cubicBezTo>
                  <a:pt x="171" y="143"/>
                  <a:pt x="171" y="143"/>
                  <a:pt x="171" y="143"/>
                </a:cubicBezTo>
                <a:lnTo>
                  <a:pt x="161" y="145"/>
                </a:lnTo>
                <a:close/>
                <a:moveTo>
                  <a:pt x="161" y="113"/>
                </a:moveTo>
                <a:cubicBezTo>
                  <a:pt x="160" y="121"/>
                  <a:pt x="160" y="121"/>
                  <a:pt x="160" y="121"/>
                </a:cubicBezTo>
                <a:cubicBezTo>
                  <a:pt x="159" y="126"/>
                  <a:pt x="159" y="126"/>
                  <a:pt x="159" y="126"/>
                </a:cubicBezTo>
                <a:cubicBezTo>
                  <a:pt x="169" y="114"/>
                  <a:pt x="169" y="114"/>
                  <a:pt x="169" y="114"/>
                </a:cubicBezTo>
                <a:cubicBezTo>
                  <a:pt x="161" y="112"/>
                  <a:pt x="161" y="112"/>
                  <a:pt x="161" y="112"/>
                </a:cubicBezTo>
                <a:lnTo>
                  <a:pt x="161" y="113"/>
                </a:lnTo>
                <a:close/>
                <a:moveTo>
                  <a:pt x="170" y="74"/>
                </a:moveTo>
                <a:cubicBezTo>
                  <a:pt x="175" y="71"/>
                  <a:pt x="179" y="69"/>
                  <a:pt x="181" y="70"/>
                </a:cubicBezTo>
                <a:cubicBezTo>
                  <a:pt x="182" y="70"/>
                  <a:pt x="182" y="70"/>
                  <a:pt x="182" y="70"/>
                </a:cubicBezTo>
                <a:cubicBezTo>
                  <a:pt x="190" y="72"/>
                  <a:pt x="194" y="74"/>
                  <a:pt x="194" y="77"/>
                </a:cubicBezTo>
                <a:cubicBezTo>
                  <a:pt x="193" y="82"/>
                  <a:pt x="193" y="82"/>
                  <a:pt x="193" y="82"/>
                </a:cubicBezTo>
                <a:cubicBezTo>
                  <a:pt x="193" y="83"/>
                  <a:pt x="188" y="87"/>
                  <a:pt x="178" y="91"/>
                </a:cubicBezTo>
                <a:cubicBezTo>
                  <a:pt x="176" y="92"/>
                  <a:pt x="176" y="92"/>
                  <a:pt x="176" y="92"/>
                </a:cubicBezTo>
                <a:cubicBezTo>
                  <a:pt x="175" y="92"/>
                  <a:pt x="175" y="92"/>
                  <a:pt x="175" y="92"/>
                </a:cubicBezTo>
                <a:cubicBezTo>
                  <a:pt x="175" y="94"/>
                  <a:pt x="175" y="94"/>
                  <a:pt x="175" y="94"/>
                </a:cubicBezTo>
                <a:cubicBezTo>
                  <a:pt x="176" y="94"/>
                  <a:pt x="176" y="94"/>
                  <a:pt x="176" y="94"/>
                </a:cubicBezTo>
                <a:cubicBezTo>
                  <a:pt x="188" y="93"/>
                  <a:pt x="188" y="93"/>
                  <a:pt x="188" y="93"/>
                </a:cubicBezTo>
                <a:cubicBezTo>
                  <a:pt x="189" y="93"/>
                  <a:pt x="189" y="93"/>
                  <a:pt x="189" y="93"/>
                </a:cubicBezTo>
                <a:cubicBezTo>
                  <a:pt x="194" y="94"/>
                  <a:pt x="197" y="95"/>
                  <a:pt x="197" y="97"/>
                </a:cubicBezTo>
                <a:cubicBezTo>
                  <a:pt x="196" y="104"/>
                  <a:pt x="196" y="104"/>
                  <a:pt x="196" y="104"/>
                </a:cubicBezTo>
                <a:cubicBezTo>
                  <a:pt x="185" y="115"/>
                  <a:pt x="180" y="122"/>
                  <a:pt x="180" y="124"/>
                </a:cubicBezTo>
                <a:cubicBezTo>
                  <a:pt x="188" y="125"/>
                  <a:pt x="193" y="128"/>
                  <a:pt x="197" y="133"/>
                </a:cubicBezTo>
                <a:cubicBezTo>
                  <a:pt x="198" y="114"/>
                  <a:pt x="198" y="114"/>
                  <a:pt x="198" y="114"/>
                </a:cubicBezTo>
                <a:cubicBezTo>
                  <a:pt x="200" y="75"/>
                  <a:pt x="199" y="50"/>
                  <a:pt x="194" y="38"/>
                </a:cubicBezTo>
                <a:cubicBezTo>
                  <a:pt x="186" y="38"/>
                  <a:pt x="177" y="49"/>
                  <a:pt x="170" y="72"/>
                </a:cubicBezTo>
                <a:lnTo>
                  <a:pt x="170" y="74"/>
                </a:lnTo>
                <a:close/>
                <a:moveTo>
                  <a:pt x="182" y="158"/>
                </a:moveTo>
                <a:cubicBezTo>
                  <a:pt x="185" y="158"/>
                  <a:pt x="185" y="158"/>
                  <a:pt x="185" y="158"/>
                </a:cubicBezTo>
                <a:cubicBezTo>
                  <a:pt x="190" y="157"/>
                  <a:pt x="193" y="156"/>
                  <a:pt x="193" y="154"/>
                </a:cubicBezTo>
                <a:cubicBezTo>
                  <a:pt x="193" y="152"/>
                  <a:pt x="193" y="152"/>
                  <a:pt x="193" y="152"/>
                </a:cubicBezTo>
                <a:cubicBezTo>
                  <a:pt x="190" y="152"/>
                  <a:pt x="190" y="152"/>
                  <a:pt x="190" y="152"/>
                </a:cubicBezTo>
                <a:lnTo>
                  <a:pt x="182" y="158"/>
                </a:lnTo>
                <a:close/>
              </a:path>
            </a:pathLst>
          </a:custGeom>
          <a:solidFill>
            <a:schemeClr val="tx1">
              <a:lumMod val="85000"/>
              <a:lumOff val="15000"/>
            </a:schemeClr>
          </a:solidFill>
          <a:ln w="25400" cap="flat" cmpd="sng">
            <a:solidFill>
              <a:schemeClr val="bg1"/>
            </a:solidFill>
            <a:prstDash val="solid"/>
            <a:round/>
            <a:headEnd type="none" w="med" len="med"/>
            <a:tailEnd type="none" w="med" len="med"/>
          </a:ln>
        </p:spPr>
        <p:txBody>
          <a:bodyPr/>
          <a:lstStyle/>
          <a:p>
            <a:endParaRPr lang="zh-CN" altLang="en-US" dirty="0">
              <a:latin typeface="+mn-lt"/>
              <a:cs typeface="+mn-ea"/>
              <a:sym typeface="+mn-lt"/>
            </a:endParaRPr>
          </a:p>
        </p:txBody>
      </p:sp>
      <p:pic>
        <p:nvPicPr>
          <p:cNvPr id="2" name="图片 1" descr="边框 (1)-恢复的"/>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50" y="4813935"/>
            <a:ext cx="2636520" cy="2831465"/>
          </a:xfrm>
          <a:prstGeom prst="rect">
            <a:avLst/>
          </a:prstGeom>
        </p:spPr>
      </p:pic>
      <p:sp>
        <p:nvSpPr>
          <p:cNvPr id="27674" name="Freeform 46"/>
          <p:cNvSpPr>
            <a:spLocks noEditPoints="1"/>
          </p:cNvSpPr>
          <p:nvPr/>
        </p:nvSpPr>
        <p:spPr>
          <a:xfrm>
            <a:off x="6022975" y="4335463"/>
            <a:ext cx="869950" cy="1073150"/>
          </a:xfrm>
          <a:custGeom>
            <a:avLst/>
            <a:gdLst/>
            <a:ahLst/>
            <a:cxnLst>
              <a:cxn ang="0">
                <a:pos x="517693" y="91984"/>
              </a:cxn>
              <a:cxn ang="0">
                <a:pos x="574727" y="87604"/>
              </a:cxn>
              <a:cxn ang="0">
                <a:pos x="706345" y="214630"/>
              </a:cxn>
              <a:cxn ang="0">
                <a:pos x="649310" y="262812"/>
              </a:cxn>
              <a:cxn ang="0">
                <a:pos x="587889" y="271572"/>
              </a:cxn>
              <a:cxn ang="0">
                <a:pos x="517693" y="306614"/>
              </a:cxn>
              <a:cxn ang="0">
                <a:pos x="416787" y="267192"/>
              </a:cxn>
              <a:cxn ang="0">
                <a:pos x="272008" y="319754"/>
              </a:cxn>
              <a:cxn ang="0">
                <a:pos x="434336" y="310994"/>
              </a:cxn>
              <a:cxn ang="0">
                <a:pos x="495757" y="306614"/>
              </a:cxn>
              <a:cxn ang="0">
                <a:pos x="495757" y="346036"/>
              </a:cxn>
              <a:cxn ang="0">
                <a:pos x="473821" y="416119"/>
              </a:cxn>
              <a:cxn ang="0">
                <a:pos x="451885" y="473062"/>
              </a:cxn>
              <a:cxn ang="0">
                <a:pos x="298332" y="621988"/>
              </a:cxn>
              <a:cxn ang="0">
                <a:pos x="491370" y="499343"/>
              </a:cxn>
              <a:cxn ang="0">
                <a:pos x="548404" y="613228"/>
              </a:cxn>
              <a:cxn ang="0">
                <a:pos x="622987" y="1073150"/>
              </a:cxn>
              <a:cxn ang="0">
                <a:pos x="324655" y="932983"/>
              </a:cxn>
              <a:cxn ang="0">
                <a:pos x="223749" y="915462"/>
              </a:cxn>
              <a:cxn ang="0">
                <a:pos x="241297" y="810337"/>
              </a:cxn>
              <a:cxn ang="0">
                <a:pos x="232523" y="604468"/>
              </a:cxn>
              <a:cxn ang="0">
                <a:pos x="214974" y="569426"/>
              </a:cxn>
              <a:cxn ang="0">
                <a:pos x="166714" y="442400"/>
              </a:cxn>
              <a:cxn ang="0">
                <a:pos x="136004" y="416119"/>
              </a:cxn>
              <a:cxn ang="0">
                <a:pos x="144778" y="516864"/>
              </a:cxn>
              <a:cxn ang="0">
                <a:pos x="149166" y="600087"/>
              </a:cxn>
              <a:cxn ang="0">
                <a:pos x="136004" y="648270"/>
              </a:cxn>
              <a:cxn ang="0">
                <a:pos x="70195" y="643890"/>
              </a:cxn>
              <a:cxn ang="0">
                <a:pos x="39485" y="556285"/>
              </a:cxn>
              <a:cxn ang="0">
                <a:pos x="52646" y="459921"/>
              </a:cxn>
              <a:cxn ang="0">
                <a:pos x="13161" y="293473"/>
              </a:cxn>
              <a:cxn ang="0">
                <a:pos x="114068" y="183968"/>
              </a:cxn>
              <a:cxn ang="0">
                <a:pos x="92131" y="96364"/>
              </a:cxn>
              <a:cxn ang="0">
                <a:pos x="258846" y="87604"/>
              </a:cxn>
              <a:cxn ang="0">
                <a:pos x="210587" y="188348"/>
              </a:cxn>
              <a:cxn ang="0">
                <a:pos x="214974" y="236531"/>
              </a:cxn>
              <a:cxn ang="0">
                <a:pos x="315880" y="148926"/>
              </a:cxn>
              <a:cxn ang="0">
                <a:pos x="285170" y="48182"/>
              </a:cxn>
              <a:cxn ang="0">
                <a:pos x="293944" y="30661"/>
              </a:cxn>
              <a:cxn ang="0">
                <a:pos x="122842" y="1055629"/>
              </a:cxn>
              <a:cxn ang="0">
                <a:pos x="280783" y="407358"/>
              </a:cxn>
              <a:cxn ang="0">
                <a:pos x="324655" y="407358"/>
              </a:cxn>
              <a:cxn ang="0">
                <a:pos x="280783" y="407358"/>
              </a:cxn>
              <a:cxn ang="0">
                <a:pos x="346591" y="788436"/>
              </a:cxn>
              <a:cxn ang="0">
                <a:pos x="329042" y="700832"/>
              </a:cxn>
              <a:cxn ang="0">
                <a:pos x="355366" y="665791"/>
              </a:cxn>
              <a:cxn ang="0">
                <a:pos x="473821" y="635129"/>
              </a:cxn>
              <a:cxn ang="0">
                <a:pos x="408012" y="696452"/>
              </a:cxn>
              <a:cxn ang="0">
                <a:pos x="451885" y="709593"/>
              </a:cxn>
              <a:cxn ang="0">
                <a:pos x="408012" y="779676"/>
              </a:cxn>
              <a:cxn ang="0">
                <a:pos x="469434" y="827858"/>
              </a:cxn>
              <a:cxn ang="0">
                <a:pos x="429949" y="35041"/>
              </a:cxn>
              <a:cxn ang="0">
                <a:pos x="473821" y="39421"/>
              </a:cxn>
              <a:cxn ang="0">
                <a:pos x="434336" y="140166"/>
              </a:cxn>
              <a:cxn ang="0">
                <a:pos x="473821" y="113885"/>
              </a:cxn>
            </a:cxnLst>
            <a:rect l="0" t="0" r="0" b="0"/>
            <a:pathLst>
              <a:path w="161" h="245">
                <a:moveTo>
                  <a:pt x="129" y="0"/>
                </a:moveTo>
                <a:cubicBezTo>
                  <a:pt x="132" y="4"/>
                  <a:pt x="132" y="4"/>
                  <a:pt x="132" y="4"/>
                </a:cubicBezTo>
                <a:cubicBezTo>
                  <a:pt x="132" y="6"/>
                  <a:pt x="132" y="6"/>
                  <a:pt x="132" y="6"/>
                </a:cubicBezTo>
                <a:cubicBezTo>
                  <a:pt x="131" y="16"/>
                  <a:pt x="127" y="21"/>
                  <a:pt x="118" y="21"/>
                </a:cubicBezTo>
                <a:cubicBezTo>
                  <a:pt x="118" y="22"/>
                  <a:pt x="118" y="22"/>
                  <a:pt x="118" y="22"/>
                </a:cubicBezTo>
                <a:cubicBezTo>
                  <a:pt x="120" y="24"/>
                  <a:pt x="120" y="24"/>
                  <a:pt x="120" y="24"/>
                </a:cubicBezTo>
                <a:cubicBezTo>
                  <a:pt x="122" y="24"/>
                  <a:pt x="122" y="24"/>
                  <a:pt x="122" y="24"/>
                </a:cubicBezTo>
                <a:cubicBezTo>
                  <a:pt x="131" y="20"/>
                  <a:pt x="131" y="20"/>
                  <a:pt x="131" y="20"/>
                </a:cubicBezTo>
                <a:cubicBezTo>
                  <a:pt x="136" y="20"/>
                  <a:pt x="139" y="23"/>
                  <a:pt x="139" y="29"/>
                </a:cubicBezTo>
                <a:cubicBezTo>
                  <a:pt x="152" y="31"/>
                  <a:pt x="159" y="35"/>
                  <a:pt x="159" y="40"/>
                </a:cubicBezTo>
                <a:cubicBezTo>
                  <a:pt x="161" y="46"/>
                  <a:pt x="161" y="46"/>
                  <a:pt x="161" y="46"/>
                </a:cubicBezTo>
                <a:cubicBezTo>
                  <a:pt x="161" y="49"/>
                  <a:pt x="161" y="49"/>
                  <a:pt x="161" y="49"/>
                </a:cubicBezTo>
                <a:cubicBezTo>
                  <a:pt x="161" y="51"/>
                  <a:pt x="160" y="51"/>
                  <a:pt x="158" y="51"/>
                </a:cubicBezTo>
                <a:cubicBezTo>
                  <a:pt x="155" y="50"/>
                  <a:pt x="155" y="50"/>
                  <a:pt x="155" y="50"/>
                </a:cubicBezTo>
                <a:cubicBezTo>
                  <a:pt x="157" y="53"/>
                  <a:pt x="157" y="53"/>
                  <a:pt x="157" y="53"/>
                </a:cubicBezTo>
                <a:cubicBezTo>
                  <a:pt x="157" y="58"/>
                  <a:pt x="154" y="60"/>
                  <a:pt x="148" y="60"/>
                </a:cubicBezTo>
                <a:cubicBezTo>
                  <a:pt x="143" y="60"/>
                  <a:pt x="143" y="60"/>
                  <a:pt x="143" y="60"/>
                </a:cubicBezTo>
                <a:cubicBezTo>
                  <a:pt x="138" y="59"/>
                  <a:pt x="138" y="59"/>
                  <a:pt x="138" y="59"/>
                </a:cubicBezTo>
                <a:cubicBezTo>
                  <a:pt x="138" y="60"/>
                  <a:pt x="137" y="61"/>
                  <a:pt x="135" y="61"/>
                </a:cubicBezTo>
                <a:cubicBezTo>
                  <a:pt x="134" y="62"/>
                  <a:pt x="134" y="62"/>
                  <a:pt x="134" y="62"/>
                </a:cubicBezTo>
                <a:cubicBezTo>
                  <a:pt x="134" y="68"/>
                  <a:pt x="134" y="68"/>
                  <a:pt x="134" y="68"/>
                </a:cubicBezTo>
                <a:cubicBezTo>
                  <a:pt x="129" y="68"/>
                  <a:pt x="129" y="68"/>
                  <a:pt x="129" y="68"/>
                </a:cubicBezTo>
                <a:cubicBezTo>
                  <a:pt x="121" y="70"/>
                  <a:pt x="121" y="70"/>
                  <a:pt x="121" y="70"/>
                </a:cubicBezTo>
                <a:cubicBezTo>
                  <a:pt x="118" y="70"/>
                  <a:pt x="118" y="70"/>
                  <a:pt x="118" y="70"/>
                </a:cubicBezTo>
                <a:cubicBezTo>
                  <a:pt x="113" y="70"/>
                  <a:pt x="111" y="68"/>
                  <a:pt x="111" y="65"/>
                </a:cubicBezTo>
                <a:cubicBezTo>
                  <a:pt x="114" y="60"/>
                  <a:pt x="116" y="56"/>
                  <a:pt x="116" y="54"/>
                </a:cubicBezTo>
                <a:cubicBezTo>
                  <a:pt x="109" y="53"/>
                  <a:pt x="109" y="53"/>
                  <a:pt x="109" y="53"/>
                </a:cubicBezTo>
                <a:cubicBezTo>
                  <a:pt x="107" y="56"/>
                  <a:pt x="102" y="59"/>
                  <a:pt x="95" y="61"/>
                </a:cubicBezTo>
                <a:cubicBezTo>
                  <a:pt x="91" y="66"/>
                  <a:pt x="85" y="68"/>
                  <a:pt x="77" y="68"/>
                </a:cubicBezTo>
                <a:cubicBezTo>
                  <a:pt x="76" y="67"/>
                  <a:pt x="76" y="67"/>
                  <a:pt x="76" y="67"/>
                </a:cubicBezTo>
                <a:cubicBezTo>
                  <a:pt x="75" y="67"/>
                  <a:pt x="75" y="67"/>
                  <a:pt x="75" y="67"/>
                </a:cubicBezTo>
                <a:cubicBezTo>
                  <a:pt x="69" y="67"/>
                  <a:pt x="65" y="69"/>
                  <a:pt x="62" y="73"/>
                </a:cubicBezTo>
                <a:cubicBezTo>
                  <a:pt x="62" y="78"/>
                  <a:pt x="62" y="78"/>
                  <a:pt x="62" y="78"/>
                </a:cubicBezTo>
                <a:cubicBezTo>
                  <a:pt x="63" y="83"/>
                  <a:pt x="63" y="83"/>
                  <a:pt x="63" y="83"/>
                </a:cubicBezTo>
                <a:cubicBezTo>
                  <a:pt x="67" y="83"/>
                  <a:pt x="67" y="83"/>
                  <a:pt x="67" y="83"/>
                </a:cubicBezTo>
                <a:cubicBezTo>
                  <a:pt x="76" y="78"/>
                  <a:pt x="87" y="74"/>
                  <a:pt x="99" y="71"/>
                </a:cubicBezTo>
                <a:cubicBezTo>
                  <a:pt x="104" y="72"/>
                  <a:pt x="104" y="72"/>
                  <a:pt x="104" y="72"/>
                </a:cubicBezTo>
                <a:cubicBezTo>
                  <a:pt x="109" y="67"/>
                  <a:pt x="109" y="67"/>
                  <a:pt x="109" y="67"/>
                </a:cubicBezTo>
                <a:cubicBezTo>
                  <a:pt x="111" y="67"/>
                  <a:pt x="111" y="67"/>
                  <a:pt x="111" y="67"/>
                </a:cubicBezTo>
                <a:cubicBezTo>
                  <a:pt x="113" y="70"/>
                  <a:pt x="113" y="70"/>
                  <a:pt x="113" y="70"/>
                </a:cubicBezTo>
                <a:cubicBezTo>
                  <a:pt x="113" y="75"/>
                  <a:pt x="113" y="75"/>
                  <a:pt x="113" y="75"/>
                </a:cubicBezTo>
                <a:cubicBezTo>
                  <a:pt x="112" y="75"/>
                  <a:pt x="112" y="75"/>
                  <a:pt x="112" y="75"/>
                </a:cubicBezTo>
                <a:cubicBezTo>
                  <a:pt x="112" y="76"/>
                  <a:pt x="112" y="76"/>
                  <a:pt x="112" y="76"/>
                </a:cubicBezTo>
                <a:cubicBezTo>
                  <a:pt x="113" y="79"/>
                  <a:pt x="113" y="79"/>
                  <a:pt x="113" y="79"/>
                </a:cubicBezTo>
                <a:cubicBezTo>
                  <a:pt x="113" y="87"/>
                  <a:pt x="113" y="87"/>
                  <a:pt x="113" y="87"/>
                </a:cubicBezTo>
                <a:cubicBezTo>
                  <a:pt x="113" y="89"/>
                  <a:pt x="111" y="90"/>
                  <a:pt x="107" y="91"/>
                </a:cubicBezTo>
                <a:cubicBezTo>
                  <a:pt x="108" y="92"/>
                  <a:pt x="108" y="92"/>
                  <a:pt x="108" y="92"/>
                </a:cubicBezTo>
                <a:cubicBezTo>
                  <a:pt x="108" y="95"/>
                  <a:pt x="108" y="95"/>
                  <a:pt x="108" y="95"/>
                </a:cubicBezTo>
                <a:cubicBezTo>
                  <a:pt x="107" y="96"/>
                  <a:pt x="107" y="96"/>
                  <a:pt x="107" y="96"/>
                </a:cubicBezTo>
                <a:cubicBezTo>
                  <a:pt x="108" y="97"/>
                  <a:pt x="108" y="97"/>
                  <a:pt x="108" y="97"/>
                </a:cubicBezTo>
                <a:cubicBezTo>
                  <a:pt x="108" y="105"/>
                  <a:pt x="108" y="105"/>
                  <a:pt x="108" y="105"/>
                </a:cubicBezTo>
                <a:cubicBezTo>
                  <a:pt x="103" y="108"/>
                  <a:pt x="103" y="108"/>
                  <a:pt x="103" y="108"/>
                </a:cubicBezTo>
                <a:cubicBezTo>
                  <a:pt x="88" y="111"/>
                  <a:pt x="78" y="115"/>
                  <a:pt x="73" y="122"/>
                </a:cubicBezTo>
                <a:cubicBezTo>
                  <a:pt x="67" y="125"/>
                  <a:pt x="64" y="129"/>
                  <a:pt x="64" y="133"/>
                </a:cubicBezTo>
                <a:cubicBezTo>
                  <a:pt x="65" y="135"/>
                  <a:pt x="66" y="138"/>
                  <a:pt x="67" y="142"/>
                </a:cubicBezTo>
                <a:cubicBezTo>
                  <a:pt x="68" y="142"/>
                  <a:pt x="68" y="142"/>
                  <a:pt x="68" y="142"/>
                </a:cubicBezTo>
                <a:cubicBezTo>
                  <a:pt x="78" y="135"/>
                  <a:pt x="83" y="131"/>
                  <a:pt x="83" y="129"/>
                </a:cubicBezTo>
                <a:cubicBezTo>
                  <a:pt x="83" y="127"/>
                  <a:pt x="87" y="124"/>
                  <a:pt x="97" y="120"/>
                </a:cubicBezTo>
                <a:cubicBezTo>
                  <a:pt x="105" y="114"/>
                  <a:pt x="105" y="114"/>
                  <a:pt x="105" y="114"/>
                </a:cubicBezTo>
                <a:cubicBezTo>
                  <a:pt x="112" y="114"/>
                  <a:pt x="112" y="114"/>
                  <a:pt x="112" y="114"/>
                </a:cubicBezTo>
                <a:cubicBezTo>
                  <a:pt x="120" y="115"/>
                  <a:pt x="124" y="121"/>
                  <a:pt x="126" y="133"/>
                </a:cubicBezTo>
                <a:cubicBezTo>
                  <a:pt x="126" y="138"/>
                  <a:pt x="126" y="138"/>
                  <a:pt x="126" y="138"/>
                </a:cubicBezTo>
                <a:cubicBezTo>
                  <a:pt x="124" y="139"/>
                  <a:pt x="124" y="139"/>
                  <a:pt x="124" y="139"/>
                </a:cubicBezTo>
                <a:cubicBezTo>
                  <a:pt x="125" y="140"/>
                  <a:pt x="125" y="140"/>
                  <a:pt x="125" y="140"/>
                </a:cubicBezTo>
                <a:cubicBezTo>
                  <a:pt x="125" y="141"/>
                  <a:pt x="125" y="141"/>
                  <a:pt x="125" y="141"/>
                </a:cubicBezTo>
                <a:cubicBezTo>
                  <a:pt x="127" y="175"/>
                  <a:pt x="129" y="192"/>
                  <a:pt x="132" y="192"/>
                </a:cubicBezTo>
                <a:cubicBezTo>
                  <a:pt x="144" y="195"/>
                  <a:pt x="150" y="206"/>
                  <a:pt x="150" y="226"/>
                </a:cubicBezTo>
                <a:cubicBezTo>
                  <a:pt x="150" y="231"/>
                  <a:pt x="147" y="237"/>
                  <a:pt x="142" y="245"/>
                </a:cubicBezTo>
                <a:cubicBezTo>
                  <a:pt x="137" y="244"/>
                  <a:pt x="137" y="244"/>
                  <a:pt x="137" y="244"/>
                </a:cubicBezTo>
                <a:cubicBezTo>
                  <a:pt x="126" y="233"/>
                  <a:pt x="119" y="223"/>
                  <a:pt x="115" y="214"/>
                </a:cubicBezTo>
                <a:cubicBezTo>
                  <a:pt x="111" y="211"/>
                  <a:pt x="105" y="209"/>
                  <a:pt x="96" y="206"/>
                </a:cubicBezTo>
                <a:cubicBezTo>
                  <a:pt x="82" y="206"/>
                  <a:pt x="75" y="208"/>
                  <a:pt x="74" y="213"/>
                </a:cubicBezTo>
                <a:cubicBezTo>
                  <a:pt x="50" y="237"/>
                  <a:pt x="50" y="237"/>
                  <a:pt x="50" y="237"/>
                </a:cubicBezTo>
                <a:cubicBezTo>
                  <a:pt x="35" y="234"/>
                  <a:pt x="27" y="231"/>
                  <a:pt x="27" y="229"/>
                </a:cubicBezTo>
                <a:cubicBezTo>
                  <a:pt x="27" y="226"/>
                  <a:pt x="27" y="226"/>
                  <a:pt x="27" y="226"/>
                </a:cubicBezTo>
                <a:cubicBezTo>
                  <a:pt x="37" y="215"/>
                  <a:pt x="45" y="209"/>
                  <a:pt x="51" y="209"/>
                </a:cubicBezTo>
                <a:cubicBezTo>
                  <a:pt x="55" y="207"/>
                  <a:pt x="58" y="206"/>
                  <a:pt x="58" y="204"/>
                </a:cubicBezTo>
                <a:cubicBezTo>
                  <a:pt x="57" y="195"/>
                  <a:pt x="57" y="195"/>
                  <a:pt x="57" y="195"/>
                </a:cubicBezTo>
                <a:cubicBezTo>
                  <a:pt x="58" y="195"/>
                  <a:pt x="58" y="195"/>
                  <a:pt x="58" y="195"/>
                </a:cubicBezTo>
                <a:cubicBezTo>
                  <a:pt x="55" y="185"/>
                  <a:pt x="55" y="185"/>
                  <a:pt x="55" y="185"/>
                </a:cubicBezTo>
                <a:cubicBezTo>
                  <a:pt x="56" y="177"/>
                  <a:pt x="56" y="177"/>
                  <a:pt x="56" y="177"/>
                </a:cubicBezTo>
                <a:cubicBezTo>
                  <a:pt x="55" y="177"/>
                  <a:pt x="54" y="168"/>
                  <a:pt x="53" y="149"/>
                </a:cubicBezTo>
                <a:cubicBezTo>
                  <a:pt x="55" y="147"/>
                  <a:pt x="55" y="147"/>
                  <a:pt x="55" y="147"/>
                </a:cubicBezTo>
                <a:cubicBezTo>
                  <a:pt x="53" y="138"/>
                  <a:pt x="53" y="138"/>
                  <a:pt x="53" y="138"/>
                </a:cubicBezTo>
                <a:cubicBezTo>
                  <a:pt x="57" y="121"/>
                  <a:pt x="57" y="121"/>
                  <a:pt x="57" y="121"/>
                </a:cubicBezTo>
                <a:cubicBezTo>
                  <a:pt x="57" y="120"/>
                  <a:pt x="57" y="120"/>
                  <a:pt x="57" y="120"/>
                </a:cubicBezTo>
                <a:cubicBezTo>
                  <a:pt x="54" y="119"/>
                  <a:pt x="54" y="119"/>
                  <a:pt x="54" y="119"/>
                </a:cubicBezTo>
                <a:cubicBezTo>
                  <a:pt x="54" y="125"/>
                  <a:pt x="52" y="129"/>
                  <a:pt x="49" y="130"/>
                </a:cubicBezTo>
                <a:cubicBezTo>
                  <a:pt x="47" y="130"/>
                  <a:pt x="47" y="130"/>
                  <a:pt x="47" y="130"/>
                </a:cubicBezTo>
                <a:cubicBezTo>
                  <a:pt x="44" y="129"/>
                  <a:pt x="42" y="124"/>
                  <a:pt x="39" y="115"/>
                </a:cubicBezTo>
                <a:cubicBezTo>
                  <a:pt x="37" y="115"/>
                  <a:pt x="36" y="115"/>
                  <a:pt x="36" y="113"/>
                </a:cubicBezTo>
                <a:cubicBezTo>
                  <a:pt x="36" y="105"/>
                  <a:pt x="37" y="101"/>
                  <a:pt x="38" y="101"/>
                </a:cubicBezTo>
                <a:cubicBezTo>
                  <a:pt x="37" y="98"/>
                  <a:pt x="37" y="98"/>
                  <a:pt x="37" y="98"/>
                </a:cubicBezTo>
                <a:cubicBezTo>
                  <a:pt x="37" y="94"/>
                  <a:pt x="38" y="91"/>
                  <a:pt x="39" y="91"/>
                </a:cubicBezTo>
                <a:cubicBezTo>
                  <a:pt x="39" y="87"/>
                  <a:pt x="38" y="85"/>
                  <a:pt x="37" y="85"/>
                </a:cubicBezTo>
                <a:cubicBezTo>
                  <a:pt x="35" y="92"/>
                  <a:pt x="33" y="95"/>
                  <a:pt x="31" y="95"/>
                </a:cubicBezTo>
                <a:cubicBezTo>
                  <a:pt x="32" y="99"/>
                  <a:pt x="32" y="99"/>
                  <a:pt x="32" y="99"/>
                </a:cubicBezTo>
                <a:cubicBezTo>
                  <a:pt x="31" y="112"/>
                  <a:pt x="31" y="112"/>
                  <a:pt x="31" y="112"/>
                </a:cubicBezTo>
                <a:cubicBezTo>
                  <a:pt x="33" y="114"/>
                  <a:pt x="33" y="114"/>
                  <a:pt x="33" y="114"/>
                </a:cubicBezTo>
                <a:cubicBezTo>
                  <a:pt x="33" y="118"/>
                  <a:pt x="33" y="118"/>
                  <a:pt x="33" y="118"/>
                </a:cubicBezTo>
                <a:cubicBezTo>
                  <a:pt x="32" y="119"/>
                  <a:pt x="32" y="119"/>
                  <a:pt x="32" y="119"/>
                </a:cubicBezTo>
                <a:cubicBezTo>
                  <a:pt x="35" y="124"/>
                  <a:pt x="35" y="124"/>
                  <a:pt x="35" y="124"/>
                </a:cubicBezTo>
                <a:cubicBezTo>
                  <a:pt x="35" y="131"/>
                  <a:pt x="35" y="131"/>
                  <a:pt x="35" y="131"/>
                </a:cubicBezTo>
                <a:cubicBezTo>
                  <a:pt x="34" y="137"/>
                  <a:pt x="34" y="137"/>
                  <a:pt x="34" y="137"/>
                </a:cubicBezTo>
                <a:cubicBezTo>
                  <a:pt x="35" y="142"/>
                  <a:pt x="35" y="142"/>
                  <a:pt x="35" y="142"/>
                </a:cubicBezTo>
                <a:cubicBezTo>
                  <a:pt x="35" y="143"/>
                  <a:pt x="35" y="143"/>
                  <a:pt x="35" y="143"/>
                </a:cubicBezTo>
                <a:cubicBezTo>
                  <a:pt x="30" y="147"/>
                  <a:pt x="30" y="147"/>
                  <a:pt x="30" y="147"/>
                </a:cubicBezTo>
                <a:cubicBezTo>
                  <a:pt x="31" y="148"/>
                  <a:pt x="31" y="148"/>
                  <a:pt x="31" y="148"/>
                </a:cubicBezTo>
                <a:cubicBezTo>
                  <a:pt x="31" y="152"/>
                  <a:pt x="31" y="152"/>
                  <a:pt x="31" y="152"/>
                </a:cubicBezTo>
                <a:cubicBezTo>
                  <a:pt x="30" y="154"/>
                  <a:pt x="28" y="155"/>
                  <a:pt x="25" y="155"/>
                </a:cubicBezTo>
                <a:cubicBezTo>
                  <a:pt x="23" y="155"/>
                  <a:pt x="23" y="155"/>
                  <a:pt x="23" y="155"/>
                </a:cubicBezTo>
                <a:cubicBezTo>
                  <a:pt x="18" y="155"/>
                  <a:pt x="16" y="152"/>
                  <a:pt x="16" y="147"/>
                </a:cubicBezTo>
                <a:cubicBezTo>
                  <a:pt x="10" y="143"/>
                  <a:pt x="8" y="139"/>
                  <a:pt x="8" y="134"/>
                </a:cubicBezTo>
                <a:cubicBezTo>
                  <a:pt x="10" y="132"/>
                  <a:pt x="10" y="132"/>
                  <a:pt x="10" y="132"/>
                </a:cubicBezTo>
                <a:cubicBezTo>
                  <a:pt x="9" y="131"/>
                  <a:pt x="9" y="131"/>
                  <a:pt x="9" y="131"/>
                </a:cubicBezTo>
                <a:cubicBezTo>
                  <a:pt x="9" y="127"/>
                  <a:pt x="9" y="127"/>
                  <a:pt x="9" y="127"/>
                </a:cubicBezTo>
                <a:cubicBezTo>
                  <a:pt x="12" y="116"/>
                  <a:pt x="12" y="116"/>
                  <a:pt x="12" y="116"/>
                </a:cubicBezTo>
                <a:cubicBezTo>
                  <a:pt x="11" y="115"/>
                  <a:pt x="11" y="115"/>
                  <a:pt x="11" y="115"/>
                </a:cubicBezTo>
                <a:cubicBezTo>
                  <a:pt x="11" y="114"/>
                  <a:pt x="11" y="114"/>
                  <a:pt x="11" y="114"/>
                </a:cubicBezTo>
                <a:cubicBezTo>
                  <a:pt x="12" y="105"/>
                  <a:pt x="12" y="105"/>
                  <a:pt x="12" y="105"/>
                </a:cubicBezTo>
                <a:cubicBezTo>
                  <a:pt x="9" y="87"/>
                  <a:pt x="4" y="77"/>
                  <a:pt x="0" y="73"/>
                </a:cubicBezTo>
                <a:cubicBezTo>
                  <a:pt x="0" y="69"/>
                  <a:pt x="0" y="69"/>
                  <a:pt x="0" y="69"/>
                </a:cubicBezTo>
                <a:cubicBezTo>
                  <a:pt x="2" y="67"/>
                  <a:pt x="2" y="67"/>
                  <a:pt x="2" y="67"/>
                </a:cubicBezTo>
                <a:cubicBezTo>
                  <a:pt x="3" y="67"/>
                  <a:pt x="3" y="67"/>
                  <a:pt x="3" y="67"/>
                </a:cubicBezTo>
                <a:cubicBezTo>
                  <a:pt x="8" y="68"/>
                  <a:pt x="8" y="68"/>
                  <a:pt x="8" y="68"/>
                </a:cubicBezTo>
                <a:cubicBezTo>
                  <a:pt x="15" y="68"/>
                  <a:pt x="25" y="65"/>
                  <a:pt x="36" y="58"/>
                </a:cubicBezTo>
                <a:cubicBezTo>
                  <a:pt x="36" y="55"/>
                  <a:pt x="36" y="55"/>
                  <a:pt x="36" y="55"/>
                </a:cubicBezTo>
                <a:cubicBezTo>
                  <a:pt x="31" y="55"/>
                  <a:pt x="28" y="51"/>
                  <a:pt x="26" y="42"/>
                </a:cubicBezTo>
                <a:cubicBezTo>
                  <a:pt x="24" y="42"/>
                  <a:pt x="23" y="39"/>
                  <a:pt x="22" y="31"/>
                </a:cubicBezTo>
                <a:cubicBezTo>
                  <a:pt x="19" y="26"/>
                  <a:pt x="19" y="26"/>
                  <a:pt x="19" y="26"/>
                </a:cubicBezTo>
                <a:cubicBezTo>
                  <a:pt x="19" y="24"/>
                  <a:pt x="19" y="24"/>
                  <a:pt x="19" y="24"/>
                </a:cubicBezTo>
                <a:cubicBezTo>
                  <a:pt x="21" y="22"/>
                  <a:pt x="21" y="22"/>
                  <a:pt x="21" y="22"/>
                </a:cubicBezTo>
                <a:cubicBezTo>
                  <a:pt x="23" y="22"/>
                  <a:pt x="30" y="25"/>
                  <a:pt x="40" y="31"/>
                </a:cubicBezTo>
                <a:cubicBezTo>
                  <a:pt x="55" y="18"/>
                  <a:pt x="55" y="18"/>
                  <a:pt x="55" y="18"/>
                </a:cubicBezTo>
                <a:cubicBezTo>
                  <a:pt x="57" y="18"/>
                  <a:pt x="57" y="18"/>
                  <a:pt x="57" y="18"/>
                </a:cubicBezTo>
                <a:cubicBezTo>
                  <a:pt x="59" y="20"/>
                  <a:pt x="59" y="20"/>
                  <a:pt x="59" y="20"/>
                </a:cubicBezTo>
                <a:cubicBezTo>
                  <a:pt x="58" y="24"/>
                  <a:pt x="58" y="24"/>
                  <a:pt x="58" y="24"/>
                </a:cubicBezTo>
                <a:cubicBezTo>
                  <a:pt x="56" y="26"/>
                  <a:pt x="54" y="31"/>
                  <a:pt x="52" y="40"/>
                </a:cubicBezTo>
                <a:cubicBezTo>
                  <a:pt x="48" y="42"/>
                  <a:pt x="48" y="42"/>
                  <a:pt x="48" y="42"/>
                </a:cubicBezTo>
                <a:cubicBezTo>
                  <a:pt x="48" y="43"/>
                  <a:pt x="48" y="43"/>
                  <a:pt x="48" y="43"/>
                </a:cubicBezTo>
                <a:cubicBezTo>
                  <a:pt x="50" y="46"/>
                  <a:pt x="50" y="46"/>
                  <a:pt x="50" y="46"/>
                </a:cubicBezTo>
                <a:cubicBezTo>
                  <a:pt x="50" y="47"/>
                  <a:pt x="50" y="47"/>
                  <a:pt x="50" y="47"/>
                </a:cubicBezTo>
                <a:cubicBezTo>
                  <a:pt x="48" y="54"/>
                  <a:pt x="48" y="54"/>
                  <a:pt x="48" y="54"/>
                </a:cubicBezTo>
                <a:cubicBezTo>
                  <a:pt x="49" y="54"/>
                  <a:pt x="49" y="54"/>
                  <a:pt x="49" y="54"/>
                </a:cubicBezTo>
                <a:cubicBezTo>
                  <a:pt x="65" y="50"/>
                  <a:pt x="65" y="50"/>
                  <a:pt x="65" y="50"/>
                </a:cubicBezTo>
                <a:cubicBezTo>
                  <a:pt x="71" y="52"/>
                  <a:pt x="71" y="52"/>
                  <a:pt x="71" y="52"/>
                </a:cubicBezTo>
                <a:cubicBezTo>
                  <a:pt x="71" y="50"/>
                  <a:pt x="72" y="48"/>
                  <a:pt x="74" y="45"/>
                </a:cubicBezTo>
                <a:cubicBezTo>
                  <a:pt x="72" y="34"/>
                  <a:pt x="72" y="34"/>
                  <a:pt x="72" y="34"/>
                </a:cubicBezTo>
                <a:cubicBezTo>
                  <a:pt x="73" y="30"/>
                  <a:pt x="73" y="30"/>
                  <a:pt x="73" y="30"/>
                </a:cubicBezTo>
                <a:cubicBezTo>
                  <a:pt x="73" y="23"/>
                  <a:pt x="71" y="19"/>
                  <a:pt x="67" y="19"/>
                </a:cubicBezTo>
                <a:cubicBezTo>
                  <a:pt x="65" y="15"/>
                  <a:pt x="65" y="15"/>
                  <a:pt x="65" y="15"/>
                </a:cubicBezTo>
                <a:cubicBezTo>
                  <a:pt x="65" y="11"/>
                  <a:pt x="65" y="11"/>
                  <a:pt x="65" y="11"/>
                </a:cubicBezTo>
                <a:cubicBezTo>
                  <a:pt x="67" y="11"/>
                  <a:pt x="67" y="11"/>
                  <a:pt x="67" y="11"/>
                </a:cubicBezTo>
                <a:cubicBezTo>
                  <a:pt x="68" y="12"/>
                  <a:pt x="68" y="12"/>
                  <a:pt x="68" y="12"/>
                </a:cubicBezTo>
                <a:cubicBezTo>
                  <a:pt x="70" y="11"/>
                  <a:pt x="72" y="10"/>
                  <a:pt x="72" y="9"/>
                </a:cubicBezTo>
                <a:cubicBezTo>
                  <a:pt x="72" y="8"/>
                  <a:pt x="70" y="7"/>
                  <a:pt x="67" y="7"/>
                </a:cubicBezTo>
                <a:cubicBezTo>
                  <a:pt x="67" y="3"/>
                  <a:pt x="67" y="3"/>
                  <a:pt x="67" y="3"/>
                </a:cubicBezTo>
                <a:lnTo>
                  <a:pt x="129" y="0"/>
                </a:lnTo>
                <a:close/>
                <a:moveTo>
                  <a:pt x="25" y="241"/>
                </a:moveTo>
                <a:cubicBezTo>
                  <a:pt x="28" y="241"/>
                  <a:pt x="28" y="241"/>
                  <a:pt x="28" y="241"/>
                </a:cubicBezTo>
                <a:cubicBezTo>
                  <a:pt x="28" y="244"/>
                  <a:pt x="28" y="244"/>
                  <a:pt x="28" y="244"/>
                </a:cubicBezTo>
                <a:cubicBezTo>
                  <a:pt x="25" y="244"/>
                  <a:pt x="25" y="244"/>
                  <a:pt x="25" y="244"/>
                </a:cubicBezTo>
                <a:lnTo>
                  <a:pt x="25" y="241"/>
                </a:lnTo>
                <a:close/>
                <a:moveTo>
                  <a:pt x="64" y="93"/>
                </a:moveTo>
                <a:cubicBezTo>
                  <a:pt x="63" y="94"/>
                  <a:pt x="63" y="94"/>
                  <a:pt x="63" y="94"/>
                </a:cubicBezTo>
                <a:cubicBezTo>
                  <a:pt x="63" y="100"/>
                  <a:pt x="63" y="100"/>
                  <a:pt x="63" y="100"/>
                </a:cubicBezTo>
                <a:cubicBezTo>
                  <a:pt x="66" y="101"/>
                  <a:pt x="66" y="101"/>
                  <a:pt x="66" y="101"/>
                </a:cubicBezTo>
                <a:cubicBezTo>
                  <a:pt x="74" y="93"/>
                  <a:pt x="74" y="93"/>
                  <a:pt x="74" y="93"/>
                </a:cubicBezTo>
                <a:cubicBezTo>
                  <a:pt x="67" y="94"/>
                  <a:pt x="67" y="94"/>
                  <a:pt x="67" y="94"/>
                </a:cubicBezTo>
                <a:cubicBezTo>
                  <a:pt x="66" y="94"/>
                  <a:pt x="66" y="94"/>
                  <a:pt x="66" y="94"/>
                </a:cubicBezTo>
                <a:cubicBezTo>
                  <a:pt x="65" y="93"/>
                  <a:pt x="65" y="93"/>
                  <a:pt x="65" y="93"/>
                </a:cubicBezTo>
                <a:lnTo>
                  <a:pt x="64" y="93"/>
                </a:lnTo>
                <a:close/>
                <a:moveTo>
                  <a:pt x="75" y="160"/>
                </a:moveTo>
                <a:cubicBezTo>
                  <a:pt x="72" y="164"/>
                  <a:pt x="72" y="164"/>
                  <a:pt x="72" y="164"/>
                </a:cubicBezTo>
                <a:cubicBezTo>
                  <a:pt x="72" y="170"/>
                  <a:pt x="73" y="175"/>
                  <a:pt x="76" y="181"/>
                </a:cubicBezTo>
                <a:cubicBezTo>
                  <a:pt x="79" y="180"/>
                  <a:pt x="79" y="180"/>
                  <a:pt x="79" y="180"/>
                </a:cubicBezTo>
                <a:cubicBezTo>
                  <a:pt x="79" y="179"/>
                  <a:pt x="79" y="179"/>
                  <a:pt x="79" y="179"/>
                </a:cubicBezTo>
                <a:cubicBezTo>
                  <a:pt x="76" y="179"/>
                  <a:pt x="75" y="174"/>
                  <a:pt x="75" y="166"/>
                </a:cubicBezTo>
                <a:cubicBezTo>
                  <a:pt x="79" y="161"/>
                  <a:pt x="79" y="161"/>
                  <a:pt x="79" y="161"/>
                </a:cubicBezTo>
                <a:lnTo>
                  <a:pt x="75" y="160"/>
                </a:lnTo>
                <a:close/>
                <a:moveTo>
                  <a:pt x="103" y="132"/>
                </a:moveTo>
                <a:cubicBezTo>
                  <a:pt x="93" y="139"/>
                  <a:pt x="93" y="139"/>
                  <a:pt x="93" y="139"/>
                </a:cubicBezTo>
                <a:cubicBezTo>
                  <a:pt x="80" y="151"/>
                  <a:pt x="80" y="151"/>
                  <a:pt x="80" y="151"/>
                </a:cubicBezTo>
                <a:cubicBezTo>
                  <a:pt x="81" y="152"/>
                  <a:pt x="81" y="152"/>
                  <a:pt x="81" y="152"/>
                </a:cubicBezTo>
                <a:cubicBezTo>
                  <a:pt x="82" y="152"/>
                  <a:pt x="82" y="152"/>
                  <a:pt x="82" y="152"/>
                </a:cubicBezTo>
                <a:cubicBezTo>
                  <a:pt x="85" y="148"/>
                  <a:pt x="89" y="145"/>
                  <a:pt x="94" y="142"/>
                </a:cubicBezTo>
                <a:cubicBezTo>
                  <a:pt x="99" y="142"/>
                  <a:pt x="104" y="145"/>
                  <a:pt x="108" y="149"/>
                </a:cubicBezTo>
                <a:cubicBezTo>
                  <a:pt x="108" y="145"/>
                  <a:pt x="108" y="145"/>
                  <a:pt x="108" y="145"/>
                </a:cubicBezTo>
                <a:cubicBezTo>
                  <a:pt x="107" y="143"/>
                  <a:pt x="106" y="139"/>
                  <a:pt x="106" y="133"/>
                </a:cubicBezTo>
                <a:lnTo>
                  <a:pt x="103" y="132"/>
                </a:lnTo>
                <a:close/>
                <a:moveTo>
                  <a:pt x="104" y="155"/>
                </a:moveTo>
                <a:cubicBezTo>
                  <a:pt x="104" y="156"/>
                  <a:pt x="101" y="157"/>
                  <a:pt x="93" y="159"/>
                </a:cubicBezTo>
                <a:cubicBezTo>
                  <a:pt x="90" y="164"/>
                  <a:pt x="90" y="164"/>
                  <a:pt x="90" y="164"/>
                </a:cubicBezTo>
                <a:cubicBezTo>
                  <a:pt x="92" y="164"/>
                  <a:pt x="92" y="164"/>
                  <a:pt x="92" y="164"/>
                </a:cubicBezTo>
                <a:cubicBezTo>
                  <a:pt x="95" y="162"/>
                  <a:pt x="95" y="162"/>
                  <a:pt x="95" y="162"/>
                </a:cubicBezTo>
                <a:cubicBezTo>
                  <a:pt x="103" y="162"/>
                  <a:pt x="103" y="162"/>
                  <a:pt x="103" y="162"/>
                </a:cubicBezTo>
                <a:cubicBezTo>
                  <a:pt x="107" y="166"/>
                  <a:pt x="107" y="166"/>
                  <a:pt x="107" y="166"/>
                </a:cubicBezTo>
                <a:cubicBezTo>
                  <a:pt x="107" y="173"/>
                  <a:pt x="107" y="173"/>
                  <a:pt x="107" y="173"/>
                </a:cubicBezTo>
                <a:cubicBezTo>
                  <a:pt x="107" y="175"/>
                  <a:pt x="103" y="176"/>
                  <a:pt x="96" y="176"/>
                </a:cubicBezTo>
                <a:cubicBezTo>
                  <a:pt x="96" y="177"/>
                  <a:pt x="95" y="178"/>
                  <a:pt x="93" y="178"/>
                </a:cubicBezTo>
                <a:cubicBezTo>
                  <a:pt x="92" y="179"/>
                  <a:pt x="92" y="179"/>
                  <a:pt x="92" y="179"/>
                </a:cubicBezTo>
                <a:cubicBezTo>
                  <a:pt x="92" y="182"/>
                  <a:pt x="92" y="182"/>
                  <a:pt x="92" y="182"/>
                </a:cubicBezTo>
                <a:cubicBezTo>
                  <a:pt x="98" y="180"/>
                  <a:pt x="98" y="180"/>
                  <a:pt x="98" y="180"/>
                </a:cubicBezTo>
                <a:cubicBezTo>
                  <a:pt x="104" y="182"/>
                  <a:pt x="107" y="185"/>
                  <a:pt x="107" y="189"/>
                </a:cubicBezTo>
                <a:cubicBezTo>
                  <a:pt x="108" y="189"/>
                  <a:pt x="108" y="189"/>
                  <a:pt x="108" y="189"/>
                </a:cubicBezTo>
                <a:cubicBezTo>
                  <a:pt x="108" y="187"/>
                  <a:pt x="108" y="186"/>
                  <a:pt x="110" y="186"/>
                </a:cubicBezTo>
                <a:cubicBezTo>
                  <a:pt x="108" y="166"/>
                  <a:pt x="106" y="155"/>
                  <a:pt x="104" y="155"/>
                </a:cubicBezTo>
                <a:close/>
                <a:moveTo>
                  <a:pt x="98" y="8"/>
                </a:moveTo>
                <a:cubicBezTo>
                  <a:pt x="98" y="13"/>
                  <a:pt x="98" y="13"/>
                  <a:pt x="98" y="13"/>
                </a:cubicBezTo>
                <a:cubicBezTo>
                  <a:pt x="101" y="20"/>
                  <a:pt x="101" y="20"/>
                  <a:pt x="101" y="20"/>
                </a:cubicBezTo>
                <a:cubicBezTo>
                  <a:pt x="107" y="10"/>
                  <a:pt x="107" y="10"/>
                  <a:pt x="107" y="10"/>
                </a:cubicBezTo>
                <a:cubicBezTo>
                  <a:pt x="108" y="9"/>
                  <a:pt x="108" y="9"/>
                  <a:pt x="108" y="9"/>
                </a:cubicBezTo>
                <a:cubicBezTo>
                  <a:pt x="104" y="9"/>
                  <a:pt x="101" y="8"/>
                  <a:pt x="100" y="6"/>
                </a:cubicBezTo>
                <a:lnTo>
                  <a:pt x="98" y="8"/>
                </a:lnTo>
                <a:close/>
                <a:moveTo>
                  <a:pt x="108" y="27"/>
                </a:moveTo>
                <a:cubicBezTo>
                  <a:pt x="99" y="32"/>
                  <a:pt x="99" y="32"/>
                  <a:pt x="99" y="32"/>
                </a:cubicBezTo>
                <a:cubicBezTo>
                  <a:pt x="99" y="36"/>
                  <a:pt x="99" y="36"/>
                  <a:pt x="99" y="36"/>
                </a:cubicBezTo>
                <a:cubicBezTo>
                  <a:pt x="101" y="36"/>
                  <a:pt x="101" y="36"/>
                  <a:pt x="101" y="36"/>
                </a:cubicBezTo>
                <a:cubicBezTo>
                  <a:pt x="113" y="29"/>
                  <a:pt x="113" y="29"/>
                  <a:pt x="113" y="29"/>
                </a:cubicBezTo>
                <a:cubicBezTo>
                  <a:pt x="113" y="27"/>
                  <a:pt x="112" y="26"/>
                  <a:pt x="108" y="26"/>
                </a:cubicBezTo>
                <a:lnTo>
                  <a:pt x="108" y="27"/>
                </a:lnTo>
                <a:close/>
              </a:path>
            </a:pathLst>
          </a:custGeom>
          <a:solidFill>
            <a:schemeClr val="tx1">
              <a:lumMod val="85000"/>
              <a:lumOff val="15000"/>
            </a:schemeClr>
          </a:solidFill>
          <a:ln w="9525">
            <a:noFill/>
          </a:ln>
        </p:spPr>
        <p:txBody>
          <a:bodyPr/>
          <a:lstStyle/>
          <a:p>
            <a:endParaRPr lang="zh-CN" altLang="en-US" dirty="0">
              <a:latin typeface="+mn-lt"/>
              <a:cs typeface="+mn-ea"/>
              <a:sym typeface="+mn-lt"/>
            </a:endParaRPr>
          </a:p>
        </p:txBody>
      </p:sp>
      <p:pic>
        <p:nvPicPr>
          <p:cNvPr id="17" name="图片 16" descr="边框 9复的"/>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40360" y="-486410"/>
            <a:ext cx="2798445" cy="3517900"/>
          </a:xfrm>
          <a:prstGeom prst="rect">
            <a:avLst/>
          </a:prstGeom>
        </p:spPr>
      </p:pic>
      <p:sp>
        <p:nvSpPr>
          <p:cNvPr id="48138" name="Oval 10"/>
          <p:cNvSpPr/>
          <p:nvPr/>
        </p:nvSpPr>
        <p:spPr>
          <a:xfrm>
            <a:off x="1976438" y="4870450"/>
            <a:ext cx="974725" cy="204788"/>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3" name="Oval 25"/>
          <p:cNvSpPr/>
          <p:nvPr/>
        </p:nvSpPr>
        <p:spPr>
          <a:xfrm>
            <a:off x="992188" y="5919788"/>
            <a:ext cx="2062162" cy="4286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pic>
        <p:nvPicPr>
          <p:cNvPr id="3" name="图片 2" descr="边框 恢复的"/>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717405" y="4634230"/>
            <a:ext cx="2576195" cy="2592070"/>
          </a:xfrm>
          <a:prstGeom prst="rect">
            <a:avLst/>
          </a:prstGeom>
        </p:spPr>
      </p:pic>
      <p:sp>
        <p:nvSpPr>
          <p:cNvPr id="48139" name="Oval 11"/>
          <p:cNvSpPr/>
          <p:nvPr/>
        </p:nvSpPr>
        <p:spPr>
          <a:xfrm>
            <a:off x="10061575" y="5661025"/>
            <a:ext cx="1504950" cy="3143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3" name="Oval 15"/>
          <p:cNvSpPr/>
          <p:nvPr/>
        </p:nvSpPr>
        <p:spPr>
          <a:xfrm>
            <a:off x="11261725" y="4732338"/>
            <a:ext cx="620713" cy="13017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pic>
        <p:nvPicPr>
          <p:cNvPr id="10" name="图片 9" descr="花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49385" y="-87630"/>
            <a:ext cx="3294380" cy="1612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repeatCount="indefinite"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Scale>
                                      <p:cBhvr>
                                        <p:cTn id="7" dur="2000" fill="hold">
                                          <p:stCondLst>
                                            <p:cond delay="0"/>
                                          </p:stCondLst>
                                        </p:cTn>
                                        <p:tgtEl>
                                          <p:spTgt spid="48137"/>
                                        </p:tgtEl>
                                      </p:cBhvr>
                                      <p:by x="100000" y="100000"/>
                                    </p:animScale>
                                    <p:animEffect transition="out" filter="fade">
                                      <p:cBhvr>
                                        <p:cTn id="8" dur="2000" fill="hold">
                                          <p:stCondLst>
                                            <p:cond delay="0"/>
                                          </p:stCondLst>
                                        </p:cTn>
                                        <p:tgtEl>
                                          <p:spTgt spid="48137"/>
                                        </p:tgtEl>
                                      </p:cBhvr>
                                    </p:animEffect>
                                  </p:childTnLst>
                                </p:cTn>
                              </p:par>
                              <p:par>
                                <p:cTn id="9" presetID="0" presetClass="entr" presetSubtype="0" repeatCount="indefinite" fill="hold" grpId="0" nodeType="withEffect">
                                  <p:stCondLst>
                                    <p:cond delay="200"/>
                                  </p:stCondLst>
                                  <p:childTnLst>
                                    <p:set>
                                      <p:cBhvr>
                                        <p:cTn id="10" dur="1" fill="hold">
                                          <p:stCondLst>
                                            <p:cond delay="0"/>
                                          </p:stCondLst>
                                        </p:cTn>
                                        <p:tgtEl>
                                          <p:spTgt spid="48138"/>
                                        </p:tgtEl>
                                        <p:attrNameLst>
                                          <p:attrName>style.visibility</p:attrName>
                                        </p:attrNameLst>
                                      </p:cBhvr>
                                      <p:to>
                                        <p:strVal val="visible"/>
                                      </p:to>
                                    </p:set>
                                    <p:animScale>
                                      <p:cBhvr>
                                        <p:cTn id="11" dur="2000" fill="hold">
                                          <p:stCondLst>
                                            <p:cond delay="0"/>
                                          </p:stCondLst>
                                        </p:cTn>
                                        <p:tgtEl>
                                          <p:spTgt spid="48138"/>
                                        </p:tgtEl>
                                      </p:cBhvr>
                                      <p:by x="100000" y="100000"/>
                                    </p:animScale>
                                    <p:animEffect transition="out" filter="fade">
                                      <p:cBhvr>
                                        <p:cTn id="12" dur="2000" fill="hold">
                                          <p:stCondLst>
                                            <p:cond delay="0"/>
                                          </p:stCondLst>
                                        </p:cTn>
                                        <p:tgtEl>
                                          <p:spTgt spid="48138"/>
                                        </p:tgtEl>
                                      </p:cBhvr>
                                    </p:animEffect>
                                  </p:childTnLst>
                                </p:cTn>
                              </p:par>
                              <p:par>
                                <p:cTn id="13" presetID="0" presetClass="entr" presetSubtype="0" repeatCount="indefinite" fill="hold" grpId="0" nodeType="withEffect">
                                  <p:stCondLst>
                                    <p:cond delay="300"/>
                                  </p:stCondLst>
                                  <p:childTnLst>
                                    <p:set>
                                      <p:cBhvr>
                                        <p:cTn id="14" dur="1" fill="hold">
                                          <p:stCondLst>
                                            <p:cond delay="0"/>
                                          </p:stCondLst>
                                        </p:cTn>
                                        <p:tgtEl>
                                          <p:spTgt spid="48139"/>
                                        </p:tgtEl>
                                        <p:attrNameLst>
                                          <p:attrName>style.visibility</p:attrName>
                                        </p:attrNameLst>
                                      </p:cBhvr>
                                      <p:to>
                                        <p:strVal val="visible"/>
                                      </p:to>
                                    </p:set>
                                    <p:animScale>
                                      <p:cBhvr>
                                        <p:cTn id="15" dur="2000" fill="hold">
                                          <p:stCondLst>
                                            <p:cond delay="0"/>
                                          </p:stCondLst>
                                        </p:cTn>
                                        <p:tgtEl>
                                          <p:spTgt spid="48139"/>
                                        </p:tgtEl>
                                      </p:cBhvr>
                                      <p:by x="100000" y="100000"/>
                                    </p:animScale>
                                    <p:animEffect transition="out" filter="fade">
                                      <p:cBhvr>
                                        <p:cTn id="16" dur="2000" fill="hold">
                                          <p:stCondLst>
                                            <p:cond delay="0"/>
                                          </p:stCondLst>
                                        </p:cTn>
                                        <p:tgtEl>
                                          <p:spTgt spid="48139"/>
                                        </p:tgtEl>
                                      </p:cBhvr>
                                    </p:animEffect>
                                  </p:childTnLst>
                                </p:cTn>
                              </p:par>
                              <p:par>
                                <p:cTn id="17" presetID="0" presetClass="entr" presetSubtype="0" repeatCount="indefinite" fill="hold" grpId="0" nodeType="withEffect">
                                  <p:stCondLst>
                                    <p:cond delay="900"/>
                                  </p:stCondLst>
                                  <p:childTnLst>
                                    <p:set>
                                      <p:cBhvr>
                                        <p:cTn id="18" dur="1" fill="hold">
                                          <p:stCondLst>
                                            <p:cond delay="0"/>
                                          </p:stCondLst>
                                        </p:cTn>
                                        <p:tgtEl>
                                          <p:spTgt spid="48140"/>
                                        </p:tgtEl>
                                        <p:attrNameLst>
                                          <p:attrName>style.visibility</p:attrName>
                                        </p:attrNameLst>
                                      </p:cBhvr>
                                      <p:to>
                                        <p:strVal val="visible"/>
                                      </p:to>
                                    </p:set>
                                    <p:animScale>
                                      <p:cBhvr>
                                        <p:cTn id="19" dur="2000" fill="hold">
                                          <p:stCondLst>
                                            <p:cond delay="0"/>
                                          </p:stCondLst>
                                        </p:cTn>
                                        <p:tgtEl>
                                          <p:spTgt spid="48140"/>
                                        </p:tgtEl>
                                      </p:cBhvr>
                                      <p:by x="100000" y="100000"/>
                                    </p:animScale>
                                    <p:animEffect transition="out" filter="fade">
                                      <p:cBhvr>
                                        <p:cTn id="20" dur="2000" fill="hold">
                                          <p:stCondLst>
                                            <p:cond delay="0"/>
                                          </p:stCondLst>
                                        </p:cTn>
                                        <p:tgtEl>
                                          <p:spTgt spid="48140"/>
                                        </p:tgtEl>
                                      </p:cBhvr>
                                    </p:animEffect>
                                  </p:childTnLst>
                                </p:cTn>
                              </p:par>
                              <p:par>
                                <p:cTn id="21" presetID="0" presetClass="entr" presetSubtype="0" repeatCount="indefinite" fill="hold" grpId="0" nodeType="withEffect">
                                  <p:stCondLst>
                                    <p:cond delay="700"/>
                                  </p:stCondLst>
                                  <p:childTnLst>
                                    <p:set>
                                      <p:cBhvr>
                                        <p:cTn id="22" dur="1" fill="hold">
                                          <p:stCondLst>
                                            <p:cond delay="0"/>
                                          </p:stCondLst>
                                        </p:cTn>
                                        <p:tgtEl>
                                          <p:spTgt spid="48141"/>
                                        </p:tgtEl>
                                        <p:attrNameLst>
                                          <p:attrName>style.visibility</p:attrName>
                                        </p:attrNameLst>
                                      </p:cBhvr>
                                      <p:to>
                                        <p:strVal val="visible"/>
                                      </p:to>
                                    </p:set>
                                    <p:animScale>
                                      <p:cBhvr>
                                        <p:cTn id="23" dur="2000" fill="hold">
                                          <p:stCondLst>
                                            <p:cond delay="0"/>
                                          </p:stCondLst>
                                        </p:cTn>
                                        <p:tgtEl>
                                          <p:spTgt spid="48141"/>
                                        </p:tgtEl>
                                      </p:cBhvr>
                                      <p:by x="100000" y="100000"/>
                                    </p:animScale>
                                    <p:animEffect transition="out" filter="fade">
                                      <p:cBhvr>
                                        <p:cTn id="24" dur="2000" fill="hold">
                                          <p:stCondLst>
                                            <p:cond delay="0"/>
                                          </p:stCondLst>
                                        </p:cTn>
                                        <p:tgtEl>
                                          <p:spTgt spid="48141"/>
                                        </p:tgtEl>
                                      </p:cBhvr>
                                    </p:animEffect>
                                  </p:childTnLst>
                                </p:cTn>
                              </p:par>
                              <p:par>
                                <p:cTn id="25" presetID="0" presetClass="entr" presetSubtype="0" repeatCount="indefinite" fill="hold" grpId="0" nodeType="withEffect">
                                  <p:stCondLst>
                                    <p:cond delay="1000"/>
                                  </p:stCondLst>
                                  <p:childTnLst>
                                    <p:set>
                                      <p:cBhvr>
                                        <p:cTn id="26" dur="1" fill="hold">
                                          <p:stCondLst>
                                            <p:cond delay="0"/>
                                          </p:stCondLst>
                                        </p:cTn>
                                        <p:tgtEl>
                                          <p:spTgt spid="48142"/>
                                        </p:tgtEl>
                                        <p:attrNameLst>
                                          <p:attrName>style.visibility</p:attrName>
                                        </p:attrNameLst>
                                      </p:cBhvr>
                                      <p:to>
                                        <p:strVal val="visible"/>
                                      </p:to>
                                    </p:set>
                                    <p:animScale>
                                      <p:cBhvr>
                                        <p:cTn id="27" dur="2000" fill="hold">
                                          <p:stCondLst>
                                            <p:cond delay="0"/>
                                          </p:stCondLst>
                                        </p:cTn>
                                        <p:tgtEl>
                                          <p:spTgt spid="48142"/>
                                        </p:tgtEl>
                                      </p:cBhvr>
                                      <p:by x="100000" y="100000"/>
                                    </p:animScale>
                                    <p:animEffect transition="out" filter="fade">
                                      <p:cBhvr>
                                        <p:cTn id="28" dur="2000" fill="hold">
                                          <p:stCondLst>
                                            <p:cond delay="0"/>
                                          </p:stCondLst>
                                        </p:cTn>
                                        <p:tgtEl>
                                          <p:spTgt spid="48142"/>
                                        </p:tgtEl>
                                      </p:cBhvr>
                                    </p:animEffect>
                                  </p:childTnLst>
                                </p:cTn>
                              </p:par>
                              <p:par>
                                <p:cTn id="29" presetID="0" presetClass="entr" presetSubtype="0" repeatCount="indefinite" fill="hold" grpId="0" nodeType="withEffect">
                                  <p:stCondLst>
                                    <p:cond delay="1600"/>
                                  </p:stCondLst>
                                  <p:childTnLst>
                                    <p:set>
                                      <p:cBhvr>
                                        <p:cTn id="30" dur="1" fill="hold">
                                          <p:stCondLst>
                                            <p:cond delay="0"/>
                                          </p:stCondLst>
                                        </p:cTn>
                                        <p:tgtEl>
                                          <p:spTgt spid="48143"/>
                                        </p:tgtEl>
                                        <p:attrNameLst>
                                          <p:attrName>style.visibility</p:attrName>
                                        </p:attrNameLst>
                                      </p:cBhvr>
                                      <p:to>
                                        <p:strVal val="visible"/>
                                      </p:to>
                                    </p:set>
                                    <p:animScale>
                                      <p:cBhvr>
                                        <p:cTn id="31" dur="2000" fill="hold">
                                          <p:stCondLst>
                                            <p:cond delay="0"/>
                                          </p:stCondLst>
                                        </p:cTn>
                                        <p:tgtEl>
                                          <p:spTgt spid="48143"/>
                                        </p:tgtEl>
                                      </p:cBhvr>
                                      <p:by x="100000" y="100000"/>
                                    </p:animScale>
                                    <p:animEffect transition="out" filter="fade">
                                      <p:cBhvr>
                                        <p:cTn id="32" dur="2000" fill="hold">
                                          <p:stCondLst>
                                            <p:cond delay="0"/>
                                          </p:stCondLst>
                                        </p:cTn>
                                        <p:tgtEl>
                                          <p:spTgt spid="48143"/>
                                        </p:tgtEl>
                                      </p:cBhvr>
                                    </p:animEffect>
                                  </p:childTnLst>
                                </p:cTn>
                              </p:par>
                              <p:par>
                                <p:cTn id="33" presetID="0" presetClass="entr" presetSubtype="0" repeatCount="indefinite" fill="hold" grpId="0" nodeType="withEffect">
                                  <p:stCondLst>
                                    <p:cond delay="1800"/>
                                  </p:stCondLst>
                                  <p:childTnLst>
                                    <p:set>
                                      <p:cBhvr>
                                        <p:cTn id="34" dur="1" fill="hold">
                                          <p:stCondLst>
                                            <p:cond delay="0"/>
                                          </p:stCondLst>
                                        </p:cTn>
                                        <p:tgtEl>
                                          <p:spTgt spid="48153"/>
                                        </p:tgtEl>
                                        <p:attrNameLst>
                                          <p:attrName>style.visibility</p:attrName>
                                        </p:attrNameLst>
                                      </p:cBhvr>
                                      <p:to>
                                        <p:strVal val="visible"/>
                                      </p:to>
                                    </p:set>
                                    <p:animScale>
                                      <p:cBhvr>
                                        <p:cTn id="35" dur="2000" fill="hold">
                                          <p:stCondLst>
                                            <p:cond delay="0"/>
                                          </p:stCondLst>
                                        </p:cTn>
                                        <p:tgtEl>
                                          <p:spTgt spid="48153"/>
                                        </p:tgtEl>
                                      </p:cBhvr>
                                      <p:by x="100000" y="100000"/>
                                    </p:animScale>
                                    <p:animEffect transition="out" filter="fade">
                                      <p:cBhvr>
                                        <p:cTn id="36" dur="2000" fill="hold">
                                          <p:stCondLst>
                                            <p:cond delay="0"/>
                                          </p:stCondLst>
                                        </p:cTn>
                                        <p:tgtEl>
                                          <p:spTgt spid="48153"/>
                                        </p:tgtEl>
                                      </p:cBhvr>
                                    </p:animEffect>
                                  </p:childTnLst>
                                </p:cTn>
                              </p:par>
                              <p:par>
                                <p:cTn id="37" presetID="0" presetClass="path" presetSubtype="0" repeatCount="indefinite" fill="hold" grpId="0" nodeType="withEffect">
                                  <p:stCondLst>
                                    <p:cond delay="0"/>
                                  </p:stCondLst>
                                  <p:childTnLst>
                                    <p:animMotion origin="layout" path="M 0.00013 -3.7037E-6 L -0.12113 0.37593 " pathEditMode="relative" rAng="0" ptsTypes="AA">
                                      <p:cBhvr>
                                        <p:cTn id="38" dur="583" fill="hold">
                                          <p:stCondLst>
                                            <p:cond delay="0"/>
                                          </p:stCondLst>
                                        </p:cTn>
                                        <p:tgtEl>
                                          <p:spTgt spid="48144"/>
                                        </p:tgtEl>
                                        <p:attrNameLst>
                                          <p:attrName>ppt_x</p:attrName>
                                          <p:attrName>ppt_y</p:attrName>
                                        </p:attrNameLst>
                                      </p:cBhvr>
                                      <p:rCtr x="-6000" y="18700"/>
                                    </p:animMotion>
                                    <p:animEffect transition="in" filter="fade">
                                      <p:cBhvr>
                                        <p:cTn id="39" dur="175" fill="hold">
                                          <p:stCondLst>
                                            <p:cond delay="0"/>
                                          </p:stCondLst>
                                        </p:cTn>
                                        <p:tgtEl>
                                          <p:spTgt spid="48144"/>
                                        </p:tgtEl>
                                      </p:cBhvr>
                                    </p:animEffect>
                                    <p:animScale>
                                      <p:cBhvr>
                                        <p:cTn id="40" dur="292" fill="hold">
                                          <p:stCondLst>
                                            <p:cond delay="408"/>
                                          </p:stCondLst>
                                        </p:cTn>
                                        <p:tgtEl>
                                          <p:spTgt spid="48144"/>
                                        </p:tgtEl>
                                      </p:cBhvr>
                                      <p:to x="1000" y="1000"/>
                                    </p:animScale>
                                  </p:childTnLst>
                                </p:cTn>
                              </p:par>
                              <p:par>
                                <p:cTn id="41" presetID="0" presetClass="path" presetSubtype="0" repeatCount="indefinite" fill="hold" grpId="0" nodeType="withEffect">
                                  <p:stCondLst>
                                    <p:cond delay="0"/>
                                  </p:stCondLst>
                                  <p:childTnLst>
                                    <p:animMotion origin="layout" path="M 0.00013 -3.7037E-6 L -0.12113 0.37593 " pathEditMode="relative" rAng="0" ptsTypes="AA">
                                      <p:cBhvr>
                                        <p:cTn id="42" dur="583" fill="hold">
                                          <p:stCondLst>
                                            <p:cond delay="200"/>
                                          </p:stCondLst>
                                        </p:cTn>
                                        <p:tgtEl>
                                          <p:spTgt spid="48145"/>
                                        </p:tgtEl>
                                        <p:attrNameLst>
                                          <p:attrName>ppt_x</p:attrName>
                                          <p:attrName>ppt_y</p:attrName>
                                        </p:attrNameLst>
                                      </p:cBhvr>
                                      <p:rCtr x="-6000" y="18700"/>
                                    </p:animMotion>
                                    <p:animEffect transition="in" filter="fade">
                                      <p:cBhvr>
                                        <p:cTn id="43" dur="500" fill="hold">
                                          <p:stCondLst>
                                            <p:cond delay="0"/>
                                          </p:stCondLst>
                                        </p:cTn>
                                        <p:tgtEl>
                                          <p:spTgt spid="48145"/>
                                        </p:tgtEl>
                                      </p:cBhvr>
                                    </p:animEffect>
                                    <p:animScale>
                                      <p:cBhvr>
                                        <p:cTn id="44" dur="292" fill="hold">
                                          <p:stCondLst>
                                            <p:cond delay="608"/>
                                          </p:stCondLst>
                                        </p:cTn>
                                        <p:tgtEl>
                                          <p:spTgt spid="48145"/>
                                        </p:tgtEl>
                                      </p:cBhvr>
                                      <p:to x="1000" y="1000"/>
                                    </p:animScale>
                                  </p:childTnLst>
                                </p:cTn>
                              </p:par>
                              <p:par>
                                <p:cTn id="45" presetID="0" presetClass="path" presetSubtype="0" repeatCount="indefinite" fill="hold" grpId="0" nodeType="withEffect">
                                  <p:stCondLst>
                                    <p:cond delay="0"/>
                                  </p:stCondLst>
                                  <p:childTnLst>
                                    <p:animMotion origin="layout" path="M 0.00013 -3.33333E-6 L -0.17409 0.53936 " pathEditMode="relative" rAng="0" ptsTypes="AA">
                                      <p:cBhvr>
                                        <p:cTn id="46" dur="583" fill="hold">
                                          <p:stCondLst>
                                            <p:cond delay="400"/>
                                          </p:stCondLst>
                                        </p:cTn>
                                        <p:tgtEl>
                                          <p:spTgt spid="48146"/>
                                        </p:tgtEl>
                                        <p:attrNameLst>
                                          <p:attrName>ppt_x</p:attrName>
                                          <p:attrName>ppt_y</p:attrName>
                                        </p:attrNameLst>
                                      </p:cBhvr>
                                      <p:rCtr x="-8700" y="26900"/>
                                    </p:animMotion>
                                    <p:animEffect transition="in" filter="fade">
                                      <p:cBhvr>
                                        <p:cTn id="47" dur="600" fill="hold">
                                          <p:stCondLst>
                                            <p:cond delay="0"/>
                                          </p:stCondLst>
                                        </p:cTn>
                                        <p:tgtEl>
                                          <p:spTgt spid="48146"/>
                                        </p:tgtEl>
                                      </p:cBhvr>
                                    </p:animEffect>
                                    <p:animScale>
                                      <p:cBhvr>
                                        <p:cTn id="48" dur="292" fill="hold">
                                          <p:stCondLst>
                                            <p:cond delay="808"/>
                                          </p:stCondLst>
                                        </p:cTn>
                                        <p:tgtEl>
                                          <p:spTgt spid="48146"/>
                                        </p:tgtEl>
                                      </p:cBhvr>
                                      <p:to x="1000" y="1000"/>
                                    </p:animScale>
                                  </p:childTnLst>
                                </p:cTn>
                              </p:par>
                              <p:par>
                                <p:cTn id="49" presetID="0" presetClass="path" presetSubtype="0" repeatCount="indefinite" fill="hold" grpId="0" nodeType="withEffect">
                                  <p:stCondLst>
                                    <p:cond delay="0"/>
                                  </p:stCondLst>
                                  <p:childTnLst>
                                    <p:animMotion origin="layout" path="M 0.00013 1.11111E-6 L -0.12113 0.37592 " pathEditMode="relative" rAng="0" ptsTypes="AA">
                                      <p:cBhvr>
                                        <p:cTn id="50" dur="583" fill="hold">
                                          <p:stCondLst>
                                            <p:cond delay="0"/>
                                          </p:stCondLst>
                                        </p:cTn>
                                        <p:tgtEl>
                                          <p:spTgt spid="48147"/>
                                        </p:tgtEl>
                                        <p:attrNameLst>
                                          <p:attrName>ppt_x</p:attrName>
                                          <p:attrName>ppt_y</p:attrName>
                                        </p:attrNameLst>
                                      </p:cBhvr>
                                      <p:rCtr x="-6000" y="18700"/>
                                    </p:animMotion>
                                    <p:animEffect transition="in" filter="fade">
                                      <p:cBhvr>
                                        <p:cTn id="51" dur="175" fill="hold">
                                          <p:stCondLst>
                                            <p:cond delay="0"/>
                                          </p:stCondLst>
                                        </p:cTn>
                                        <p:tgtEl>
                                          <p:spTgt spid="48147"/>
                                        </p:tgtEl>
                                      </p:cBhvr>
                                    </p:animEffect>
                                    <p:animScale>
                                      <p:cBhvr>
                                        <p:cTn id="52" dur="292" fill="hold">
                                          <p:stCondLst>
                                            <p:cond delay="408"/>
                                          </p:stCondLst>
                                        </p:cTn>
                                        <p:tgtEl>
                                          <p:spTgt spid="48147"/>
                                        </p:tgtEl>
                                      </p:cBhvr>
                                      <p:to x="1000" y="1000"/>
                                    </p:animScale>
                                  </p:childTnLst>
                                </p:cTn>
                              </p:par>
                              <p:par>
                                <p:cTn id="53" presetID="0" presetClass="path" presetSubtype="0" repeatCount="indefinite" fill="hold" grpId="0" nodeType="withEffect">
                                  <p:stCondLst>
                                    <p:cond delay="0"/>
                                  </p:stCondLst>
                                  <p:childTnLst>
                                    <p:animMotion origin="layout" path="M 0.00013 -4.07407E-6 L -0.21311 0.66112 " pathEditMode="relative" rAng="0" ptsTypes="AA">
                                      <p:cBhvr>
                                        <p:cTn id="54" dur="583" fill="hold">
                                          <p:stCondLst>
                                            <p:cond delay="200"/>
                                          </p:stCondLst>
                                        </p:cTn>
                                        <p:tgtEl>
                                          <p:spTgt spid="48148"/>
                                        </p:tgtEl>
                                        <p:attrNameLst>
                                          <p:attrName>ppt_x</p:attrName>
                                          <p:attrName>ppt_y</p:attrName>
                                        </p:attrNameLst>
                                      </p:cBhvr>
                                      <p:rCtr x="-10600" y="33000"/>
                                    </p:animMotion>
                                    <p:animEffect transition="in" filter="fade">
                                      <p:cBhvr>
                                        <p:cTn id="55" dur="500" fill="hold">
                                          <p:stCondLst>
                                            <p:cond delay="0"/>
                                          </p:stCondLst>
                                        </p:cTn>
                                        <p:tgtEl>
                                          <p:spTgt spid="48148"/>
                                        </p:tgtEl>
                                      </p:cBhvr>
                                    </p:animEffect>
                                    <p:animScale>
                                      <p:cBhvr>
                                        <p:cTn id="56" dur="292" fill="hold">
                                          <p:stCondLst>
                                            <p:cond delay="608"/>
                                          </p:stCondLst>
                                        </p:cTn>
                                        <p:tgtEl>
                                          <p:spTgt spid="48148"/>
                                        </p:tgtEl>
                                      </p:cBhvr>
                                      <p:to x="1000" y="1000"/>
                                    </p:animScale>
                                  </p:childTnLst>
                                </p:cTn>
                              </p:par>
                              <p:par>
                                <p:cTn id="57" presetID="0" presetClass="path" presetSubtype="0" repeatCount="indefinite" fill="hold" grpId="0" nodeType="withEffect">
                                  <p:stCondLst>
                                    <p:cond delay="0"/>
                                  </p:stCondLst>
                                  <p:childTnLst>
                                    <p:animMotion origin="layout" path="M 0.00013 -3.33333E-6 L -0.17408 0.53936 " pathEditMode="relative" rAng="0" ptsTypes="AA">
                                      <p:cBhvr>
                                        <p:cTn id="58" dur="583" fill="hold">
                                          <p:stCondLst>
                                            <p:cond delay="400"/>
                                          </p:stCondLst>
                                        </p:cTn>
                                        <p:tgtEl>
                                          <p:spTgt spid="48149"/>
                                        </p:tgtEl>
                                        <p:attrNameLst>
                                          <p:attrName>ppt_x</p:attrName>
                                          <p:attrName>ppt_y</p:attrName>
                                        </p:attrNameLst>
                                      </p:cBhvr>
                                      <p:rCtr x="-8700" y="26900"/>
                                    </p:animMotion>
                                    <p:animEffect transition="in" filter="fade">
                                      <p:cBhvr>
                                        <p:cTn id="59" dur="600" fill="hold">
                                          <p:stCondLst>
                                            <p:cond delay="0"/>
                                          </p:stCondLst>
                                        </p:cTn>
                                        <p:tgtEl>
                                          <p:spTgt spid="48149"/>
                                        </p:tgtEl>
                                      </p:cBhvr>
                                    </p:animEffect>
                                    <p:animScale>
                                      <p:cBhvr>
                                        <p:cTn id="60" dur="292" fill="hold">
                                          <p:stCondLst>
                                            <p:cond delay="808"/>
                                          </p:stCondLst>
                                        </p:cTn>
                                        <p:tgtEl>
                                          <p:spTgt spid="48149"/>
                                        </p:tgtEl>
                                      </p:cBhvr>
                                      <p:to x="1000" y="1000"/>
                                    </p:animScale>
                                  </p:childTnLst>
                                </p:cTn>
                              </p:par>
                              <p:par>
                                <p:cTn id="61" presetID="0" presetClass="path" presetSubtype="0" repeatCount="indefinite" fill="hold" grpId="0" nodeType="withEffect">
                                  <p:stCondLst>
                                    <p:cond delay="0"/>
                                  </p:stCondLst>
                                  <p:childTnLst>
                                    <p:animMotion origin="layout" path="M 0.00013 -3.33333E-6 L -0.17408 0.53936 " pathEditMode="relative" rAng="0" ptsTypes="AA">
                                      <p:cBhvr>
                                        <p:cTn id="62" dur="583" fill="hold">
                                          <p:stCondLst>
                                            <p:cond delay="400"/>
                                          </p:stCondLst>
                                        </p:cTn>
                                        <p:tgtEl>
                                          <p:spTgt spid="48150"/>
                                        </p:tgtEl>
                                        <p:attrNameLst>
                                          <p:attrName>ppt_x</p:attrName>
                                          <p:attrName>ppt_y</p:attrName>
                                        </p:attrNameLst>
                                      </p:cBhvr>
                                      <p:rCtr x="-8700" y="26900"/>
                                    </p:animMotion>
                                    <p:animEffect transition="in" filter="fade">
                                      <p:cBhvr>
                                        <p:cTn id="63" dur="600" fill="hold">
                                          <p:stCondLst>
                                            <p:cond delay="0"/>
                                          </p:stCondLst>
                                        </p:cTn>
                                        <p:tgtEl>
                                          <p:spTgt spid="48150"/>
                                        </p:tgtEl>
                                      </p:cBhvr>
                                    </p:animEffect>
                                    <p:animScale>
                                      <p:cBhvr>
                                        <p:cTn id="64" dur="292" fill="hold">
                                          <p:stCondLst>
                                            <p:cond delay="808"/>
                                          </p:stCondLst>
                                        </p:cTn>
                                        <p:tgtEl>
                                          <p:spTgt spid="48150"/>
                                        </p:tgtEl>
                                      </p:cBhvr>
                                      <p:to x="1000" y="1000"/>
                                    </p:animScale>
                                  </p:childTnLst>
                                </p:cTn>
                              </p:par>
                              <p:par>
                                <p:cTn id="65" presetID="0" presetClass="path" presetSubtype="0" repeatCount="indefinite" fill="hold" grpId="0" nodeType="withEffect">
                                  <p:stCondLst>
                                    <p:cond delay="0"/>
                                  </p:stCondLst>
                                  <p:childTnLst>
                                    <p:animMotion origin="layout" path="M 0.00013 1.11111E-6 L -0.12113 0.37592 " pathEditMode="relative" rAng="0" ptsTypes="AA">
                                      <p:cBhvr>
                                        <p:cTn id="66" dur="583" fill="hold">
                                          <p:stCondLst>
                                            <p:cond delay="0"/>
                                          </p:stCondLst>
                                        </p:cTn>
                                        <p:tgtEl>
                                          <p:spTgt spid="48151"/>
                                        </p:tgtEl>
                                        <p:attrNameLst>
                                          <p:attrName>ppt_x</p:attrName>
                                          <p:attrName>ppt_y</p:attrName>
                                        </p:attrNameLst>
                                      </p:cBhvr>
                                      <p:rCtr x="-6000" y="18700"/>
                                    </p:animMotion>
                                    <p:animEffect transition="in" filter="fade">
                                      <p:cBhvr>
                                        <p:cTn id="67" dur="175" fill="hold">
                                          <p:stCondLst>
                                            <p:cond delay="0"/>
                                          </p:stCondLst>
                                        </p:cTn>
                                        <p:tgtEl>
                                          <p:spTgt spid="48151"/>
                                        </p:tgtEl>
                                      </p:cBhvr>
                                    </p:animEffect>
                                    <p:animScale>
                                      <p:cBhvr>
                                        <p:cTn id="68" dur="292" fill="hold">
                                          <p:stCondLst>
                                            <p:cond delay="408"/>
                                          </p:stCondLst>
                                        </p:cTn>
                                        <p:tgtEl>
                                          <p:spTgt spid="48151"/>
                                        </p:tgtEl>
                                      </p:cBhvr>
                                      <p:to x="1000" y="1000"/>
                                    </p:animScale>
                                  </p:childTnLst>
                                </p:cTn>
                              </p:par>
                              <p:par>
                                <p:cTn id="69" presetID="0" presetClass="path" presetSubtype="0" repeatCount="indefinite" fill="hold" grpId="0" nodeType="withEffect">
                                  <p:stCondLst>
                                    <p:cond delay="0"/>
                                  </p:stCondLst>
                                  <p:childTnLst>
                                    <p:animMotion origin="layout" path="M 0.00013 -3.33333E-6 L -0.13947 0.43311 " pathEditMode="relative" rAng="0" ptsTypes="AA">
                                      <p:cBhvr>
                                        <p:cTn id="70" dur="583" fill="hold">
                                          <p:stCondLst>
                                            <p:cond delay="0"/>
                                          </p:stCondLst>
                                        </p:cTn>
                                        <p:tgtEl>
                                          <p:spTgt spid="48152"/>
                                        </p:tgtEl>
                                        <p:attrNameLst>
                                          <p:attrName>ppt_x</p:attrName>
                                          <p:attrName>ppt_y</p:attrName>
                                        </p:attrNameLst>
                                      </p:cBhvr>
                                      <p:rCtr x="-6900" y="21600"/>
                                    </p:animMotion>
                                    <p:animEffect transition="in" filter="fade">
                                      <p:cBhvr>
                                        <p:cTn id="71" dur="175" fill="hold">
                                          <p:stCondLst>
                                            <p:cond delay="0"/>
                                          </p:stCondLst>
                                        </p:cTn>
                                        <p:tgtEl>
                                          <p:spTgt spid="48152"/>
                                        </p:tgtEl>
                                      </p:cBhvr>
                                    </p:animEffect>
                                    <p:animScale>
                                      <p:cBhvr>
                                        <p:cTn id="72" dur="292" fill="hold">
                                          <p:stCondLst>
                                            <p:cond delay="408"/>
                                          </p:stCondLst>
                                        </p:cTn>
                                        <p:tgtEl>
                                          <p:spTgt spid="48152"/>
                                        </p:tgtEl>
                                      </p:cBhvr>
                                      <p:to x="1000" y="1000"/>
                                    </p:animScale>
                                  </p:childTnLst>
                                </p:cTn>
                              </p:par>
                              <p:par>
                                <p:cTn id="73" presetID="22" presetClass="entr" presetSubtype="2"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bldLvl="0" animBg="1"/>
      <p:bldP spid="48140" grpId="0" bldLvl="0" animBg="1"/>
      <p:bldP spid="48141" grpId="0" bldLvl="0" animBg="1"/>
      <p:bldP spid="48142" grpId="0" bldLvl="0" animBg="1"/>
      <p:bldP spid="48144" grpId="0" bldLvl="0" animBg="1"/>
      <p:bldP spid="48145" grpId="0" bldLvl="0" animBg="1"/>
      <p:bldP spid="48146" grpId="0" bldLvl="0" animBg="1"/>
      <p:bldP spid="48147" grpId="0" bldLvl="0" animBg="1"/>
      <p:bldP spid="48148" grpId="0" bldLvl="0" animBg="1"/>
      <p:bldP spid="48149" grpId="0" bldLvl="0" animBg="1"/>
      <p:bldP spid="48150" grpId="0" bldLvl="0" animBg="1"/>
      <p:bldP spid="48151" grpId="0" bldLvl="0" animBg="1"/>
      <p:bldP spid="48152" grpId="0" bldLvl="0" animBg="1"/>
      <p:bldP spid="48138" grpId="0" bldLvl="0" animBg="1"/>
      <p:bldP spid="48153" grpId="0" bldLvl="0" animBg="1"/>
      <p:bldP spid="48139" grpId="0" bldLvl="0" animBg="1"/>
      <p:bldP spid="4814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圆框"/>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2945" y="715645"/>
            <a:ext cx="3166110" cy="2491105"/>
          </a:xfrm>
          <a:prstGeom prst="rect">
            <a:avLst/>
          </a:prstGeom>
        </p:spPr>
      </p:pic>
      <p:sp>
        <p:nvSpPr>
          <p:cNvPr id="12" name="文本框 11"/>
          <p:cNvSpPr txBox="1"/>
          <p:nvPr/>
        </p:nvSpPr>
        <p:spPr>
          <a:xfrm>
            <a:off x="5189855" y="1149350"/>
            <a:ext cx="1811655" cy="1014730"/>
          </a:xfrm>
          <a:prstGeom prst="rect">
            <a:avLst/>
          </a:prstGeom>
          <a:noFill/>
        </p:spPr>
        <p:txBody>
          <a:bodyPr wrap="square" rtlCol="0">
            <a:spAutoFit/>
          </a:bodyPr>
          <a:lstStyle/>
          <a:p>
            <a:pPr algn="ctr"/>
            <a:r>
              <a:rPr lang="zh-CN" altLang="en-US" sz="6000" b="1" dirty="0">
                <a:solidFill>
                  <a:srgbClr val="465E3C"/>
                </a:solidFill>
                <a:latin typeface="+mn-lt"/>
                <a:cs typeface="+mn-ea"/>
                <a:sym typeface="+mn-lt"/>
              </a:rPr>
              <a:t>目录</a:t>
            </a:r>
          </a:p>
        </p:txBody>
      </p:sp>
      <p:sp>
        <p:nvSpPr>
          <p:cNvPr id="18" name="文本框 17"/>
          <p:cNvSpPr txBox="1"/>
          <p:nvPr/>
        </p:nvSpPr>
        <p:spPr>
          <a:xfrm>
            <a:off x="5126355" y="2120265"/>
            <a:ext cx="1938655" cy="521970"/>
          </a:xfrm>
          <a:prstGeom prst="rect">
            <a:avLst/>
          </a:prstGeom>
          <a:noFill/>
        </p:spPr>
        <p:txBody>
          <a:bodyPr wrap="square" rtlCol="0">
            <a:spAutoFit/>
          </a:bodyPr>
          <a:lstStyle/>
          <a:p>
            <a:pPr algn="ctr" fontAlgn="auto">
              <a:lnSpc>
                <a:spcPct val="100000"/>
              </a:lnSpc>
            </a:pPr>
            <a:r>
              <a:rPr lang="en-US" altLang="zh-CN" sz="2800" b="1" dirty="0">
                <a:solidFill>
                  <a:srgbClr val="465E3C"/>
                </a:solidFill>
                <a:latin typeface="+mn-lt"/>
                <a:cs typeface="+mn-ea"/>
                <a:sym typeface="+mn-lt"/>
              </a:rPr>
              <a:t>Contents</a:t>
            </a:r>
          </a:p>
        </p:txBody>
      </p:sp>
      <p:sp>
        <p:nvSpPr>
          <p:cNvPr id="6" name="椭圆 5"/>
          <p:cNvSpPr/>
          <p:nvPr/>
        </p:nvSpPr>
        <p:spPr>
          <a:xfrm>
            <a:off x="179006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1</a:t>
            </a:r>
          </a:p>
        </p:txBody>
      </p:sp>
      <p:sp>
        <p:nvSpPr>
          <p:cNvPr id="21" name="文本框 20"/>
          <p:cNvSpPr txBox="1"/>
          <p:nvPr/>
        </p:nvSpPr>
        <p:spPr>
          <a:xfrm>
            <a:off x="2280570" y="3817403"/>
            <a:ext cx="3491865" cy="396583"/>
          </a:xfrm>
          <a:prstGeom prst="rect">
            <a:avLst/>
          </a:prstGeom>
          <a:noFill/>
        </p:spPr>
        <p:txBody>
          <a:bodyPr wrap="square" rtlCol="0">
            <a:spAutoFit/>
          </a:bodyPr>
          <a:lstStyle/>
          <a:p>
            <a:pPr algn="l" fontAlgn="auto">
              <a:lnSpc>
                <a:spcPct val="120000"/>
              </a:lnSpc>
            </a:pPr>
            <a:r>
              <a:rPr lang="en-US" altLang="zh-CN" b="1" dirty="0">
                <a:solidFill>
                  <a:srgbClr val="565656"/>
                </a:solidFill>
                <a:latin typeface="+mn-lt"/>
                <a:cs typeface="+mn-ea"/>
                <a:sym typeface="+mn-lt"/>
              </a:rPr>
              <a:t>England</a:t>
            </a:r>
            <a:endParaRPr lang="zh-CN" altLang="en-US" sz="1400" dirty="0">
              <a:solidFill>
                <a:srgbClr val="565656"/>
              </a:solidFill>
              <a:latin typeface="+mn-lt"/>
              <a:cs typeface="+mn-ea"/>
              <a:sym typeface="+mn-lt"/>
            </a:endParaRPr>
          </a:p>
        </p:txBody>
      </p:sp>
      <p:sp>
        <p:nvSpPr>
          <p:cNvPr id="11" name="椭圆 10"/>
          <p:cNvSpPr/>
          <p:nvPr/>
        </p:nvSpPr>
        <p:spPr>
          <a:xfrm>
            <a:off x="647001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2</a:t>
            </a:r>
          </a:p>
        </p:txBody>
      </p:sp>
      <p:sp>
        <p:nvSpPr>
          <p:cNvPr id="8" name="文本框 7"/>
          <p:cNvSpPr txBox="1"/>
          <p:nvPr/>
        </p:nvSpPr>
        <p:spPr>
          <a:xfrm>
            <a:off x="6960520" y="3848563"/>
            <a:ext cx="3457575" cy="396583"/>
          </a:xfrm>
          <a:prstGeom prst="rect">
            <a:avLst/>
          </a:prstGeom>
          <a:noFill/>
        </p:spPr>
        <p:txBody>
          <a:bodyPr wrap="square" rtlCol="0">
            <a:spAutoFit/>
          </a:bodyPr>
          <a:lstStyle/>
          <a:p>
            <a:pPr algn="l" fontAlgn="auto">
              <a:lnSpc>
                <a:spcPct val="120000"/>
              </a:lnSpc>
            </a:pPr>
            <a:r>
              <a:rPr lang="en-US" altLang="zh-CN" b="1" dirty="0">
                <a:solidFill>
                  <a:srgbClr val="565656"/>
                </a:solidFill>
                <a:latin typeface="+mn-lt"/>
                <a:cs typeface="+mn-ea"/>
                <a:sym typeface="+mn-lt"/>
              </a:rPr>
              <a:t>France</a:t>
            </a:r>
            <a:endParaRPr lang="zh-CN" altLang="en-US" sz="1400" dirty="0">
              <a:solidFill>
                <a:srgbClr val="565656"/>
              </a:solidFill>
              <a:latin typeface="+mn-lt"/>
              <a:cs typeface="+mn-ea"/>
              <a:sym typeface="+mn-lt"/>
            </a:endParaRPr>
          </a:p>
        </p:txBody>
      </p:sp>
      <p:sp>
        <p:nvSpPr>
          <p:cNvPr id="13" name="椭圆 12"/>
          <p:cNvSpPr/>
          <p:nvPr/>
        </p:nvSpPr>
        <p:spPr>
          <a:xfrm>
            <a:off x="179006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3</a:t>
            </a:r>
          </a:p>
        </p:txBody>
      </p:sp>
      <p:sp>
        <p:nvSpPr>
          <p:cNvPr id="16" name="文本框 15"/>
          <p:cNvSpPr txBox="1"/>
          <p:nvPr/>
        </p:nvSpPr>
        <p:spPr>
          <a:xfrm>
            <a:off x="2378708" y="4977765"/>
            <a:ext cx="3491865" cy="396583"/>
          </a:xfrm>
          <a:prstGeom prst="rect">
            <a:avLst/>
          </a:prstGeom>
          <a:noFill/>
        </p:spPr>
        <p:txBody>
          <a:bodyPr wrap="square" rtlCol="0">
            <a:spAutoFit/>
          </a:bodyPr>
          <a:lstStyle/>
          <a:p>
            <a:pPr algn="l" fontAlgn="auto">
              <a:lnSpc>
                <a:spcPct val="120000"/>
              </a:lnSpc>
            </a:pPr>
            <a:r>
              <a:rPr lang="en-US" altLang="zh-CN" b="1" dirty="0">
                <a:solidFill>
                  <a:srgbClr val="565656"/>
                </a:solidFill>
                <a:latin typeface="+mn-lt"/>
                <a:cs typeface="+mn-ea"/>
                <a:sym typeface="+mn-lt"/>
              </a:rPr>
              <a:t>Germany</a:t>
            </a:r>
            <a:endParaRPr lang="zh-CN" altLang="en-US" sz="1400" dirty="0">
              <a:solidFill>
                <a:srgbClr val="565656"/>
              </a:solidFill>
              <a:latin typeface="+mn-lt"/>
              <a:cs typeface="+mn-ea"/>
              <a:sym typeface="+mn-lt"/>
            </a:endParaRPr>
          </a:p>
        </p:txBody>
      </p:sp>
      <p:sp>
        <p:nvSpPr>
          <p:cNvPr id="17" name="椭圆 16"/>
          <p:cNvSpPr/>
          <p:nvPr/>
        </p:nvSpPr>
        <p:spPr>
          <a:xfrm>
            <a:off x="647001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4</a:t>
            </a:r>
          </a:p>
        </p:txBody>
      </p:sp>
      <p:sp>
        <p:nvSpPr>
          <p:cNvPr id="9" name="文本框 8"/>
          <p:cNvSpPr txBox="1"/>
          <p:nvPr/>
        </p:nvSpPr>
        <p:spPr>
          <a:xfrm>
            <a:off x="6944360" y="5041536"/>
            <a:ext cx="3457575" cy="362792"/>
          </a:xfrm>
          <a:prstGeom prst="rect">
            <a:avLst/>
          </a:prstGeom>
          <a:noFill/>
        </p:spPr>
        <p:txBody>
          <a:bodyPr wrap="square" rtlCol="0">
            <a:spAutoFit/>
          </a:bodyPr>
          <a:lstStyle>
            <a:defPPr>
              <a:defRPr lang="en-US"/>
            </a:defPPr>
            <a:lvl1pPr fontAlgn="auto">
              <a:lnSpc>
                <a:spcPct val="120000"/>
              </a:lnSpc>
              <a:defRPr sz="1400">
                <a:solidFill>
                  <a:srgbClr val="565656"/>
                </a:solidFill>
                <a:latin typeface="+mn-lt"/>
                <a:cs typeface="+mn-ea"/>
              </a:defRPr>
            </a:lvl1pPr>
          </a:lstStyle>
          <a:p>
            <a:r>
              <a:rPr lang="en-US" altLang="zh-CN" sz="1600" b="1" dirty="0">
                <a:sym typeface="+mn-lt"/>
              </a:rPr>
              <a:t>Other countries</a:t>
            </a:r>
            <a:endParaRPr lang="zh-CN" altLang="en-US" sz="1600" b="1" dirty="0">
              <a:sym typeface="+mn-lt"/>
            </a:endParaRPr>
          </a:p>
        </p:txBody>
      </p:sp>
      <p:pic>
        <p:nvPicPr>
          <p:cNvPr id="14" name="图片 13" descr="590c3004dc3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140" y="4178935"/>
            <a:ext cx="3725545" cy="2762250"/>
          </a:xfrm>
          <a:prstGeom prst="rect">
            <a:avLst/>
          </a:prstGeom>
        </p:spPr>
      </p:pic>
      <p:pic>
        <p:nvPicPr>
          <p:cNvPr id="10" name="图片 9" descr="边框 9复的"/>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1990" y="8890"/>
            <a:ext cx="2543810" cy="31978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PART.01</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427226" y="2922269"/>
            <a:ext cx="5569629" cy="712824"/>
          </a:xfrm>
          <a:prstGeom prst="rect">
            <a:avLst/>
          </a:prstGeom>
          <a:noFill/>
        </p:spPr>
        <p:txBody>
          <a:bodyPr wrap="square" rtlCol="0">
            <a:spAutoFit/>
          </a:bodyPr>
          <a:lstStyle/>
          <a:p>
            <a:pPr algn="ctr" fontAlgn="auto">
              <a:lnSpc>
                <a:spcPct val="120000"/>
              </a:lnSpc>
            </a:pPr>
            <a:r>
              <a:rPr lang="en-US" altLang="zh-CN" sz="3600" b="1" dirty="0">
                <a:solidFill>
                  <a:srgbClr val="565656"/>
                </a:solidFill>
                <a:cs typeface="+mn-ea"/>
                <a:sym typeface="+mn-lt"/>
              </a:rPr>
              <a:t>England</a:t>
            </a:r>
            <a:endParaRPr lang="zh-CN" altLang="en-US" sz="2800" dirty="0">
              <a:solidFill>
                <a:srgbClr val="565656"/>
              </a:solidFill>
              <a:cs typeface="+mn-ea"/>
              <a:sym typeface="+mn-lt"/>
            </a:endParaRP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5621" y="0"/>
            <a:ext cx="1856379" cy="908867"/>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356652" y="4735611"/>
            <a:ext cx="2122389" cy="2122389"/>
          </a:xfrm>
          <a:prstGeom prst="rect">
            <a:avLst/>
          </a:prstGeom>
        </p:spPr>
      </p:pic>
      <p:sp>
        <p:nvSpPr>
          <p:cNvPr id="11" name="矩形 10">
            <a:extLst>
              <a:ext uri="{FF2B5EF4-FFF2-40B4-BE49-F238E27FC236}">
                <a16:creationId xmlns:a16="http://schemas.microsoft.com/office/drawing/2014/main" id="{2BB2E0A0-A609-4809-BB8C-D2D530716777}"/>
              </a:ext>
            </a:extLst>
          </p:cNvPr>
          <p:cNvSpPr/>
          <p:nvPr/>
        </p:nvSpPr>
        <p:spPr>
          <a:xfrm>
            <a:off x="412580" y="1075807"/>
            <a:ext cx="11285434" cy="1077218"/>
          </a:xfrm>
          <a:prstGeom prst="rect">
            <a:avLst/>
          </a:prstGeom>
        </p:spPr>
        <p:txBody>
          <a:bodyPr wrap="square">
            <a:spAutoFit/>
          </a:bodyPr>
          <a:lstStyle/>
          <a:p>
            <a:r>
              <a:rPr lang="en-US" altLang="zh-CN" sz="1600" b="1" dirty="0">
                <a:solidFill>
                  <a:srgbClr val="465E3C"/>
                </a:solidFill>
                <a:latin typeface="+mn-lt"/>
                <a:cs typeface="+mn-ea"/>
                <a:sym typeface="+mn-lt"/>
              </a:rPr>
              <a:t>In the 19th century, the translation and dissemination of Chinese literature in Britain were completed by missionaries. During this period, the translation and introduction of novels were fragmented and there were many abridged translations. </a:t>
            </a:r>
            <a:r>
              <a:rPr lang="en-US" altLang="zh-CN" sz="1600" dirty="0">
                <a:solidFill>
                  <a:srgbClr val="465E3C"/>
                </a:solidFill>
                <a:latin typeface="+mn-lt"/>
                <a:cs typeface="+mn-ea"/>
                <a:sym typeface="+mn-lt"/>
              </a:rPr>
              <a:t>They translate many Chinese novels on different subjects. </a:t>
            </a:r>
            <a:r>
              <a:rPr lang="en-US" altLang="zh-CN" sz="1600" b="1" dirty="0">
                <a:solidFill>
                  <a:srgbClr val="465E3C"/>
                </a:solidFill>
                <a:latin typeface="+mn-lt"/>
                <a:cs typeface="+mn-ea"/>
                <a:sym typeface="+mn-lt"/>
              </a:rPr>
              <a:t>In 1812, British missionary Robert Morrison translated Sou </a:t>
            </a:r>
            <a:r>
              <a:rPr lang="en-US" altLang="zh-CN" sz="1600" b="1" dirty="0" err="1">
                <a:solidFill>
                  <a:srgbClr val="465E3C"/>
                </a:solidFill>
                <a:latin typeface="+mn-lt"/>
                <a:cs typeface="+mn-ea"/>
                <a:sym typeface="+mn-lt"/>
              </a:rPr>
              <a:t>Shenji</a:t>
            </a:r>
            <a:r>
              <a:rPr lang="zh-CN" altLang="en-US" sz="1600" b="1" dirty="0">
                <a:solidFill>
                  <a:srgbClr val="465E3C"/>
                </a:solidFill>
                <a:latin typeface="+mn-lt"/>
                <a:cs typeface="+mn-ea"/>
                <a:sym typeface="+mn-lt"/>
              </a:rPr>
              <a:t>（</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搜神记</a:t>
            </a:r>
            <a:r>
              <a:rPr lang="en-US" altLang="zh-CN" sz="1600" b="1" dirty="0">
                <a:solidFill>
                  <a:srgbClr val="465E3C"/>
                </a:solidFill>
                <a:latin typeface="+mn-lt"/>
                <a:cs typeface="+mn-ea"/>
                <a:sym typeface="+mn-lt"/>
              </a:rPr>
              <a:t>》</a:t>
            </a:r>
            <a:r>
              <a:rPr lang="zh-CN" altLang="en-US" sz="1600" b="1" dirty="0">
                <a:solidFill>
                  <a:srgbClr val="465E3C"/>
                </a:solidFill>
                <a:latin typeface="+mn-lt"/>
                <a:cs typeface="+mn-ea"/>
                <a:sym typeface="+mn-lt"/>
              </a:rPr>
              <a:t>）</a:t>
            </a:r>
            <a:r>
              <a:rPr lang="en-US" altLang="zh-CN" sz="1600" b="1" dirty="0">
                <a:solidFill>
                  <a:srgbClr val="465E3C"/>
                </a:solidFill>
                <a:latin typeface="+mn-lt"/>
                <a:cs typeface="+mn-ea"/>
                <a:sym typeface="+mn-lt"/>
              </a:rPr>
              <a:t>.</a:t>
            </a:r>
            <a:endParaRPr lang="zh-CN" altLang="en-US" sz="1600" b="1" dirty="0">
              <a:solidFill>
                <a:srgbClr val="465E3C"/>
              </a:solidFill>
              <a:latin typeface="+mn-lt"/>
              <a:cs typeface="+mn-ea"/>
              <a:sym typeface="+mn-lt"/>
            </a:endParaRPr>
          </a:p>
        </p:txBody>
      </p:sp>
      <p:sp>
        <p:nvSpPr>
          <p:cNvPr id="12" name="矩形 11">
            <a:extLst>
              <a:ext uri="{FF2B5EF4-FFF2-40B4-BE49-F238E27FC236}">
                <a16:creationId xmlns:a16="http://schemas.microsoft.com/office/drawing/2014/main" id="{389C800C-3BAF-4474-9F84-4C826D5316DB}"/>
              </a:ext>
            </a:extLst>
          </p:cNvPr>
          <p:cNvSpPr/>
          <p:nvPr/>
        </p:nvSpPr>
        <p:spPr>
          <a:xfrm>
            <a:off x="412580" y="2544420"/>
            <a:ext cx="11211861" cy="1077218"/>
          </a:xfrm>
          <a:prstGeom prst="rect">
            <a:avLst/>
          </a:prstGeom>
        </p:spPr>
        <p:txBody>
          <a:bodyPr wrap="square">
            <a:spAutoFit/>
          </a:bodyPr>
          <a:lstStyle/>
          <a:p>
            <a:r>
              <a:rPr lang="en-US" altLang="zh-CN" sz="1600" b="1" dirty="0">
                <a:solidFill>
                  <a:srgbClr val="465E3C"/>
                </a:solidFill>
                <a:latin typeface="+mn-lt"/>
                <a:cs typeface="+mn-ea"/>
                <a:sym typeface="+mn-lt"/>
              </a:rPr>
              <a:t>In the 20th century, there appeared many Sinologists in Britain, such as Hawkes and </a:t>
            </a:r>
            <a:r>
              <a:rPr lang="en-US" altLang="zh-CN" sz="1600" b="1" dirty="0" err="1">
                <a:solidFill>
                  <a:srgbClr val="465E3C"/>
                </a:solidFill>
                <a:latin typeface="+mn-lt"/>
                <a:cs typeface="+mn-ea"/>
                <a:sym typeface="+mn-lt"/>
              </a:rPr>
              <a:t>Waley</a:t>
            </a:r>
            <a:r>
              <a:rPr lang="en-US" altLang="zh-CN" sz="1600" b="1" dirty="0">
                <a:solidFill>
                  <a:srgbClr val="465E3C"/>
                </a:solidFill>
                <a:latin typeface="+mn-lt"/>
                <a:cs typeface="+mn-ea"/>
                <a:sym typeface="+mn-lt"/>
              </a:rPr>
              <a:t>, who made great contributions to the spread of Chinese literature. </a:t>
            </a:r>
            <a:r>
              <a:rPr lang="en-US" altLang="zh-CN" sz="1600" b="1" dirty="0">
                <a:solidFill>
                  <a:srgbClr val="465E3C"/>
                </a:solidFill>
                <a:latin typeface="+mn-lt"/>
                <a:cs typeface="+mn-ea"/>
                <a:hlinkClick r:id="rId5">
                  <a:extLst>
                    <a:ext uri="{A12FA001-AC4F-418D-AE19-62706E023703}">
                      <ahyp:hlinkClr xmlns:ahyp="http://schemas.microsoft.com/office/drawing/2018/hyperlinkcolor" val="tx"/>
                    </a:ext>
                  </a:extLst>
                </a:hlinkClick>
              </a:rPr>
              <a:t>Clement Egerton</a:t>
            </a:r>
            <a:r>
              <a:rPr lang="en-US" altLang="zh-CN" sz="1600" b="1" dirty="0">
                <a:solidFill>
                  <a:srgbClr val="465E3C"/>
                </a:solidFill>
                <a:latin typeface="+mn-lt"/>
                <a:cs typeface="+mn-ea"/>
              </a:rPr>
              <a:t> translated The Golden Lotus《</a:t>
            </a:r>
            <a:r>
              <a:rPr lang="zh-CN" altLang="en-US" sz="1600" b="1" dirty="0">
                <a:solidFill>
                  <a:srgbClr val="465E3C"/>
                </a:solidFill>
                <a:latin typeface="+mn-lt"/>
                <a:cs typeface="+mn-ea"/>
              </a:rPr>
              <a:t>金瓶梅</a:t>
            </a:r>
            <a:r>
              <a:rPr lang="en-US" altLang="zh-CN" sz="1600" b="1" dirty="0">
                <a:solidFill>
                  <a:srgbClr val="465E3C"/>
                </a:solidFill>
                <a:latin typeface="+mn-lt"/>
                <a:cs typeface="+mn-ea"/>
              </a:rPr>
              <a:t>》. </a:t>
            </a:r>
            <a:r>
              <a:rPr lang="en-US" altLang="zh-CN" sz="1600" dirty="0">
                <a:solidFill>
                  <a:srgbClr val="465E3C"/>
                </a:solidFill>
                <a:latin typeface="+mn-lt"/>
                <a:cs typeface="+mn-ea"/>
              </a:rPr>
              <a:t>Hawkes translated A Dream of Red Mansions. </a:t>
            </a:r>
            <a:r>
              <a:rPr lang="en-US" altLang="zh-CN" sz="1600" b="1" dirty="0">
                <a:solidFill>
                  <a:srgbClr val="465E3C"/>
                </a:solidFill>
                <a:latin typeface="+mn-lt"/>
                <a:cs typeface="+mn-ea"/>
              </a:rPr>
              <a:t>But the English translation of Water Margin and The Scholars is relatively backward.</a:t>
            </a:r>
            <a:endParaRPr lang="zh-CN" altLang="en-US" sz="1600" b="1" dirty="0">
              <a:solidFill>
                <a:srgbClr val="465E3C"/>
              </a:solidFill>
              <a:latin typeface="+mn-lt"/>
              <a:cs typeface="+mn-ea"/>
              <a:sym typeface="+mn-lt"/>
            </a:endParaRPr>
          </a:p>
        </p:txBody>
      </p:sp>
      <p:sp>
        <p:nvSpPr>
          <p:cNvPr id="13" name="文本框 12">
            <a:extLst>
              <a:ext uri="{FF2B5EF4-FFF2-40B4-BE49-F238E27FC236}">
                <a16:creationId xmlns:a16="http://schemas.microsoft.com/office/drawing/2014/main" id="{41DCA669-3DEB-4ABC-A51A-CE298615B1AB}"/>
              </a:ext>
            </a:extLst>
          </p:cNvPr>
          <p:cNvSpPr txBox="1"/>
          <p:nvPr/>
        </p:nvSpPr>
        <p:spPr>
          <a:xfrm>
            <a:off x="453283" y="3788409"/>
            <a:ext cx="11285434" cy="2123658"/>
          </a:xfrm>
          <a:prstGeom prst="rect">
            <a:avLst/>
          </a:prstGeom>
          <a:noFill/>
        </p:spPr>
        <p:txBody>
          <a:bodyPr wrap="square">
            <a:spAutoFit/>
          </a:bodyPr>
          <a:lstStyle/>
          <a:p>
            <a:r>
              <a:rPr lang="en-US" altLang="zh-CN" sz="1600" b="1" dirty="0">
                <a:solidFill>
                  <a:srgbClr val="465E3C"/>
                </a:solidFill>
                <a:latin typeface="+mn-lt"/>
                <a:cs typeface="+mn-ea"/>
              </a:rPr>
              <a:t>The translation, introduction and dissemination of Chinese modern and contemporary novels in Britain are not ideal as a whole, </a:t>
            </a:r>
            <a:r>
              <a:rPr lang="en-US" altLang="zh-CN" sz="1600" dirty="0">
                <a:solidFill>
                  <a:srgbClr val="465E3C"/>
                </a:solidFill>
                <a:latin typeface="+mn-lt"/>
                <a:cs typeface="+mn-ea"/>
              </a:rPr>
              <a:t>which is consistent with the dissemination and acceptance of modern and contemporary novels abroad. The translation and introduction of modern and contemporary novels </a:t>
            </a:r>
            <a:r>
              <a:rPr lang="en-US" altLang="zh-CN" sz="1600" b="1" dirty="0">
                <a:solidFill>
                  <a:srgbClr val="465E3C"/>
                </a:solidFill>
                <a:latin typeface="+mn-lt"/>
                <a:cs typeface="+mn-ea"/>
              </a:rPr>
              <a:t>are mainly governmental and some folk activities in China, </a:t>
            </a:r>
            <a:r>
              <a:rPr lang="en-US" altLang="zh-CN" sz="1600" dirty="0">
                <a:solidFill>
                  <a:srgbClr val="465E3C"/>
                </a:solidFill>
                <a:latin typeface="+mn-lt"/>
                <a:cs typeface="+mn-ea"/>
              </a:rPr>
              <a:t>and some Sinologists abroad are engaged in the translation and introduction of modern and contemporary novels</a:t>
            </a:r>
            <a:r>
              <a:rPr lang="en-US" altLang="zh-CN" sz="1600" b="1" dirty="0">
                <a:solidFill>
                  <a:srgbClr val="465E3C"/>
                </a:solidFill>
                <a:latin typeface="+mn-lt"/>
                <a:cs typeface="+mn-ea"/>
              </a:rPr>
              <a:t>. </a:t>
            </a:r>
          </a:p>
          <a:p>
            <a:endParaRPr lang="en-US" altLang="zh-CN" sz="1600" b="1" dirty="0">
              <a:solidFill>
                <a:srgbClr val="465E3C"/>
              </a:solidFill>
              <a:latin typeface="+mn-lt"/>
              <a:cs typeface="+mn-ea"/>
            </a:endParaRPr>
          </a:p>
          <a:p>
            <a:endParaRPr lang="en-US" altLang="zh-CN" b="1" i="0" dirty="0">
              <a:solidFill>
                <a:srgbClr val="0F1111"/>
              </a:solidFill>
              <a:effectLst/>
              <a:latin typeface="Amazon Ember"/>
            </a:endParaRPr>
          </a:p>
          <a:p>
            <a:endParaRPr lang="zh-CN" altLang="en-US" dirty="0"/>
          </a:p>
        </p:txBody>
      </p:sp>
    </p:spTree>
    <p:extLst>
      <p:ext uri="{BB962C8B-B14F-4D97-AF65-F5344CB8AC3E}">
        <p14:creationId xmlns:p14="http://schemas.microsoft.com/office/powerpoint/2010/main" val="96853732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3926736" cy="461665"/>
          </a:xfrm>
          <a:prstGeom prst="rect">
            <a:avLst/>
          </a:prstGeom>
          <a:noFill/>
        </p:spPr>
        <p:txBody>
          <a:bodyPr wrap="square" rtlCol="0">
            <a:spAutoFit/>
          </a:bodyPr>
          <a:lstStyle/>
          <a:p>
            <a:r>
              <a:rPr lang="en-US" altLang="zh-CN" sz="2400" dirty="0">
                <a:solidFill>
                  <a:srgbClr val="465E3C"/>
                </a:solidFill>
                <a:latin typeface="+mn-lt"/>
                <a:cs typeface="+mn-ea"/>
                <a:sym typeface="+mn-lt"/>
              </a:rPr>
              <a:t>《</a:t>
            </a:r>
            <a:r>
              <a:rPr lang="zh-CN" altLang="en-US" sz="2400" dirty="0">
                <a:solidFill>
                  <a:srgbClr val="465E3C"/>
                </a:solidFill>
                <a:latin typeface="+mn-lt"/>
                <a:cs typeface="+mn-ea"/>
                <a:sym typeface="+mn-lt"/>
              </a:rPr>
              <a:t>围城</a:t>
            </a:r>
            <a:r>
              <a:rPr lang="en-US" altLang="zh-CN" sz="2400" dirty="0">
                <a:solidFill>
                  <a:srgbClr val="465E3C"/>
                </a:solidFill>
                <a:latin typeface="+mn-lt"/>
                <a:cs typeface="+mn-ea"/>
                <a:sym typeface="+mn-lt"/>
              </a:rPr>
              <a:t>》</a:t>
            </a:r>
            <a:r>
              <a:rPr lang="zh-CN" altLang="en-US" sz="2400" dirty="0">
                <a:solidFill>
                  <a:srgbClr val="465E3C"/>
                </a:solidFill>
                <a:latin typeface="+mn-lt"/>
                <a:cs typeface="+mn-ea"/>
                <a:sym typeface="+mn-lt"/>
              </a:rPr>
              <a:t> </a:t>
            </a:r>
            <a:r>
              <a:rPr lang="en-US" altLang="zh-CN" sz="2400" i="1" dirty="0"/>
              <a:t>Fortress Besieged </a:t>
            </a:r>
            <a:endParaRPr lang="zh-CN" altLang="en-US" sz="2400" i="1"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0527" y="-60325"/>
            <a:ext cx="1467373" cy="1844644"/>
          </a:xfrm>
          <a:prstGeom prst="rect">
            <a:avLst/>
          </a:prstGeom>
        </p:spPr>
      </p:pic>
      <p:cxnSp>
        <p:nvCxnSpPr>
          <p:cNvPr id="11" name="直接连接符 10"/>
          <p:cNvCxnSpPr>
            <a:cxnSpLocks/>
            <a:endCxn id="48" idx="170"/>
          </p:cNvCxnSpPr>
          <p:nvPr/>
        </p:nvCxnSpPr>
        <p:spPr>
          <a:xfrm>
            <a:off x="3676153" y="2250018"/>
            <a:ext cx="1244151" cy="1014608"/>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a:stCxn id="48" idx="158"/>
            <a:endCxn id="51" idx="167"/>
          </p:cNvCxnSpPr>
          <p:nvPr/>
        </p:nvCxnSpPr>
        <p:spPr>
          <a:xfrm flipV="1">
            <a:off x="5329870" y="2525612"/>
            <a:ext cx="1511508" cy="84541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a:endCxn id="60" idx="168"/>
          </p:cNvCxnSpPr>
          <p:nvPr/>
        </p:nvCxnSpPr>
        <p:spPr>
          <a:xfrm>
            <a:off x="7368682" y="2499606"/>
            <a:ext cx="1471379" cy="1330853"/>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9"/>
          <p:cNvSpPr txBox="1">
            <a:spLocks noChangeArrowheads="1"/>
          </p:cNvSpPr>
          <p:nvPr/>
        </p:nvSpPr>
        <p:spPr bwMode="auto">
          <a:xfrm>
            <a:off x="1774497" y="1096596"/>
            <a:ext cx="1725800" cy="890693"/>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lang="en-US" sz="1200" dirty="0">
                <a:solidFill>
                  <a:srgbClr val="465E3C"/>
                </a:solidFill>
                <a:latin typeface="+mn-lt"/>
                <a:cs typeface="+mn-ea"/>
                <a:sym typeface="+mn-lt"/>
              </a:rPr>
              <a:t>1974 </a:t>
            </a:r>
            <a:r>
              <a:rPr lang="en-US" altLang="zh-CN" sz="1200" dirty="0">
                <a:solidFill>
                  <a:srgbClr val="465E3C"/>
                </a:solidFill>
                <a:latin typeface="+mn-lt"/>
                <a:cs typeface="+mn-ea"/>
                <a:sym typeface="+mn-lt"/>
              </a:rPr>
              <a:t>Jeanne Kelly</a:t>
            </a:r>
          </a:p>
          <a:p>
            <a:r>
              <a:rPr lang="en-US" altLang="zh-CN" sz="1200" dirty="0">
                <a:solidFill>
                  <a:srgbClr val="465E3C"/>
                </a:solidFill>
                <a:latin typeface="+mn-lt"/>
                <a:cs typeface="+mn-ea"/>
                <a:sym typeface="+mn-lt"/>
              </a:rPr>
              <a:t>Renditions</a:t>
            </a:r>
          </a:p>
          <a:p>
            <a:r>
              <a:rPr lang="en-US" altLang="zh-CN" sz="1200" dirty="0">
                <a:solidFill>
                  <a:srgbClr val="465E3C"/>
                </a:solidFill>
                <a:latin typeface="+mn-lt"/>
                <a:cs typeface="+mn-ea"/>
                <a:sym typeface="+mn-lt"/>
              </a:rPr>
              <a:t>First chapter</a:t>
            </a:r>
            <a:endParaRPr lang="zh-CN" altLang="en-US" sz="1200" dirty="0">
              <a:solidFill>
                <a:srgbClr val="465E3C"/>
              </a:solidFill>
              <a:latin typeface="+mn-lt"/>
              <a:cs typeface="+mn-ea"/>
              <a:sym typeface="+mn-lt"/>
            </a:endParaRPr>
          </a:p>
        </p:txBody>
      </p:sp>
      <p:sp>
        <p:nvSpPr>
          <p:cNvPr id="28" name="文本框 29"/>
          <p:cNvSpPr txBox="1">
            <a:spLocks noChangeArrowheads="1"/>
          </p:cNvSpPr>
          <p:nvPr/>
        </p:nvSpPr>
        <p:spPr bwMode="auto">
          <a:xfrm>
            <a:off x="3580462" y="3757465"/>
            <a:ext cx="3165201" cy="893834"/>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lang="en-US" sz="1200" dirty="0">
                <a:solidFill>
                  <a:srgbClr val="465E3C"/>
                </a:solidFill>
                <a:latin typeface="+mn-lt"/>
                <a:cs typeface="+mn-ea"/>
                <a:sym typeface="+mn-lt"/>
              </a:rPr>
              <a:t>1979 </a:t>
            </a:r>
            <a:r>
              <a:rPr lang="en-US" altLang="zh-CN" sz="1200" dirty="0">
                <a:solidFill>
                  <a:srgbClr val="465E3C"/>
                </a:solidFill>
                <a:cs typeface="+mn-ea"/>
                <a:sym typeface="+mn-lt"/>
              </a:rPr>
              <a:t>Jeanne Kelly and Nathan K. Mao</a:t>
            </a:r>
          </a:p>
          <a:p>
            <a:r>
              <a:rPr lang="en-US" altLang="zh-CN" sz="1200" b="1" dirty="0"/>
              <a:t>Indiana University Press</a:t>
            </a:r>
          </a:p>
          <a:p>
            <a:r>
              <a:rPr lang="en-US" altLang="zh-CN" sz="1200" dirty="0"/>
              <a:t>The first foreign text</a:t>
            </a:r>
            <a:r>
              <a:rPr lang="zh-CN" altLang="en-US" sz="1200" dirty="0"/>
              <a:t>：</a:t>
            </a:r>
            <a:r>
              <a:rPr lang="en-US" altLang="zh-CN" sz="1200" i="1" dirty="0"/>
              <a:t>Fortress Besieged </a:t>
            </a:r>
            <a:endParaRPr lang="en-US" altLang="zh-CN" sz="1200" dirty="0"/>
          </a:p>
        </p:txBody>
      </p:sp>
      <p:sp>
        <p:nvSpPr>
          <p:cNvPr id="31" name="文本框 29"/>
          <p:cNvSpPr txBox="1">
            <a:spLocks noChangeArrowheads="1"/>
          </p:cNvSpPr>
          <p:nvPr/>
        </p:nvSpPr>
        <p:spPr bwMode="auto">
          <a:xfrm>
            <a:off x="8937438" y="4249838"/>
            <a:ext cx="2492633" cy="336695"/>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lang="en-US" sz="1200" dirty="0">
                <a:solidFill>
                  <a:srgbClr val="465E3C"/>
                </a:solidFill>
                <a:latin typeface="+mn-lt"/>
                <a:cs typeface="+mn-ea"/>
                <a:sym typeface="+mn-lt"/>
              </a:rPr>
              <a:t>2004 </a:t>
            </a:r>
            <a:r>
              <a:rPr lang="en-US" altLang="zh-CN" sz="1200" dirty="0">
                <a:solidFill>
                  <a:srgbClr val="465E3C"/>
                </a:solidFill>
                <a:latin typeface="+mn-lt"/>
                <a:cs typeface="+mn-ea"/>
                <a:sym typeface="+mn-lt"/>
              </a:rPr>
              <a:t>Penguin Modern Classics </a:t>
            </a:r>
            <a:endParaRPr lang="zh-CN" altLang="en-US" sz="1200" dirty="0">
              <a:solidFill>
                <a:srgbClr val="465E3C"/>
              </a:solidFill>
              <a:latin typeface="+mn-lt"/>
              <a:cs typeface="+mn-ea"/>
              <a:sym typeface="+mn-lt"/>
            </a:endParaRPr>
          </a:p>
        </p:txBody>
      </p:sp>
      <p:grpSp>
        <p:nvGrpSpPr>
          <p:cNvPr id="46" name="组合 45"/>
          <p:cNvGrpSpPr/>
          <p:nvPr/>
        </p:nvGrpSpPr>
        <p:grpSpPr>
          <a:xfrm>
            <a:off x="4778247" y="3064876"/>
            <a:ext cx="616596" cy="613325"/>
            <a:chOff x="5217903" y="3031462"/>
            <a:chExt cx="1620000" cy="1620000"/>
          </a:xfrm>
        </p:grpSpPr>
        <p:sp>
          <p:nvSpPr>
            <p:cNvPr id="47"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8"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49" name="组合 48"/>
          <p:cNvGrpSpPr/>
          <p:nvPr/>
        </p:nvGrpSpPr>
        <p:grpSpPr>
          <a:xfrm>
            <a:off x="6745282" y="2174868"/>
            <a:ext cx="616596" cy="613325"/>
            <a:chOff x="5217903" y="3031462"/>
            <a:chExt cx="1620000" cy="1620000"/>
          </a:xfrm>
        </p:grpSpPr>
        <p:sp>
          <p:nvSpPr>
            <p:cNvPr id="50"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51"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55" name="组合 54"/>
          <p:cNvGrpSpPr/>
          <p:nvPr/>
        </p:nvGrpSpPr>
        <p:grpSpPr>
          <a:xfrm>
            <a:off x="3028839" y="1818920"/>
            <a:ext cx="616596" cy="613325"/>
            <a:chOff x="5217903" y="3031462"/>
            <a:chExt cx="1620000" cy="1620000"/>
          </a:xfrm>
        </p:grpSpPr>
        <p:sp>
          <p:nvSpPr>
            <p:cNvPr id="56"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57"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58" name="组合 57"/>
          <p:cNvGrpSpPr/>
          <p:nvPr/>
        </p:nvGrpSpPr>
        <p:grpSpPr>
          <a:xfrm>
            <a:off x="8777670" y="3524304"/>
            <a:ext cx="616596" cy="613325"/>
            <a:chOff x="5217903" y="3031462"/>
            <a:chExt cx="1620000" cy="1620000"/>
          </a:xfrm>
        </p:grpSpPr>
        <p:sp>
          <p:nvSpPr>
            <p:cNvPr id="59"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60"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sp>
        <p:nvSpPr>
          <p:cNvPr id="33" name="文本框 32">
            <a:extLst>
              <a:ext uri="{FF2B5EF4-FFF2-40B4-BE49-F238E27FC236}">
                <a16:creationId xmlns:a16="http://schemas.microsoft.com/office/drawing/2014/main" id="{D8E2B4B8-4D7F-437E-BB00-B2D842F9BBD9}"/>
              </a:ext>
            </a:extLst>
          </p:cNvPr>
          <p:cNvSpPr txBox="1"/>
          <p:nvPr/>
        </p:nvSpPr>
        <p:spPr>
          <a:xfrm>
            <a:off x="10298654" y="6260254"/>
            <a:ext cx="1893346" cy="369332"/>
          </a:xfrm>
          <a:prstGeom prst="rect">
            <a:avLst/>
          </a:prstGeom>
          <a:noFill/>
        </p:spPr>
        <p:txBody>
          <a:bodyPr wrap="square" rtlCol="0">
            <a:spAutoFit/>
          </a:bodyPr>
          <a:lstStyle/>
          <a:p>
            <a:r>
              <a:rPr lang="zh-CN" altLang="en-US" dirty="0"/>
              <a:t>（</a:t>
            </a:r>
            <a:r>
              <a:rPr lang="en-US" altLang="zh-CN" dirty="0"/>
              <a:t>Yu 2020 </a:t>
            </a:r>
            <a:r>
              <a:rPr lang="zh-CN" altLang="en-US" dirty="0"/>
              <a:t>）</a:t>
            </a:r>
          </a:p>
        </p:txBody>
      </p:sp>
      <p:pic>
        <p:nvPicPr>
          <p:cNvPr id="35" name="图片 34">
            <a:extLst>
              <a:ext uri="{FF2B5EF4-FFF2-40B4-BE49-F238E27FC236}">
                <a16:creationId xmlns:a16="http://schemas.microsoft.com/office/drawing/2014/main" id="{602BA5C2-C936-4AE7-93A5-51F015999A39}"/>
              </a:ext>
            </a:extLst>
          </p:cNvPr>
          <p:cNvPicPr>
            <a:picLocks noChangeAspect="1"/>
          </p:cNvPicPr>
          <p:nvPr/>
        </p:nvPicPr>
        <p:blipFill>
          <a:blip r:embed="rId4"/>
          <a:stretch>
            <a:fillRect/>
          </a:stretch>
        </p:blipFill>
        <p:spPr>
          <a:xfrm>
            <a:off x="8517151" y="370572"/>
            <a:ext cx="1292019" cy="1997968"/>
          </a:xfrm>
          <a:prstGeom prst="rect">
            <a:avLst/>
          </a:prstGeom>
        </p:spPr>
      </p:pic>
      <p:pic>
        <p:nvPicPr>
          <p:cNvPr id="44" name="图片 43">
            <a:extLst>
              <a:ext uri="{FF2B5EF4-FFF2-40B4-BE49-F238E27FC236}">
                <a16:creationId xmlns:a16="http://schemas.microsoft.com/office/drawing/2014/main" id="{E08A19F9-2394-475A-9C53-8C97D7FD8EDC}"/>
              </a:ext>
            </a:extLst>
          </p:cNvPr>
          <p:cNvPicPr>
            <a:picLocks noChangeAspect="1"/>
          </p:cNvPicPr>
          <p:nvPr/>
        </p:nvPicPr>
        <p:blipFill>
          <a:blip r:embed="rId5"/>
          <a:stretch>
            <a:fillRect/>
          </a:stretch>
        </p:blipFill>
        <p:spPr>
          <a:xfrm>
            <a:off x="4298228" y="4746909"/>
            <a:ext cx="1374179" cy="2028744"/>
          </a:xfrm>
          <a:prstGeom prst="rect">
            <a:avLst/>
          </a:prstGeom>
        </p:spPr>
      </p:pic>
      <p:sp>
        <p:nvSpPr>
          <p:cNvPr id="69" name="文本框 68">
            <a:extLst>
              <a:ext uri="{FF2B5EF4-FFF2-40B4-BE49-F238E27FC236}">
                <a16:creationId xmlns:a16="http://schemas.microsoft.com/office/drawing/2014/main" id="{F90F31CB-7C7D-43F6-98E0-4D0F4091C2BA}"/>
              </a:ext>
            </a:extLst>
          </p:cNvPr>
          <p:cNvSpPr txBox="1"/>
          <p:nvPr/>
        </p:nvSpPr>
        <p:spPr>
          <a:xfrm>
            <a:off x="6371897" y="1415281"/>
            <a:ext cx="2330669" cy="369332"/>
          </a:xfrm>
          <a:prstGeom prst="rect">
            <a:avLst/>
          </a:prstGeom>
          <a:noFill/>
        </p:spPr>
        <p:txBody>
          <a:bodyPr wrap="square">
            <a:spAutoFit/>
          </a:bodyPr>
          <a:lstStyle/>
          <a:p>
            <a:r>
              <a:rPr lang="en-US" altLang="zh-CN" dirty="0"/>
              <a:t>2004 New Directions</a:t>
            </a:r>
          </a:p>
        </p:txBody>
      </p:sp>
      <p:pic>
        <p:nvPicPr>
          <p:cNvPr id="3" name="图片 2">
            <a:extLst>
              <a:ext uri="{FF2B5EF4-FFF2-40B4-BE49-F238E27FC236}">
                <a16:creationId xmlns:a16="http://schemas.microsoft.com/office/drawing/2014/main" id="{BC8ED406-9B27-40C3-9E07-38BE83EB0198}"/>
              </a:ext>
            </a:extLst>
          </p:cNvPr>
          <p:cNvPicPr>
            <a:picLocks noChangeAspect="1"/>
          </p:cNvPicPr>
          <p:nvPr/>
        </p:nvPicPr>
        <p:blipFill>
          <a:blip r:embed="rId6"/>
          <a:stretch>
            <a:fillRect/>
          </a:stretch>
        </p:blipFill>
        <p:spPr>
          <a:xfrm>
            <a:off x="5678520" y="391814"/>
            <a:ext cx="5979897" cy="766874"/>
          </a:xfrm>
          <a:prstGeom prst="rect">
            <a:avLst/>
          </a:prstGeom>
        </p:spPr>
      </p:pic>
      <p:pic>
        <p:nvPicPr>
          <p:cNvPr id="4" name="图片 3">
            <a:extLst>
              <a:ext uri="{FF2B5EF4-FFF2-40B4-BE49-F238E27FC236}">
                <a16:creationId xmlns:a16="http://schemas.microsoft.com/office/drawing/2014/main" id="{872A494B-A67E-4BB7-A560-D17666A88D88}"/>
              </a:ext>
            </a:extLst>
          </p:cNvPr>
          <p:cNvPicPr>
            <a:picLocks noChangeAspect="1"/>
          </p:cNvPicPr>
          <p:nvPr/>
        </p:nvPicPr>
        <p:blipFill rotWithShape="1">
          <a:blip r:embed="rId7"/>
          <a:srcRect t="23675" b="5822"/>
          <a:stretch/>
        </p:blipFill>
        <p:spPr>
          <a:xfrm>
            <a:off x="698084" y="2867208"/>
            <a:ext cx="2428321" cy="3804559"/>
          </a:xfrm>
          <a:prstGeom prst="rect">
            <a:avLst/>
          </a:prstGeom>
        </p:spPr>
      </p:pic>
      <p:sp>
        <p:nvSpPr>
          <p:cNvPr id="5" name="椭圆 4">
            <a:extLst>
              <a:ext uri="{FF2B5EF4-FFF2-40B4-BE49-F238E27FC236}">
                <a16:creationId xmlns:a16="http://schemas.microsoft.com/office/drawing/2014/main" id="{E773BECC-783F-4228-B874-EEF13D0C6251}"/>
              </a:ext>
            </a:extLst>
          </p:cNvPr>
          <p:cNvSpPr/>
          <p:nvPr/>
        </p:nvSpPr>
        <p:spPr>
          <a:xfrm>
            <a:off x="2229619" y="3038474"/>
            <a:ext cx="574790" cy="33255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374C619-0A1B-4DD1-B9D3-F2C912FBB260}"/>
              </a:ext>
            </a:extLst>
          </p:cNvPr>
          <p:cNvSpPr/>
          <p:nvPr/>
        </p:nvSpPr>
        <p:spPr>
          <a:xfrm>
            <a:off x="7330610" y="947854"/>
            <a:ext cx="1186541" cy="160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F19883DA-A303-4CD8-AF5C-3714253ED727}"/>
              </a:ext>
            </a:extLst>
          </p:cNvPr>
          <p:cNvPicPr>
            <a:picLocks noChangeAspect="1"/>
          </p:cNvPicPr>
          <p:nvPr/>
        </p:nvPicPr>
        <p:blipFill rotWithShape="1">
          <a:blip r:embed="rId8"/>
          <a:srcRect l="213" t="37576" r="957" b="42881"/>
          <a:stretch/>
        </p:blipFill>
        <p:spPr>
          <a:xfrm>
            <a:off x="355600" y="3534223"/>
            <a:ext cx="3049926" cy="1340317"/>
          </a:xfrm>
          <a:prstGeom prst="rect">
            <a:avLst/>
          </a:prstGeom>
        </p:spPr>
      </p:pic>
      <p:pic>
        <p:nvPicPr>
          <p:cNvPr id="8" name="图片 7">
            <a:extLst>
              <a:ext uri="{FF2B5EF4-FFF2-40B4-BE49-F238E27FC236}">
                <a16:creationId xmlns:a16="http://schemas.microsoft.com/office/drawing/2014/main" id="{9CB263B8-C3EC-4399-9149-8A390B02A77E}"/>
              </a:ext>
            </a:extLst>
          </p:cNvPr>
          <p:cNvPicPr>
            <a:picLocks noChangeAspect="1"/>
          </p:cNvPicPr>
          <p:nvPr/>
        </p:nvPicPr>
        <p:blipFill rotWithShape="1">
          <a:blip r:embed="rId9"/>
          <a:srcRect t="34537" b="47958"/>
          <a:stretch/>
        </p:blipFill>
        <p:spPr>
          <a:xfrm>
            <a:off x="334006" y="4870256"/>
            <a:ext cx="3086100" cy="12004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3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pic>
        <p:nvPicPr>
          <p:cNvPr id="7" name="图片 6">
            <a:extLst>
              <a:ext uri="{FF2B5EF4-FFF2-40B4-BE49-F238E27FC236}">
                <a16:creationId xmlns:a16="http://schemas.microsoft.com/office/drawing/2014/main" id="{6540B4D4-E054-43BE-9B46-04276CC0F6BD}"/>
              </a:ext>
            </a:extLst>
          </p:cNvPr>
          <p:cNvPicPr>
            <a:picLocks noChangeAspect="1"/>
          </p:cNvPicPr>
          <p:nvPr/>
        </p:nvPicPr>
        <p:blipFill>
          <a:blip r:embed="rId4"/>
          <a:stretch>
            <a:fillRect/>
          </a:stretch>
        </p:blipFill>
        <p:spPr>
          <a:xfrm>
            <a:off x="0" y="-61408"/>
            <a:ext cx="6610350" cy="6734175"/>
          </a:xfrm>
          <a:prstGeom prst="rect">
            <a:avLst/>
          </a:prstGeom>
        </p:spPr>
      </p:pic>
      <p:pic>
        <p:nvPicPr>
          <p:cNvPr id="9" name="图片 8">
            <a:extLst>
              <a:ext uri="{FF2B5EF4-FFF2-40B4-BE49-F238E27FC236}">
                <a16:creationId xmlns:a16="http://schemas.microsoft.com/office/drawing/2014/main" id="{BA71E501-CD9C-48CC-B6F6-9E5F59ACC681}"/>
              </a:ext>
            </a:extLst>
          </p:cNvPr>
          <p:cNvPicPr>
            <a:picLocks noChangeAspect="1"/>
          </p:cNvPicPr>
          <p:nvPr/>
        </p:nvPicPr>
        <p:blipFill>
          <a:blip r:embed="rId5"/>
          <a:stretch>
            <a:fillRect/>
          </a:stretch>
        </p:blipFill>
        <p:spPr>
          <a:xfrm>
            <a:off x="6578512" y="1675218"/>
            <a:ext cx="5554812" cy="2192901"/>
          </a:xfrm>
          <a:prstGeom prst="rect">
            <a:avLst/>
          </a:prstGeom>
        </p:spPr>
      </p:pic>
      <p:pic>
        <p:nvPicPr>
          <p:cNvPr id="11" name="图片 10">
            <a:extLst>
              <a:ext uri="{FF2B5EF4-FFF2-40B4-BE49-F238E27FC236}">
                <a16:creationId xmlns:a16="http://schemas.microsoft.com/office/drawing/2014/main" id="{D528A2C8-33A4-4669-88B0-7D20548EC233}"/>
              </a:ext>
            </a:extLst>
          </p:cNvPr>
          <p:cNvPicPr>
            <a:picLocks noChangeAspect="1"/>
          </p:cNvPicPr>
          <p:nvPr/>
        </p:nvPicPr>
        <p:blipFill>
          <a:blip r:embed="rId6"/>
          <a:stretch>
            <a:fillRect/>
          </a:stretch>
        </p:blipFill>
        <p:spPr>
          <a:xfrm>
            <a:off x="6549174" y="3868119"/>
            <a:ext cx="5613488" cy="4718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PART.02</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France</a:t>
            </a: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7620" y="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en-US" altLang="zh-CN" sz="2400" dirty="0">
                <a:solidFill>
                  <a:srgbClr val="465E3C"/>
                </a:solidFill>
                <a:latin typeface="+mn-lt"/>
                <a:cs typeface="+mn-ea"/>
                <a:sym typeface="+mn-lt"/>
              </a:rPr>
              <a:t>France</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81608" y="0"/>
            <a:ext cx="909583" cy="1143443"/>
          </a:xfrm>
          <a:prstGeom prst="rect">
            <a:avLst/>
          </a:prstGeom>
        </p:spPr>
      </p:pic>
      <p:pic>
        <p:nvPicPr>
          <p:cNvPr id="4" name="图片 3">
            <a:extLst>
              <a:ext uri="{FF2B5EF4-FFF2-40B4-BE49-F238E27FC236}">
                <a16:creationId xmlns:a16="http://schemas.microsoft.com/office/drawing/2014/main" id="{10BB1A2D-9FC4-4C58-835B-998BF38D067D}"/>
              </a:ext>
            </a:extLst>
          </p:cNvPr>
          <p:cNvPicPr>
            <a:picLocks noChangeAspect="1"/>
          </p:cNvPicPr>
          <p:nvPr/>
        </p:nvPicPr>
        <p:blipFill>
          <a:blip r:embed="rId4"/>
          <a:stretch>
            <a:fillRect/>
          </a:stretch>
        </p:blipFill>
        <p:spPr>
          <a:xfrm>
            <a:off x="282947" y="4081091"/>
            <a:ext cx="11626106" cy="768163"/>
          </a:xfrm>
          <a:prstGeom prst="rect">
            <a:avLst/>
          </a:prstGeom>
        </p:spPr>
      </p:pic>
      <p:sp>
        <p:nvSpPr>
          <p:cNvPr id="7" name="文本框 6">
            <a:extLst>
              <a:ext uri="{FF2B5EF4-FFF2-40B4-BE49-F238E27FC236}">
                <a16:creationId xmlns:a16="http://schemas.microsoft.com/office/drawing/2014/main" id="{1F837FBA-3E75-401A-BA4E-D94541B2F830}"/>
              </a:ext>
            </a:extLst>
          </p:cNvPr>
          <p:cNvSpPr txBox="1"/>
          <p:nvPr/>
        </p:nvSpPr>
        <p:spPr>
          <a:xfrm>
            <a:off x="355600" y="786130"/>
            <a:ext cx="11699766" cy="4985980"/>
          </a:xfrm>
          <a:prstGeom prst="rect">
            <a:avLst/>
          </a:prstGeom>
          <a:noFill/>
        </p:spPr>
        <p:txBody>
          <a:bodyPr wrap="square" rtlCol="0">
            <a:spAutoFit/>
          </a:bodyPr>
          <a:lstStyle/>
          <a:p>
            <a:r>
              <a:rPr lang="en-US" altLang="zh-CN" sz="2000" b="1" dirty="0"/>
              <a:t>Due to the French tradition to import literature from the African colonies, they are more open to minor kinds of literature</a:t>
            </a:r>
            <a:r>
              <a:rPr lang="en-US" altLang="zh-CN" sz="2000" dirty="0"/>
              <a:t>.  </a:t>
            </a:r>
            <a:r>
              <a:rPr lang="en-US" altLang="zh-CN" sz="2000" b="1" dirty="0"/>
              <a:t>Publishing houses in  France are independent and proud to present their readers not so well-known and even exotic authors and works they have scouted themselves. </a:t>
            </a:r>
          </a:p>
          <a:p>
            <a:endParaRPr lang="en-US" altLang="zh-CN" sz="2000" dirty="0"/>
          </a:p>
          <a:p>
            <a:r>
              <a:rPr lang="en-US" altLang="zh-CN" sz="2000" dirty="0"/>
              <a:t>There are short story collections, poetry collections, prose collections, mostly novels, with </a:t>
            </a:r>
            <a:r>
              <a:rPr lang="en-US" altLang="zh-CN" sz="2000" dirty="0" err="1"/>
              <a:t>lu</a:t>
            </a:r>
            <a:r>
              <a:rPr lang="en-US" altLang="zh-CN" sz="2000" dirty="0"/>
              <a:t> </a:t>
            </a:r>
            <a:r>
              <a:rPr lang="en-US" altLang="zh-CN" sz="2000" dirty="0" err="1"/>
              <a:t>Xun</a:t>
            </a:r>
            <a:r>
              <a:rPr lang="en-US" altLang="zh-CN" sz="2000" dirty="0"/>
              <a:t>, Lao She, and Ba </a:t>
            </a:r>
            <a:r>
              <a:rPr lang="en-US" altLang="zh-CN" sz="2000" dirty="0" err="1"/>
              <a:t>Jin</a:t>
            </a:r>
            <a:r>
              <a:rPr lang="en-US" altLang="zh-CN" sz="2000" dirty="0"/>
              <a:t> being the most popular translations. </a:t>
            </a:r>
            <a:r>
              <a:rPr lang="en-US" altLang="zh-CN" sz="2000" i="1" dirty="0"/>
              <a:t>The Analects of Confucius </a:t>
            </a:r>
            <a:r>
              <a:rPr lang="en-US" altLang="zh-CN" sz="2000" dirty="0"/>
              <a:t>and other Confucian works</a:t>
            </a:r>
            <a:r>
              <a:rPr lang="zh-CN" altLang="en-US" sz="2000" dirty="0"/>
              <a:t>（</a:t>
            </a:r>
            <a:r>
              <a:rPr lang="en-US" altLang="zh-CN" sz="2000" dirty="0"/>
              <a:t>La Optimism de Confucius, Philosophe de La China</a:t>
            </a:r>
            <a:r>
              <a:rPr lang="zh-CN" altLang="en-US" sz="2000" dirty="0"/>
              <a:t>）</a:t>
            </a:r>
            <a:r>
              <a:rPr lang="en-US" altLang="zh-CN" sz="2000" dirty="0"/>
              <a:t>were first published in French in 1688 in Paris. In 2015, the complete French translation of </a:t>
            </a:r>
            <a:r>
              <a:rPr lang="en-US" altLang="zh-CN" sz="2000" dirty="0" err="1"/>
              <a:t>Shiji</a:t>
            </a:r>
            <a:r>
              <a:rPr lang="en-US" altLang="zh-CN" sz="2000" dirty="0"/>
              <a:t> was published in Paris and aroused a strong response in western academic circles. </a:t>
            </a:r>
            <a:r>
              <a:rPr lang="en-US" altLang="zh-CN" sz="2000" i="1" dirty="0"/>
              <a:t>Camel </a:t>
            </a:r>
            <a:r>
              <a:rPr lang="en-US" altLang="zh-CN" sz="2000" i="1" dirty="0" err="1"/>
              <a:t>Xiangzi</a:t>
            </a:r>
            <a:r>
              <a:rPr lang="en-US" altLang="zh-CN" sz="2000" i="1" dirty="0"/>
              <a:t> </a:t>
            </a:r>
            <a:r>
              <a:rPr lang="en-US" altLang="zh-CN" sz="2000" dirty="0"/>
              <a:t>by Lao She has been published in three different translations in France since the first French translation was published in the 1940s.</a:t>
            </a:r>
          </a:p>
          <a:p>
            <a:endParaRPr lang="en-US" altLang="zh-CN" sz="2000" dirty="0"/>
          </a:p>
          <a:p>
            <a:r>
              <a:rPr lang="zh-CN" altLang="en-US" sz="2000" dirty="0"/>
              <a:t>  </a:t>
            </a:r>
            <a:endParaRPr lang="en-US" altLang="zh-CN" sz="2000" dirty="0"/>
          </a:p>
          <a:p>
            <a:endParaRPr lang="en-US" altLang="zh-CN" sz="2000" dirty="0"/>
          </a:p>
          <a:p>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Yu Hua, Mo Yan, </a:t>
            </a:r>
            <a:r>
              <a:rPr lang="en-US" altLang="zh-CN" sz="2000" b="1" kern="100" dirty="0" err="1">
                <a:effectLst/>
                <a:latin typeface="Calibri" panose="020F0502020204030204" pitchFamily="34" charset="0"/>
                <a:ea typeface="宋体" panose="02010600030101010101" pitchFamily="2" charset="-122"/>
                <a:cs typeface="Times New Roman" panose="02020603050405020304" pitchFamily="18" charset="0"/>
              </a:rPr>
              <a:t>Su</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Tong, Wang Meng, Wang </a:t>
            </a:r>
            <a:r>
              <a:rPr lang="en-US" altLang="zh-CN" sz="2000" b="1" kern="100" dirty="0" err="1">
                <a:effectLst/>
                <a:latin typeface="Calibri" panose="020F0502020204030204" pitchFamily="34" charset="0"/>
                <a:ea typeface="宋体" panose="02010600030101010101" pitchFamily="2" charset="-122"/>
                <a:cs typeface="Times New Roman" panose="02020603050405020304" pitchFamily="18" charset="0"/>
              </a:rPr>
              <a:t>Shuo</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Zhang </a:t>
            </a:r>
            <a:r>
              <a:rPr lang="en-US" altLang="zh-CN" sz="2000" b="1" kern="100" dirty="0" err="1">
                <a:effectLst/>
                <a:latin typeface="Calibri" panose="020F0502020204030204" pitchFamily="34" charset="0"/>
                <a:ea typeface="宋体" panose="02010600030101010101" pitchFamily="2" charset="-122"/>
                <a:cs typeface="Times New Roman" panose="02020603050405020304" pitchFamily="18" charset="0"/>
              </a:rPr>
              <a:t>Xinxin</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and other writers’ works have been translated.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74063" y="6478626"/>
            <a:ext cx="1800200" cy="123111"/>
          </a:xfrm>
          <a:prstGeom prst="rect">
            <a:avLst/>
          </a:prstGeom>
          <a:noFill/>
        </p:spPr>
        <p:txBody>
          <a:bodyPr wrap="square" rtlCol="0">
            <a:spAutoFit/>
          </a:bodyPr>
          <a:lstStyle/>
          <a:p>
            <a:pPr defTabSz="914400" fontAlgn="auto">
              <a:lnSpc>
                <a:spcPct val="200000"/>
              </a:lnSpc>
              <a:spcBef>
                <a:spcPts val="0"/>
              </a:spcBef>
              <a:spcAft>
                <a:spcPts val="0"/>
              </a:spcAft>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60318" y="3750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71105" y="37505"/>
            <a:ext cx="2961640" cy="461665"/>
          </a:xfrm>
          <a:prstGeom prst="rect">
            <a:avLst/>
          </a:prstGeom>
          <a:noFill/>
        </p:spPr>
        <p:txBody>
          <a:bodyPr wrap="square" rtlCol="0">
            <a:spAutoFit/>
          </a:bodyPr>
          <a:lstStyle/>
          <a:p>
            <a:r>
              <a:rPr lang="en-US" altLang="zh-CN" sz="2400" dirty="0">
                <a:solidFill>
                  <a:srgbClr val="465E3C"/>
                </a:solidFill>
                <a:latin typeface="+mn-lt"/>
                <a:cs typeface="+mn-ea"/>
                <a:sym typeface="+mn-lt"/>
              </a:rPr>
              <a:t>France</a:t>
            </a: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
        <p:nvSpPr>
          <p:cNvPr id="7" name="Freeform 21"/>
          <p:cNvSpPr>
            <a:spLocks noEditPoints="1"/>
          </p:cNvSpPr>
          <p:nvPr/>
        </p:nvSpPr>
        <p:spPr bwMode="auto">
          <a:xfrm>
            <a:off x="1206229" y="860345"/>
            <a:ext cx="771557" cy="771557"/>
          </a:xfrm>
          <a:custGeom>
            <a:avLst/>
            <a:gdLst>
              <a:gd name="T0" fmla="*/ 0 w 260"/>
              <a:gd name="T1" fmla="*/ 130 h 259"/>
              <a:gd name="T2" fmla="*/ 260 w 260"/>
              <a:gd name="T3" fmla="*/ 130 h 259"/>
              <a:gd name="T4" fmla="*/ 130 w 260"/>
              <a:gd name="T5" fmla="*/ 32 h 259"/>
              <a:gd name="T6" fmla="*/ 130 w 260"/>
              <a:gd name="T7" fmla="*/ 227 h 259"/>
              <a:gd name="T8" fmla="*/ 130 w 260"/>
              <a:gd name="T9" fmla="*/ 32 h 259"/>
              <a:gd name="T10" fmla="*/ 175 w 260"/>
              <a:gd name="T11" fmla="*/ 190 h 259"/>
              <a:gd name="T12" fmla="*/ 161 w 260"/>
              <a:gd name="T13" fmla="*/ 198 h 259"/>
              <a:gd name="T14" fmla="*/ 150 w 260"/>
              <a:gd name="T15" fmla="*/ 198 h 259"/>
              <a:gd name="T16" fmla="*/ 147 w 260"/>
              <a:gd name="T17" fmla="*/ 179 h 259"/>
              <a:gd name="T18" fmla="*/ 136 w 260"/>
              <a:gd name="T19" fmla="*/ 171 h 259"/>
              <a:gd name="T20" fmla="*/ 128 w 260"/>
              <a:gd name="T21" fmla="*/ 157 h 259"/>
              <a:gd name="T22" fmla="*/ 130 w 260"/>
              <a:gd name="T23" fmla="*/ 129 h 259"/>
              <a:gd name="T24" fmla="*/ 138 w 260"/>
              <a:gd name="T25" fmla="*/ 122 h 259"/>
              <a:gd name="T26" fmla="*/ 152 w 260"/>
              <a:gd name="T27" fmla="*/ 123 h 259"/>
              <a:gd name="T28" fmla="*/ 162 w 260"/>
              <a:gd name="T29" fmla="*/ 129 h 259"/>
              <a:gd name="T30" fmla="*/ 174 w 260"/>
              <a:gd name="T31" fmla="*/ 142 h 259"/>
              <a:gd name="T32" fmla="*/ 186 w 260"/>
              <a:gd name="T33" fmla="*/ 144 h 259"/>
              <a:gd name="T34" fmla="*/ 193 w 260"/>
              <a:gd name="T35" fmla="*/ 155 h 259"/>
              <a:gd name="T36" fmla="*/ 195 w 260"/>
              <a:gd name="T37" fmla="*/ 165 h 259"/>
              <a:gd name="T38" fmla="*/ 177 w 260"/>
              <a:gd name="T39" fmla="*/ 188 h 259"/>
              <a:gd name="T40" fmla="*/ 143 w 260"/>
              <a:gd name="T41" fmla="*/ 77 h 259"/>
              <a:gd name="T42" fmla="*/ 136 w 260"/>
              <a:gd name="T43" fmla="*/ 88 h 259"/>
              <a:gd name="T44" fmla="*/ 114 w 260"/>
              <a:gd name="T45" fmla="*/ 91 h 259"/>
              <a:gd name="T46" fmla="*/ 111 w 260"/>
              <a:gd name="T47" fmla="*/ 101 h 259"/>
              <a:gd name="T48" fmla="*/ 112 w 260"/>
              <a:gd name="T49" fmla="*/ 110 h 259"/>
              <a:gd name="T50" fmla="*/ 114 w 260"/>
              <a:gd name="T51" fmla="*/ 122 h 259"/>
              <a:gd name="T52" fmla="*/ 98 w 260"/>
              <a:gd name="T53" fmla="*/ 112 h 259"/>
              <a:gd name="T54" fmla="*/ 86 w 260"/>
              <a:gd name="T55" fmla="*/ 107 h 259"/>
              <a:gd name="T56" fmla="*/ 81 w 260"/>
              <a:gd name="T57" fmla="*/ 100 h 259"/>
              <a:gd name="T58" fmla="*/ 79 w 260"/>
              <a:gd name="T59" fmla="*/ 90 h 259"/>
              <a:gd name="T60" fmla="*/ 73 w 260"/>
              <a:gd name="T61" fmla="*/ 81 h 259"/>
              <a:gd name="T62" fmla="*/ 128 w 260"/>
              <a:gd name="T63" fmla="*/ 56 h 259"/>
              <a:gd name="T64" fmla="*/ 161 w 260"/>
              <a:gd name="T65" fmla="*/ 6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32"/>
                </a:moveTo>
                <a:cubicBezTo>
                  <a:pt x="76" y="32"/>
                  <a:pt x="32" y="76"/>
                  <a:pt x="32" y="130"/>
                </a:cubicBezTo>
                <a:cubicBezTo>
                  <a:pt x="32" y="183"/>
                  <a:pt x="76" y="227"/>
                  <a:pt x="130" y="227"/>
                </a:cubicBezTo>
                <a:cubicBezTo>
                  <a:pt x="183" y="227"/>
                  <a:pt x="227" y="183"/>
                  <a:pt x="227" y="130"/>
                </a:cubicBezTo>
                <a:cubicBezTo>
                  <a:pt x="227" y="76"/>
                  <a:pt x="183" y="32"/>
                  <a:pt x="130" y="32"/>
                </a:cubicBezTo>
                <a:close/>
                <a:moveTo>
                  <a:pt x="177" y="188"/>
                </a:moveTo>
                <a:cubicBezTo>
                  <a:pt x="175" y="190"/>
                  <a:pt x="175" y="190"/>
                  <a:pt x="175" y="190"/>
                </a:cubicBezTo>
                <a:cubicBezTo>
                  <a:pt x="166" y="195"/>
                  <a:pt x="166" y="195"/>
                  <a:pt x="166" y="195"/>
                </a:cubicBezTo>
                <a:cubicBezTo>
                  <a:pt x="161" y="198"/>
                  <a:pt x="161" y="198"/>
                  <a:pt x="161" y="198"/>
                </a:cubicBezTo>
                <a:cubicBezTo>
                  <a:pt x="158" y="200"/>
                  <a:pt x="154" y="201"/>
                  <a:pt x="150" y="203"/>
                </a:cubicBezTo>
                <a:cubicBezTo>
                  <a:pt x="150" y="198"/>
                  <a:pt x="150" y="198"/>
                  <a:pt x="150" y="198"/>
                </a:cubicBezTo>
                <a:cubicBezTo>
                  <a:pt x="149" y="187"/>
                  <a:pt x="149" y="187"/>
                  <a:pt x="149" y="187"/>
                </a:cubicBezTo>
                <a:cubicBezTo>
                  <a:pt x="149" y="187"/>
                  <a:pt x="148" y="180"/>
                  <a:pt x="147" y="179"/>
                </a:cubicBezTo>
                <a:cubicBezTo>
                  <a:pt x="146" y="177"/>
                  <a:pt x="144" y="175"/>
                  <a:pt x="141" y="174"/>
                </a:cubicBezTo>
                <a:cubicBezTo>
                  <a:pt x="139" y="173"/>
                  <a:pt x="137" y="173"/>
                  <a:pt x="136" y="171"/>
                </a:cubicBezTo>
                <a:cubicBezTo>
                  <a:pt x="134" y="169"/>
                  <a:pt x="133" y="166"/>
                  <a:pt x="132" y="164"/>
                </a:cubicBezTo>
                <a:cubicBezTo>
                  <a:pt x="130" y="161"/>
                  <a:pt x="128" y="158"/>
                  <a:pt x="128" y="157"/>
                </a:cubicBezTo>
                <a:cubicBezTo>
                  <a:pt x="128" y="156"/>
                  <a:pt x="128" y="142"/>
                  <a:pt x="128" y="142"/>
                </a:cubicBezTo>
                <a:cubicBezTo>
                  <a:pt x="130" y="129"/>
                  <a:pt x="130" y="129"/>
                  <a:pt x="130" y="129"/>
                </a:cubicBezTo>
                <a:cubicBezTo>
                  <a:pt x="133" y="127"/>
                  <a:pt x="133" y="127"/>
                  <a:pt x="133" y="127"/>
                </a:cubicBezTo>
                <a:cubicBezTo>
                  <a:pt x="138" y="122"/>
                  <a:pt x="138" y="122"/>
                  <a:pt x="138" y="122"/>
                </a:cubicBezTo>
                <a:cubicBezTo>
                  <a:pt x="141" y="121"/>
                  <a:pt x="141" y="121"/>
                  <a:pt x="141" y="121"/>
                </a:cubicBezTo>
                <a:cubicBezTo>
                  <a:pt x="152" y="123"/>
                  <a:pt x="152" y="123"/>
                  <a:pt x="152" y="123"/>
                </a:cubicBezTo>
                <a:cubicBezTo>
                  <a:pt x="159" y="123"/>
                  <a:pt x="159" y="123"/>
                  <a:pt x="159" y="123"/>
                </a:cubicBezTo>
                <a:cubicBezTo>
                  <a:pt x="162" y="129"/>
                  <a:pt x="162" y="129"/>
                  <a:pt x="162" y="129"/>
                </a:cubicBezTo>
                <a:cubicBezTo>
                  <a:pt x="169" y="135"/>
                  <a:pt x="169" y="135"/>
                  <a:pt x="169" y="135"/>
                </a:cubicBezTo>
                <a:cubicBezTo>
                  <a:pt x="174" y="142"/>
                  <a:pt x="174" y="142"/>
                  <a:pt x="174" y="142"/>
                </a:cubicBezTo>
                <a:cubicBezTo>
                  <a:pt x="180" y="144"/>
                  <a:pt x="180" y="144"/>
                  <a:pt x="180" y="144"/>
                </a:cubicBezTo>
                <a:cubicBezTo>
                  <a:pt x="186" y="144"/>
                  <a:pt x="186" y="144"/>
                  <a:pt x="186" y="144"/>
                </a:cubicBezTo>
                <a:cubicBezTo>
                  <a:pt x="191" y="149"/>
                  <a:pt x="191" y="149"/>
                  <a:pt x="191" y="149"/>
                </a:cubicBezTo>
                <a:cubicBezTo>
                  <a:pt x="193" y="155"/>
                  <a:pt x="193" y="155"/>
                  <a:pt x="193" y="155"/>
                </a:cubicBezTo>
                <a:cubicBezTo>
                  <a:pt x="195" y="159"/>
                  <a:pt x="195" y="159"/>
                  <a:pt x="195" y="159"/>
                </a:cubicBezTo>
                <a:cubicBezTo>
                  <a:pt x="195" y="165"/>
                  <a:pt x="195" y="165"/>
                  <a:pt x="195" y="165"/>
                </a:cubicBezTo>
                <a:cubicBezTo>
                  <a:pt x="194" y="169"/>
                  <a:pt x="194" y="169"/>
                  <a:pt x="194" y="169"/>
                </a:cubicBezTo>
                <a:cubicBezTo>
                  <a:pt x="189" y="176"/>
                  <a:pt x="184" y="183"/>
                  <a:pt x="177" y="188"/>
                </a:cubicBezTo>
                <a:close/>
                <a:moveTo>
                  <a:pt x="151" y="73"/>
                </a:moveTo>
                <a:cubicBezTo>
                  <a:pt x="143" y="77"/>
                  <a:pt x="143" y="77"/>
                  <a:pt x="143" y="77"/>
                </a:cubicBezTo>
                <a:cubicBezTo>
                  <a:pt x="141" y="84"/>
                  <a:pt x="141" y="84"/>
                  <a:pt x="141" y="84"/>
                </a:cubicBezTo>
                <a:cubicBezTo>
                  <a:pt x="136" y="88"/>
                  <a:pt x="136" y="88"/>
                  <a:pt x="136" y="88"/>
                </a:cubicBezTo>
                <a:cubicBezTo>
                  <a:pt x="121" y="88"/>
                  <a:pt x="121" y="88"/>
                  <a:pt x="121" y="88"/>
                </a:cubicBezTo>
                <a:cubicBezTo>
                  <a:pt x="114" y="91"/>
                  <a:pt x="114" y="91"/>
                  <a:pt x="114" y="91"/>
                </a:cubicBezTo>
                <a:cubicBezTo>
                  <a:pt x="114" y="96"/>
                  <a:pt x="114" y="96"/>
                  <a:pt x="114" y="96"/>
                </a:cubicBezTo>
                <a:cubicBezTo>
                  <a:pt x="111" y="101"/>
                  <a:pt x="111" y="101"/>
                  <a:pt x="111" y="101"/>
                </a:cubicBezTo>
                <a:cubicBezTo>
                  <a:pt x="111" y="106"/>
                  <a:pt x="111" y="106"/>
                  <a:pt x="111" y="106"/>
                </a:cubicBezTo>
                <a:cubicBezTo>
                  <a:pt x="112" y="110"/>
                  <a:pt x="112" y="110"/>
                  <a:pt x="112" y="110"/>
                </a:cubicBezTo>
                <a:cubicBezTo>
                  <a:pt x="114" y="114"/>
                  <a:pt x="114" y="114"/>
                  <a:pt x="114" y="114"/>
                </a:cubicBezTo>
                <a:cubicBezTo>
                  <a:pt x="114" y="114"/>
                  <a:pt x="118" y="118"/>
                  <a:pt x="114" y="122"/>
                </a:cubicBezTo>
                <a:cubicBezTo>
                  <a:pt x="114" y="122"/>
                  <a:pt x="109" y="122"/>
                  <a:pt x="108" y="120"/>
                </a:cubicBezTo>
                <a:cubicBezTo>
                  <a:pt x="107" y="118"/>
                  <a:pt x="99" y="114"/>
                  <a:pt x="98" y="112"/>
                </a:cubicBezTo>
                <a:cubicBezTo>
                  <a:pt x="96" y="111"/>
                  <a:pt x="92" y="110"/>
                  <a:pt x="92" y="110"/>
                </a:cubicBezTo>
                <a:cubicBezTo>
                  <a:pt x="86" y="107"/>
                  <a:pt x="86" y="107"/>
                  <a:pt x="86" y="107"/>
                </a:cubicBezTo>
                <a:cubicBezTo>
                  <a:pt x="81" y="107"/>
                  <a:pt x="81" y="107"/>
                  <a:pt x="81" y="107"/>
                </a:cubicBezTo>
                <a:cubicBezTo>
                  <a:pt x="81" y="100"/>
                  <a:pt x="81" y="100"/>
                  <a:pt x="81" y="100"/>
                </a:cubicBezTo>
                <a:cubicBezTo>
                  <a:pt x="81" y="94"/>
                  <a:pt x="81" y="94"/>
                  <a:pt x="81" y="94"/>
                </a:cubicBezTo>
                <a:cubicBezTo>
                  <a:pt x="79" y="90"/>
                  <a:pt x="79" y="90"/>
                  <a:pt x="79" y="90"/>
                </a:cubicBezTo>
                <a:cubicBezTo>
                  <a:pt x="73" y="85"/>
                  <a:pt x="73" y="85"/>
                  <a:pt x="73" y="85"/>
                </a:cubicBezTo>
                <a:cubicBezTo>
                  <a:pt x="73" y="81"/>
                  <a:pt x="73" y="81"/>
                  <a:pt x="73" y="81"/>
                </a:cubicBezTo>
                <a:cubicBezTo>
                  <a:pt x="74" y="78"/>
                  <a:pt x="74" y="78"/>
                  <a:pt x="74" y="78"/>
                </a:cubicBezTo>
                <a:cubicBezTo>
                  <a:pt x="87" y="65"/>
                  <a:pt x="107" y="56"/>
                  <a:pt x="128" y="56"/>
                </a:cubicBezTo>
                <a:cubicBezTo>
                  <a:pt x="140" y="56"/>
                  <a:pt x="151" y="59"/>
                  <a:pt x="161" y="64"/>
                </a:cubicBezTo>
                <a:cubicBezTo>
                  <a:pt x="161" y="66"/>
                  <a:pt x="161" y="66"/>
                  <a:pt x="161" y="66"/>
                </a:cubicBezTo>
                <a:lnTo>
                  <a:pt x="151" y="73"/>
                </a:lnTo>
                <a:close/>
              </a:path>
            </a:pathLst>
          </a:custGeom>
          <a:solidFill>
            <a:srgbClr val="465E3C"/>
          </a:solidFill>
          <a:ln>
            <a:noFill/>
          </a:ln>
        </p:spPr>
        <p:txBody>
          <a:bodyPr vert="horz" wrap="square" lIns="121888" tIns="60944" rIns="121888" bIns="60944" numCol="1" anchor="t" anchorCtr="0" compatLnSpc="1"/>
          <a:lstStyle/>
          <a:p>
            <a:endParaRPr lang="pl-PL" sz="2400" dirty="0">
              <a:solidFill>
                <a:srgbClr val="465E3C"/>
              </a:solidFill>
              <a:latin typeface="+mn-lt"/>
              <a:cs typeface="+mn-ea"/>
              <a:sym typeface="+mn-lt"/>
            </a:endParaRPr>
          </a:p>
        </p:txBody>
      </p:sp>
      <p:sp>
        <p:nvSpPr>
          <p:cNvPr id="15" name="TextBox 13"/>
          <p:cNvSpPr txBox="1"/>
          <p:nvPr/>
        </p:nvSpPr>
        <p:spPr>
          <a:xfrm>
            <a:off x="677456" y="2047178"/>
            <a:ext cx="1776730" cy="245745"/>
          </a:xfrm>
          <a:prstGeom prst="rect">
            <a:avLst/>
          </a:prstGeom>
          <a:noFill/>
        </p:spPr>
        <p:txBody>
          <a:bodyPr wrap="square" lIns="0" tIns="0" rIns="0" bIns="0" rtlCol="0" anchor="t" anchorCtr="0">
            <a:spAutoFit/>
          </a:bodyPr>
          <a:lstStyle/>
          <a:p>
            <a:pPr algn="ctr" defTabSz="1216660">
              <a:spcBef>
                <a:spcPct val="20000"/>
              </a:spcBef>
              <a:defRPr/>
            </a:pPr>
            <a:r>
              <a:rPr lang="en-US" altLang="zh-CN" sz="1600" b="1" dirty="0">
                <a:solidFill>
                  <a:srgbClr val="465E3C"/>
                </a:solidFill>
                <a:latin typeface="+mn-lt"/>
                <a:cs typeface="+mn-ea"/>
                <a:sym typeface="+mn-lt"/>
              </a:rPr>
              <a:t>YU Hua</a:t>
            </a:r>
            <a:endParaRPr lang="zh-CN" altLang="en-US" sz="1600" b="1" dirty="0">
              <a:solidFill>
                <a:srgbClr val="465E3C"/>
              </a:solidFill>
              <a:latin typeface="+mn-lt"/>
              <a:cs typeface="+mn-ea"/>
              <a:sym typeface="+mn-lt"/>
            </a:endParaRPr>
          </a:p>
        </p:txBody>
      </p:sp>
      <p:pic>
        <p:nvPicPr>
          <p:cNvPr id="2" name="图片 1" descr="590c3004dc3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4699" y="3840931"/>
            <a:ext cx="4204970" cy="3117850"/>
          </a:xfrm>
          <a:prstGeom prst="rect">
            <a:avLst/>
          </a:prstGeom>
        </p:spPr>
      </p:pic>
      <p:sp>
        <p:nvSpPr>
          <p:cNvPr id="14" name="矩形 13"/>
          <p:cNvSpPr/>
          <p:nvPr/>
        </p:nvSpPr>
        <p:spPr>
          <a:xfrm>
            <a:off x="326514" y="2501042"/>
            <a:ext cx="2650903" cy="2183355"/>
          </a:xfrm>
          <a:prstGeom prst="rect">
            <a:avLst/>
          </a:prstGeom>
          <a:noFill/>
        </p:spPr>
        <p:txBody>
          <a:bodyPr wrap="square" lIns="0" tIns="0" rIns="0" bIns="0" rtlCol="0" anchor="t" anchorCtr="0">
            <a:spAutoFit/>
          </a:bodyPr>
          <a:lstStyle/>
          <a:p>
            <a:pPr defTabSz="914400">
              <a:lnSpc>
                <a:spcPct val="150000"/>
              </a:lnSpc>
            </a:pPr>
            <a:r>
              <a:rPr lang="en-US" sz="1200" dirty="0">
                <a:solidFill>
                  <a:srgbClr val="465E3C"/>
                </a:solidFill>
                <a:latin typeface="+mn-lt"/>
                <a:cs typeface="+mn-ea"/>
                <a:sym typeface="+mn-lt"/>
              </a:rPr>
              <a:t>As one of the most influential contemporary Chinese writers, Yu Hua has also caught the attention of the Western world, with his works translated and awarded in many countries, </a:t>
            </a:r>
            <a:r>
              <a:rPr lang="en-US" altLang="zh-CN" sz="1200" dirty="0"/>
              <a:t> </a:t>
            </a:r>
            <a:r>
              <a:rPr lang="en-US" altLang="zh-CN" sz="1200" dirty="0">
                <a:solidFill>
                  <a:srgbClr val="465E3C"/>
                </a:solidFill>
                <a:latin typeface="+mn-lt"/>
                <a:cs typeface="+mn-ea"/>
              </a:rPr>
              <a:t>especially his novel Brothers</a:t>
            </a:r>
            <a:r>
              <a:rPr lang="en-US" sz="1200" dirty="0">
                <a:solidFill>
                  <a:srgbClr val="465E3C"/>
                </a:solidFill>
                <a:latin typeface="+mn-lt"/>
                <a:cs typeface="+mn-ea"/>
                <a:sym typeface="+mn-lt"/>
              </a:rPr>
              <a:t>. "Brothers" is Yu Hua's seventh book published in France</a:t>
            </a:r>
            <a:endParaRPr lang="zh-CN" altLang="en-US" sz="1200" dirty="0">
              <a:solidFill>
                <a:srgbClr val="465E3C"/>
              </a:solidFill>
              <a:latin typeface="+mn-lt"/>
              <a:cs typeface="+mn-ea"/>
              <a:sym typeface="+mn-lt"/>
            </a:endParaRPr>
          </a:p>
        </p:txBody>
      </p:sp>
      <p:pic>
        <p:nvPicPr>
          <p:cNvPr id="4" name="图片 3">
            <a:extLst>
              <a:ext uri="{FF2B5EF4-FFF2-40B4-BE49-F238E27FC236}">
                <a16:creationId xmlns:a16="http://schemas.microsoft.com/office/drawing/2014/main" id="{43D58EEE-3021-44E6-9DE6-74EEC25E351A}"/>
              </a:ext>
            </a:extLst>
          </p:cNvPr>
          <p:cNvPicPr>
            <a:picLocks noChangeAspect="1"/>
          </p:cNvPicPr>
          <p:nvPr/>
        </p:nvPicPr>
        <p:blipFill>
          <a:blip r:embed="rId5"/>
          <a:stretch>
            <a:fillRect/>
          </a:stretch>
        </p:blipFill>
        <p:spPr>
          <a:xfrm>
            <a:off x="3532745" y="650895"/>
            <a:ext cx="2413791" cy="4536105"/>
          </a:xfrm>
          <a:prstGeom prst="rect">
            <a:avLst/>
          </a:prstGeom>
        </p:spPr>
      </p:pic>
      <p:sp>
        <p:nvSpPr>
          <p:cNvPr id="5" name="文本框 4">
            <a:extLst>
              <a:ext uri="{FF2B5EF4-FFF2-40B4-BE49-F238E27FC236}">
                <a16:creationId xmlns:a16="http://schemas.microsoft.com/office/drawing/2014/main" id="{5F72ED64-B221-4A66-B990-4C324AB8FB26}"/>
              </a:ext>
            </a:extLst>
          </p:cNvPr>
          <p:cNvSpPr txBox="1"/>
          <p:nvPr/>
        </p:nvSpPr>
        <p:spPr>
          <a:xfrm>
            <a:off x="3101821" y="5241467"/>
            <a:ext cx="2844715" cy="1200329"/>
          </a:xfrm>
          <a:prstGeom prst="rect">
            <a:avLst/>
          </a:prstGeom>
          <a:noFill/>
        </p:spPr>
        <p:txBody>
          <a:bodyPr wrap="square" rtlCol="0">
            <a:spAutoFit/>
          </a:bodyPr>
          <a:lstStyle/>
          <a:p>
            <a:r>
              <a:rPr lang="zh-CN" altLang="en-US" dirty="0"/>
              <a:t>第七天 </a:t>
            </a:r>
            <a:r>
              <a:rPr lang="en-US" altLang="zh-CN" dirty="0"/>
              <a:t>2014</a:t>
            </a:r>
          </a:p>
          <a:p>
            <a:r>
              <a:rPr lang="en-US" altLang="zh-CN" u="sng" dirty="0">
                <a:hlinkClick r:id="rId6">
                  <a:extLst>
                    <a:ext uri="{A12FA001-AC4F-418D-AE19-62706E023703}">
                      <ahyp:hlinkClr xmlns:ahyp="http://schemas.microsoft.com/office/drawing/2018/hyperlinkcolor" val="tx"/>
                    </a:ext>
                  </a:extLst>
                </a:hlinkClick>
              </a:rPr>
              <a:t>Isabelle </a:t>
            </a:r>
            <a:r>
              <a:rPr lang="en-US" altLang="zh-CN" u="sng" dirty="0" err="1">
                <a:hlinkClick r:id="rId6">
                  <a:extLst>
                    <a:ext uri="{A12FA001-AC4F-418D-AE19-62706E023703}">
                      <ahyp:hlinkClr xmlns:ahyp="http://schemas.microsoft.com/office/drawing/2018/hyperlinkcolor" val="tx"/>
                    </a:ext>
                  </a:extLst>
                </a:hlinkClick>
              </a:rPr>
              <a:t>Rabut</a:t>
            </a:r>
            <a:r>
              <a:rPr lang="zh-CN" altLang="en-US" u="sng" dirty="0">
                <a:hlinkClick r:id="rId6">
                  <a:extLst>
                    <a:ext uri="{A12FA001-AC4F-418D-AE19-62706E023703}">
                      <ahyp:hlinkClr xmlns:ahyp="http://schemas.microsoft.com/office/drawing/2018/hyperlinkcolor" val="tx"/>
                    </a:ext>
                  </a:extLst>
                </a:hlinkClick>
              </a:rPr>
              <a:t>（南方书编“中国文学”丛书的主编何碧玉）</a:t>
            </a:r>
            <a:r>
              <a:rPr lang="en-US" altLang="zh-CN" u="sng" dirty="0">
                <a:hlinkClick r:id="rId6">
                  <a:extLst>
                    <a:ext uri="{A12FA001-AC4F-418D-AE19-62706E023703}">
                      <ahyp:hlinkClr xmlns:ahyp="http://schemas.microsoft.com/office/drawing/2018/hyperlinkcolor" val="tx"/>
                    </a:ext>
                  </a:extLst>
                </a:hlinkClick>
              </a:rPr>
              <a:t>/Angel Pino</a:t>
            </a:r>
            <a:r>
              <a:rPr lang="en-US" altLang="zh-CN" u="sng" dirty="0"/>
              <a:t> </a:t>
            </a:r>
            <a:endParaRPr lang="zh-CN" altLang="en-US" u="sng" dirty="0"/>
          </a:p>
        </p:txBody>
      </p:sp>
      <p:pic>
        <p:nvPicPr>
          <p:cNvPr id="25" name="图片 24">
            <a:extLst>
              <a:ext uri="{FF2B5EF4-FFF2-40B4-BE49-F238E27FC236}">
                <a16:creationId xmlns:a16="http://schemas.microsoft.com/office/drawing/2014/main" id="{AD1FCEC1-30FE-4196-AF5E-0DAD69CAE976}"/>
              </a:ext>
            </a:extLst>
          </p:cNvPr>
          <p:cNvPicPr>
            <a:picLocks noChangeAspect="1"/>
          </p:cNvPicPr>
          <p:nvPr/>
        </p:nvPicPr>
        <p:blipFill>
          <a:blip r:embed="rId7"/>
          <a:stretch>
            <a:fillRect/>
          </a:stretch>
        </p:blipFill>
        <p:spPr>
          <a:xfrm>
            <a:off x="4612221" y="790203"/>
            <a:ext cx="2524125" cy="4743450"/>
          </a:xfrm>
          <a:prstGeom prst="rect">
            <a:avLst/>
          </a:prstGeom>
        </p:spPr>
      </p:pic>
      <p:sp>
        <p:nvSpPr>
          <p:cNvPr id="27" name="文本框 26">
            <a:extLst>
              <a:ext uri="{FF2B5EF4-FFF2-40B4-BE49-F238E27FC236}">
                <a16:creationId xmlns:a16="http://schemas.microsoft.com/office/drawing/2014/main" id="{AAD3D77A-5E83-4CF2-BCBC-73360825BA41}"/>
              </a:ext>
            </a:extLst>
          </p:cNvPr>
          <p:cNvSpPr txBox="1"/>
          <p:nvPr/>
        </p:nvSpPr>
        <p:spPr>
          <a:xfrm>
            <a:off x="4739640" y="5541538"/>
            <a:ext cx="2516415" cy="1200329"/>
          </a:xfrm>
          <a:prstGeom prst="rect">
            <a:avLst/>
          </a:prstGeom>
          <a:noFill/>
        </p:spPr>
        <p:txBody>
          <a:bodyPr wrap="square" rtlCol="0">
            <a:spAutoFit/>
          </a:bodyPr>
          <a:lstStyle/>
          <a:p>
            <a:r>
              <a:rPr lang="zh-CN" altLang="en-US" dirty="0"/>
              <a:t>十个词汇里的中国</a:t>
            </a:r>
            <a:endParaRPr lang="en-US" altLang="zh-CN" dirty="0"/>
          </a:p>
          <a:p>
            <a:r>
              <a:rPr lang="en-US" altLang="zh-CN" dirty="0"/>
              <a:t>2010 Isabelle </a:t>
            </a:r>
            <a:r>
              <a:rPr lang="en-US" altLang="zh-CN" dirty="0" err="1"/>
              <a:t>Rabut</a:t>
            </a:r>
            <a:r>
              <a:rPr lang="en-US" altLang="zh-CN" dirty="0"/>
              <a:t> (Translator), Angel Pino (Translator)</a:t>
            </a:r>
            <a:endParaRPr lang="zh-CN" altLang="en-US" dirty="0"/>
          </a:p>
        </p:txBody>
      </p:sp>
      <p:pic>
        <p:nvPicPr>
          <p:cNvPr id="28" name="图片 27">
            <a:extLst>
              <a:ext uri="{FF2B5EF4-FFF2-40B4-BE49-F238E27FC236}">
                <a16:creationId xmlns:a16="http://schemas.microsoft.com/office/drawing/2014/main" id="{5CA8A20F-68F5-43BE-98A9-717F74F78824}"/>
              </a:ext>
            </a:extLst>
          </p:cNvPr>
          <p:cNvPicPr>
            <a:picLocks noChangeAspect="1"/>
          </p:cNvPicPr>
          <p:nvPr/>
        </p:nvPicPr>
        <p:blipFill>
          <a:blip r:embed="rId8"/>
          <a:stretch>
            <a:fillRect/>
          </a:stretch>
        </p:blipFill>
        <p:spPr>
          <a:xfrm>
            <a:off x="6032948" y="983908"/>
            <a:ext cx="2847975" cy="4752975"/>
          </a:xfrm>
          <a:prstGeom prst="rect">
            <a:avLst/>
          </a:prstGeom>
        </p:spPr>
      </p:pic>
      <p:sp>
        <p:nvSpPr>
          <p:cNvPr id="29" name="文本框 28">
            <a:extLst>
              <a:ext uri="{FF2B5EF4-FFF2-40B4-BE49-F238E27FC236}">
                <a16:creationId xmlns:a16="http://schemas.microsoft.com/office/drawing/2014/main" id="{7E5C6779-3B95-4C35-B8D6-727E85A59A7F}"/>
              </a:ext>
            </a:extLst>
          </p:cNvPr>
          <p:cNvSpPr txBox="1"/>
          <p:nvPr/>
        </p:nvSpPr>
        <p:spPr>
          <a:xfrm>
            <a:off x="6245466" y="5721567"/>
            <a:ext cx="2844715" cy="1200329"/>
          </a:xfrm>
          <a:prstGeom prst="rect">
            <a:avLst/>
          </a:prstGeom>
          <a:noFill/>
        </p:spPr>
        <p:txBody>
          <a:bodyPr wrap="square" rtlCol="0">
            <a:spAutoFit/>
          </a:bodyPr>
          <a:lstStyle/>
          <a:p>
            <a:r>
              <a:rPr lang="zh-CN" altLang="en-US" dirty="0"/>
              <a:t>兄弟 </a:t>
            </a:r>
            <a:r>
              <a:rPr lang="en-US" altLang="zh-CN" dirty="0"/>
              <a:t>2008</a:t>
            </a:r>
          </a:p>
          <a:p>
            <a:r>
              <a:rPr lang="en-US" altLang="zh-CN" dirty="0"/>
              <a:t>Yu Hua (Author), Angel Pino (Translator), Isabelle </a:t>
            </a:r>
            <a:r>
              <a:rPr lang="en-US" altLang="zh-CN" dirty="0" err="1"/>
              <a:t>Rabut</a:t>
            </a:r>
            <a:r>
              <a:rPr lang="en-US" altLang="zh-CN" dirty="0"/>
              <a:t> (Translator)</a:t>
            </a:r>
            <a:endParaRPr lang="zh-CN" altLang="en-US" dirty="0"/>
          </a:p>
        </p:txBody>
      </p:sp>
      <p:pic>
        <p:nvPicPr>
          <p:cNvPr id="30" name="图片 29">
            <a:extLst>
              <a:ext uri="{FF2B5EF4-FFF2-40B4-BE49-F238E27FC236}">
                <a16:creationId xmlns:a16="http://schemas.microsoft.com/office/drawing/2014/main" id="{193A5C9D-0D4A-4C7D-A7C7-D528E36E087D}"/>
              </a:ext>
            </a:extLst>
          </p:cNvPr>
          <p:cNvPicPr>
            <a:picLocks noChangeAspect="1"/>
          </p:cNvPicPr>
          <p:nvPr/>
        </p:nvPicPr>
        <p:blipFill>
          <a:blip r:embed="rId9"/>
          <a:stretch>
            <a:fillRect/>
          </a:stretch>
        </p:blipFill>
        <p:spPr>
          <a:xfrm>
            <a:off x="7841298" y="1283980"/>
            <a:ext cx="3095625" cy="4752975"/>
          </a:xfrm>
          <a:prstGeom prst="rect">
            <a:avLst/>
          </a:prstGeom>
        </p:spPr>
      </p:pic>
      <p:sp>
        <p:nvSpPr>
          <p:cNvPr id="31" name="文本框 30">
            <a:extLst>
              <a:ext uri="{FF2B5EF4-FFF2-40B4-BE49-F238E27FC236}">
                <a16:creationId xmlns:a16="http://schemas.microsoft.com/office/drawing/2014/main" id="{E2756D1B-8012-4FBC-80BC-B6C988AEBF80}"/>
              </a:ext>
            </a:extLst>
          </p:cNvPr>
          <p:cNvSpPr txBox="1"/>
          <p:nvPr/>
        </p:nvSpPr>
        <p:spPr>
          <a:xfrm>
            <a:off x="9071934" y="6096063"/>
            <a:ext cx="1629103" cy="646331"/>
          </a:xfrm>
          <a:prstGeom prst="rect">
            <a:avLst/>
          </a:prstGeom>
          <a:noFill/>
        </p:spPr>
        <p:txBody>
          <a:bodyPr wrap="square" rtlCol="0">
            <a:spAutoFit/>
          </a:bodyPr>
          <a:lstStyle/>
          <a:p>
            <a:r>
              <a:rPr lang="zh-CN" altLang="en-US" dirty="0"/>
              <a:t>许三观卖血记 </a:t>
            </a:r>
            <a:r>
              <a:rPr lang="en-US" altLang="zh-CN" dirty="0"/>
              <a:t>1997 </a:t>
            </a:r>
            <a:r>
              <a:rPr lang="en-US" altLang="zh-CN" dirty="0" err="1"/>
              <a:t>Actes</a:t>
            </a:r>
            <a:r>
              <a:rPr lang="en-US" altLang="zh-CN" dirty="0"/>
              <a:t> Sud</a:t>
            </a:r>
            <a:endParaRPr lang="zh-CN" altLang="en-US" dirty="0"/>
          </a:p>
        </p:txBody>
      </p:sp>
      <p:sp>
        <p:nvSpPr>
          <p:cNvPr id="32" name="文本框 31">
            <a:extLst>
              <a:ext uri="{FF2B5EF4-FFF2-40B4-BE49-F238E27FC236}">
                <a16:creationId xmlns:a16="http://schemas.microsoft.com/office/drawing/2014/main" id="{FF5601F4-36EE-4C6A-948C-57814F9716D5}"/>
              </a:ext>
            </a:extLst>
          </p:cNvPr>
          <p:cNvSpPr txBox="1"/>
          <p:nvPr/>
        </p:nvSpPr>
        <p:spPr>
          <a:xfrm>
            <a:off x="604016" y="6232405"/>
            <a:ext cx="1251143" cy="369332"/>
          </a:xfrm>
          <a:prstGeom prst="rect">
            <a:avLst/>
          </a:prstGeom>
          <a:noFill/>
        </p:spPr>
        <p:txBody>
          <a:bodyPr wrap="square" rtlCol="0">
            <a:spAutoFit/>
          </a:bodyPr>
          <a:lstStyle/>
          <a:p>
            <a:r>
              <a:rPr lang="en-US" altLang="zh-CN" dirty="0"/>
              <a:t>Hang 2010</a:t>
            </a:r>
            <a:endParaRPr lang="zh-CN" altLang="en-US" dirty="0"/>
          </a:p>
        </p:txBody>
      </p:sp>
      <p:sp>
        <p:nvSpPr>
          <p:cNvPr id="3" name="文本框 2">
            <a:extLst>
              <a:ext uri="{FF2B5EF4-FFF2-40B4-BE49-F238E27FC236}">
                <a16:creationId xmlns:a16="http://schemas.microsoft.com/office/drawing/2014/main" id="{6F4363C2-E101-4155-B1A3-C1C9A7E90555}"/>
              </a:ext>
            </a:extLst>
          </p:cNvPr>
          <p:cNvSpPr txBox="1"/>
          <p:nvPr/>
        </p:nvSpPr>
        <p:spPr>
          <a:xfrm>
            <a:off x="1206229" y="5241467"/>
            <a:ext cx="1190640" cy="369332"/>
          </a:xfrm>
          <a:prstGeom prst="rect">
            <a:avLst/>
          </a:prstGeom>
          <a:noFill/>
        </p:spPr>
        <p:txBody>
          <a:bodyPr wrap="square" rtlCol="0">
            <a:spAutoFit/>
          </a:bodyPr>
          <a:lstStyle/>
          <a:p>
            <a:r>
              <a:rPr lang="en-US" altLang="zh-CN" dirty="0" err="1"/>
              <a:t>Actes</a:t>
            </a:r>
            <a:r>
              <a:rPr lang="en-US" altLang="zh-CN" dirty="0"/>
              <a:t> Sud</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27"/>
                                        </p:tgtEl>
                                        <p:attrNameLst>
                                          <p:attrName>ppt_x</p:attrName>
                                        </p:attrNameLst>
                                      </p:cBhvr>
                                      <p:tavLst>
                                        <p:tav tm="0">
                                          <p:val>
                                            <p:strVal val="ppt_x"/>
                                          </p:val>
                                        </p:tav>
                                        <p:tav tm="100000">
                                          <p:val>
                                            <p:strVal val="ppt_x"/>
                                          </p:val>
                                        </p:tav>
                                      </p:tavLst>
                                    </p:anim>
                                    <p:anim calcmode="lin" valueType="num">
                                      <p:cBhvr additive="base">
                                        <p:cTn id="34" dur="500"/>
                                        <p:tgtEl>
                                          <p:spTgt spid="27"/>
                                        </p:tgtEl>
                                        <p:attrNameLst>
                                          <p:attrName>ppt_y</p:attrName>
                                        </p:attrNameLst>
                                      </p:cBhvr>
                                      <p:tavLst>
                                        <p:tav tm="0">
                                          <p:val>
                                            <p:strVal val="ppt_y"/>
                                          </p:val>
                                        </p:tav>
                                        <p:tav tm="100000">
                                          <p:val>
                                            <p:strVal val="1+ppt_h/2"/>
                                          </p:val>
                                        </p:tav>
                                      </p:tavLst>
                                    </p:anim>
                                    <p:set>
                                      <p:cBhvr>
                                        <p:cTn id="35" dur="1" fill="hold">
                                          <p:stCondLst>
                                            <p:cond delay="499"/>
                                          </p:stCondLst>
                                        </p:cTn>
                                        <p:tgtEl>
                                          <p:spTgt spid="27"/>
                                        </p:tgtEl>
                                        <p:attrNameLst>
                                          <p:attrName>style.visibility</p:attrName>
                                        </p:attrNameLst>
                                      </p:cBhvr>
                                      <p:to>
                                        <p:strVal val="hidden"/>
                                      </p:to>
                                    </p:set>
                                  </p:childTnLst>
                                </p:cTn>
                              </p:par>
                            </p:childTnLst>
                          </p:cTn>
                        </p:par>
                        <p:par>
                          <p:cTn id="36" fill="hold">
                            <p:stCondLst>
                              <p:cond delay="500"/>
                            </p:stCondLst>
                            <p:childTnLst>
                              <p:par>
                                <p:cTn id="37" presetID="16" presetClass="entr" presetSubtype="2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29"/>
                                        </p:tgtEl>
                                        <p:attrNameLst>
                                          <p:attrName>ppt_x</p:attrName>
                                        </p:attrNameLst>
                                      </p:cBhvr>
                                      <p:tavLst>
                                        <p:tav tm="0">
                                          <p:val>
                                            <p:strVal val="ppt_x"/>
                                          </p:val>
                                        </p:tav>
                                        <p:tav tm="100000">
                                          <p:val>
                                            <p:strVal val="ppt_x"/>
                                          </p:val>
                                        </p:tav>
                                      </p:tavLst>
                                    </p:anim>
                                    <p:anim calcmode="lin" valueType="num">
                                      <p:cBhvr additive="base">
                                        <p:cTn id="47" dur="500"/>
                                        <p:tgtEl>
                                          <p:spTgt spid="29"/>
                                        </p:tgtEl>
                                        <p:attrNameLst>
                                          <p:attrName>ppt_y</p:attrName>
                                        </p:attrNameLst>
                                      </p:cBhvr>
                                      <p:tavLst>
                                        <p:tav tm="0">
                                          <p:val>
                                            <p:strVal val="ppt_y"/>
                                          </p:val>
                                        </p:tav>
                                        <p:tav tm="100000">
                                          <p:val>
                                            <p:strVal val="1+ppt_h/2"/>
                                          </p:val>
                                        </p:tav>
                                      </p:tavLst>
                                    </p:anim>
                                    <p:set>
                                      <p:cBhvr>
                                        <p:cTn id="48" dur="1" fill="hold">
                                          <p:stCondLst>
                                            <p:cond delay="499"/>
                                          </p:stCondLst>
                                        </p:cTn>
                                        <p:tgtEl>
                                          <p:spTgt spid="2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31"/>
                                        </p:tgtEl>
                                      </p:cBhvr>
                                    </p:animEffect>
                                    <p:anim calcmode="lin" valueType="num">
                                      <p:cBhvr>
                                        <p:cTn id="64" dur="1000"/>
                                        <p:tgtEl>
                                          <p:spTgt spid="31"/>
                                        </p:tgtEl>
                                        <p:attrNameLst>
                                          <p:attrName>ppt_x</p:attrName>
                                        </p:attrNameLst>
                                      </p:cBhvr>
                                      <p:tavLst>
                                        <p:tav tm="0">
                                          <p:val>
                                            <p:strVal val="ppt_x"/>
                                          </p:val>
                                        </p:tav>
                                        <p:tav tm="100000">
                                          <p:val>
                                            <p:strVal val="ppt_x"/>
                                          </p:val>
                                        </p:tav>
                                      </p:tavLst>
                                    </p:anim>
                                    <p:anim calcmode="lin" valueType="num">
                                      <p:cBhvr>
                                        <p:cTn id="65" dur="1000"/>
                                        <p:tgtEl>
                                          <p:spTgt spid="31"/>
                                        </p:tgtEl>
                                        <p:attrNameLst>
                                          <p:attrName>ppt_y</p:attrName>
                                        </p:attrNameLst>
                                      </p:cBhvr>
                                      <p:tavLst>
                                        <p:tav tm="0">
                                          <p:val>
                                            <p:strVal val="ppt_y"/>
                                          </p:val>
                                        </p:tav>
                                        <p:tav tm="100000">
                                          <p:val>
                                            <p:strVal val="ppt_y+.1"/>
                                          </p:val>
                                        </p:tav>
                                      </p:tavLst>
                                    </p:anim>
                                    <p:set>
                                      <p:cBhvr>
                                        <p:cTn id="66"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7" grpId="0"/>
      <p:bldP spid="27" grpId="1"/>
      <p:bldP spid="29" grpId="0"/>
      <p:bldP spid="29" grpId="1"/>
      <p:bldP spid="31" grpId="0"/>
      <p:bldP spid="3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
  <p:tag name="ISPRING_SCORM_RATE_SLIDES" val="0"/>
  <p:tag name="ISPRING_SCORM_RATE_QUIZZES" val="0"/>
  <p:tag name="ISPRING_SCORM_PASSING_SCORE" val="0.000000"/>
  <p:tag name="ISPRING_ULTRA_SCORM_COURSE_ID" val="290EE3CE-796A-49A9-AAEC-30229A38A0D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ppt\17894227\包图网_17894227绿色中国风 简约 年终工作汇报通用模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2hbtrat">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2089</TotalTime>
  <Words>1391</Words>
  <Application>Microsoft Office PowerPoint</Application>
  <PresentationFormat>宽屏</PresentationFormat>
  <Paragraphs>96</Paragraphs>
  <Slides>14</Slides>
  <Notes>14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14</vt:i4>
      </vt:variant>
    </vt:vector>
  </HeadingPairs>
  <TitlesOfParts>
    <vt:vector size="23" baseType="lpstr">
      <vt:lpstr>Amazon Ember</vt:lpstr>
      <vt:lpstr>华文行楷</vt:lpstr>
      <vt:lpstr>微软雅黑</vt:lpstr>
      <vt:lpstr>印品黑体</vt:lpstr>
      <vt:lpstr>Adobe Naskh Medium</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Huang Qiong</cp:lastModifiedBy>
  <cp:revision>143</cp:revision>
  <dcterms:created xsi:type="dcterms:W3CDTF">2017-08-18T03:02:00Z</dcterms:created>
  <dcterms:modified xsi:type="dcterms:W3CDTF">2022-04-14T06:45:57Z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y fmtid="{D5CDD505-2E9C-101B-9397-08002B2CF9AE}" pid="3" name="KSORubyTemplateID">
    <vt:lpwstr>2</vt:lpwstr>
  </property>
</Properties>
</file>