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6"/>
  </p:notesMasterIdLst>
  <p:handoutMasterIdLst>
    <p:handoutMasterId r:id="rId20"/>
  </p:handoutMasterIdLst>
  <p:sldIdLst>
    <p:sldId id="387" r:id="rId4"/>
    <p:sldId id="260" r:id="rId5"/>
    <p:sldId id="348" r:id="rId7"/>
    <p:sldId id="269" r:id="rId8"/>
    <p:sldId id="313" r:id="rId9"/>
    <p:sldId id="315" r:id="rId10"/>
    <p:sldId id="316" r:id="rId11"/>
    <p:sldId id="317" r:id="rId12"/>
    <p:sldId id="320" r:id="rId13"/>
    <p:sldId id="354" r:id="rId14"/>
    <p:sldId id="357" r:id="rId15"/>
    <p:sldId id="266" r:id="rId16"/>
    <p:sldId id="359" r:id="rId17"/>
    <p:sldId id="388" r:id="rId18"/>
    <p:sldId id="27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F24"/>
    <a:srgbClr val="C5A37E"/>
    <a:srgbClr val="86181D"/>
    <a:srgbClr val="B08250"/>
    <a:srgbClr val="6F5233"/>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8" autoAdjust="0"/>
    <p:restoredTop sz="86820" autoAdjust="0"/>
  </p:normalViewPr>
  <p:slideViewPr>
    <p:cSldViewPr snapToGrid="0">
      <p:cViewPr>
        <p:scale>
          <a:sx n="100" d="100"/>
          <a:sy n="100" d="100"/>
        </p:scale>
        <p:origin x="-1158" y="-72"/>
      </p:cViewPr>
      <p:guideLst>
        <p:guide orient="horz" pos="2074"/>
        <p:guide pos="38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D7555-2E0D-41F6-8692-FC02B8A02F9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D26EB-2494-47DD-9D8C-40B7A4D8AAD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0">
    <p:cover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组合 2"/>
          <p:cNvGrpSpPr/>
          <p:nvPr userDrawn="1"/>
        </p:nvGrpSpPr>
        <p:grpSpPr>
          <a:xfrm>
            <a:off x="3957608" y="308133"/>
            <a:ext cx="4276783" cy="931334"/>
            <a:chOff x="3730285" y="406399"/>
            <a:chExt cx="4276783" cy="931334"/>
          </a:xfrm>
        </p:grpSpPr>
        <p:sp>
          <p:nvSpPr>
            <p:cNvPr id="4" name="六边形 3"/>
            <p:cNvSpPr/>
            <p:nvPr/>
          </p:nvSpPr>
          <p:spPr>
            <a:xfrm>
              <a:off x="4047068" y="555467"/>
              <a:ext cx="3960000" cy="684000"/>
            </a:xfrm>
            <a:prstGeom prst="hexagon">
              <a:avLst/>
            </a:prstGeom>
            <a:noFill/>
            <a:ln w="38100" cmpd="thickThi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3730285" y="406399"/>
              <a:ext cx="879708" cy="931334"/>
              <a:chOff x="2367153" y="-1263534"/>
              <a:chExt cx="879708" cy="931334"/>
            </a:xfrm>
          </p:grpSpPr>
          <p:sp>
            <p:nvSpPr>
              <p:cNvPr id="6" name="椭圆 5"/>
              <p:cNvSpPr/>
              <p:nvPr/>
            </p:nvSpPr>
            <p:spPr>
              <a:xfrm>
                <a:off x="2493739" y="-1049867"/>
                <a:ext cx="504000" cy="504000"/>
              </a:xfrm>
              <a:prstGeom prst="ellipse">
                <a:avLst/>
              </a:prstGeom>
              <a:solidFill>
                <a:srgbClr val="AA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2" cstate="email">
                <a:duotone>
                  <a:schemeClr val="accent6">
                    <a:shade val="45000"/>
                    <a:satMod val="135000"/>
                  </a:schemeClr>
                  <a:prstClr val="white"/>
                </a:duotone>
              </a:blip>
              <a:srcRect/>
              <a:stretch>
                <a:fillRect/>
              </a:stretch>
            </p:blipFill>
            <p:spPr>
              <a:xfrm>
                <a:off x="2367153" y="-1263534"/>
                <a:ext cx="879708" cy="931334"/>
              </a:xfrm>
              <a:prstGeom prst="rect">
                <a:avLst/>
              </a:prstGeom>
            </p:spPr>
          </p:pic>
        </p:grpSp>
      </p:grpSp>
      <p:grpSp>
        <p:nvGrpSpPr>
          <p:cNvPr id="9" name="组合 8"/>
          <p:cNvGrpSpPr/>
          <p:nvPr userDrawn="1"/>
        </p:nvGrpSpPr>
        <p:grpSpPr>
          <a:xfrm>
            <a:off x="5888649" y="6265333"/>
            <a:ext cx="414702" cy="414976"/>
            <a:chOff x="5808208" y="6104309"/>
            <a:chExt cx="541538" cy="576000"/>
          </a:xfrm>
        </p:grpSpPr>
        <p:pic>
          <p:nvPicPr>
            <p:cNvPr id="10" name="图片 9"/>
            <p:cNvPicPr>
              <a:picLocks noChangeAspect="1"/>
            </p:cNvPicPr>
            <p:nvPr/>
          </p:nvPicPr>
          <p:blipFill>
            <a:blip r:embed="rId3" cstate="email"/>
            <a:stretch>
              <a:fillRect/>
            </a:stretch>
          </p:blipFill>
          <p:spPr>
            <a:xfrm>
              <a:off x="5811410" y="6104309"/>
              <a:ext cx="535135" cy="576000"/>
            </a:xfrm>
            <a:prstGeom prst="rect">
              <a:avLst/>
            </a:prstGeom>
          </p:spPr>
        </p:pic>
        <p:pic>
          <p:nvPicPr>
            <p:cNvPr id="11" name="图片 10"/>
            <p:cNvPicPr>
              <a:picLocks noChangeAspect="1"/>
            </p:cNvPicPr>
            <p:nvPr/>
          </p:nvPicPr>
          <p:blipFill>
            <a:blip r:embed="rId4" cstate="email"/>
            <a:stretch>
              <a:fillRect/>
            </a:stretch>
          </p:blipFill>
          <p:spPr>
            <a:xfrm>
              <a:off x="5808208" y="6104309"/>
              <a:ext cx="541538" cy="576000"/>
            </a:xfrm>
            <a:prstGeom prst="rect">
              <a:avLst/>
            </a:prstGeom>
          </p:spPr>
        </p:pic>
      </p:grpSp>
      <p:sp>
        <p:nvSpPr>
          <p:cNvPr id="12" name="矩形 11"/>
          <p:cNvSpPr/>
          <p:nvPr userDrawn="1"/>
        </p:nvSpPr>
        <p:spPr>
          <a:xfrm>
            <a:off x="283654" y="6330867"/>
            <a:ext cx="11624692" cy="246221"/>
          </a:xfrm>
          <a:prstGeom prst="rect">
            <a:avLst/>
          </a:prstGeom>
        </p:spPr>
        <p:txBody>
          <a:bodyPr wrap="square">
            <a:spAutoFit/>
          </a:bodyPr>
          <a:lstStyle/>
          <a:p>
            <a:pPr algn="ctr"/>
            <a:r>
              <a:rPr lang="zh-CN" altLang="en-US" sz="1000" spc="300" dirty="0">
                <a:solidFill>
                  <a:srgbClr val="B08250"/>
                </a:solidFill>
                <a:latin typeface="方正姚体" panose="02010601030101010101" pitchFamily="2" charset="-122"/>
                <a:ea typeface="方正姚体" panose="02010601030101010101" pitchFamily="2" charset="-122"/>
              </a:rPr>
              <a:t>谪仙当日事狂游，槌碎黄鹤夸风流。有无较版则且置，格高兴逸吞山邱。         故宫登楼名偶似，远眺欲见蓬瀛洲。陡思我祖开创艰，守成予责增惕愁。</a:t>
            </a:r>
            <a:endParaRPr lang="zh-CN" altLang="en-US" sz="1000" spc="300" dirty="0">
              <a:solidFill>
                <a:srgbClr val="B08250"/>
              </a:solidFill>
              <a:latin typeface="方正姚体" panose="02010601030101010101" pitchFamily="2" charset="-122"/>
              <a:ea typeface="方正姚体" panose="02010601030101010101" pitchFamily="2" charset="-122"/>
            </a:endParaRPr>
          </a:p>
        </p:txBody>
      </p:sp>
    </p:spTree>
  </p:cSld>
  <p:clrMapOvr>
    <a:masterClrMapping/>
  </p:clrMapOvr>
  <p:transition spd="slow" advTm="0">
    <p:cover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Tm="0">
    <p:cover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Tm="0">
    <p:cover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4" name="TextBox 3"/>
          <p:cNvSpPr txBox="1"/>
          <p:nvPr userDrawn="1"/>
        </p:nvSpPr>
        <p:spPr>
          <a:xfrm>
            <a:off x="1907705" y="506869"/>
            <a:ext cx="1800200" cy="118430"/>
          </a:xfrm>
          <a:prstGeom prst="rect">
            <a:avLst/>
          </a:prstGeom>
          <a:noFill/>
        </p:spPr>
        <p:txBody>
          <a:bodyPr wrap="square" rtlCol="0">
            <a:spAutoFit/>
          </a:bodyPr>
          <a:lstStyle/>
          <a:p>
            <a:pPr defTabSz="914400">
              <a:lnSpc>
                <a:spcPct val="200000"/>
              </a:lnSpc>
            </a:pPr>
            <a:r>
              <a:rPr lang="en-US" altLang="zh-CN" sz="100" dirty="0" smtClean="0">
                <a:solidFill>
                  <a:prstClr val="black"/>
                </a:solidFill>
                <a:latin typeface="微软雅黑" panose="020B0503020204020204" pitchFamily="34" charset="-122"/>
                <a:ea typeface="微软雅黑" panose="020B0503020204020204" pitchFamily="34" charset="-122"/>
                <a:hlinkClick r:id="rId2"/>
              </a:rPr>
              <a:t>PPT</a:t>
            </a:r>
            <a:r>
              <a:rPr lang="zh-CN" altLang="en-US" sz="100" dirty="0" smtClean="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smtClean="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smtClean="0">
                <a:solidFill>
                  <a:prstClr val="black"/>
                </a:solidFill>
                <a:latin typeface="微软雅黑" panose="020B0503020204020204" pitchFamily="34" charset="-122"/>
                <a:ea typeface="微软雅黑" panose="020B0503020204020204" pitchFamily="34" charset="-122"/>
              </a:rPr>
              <a:t> </a:t>
            </a:r>
            <a:endParaRPr lang="en-US" altLang="zh-CN" sz="100"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Tm="0">
    <p:cover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1F2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advTm="0">
    <p:cover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jpeg"/><Relationship Id="rId10" Type="http://schemas.openxmlformats.org/officeDocument/2006/relationships/notesSlide" Target="../notesSlides/notesSlide12.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5.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2.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microsoft.com/office/2007/relationships/hdphoto" Target="../media/image21.wdp"/><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email"/>
          <a:srcRect/>
          <a:stretch>
            <a:fillRect/>
          </a:stretch>
        </p:blipFill>
        <p:spPr>
          <a:xfrm>
            <a:off x="0" y="-634"/>
            <a:ext cx="12192000" cy="6858000"/>
          </a:xfrm>
          <a:prstGeom prst="rect">
            <a:avLst/>
          </a:prstGeom>
        </p:spPr>
      </p:pic>
      <p:grpSp>
        <p:nvGrpSpPr>
          <p:cNvPr id="4" name="组合 3"/>
          <p:cNvGrpSpPr>
            <a:grpSpLocks noChangeAspect="1"/>
          </p:cNvGrpSpPr>
          <p:nvPr/>
        </p:nvGrpSpPr>
        <p:grpSpPr>
          <a:xfrm>
            <a:off x="5475605" y="1568450"/>
            <a:ext cx="5861685" cy="4852670"/>
            <a:chOff x="7179437" y="465146"/>
            <a:chExt cx="3808709" cy="3153150"/>
          </a:xfrm>
        </p:grpSpPr>
        <p:pic>
          <p:nvPicPr>
            <p:cNvPr id="9" name="图片 8"/>
            <p:cNvPicPr>
              <a:picLocks noChangeAspect="1"/>
            </p:cNvPicPr>
            <p:nvPr/>
          </p:nvPicPr>
          <p:blipFill>
            <a:blip r:embed="rId2" cstate="email"/>
            <a:stretch>
              <a:fillRect/>
            </a:stretch>
          </p:blipFill>
          <p:spPr>
            <a:xfrm>
              <a:off x="7404147" y="465146"/>
              <a:ext cx="3583999" cy="2912726"/>
            </a:xfrm>
            <a:prstGeom prst="rect">
              <a:avLst/>
            </a:prstGeom>
          </p:spPr>
        </p:pic>
        <p:pic>
          <p:nvPicPr>
            <p:cNvPr id="5" name="图片 4"/>
            <p:cNvPicPr>
              <a:picLocks noChangeAspect="1"/>
            </p:cNvPicPr>
            <p:nvPr/>
          </p:nvPicPr>
          <p:blipFill>
            <a:blip r:embed="rId3" cstate="email"/>
            <a:stretch>
              <a:fillRect/>
            </a:stretch>
          </p:blipFill>
          <p:spPr>
            <a:xfrm>
              <a:off x="8518358" y="1147169"/>
              <a:ext cx="1039527" cy="2361593"/>
            </a:xfrm>
            <a:prstGeom prst="rect">
              <a:avLst/>
            </a:prstGeom>
          </p:spPr>
        </p:pic>
        <p:pic>
          <p:nvPicPr>
            <p:cNvPr id="6" name="图片 5"/>
            <p:cNvPicPr>
              <a:picLocks noChangeAspect="1"/>
            </p:cNvPicPr>
            <p:nvPr/>
          </p:nvPicPr>
          <p:blipFill>
            <a:blip r:embed="rId4" cstate="email"/>
            <a:stretch>
              <a:fillRect/>
            </a:stretch>
          </p:blipFill>
          <p:spPr>
            <a:xfrm>
              <a:off x="8230308" y="1031013"/>
              <a:ext cx="1513482" cy="2587283"/>
            </a:xfrm>
            <a:prstGeom prst="rect">
              <a:avLst/>
            </a:prstGeom>
          </p:spPr>
        </p:pic>
        <p:pic>
          <p:nvPicPr>
            <p:cNvPr id="8" name="图片 7"/>
            <p:cNvPicPr>
              <a:picLocks noChangeAspect="1"/>
            </p:cNvPicPr>
            <p:nvPr/>
          </p:nvPicPr>
          <p:blipFill>
            <a:blip r:embed="rId5" cstate="email"/>
            <a:stretch>
              <a:fillRect/>
            </a:stretch>
          </p:blipFill>
          <p:spPr>
            <a:xfrm>
              <a:off x="7179437" y="2216852"/>
              <a:ext cx="3493984" cy="214731"/>
            </a:xfrm>
            <a:prstGeom prst="rect">
              <a:avLst/>
            </a:prstGeom>
          </p:spPr>
        </p:pic>
      </p:grpSp>
      <p:pic>
        <p:nvPicPr>
          <p:cNvPr id="10" name="图片 9"/>
          <p:cNvPicPr>
            <a:picLocks noChangeAspect="1"/>
          </p:cNvPicPr>
          <p:nvPr/>
        </p:nvPicPr>
        <p:blipFill>
          <a:blip r:embed="rId6" cstate="email"/>
          <a:stretch>
            <a:fillRect/>
          </a:stretch>
        </p:blipFill>
        <p:spPr>
          <a:xfrm flipH="1">
            <a:off x="3839624" y="3821474"/>
            <a:ext cx="1717997" cy="451077"/>
          </a:xfrm>
          <a:prstGeom prst="rect">
            <a:avLst/>
          </a:prstGeom>
        </p:spPr>
      </p:pic>
      <p:pic>
        <p:nvPicPr>
          <p:cNvPr id="11" name="图片 10"/>
          <p:cNvPicPr>
            <a:picLocks noChangeAspect="1"/>
          </p:cNvPicPr>
          <p:nvPr/>
        </p:nvPicPr>
        <p:blipFill>
          <a:blip r:embed="rId7" cstate="email"/>
          <a:stretch>
            <a:fillRect/>
          </a:stretch>
        </p:blipFill>
        <p:spPr>
          <a:xfrm>
            <a:off x="2864213" y="4949434"/>
            <a:ext cx="1968198" cy="605682"/>
          </a:xfrm>
          <a:prstGeom prst="rect">
            <a:avLst/>
          </a:prstGeom>
        </p:spPr>
      </p:pic>
      <p:pic>
        <p:nvPicPr>
          <p:cNvPr id="12" name="图片 11"/>
          <p:cNvPicPr>
            <a:picLocks noChangeAspect="1"/>
          </p:cNvPicPr>
          <p:nvPr/>
        </p:nvPicPr>
        <p:blipFill>
          <a:blip r:embed="rId6" cstate="email"/>
          <a:stretch>
            <a:fillRect/>
          </a:stretch>
        </p:blipFill>
        <p:spPr>
          <a:xfrm>
            <a:off x="9970445" y="3312574"/>
            <a:ext cx="1717997" cy="451077"/>
          </a:xfrm>
          <a:prstGeom prst="rect">
            <a:avLst/>
          </a:prstGeom>
        </p:spPr>
      </p:pic>
      <p:pic>
        <p:nvPicPr>
          <p:cNvPr id="16" name="图片 15"/>
          <p:cNvPicPr>
            <a:picLocks noChangeAspect="1"/>
          </p:cNvPicPr>
          <p:nvPr/>
        </p:nvPicPr>
        <p:blipFill>
          <a:blip r:embed="rId8" cstate="print">
            <a:lum bright="70000" contrast="-70000"/>
          </a:blip>
          <a:stretch>
            <a:fillRect/>
          </a:stretch>
        </p:blipFill>
        <p:spPr>
          <a:xfrm>
            <a:off x="0" y="4866394"/>
            <a:ext cx="3371850" cy="1990725"/>
          </a:xfrm>
          <a:prstGeom prst="rect">
            <a:avLst/>
          </a:prstGeom>
          <a:noFill/>
          <a:ln>
            <a:noFill/>
          </a:ln>
        </p:spPr>
      </p:pic>
      <p:sp>
        <p:nvSpPr>
          <p:cNvPr id="2" name="文本框 1"/>
          <p:cNvSpPr txBox="1"/>
          <p:nvPr/>
        </p:nvSpPr>
        <p:spPr>
          <a:xfrm>
            <a:off x="212090" y="4221480"/>
            <a:ext cx="1947545" cy="645160"/>
          </a:xfrm>
          <a:prstGeom prst="rect">
            <a:avLst/>
          </a:prstGeom>
          <a:noFill/>
        </p:spPr>
        <p:txBody>
          <a:bodyPr wrap="square" rtlCol="0">
            <a:spAutoFit/>
          </a:bodyPr>
          <a:p>
            <a:r>
              <a:rPr lang="en-US" altLang="zh-CN">
                <a:latin typeface="Arial Rounded MT Bold" panose="020F0704030504030204" charset="0"/>
                <a:cs typeface="Arial Rounded MT Bold" panose="020F0704030504030204" charset="0"/>
              </a:rPr>
              <a:t>7, Mar, 2022 Betty</a:t>
            </a:r>
            <a:endParaRPr lang="en-US" altLang="zh-CN">
              <a:latin typeface="Arial Rounded MT Bold" panose="020F0704030504030204" charset="0"/>
              <a:cs typeface="Arial Rounded MT Bold" panose="020F07040305040302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739765" y="895350"/>
            <a:ext cx="5690235" cy="2091690"/>
          </a:xfrm>
          <a:prstGeom prst="rect">
            <a:avLst/>
          </a:prstGeom>
          <a:noFill/>
        </p:spPr>
        <p:txBody>
          <a:bodyPr wrap="square" rtlCol="0">
            <a:spAutoFit/>
          </a:bodyPr>
          <a:p>
            <a:pPr fontAlgn="auto">
              <a:lnSpc>
                <a:spcPts val="26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Forbidden City is divided into two parts, the Outer Court</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外朝） and Inner Court（内廷）. The Outer Court is the place where the emperor deals with political affairs. There are mainly three halls: the Hall of Supreme Harmony(太和殿）, the Hall of Central Harmony（中和殿）, and the Hall of Preserving Harmony（保和殿）.</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pic>
        <p:nvPicPr>
          <p:cNvPr id="6" name="图片 5"/>
          <p:cNvPicPr>
            <a:picLocks noChangeAspect="1"/>
          </p:cNvPicPr>
          <p:nvPr/>
        </p:nvPicPr>
        <p:blipFill>
          <a:blip r:embed="rId1"/>
          <a:stretch>
            <a:fillRect/>
          </a:stretch>
        </p:blipFill>
        <p:spPr>
          <a:xfrm>
            <a:off x="548005" y="278130"/>
            <a:ext cx="4951730" cy="6301740"/>
          </a:xfrm>
          <a:prstGeom prst="rect">
            <a:avLst/>
          </a:prstGeom>
        </p:spPr>
      </p:pic>
      <p:sp>
        <p:nvSpPr>
          <p:cNvPr id="7" name="文本框 6"/>
          <p:cNvSpPr txBox="1"/>
          <p:nvPr/>
        </p:nvSpPr>
        <p:spPr>
          <a:xfrm>
            <a:off x="5739765" y="3342005"/>
            <a:ext cx="5690235" cy="2425065"/>
          </a:xfrm>
          <a:prstGeom prst="rect">
            <a:avLst/>
          </a:prstGeom>
          <a:noFill/>
        </p:spPr>
        <p:txBody>
          <a:bodyPr wrap="square" rtlCol="0">
            <a:spAutoFit/>
          </a:bodyPr>
          <a:p>
            <a:pPr fontAlgn="auto">
              <a:lnSpc>
                <a:spcPts val="26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Inner Court or the Back Palace includes the northern sections, and is the residence of the emperor and his family, and is used for day-to-day affairs of state. The Inner Court takes Palace of Heavenly Purity（乾清宫）, the Hall of Union（交泰宫） and Palace of Earthly Tranquility（坤宁宫） as its center with six palaces in the east and six palaces in the west（东、西六宫）.</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93395" y="294640"/>
            <a:ext cx="5353685" cy="3607435"/>
          </a:xfrm>
          <a:prstGeom prst="rect">
            <a:avLst/>
          </a:prstGeom>
        </p:spPr>
      </p:pic>
      <p:pic>
        <p:nvPicPr>
          <p:cNvPr id="6" name="图片 5"/>
          <p:cNvPicPr>
            <a:picLocks noChangeAspect="1"/>
          </p:cNvPicPr>
          <p:nvPr/>
        </p:nvPicPr>
        <p:blipFill>
          <a:blip r:embed="rId2"/>
          <a:stretch>
            <a:fillRect/>
          </a:stretch>
        </p:blipFill>
        <p:spPr>
          <a:xfrm>
            <a:off x="6101080" y="328295"/>
            <a:ext cx="5815330" cy="3573780"/>
          </a:xfrm>
          <a:prstGeom prst="rect">
            <a:avLst/>
          </a:prstGeom>
        </p:spPr>
      </p:pic>
      <p:sp>
        <p:nvSpPr>
          <p:cNvPr id="8" name="文本框 7"/>
          <p:cNvSpPr txBox="1"/>
          <p:nvPr/>
        </p:nvSpPr>
        <p:spPr>
          <a:xfrm>
            <a:off x="821690" y="4321175"/>
            <a:ext cx="10445750" cy="2014855"/>
          </a:xfrm>
          <a:prstGeom prst="rect">
            <a:avLst/>
          </a:prstGeom>
          <a:noFill/>
        </p:spPr>
        <p:txBody>
          <a:bodyPr wrap="square" rtlCol="0">
            <a:spAutoFit/>
          </a:bodyPr>
          <a:p>
            <a:pPr fontAlgn="auto">
              <a:lnSpc>
                <a:spcPts val="2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Hall of Supreme Harmony, standing atop a three-tiered marble terrace, is the heart of the immense Forbidden City palace complex, the most dignified building. The 35.5 meters high hall has a double-layered roof which represents the highest construction rank in the whole empire and thus is exclusively for the emperor. Covering a floor area of 2,377 square meters, the grand hall is the largest wooden structure in the world. In the palace stands the emperor's  Dragon Throne. It is surrounded by six huge golden pillars, engraved with dragons representing the supreme dignities and power of the Emperor.</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email">
            <a:lum bright="70000" contrast="-70000"/>
          </a:blip>
          <a:stretch>
            <a:fillRect/>
          </a:stretch>
        </p:blipFill>
        <p:spPr>
          <a:xfrm>
            <a:off x="3737483" y="833592"/>
            <a:ext cx="4717032" cy="2779547"/>
          </a:xfrm>
          <a:prstGeom prst="rect">
            <a:avLst/>
          </a:prstGeom>
        </p:spPr>
      </p:pic>
      <p:pic>
        <p:nvPicPr>
          <p:cNvPr id="11" name="图片 10"/>
          <p:cNvPicPr>
            <a:picLocks noChangeAspect="1"/>
          </p:cNvPicPr>
          <p:nvPr/>
        </p:nvPicPr>
        <p:blipFill>
          <a:blip r:embed="rId2" cstate="email">
            <a:duotone>
              <a:prstClr val="black"/>
              <a:srgbClr val="D9C3A5">
                <a:tint val="50000"/>
                <a:satMod val="180000"/>
              </a:srgbClr>
            </a:duotone>
          </a:blip>
          <a:stretch>
            <a:fillRect/>
          </a:stretch>
        </p:blipFill>
        <p:spPr>
          <a:xfrm>
            <a:off x="2585330" y="930530"/>
            <a:ext cx="1602669" cy="600786"/>
          </a:xfrm>
          <a:prstGeom prst="rect">
            <a:avLst/>
          </a:prstGeom>
        </p:spPr>
      </p:pic>
      <p:grpSp>
        <p:nvGrpSpPr>
          <p:cNvPr id="28" name="组合 27"/>
          <p:cNvGrpSpPr/>
          <p:nvPr/>
        </p:nvGrpSpPr>
        <p:grpSpPr>
          <a:xfrm>
            <a:off x="3386666" y="3572939"/>
            <a:ext cx="5418667" cy="1202267"/>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5144729" y="3774235"/>
            <a:ext cx="3390903" cy="829945"/>
          </a:xfrm>
          <a:prstGeom prst="rect">
            <a:avLst/>
          </a:prstGeom>
          <a:noFill/>
        </p:spPr>
        <p:txBody>
          <a:bodyPr wrap="square" rtlCol="0">
            <a:spAutoFit/>
          </a:bodyPr>
          <a:lstStyle/>
          <a:p>
            <a:pPr algn="l"/>
            <a:r>
              <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Crafts</a:t>
            </a:r>
            <a:endPar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1" name="组合 30"/>
          <p:cNvGrpSpPr/>
          <p:nvPr/>
        </p:nvGrpSpPr>
        <p:grpSpPr>
          <a:xfrm>
            <a:off x="5726000" y="4735006"/>
            <a:ext cx="740000" cy="1781795"/>
            <a:chOff x="5726000" y="4735006"/>
            <a:chExt cx="740000" cy="1781795"/>
          </a:xfrm>
        </p:grpSpPr>
        <p:grpSp>
          <p:nvGrpSpPr>
            <p:cNvPr id="21" name="组合 20"/>
            <p:cNvGrpSpPr>
              <a:grpSpLocks noChangeAspect="1"/>
            </p:cNvGrpSpPr>
            <p:nvPr/>
          </p:nvGrpSpPr>
          <p:grpSpPr>
            <a:xfrm>
              <a:off x="5726000" y="5776801"/>
              <a:ext cx="740000" cy="740000"/>
              <a:chOff x="3715024" y="5545667"/>
              <a:chExt cx="972000" cy="972000"/>
            </a:xfrm>
          </p:grpSpPr>
          <p:sp>
            <p:nvSpPr>
              <p:cNvPr id="20" name="椭圆 19"/>
              <p:cNvSpPr/>
              <p:nvPr/>
            </p:nvSpPr>
            <p:spPr>
              <a:xfrm>
                <a:off x="3715024" y="5545667"/>
                <a:ext cx="972000" cy="972000"/>
              </a:xfrm>
              <a:prstGeom prst="ellipse">
                <a:avLst/>
              </a:prstGeom>
              <a:solidFill>
                <a:schemeClr val="bg1"/>
              </a:solidFill>
              <a:l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email"/>
              <a:stretch>
                <a:fillRect/>
              </a:stretch>
            </p:blipFill>
            <p:spPr>
              <a:xfrm>
                <a:off x="3870201" y="5704114"/>
                <a:ext cx="695515" cy="739776"/>
              </a:xfrm>
              <a:prstGeom prst="rect">
                <a:avLst/>
              </a:prstGeom>
            </p:spPr>
          </p:pic>
        </p:grpSp>
        <p:cxnSp>
          <p:nvCxnSpPr>
            <p:cNvPr id="23" name="直接连接符 22"/>
            <p:cNvCxnSpPr>
              <a:stCxn id="14" idx="2"/>
              <a:endCxn id="20" idx="0"/>
            </p:cNvCxnSpPr>
            <p:nvPr/>
          </p:nvCxnSpPr>
          <p:spPr>
            <a:xfrm>
              <a:off x="6095999" y="4735006"/>
              <a:ext cx="1" cy="1041795"/>
            </a:xfrm>
            <a:prstGeom prst="line">
              <a:avLst/>
            </a:prstGeom>
            <a:ln w="12700">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email"/>
          <a:stretch>
            <a:fillRect/>
          </a:stretch>
        </p:blipFill>
        <p:spPr>
          <a:xfrm>
            <a:off x="7399925" y="4705695"/>
            <a:ext cx="2252020" cy="693024"/>
          </a:xfrm>
          <a:prstGeom prst="rect">
            <a:avLst/>
          </a:prstGeom>
        </p:spPr>
      </p:pic>
      <p:grpSp>
        <p:nvGrpSpPr>
          <p:cNvPr id="30" name="组合 29"/>
          <p:cNvGrpSpPr/>
          <p:nvPr/>
        </p:nvGrpSpPr>
        <p:grpSpPr>
          <a:xfrm>
            <a:off x="7587085" y="4009504"/>
            <a:ext cx="286264" cy="360000"/>
            <a:chOff x="7587085" y="4009504"/>
            <a:chExt cx="286264" cy="360000"/>
          </a:xfrm>
        </p:grpSpPr>
        <p:sp>
          <p:nvSpPr>
            <p:cNvPr id="13" name="箭头: V 形 12"/>
            <p:cNvSpPr/>
            <p:nvPr/>
          </p:nvSpPr>
          <p:spPr>
            <a:xfrm>
              <a:off x="7587085"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p:cNvSpPr/>
            <p:nvPr/>
          </p:nvSpPr>
          <p:spPr>
            <a:xfrm>
              <a:off x="7684450"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17445" y="293370"/>
            <a:ext cx="7356475" cy="3766820"/>
          </a:xfrm>
          <a:prstGeom prst="rect">
            <a:avLst/>
          </a:prstGeom>
        </p:spPr>
      </p:pic>
      <p:sp>
        <p:nvSpPr>
          <p:cNvPr id="10" name="文本框 9"/>
          <p:cNvSpPr txBox="1"/>
          <p:nvPr/>
        </p:nvSpPr>
        <p:spPr>
          <a:xfrm>
            <a:off x="1808480" y="4442460"/>
            <a:ext cx="8815070" cy="2030095"/>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Ancient Chinese architecture is an important component of the world architectural system. During its long development, it gradually formed into a style that featured earthwork</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（土作）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combining masonry</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（石作）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scaffolding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（搭材作）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carpentry</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（木作）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tilework</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（瓦作）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paint and lacquer</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（油作）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decorative painting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（彩画作）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and papering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（裱糊作）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which are called the “Eight Great Crafts” in the industry. In 2008, “Official Ancient Architecture Construction Skills”</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（官式古建筑营造技艺）</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was included in the national intangible cultural heritage.</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324485" y="228600"/>
            <a:ext cx="2856230" cy="3233420"/>
            <a:chOff x="511" y="360"/>
            <a:chExt cx="4498" cy="5092"/>
          </a:xfrm>
        </p:grpSpPr>
        <p:pic>
          <p:nvPicPr>
            <p:cNvPr id="2" name="图片 1"/>
            <p:cNvPicPr>
              <a:picLocks noChangeAspect="1"/>
            </p:cNvPicPr>
            <p:nvPr/>
          </p:nvPicPr>
          <p:blipFill>
            <a:blip r:embed="rId1"/>
            <a:srcRect/>
            <a:stretch>
              <a:fillRect/>
            </a:stretch>
          </p:blipFill>
          <p:spPr>
            <a:xfrm>
              <a:off x="511" y="360"/>
              <a:ext cx="4498" cy="4220"/>
            </a:xfrm>
            <a:prstGeom prst="rect">
              <a:avLst/>
            </a:prstGeom>
          </p:spPr>
        </p:pic>
        <p:sp>
          <p:nvSpPr>
            <p:cNvPr id="16" name="文本框 15"/>
            <p:cNvSpPr txBox="1"/>
            <p:nvPr/>
          </p:nvSpPr>
          <p:spPr>
            <a:xfrm>
              <a:off x="1086" y="4872"/>
              <a:ext cx="3348"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earthwork</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（土作）</a:t>
              </a:r>
              <a:endParaRPr lang="zh-CN" altLang="en-US"/>
            </a:p>
          </p:txBody>
        </p:sp>
      </p:grpSp>
      <p:grpSp>
        <p:nvGrpSpPr>
          <p:cNvPr id="40" name="组合 39"/>
          <p:cNvGrpSpPr/>
          <p:nvPr/>
        </p:nvGrpSpPr>
        <p:grpSpPr>
          <a:xfrm>
            <a:off x="3260090" y="212725"/>
            <a:ext cx="2726690" cy="3248660"/>
            <a:chOff x="5263" y="336"/>
            <a:chExt cx="4294" cy="5116"/>
          </a:xfrm>
        </p:grpSpPr>
        <p:pic>
          <p:nvPicPr>
            <p:cNvPr id="4" name="图片 3" descr="Screenshot_20220305_164441_tv.danmaku.bili"/>
            <p:cNvPicPr>
              <a:picLocks noChangeAspect="1"/>
            </p:cNvPicPr>
            <p:nvPr/>
          </p:nvPicPr>
          <p:blipFill>
            <a:blip r:embed="rId2"/>
            <a:srcRect/>
            <a:stretch>
              <a:fillRect/>
            </a:stretch>
          </p:blipFill>
          <p:spPr>
            <a:xfrm>
              <a:off x="5263" y="336"/>
              <a:ext cx="4295" cy="4220"/>
            </a:xfrm>
            <a:prstGeom prst="rect">
              <a:avLst/>
            </a:prstGeom>
          </p:spPr>
        </p:pic>
        <p:sp>
          <p:nvSpPr>
            <p:cNvPr id="19" name="文本框 18"/>
            <p:cNvSpPr txBox="1"/>
            <p:nvPr/>
          </p:nvSpPr>
          <p:spPr>
            <a:xfrm>
              <a:off x="5798" y="4872"/>
              <a:ext cx="3226"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masonry</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（石作）</a:t>
              </a:r>
              <a:endParaRPr lang="zh-CN" altLang="en-US"/>
            </a:p>
          </p:txBody>
        </p:sp>
      </p:grpSp>
      <p:grpSp>
        <p:nvGrpSpPr>
          <p:cNvPr id="41" name="组合 40"/>
          <p:cNvGrpSpPr/>
          <p:nvPr/>
        </p:nvGrpSpPr>
        <p:grpSpPr>
          <a:xfrm>
            <a:off x="6069965" y="212725"/>
            <a:ext cx="2886710" cy="3248660"/>
            <a:chOff x="9749" y="336"/>
            <a:chExt cx="4444" cy="5116"/>
          </a:xfrm>
        </p:grpSpPr>
        <p:pic>
          <p:nvPicPr>
            <p:cNvPr id="5" name="图片 4"/>
            <p:cNvPicPr>
              <a:picLocks noChangeAspect="1"/>
            </p:cNvPicPr>
            <p:nvPr/>
          </p:nvPicPr>
          <p:blipFill>
            <a:blip r:embed="rId3"/>
            <a:srcRect/>
            <a:stretch>
              <a:fillRect/>
            </a:stretch>
          </p:blipFill>
          <p:spPr>
            <a:xfrm>
              <a:off x="9749" y="336"/>
              <a:ext cx="4444" cy="4219"/>
            </a:xfrm>
            <a:prstGeom prst="rect">
              <a:avLst/>
            </a:prstGeom>
          </p:spPr>
        </p:pic>
        <p:sp>
          <p:nvSpPr>
            <p:cNvPr id="22" name="文本框 21"/>
            <p:cNvSpPr txBox="1"/>
            <p:nvPr/>
          </p:nvSpPr>
          <p:spPr>
            <a:xfrm>
              <a:off x="10191" y="4872"/>
              <a:ext cx="3561"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scaffolding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（搭材作）</a:t>
              </a:r>
              <a:endParaRPr lang="zh-CN" altLang="en-US"/>
            </a:p>
          </p:txBody>
        </p:sp>
      </p:grpSp>
      <p:grpSp>
        <p:nvGrpSpPr>
          <p:cNvPr id="42" name="组合 41"/>
          <p:cNvGrpSpPr/>
          <p:nvPr/>
        </p:nvGrpSpPr>
        <p:grpSpPr>
          <a:xfrm>
            <a:off x="9062720" y="228600"/>
            <a:ext cx="2849880" cy="3217545"/>
            <a:chOff x="14385" y="385"/>
            <a:chExt cx="4488" cy="5067"/>
          </a:xfrm>
        </p:grpSpPr>
        <p:pic>
          <p:nvPicPr>
            <p:cNvPr id="8" name="图片 7"/>
            <p:cNvPicPr>
              <a:picLocks noChangeAspect="1"/>
            </p:cNvPicPr>
            <p:nvPr/>
          </p:nvPicPr>
          <p:blipFill>
            <a:blip r:embed="rId4"/>
            <a:srcRect/>
            <a:stretch>
              <a:fillRect/>
            </a:stretch>
          </p:blipFill>
          <p:spPr>
            <a:xfrm>
              <a:off x="14385" y="385"/>
              <a:ext cx="4489" cy="4171"/>
            </a:xfrm>
            <a:prstGeom prst="rect">
              <a:avLst/>
            </a:prstGeom>
          </p:spPr>
        </p:pic>
        <p:sp>
          <p:nvSpPr>
            <p:cNvPr id="26" name="文本框 25"/>
            <p:cNvSpPr txBox="1"/>
            <p:nvPr/>
          </p:nvSpPr>
          <p:spPr>
            <a:xfrm>
              <a:off x="15085" y="4872"/>
              <a:ext cx="3088" cy="580"/>
            </a:xfrm>
            <a:prstGeom prst="rect">
              <a:avLst/>
            </a:prstGeom>
            <a:noFill/>
          </p:spPr>
          <p:txBody>
            <a:bodyPr wrap="none" rtlCol="0" anchor="t">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carpentry</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（木作）</a:t>
              </a:r>
              <a:endParaRPr lang="zh-CN" altLang="en-US"/>
            </a:p>
          </p:txBody>
        </p:sp>
      </p:grpSp>
      <p:grpSp>
        <p:nvGrpSpPr>
          <p:cNvPr id="43" name="组合 42"/>
          <p:cNvGrpSpPr/>
          <p:nvPr/>
        </p:nvGrpSpPr>
        <p:grpSpPr>
          <a:xfrm>
            <a:off x="323850" y="3593465"/>
            <a:ext cx="3315335" cy="3144520"/>
            <a:chOff x="510" y="5659"/>
            <a:chExt cx="5221" cy="4952"/>
          </a:xfrm>
        </p:grpSpPr>
        <p:pic>
          <p:nvPicPr>
            <p:cNvPr id="32" name="图片 31"/>
            <p:cNvPicPr>
              <a:picLocks noChangeAspect="1"/>
            </p:cNvPicPr>
            <p:nvPr/>
          </p:nvPicPr>
          <p:blipFill>
            <a:blip r:embed="rId5"/>
            <a:srcRect/>
            <a:stretch>
              <a:fillRect/>
            </a:stretch>
          </p:blipFill>
          <p:spPr>
            <a:xfrm>
              <a:off x="510" y="5659"/>
              <a:ext cx="4499" cy="4009"/>
            </a:xfrm>
            <a:prstGeom prst="rect">
              <a:avLst/>
            </a:prstGeom>
          </p:spPr>
        </p:pic>
        <p:sp>
          <p:nvSpPr>
            <p:cNvPr id="33" name="文本框 32"/>
            <p:cNvSpPr txBox="1"/>
            <p:nvPr/>
          </p:nvSpPr>
          <p:spPr>
            <a:xfrm>
              <a:off x="1085" y="10031"/>
              <a:ext cx="4647"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tilework</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（瓦作）</a:t>
              </a:r>
              <a:endParaRPr lang="zh-CN" altLang="en-US"/>
            </a:p>
          </p:txBody>
        </p:sp>
      </p:grpSp>
      <p:grpSp>
        <p:nvGrpSpPr>
          <p:cNvPr id="44" name="组合 43"/>
          <p:cNvGrpSpPr/>
          <p:nvPr/>
        </p:nvGrpSpPr>
        <p:grpSpPr>
          <a:xfrm>
            <a:off x="3178810" y="3579495"/>
            <a:ext cx="2890520" cy="3144520"/>
            <a:chOff x="5135" y="5659"/>
            <a:chExt cx="4552" cy="4952"/>
          </a:xfrm>
        </p:grpSpPr>
        <p:pic>
          <p:nvPicPr>
            <p:cNvPr id="34" name="图片 33"/>
            <p:cNvPicPr>
              <a:picLocks noChangeAspect="1"/>
            </p:cNvPicPr>
            <p:nvPr/>
          </p:nvPicPr>
          <p:blipFill>
            <a:blip r:embed="rId6"/>
            <a:srcRect/>
            <a:stretch>
              <a:fillRect/>
            </a:stretch>
          </p:blipFill>
          <p:spPr>
            <a:xfrm>
              <a:off x="5264" y="5659"/>
              <a:ext cx="4294" cy="4052"/>
            </a:xfrm>
            <a:prstGeom prst="rect">
              <a:avLst/>
            </a:prstGeom>
          </p:spPr>
        </p:pic>
        <p:sp>
          <p:nvSpPr>
            <p:cNvPr id="37" name="文本框 36"/>
            <p:cNvSpPr txBox="1"/>
            <p:nvPr/>
          </p:nvSpPr>
          <p:spPr>
            <a:xfrm>
              <a:off x="5135" y="10031"/>
              <a:ext cx="4553"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paint and lacquer</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（油作）</a:t>
              </a:r>
              <a:endParaRPr lang="zh-CN" altLang="en-US"/>
            </a:p>
          </p:txBody>
        </p:sp>
      </p:grpSp>
      <p:grpSp>
        <p:nvGrpSpPr>
          <p:cNvPr id="45" name="组合 44"/>
          <p:cNvGrpSpPr/>
          <p:nvPr/>
        </p:nvGrpSpPr>
        <p:grpSpPr>
          <a:xfrm>
            <a:off x="5949315" y="3593465"/>
            <a:ext cx="3893820" cy="3144520"/>
            <a:chOff x="9558" y="5659"/>
            <a:chExt cx="6132" cy="4952"/>
          </a:xfrm>
        </p:grpSpPr>
        <p:pic>
          <p:nvPicPr>
            <p:cNvPr id="35" name="图片 34"/>
            <p:cNvPicPr>
              <a:picLocks noChangeAspect="1"/>
            </p:cNvPicPr>
            <p:nvPr/>
          </p:nvPicPr>
          <p:blipFill>
            <a:blip r:embed="rId7"/>
            <a:srcRect/>
            <a:stretch>
              <a:fillRect/>
            </a:stretch>
          </p:blipFill>
          <p:spPr>
            <a:xfrm>
              <a:off x="9749" y="5659"/>
              <a:ext cx="4546" cy="4052"/>
            </a:xfrm>
            <a:prstGeom prst="rect">
              <a:avLst/>
            </a:prstGeom>
          </p:spPr>
        </p:pic>
        <p:sp>
          <p:nvSpPr>
            <p:cNvPr id="38" name="文本框 37"/>
            <p:cNvSpPr txBox="1"/>
            <p:nvPr/>
          </p:nvSpPr>
          <p:spPr>
            <a:xfrm>
              <a:off x="9558" y="10031"/>
              <a:ext cx="6133"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decorative painting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（彩画作）</a:t>
              </a:r>
              <a:endParaRPr lang="zh-CN" altLang="en-US"/>
            </a:p>
          </p:txBody>
        </p:sp>
      </p:grpSp>
      <p:grpSp>
        <p:nvGrpSpPr>
          <p:cNvPr id="46" name="组合 45"/>
          <p:cNvGrpSpPr/>
          <p:nvPr/>
        </p:nvGrpSpPr>
        <p:grpSpPr>
          <a:xfrm>
            <a:off x="9062720" y="3548380"/>
            <a:ext cx="2849880" cy="3189605"/>
            <a:chOff x="14385" y="5588"/>
            <a:chExt cx="4488" cy="5023"/>
          </a:xfrm>
        </p:grpSpPr>
        <p:pic>
          <p:nvPicPr>
            <p:cNvPr id="36" name="图片 35"/>
            <p:cNvPicPr>
              <a:picLocks noChangeAspect="1"/>
            </p:cNvPicPr>
            <p:nvPr/>
          </p:nvPicPr>
          <p:blipFill>
            <a:blip r:embed="rId8"/>
            <a:srcRect/>
            <a:stretch>
              <a:fillRect/>
            </a:stretch>
          </p:blipFill>
          <p:spPr>
            <a:xfrm>
              <a:off x="14385" y="5588"/>
              <a:ext cx="4489" cy="4195"/>
            </a:xfrm>
            <a:prstGeom prst="rect">
              <a:avLst/>
            </a:prstGeom>
          </p:spPr>
        </p:pic>
        <p:sp>
          <p:nvSpPr>
            <p:cNvPr id="39" name="文本框 38"/>
            <p:cNvSpPr txBox="1"/>
            <p:nvPr/>
          </p:nvSpPr>
          <p:spPr>
            <a:xfrm>
              <a:off x="14800" y="10031"/>
              <a:ext cx="3657"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papering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（裱糊作）</a:t>
              </a:r>
              <a:endParaRPr lang="zh-CN" altLang="en-US"/>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email">
            <a:lum bright="70000" contrast="-70000"/>
          </a:blip>
          <a:stretch>
            <a:fillRect/>
          </a:stretch>
        </p:blipFill>
        <p:spPr>
          <a:xfrm>
            <a:off x="2702213" y="395446"/>
            <a:ext cx="6787571" cy="3999628"/>
          </a:xfrm>
          <a:prstGeom prst="rect">
            <a:avLst/>
          </a:prstGeom>
        </p:spPr>
      </p:pic>
      <p:grpSp>
        <p:nvGrpSpPr>
          <p:cNvPr id="28" name="组合 27"/>
          <p:cNvGrpSpPr/>
          <p:nvPr/>
        </p:nvGrpSpPr>
        <p:grpSpPr>
          <a:xfrm>
            <a:off x="1331135" y="4395074"/>
            <a:ext cx="9529729" cy="1794196"/>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3865198" y="4455066"/>
            <a:ext cx="6596723" cy="1568450"/>
          </a:xfrm>
          <a:prstGeom prst="rect">
            <a:avLst/>
          </a:prstGeom>
          <a:noFill/>
        </p:spPr>
        <p:txBody>
          <a:bodyPr wrap="square" rtlCol="0">
            <a:spAutoFit/>
          </a:bodyPr>
          <a:lstStyle/>
          <a:p>
            <a:pPr algn="l"/>
            <a:r>
              <a:rPr lang="en-US" altLang="zh-CN" sz="96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Thanks!</a:t>
            </a:r>
            <a:endParaRPr lang="en-US" altLang="zh-CN" sz="96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sp>
        <p:nvSpPr>
          <p:cNvPr id="2" name="文本框 1"/>
          <p:cNvSpPr txBox="1"/>
          <p:nvPr/>
        </p:nvSpPr>
        <p:spPr>
          <a:xfrm>
            <a:off x="212090" y="4221480"/>
            <a:ext cx="1947545" cy="645160"/>
          </a:xfrm>
          <a:prstGeom prst="rect">
            <a:avLst/>
          </a:prstGeom>
          <a:noFill/>
        </p:spPr>
        <p:txBody>
          <a:bodyPr wrap="square" rtlCol="0">
            <a:spAutoFit/>
          </a:bodyPr>
          <a:p>
            <a:r>
              <a:rPr lang="en-US" altLang="zh-CN">
                <a:latin typeface="Arial Rounded MT Bold" panose="020F0704030504030204" charset="0"/>
                <a:cs typeface="Arial Rounded MT Bold" panose="020F0704030504030204" charset="0"/>
              </a:rPr>
              <a:t>7, Mar, 2022 Betty</a:t>
            </a:r>
            <a:endParaRPr lang="en-US" altLang="zh-CN">
              <a:latin typeface="Arial Rounded MT Bold" panose="020F0704030504030204" charset="0"/>
              <a:cs typeface="Arial Rounded MT Bold" panose="020F07040305040302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725632" y="123825"/>
            <a:ext cx="6741437" cy="5867400"/>
          </a:xfrm>
          <a:prstGeom prst="rect">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p:cNvPicPr>
            <a:picLocks noChangeAspect="1"/>
          </p:cNvPicPr>
          <p:nvPr/>
        </p:nvPicPr>
        <p:blipFill>
          <a:blip r:embed="rId2" cstate="email">
            <a:extLst>
              <a:ext uri="{BEBA8EAE-BF5A-486C-A8C5-ECC9F3942E4B}">
                <a14:imgProps xmlns:a14="http://schemas.microsoft.com/office/drawing/2010/main">
                  <a14:imgLayer r:embed="rId3">
                    <a14:imgEffect>
                      <a14:backgroundRemoval t="9972" b="99758" l="0" r="99892"/>
                    </a14:imgEffect>
                  </a14:imgLayer>
                </a14:imgProps>
              </a:ext>
            </a:extLst>
          </a:blip>
          <a:stretch>
            <a:fillRect/>
          </a:stretch>
        </p:blipFill>
        <p:spPr>
          <a:xfrm>
            <a:off x="1279101" y="752303"/>
            <a:ext cx="9635065" cy="6417960"/>
          </a:xfrm>
          <a:prstGeom prst="ellipse">
            <a:avLst/>
          </a:prstGeom>
        </p:spPr>
      </p:pic>
      <p:pic>
        <p:nvPicPr>
          <p:cNvPr id="12" name="图片 11"/>
          <p:cNvPicPr>
            <a:picLocks noChangeAspect="1"/>
          </p:cNvPicPr>
          <p:nvPr/>
        </p:nvPicPr>
        <p:blipFill>
          <a:blip r:embed="rId4" cstate="email"/>
          <a:stretch>
            <a:fillRect/>
          </a:stretch>
        </p:blipFill>
        <p:spPr>
          <a:xfrm rot="16200000">
            <a:off x="1108075" y="2113915"/>
            <a:ext cx="4153535" cy="314960"/>
          </a:xfrm>
          <a:prstGeom prst="rect">
            <a:avLst/>
          </a:prstGeom>
        </p:spPr>
      </p:pic>
      <p:sp>
        <p:nvSpPr>
          <p:cNvPr id="13" name="文本框 12"/>
          <p:cNvSpPr txBox="1"/>
          <p:nvPr/>
        </p:nvSpPr>
        <p:spPr>
          <a:xfrm>
            <a:off x="3487420" y="636905"/>
            <a:ext cx="2649220" cy="460375"/>
          </a:xfrm>
          <a:prstGeom prst="rect">
            <a:avLst/>
          </a:prstGeom>
          <a:noFill/>
        </p:spPr>
        <p:txBody>
          <a:bodyPr wrap="square" rtlCol="0">
            <a:spAutoFit/>
          </a:bodyPr>
          <a:lstStyle/>
          <a:p>
            <a:r>
              <a:rPr lang="en-US" altLang="zh-CN" sz="2400" b="1" dirty="0">
                <a:latin typeface="Arial Rounded MT Bold" panose="020F0704030504030204" charset="0"/>
                <a:ea typeface="方正姚体" panose="02010601030101010101" pitchFamily="2" charset="-122"/>
                <a:cs typeface="Arial Rounded MT Bold" panose="020F0704030504030204" charset="0"/>
              </a:rPr>
              <a:t>CONTENTS</a:t>
            </a:r>
            <a:endParaRPr lang="zh-CN" altLang="en-US" sz="2400" b="1" dirty="0">
              <a:latin typeface="Arial Rounded MT Bold" panose="020F0704030504030204" charset="0"/>
              <a:ea typeface="方正姚体" panose="02010601030101010101" pitchFamily="2" charset="-122"/>
              <a:cs typeface="Arial Rounded MT Bold" panose="020F0704030504030204" charset="0"/>
            </a:endParaRPr>
          </a:p>
        </p:txBody>
      </p:sp>
      <p:sp>
        <p:nvSpPr>
          <p:cNvPr id="14" name="文本框 13"/>
          <p:cNvSpPr txBox="1"/>
          <p:nvPr/>
        </p:nvSpPr>
        <p:spPr>
          <a:xfrm>
            <a:off x="4003037" y="1608999"/>
            <a:ext cx="1800000" cy="460375"/>
          </a:xfrm>
          <a:prstGeom prst="rect">
            <a:avLst/>
          </a:prstGeom>
          <a:noFill/>
        </p:spPr>
        <p:txBody>
          <a:bodyPr wrap="square" rtlCol="0">
            <a:spAutoFit/>
          </a:bodyPr>
          <a:lstStyle/>
          <a:p>
            <a:pPr algn="l"/>
            <a:r>
              <a:rPr lang="en-US" altLang="zh-CN" sz="2400" dirty="0">
                <a:latin typeface="Arial Rounded MT Bold" panose="020F0704030504030204" charset="0"/>
                <a:ea typeface="方正姚体" panose="02010601030101010101" pitchFamily="2" charset="-122"/>
                <a:cs typeface="Arial Rounded MT Bold" panose="020F0704030504030204" charset="0"/>
              </a:rPr>
              <a:t>1. Name</a:t>
            </a:r>
            <a:endParaRPr lang="en-US" altLang="zh-CN" sz="2400" dirty="0">
              <a:latin typeface="Arial Rounded MT Bold" panose="020F0704030504030204" charset="0"/>
              <a:ea typeface="方正姚体" panose="02010601030101010101" pitchFamily="2" charset="-122"/>
              <a:cs typeface="Arial Rounded MT Bold" panose="020F0704030504030204" charset="0"/>
            </a:endParaRPr>
          </a:p>
        </p:txBody>
      </p:sp>
      <p:sp>
        <p:nvSpPr>
          <p:cNvPr id="15" name="文本框 14"/>
          <p:cNvSpPr txBox="1"/>
          <p:nvPr/>
        </p:nvSpPr>
        <p:spPr>
          <a:xfrm>
            <a:off x="6592829" y="1608999"/>
            <a:ext cx="1800000" cy="460375"/>
          </a:xfrm>
          <a:prstGeom prst="rect">
            <a:avLst/>
          </a:prstGeom>
          <a:noFill/>
        </p:spPr>
        <p:txBody>
          <a:bodyPr wrap="square" rtlCol="0">
            <a:spAutoFit/>
          </a:bodyPr>
          <a:lstStyle/>
          <a:p>
            <a:pPr algn="l"/>
            <a:r>
              <a:rPr lang="en-US" altLang="zh-CN" sz="2400" dirty="0">
                <a:latin typeface="Arial Rounded MT Bold" panose="020F0704030504030204" charset="0"/>
                <a:ea typeface="方正姚体" panose="02010601030101010101" pitchFamily="2" charset="-122"/>
                <a:cs typeface="Arial Rounded MT Bold" panose="020F0704030504030204" charset="0"/>
              </a:rPr>
              <a:t>2. History</a:t>
            </a:r>
            <a:endParaRPr lang="en-US" altLang="zh-CN" sz="2400" dirty="0">
              <a:latin typeface="方正姚体" panose="02010601030101010101" pitchFamily="2" charset="-122"/>
              <a:ea typeface="方正姚体" panose="02010601030101010101" pitchFamily="2" charset="-122"/>
            </a:endParaRPr>
          </a:p>
        </p:txBody>
      </p:sp>
      <p:sp>
        <p:nvSpPr>
          <p:cNvPr id="16" name="文本框 15"/>
          <p:cNvSpPr txBox="1"/>
          <p:nvPr/>
        </p:nvSpPr>
        <p:spPr>
          <a:xfrm>
            <a:off x="4003037" y="2619364"/>
            <a:ext cx="1800000" cy="460375"/>
          </a:xfrm>
          <a:prstGeom prst="rect">
            <a:avLst/>
          </a:prstGeom>
          <a:noFill/>
        </p:spPr>
        <p:txBody>
          <a:bodyPr wrap="square" rtlCol="0">
            <a:spAutoFit/>
          </a:bodyPr>
          <a:lstStyle/>
          <a:p>
            <a:pPr algn="l">
              <a:buClrTx/>
              <a:buSzTx/>
              <a:buFontTx/>
            </a:pPr>
            <a:r>
              <a:rPr lang="en-US" altLang="zh-CN" sz="2400" dirty="0">
                <a:latin typeface="Arial Rounded MT Bold" panose="020F0704030504030204" charset="0"/>
                <a:ea typeface="方正姚体" panose="02010601030101010101" pitchFamily="2" charset="-122"/>
                <a:cs typeface="Arial Rounded MT Bold" panose="020F0704030504030204" charset="0"/>
              </a:rPr>
              <a:t>3. Layout</a:t>
            </a:r>
            <a:endParaRPr lang="en-US" altLang="zh-CN" sz="2400" dirty="0">
              <a:latin typeface="Arial Rounded MT Bold" panose="020F0704030504030204" charset="0"/>
              <a:ea typeface="方正姚体" panose="02010601030101010101" pitchFamily="2" charset="-122"/>
              <a:cs typeface="Arial Rounded MT Bold" panose="020F0704030504030204" charset="0"/>
            </a:endParaRPr>
          </a:p>
        </p:txBody>
      </p:sp>
      <p:sp>
        <p:nvSpPr>
          <p:cNvPr id="17" name="文本框 16"/>
          <p:cNvSpPr txBox="1"/>
          <p:nvPr/>
        </p:nvSpPr>
        <p:spPr>
          <a:xfrm>
            <a:off x="6593177" y="2619364"/>
            <a:ext cx="1799304" cy="460375"/>
          </a:xfrm>
          <a:prstGeom prst="rect">
            <a:avLst/>
          </a:prstGeom>
          <a:noFill/>
        </p:spPr>
        <p:txBody>
          <a:bodyPr wrap="square" rtlCol="0">
            <a:spAutoFit/>
          </a:bodyPr>
          <a:lstStyle/>
          <a:p>
            <a:pPr algn="l"/>
            <a:r>
              <a:rPr lang="en-US" altLang="zh-CN" sz="2400" dirty="0">
                <a:latin typeface="Arial Rounded MT Bold" panose="020F0704030504030204" charset="0"/>
                <a:ea typeface="方正姚体" panose="02010601030101010101" pitchFamily="2" charset="-122"/>
                <a:cs typeface="Arial Rounded MT Bold" panose="020F0704030504030204" charset="0"/>
              </a:rPr>
              <a:t>4. Crafts</a:t>
            </a:r>
            <a:endParaRPr lang="en-US" altLang="zh-CN" sz="2400" dirty="0">
              <a:latin typeface="方正姚体" panose="02010601030101010101" pitchFamily="2" charset="-122"/>
              <a:ea typeface="方正姚体" panose="02010601030101010101" pitchFamily="2" charset="-122"/>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email">
            <a:lum bright="70000" contrast="-70000"/>
          </a:blip>
          <a:stretch>
            <a:fillRect/>
          </a:stretch>
        </p:blipFill>
        <p:spPr>
          <a:xfrm>
            <a:off x="3737483" y="833592"/>
            <a:ext cx="4717032" cy="2779547"/>
          </a:xfrm>
          <a:prstGeom prst="rect">
            <a:avLst/>
          </a:prstGeom>
        </p:spPr>
      </p:pic>
      <p:pic>
        <p:nvPicPr>
          <p:cNvPr id="11" name="图片 10"/>
          <p:cNvPicPr>
            <a:picLocks noChangeAspect="1"/>
          </p:cNvPicPr>
          <p:nvPr/>
        </p:nvPicPr>
        <p:blipFill>
          <a:blip r:embed="rId2" cstate="email">
            <a:duotone>
              <a:prstClr val="black"/>
              <a:srgbClr val="D9C3A5">
                <a:tint val="50000"/>
                <a:satMod val="180000"/>
              </a:srgbClr>
            </a:duotone>
          </a:blip>
          <a:stretch>
            <a:fillRect/>
          </a:stretch>
        </p:blipFill>
        <p:spPr>
          <a:xfrm>
            <a:off x="2585330" y="930530"/>
            <a:ext cx="1602669" cy="600786"/>
          </a:xfrm>
          <a:prstGeom prst="rect">
            <a:avLst/>
          </a:prstGeom>
        </p:spPr>
      </p:pic>
      <p:grpSp>
        <p:nvGrpSpPr>
          <p:cNvPr id="28" name="组合 27"/>
          <p:cNvGrpSpPr/>
          <p:nvPr/>
        </p:nvGrpSpPr>
        <p:grpSpPr>
          <a:xfrm>
            <a:off x="3386666" y="3572939"/>
            <a:ext cx="5418667" cy="1202267"/>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5137109" y="3758995"/>
            <a:ext cx="3390903" cy="829945"/>
          </a:xfrm>
          <a:prstGeom prst="rect">
            <a:avLst/>
          </a:prstGeom>
          <a:noFill/>
        </p:spPr>
        <p:txBody>
          <a:bodyPr wrap="square" rtlCol="0">
            <a:spAutoFit/>
          </a:bodyPr>
          <a:lstStyle/>
          <a:p>
            <a:pPr algn="l"/>
            <a:r>
              <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Name</a:t>
            </a:r>
            <a:endPar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1" name="组合 30"/>
          <p:cNvGrpSpPr/>
          <p:nvPr/>
        </p:nvGrpSpPr>
        <p:grpSpPr>
          <a:xfrm>
            <a:off x="5726000" y="4735006"/>
            <a:ext cx="740000" cy="1781795"/>
            <a:chOff x="5726000" y="4735006"/>
            <a:chExt cx="740000" cy="1781795"/>
          </a:xfrm>
        </p:grpSpPr>
        <p:grpSp>
          <p:nvGrpSpPr>
            <p:cNvPr id="21" name="组合 20"/>
            <p:cNvGrpSpPr>
              <a:grpSpLocks noChangeAspect="1"/>
            </p:cNvGrpSpPr>
            <p:nvPr/>
          </p:nvGrpSpPr>
          <p:grpSpPr>
            <a:xfrm>
              <a:off x="5726000" y="5776801"/>
              <a:ext cx="740000" cy="740000"/>
              <a:chOff x="3715024" y="5545667"/>
              <a:chExt cx="972000" cy="972000"/>
            </a:xfrm>
          </p:grpSpPr>
          <p:sp>
            <p:nvSpPr>
              <p:cNvPr id="20" name="椭圆 19"/>
              <p:cNvSpPr/>
              <p:nvPr/>
            </p:nvSpPr>
            <p:spPr>
              <a:xfrm>
                <a:off x="3715024" y="5545667"/>
                <a:ext cx="972000" cy="972000"/>
              </a:xfrm>
              <a:prstGeom prst="ellipse">
                <a:avLst/>
              </a:prstGeom>
              <a:solidFill>
                <a:schemeClr val="bg1"/>
              </a:solidFill>
              <a:l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email"/>
              <a:stretch>
                <a:fillRect/>
              </a:stretch>
            </p:blipFill>
            <p:spPr>
              <a:xfrm>
                <a:off x="3870201" y="5704114"/>
                <a:ext cx="695515" cy="739776"/>
              </a:xfrm>
              <a:prstGeom prst="rect">
                <a:avLst/>
              </a:prstGeom>
            </p:spPr>
          </p:pic>
        </p:grpSp>
        <p:cxnSp>
          <p:nvCxnSpPr>
            <p:cNvPr id="23" name="直接连接符 22"/>
            <p:cNvCxnSpPr>
              <a:stCxn id="14" idx="2"/>
              <a:endCxn id="20" idx="0"/>
            </p:cNvCxnSpPr>
            <p:nvPr/>
          </p:nvCxnSpPr>
          <p:spPr>
            <a:xfrm>
              <a:off x="6095999" y="4735006"/>
              <a:ext cx="1" cy="1041795"/>
            </a:xfrm>
            <a:prstGeom prst="line">
              <a:avLst/>
            </a:prstGeom>
            <a:ln w="12700">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email"/>
          <a:stretch>
            <a:fillRect/>
          </a:stretch>
        </p:blipFill>
        <p:spPr>
          <a:xfrm>
            <a:off x="7399925" y="4705695"/>
            <a:ext cx="2252020" cy="693024"/>
          </a:xfrm>
          <a:prstGeom prst="rect">
            <a:avLst/>
          </a:prstGeom>
        </p:spPr>
      </p:pic>
      <p:grpSp>
        <p:nvGrpSpPr>
          <p:cNvPr id="30" name="组合 29"/>
          <p:cNvGrpSpPr/>
          <p:nvPr/>
        </p:nvGrpSpPr>
        <p:grpSpPr>
          <a:xfrm>
            <a:off x="7587085" y="4009504"/>
            <a:ext cx="286264" cy="360000"/>
            <a:chOff x="7587085" y="4009504"/>
            <a:chExt cx="286264" cy="360000"/>
          </a:xfrm>
        </p:grpSpPr>
        <p:sp>
          <p:nvSpPr>
            <p:cNvPr id="13" name="箭头: V 形 12"/>
            <p:cNvSpPr/>
            <p:nvPr/>
          </p:nvSpPr>
          <p:spPr>
            <a:xfrm>
              <a:off x="7587085"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p:cNvSpPr/>
            <p:nvPr/>
          </p:nvSpPr>
          <p:spPr>
            <a:xfrm>
              <a:off x="7684450"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email">
            <a:extLst>
              <a:ext uri="{BEBA8EAE-BF5A-486C-A8C5-ECC9F3942E4B}">
                <a14:imgProps xmlns:a14="http://schemas.microsoft.com/office/drawing/2010/main">
                  <a14:imgLayer r:embed="rId2">
                    <a14:imgEffect>
                      <a14:backgroundRemoval t="6560" b="92800" l="137" r="100000">
                        <a14:foregroundMark x1="14457" y1="70240" x2="96985" y2="70240"/>
                        <a14:foregroundMark x1="9387" y1="72000" x2="30284" y2="81920"/>
                        <a14:foregroundMark x1="33265" y1="76320" x2="33779" y2="74560"/>
                        <a14:foregroundMark x1="34395" y1="71360" x2="34395" y2="71360"/>
                        <a14:foregroundMark x1="19048" y1="51040" x2="21857" y2="53760"/>
                        <a14:foregroundMark x1="2569" y1="68640" x2="10106" y2="79840"/>
                        <a14:foregroundMark x1="30456" y1="77440" x2="93183" y2="87520"/>
                        <a14:foregroundMark x1="3015" y1="89600" x2="97191" y2="92800"/>
                        <a14:backgroundMark x1="72662" y1="18400" x2="96540" y2="32160"/>
                      </a14:backgroundRemoval>
                    </a14:imgEffect>
                  </a14:imgLayer>
                </a14:imgProps>
              </a:ext>
            </a:extLst>
          </a:blip>
          <a:srcRect/>
          <a:stretch>
            <a:fillRect/>
          </a:stretch>
        </p:blipFill>
        <p:spPr>
          <a:xfrm>
            <a:off x="0" y="3533150"/>
            <a:ext cx="12120916" cy="2595024"/>
          </a:xfrm>
          <a:prstGeom prst="rect">
            <a:avLst/>
          </a:prstGeom>
        </p:spPr>
      </p:pic>
      <p:sp>
        <p:nvSpPr>
          <p:cNvPr id="2" name="文本框 1"/>
          <p:cNvSpPr txBox="1"/>
          <p:nvPr/>
        </p:nvSpPr>
        <p:spPr>
          <a:xfrm>
            <a:off x="5427784" y="494707"/>
            <a:ext cx="2494533" cy="583565"/>
          </a:xfrm>
          <a:prstGeom prst="rect">
            <a:avLst/>
          </a:prstGeom>
          <a:noFill/>
        </p:spPr>
        <p:txBody>
          <a:bodyPr wrap="square" rtlCol="0">
            <a:spAutoFit/>
          </a:bodyPr>
          <a:lstStyle/>
          <a:p>
            <a:pPr algn="l"/>
            <a:r>
              <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rPr>
              <a:t>Name</a:t>
            </a:r>
            <a:endPar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endParaRPr>
          </a:p>
        </p:txBody>
      </p:sp>
      <p:sp>
        <p:nvSpPr>
          <p:cNvPr id="3" name="矩形 2"/>
          <p:cNvSpPr/>
          <p:nvPr/>
        </p:nvSpPr>
        <p:spPr>
          <a:xfrm>
            <a:off x="635635" y="1489075"/>
            <a:ext cx="10921365" cy="2335530"/>
          </a:xfrm>
          <a:prstGeom prst="rect">
            <a:avLst/>
          </a:prstGeom>
        </p:spPr>
        <p:txBody>
          <a:bodyPr wrap="square">
            <a:spAutoFit/>
          </a:bodyPr>
          <a:lstStyle/>
          <a:p>
            <a:pPr algn="l" fontAlgn="auto">
              <a:lnSpc>
                <a:spcPts val="3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Forbidden City is the translation of the Chinese name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Zijin Cheng</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which first formally appeared in the period of Jia Jing. The name embodies Chinese philosophy and majesty of imperial power.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Zi</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or  “purple”, refers to the North Star which in ancient China was called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Ziwei Star. </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It shows the concept of “harmony between man and nature”.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Jin </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represents the supreme power and status of the royal family. No one could enter or leave the palace without the emperor's permission.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Cheng</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means city, and as its name suggests, the palace is a micro-city in its own right.</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27784" y="494707"/>
            <a:ext cx="2494533" cy="583565"/>
          </a:xfrm>
          <a:prstGeom prst="rect">
            <a:avLst/>
          </a:prstGeom>
          <a:noFill/>
        </p:spPr>
        <p:txBody>
          <a:bodyPr wrap="square" rtlCol="0">
            <a:spAutoFit/>
          </a:bodyPr>
          <a:p>
            <a:pPr algn="l"/>
            <a:r>
              <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rPr>
              <a:t>Name</a:t>
            </a:r>
            <a:endPar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endParaRPr>
          </a:p>
        </p:txBody>
      </p:sp>
      <p:sp>
        <p:nvSpPr>
          <p:cNvPr id="3" name="文本框 2"/>
          <p:cNvSpPr txBox="1"/>
          <p:nvPr/>
        </p:nvSpPr>
        <p:spPr>
          <a:xfrm>
            <a:off x="1186180" y="2073275"/>
            <a:ext cx="3823335" cy="645160"/>
          </a:xfrm>
          <a:prstGeom prst="rect">
            <a:avLst/>
          </a:prstGeom>
          <a:noFill/>
        </p:spPr>
        <p:txBody>
          <a:bodyPr wrap="square" rtlCol="0">
            <a:spAutoFit/>
          </a:bodyPr>
          <a:p>
            <a:r>
              <a:rPr lang="en-US" altLang="zh-CN" sz="3600">
                <a:latin typeface="Times New Roman" panose="02020603050405020304" charset="0"/>
                <a:cs typeface="Times New Roman" panose="02020603050405020304" charset="0"/>
              </a:rPr>
              <a:t>The Forbidden City</a:t>
            </a:r>
            <a:endParaRPr lang="en-US" altLang="zh-CN" sz="3600">
              <a:latin typeface="Times New Roman" panose="02020603050405020304" charset="0"/>
              <a:cs typeface="Times New Roman" panose="02020603050405020304" charset="0"/>
            </a:endParaRPr>
          </a:p>
        </p:txBody>
      </p:sp>
      <p:sp>
        <p:nvSpPr>
          <p:cNvPr id="6" name="右箭头 5"/>
          <p:cNvSpPr/>
          <p:nvPr/>
        </p:nvSpPr>
        <p:spPr>
          <a:xfrm>
            <a:off x="5427980" y="2218055"/>
            <a:ext cx="1754505" cy="355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7" name="文本框 6"/>
          <p:cNvSpPr txBox="1"/>
          <p:nvPr/>
        </p:nvSpPr>
        <p:spPr>
          <a:xfrm>
            <a:off x="7922260" y="1796415"/>
            <a:ext cx="3447415" cy="1198880"/>
          </a:xfrm>
          <a:prstGeom prst="rect">
            <a:avLst/>
          </a:prstGeom>
          <a:noFill/>
        </p:spPr>
        <p:txBody>
          <a:bodyPr wrap="square" rtlCol="0">
            <a:spAutoFit/>
          </a:bodyPr>
          <a:p>
            <a:r>
              <a:rPr lang="en-US" altLang="zh-CN" sz="3600" i="1">
                <a:latin typeface="Times New Roman" panose="02020603050405020304" charset="0"/>
                <a:cs typeface="Times New Roman" panose="02020603050405020304" charset="0"/>
              </a:rPr>
              <a:t>Gugong</a:t>
            </a:r>
            <a:r>
              <a:rPr lang="en-US" altLang="zh-CN" sz="3600">
                <a:latin typeface="Times New Roman" panose="02020603050405020304" charset="0"/>
                <a:cs typeface="Times New Roman" panose="02020603050405020304" charset="0"/>
              </a:rPr>
              <a:t>, or the Former Palace</a:t>
            </a:r>
            <a:endParaRPr lang="en-US" altLang="zh-CN" sz="3600">
              <a:latin typeface="Times New Roman" panose="02020603050405020304" charset="0"/>
              <a:cs typeface="Times New Roman" panose="02020603050405020304" charset="0"/>
            </a:endParaRPr>
          </a:p>
        </p:txBody>
      </p:sp>
      <p:sp>
        <p:nvSpPr>
          <p:cNvPr id="8" name="文本框 7"/>
          <p:cNvSpPr txBox="1"/>
          <p:nvPr/>
        </p:nvSpPr>
        <p:spPr>
          <a:xfrm>
            <a:off x="4728210" y="2995295"/>
            <a:ext cx="3154045" cy="1322070"/>
          </a:xfrm>
          <a:prstGeom prst="rect">
            <a:avLst/>
          </a:prstGeom>
          <a:noFill/>
        </p:spPr>
        <p:txBody>
          <a:bodyPr wrap="square" rtlCol="0">
            <a:spAutoFit/>
          </a:bodyPr>
          <a:p>
            <a:pPr algn="ctr"/>
            <a:r>
              <a:rPr lang="en-US" altLang="zh-CN" sz="2000">
                <a:latin typeface="Times New Roman" panose="02020603050405020304" charset="0"/>
                <a:cs typeface="Times New Roman" panose="02020603050405020304" charset="0"/>
              </a:rPr>
              <a:t>In 1925, the government of the Republic of China declared the establishment of the Palace Museum. </a:t>
            </a:r>
            <a:endParaRPr lang="en-US" altLang="zh-CN" sz="2000">
              <a:latin typeface="Times New Roman" panose="02020603050405020304" charset="0"/>
              <a:cs typeface="Times New Roman" panose="02020603050405020304" charset="0"/>
            </a:endParaRPr>
          </a:p>
        </p:txBody>
      </p:sp>
      <p:pic>
        <p:nvPicPr>
          <p:cNvPr id="18" name="图片 17"/>
          <p:cNvPicPr>
            <a:picLocks noChangeAspect="1"/>
          </p:cNvPicPr>
          <p:nvPr/>
        </p:nvPicPr>
        <p:blipFill>
          <a:blip r:embed="rId1">
            <a:lum bright="70000" contrast="-70000"/>
          </a:blip>
          <a:stretch>
            <a:fillRect/>
          </a:stretch>
        </p:blipFill>
        <p:spPr>
          <a:xfrm>
            <a:off x="4156075" y="4140835"/>
            <a:ext cx="3879850" cy="2286635"/>
          </a:xfrm>
          <a:prstGeom prst="rect">
            <a:avLst/>
          </a:prstGeom>
        </p:spPr>
      </p:pic>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6" grpId="0" animBg="1"/>
      <p:bldP spid="6" grpId="1" animBg="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email">
            <a:lum bright="70000" contrast="-70000"/>
          </a:blip>
          <a:stretch>
            <a:fillRect/>
          </a:stretch>
        </p:blipFill>
        <p:spPr>
          <a:xfrm>
            <a:off x="3737483" y="833592"/>
            <a:ext cx="4717032" cy="2779547"/>
          </a:xfrm>
          <a:prstGeom prst="rect">
            <a:avLst/>
          </a:prstGeom>
        </p:spPr>
      </p:pic>
      <p:pic>
        <p:nvPicPr>
          <p:cNvPr id="11" name="图片 10"/>
          <p:cNvPicPr>
            <a:picLocks noChangeAspect="1"/>
          </p:cNvPicPr>
          <p:nvPr/>
        </p:nvPicPr>
        <p:blipFill>
          <a:blip r:embed="rId2" cstate="email">
            <a:duotone>
              <a:prstClr val="black"/>
              <a:srgbClr val="D9C3A5">
                <a:tint val="50000"/>
                <a:satMod val="180000"/>
              </a:srgbClr>
            </a:duotone>
          </a:blip>
          <a:stretch>
            <a:fillRect/>
          </a:stretch>
        </p:blipFill>
        <p:spPr>
          <a:xfrm>
            <a:off x="2585330" y="930530"/>
            <a:ext cx="1602669" cy="600786"/>
          </a:xfrm>
          <a:prstGeom prst="rect">
            <a:avLst/>
          </a:prstGeom>
        </p:spPr>
      </p:pic>
      <p:grpSp>
        <p:nvGrpSpPr>
          <p:cNvPr id="28" name="组合 27"/>
          <p:cNvGrpSpPr/>
          <p:nvPr/>
        </p:nvGrpSpPr>
        <p:grpSpPr>
          <a:xfrm>
            <a:off x="3386666" y="3572939"/>
            <a:ext cx="5418667" cy="1202267"/>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4933909" y="3758995"/>
            <a:ext cx="3390903" cy="829945"/>
          </a:xfrm>
          <a:prstGeom prst="rect">
            <a:avLst/>
          </a:prstGeom>
          <a:noFill/>
        </p:spPr>
        <p:txBody>
          <a:bodyPr wrap="square" rtlCol="0">
            <a:spAutoFit/>
          </a:bodyPr>
          <a:lstStyle/>
          <a:p>
            <a:pPr algn="l"/>
            <a:r>
              <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History</a:t>
            </a:r>
            <a:endPar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1" name="组合 30"/>
          <p:cNvGrpSpPr/>
          <p:nvPr/>
        </p:nvGrpSpPr>
        <p:grpSpPr>
          <a:xfrm>
            <a:off x="5726000" y="4735006"/>
            <a:ext cx="740000" cy="1781795"/>
            <a:chOff x="5726000" y="4735006"/>
            <a:chExt cx="740000" cy="1781795"/>
          </a:xfrm>
        </p:grpSpPr>
        <p:grpSp>
          <p:nvGrpSpPr>
            <p:cNvPr id="21" name="组合 20"/>
            <p:cNvGrpSpPr>
              <a:grpSpLocks noChangeAspect="1"/>
            </p:cNvGrpSpPr>
            <p:nvPr/>
          </p:nvGrpSpPr>
          <p:grpSpPr>
            <a:xfrm>
              <a:off x="5726000" y="5776801"/>
              <a:ext cx="740000" cy="740000"/>
              <a:chOff x="3715024" y="5545667"/>
              <a:chExt cx="972000" cy="972000"/>
            </a:xfrm>
          </p:grpSpPr>
          <p:sp>
            <p:nvSpPr>
              <p:cNvPr id="20" name="椭圆 19"/>
              <p:cNvSpPr/>
              <p:nvPr/>
            </p:nvSpPr>
            <p:spPr>
              <a:xfrm>
                <a:off x="3715024" y="5545667"/>
                <a:ext cx="972000" cy="972000"/>
              </a:xfrm>
              <a:prstGeom prst="ellipse">
                <a:avLst/>
              </a:prstGeom>
              <a:solidFill>
                <a:schemeClr val="bg1"/>
              </a:solidFill>
              <a:l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email"/>
              <a:stretch>
                <a:fillRect/>
              </a:stretch>
            </p:blipFill>
            <p:spPr>
              <a:xfrm>
                <a:off x="3870201" y="5704114"/>
                <a:ext cx="695515" cy="739776"/>
              </a:xfrm>
              <a:prstGeom prst="rect">
                <a:avLst/>
              </a:prstGeom>
            </p:spPr>
          </p:pic>
        </p:grpSp>
        <p:cxnSp>
          <p:nvCxnSpPr>
            <p:cNvPr id="23" name="直接连接符 22"/>
            <p:cNvCxnSpPr>
              <a:stCxn id="14" idx="2"/>
              <a:endCxn id="20" idx="0"/>
            </p:cNvCxnSpPr>
            <p:nvPr/>
          </p:nvCxnSpPr>
          <p:spPr>
            <a:xfrm>
              <a:off x="6095999" y="4735006"/>
              <a:ext cx="1" cy="1041795"/>
            </a:xfrm>
            <a:prstGeom prst="line">
              <a:avLst/>
            </a:prstGeom>
            <a:ln w="12700">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email"/>
          <a:stretch>
            <a:fillRect/>
          </a:stretch>
        </p:blipFill>
        <p:spPr>
          <a:xfrm>
            <a:off x="7399925" y="4705695"/>
            <a:ext cx="2252020" cy="693024"/>
          </a:xfrm>
          <a:prstGeom prst="rect">
            <a:avLst/>
          </a:prstGeom>
        </p:spPr>
      </p:pic>
      <p:grpSp>
        <p:nvGrpSpPr>
          <p:cNvPr id="30" name="组合 29"/>
          <p:cNvGrpSpPr/>
          <p:nvPr/>
        </p:nvGrpSpPr>
        <p:grpSpPr>
          <a:xfrm>
            <a:off x="7587085" y="4009504"/>
            <a:ext cx="286264" cy="360000"/>
            <a:chOff x="7587085" y="4009504"/>
            <a:chExt cx="286264" cy="360000"/>
          </a:xfrm>
        </p:grpSpPr>
        <p:sp>
          <p:nvSpPr>
            <p:cNvPr id="13" name="箭头: V 形 12"/>
            <p:cNvSpPr/>
            <p:nvPr/>
          </p:nvSpPr>
          <p:spPr>
            <a:xfrm>
              <a:off x="7587085"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p:cNvSpPr/>
            <p:nvPr/>
          </p:nvSpPr>
          <p:spPr>
            <a:xfrm>
              <a:off x="7684450"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27784" y="494707"/>
            <a:ext cx="2494533" cy="583565"/>
          </a:xfrm>
          <a:prstGeom prst="rect">
            <a:avLst/>
          </a:prstGeom>
          <a:noFill/>
        </p:spPr>
        <p:txBody>
          <a:bodyPr wrap="square" rtlCol="0">
            <a:spAutoFit/>
          </a:bodyPr>
          <a:lstStyle/>
          <a:p>
            <a:pPr algn="l"/>
            <a:r>
              <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rPr>
              <a:t>History</a:t>
            </a:r>
            <a:endPar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endParaRPr>
          </a:p>
        </p:txBody>
      </p:sp>
      <p:sp>
        <p:nvSpPr>
          <p:cNvPr id="3" name="矩形 2"/>
          <p:cNvSpPr/>
          <p:nvPr/>
        </p:nvSpPr>
        <p:spPr>
          <a:xfrm>
            <a:off x="635000" y="1479550"/>
            <a:ext cx="10921365" cy="4130675"/>
          </a:xfrm>
          <a:prstGeom prst="rect">
            <a:avLst/>
          </a:prstGeom>
        </p:spPr>
        <p:txBody>
          <a:bodyPr wrap="square">
            <a:spAutoFit/>
          </a:bodyPr>
          <a:lstStyle/>
          <a:p>
            <a:pPr algn="l" fontAlgn="auto">
              <a:lnSpc>
                <a:spcPts val="3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Forbidden City was built from 1406 to 1420 on the orders of  Zhu Di, Emperor Yongle, Ming Dynasty. Zhu Di, an ambitious and insightful seignior</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（藩王）</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seized the throne from his nephew in Nanjing. In order to consolidate his imperial power and protect the kingdom from the underlying threat of the troops of the former Yuan Dynasty, he decided to move the capital from Nanjing to Beijing, which was once his fief</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（封地）</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a:p>
            <a:pPr algn="l" fontAlgn="auto">
              <a:lnSpc>
                <a:spcPts val="3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After its completion in 1420, the Forbidden City was home to 24 emperors, their families and servants during the Ming (1368–1644) and the Qing (1644–1911) dynasties. </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a:p>
            <a:pPr algn="l" fontAlgn="auto">
              <a:lnSpc>
                <a:spcPts val="3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last occupant of the Palace, Puyi, was expelled when the precinct was transformed into the Palace Museum in 1925. Since then, though it was not an imperial precinct anymore, it remained one of the most important cultural heritage sites, welcoming visitors from all over the world.</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email">
            <a:lum bright="70000" contrast="-70000"/>
          </a:blip>
          <a:stretch>
            <a:fillRect/>
          </a:stretch>
        </p:blipFill>
        <p:spPr>
          <a:xfrm>
            <a:off x="3737483" y="833592"/>
            <a:ext cx="4717032" cy="2779547"/>
          </a:xfrm>
          <a:prstGeom prst="rect">
            <a:avLst/>
          </a:prstGeom>
        </p:spPr>
      </p:pic>
      <p:pic>
        <p:nvPicPr>
          <p:cNvPr id="11" name="图片 10"/>
          <p:cNvPicPr>
            <a:picLocks noChangeAspect="1"/>
          </p:cNvPicPr>
          <p:nvPr/>
        </p:nvPicPr>
        <p:blipFill>
          <a:blip r:embed="rId2" cstate="email">
            <a:duotone>
              <a:prstClr val="black"/>
              <a:srgbClr val="D9C3A5">
                <a:tint val="50000"/>
                <a:satMod val="180000"/>
              </a:srgbClr>
            </a:duotone>
          </a:blip>
          <a:stretch>
            <a:fillRect/>
          </a:stretch>
        </p:blipFill>
        <p:spPr>
          <a:xfrm>
            <a:off x="2585330" y="930530"/>
            <a:ext cx="1602669" cy="600786"/>
          </a:xfrm>
          <a:prstGeom prst="rect">
            <a:avLst/>
          </a:prstGeom>
        </p:spPr>
      </p:pic>
      <p:grpSp>
        <p:nvGrpSpPr>
          <p:cNvPr id="28" name="组合 27"/>
          <p:cNvGrpSpPr/>
          <p:nvPr/>
        </p:nvGrpSpPr>
        <p:grpSpPr>
          <a:xfrm>
            <a:off x="3386666" y="3572939"/>
            <a:ext cx="5418667" cy="1202267"/>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5063449" y="3677715"/>
            <a:ext cx="3390903" cy="829945"/>
          </a:xfrm>
          <a:prstGeom prst="rect">
            <a:avLst/>
          </a:prstGeom>
          <a:noFill/>
        </p:spPr>
        <p:txBody>
          <a:bodyPr wrap="square" rtlCol="0">
            <a:spAutoFit/>
          </a:bodyPr>
          <a:lstStyle/>
          <a:p>
            <a:pPr algn="l"/>
            <a:r>
              <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Layout</a:t>
            </a:r>
            <a:endPar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1" name="组合 30"/>
          <p:cNvGrpSpPr/>
          <p:nvPr/>
        </p:nvGrpSpPr>
        <p:grpSpPr>
          <a:xfrm>
            <a:off x="5726000" y="4735006"/>
            <a:ext cx="740000" cy="1781795"/>
            <a:chOff x="5726000" y="4735006"/>
            <a:chExt cx="740000" cy="1781795"/>
          </a:xfrm>
        </p:grpSpPr>
        <p:grpSp>
          <p:nvGrpSpPr>
            <p:cNvPr id="21" name="组合 20"/>
            <p:cNvGrpSpPr>
              <a:grpSpLocks noChangeAspect="1"/>
            </p:cNvGrpSpPr>
            <p:nvPr/>
          </p:nvGrpSpPr>
          <p:grpSpPr>
            <a:xfrm>
              <a:off x="5726000" y="5776801"/>
              <a:ext cx="740000" cy="740000"/>
              <a:chOff x="3715024" y="5545667"/>
              <a:chExt cx="972000" cy="972000"/>
            </a:xfrm>
          </p:grpSpPr>
          <p:sp>
            <p:nvSpPr>
              <p:cNvPr id="20" name="椭圆 19"/>
              <p:cNvSpPr/>
              <p:nvPr/>
            </p:nvSpPr>
            <p:spPr>
              <a:xfrm>
                <a:off x="3715024" y="5545667"/>
                <a:ext cx="972000" cy="972000"/>
              </a:xfrm>
              <a:prstGeom prst="ellipse">
                <a:avLst/>
              </a:prstGeom>
              <a:solidFill>
                <a:schemeClr val="bg1"/>
              </a:solidFill>
              <a:l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email"/>
              <a:stretch>
                <a:fillRect/>
              </a:stretch>
            </p:blipFill>
            <p:spPr>
              <a:xfrm>
                <a:off x="3870201" y="5704114"/>
                <a:ext cx="695515" cy="739776"/>
              </a:xfrm>
              <a:prstGeom prst="rect">
                <a:avLst/>
              </a:prstGeom>
            </p:spPr>
          </p:pic>
        </p:grpSp>
        <p:cxnSp>
          <p:nvCxnSpPr>
            <p:cNvPr id="23" name="直接连接符 22"/>
            <p:cNvCxnSpPr>
              <a:stCxn id="14" idx="2"/>
              <a:endCxn id="20" idx="0"/>
            </p:cNvCxnSpPr>
            <p:nvPr/>
          </p:nvCxnSpPr>
          <p:spPr>
            <a:xfrm>
              <a:off x="6095999" y="4735006"/>
              <a:ext cx="1" cy="1041795"/>
            </a:xfrm>
            <a:prstGeom prst="line">
              <a:avLst/>
            </a:prstGeom>
            <a:ln w="12700">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email"/>
          <a:stretch>
            <a:fillRect/>
          </a:stretch>
        </p:blipFill>
        <p:spPr>
          <a:xfrm>
            <a:off x="7399925" y="4705695"/>
            <a:ext cx="2252020" cy="693024"/>
          </a:xfrm>
          <a:prstGeom prst="rect">
            <a:avLst/>
          </a:prstGeom>
        </p:spPr>
      </p:pic>
      <p:grpSp>
        <p:nvGrpSpPr>
          <p:cNvPr id="30" name="组合 29"/>
          <p:cNvGrpSpPr/>
          <p:nvPr/>
        </p:nvGrpSpPr>
        <p:grpSpPr>
          <a:xfrm>
            <a:off x="7587085" y="4009504"/>
            <a:ext cx="286264" cy="360000"/>
            <a:chOff x="7587085" y="4009504"/>
            <a:chExt cx="286264" cy="360000"/>
          </a:xfrm>
        </p:grpSpPr>
        <p:sp>
          <p:nvSpPr>
            <p:cNvPr id="13" name="箭头: V 形 12"/>
            <p:cNvSpPr/>
            <p:nvPr/>
          </p:nvSpPr>
          <p:spPr>
            <a:xfrm>
              <a:off x="7587085"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p:cNvSpPr/>
            <p:nvPr/>
          </p:nvSpPr>
          <p:spPr>
            <a:xfrm>
              <a:off x="7684450"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37614" y="475022"/>
            <a:ext cx="2494533" cy="583565"/>
          </a:xfrm>
          <a:prstGeom prst="rect">
            <a:avLst/>
          </a:prstGeom>
          <a:noFill/>
        </p:spPr>
        <p:txBody>
          <a:bodyPr wrap="square" rtlCol="0">
            <a:spAutoFit/>
          </a:bodyPr>
          <a:lstStyle/>
          <a:p>
            <a:pPr algn="l"/>
            <a:r>
              <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rPr>
              <a:t>Layout</a:t>
            </a:r>
            <a:endPar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4" name="组合 33"/>
          <p:cNvGrpSpPr/>
          <p:nvPr/>
        </p:nvGrpSpPr>
        <p:grpSpPr>
          <a:xfrm>
            <a:off x="7044690" y="1812925"/>
            <a:ext cx="4880610" cy="3538220"/>
            <a:chOff x="4978413" y="1665934"/>
            <a:chExt cx="6630914" cy="3100889"/>
          </a:xfrm>
        </p:grpSpPr>
        <p:sp>
          <p:nvSpPr>
            <p:cNvPr id="3" name="矩形 2"/>
            <p:cNvSpPr/>
            <p:nvPr/>
          </p:nvSpPr>
          <p:spPr>
            <a:xfrm>
              <a:off x="4978413" y="1665934"/>
              <a:ext cx="6630914" cy="3100889"/>
            </a:xfrm>
            <a:prstGeom prst="rect">
              <a:avLst/>
            </a:prstGeom>
          </p:spPr>
          <p:txBody>
            <a:bodyPr vert="horz" wrap="square">
              <a:spAutoFit/>
            </a:bodyPr>
            <a:lstStyle/>
            <a:p>
              <a:pPr>
                <a:lnSpc>
                  <a:spcPct val="200000"/>
                </a:lnSpc>
              </a:pPr>
              <a:r>
                <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rPr>
                <a:t>The Forbidden City is a palace complex in Dongcheng District, Beijing, China, with a total area of 720,000 square meters. It is composed of more than 70 palace compounds including more than 9,000 rooms. </a:t>
              </a:r>
              <a:r>
                <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The Forbidden City lies </a:t>
              </a:r>
              <a:r>
                <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rPr>
                <a:t>in the center of Beijing's central axis. It is a rectangle, symmetric in its layout, encircled by 10-meter-high walls and a 52-meter-wide moat (</a:t>
              </a:r>
              <a:r>
                <a:rPr lang="zh-CN" altLang="en-US" sz="1600" dirty="0">
                  <a:solidFill>
                    <a:schemeClr val="bg1"/>
                  </a:solidFill>
                  <a:latin typeface="Times New Roman" panose="02020603050405020304" charset="0"/>
                  <a:ea typeface="方正姚体" panose="02010601030101010101" pitchFamily="2" charset="-122"/>
                  <a:cs typeface="Times New Roman" panose="02020603050405020304" charset="0"/>
                </a:rPr>
                <a:t>护城河）</a:t>
              </a:r>
              <a:r>
                <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rPr>
                <a:t>.</a:t>
              </a:r>
              <a:endPar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cxnSp>
          <p:nvCxnSpPr>
            <p:cNvPr id="6" name="直接连接符 5"/>
            <p:cNvCxnSpPr/>
            <p:nvPr/>
          </p:nvCxnSpPr>
          <p:spPr>
            <a:xfrm>
              <a:off x="5045123" y="2163783"/>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045123" y="2597580"/>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045123" y="3031377"/>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045123" y="3465174"/>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045123" y="3898971"/>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045123" y="4332768"/>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045123" y="4766565"/>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5" name="图片 4"/>
          <p:cNvPicPr>
            <a:picLocks noChangeAspect="1"/>
          </p:cNvPicPr>
          <p:nvPr/>
        </p:nvPicPr>
        <p:blipFill>
          <a:blip r:embed="rId1"/>
          <a:stretch>
            <a:fillRect/>
          </a:stretch>
        </p:blipFill>
        <p:spPr>
          <a:xfrm>
            <a:off x="527050" y="1812925"/>
            <a:ext cx="6322695" cy="3559175"/>
          </a:xfrm>
          <a:prstGeom prst="rect">
            <a:avLst/>
          </a:prstGeom>
        </p:spPr>
      </p:pic>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3988</Words>
  <Application>WPS 演示</Application>
  <PresentationFormat>自定义</PresentationFormat>
  <Paragraphs>70</Paragraphs>
  <Slides>15</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15</vt:i4>
      </vt:variant>
    </vt:vector>
  </HeadingPairs>
  <TitlesOfParts>
    <vt:vector size="27" baseType="lpstr">
      <vt:lpstr>Arial</vt:lpstr>
      <vt:lpstr>宋体</vt:lpstr>
      <vt:lpstr>Wingdings</vt:lpstr>
      <vt:lpstr>方正姚体</vt:lpstr>
      <vt:lpstr>微软雅黑</vt:lpstr>
      <vt:lpstr>Arial Rounded MT Bold</vt:lpstr>
      <vt:lpstr>Times New Roman</vt:lpstr>
      <vt:lpstr>Arial Unicode MS</vt:lpstr>
      <vt:lpstr>等线</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故宫</dc:title>
  <dc:creator>第一PPT</dc:creator>
  <cp:keywords>www.1ppt.com</cp:keywords>
  <dc:description>www.1ppt.com</dc:description>
  <cp:lastModifiedBy></cp:lastModifiedBy>
  <cp:revision>23</cp:revision>
  <dcterms:created xsi:type="dcterms:W3CDTF">2019-01-25T01:39:00Z</dcterms:created>
  <dcterms:modified xsi:type="dcterms:W3CDTF">2022-03-06T16:15:24Z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2052-11.1.0.10009</vt:lpwstr>
  </property>
</Properties>
</file>