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65"/>
  </p:notesMasterIdLst>
  <p:sldIdLst>
    <p:sldId id="504" r:id="rId3"/>
    <p:sldId id="505" r:id="rId4"/>
    <p:sldId id="517" r:id="rId5"/>
    <p:sldId id="524" r:id="rId6"/>
    <p:sldId id="528" r:id="rId7"/>
    <p:sldId id="472" r:id="rId8"/>
    <p:sldId id="473" r:id="rId9"/>
    <p:sldId id="475" r:id="rId10"/>
    <p:sldId id="479" r:id="rId11"/>
    <p:sldId id="480" r:id="rId12"/>
    <p:sldId id="481" r:id="rId13"/>
    <p:sldId id="477" r:id="rId14"/>
    <p:sldId id="478" r:id="rId15"/>
    <p:sldId id="483" r:id="rId16"/>
    <p:sldId id="485" r:id="rId17"/>
    <p:sldId id="486" r:id="rId18"/>
    <p:sldId id="487" r:id="rId19"/>
    <p:sldId id="533" r:id="rId20"/>
    <p:sldId id="492" r:id="rId21"/>
    <p:sldId id="489" r:id="rId22"/>
    <p:sldId id="490" r:id="rId23"/>
    <p:sldId id="491" r:id="rId24"/>
    <p:sldId id="493" r:id="rId25"/>
    <p:sldId id="539" r:id="rId26"/>
    <p:sldId id="495" r:id="rId27"/>
    <p:sldId id="496" r:id="rId28"/>
    <p:sldId id="497" r:id="rId29"/>
    <p:sldId id="498" r:id="rId30"/>
    <p:sldId id="550" r:id="rId31"/>
    <p:sldId id="500" r:id="rId32"/>
    <p:sldId id="501" r:id="rId33"/>
    <p:sldId id="502" r:id="rId34"/>
    <p:sldId id="503" r:id="rId35"/>
    <p:sldId id="378" r:id="rId36"/>
    <p:sldId id="512" r:id="rId37"/>
    <p:sldId id="513" r:id="rId38"/>
    <p:sldId id="514" r:id="rId39"/>
    <p:sldId id="515" r:id="rId40"/>
    <p:sldId id="516" r:id="rId41"/>
    <p:sldId id="521" r:id="rId42"/>
    <p:sldId id="522" r:id="rId43"/>
    <p:sldId id="523" r:id="rId44"/>
    <p:sldId id="525" r:id="rId45"/>
    <p:sldId id="526" r:id="rId46"/>
    <p:sldId id="529" r:id="rId47"/>
    <p:sldId id="530" r:id="rId48"/>
    <p:sldId id="531" r:id="rId49"/>
    <p:sldId id="532" r:id="rId50"/>
    <p:sldId id="534" r:id="rId51"/>
    <p:sldId id="535" r:id="rId52"/>
    <p:sldId id="536" r:id="rId53"/>
    <p:sldId id="537" r:id="rId54"/>
    <p:sldId id="538" r:id="rId55"/>
    <p:sldId id="545" r:id="rId56"/>
    <p:sldId id="546" r:id="rId57"/>
    <p:sldId id="547" r:id="rId58"/>
    <p:sldId id="548" r:id="rId59"/>
    <p:sldId id="549" r:id="rId60"/>
    <p:sldId id="551" r:id="rId61"/>
    <p:sldId id="552" r:id="rId62"/>
    <p:sldId id="553" r:id="rId63"/>
    <p:sldId id="554" r:id="rId6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20000"/>
      </a:spcBef>
      <a:spcAft>
        <a:spcPct val="0"/>
      </a:spcAft>
      <a:buClr>
        <a:srgbClr val="A50021"/>
      </a:buClr>
      <a:buSzPct val="75000"/>
      <a:buFont typeface="Wingdings" pitchFamily="2" charset="2"/>
      <a:buChar char="n"/>
      <a:defRPr kumimoji="1"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A50021"/>
      </a:buClr>
      <a:buSzPct val="75000"/>
      <a:buFont typeface="Wingdings" pitchFamily="2" charset="2"/>
      <a:buChar char="n"/>
      <a:defRPr kumimoji="1"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A50021"/>
      </a:buClr>
      <a:buSzPct val="75000"/>
      <a:buFont typeface="Wingdings" pitchFamily="2" charset="2"/>
      <a:buChar char="n"/>
      <a:defRPr kumimoji="1"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A50021"/>
      </a:buClr>
      <a:buSzPct val="75000"/>
      <a:buFont typeface="Wingdings" pitchFamily="2" charset="2"/>
      <a:buChar char="n"/>
      <a:defRPr kumimoji="1"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A50021"/>
      </a:buClr>
      <a:buSzPct val="75000"/>
      <a:buFont typeface="Wingdings" pitchFamily="2" charset="2"/>
      <a:buChar char="n"/>
      <a:defRPr kumimoji="1"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89" autoAdjust="0"/>
  </p:normalViewPr>
  <p:slideViewPr>
    <p:cSldViewPr>
      <p:cViewPr varScale="1">
        <p:scale>
          <a:sx n="64" d="100"/>
          <a:sy n="64" d="100"/>
        </p:scale>
        <p:origin x="-7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C92D6-E080-4B73-805C-A181C3F2D461}" type="datetimeFigureOut">
              <a:rPr lang="en-NZ" smtClean="0"/>
              <a:t>16/12/2014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C30AD-FDB9-4BCE-9081-F7FD8E24E3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0310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C30AD-FDB9-4BCE-9081-F7FD8E24E348}" type="slidenum">
              <a:rPr lang="en-NZ" smtClean="0"/>
              <a:t>43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878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The </a:t>
            </a:r>
            <a:r>
              <a:rPr lang="en-NZ" dirty="0" err="1" smtClean="0"/>
              <a:t>Pali</a:t>
            </a:r>
            <a:r>
              <a:rPr lang="en-NZ" baseline="0" dirty="0" smtClean="0"/>
              <a:t> </a:t>
            </a:r>
            <a:r>
              <a:rPr lang="en-NZ" dirty="0" smtClean="0"/>
              <a:t>Canon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C30AD-FDB9-4BCE-9081-F7FD8E24E348}" type="slidenum">
              <a:rPr lang="en-NZ" smtClean="0"/>
              <a:t>44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6381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zh-CN" altLang="en-US" dirty="0" smtClean="0"/>
              <a:t>图为：“古象雄佛法”发祥地冈底斯神山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C30AD-FDB9-4BCE-9081-F7FD8E24E348}" type="slidenum">
              <a:rPr lang="en-NZ" smtClean="0"/>
              <a:t>46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232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图为：十一世班禅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C30AD-FDB9-4BCE-9081-F7FD8E24E348}" type="slidenum">
              <a:rPr lang="en-NZ" smtClean="0"/>
              <a:t>48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839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zh-CN" altLang="en-US" dirty="0" smtClean="0"/>
              <a:t>　　道教天师道从创教之初，就以老子的</a:t>
            </a:r>
            <a:r>
              <a:rPr lang="en-US" altLang="zh-CN" dirty="0" smtClean="0"/>
              <a:t>《</a:t>
            </a:r>
            <a:r>
              <a:rPr lang="zh-CN" altLang="en-US" dirty="0" smtClean="0"/>
              <a:t>道德经</a:t>
            </a:r>
            <a:r>
              <a:rPr lang="en-US" altLang="zh-CN" dirty="0" smtClean="0"/>
              <a:t>》</a:t>
            </a:r>
            <a:r>
              <a:rPr lang="zh-CN" altLang="en-US" dirty="0" smtClean="0"/>
              <a:t>为根本经典，将其中“道”和“德”作为基本的信仰。道教认为“道”是宇宙万物的本原和主宰，无所不在，无所不包，万物都是从“道”演化而来的。而“德”则是“道”的体现。</a:t>
            </a:r>
            <a:endParaRPr lang="en-US" altLang="zh-CN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zh-CN" altLang="en-US" b="1" dirty="0" smtClean="0"/>
              <a:t>三清尊神则是“道”最初的人格化显现，也代表了宇宙创生的三个重要过程（道生一，一生二，二生三，三生万物</a:t>
            </a:r>
            <a:r>
              <a:rPr lang="en-US" altLang="zh-CN" b="1" dirty="0" smtClean="0"/>
              <a:t>——</a:t>
            </a:r>
            <a:r>
              <a:rPr lang="zh-CN" altLang="en-US" b="1" dirty="0" smtClean="0"/>
              <a:t>道德经），三清化生出天地宇宙和自然诸神，这</a:t>
            </a:r>
            <a:r>
              <a:rPr lang="zh-CN" altLang="en-US" dirty="0" smtClean="0"/>
              <a:t>些称为先天尊神（天尊），乃道所演化，先天既与道体合一，而道法无远弗届充斥无边宇宙，故道教徒祝颂语常曰“无量天尊”，人类通过某些方式可以达到与道合一的境界，这些人称为后天神仙，最高修为者也可以达到天尊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zh-CN" altLang="en-US" dirty="0" smtClean="0"/>
              <a:t>道教以太上老君（即道德天尊）为教主，也就是老子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C30AD-FDB9-4BCE-9081-F7FD8E24E348}" type="slidenum">
              <a:rPr lang="en-NZ" smtClean="0"/>
              <a:t>49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8420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Picture: Stone statue of </a:t>
            </a:r>
            <a:r>
              <a:rPr lang="en-US" dirty="0" err="1" smtClean="0"/>
              <a:t>Laozi</a:t>
            </a:r>
            <a:r>
              <a:rPr lang="en-US" dirty="0" smtClean="0"/>
              <a:t> at the foot of Mount </a:t>
            </a:r>
            <a:r>
              <a:rPr lang="en-US" dirty="0" err="1" smtClean="0"/>
              <a:t>Qingyuan</a:t>
            </a:r>
            <a:r>
              <a:rPr lang="en-US" dirty="0" smtClean="0"/>
              <a:t> (</a:t>
            </a:r>
            <a:r>
              <a:rPr lang="zh-CN" altLang="en-US" dirty="0" smtClean="0"/>
              <a:t>清源山</a:t>
            </a:r>
            <a:r>
              <a:rPr lang="en-US" altLang="zh-CN" dirty="0" smtClean="0"/>
              <a:t>,</a:t>
            </a:r>
            <a:r>
              <a:rPr lang="zh-CN" altLang="en-US" dirty="0" smtClean="0"/>
              <a:t>泉州，福建</a:t>
            </a:r>
            <a:r>
              <a:rPr lang="en-US" dirty="0" smtClean="0"/>
              <a:t>)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C30AD-FDB9-4BCE-9081-F7FD8E24E348}" type="slidenum">
              <a:rPr lang="en-NZ" smtClean="0"/>
              <a:t>50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7580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zh-CN" dirty="0" smtClean="0"/>
              <a:t>《</a:t>
            </a:r>
            <a:r>
              <a:rPr lang="zh-CN" altLang="en-US" dirty="0" smtClean="0"/>
              <a:t>道德经</a:t>
            </a:r>
            <a:r>
              <a:rPr lang="en-US" altLang="zh-CN" dirty="0" smtClean="0"/>
              <a:t>》</a:t>
            </a:r>
            <a:r>
              <a:rPr lang="zh-CN" altLang="en-US" dirty="0" smtClean="0"/>
              <a:t>：“吾有三宝：一曰慈，二曰俭，三曰不敢为天下先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C30AD-FDB9-4BCE-9081-F7FD8E24E348}" type="slidenum">
              <a:rPr lang="en-NZ" smtClean="0"/>
              <a:t>51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0943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The </a:t>
            </a:r>
            <a:r>
              <a:rPr lang="en-NZ" dirty="0" err="1" smtClean="0"/>
              <a:t>Kaaba</a:t>
            </a:r>
            <a:r>
              <a:rPr lang="en-NZ" dirty="0" smtClean="0"/>
              <a:t> (</a:t>
            </a:r>
            <a:r>
              <a:rPr lang="zh-CN" altLang="en-US" dirty="0" smtClean="0"/>
              <a:t>克尔白</a:t>
            </a:r>
            <a:r>
              <a:rPr lang="en-NZ" dirty="0" smtClean="0"/>
              <a:t>)</a:t>
            </a:r>
            <a:r>
              <a:rPr lang="en-NZ" baseline="0" dirty="0" smtClean="0"/>
              <a:t> </a:t>
            </a:r>
            <a:r>
              <a:rPr lang="en-NZ" dirty="0" smtClean="0"/>
              <a:t>, is a cuboid building at the centre of Islam's most sacred mosque, Al-Masjid al-Haram, in Mecca, Saudi Arabia. It is the most sacred point within this most sacred mosque, making it the most sacred location in Islam.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C30AD-FDB9-4BCE-9081-F7FD8E24E348}" type="slidenum">
              <a:rPr lang="en-NZ" smtClean="0"/>
              <a:t>55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679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4E62-ECE4-4E11-80CC-C41C1409AB1F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E68B-9E2E-4470-9580-A88FD252E559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BC20-08D4-4178-9871-3D9976492F36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5F699-71EC-46CD-BA9E-477FC113D34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5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B5607-4DF6-44ED-AF53-C98B43D263F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0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51C0B-B67B-44F9-80A7-ED7AA7E91C2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B4706-EA1E-4F2A-AB4C-C0972EF0CD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C4AFB-1029-4790-AAC8-17445C16634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3F356-4818-4F56-9DAE-6472383C7C5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A259E-87EC-4067-8505-5989D987830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79E13-E1E7-474E-AE73-7036DDF9510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036496" cy="504056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>
            <a:lvl1pPr>
              <a:defRPr sz="2800"/>
            </a:lvl1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A50F-DFB1-405E-9B7F-1B4ADF4AC263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3816F-BB88-48D2-A3E9-1F6D67E6D78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6FB14-F934-4C19-8A34-ACF9B0E4B09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AA3CD-4D09-4BB7-8F95-3759804DC46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9977-95A0-4648-ABCB-8237B0BFBA3A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722FE-BD09-40FE-B2A7-CB7698E5A6B9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84DB-E876-4C15-BE91-4410FC4BE2C0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7CE8-261D-4247-BD9F-51BE2EFB0527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D1E0C-9F7B-4DBC-B835-C80FDC8EBA2E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70732-C76F-4BFB-8E23-63A8FB633C83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2E47C15-C798-4CE6-B851-69BE6306A60E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4041B5E-B224-4045-8037-8CDFE990BAF6}" type="slidenum">
              <a:rPr lang="en-US" altLang="zh-CN" smtClean="0"/>
              <a:pPr/>
              <a:t>‹#›</a:t>
            </a:fld>
            <a:endParaRPr lang="en-US" altLang="zh-CN" sz="140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en-US" altLang="zh-CN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kumimoji="0" lang="en-US" altLang="zh-CN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0479D1E-6A83-4068-900B-E84A1D23F93C}" type="slidenum">
              <a:rPr kumimoji="0" lang="en-US" altLang="zh-CN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52.xml"/><Relationship Id="rId4" Type="http://schemas.openxmlformats.org/officeDocument/2006/relationships/slide" Target="slide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8.xml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2.xml"/><Relationship Id="rId4" Type="http://schemas.openxmlformats.org/officeDocument/2006/relationships/slide" Target="slide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620688"/>
            <a:ext cx="7273925" cy="1143000"/>
          </a:xfrm>
        </p:spPr>
        <p:txBody>
          <a:bodyPr/>
          <a:lstStyle/>
          <a:p>
            <a:pPr eaLnBrk="1" hangingPunct="1"/>
            <a:r>
              <a:rPr lang="en-US" altLang="zh-CN" sz="3000" b="1" dirty="0" smtClean="0">
                <a:latin typeface="Constantia" pitchFamily="18" charset="0"/>
              </a:rPr>
              <a:t>Unit 12 </a:t>
            </a:r>
            <a:r>
              <a:rPr lang="en-US" altLang="zh-CN" b="1" dirty="0" smtClean="0">
                <a:latin typeface="Constantia" pitchFamily="18" charset="0"/>
              </a:rPr>
              <a:t/>
            </a:r>
            <a:br>
              <a:rPr lang="en-US" altLang="zh-CN" b="1" dirty="0" smtClean="0">
                <a:latin typeface="Constantia" pitchFamily="18" charset="0"/>
              </a:rPr>
            </a:br>
            <a:r>
              <a:rPr lang="en-US" altLang="zh-CN" b="1" dirty="0" smtClean="0">
                <a:latin typeface="Constantia" pitchFamily="18" charset="0"/>
              </a:rPr>
              <a:t>Major Religions</a:t>
            </a:r>
            <a:endParaRPr lang="zh-CN" altLang="zh-CN" sz="4000" b="1" i="1" dirty="0" smtClean="0">
              <a:latin typeface="Constantia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149725"/>
            <a:ext cx="8229600" cy="25066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dirty="0" smtClean="0"/>
          </a:p>
          <a:p>
            <a:pPr eaLnBrk="1" hangingPunct="1">
              <a:buFontTx/>
              <a:buNone/>
            </a:pPr>
            <a:endParaRPr lang="en-US" altLang="zh-CN" dirty="0" smtClean="0"/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900113" y="5300663"/>
            <a:ext cx="7273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kumimoji="0" lang="zh-CN" altLang="zh-CN" sz="1800">
              <a:solidFill>
                <a:srgbClr val="000000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5736698" cy="453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1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02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1052513"/>
            <a:ext cx="7772400" cy="720725"/>
          </a:xfrm>
        </p:spPr>
        <p:txBody>
          <a:bodyPr/>
          <a:lstStyle/>
          <a:p>
            <a:pPr algn="ctr"/>
            <a:r>
              <a:rPr lang="en-GB" altLang="zh-CN" sz="2800"/>
              <a:t>The Shaolin Temple, a Mahayana Buddhist temple</a:t>
            </a:r>
            <a:endParaRPr lang="en-US" altLang="zh-CN" sz="2800"/>
          </a:p>
        </p:txBody>
      </p:sp>
      <p:pic>
        <p:nvPicPr>
          <p:cNvPr id="1494021" name="Picture 5" descr="大乘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89138"/>
            <a:ext cx="6337300" cy="44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981075"/>
            <a:ext cx="8228012" cy="719138"/>
          </a:xfrm>
        </p:spPr>
        <p:txBody>
          <a:bodyPr/>
          <a:lstStyle/>
          <a:p>
            <a:pPr algn="ctr"/>
            <a:r>
              <a:rPr lang="en-GB" altLang="zh-CN" sz="3600"/>
              <a:t>A monk presenting a gift to </a:t>
            </a:r>
            <a:r>
              <a:rPr lang="ga-IE" altLang="zh-CN" sz="3600"/>
              <a:t>a NBA star</a:t>
            </a:r>
            <a:endParaRPr lang="en-US" altLang="zh-CN" sz="3600"/>
          </a:p>
        </p:txBody>
      </p:sp>
      <p:pic>
        <p:nvPicPr>
          <p:cNvPr id="1496069" name="Picture 5" descr="大乘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6119813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981075"/>
            <a:ext cx="8154987" cy="576263"/>
          </a:xfrm>
        </p:spPr>
        <p:txBody>
          <a:bodyPr/>
          <a:lstStyle/>
          <a:p>
            <a:pPr algn="ctr"/>
            <a:r>
              <a:rPr lang="en-GB" altLang="zh-CN" sz="3200"/>
              <a:t>A Hinayana Buddhist temple</a:t>
            </a:r>
            <a:endParaRPr lang="en-US" altLang="zh-CN" sz="3200"/>
          </a:p>
        </p:txBody>
      </p:sp>
      <p:pic>
        <p:nvPicPr>
          <p:cNvPr id="1488901" name="Picture 5" descr="小乘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7253288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4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3000375" cy="2303463"/>
          </a:xfrm>
        </p:spPr>
        <p:txBody>
          <a:bodyPr/>
          <a:lstStyle/>
          <a:p>
            <a:r>
              <a:rPr lang="en-GB" altLang="zh-CN" sz="2800"/>
              <a:t>A Hinayana Buddhist monk</a:t>
            </a:r>
            <a:br>
              <a:rPr lang="en-GB" altLang="zh-CN" sz="2800"/>
            </a:br>
            <a:endParaRPr lang="en-US" altLang="zh-CN" sz="2800"/>
          </a:p>
        </p:txBody>
      </p:sp>
      <p:pic>
        <p:nvPicPr>
          <p:cNvPr id="1489925" name="Picture 5" descr="小乘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36613"/>
            <a:ext cx="4457700" cy="57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9926" name="Picture 6" descr="小乘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73463"/>
            <a:ext cx="2873375" cy="3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140" name="Rectangle 4"/>
          <p:cNvSpPr>
            <a:spLocks noGrp="1" noChangeArrowheads="1"/>
          </p:cNvSpPr>
          <p:nvPr>
            <p:ph type="title"/>
          </p:nvPr>
        </p:nvSpPr>
        <p:spPr>
          <a:xfrm>
            <a:off x="3995738" y="838200"/>
            <a:ext cx="4843462" cy="719138"/>
          </a:xfrm>
        </p:spPr>
        <p:txBody>
          <a:bodyPr/>
          <a:lstStyle/>
          <a:p>
            <a:pPr algn="ctr"/>
            <a:r>
              <a:rPr lang="en-GB" altLang="zh-CN" sz="3200"/>
              <a:t>Lamaist monasteries</a:t>
            </a:r>
            <a:endParaRPr lang="en-US" altLang="zh-CN" sz="3200"/>
          </a:p>
        </p:txBody>
      </p:sp>
      <p:pic>
        <p:nvPicPr>
          <p:cNvPr id="1499141" name="Picture 5" descr="喇嘛教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44675"/>
            <a:ext cx="474027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9142" name="Picture 6" descr="喇嘛教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3186112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2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1052513"/>
            <a:ext cx="7772400" cy="792162"/>
          </a:xfrm>
        </p:spPr>
        <p:txBody>
          <a:bodyPr/>
          <a:lstStyle/>
          <a:p>
            <a:pPr algn="ctr"/>
            <a:r>
              <a:rPr lang="en-GB" altLang="zh-CN" sz="3200"/>
              <a:t>Decorations of the roof of a Lamaist temple</a:t>
            </a:r>
            <a:endParaRPr lang="en-US" altLang="zh-CN" sz="3200"/>
          </a:p>
        </p:txBody>
      </p:sp>
      <p:pic>
        <p:nvPicPr>
          <p:cNvPr id="1503237" name="Picture 5" descr="喇嘛教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60575"/>
            <a:ext cx="5688012" cy="43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838200"/>
            <a:ext cx="4699000" cy="1727200"/>
          </a:xfrm>
        </p:spPr>
        <p:txBody>
          <a:bodyPr/>
          <a:lstStyle/>
          <a:p>
            <a:r>
              <a:rPr lang="en-GB" altLang="zh-CN" sz="3200"/>
              <a:t>Lamaist monks: </a:t>
            </a:r>
            <a:br>
              <a:rPr lang="en-GB" altLang="zh-CN" sz="3200"/>
            </a:br>
            <a:r>
              <a:rPr lang="en-GB" altLang="zh-CN" sz="3200"/>
              <a:t>the Yellow and Red sects</a:t>
            </a:r>
            <a:endParaRPr lang="en-US" altLang="zh-CN" sz="3200"/>
          </a:p>
        </p:txBody>
      </p:sp>
      <p:pic>
        <p:nvPicPr>
          <p:cNvPr id="1505284" name="Picture 4" descr="喇嘛教8黄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3311525" cy="48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285" name="Picture 5" descr="喇嘛教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97188"/>
            <a:ext cx="4826000" cy="36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08" name="Rectangle 4"/>
          <p:cNvSpPr>
            <a:spLocks noGrp="1" noChangeArrowheads="1"/>
          </p:cNvSpPr>
          <p:nvPr>
            <p:ph type="title"/>
          </p:nvPr>
        </p:nvSpPr>
        <p:spPr>
          <a:xfrm>
            <a:off x="3779838" y="1052513"/>
            <a:ext cx="5059362" cy="1871662"/>
          </a:xfrm>
        </p:spPr>
        <p:txBody>
          <a:bodyPr/>
          <a:lstStyle/>
          <a:p>
            <a:pPr algn="ctr"/>
            <a:r>
              <a:rPr lang="en-GB" altLang="zh-CN" sz="3200"/>
              <a:t>The present Living Buddha as the supreme leader of Tibetan Lamaism</a:t>
            </a:r>
            <a:endParaRPr lang="en-US" altLang="zh-CN" sz="3200"/>
          </a:p>
        </p:txBody>
      </p:sp>
      <p:pic>
        <p:nvPicPr>
          <p:cNvPr id="1506309" name="Picture 5" descr="喇嘛教9活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3014663" cy="366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6310" name="Picture 6" descr="喇嘛教10活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311525"/>
            <a:ext cx="5151438" cy="31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CN" dirty="0" smtClean="0"/>
              <a:t>Questions Concerning Section B</a:t>
            </a:r>
            <a:br>
              <a:rPr lang="en-US" altLang="zh-CN" dirty="0" smtClean="0"/>
            </a:br>
            <a:r>
              <a:rPr lang="en-US" altLang="zh-CN" dirty="0" smtClean="0"/>
              <a:t>Daoism (Taoism)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1. Is Daoism the only native major religion in China? When did it come into being? What is it based on?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2. What do you know about Lao </a:t>
            </a:r>
            <a:r>
              <a:rPr lang="en-US" dirty="0" err="1">
                <a:solidFill>
                  <a:schemeClr val="accent2"/>
                </a:solidFill>
              </a:rPr>
              <a:t>Zi</a:t>
            </a:r>
            <a:r>
              <a:rPr lang="en-US" dirty="0">
                <a:solidFill>
                  <a:schemeClr val="accent2"/>
                </a:solidFill>
              </a:rPr>
              <a:t> and his Classic of the Way and its Power?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3. According to Lao </a:t>
            </a:r>
            <a:r>
              <a:rPr lang="en-US" dirty="0" err="1">
                <a:solidFill>
                  <a:schemeClr val="accent2"/>
                </a:solidFill>
              </a:rPr>
              <a:t>Zi</a:t>
            </a:r>
            <a:r>
              <a:rPr lang="en-US" dirty="0">
                <a:solidFill>
                  <a:schemeClr val="accent2"/>
                </a:solidFill>
              </a:rPr>
              <a:t>, what are the 3 basic principles of social behavior? What do they mean respectively?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4. What is the Way? What does water suggest in Daoism?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5. What is the cosmos like in Daoism? How does the Way work? </a:t>
            </a:r>
          </a:p>
          <a:p>
            <a:pPr marL="0" indent="0">
              <a:buNone/>
            </a:pPr>
            <a:r>
              <a:rPr lang="en-US" dirty="0"/>
              <a:t>6. What do you know about Daoist sects? 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5" name="Action Button: Forward or Next 4">
            <a:hlinkClick r:id="rId2" action="ppaction://hlinksldjump" highlightClick="1"/>
          </p:cNvPr>
          <p:cNvSpPr/>
          <p:nvPr/>
        </p:nvSpPr>
        <p:spPr>
          <a:xfrm>
            <a:off x="7076418" y="1613466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3347864" y="2420888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Action Button: Forward or Next 6">
            <a:hlinkClick r:id="rId4" action="ppaction://hlinksldjump" highlightClick="1"/>
          </p:cNvPr>
          <p:cNvSpPr/>
          <p:nvPr/>
        </p:nvSpPr>
        <p:spPr>
          <a:xfrm>
            <a:off x="7885274" y="3429000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Action Button: Forward or Next 7">
            <a:hlinkClick r:id="rId5" action="ppaction://hlinksldjump" highlightClick="1"/>
          </p:cNvPr>
          <p:cNvSpPr/>
          <p:nvPr/>
        </p:nvSpPr>
        <p:spPr>
          <a:xfrm>
            <a:off x="8319471" y="3951012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Action Button: Forward or Next 8">
            <a:hlinkClick r:id="rId6" action="ppaction://hlinksldjump" highlightClick="1"/>
          </p:cNvPr>
          <p:cNvSpPr/>
          <p:nvPr/>
        </p:nvSpPr>
        <p:spPr>
          <a:xfrm>
            <a:off x="1187624" y="4869160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05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2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838200"/>
            <a:ext cx="8299450" cy="862013"/>
          </a:xfrm>
        </p:spPr>
        <p:txBody>
          <a:bodyPr/>
          <a:lstStyle/>
          <a:p>
            <a:pPr algn="ctr"/>
            <a:r>
              <a:rPr lang="en-GB" altLang="zh-CN" sz="3200"/>
              <a:t>Lao Zi and his Classic of the Way and its Power</a:t>
            </a:r>
            <a:endParaRPr lang="en-US" altLang="zh-CN" sz="3200"/>
          </a:p>
        </p:txBody>
      </p:sp>
      <p:pic>
        <p:nvPicPr>
          <p:cNvPr id="1515526" name="Picture 6" descr="老子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3279775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27" name="Picture 7" descr="道德经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113087" cy="45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NZ" dirty="0" smtClean="0"/>
              <a:t>Questions Concerning Section A</a:t>
            </a:r>
            <a:br>
              <a:rPr lang="en-NZ" dirty="0" smtClean="0"/>
            </a:br>
            <a:r>
              <a:rPr lang="en-NZ" dirty="0" smtClean="0"/>
              <a:t>Buddhism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1. What do you know about </a:t>
            </a:r>
            <a:r>
              <a:rPr lang="en-US" sz="2800" dirty="0" err="1">
                <a:solidFill>
                  <a:schemeClr val="accent1"/>
                </a:solidFill>
              </a:rPr>
              <a:t>Siddharta</a:t>
            </a:r>
            <a:r>
              <a:rPr lang="en-US" sz="2800" dirty="0">
                <a:solidFill>
                  <a:schemeClr val="accent1"/>
                </a:solidFill>
              </a:rPr>
              <a:t> Gautama? What did he do at the ages of 29 and 35?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2. What are the 4 Noble Truths preached by Gautama?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3. What 8 tenets are included in the Noble 8-Fold Path?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4. What can a Buddhist attain after following the Noble 8-Fold Path? 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4" name="Action Button: Forward or Next 3">
            <a:hlinkClick r:id="rId2" action="ppaction://hlinksldjump" highlightClick="1"/>
          </p:cNvPr>
          <p:cNvSpPr/>
          <p:nvPr/>
        </p:nvSpPr>
        <p:spPr>
          <a:xfrm>
            <a:off x="4874407" y="1556792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8429619" y="2048544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Action Button: Forward or Next 5">
            <a:hlinkClick r:id="rId4" action="ppaction://hlinksldjump" highlightClick="1"/>
          </p:cNvPr>
          <p:cNvSpPr/>
          <p:nvPr/>
        </p:nvSpPr>
        <p:spPr>
          <a:xfrm>
            <a:off x="8635038" y="2564904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Action Button: Forward or Next 6">
            <a:hlinkClick r:id="rId5" action="ppaction://hlinksldjump" highlightClick="1"/>
          </p:cNvPr>
          <p:cNvSpPr/>
          <p:nvPr/>
        </p:nvSpPr>
        <p:spPr>
          <a:xfrm>
            <a:off x="1835696" y="3501008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97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1052513"/>
            <a:ext cx="7772400" cy="720725"/>
          </a:xfrm>
        </p:spPr>
        <p:txBody>
          <a:bodyPr/>
          <a:lstStyle/>
          <a:p>
            <a:pPr algn="ctr"/>
            <a:r>
              <a:rPr lang="en-GB" altLang="zh-CN" sz="3200"/>
              <a:t>Books on Daoism</a:t>
            </a:r>
            <a:endParaRPr lang="en-US" altLang="zh-CN" sz="3200"/>
          </a:p>
        </p:txBody>
      </p:sp>
      <p:pic>
        <p:nvPicPr>
          <p:cNvPr id="1509382" name="Picture 6" descr="道教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2349500"/>
            <a:ext cx="28987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9383" name="Picture 7" descr="道教香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9500"/>
            <a:ext cx="2808287" cy="40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9384" name="Picture 8" descr="道教上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2349500"/>
            <a:ext cx="2352675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428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1196975"/>
            <a:ext cx="7772400" cy="1008063"/>
          </a:xfrm>
        </p:spPr>
        <p:txBody>
          <a:bodyPr/>
          <a:lstStyle/>
          <a:p>
            <a:pPr algn="ctr"/>
            <a:r>
              <a:rPr lang="en-GB" altLang="zh-CN" sz="3200"/>
              <a:t>3 gods in Daoism</a:t>
            </a:r>
            <a:endParaRPr lang="en-US" altLang="zh-CN" sz="3200"/>
          </a:p>
        </p:txBody>
      </p:sp>
      <p:pic>
        <p:nvPicPr>
          <p:cNvPr id="1511432" name="Picture 8" descr="道教盛行唐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08275"/>
            <a:ext cx="31083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1434" name="Picture 10" descr="道教三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213100"/>
            <a:ext cx="4248150" cy="29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476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1052513"/>
            <a:ext cx="7772400" cy="928687"/>
          </a:xfrm>
        </p:spPr>
        <p:txBody>
          <a:bodyPr/>
          <a:lstStyle/>
          <a:p>
            <a:pPr algn="ctr"/>
            <a:r>
              <a:rPr lang="en-GB" altLang="zh-CN" sz="3200"/>
              <a:t>The Sacred Mountain; Daoists</a:t>
            </a:r>
            <a:endParaRPr lang="en-US" altLang="zh-CN" sz="3200"/>
          </a:p>
        </p:txBody>
      </p:sp>
      <p:pic>
        <p:nvPicPr>
          <p:cNvPr id="1513477" name="Picture 5" descr="武当山道教学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4175125" cy="269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3478" name="Picture 6" descr="武当山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31972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981075"/>
            <a:ext cx="7772400" cy="719138"/>
          </a:xfrm>
        </p:spPr>
        <p:txBody>
          <a:bodyPr/>
          <a:lstStyle/>
          <a:p>
            <a:pPr algn="ctr"/>
            <a:r>
              <a:rPr lang="en-GB" altLang="zh-CN" sz="3200"/>
              <a:t>Mt. Wudang, Shiyan, Hubei Province</a:t>
            </a:r>
            <a:endParaRPr lang="en-US" altLang="zh-CN" sz="3200"/>
          </a:p>
        </p:txBody>
      </p:sp>
      <p:pic>
        <p:nvPicPr>
          <p:cNvPr id="1517573" name="Picture 5" descr="武当山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16113"/>
            <a:ext cx="5761038" cy="464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76672"/>
            <a:ext cx="9036496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 smtClean="0"/>
              <a:t>Questions Concerning Section C</a:t>
            </a:r>
            <a:br>
              <a:rPr lang="en-US" altLang="zh-CN" dirty="0" smtClean="0"/>
            </a:br>
            <a:r>
              <a:rPr lang="en-US" altLang="zh-CN" dirty="0" smtClean="0"/>
              <a:t>Islam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1. What does “Islam” mean? What does “Allah” mean?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2. Who’s the founder of Islam? Where’s the sacred city?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3. Where do most Chinese Moslems live?  </a:t>
            </a:r>
          </a:p>
          <a:p>
            <a:pPr marL="0" indent="0">
              <a:buNone/>
            </a:pPr>
            <a:r>
              <a:rPr lang="en-US" dirty="0"/>
              <a:t>4. How did Islam spread in China?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5. What’s the Islamic temple called? What’s the Islamic scripture called?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6. How do Moslems pray? </a:t>
            </a:r>
          </a:p>
          <a:p>
            <a:pPr marL="0" indent="0">
              <a:buNone/>
            </a:pPr>
            <a:r>
              <a:rPr lang="en-US" dirty="0"/>
              <a:t>7. What Islamic festivals are celebrated in China? </a:t>
            </a:r>
            <a:endParaRPr lang="en-NZ" dirty="0"/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8316416" y="1522838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Action Button: Forward or Next 7">
            <a:hlinkClick r:id="rId3" action="ppaction://hlinksldjump" highlightClick="1"/>
          </p:cNvPr>
          <p:cNvSpPr/>
          <p:nvPr/>
        </p:nvSpPr>
        <p:spPr>
          <a:xfrm>
            <a:off x="8604680" y="2014590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Action Button: Forward or Next 8">
            <a:hlinkClick r:id="rId4" action="ppaction://hlinksldjump" highlightClick="1"/>
          </p:cNvPr>
          <p:cNvSpPr/>
          <p:nvPr/>
        </p:nvSpPr>
        <p:spPr>
          <a:xfrm>
            <a:off x="6444208" y="2564904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Action Button: Forward or Next 9">
            <a:hlinkClick r:id="rId5" action="ppaction://hlinksldjump" highlightClick="1"/>
          </p:cNvPr>
          <p:cNvSpPr/>
          <p:nvPr/>
        </p:nvSpPr>
        <p:spPr>
          <a:xfrm>
            <a:off x="2699792" y="4005064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Action Button: Forward or Next 10">
            <a:hlinkClick r:id="rId6" action="ppaction://hlinksldjump" highlightClick="1"/>
          </p:cNvPr>
          <p:cNvSpPr/>
          <p:nvPr/>
        </p:nvSpPr>
        <p:spPr>
          <a:xfrm>
            <a:off x="4139952" y="4509120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681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644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1125538"/>
            <a:ext cx="7772400" cy="855662"/>
          </a:xfrm>
        </p:spPr>
        <p:txBody>
          <a:bodyPr/>
          <a:lstStyle/>
          <a:p>
            <a:pPr algn="ctr"/>
            <a:r>
              <a:rPr lang="en-GB" altLang="zh-CN" sz="3200" i="1"/>
              <a:t>The Koran: an Introduction</a:t>
            </a:r>
            <a:r>
              <a:rPr lang="en-GB" altLang="zh-CN" sz="3200"/>
              <a:t>; </a:t>
            </a:r>
            <a:r>
              <a:rPr lang="en-GB" altLang="zh-CN" sz="3200" i="1"/>
              <a:t>Islam in China</a:t>
            </a:r>
            <a:endParaRPr lang="en-US" altLang="zh-CN" sz="3200" i="1"/>
          </a:p>
        </p:txBody>
      </p:sp>
      <p:pic>
        <p:nvPicPr>
          <p:cNvPr id="1520645" name="Picture 5" descr="古兰经教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332038"/>
            <a:ext cx="403225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0646" name="Picture 6" descr="伊斯兰教中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76475"/>
            <a:ext cx="2882900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692" name="Rectangle 4"/>
          <p:cNvSpPr>
            <a:spLocks noGrp="1" noChangeArrowheads="1"/>
          </p:cNvSpPr>
          <p:nvPr>
            <p:ph type="title"/>
          </p:nvPr>
        </p:nvSpPr>
        <p:spPr>
          <a:xfrm>
            <a:off x="5508625" y="1125538"/>
            <a:ext cx="3330575" cy="1727200"/>
          </a:xfrm>
        </p:spPr>
        <p:txBody>
          <a:bodyPr/>
          <a:lstStyle/>
          <a:p>
            <a:r>
              <a:rPr lang="en-GB" altLang="zh-CN" sz="3200"/>
              <a:t>Taj Mahal;</a:t>
            </a:r>
            <a:br>
              <a:rPr lang="en-GB" altLang="zh-CN" sz="3200"/>
            </a:br>
            <a:r>
              <a:rPr lang="en-GB" altLang="zh-CN" sz="3200"/>
              <a:t>Tower of Light</a:t>
            </a:r>
            <a:endParaRPr lang="en-US" altLang="zh-CN" sz="3200"/>
          </a:p>
        </p:txBody>
      </p:sp>
      <p:pic>
        <p:nvPicPr>
          <p:cNvPr id="1522693" name="Picture 5" descr="伊斯兰光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429000"/>
            <a:ext cx="44831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2696" name="Picture 8" descr="伊斯兰教泰姬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48958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74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4152900" cy="1727200"/>
          </a:xfrm>
        </p:spPr>
        <p:txBody>
          <a:bodyPr/>
          <a:lstStyle/>
          <a:p>
            <a:r>
              <a:rPr lang="en-GB" altLang="zh-CN" sz="3200"/>
              <a:t>Islamic coat of arms;</a:t>
            </a:r>
            <a:br>
              <a:rPr lang="en-GB" altLang="zh-CN" sz="3200"/>
            </a:br>
            <a:r>
              <a:rPr lang="en-GB" altLang="zh-CN" sz="3200"/>
              <a:t>mark of Allah</a:t>
            </a:r>
            <a:endParaRPr lang="en-US" altLang="zh-CN" sz="3200"/>
          </a:p>
        </p:txBody>
      </p:sp>
      <p:pic>
        <p:nvPicPr>
          <p:cNvPr id="1524741" name="Picture 5" descr="伊斯兰徽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96975"/>
            <a:ext cx="3189288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4742" name="Picture 6" descr="伊斯兰真主标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141663"/>
            <a:ext cx="4176712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78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838200"/>
            <a:ext cx="2665412" cy="3022600"/>
          </a:xfrm>
        </p:spPr>
        <p:txBody>
          <a:bodyPr/>
          <a:lstStyle/>
          <a:p>
            <a:r>
              <a:rPr lang="en-GB" altLang="zh-CN" sz="3200"/>
              <a:t>Meca, the sacred city, is crowded with moslems. </a:t>
            </a:r>
            <a:endParaRPr lang="en-US" altLang="zh-CN" sz="3200"/>
          </a:p>
        </p:txBody>
      </p:sp>
      <p:pic>
        <p:nvPicPr>
          <p:cNvPr id="1526789" name="Picture 5" descr="伊斯兰麦加朝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44963"/>
            <a:ext cx="45370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6790" name="Picture 6" descr="伊斯兰圣地麦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836613"/>
            <a:ext cx="5283200" cy="35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NZ" dirty="0" smtClean="0"/>
              <a:t>Questions Concerning Section D</a:t>
            </a:r>
            <a:br>
              <a:rPr lang="en-NZ" dirty="0" smtClean="0"/>
            </a:br>
            <a:r>
              <a:rPr lang="en-NZ" dirty="0" smtClean="0"/>
              <a:t>Christianity 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1. What are the 3 main divisions of Christianity?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2. When did the Eastern Orthodox Church and the Roman Catholic Church separate? Why?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3. On what do Roman Catholicism and Protestantism disagree?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4. How did Christianity spread in China? 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5" name="Action Button: Forward or Next 4">
            <a:hlinkClick r:id="rId2" action="ppaction://hlinksldjump" highlightClick="1"/>
          </p:cNvPr>
          <p:cNvSpPr/>
          <p:nvPr/>
        </p:nvSpPr>
        <p:spPr>
          <a:xfrm>
            <a:off x="7596336" y="1124744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5364088" y="2060848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Action Button: Forward or Next 6">
            <a:hlinkClick r:id="rId4" action="ppaction://hlinksldjump" highlightClick="1"/>
          </p:cNvPr>
          <p:cNvSpPr/>
          <p:nvPr/>
        </p:nvSpPr>
        <p:spPr>
          <a:xfrm>
            <a:off x="1763688" y="2996952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Action Button: Forward or Next 7">
            <a:hlinkClick r:id="rId5" action="ppaction://hlinksldjump" highlightClick="1"/>
          </p:cNvPr>
          <p:cNvSpPr/>
          <p:nvPr/>
        </p:nvSpPr>
        <p:spPr>
          <a:xfrm>
            <a:off x="6516216" y="3573016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41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NZ" altLang="zh-CN" dirty="0"/>
              <a:t>Questions Concerning Section A</a:t>
            </a:r>
            <a:br>
              <a:rPr lang="en-NZ" altLang="zh-CN" dirty="0"/>
            </a:br>
            <a:r>
              <a:rPr lang="en-NZ" altLang="zh-CN" dirty="0"/>
              <a:t>Buddhism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Mahayana Buddhism </a:t>
            </a: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1</a:t>
            </a:r>
            <a:r>
              <a:rPr lang="en-US" dirty="0">
                <a:solidFill>
                  <a:schemeClr val="accent1"/>
                </a:solidFill>
              </a:rPr>
              <a:t>.  What does Mahayana Buddhism mean? </a:t>
            </a:r>
          </a:p>
          <a:p>
            <a:pPr marL="0" indent="0">
              <a:buNone/>
            </a:pPr>
            <a:r>
              <a:rPr lang="en-US" dirty="0"/>
              <a:t>2. When was it introduced into Han regions?  When did it reach its peak?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3. What are its 8 main sects? </a:t>
            </a:r>
          </a:p>
          <a:p>
            <a:pPr marL="0" indent="0">
              <a:buNone/>
            </a:pPr>
            <a:r>
              <a:rPr lang="en-US" dirty="0"/>
              <a:t>4. Can you give examples to show its influences on the Chinese language? </a:t>
            </a:r>
          </a:p>
          <a:p>
            <a:pPr marL="0" indent="0">
              <a:buNone/>
            </a:pPr>
            <a:r>
              <a:rPr lang="en-US" dirty="0"/>
              <a:t>5. What influences has it had on Chinese culture? </a:t>
            </a:r>
          </a:p>
          <a:p>
            <a:pPr marL="0" indent="0">
              <a:buNone/>
            </a:pPr>
            <a:r>
              <a:rPr lang="en-US" dirty="0"/>
              <a:t>6. Can you give examples to show its influences on Chinese music, astronomy, medicine and gymnastics?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7. What are the 4 sacred mountains in China? 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4" name="Action Button: Forward or Next 3">
            <a:hlinkClick r:id="rId2" action="ppaction://hlinksldjump" highlightClick="1"/>
          </p:cNvPr>
          <p:cNvSpPr/>
          <p:nvPr/>
        </p:nvSpPr>
        <p:spPr>
          <a:xfrm>
            <a:off x="6697806" y="1628800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4572000" y="3068960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Action Button: Forward or Next 5">
            <a:hlinkClick r:id="rId4" action="ppaction://hlinksldjump" highlightClick="1"/>
          </p:cNvPr>
          <p:cNvSpPr/>
          <p:nvPr/>
        </p:nvSpPr>
        <p:spPr>
          <a:xfrm>
            <a:off x="7164198" y="6021288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643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86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981075"/>
            <a:ext cx="7772400" cy="863600"/>
          </a:xfrm>
        </p:spPr>
        <p:txBody>
          <a:bodyPr/>
          <a:lstStyle/>
          <a:p>
            <a:pPr algn="ctr"/>
            <a:r>
              <a:rPr lang="en-GB" altLang="zh-CN" sz="3200" i="1"/>
              <a:t>Christian Science Monitor</a:t>
            </a:r>
            <a:r>
              <a:rPr lang="en-GB" altLang="zh-CN" sz="3200"/>
              <a:t>; </a:t>
            </a:r>
            <a:r>
              <a:rPr lang="en-GB" altLang="zh-CN" sz="3200" i="1"/>
              <a:t>Christianity</a:t>
            </a:r>
            <a:endParaRPr lang="en-US" altLang="zh-CN" sz="3200" i="1"/>
          </a:p>
        </p:txBody>
      </p:sp>
      <p:pic>
        <p:nvPicPr>
          <p:cNvPr id="1529861" name="Picture 5" descr="基督教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133600"/>
            <a:ext cx="3265488" cy="42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9862" name="Picture 6" descr="基督教科学箴言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3368675" cy="42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90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1125538"/>
            <a:ext cx="8299450" cy="790575"/>
          </a:xfrm>
        </p:spPr>
        <p:txBody>
          <a:bodyPr/>
          <a:lstStyle/>
          <a:p>
            <a:pPr algn="ctr"/>
            <a:r>
              <a:rPr lang="en-GB" altLang="zh-CN" sz="3200"/>
              <a:t>Books on Christianity</a:t>
            </a:r>
            <a:endParaRPr lang="en-US" altLang="zh-CN" sz="3200"/>
          </a:p>
        </p:txBody>
      </p:sp>
      <p:pic>
        <p:nvPicPr>
          <p:cNvPr id="1531909" name="Picture 5" descr="基督教思想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97200"/>
            <a:ext cx="2965450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1910" name="Picture 6" descr="基督教文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2997200"/>
            <a:ext cx="2360612" cy="33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1911" name="Picture 7" descr="基督教信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2349500"/>
            <a:ext cx="2741613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956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862013"/>
          </a:xfrm>
        </p:spPr>
        <p:txBody>
          <a:bodyPr/>
          <a:lstStyle/>
          <a:p>
            <a:pPr algn="ctr"/>
            <a:r>
              <a:rPr lang="en-GB" altLang="zh-CN" sz="3200"/>
              <a:t>Christ Church, Dublin, Ireland</a:t>
            </a:r>
            <a:endParaRPr lang="en-US" altLang="zh-CN" sz="3200"/>
          </a:p>
        </p:txBody>
      </p:sp>
      <p:pic>
        <p:nvPicPr>
          <p:cNvPr id="1533957" name="Picture 5" descr="christ church at suns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6154738" cy="461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04" name="Rectangle 4"/>
          <p:cNvSpPr>
            <a:spLocks noGrp="1" noChangeArrowheads="1"/>
          </p:cNvSpPr>
          <p:nvPr>
            <p:ph type="title"/>
          </p:nvPr>
        </p:nvSpPr>
        <p:spPr>
          <a:xfrm>
            <a:off x="5435600" y="838200"/>
            <a:ext cx="3403600" cy="1438275"/>
          </a:xfrm>
        </p:spPr>
        <p:txBody>
          <a:bodyPr/>
          <a:lstStyle/>
          <a:p>
            <a:r>
              <a:rPr lang="en-GB" altLang="zh-CN" sz="3200"/>
              <a:t>Catholic Church, Ringsend, Dublin</a:t>
            </a:r>
            <a:endParaRPr lang="en-US" altLang="zh-CN" sz="3200"/>
          </a:p>
        </p:txBody>
      </p:sp>
      <p:pic>
        <p:nvPicPr>
          <p:cNvPr id="1536005" name="Picture 5" descr="church t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8050"/>
            <a:ext cx="4119563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06" name="Picture 6" descr="Duleek w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2636838"/>
            <a:ext cx="2490787" cy="3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838200"/>
            <a:ext cx="7796212" cy="935038"/>
          </a:xfrm>
        </p:spPr>
        <p:txBody>
          <a:bodyPr/>
          <a:lstStyle/>
          <a:p>
            <a:pPr algn="ctr"/>
            <a:r>
              <a:rPr lang="en-US" altLang="zh-CN" sz="3200"/>
              <a:t>Topics for discussion</a:t>
            </a:r>
          </a:p>
        </p:txBody>
      </p:sp>
      <p:sp>
        <p:nvSpPr>
          <p:cNvPr id="1105923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2060575"/>
            <a:ext cx="7796212" cy="4156075"/>
          </a:xfrm>
        </p:spPr>
        <p:txBody>
          <a:bodyPr/>
          <a:lstStyle/>
          <a:p>
            <a:r>
              <a:rPr lang="en-GB" altLang="zh-CN"/>
              <a:t>1.What inflences has Buddhism had on Chinese Culture? </a:t>
            </a:r>
          </a:p>
          <a:p>
            <a:r>
              <a:rPr lang="en-GB" altLang="zh-CN"/>
              <a:t>2.What do you know about the temples in Mt. Hengshan or Mt. Yuelu? </a:t>
            </a:r>
          </a:p>
          <a:p>
            <a:r>
              <a:rPr lang="en-GB" altLang="zh-CN"/>
              <a:t>3.What do you know about the Catholic Church in Changsha? 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743509">
            <a:off x="-159697" y="3024574"/>
            <a:ext cx="9036496" cy="504056"/>
          </a:xfrm>
        </p:spPr>
        <p:txBody>
          <a:bodyPr/>
          <a:lstStyle/>
          <a:p>
            <a:pPr algn="ctr"/>
            <a:r>
              <a:rPr lang="en-NZ" dirty="0" smtClean="0"/>
              <a:t>See you next time!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235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036496" cy="50405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know about </a:t>
            </a:r>
            <a:r>
              <a:rPr lang="en-US" dirty="0" err="1"/>
              <a:t>Siddharta</a:t>
            </a:r>
            <a:r>
              <a:rPr lang="en-US" dirty="0"/>
              <a:t> Gautama? What did he do at the ages of 29 and 35? </a:t>
            </a:r>
            <a:endParaRPr lang="en-N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3457067" cy="47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8056071" y="638133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9992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4 Noble Truths preached by Gautama?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34801"/>
            <a:ext cx="375173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34801"/>
            <a:ext cx="4734327" cy="445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244408" y="826129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84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8 tenets are included in the Noble 8-Fold Path?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45121"/>
            <a:ext cx="400050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88" y="1196752"/>
            <a:ext cx="5976034" cy="542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316416" y="797049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926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9036496" cy="50405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a Buddhist attain after following the Noble 8-Fold Path? </a:t>
            </a:r>
            <a:endParaRPr lang="en-N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1236"/>
            <a:ext cx="8363179" cy="509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172400" y="638133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79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NZ" dirty="0"/>
              <a:t>Questions Concerning Section A</a:t>
            </a:r>
            <a:br>
              <a:rPr lang="en-NZ" dirty="0"/>
            </a:br>
            <a:r>
              <a:rPr lang="en-NZ" dirty="0"/>
              <a:t>Buddhism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1" dirty="0" err="1" smtClean="0">
                <a:solidFill>
                  <a:srgbClr val="7030A0"/>
                </a:solidFill>
              </a:rPr>
              <a:t>Hinayana</a:t>
            </a:r>
            <a:r>
              <a:rPr lang="en-US" altLang="zh-CN" b="1" dirty="0" smtClean="0">
                <a:solidFill>
                  <a:srgbClr val="7030A0"/>
                </a:solidFill>
              </a:rPr>
              <a:t> Buddhism </a:t>
            </a:r>
            <a:endParaRPr lang="en-US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1</a:t>
            </a:r>
            <a:r>
              <a:rPr lang="en-US" dirty="0">
                <a:solidFill>
                  <a:schemeClr val="accent1"/>
                </a:solidFill>
              </a:rPr>
              <a:t>. When was </a:t>
            </a:r>
            <a:r>
              <a:rPr lang="en-US" dirty="0" err="1">
                <a:solidFill>
                  <a:schemeClr val="accent1"/>
                </a:solidFill>
              </a:rPr>
              <a:t>Hinayana</a:t>
            </a:r>
            <a:r>
              <a:rPr lang="en-US" dirty="0">
                <a:solidFill>
                  <a:schemeClr val="accent1"/>
                </a:solidFill>
              </a:rPr>
              <a:t> Buddhism introduced into China? Where is it popular?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2. Why is it also called </a:t>
            </a:r>
            <a:r>
              <a:rPr lang="en-US" dirty="0" err="1">
                <a:solidFill>
                  <a:schemeClr val="accent1"/>
                </a:solidFill>
              </a:rPr>
              <a:t>p</a:t>
            </a:r>
            <a:r>
              <a:rPr lang="en-US" dirty="0" err="1" smtClean="0">
                <a:solidFill>
                  <a:schemeClr val="accent1"/>
                </a:solidFill>
              </a:rPr>
              <a:t>ali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Buddhism? </a:t>
            </a:r>
          </a:p>
          <a:p>
            <a:pPr marL="0" indent="0">
              <a:buNone/>
            </a:pPr>
            <a:r>
              <a:rPr lang="en-US" dirty="0"/>
              <a:t>3. What does it emphasize? 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4" name="Action Button: Forward or Next 3">
            <a:hlinkClick r:id="rId2" action="ppaction://hlinksldjump" highlightClick="1"/>
          </p:cNvPr>
          <p:cNvSpPr/>
          <p:nvPr/>
        </p:nvSpPr>
        <p:spPr>
          <a:xfrm>
            <a:off x="3563888" y="1988840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6012160" y="2564904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608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does Mahayana Buddhism mean? </a:t>
            </a:r>
            <a:endParaRPr lang="en-N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5040560" cy="458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172400" y="638133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228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</a:t>
            </a:r>
            <a:r>
              <a:rPr lang="en-US" dirty="0" smtClean="0"/>
              <a:t>the 8 </a:t>
            </a:r>
            <a:r>
              <a:rPr lang="en-US" dirty="0"/>
              <a:t>main </a:t>
            </a:r>
            <a:r>
              <a:rPr lang="en-US" dirty="0" smtClean="0"/>
              <a:t>sects of Chinese Buddhism?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3456384" cy="524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8172400" y="638133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2436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4 sacred mountains in China? </a:t>
            </a:r>
            <a:endParaRPr lang="en-N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6" y="1005949"/>
            <a:ext cx="3456385" cy="237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454191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0" y="4237212"/>
            <a:ext cx="2736304" cy="201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20" y="3671168"/>
            <a:ext cx="2376264" cy="276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7854" y="3537883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CN" altLang="en-US" sz="1500" dirty="0">
                <a:solidFill>
                  <a:schemeClr val="accent1"/>
                </a:solidFill>
              </a:rPr>
              <a:t>五台山</a:t>
            </a:r>
            <a:endParaRPr lang="en-NZ" sz="15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0760" y="6534835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CN" altLang="en-US" sz="1500" dirty="0" smtClean="0">
                <a:solidFill>
                  <a:schemeClr val="accent1"/>
                </a:solidFill>
              </a:rPr>
              <a:t>九华山</a:t>
            </a:r>
            <a:endParaRPr lang="en-NZ" sz="15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572" y="6300981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CN" altLang="en-US" sz="1500" dirty="0" smtClean="0">
                <a:solidFill>
                  <a:schemeClr val="accent1"/>
                </a:solidFill>
              </a:rPr>
              <a:t>峨眉山</a:t>
            </a:r>
            <a:endParaRPr lang="en-NZ" sz="15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2" y="3376300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CN" altLang="en-US" sz="1500" dirty="0" smtClean="0">
                <a:solidFill>
                  <a:schemeClr val="accent1"/>
                </a:solidFill>
              </a:rPr>
              <a:t>普陀山</a:t>
            </a:r>
            <a:endParaRPr lang="en-NZ" sz="1500" dirty="0">
              <a:solidFill>
                <a:schemeClr val="accent1"/>
              </a:solidFill>
            </a:endParaRPr>
          </a:p>
        </p:txBody>
      </p:sp>
      <p:sp>
        <p:nvSpPr>
          <p:cNvPr id="12" name="Action Button: Home 11">
            <a:hlinkClick r:id="rId6" action="ppaction://hlinksldjump" highlightClick="1"/>
          </p:cNvPr>
          <p:cNvSpPr/>
          <p:nvPr/>
        </p:nvSpPr>
        <p:spPr>
          <a:xfrm>
            <a:off x="8162384" y="406061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119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036496" cy="504056"/>
          </a:xfrm>
        </p:spPr>
        <p:txBody>
          <a:bodyPr>
            <a:normAutofit fontScale="90000"/>
          </a:bodyPr>
          <a:lstStyle/>
          <a:p>
            <a:r>
              <a:rPr lang="en-US" dirty="0"/>
              <a:t>When was </a:t>
            </a:r>
            <a:r>
              <a:rPr lang="en-US" dirty="0" err="1"/>
              <a:t>Hinayana</a:t>
            </a:r>
            <a:r>
              <a:rPr lang="en-US" dirty="0"/>
              <a:t> Buddhism introduced into China? Where is it popular? </a:t>
            </a:r>
            <a:endParaRPr lang="en-NZ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3141"/>
            <a:ext cx="665797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6608" y="5777764"/>
            <a:ext cx="19159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CN" altLang="en-US" sz="1500" b="1" dirty="0">
                <a:solidFill>
                  <a:schemeClr val="accent1"/>
                </a:solidFill>
              </a:rPr>
              <a:t>西双版纳景洪总佛寺</a:t>
            </a:r>
            <a:endParaRPr lang="en-NZ" sz="1500" b="1" dirty="0">
              <a:solidFill>
                <a:schemeClr val="accent1"/>
              </a:solidFill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162384" y="730097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040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Why is it also called </a:t>
            </a:r>
            <a:r>
              <a:rPr lang="en-US" altLang="zh-CN" dirty="0" err="1">
                <a:solidFill>
                  <a:schemeClr val="accent1"/>
                </a:solidFill>
              </a:rPr>
              <a:t>pali</a:t>
            </a:r>
            <a:r>
              <a:rPr lang="en-US" altLang="zh-CN" dirty="0">
                <a:solidFill>
                  <a:schemeClr val="accent1"/>
                </a:solidFill>
              </a:rPr>
              <a:t> Buddhism? </a:t>
            </a:r>
            <a:endParaRPr lang="en-N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37834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8162384" y="730097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717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is Lamaism?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4898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162384" y="730097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4780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 the Red, Striped, White, Black and Yellow sects refer to respectively? </a:t>
            </a:r>
            <a:endParaRPr lang="en-N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44867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8162384" y="47667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87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036496" cy="504056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sect is the most powerful? Could you name some of its monasteries? </a:t>
            </a:r>
            <a:endParaRPr lang="en-N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402930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6772"/>
            <a:ext cx="568863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162384" y="730097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23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soul boy? How is the correct identity determined? </a:t>
            </a:r>
            <a:endParaRPr lang="en-N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46436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162384" y="83671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98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6712"/>
            <a:ext cx="9036496" cy="360040"/>
          </a:xfrm>
        </p:spPr>
        <p:txBody>
          <a:bodyPr>
            <a:normAutofit fontScale="90000"/>
          </a:bodyPr>
          <a:lstStyle/>
          <a:p>
            <a:r>
              <a:rPr lang="en-US" dirty="0"/>
              <a:t>Is Daoism the only native major religion in China? When did it come into being? What is it based on? </a:t>
            </a:r>
            <a:endParaRPr lang="en-N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171575"/>
            <a:ext cx="73533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67" y="5686425"/>
            <a:ext cx="71247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8162384" y="83671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44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NZ" dirty="0"/>
              <a:t>Questions Concerning Section A</a:t>
            </a:r>
            <a:br>
              <a:rPr lang="en-NZ" dirty="0"/>
            </a:br>
            <a:r>
              <a:rPr lang="en-NZ" dirty="0"/>
              <a:t>Buddhism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1" dirty="0" smtClean="0">
                <a:solidFill>
                  <a:srgbClr val="7030A0"/>
                </a:solidFill>
              </a:rPr>
              <a:t>Lamaism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1. What is Lamaism?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2. What do the Red, Striped, White, Black and Yellow sects refer to respectively?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3. Which sect is the most powerful? Could you name some of its monasteries? </a:t>
            </a:r>
          </a:p>
          <a:p>
            <a:pPr marL="0" indent="0">
              <a:buNone/>
            </a:pPr>
            <a:r>
              <a:rPr lang="en-US" dirty="0"/>
              <a:t>4. What is the supreme </a:t>
            </a:r>
            <a:r>
              <a:rPr lang="en-US" dirty="0" err="1"/>
              <a:t>Lamaist</a:t>
            </a:r>
            <a:r>
              <a:rPr lang="en-US" dirty="0"/>
              <a:t> leader called?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5. What is a soul boy? How is the correct identity determined? </a:t>
            </a:r>
          </a:p>
          <a:p>
            <a:pPr marL="0" indent="0">
              <a:buNone/>
            </a:pPr>
            <a:endParaRPr lang="en-US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4" name="Action Button: Forward or Next 3">
            <a:hlinkClick r:id="rId2" action="ppaction://hlinksldjump" highlightClick="1"/>
          </p:cNvPr>
          <p:cNvSpPr/>
          <p:nvPr/>
        </p:nvSpPr>
        <p:spPr>
          <a:xfrm>
            <a:off x="3419872" y="1646375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3320244" y="2492896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Action Button: Forward or Next 5">
            <a:hlinkClick r:id="rId4" action="ppaction://hlinksldjump" highlightClick="1"/>
          </p:cNvPr>
          <p:cNvSpPr/>
          <p:nvPr/>
        </p:nvSpPr>
        <p:spPr>
          <a:xfrm>
            <a:off x="3320244" y="3501008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Action Button: Forward or Next 6">
            <a:hlinkClick r:id="rId5" action="ppaction://hlinksldjump" highlightClick="1"/>
          </p:cNvPr>
          <p:cNvSpPr/>
          <p:nvPr/>
        </p:nvSpPr>
        <p:spPr>
          <a:xfrm>
            <a:off x="2195736" y="4869160"/>
            <a:ext cx="504056" cy="339352"/>
          </a:xfrm>
          <a:prstGeom prst="actionButtonForwardNex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775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036496" cy="50405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know about Lao </a:t>
            </a:r>
            <a:r>
              <a:rPr lang="en-US" dirty="0" err="1"/>
              <a:t>Zi</a:t>
            </a:r>
            <a:r>
              <a:rPr lang="en-US" dirty="0"/>
              <a:t> and his </a:t>
            </a:r>
            <a:r>
              <a:rPr lang="en-US" i="1" dirty="0"/>
              <a:t>Classic of the Way and its Power</a:t>
            </a:r>
            <a:r>
              <a:rPr lang="en-US" dirty="0"/>
              <a:t>? </a:t>
            </a:r>
            <a:endParaRPr lang="en-N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37646"/>
            <a:ext cx="7149621" cy="533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8162384" y="83671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35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47" y="476672"/>
            <a:ext cx="9036496" cy="504056"/>
          </a:xfrm>
        </p:spPr>
        <p:txBody>
          <a:bodyPr>
            <a:normAutofit fontScale="90000"/>
          </a:bodyPr>
          <a:lstStyle/>
          <a:p>
            <a:r>
              <a:rPr lang="en-US" dirty="0"/>
              <a:t>According to Lao </a:t>
            </a:r>
            <a:r>
              <a:rPr lang="en-US" dirty="0" err="1"/>
              <a:t>Zi</a:t>
            </a:r>
            <a:r>
              <a:rPr lang="en-US" dirty="0"/>
              <a:t>, what are the 3 basic principles of social behavior? What do they mean respectively? </a:t>
            </a:r>
            <a:endParaRPr lang="en-N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19199"/>
            <a:ext cx="3456384" cy="524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185863"/>
            <a:ext cx="5453561" cy="527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8162384" y="83671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343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Way? What does water suggest in Daoism? </a:t>
            </a:r>
            <a:endParaRPr lang="en-N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4" y="2046355"/>
            <a:ext cx="8949956" cy="325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162384" y="83671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84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cosmos like in Daoism? How does the Way work? </a:t>
            </a:r>
            <a:endParaRPr lang="en-NZ" dirty="0"/>
          </a:p>
        </p:txBody>
      </p:sp>
      <p:pic>
        <p:nvPicPr>
          <p:cNvPr id="5122" name="Picture 2" descr="http://s3.album.sina.com.cn/pic/4b945a86020010n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432435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162384" y="83671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35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“Islam” mean? What does “Allah” mean? </a:t>
            </a:r>
            <a:endParaRPr lang="en-N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6777670" cy="47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162384" y="83671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6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Who’s </a:t>
            </a:r>
            <a:r>
              <a:rPr lang="en-US" altLang="zh-CN" dirty="0"/>
              <a:t>the founder of Islam? Where’s the sacred city? </a:t>
            </a:r>
            <a:endParaRPr lang="en-N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29007"/>
            <a:ext cx="376237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7870" y="6534835"/>
            <a:ext cx="39340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500" dirty="0">
                <a:solidFill>
                  <a:schemeClr val="accent2"/>
                </a:solidFill>
              </a:rPr>
              <a:t>Muhammad, shown with a veiled face and </a:t>
            </a:r>
            <a:r>
              <a:rPr lang="en-US" sz="1500" dirty="0" smtClean="0">
                <a:solidFill>
                  <a:schemeClr val="accent2"/>
                </a:solidFill>
              </a:rPr>
              <a:t> halo)</a:t>
            </a:r>
            <a:endParaRPr lang="en-NZ" sz="1500" dirty="0">
              <a:solidFill>
                <a:schemeClr val="accent2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381858"/>
            <a:ext cx="722947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Home 5">
            <a:hlinkClick r:id="rId5" action="ppaction://hlinksldjump" highlightClick="1"/>
          </p:cNvPr>
          <p:cNvSpPr/>
          <p:nvPr/>
        </p:nvSpPr>
        <p:spPr>
          <a:xfrm>
            <a:off x="8162384" y="83671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677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most Chinese Moslems live? </a:t>
            </a:r>
            <a:endParaRPr lang="en-N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412776"/>
            <a:ext cx="8640960" cy="225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2" y="3555387"/>
            <a:ext cx="8826866" cy="239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171306" y="756219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962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036496" cy="504056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Islamic temple called? What’s the Islamic scripture called? </a:t>
            </a:r>
            <a:endParaRPr lang="en-N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8381"/>
            <a:ext cx="7051916" cy="46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2940"/>
            <a:ext cx="7478410" cy="561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233986" y="836712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193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How do Moslems pray?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6752"/>
            <a:ext cx="8181402" cy="547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174525" y="555185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61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3 main divisions of Christianity? </a:t>
            </a:r>
            <a:endParaRPr lang="en-N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7512"/>
            <a:ext cx="6464716" cy="505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174525" y="555185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73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3433763" cy="3095625"/>
          </a:xfrm>
        </p:spPr>
        <p:txBody>
          <a:bodyPr/>
          <a:lstStyle/>
          <a:p>
            <a:r>
              <a:rPr lang="ga-IE" altLang="zh-CN" sz="2800"/>
              <a:t>Buddha seated on a lotus throne, with a mark of light on the chest</a:t>
            </a:r>
            <a:endParaRPr lang="en-US" altLang="zh-CN" sz="2800"/>
          </a:p>
        </p:txBody>
      </p:sp>
      <p:pic>
        <p:nvPicPr>
          <p:cNvPr id="1479684" name="Picture 4" descr="佛像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908050"/>
            <a:ext cx="41656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did the Eastern Orthodox Church and the Roman Catholic Church separate? Why? </a:t>
            </a:r>
            <a:endParaRPr lang="en-N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4740"/>
            <a:ext cx="4289273" cy="46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073551"/>
            <a:ext cx="41044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500" dirty="0">
                <a:solidFill>
                  <a:schemeClr val="accent2"/>
                </a:solidFill>
              </a:rPr>
              <a:t>The Cathedral of Christ the </a:t>
            </a:r>
            <a:r>
              <a:rPr lang="en-US" sz="1500" dirty="0" err="1">
                <a:solidFill>
                  <a:schemeClr val="accent2"/>
                </a:solidFill>
              </a:rPr>
              <a:t>Saviour</a:t>
            </a:r>
            <a:r>
              <a:rPr lang="en-US" sz="1500" dirty="0">
                <a:solidFill>
                  <a:schemeClr val="accent2"/>
                </a:solidFill>
              </a:rPr>
              <a:t> in Moscow, </a:t>
            </a:r>
            <a:endParaRPr lang="en-US" sz="1500" dirty="0" smtClean="0">
              <a:solidFill>
                <a:schemeClr val="accent2"/>
              </a:solidFill>
            </a:endParaRPr>
          </a:p>
          <a:p>
            <a:pPr algn="ctr">
              <a:buNone/>
            </a:pPr>
            <a:r>
              <a:rPr lang="en-US" sz="1500" dirty="0" smtClean="0">
                <a:solidFill>
                  <a:schemeClr val="accent2"/>
                </a:solidFill>
              </a:rPr>
              <a:t>the </a:t>
            </a:r>
            <a:r>
              <a:rPr lang="en-US" sz="1500" dirty="0">
                <a:solidFill>
                  <a:schemeClr val="accent2"/>
                </a:solidFill>
              </a:rPr>
              <a:t>world's tallest Orthodox church.</a:t>
            </a:r>
            <a:endParaRPr lang="en-NZ" sz="1500" dirty="0">
              <a:solidFill>
                <a:schemeClr val="accent2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04" y="1651297"/>
            <a:ext cx="4512870" cy="394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5794581"/>
            <a:ext cx="22790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NZ" sz="1500" dirty="0">
                <a:solidFill>
                  <a:schemeClr val="accent2"/>
                </a:solidFill>
              </a:rPr>
              <a:t>St. Peter's </a:t>
            </a:r>
            <a:r>
              <a:rPr lang="en-NZ" sz="1500" dirty="0" smtClean="0">
                <a:solidFill>
                  <a:schemeClr val="accent2"/>
                </a:solidFill>
              </a:rPr>
              <a:t>Basilica, Vatican</a:t>
            </a:r>
            <a:endParaRPr lang="en-NZ" sz="1500" dirty="0">
              <a:solidFill>
                <a:schemeClr val="accent2"/>
              </a:solidFill>
            </a:endParaRPr>
          </a:p>
        </p:txBody>
      </p:sp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8174525" y="555185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637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 what do Roman Catholicism and Protestantism disagree? </a:t>
            </a:r>
            <a:endParaRPr lang="en-N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980728"/>
            <a:ext cx="4426444" cy="524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5242" y="6286854"/>
            <a:ext cx="12570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NZ" sz="1500" b="1" dirty="0">
                <a:solidFill>
                  <a:schemeClr val="accent2"/>
                </a:solidFill>
              </a:rPr>
              <a:t>Pope Francis</a:t>
            </a: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8248614" y="980728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403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did Christianity spread in China? </a:t>
            </a:r>
            <a:endParaRPr lang="en-N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6370"/>
            <a:ext cx="8727554" cy="43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174525" y="555185"/>
            <a:ext cx="648072" cy="648072"/>
          </a:xfrm>
          <a:prstGeom prst="actionButtonHom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8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8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1052513"/>
            <a:ext cx="7772400" cy="720725"/>
          </a:xfrm>
        </p:spPr>
        <p:txBody>
          <a:bodyPr/>
          <a:lstStyle/>
          <a:p>
            <a:pPr algn="ctr"/>
            <a:r>
              <a:rPr lang="ga-IE" altLang="zh-CN" sz="2800" i="1"/>
              <a:t>Holy Land</a:t>
            </a:r>
            <a:r>
              <a:rPr lang="ga-IE" altLang="zh-CN" sz="2800"/>
              <a:t> &amp; </a:t>
            </a:r>
            <a:r>
              <a:rPr lang="ga-IE" altLang="zh-CN" sz="2800" i="1"/>
              <a:t>Buddhism Conquering China</a:t>
            </a:r>
            <a:endParaRPr lang="en-US" altLang="zh-CN" sz="2800" i="1"/>
          </a:p>
        </p:txBody>
      </p:sp>
      <p:pic>
        <p:nvPicPr>
          <p:cNvPr id="1480709" name="Picture 5" descr="佛国胜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0575"/>
            <a:ext cx="3024188" cy="44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0710" name="Picture 6" descr="佛教征服中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060575"/>
            <a:ext cx="2928938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82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1196975"/>
            <a:ext cx="8228012" cy="863600"/>
          </a:xfrm>
        </p:spPr>
        <p:txBody>
          <a:bodyPr/>
          <a:lstStyle/>
          <a:p>
            <a:pPr algn="ctr"/>
            <a:r>
              <a:rPr lang="ga-IE" altLang="zh-CN" sz="3200"/>
              <a:t>Books on Buddhist influences in China</a:t>
            </a:r>
            <a:endParaRPr lang="en-US" altLang="zh-CN" sz="3200"/>
          </a:p>
        </p:txBody>
      </p:sp>
      <p:pic>
        <p:nvPicPr>
          <p:cNvPr id="1485829" name="Picture 5" descr="佛教文化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81300"/>
            <a:ext cx="2516187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5830" name="Picture 6" descr="佛教与人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81300"/>
            <a:ext cx="2422525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5831" name="Picture 7" descr="中国佛教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81300"/>
            <a:ext cx="2592387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2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981075"/>
            <a:ext cx="7772400" cy="719138"/>
          </a:xfrm>
        </p:spPr>
        <p:txBody>
          <a:bodyPr/>
          <a:lstStyle/>
          <a:p>
            <a:pPr algn="ctr"/>
            <a:r>
              <a:rPr lang="en-GB" altLang="zh-CN" sz="3200"/>
              <a:t>Mahayana Buddhist pagoda &amp; monks</a:t>
            </a:r>
            <a:endParaRPr lang="en-US" altLang="zh-CN" sz="3200"/>
          </a:p>
        </p:txBody>
      </p:sp>
      <p:pic>
        <p:nvPicPr>
          <p:cNvPr id="1491973" name="Picture 5" descr="大乘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44675"/>
            <a:ext cx="3546475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1974" name="Picture 6" descr="五台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44675"/>
            <a:ext cx="3313113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pattFill prst="pct5">
          <a:fgClr>
            <a:schemeClr val="accent1"/>
          </a:fgClr>
          <a:bgClr>
            <a:schemeClr val="bg1"/>
          </a:bgClr>
        </a:patt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4863</TotalTime>
  <Words>1238</Words>
  <Application>Microsoft Office PowerPoint</Application>
  <PresentationFormat>On-screen Show (4:3)</PresentationFormat>
  <Paragraphs>131</Paragraphs>
  <Slides>62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Flow</vt:lpstr>
      <vt:lpstr>默认设计模板</vt:lpstr>
      <vt:lpstr>Unit 12  Major Religions</vt:lpstr>
      <vt:lpstr>Questions Concerning Section A Buddhism</vt:lpstr>
      <vt:lpstr>Questions Concerning Section A Buddhism</vt:lpstr>
      <vt:lpstr>Questions Concerning Section A Buddhism</vt:lpstr>
      <vt:lpstr>Questions Concerning Section A Buddhism</vt:lpstr>
      <vt:lpstr>Buddha seated on a lotus throne, with a mark of light on the chest</vt:lpstr>
      <vt:lpstr>Holy Land &amp; Buddhism Conquering China</vt:lpstr>
      <vt:lpstr>Books on Buddhist influences in China</vt:lpstr>
      <vt:lpstr>Mahayana Buddhist pagoda &amp; monks</vt:lpstr>
      <vt:lpstr>The Shaolin Temple, a Mahayana Buddhist temple</vt:lpstr>
      <vt:lpstr>A monk presenting a gift to a NBA star</vt:lpstr>
      <vt:lpstr>A Hinayana Buddhist temple</vt:lpstr>
      <vt:lpstr>A Hinayana Buddhist monk </vt:lpstr>
      <vt:lpstr>Lamaist monasteries</vt:lpstr>
      <vt:lpstr>Decorations of the roof of a Lamaist temple</vt:lpstr>
      <vt:lpstr>Lamaist monks:  the Yellow and Red sects</vt:lpstr>
      <vt:lpstr>The present Living Buddha as the supreme leader of Tibetan Lamaism</vt:lpstr>
      <vt:lpstr>Questions Concerning Section B Daoism (Taoism)</vt:lpstr>
      <vt:lpstr>Lao Zi and his Classic of the Way and its Power</vt:lpstr>
      <vt:lpstr>Books on Daoism</vt:lpstr>
      <vt:lpstr>3 gods in Daoism</vt:lpstr>
      <vt:lpstr>The Sacred Mountain; Daoists</vt:lpstr>
      <vt:lpstr>Mt. Wudang, Shiyan, Hubei Province</vt:lpstr>
      <vt:lpstr>Questions Concerning Section C Islam</vt:lpstr>
      <vt:lpstr>The Koran: an Introduction; Islam in China</vt:lpstr>
      <vt:lpstr>Taj Mahal; Tower of Light</vt:lpstr>
      <vt:lpstr>Islamic coat of arms; mark of Allah</vt:lpstr>
      <vt:lpstr>Meca, the sacred city, is crowded with moslems. </vt:lpstr>
      <vt:lpstr>Questions Concerning Section D Christianity </vt:lpstr>
      <vt:lpstr>Christian Science Monitor; Christianity</vt:lpstr>
      <vt:lpstr>Books on Christianity</vt:lpstr>
      <vt:lpstr>Christ Church, Dublin, Ireland</vt:lpstr>
      <vt:lpstr>Catholic Church, Ringsend, Dublin</vt:lpstr>
      <vt:lpstr>Topics for discussion</vt:lpstr>
      <vt:lpstr>See you next time!</vt:lpstr>
      <vt:lpstr>What do you know about Siddharta Gautama? What did he do at the ages of 29 and 35? </vt:lpstr>
      <vt:lpstr>What are the 4 Noble Truths preached by Gautama? </vt:lpstr>
      <vt:lpstr>What 8 tenets are included in the Noble 8-Fold Path? </vt:lpstr>
      <vt:lpstr>What can a Buddhist attain after following the Noble 8-Fold Path? </vt:lpstr>
      <vt:lpstr>What does Mahayana Buddhism mean? </vt:lpstr>
      <vt:lpstr>What are the 8 main sects of Chinese Buddhism? </vt:lpstr>
      <vt:lpstr>What are the 4 sacred mountains in China? </vt:lpstr>
      <vt:lpstr>When was Hinayana Buddhism introduced into China? Where is it popular? </vt:lpstr>
      <vt:lpstr>Why is it also called pali Buddhism? </vt:lpstr>
      <vt:lpstr>What is Lamaism? </vt:lpstr>
      <vt:lpstr>What do the Red, Striped, White, Black and Yellow sects refer to respectively? </vt:lpstr>
      <vt:lpstr>Which sect is the most powerful? Could you name some of its monasteries? </vt:lpstr>
      <vt:lpstr>What is a soul boy? How is the correct identity determined? </vt:lpstr>
      <vt:lpstr>Is Daoism the only native major religion in China? When did it come into being? What is it based on? </vt:lpstr>
      <vt:lpstr>What do you know about Lao Zi and his Classic of the Way and its Power? </vt:lpstr>
      <vt:lpstr>According to Lao Zi, what are the 3 basic principles of social behavior? What do they mean respectively? </vt:lpstr>
      <vt:lpstr>What is the Way? What does water suggest in Daoism? </vt:lpstr>
      <vt:lpstr>What is the cosmos like in Daoism? How does the Way work? </vt:lpstr>
      <vt:lpstr>What does “Islam” mean? What does “Allah” mean? </vt:lpstr>
      <vt:lpstr>Who’s the founder of Islam? Where’s the sacred city? </vt:lpstr>
      <vt:lpstr>Where do most Chinese Moslems live? </vt:lpstr>
      <vt:lpstr>What’s the Islamic temple called? What’s the Islamic scripture called? </vt:lpstr>
      <vt:lpstr>How do Moslems pray? </vt:lpstr>
      <vt:lpstr>What are the 3 main divisions of Christianity? </vt:lpstr>
      <vt:lpstr>When did the Eastern Orthodox Church and the Roman Catholic Church separate? Why? </vt:lpstr>
      <vt:lpstr>On what do Roman Catholicism and Protestantism disagree? </vt:lpstr>
      <vt:lpstr>How did Christianity spread in China? </vt:lpstr>
    </vt:vector>
  </TitlesOfParts>
  <Company>Legend (Beijing)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    Text I   World of the Future</dc:title>
  <dc:creator>Legend User</dc:creator>
  <cp:lastModifiedBy>微软用户</cp:lastModifiedBy>
  <cp:revision>268</cp:revision>
  <dcterms:created xsi:type="dcterms:W3CDTF">2005-10-18T12:50:43Z</dcterms:created>
  <dcterms:modified xsi:type="dcterms:W3CDTF">2014-12-16T12:28:59Z</dcterms:modified>
</cp:coreProperties>
</file>