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31.svg" ContentType="image/svg+xml"/>
  <Override PartName="/ppt/media/image33.svg" ContentType="image/svg+xml"/>
  <Override PartName="/ppt/media/image35.svg" ContentType="image/svg+xml"/>
  <Override PartName="/ppt/media/image3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6" r:id="rId4"/>
    <p:sldId id="257" r:id="rId6"/>
    <p:sldId id="363" r:id="rId7"/>
    <p:sldId id="292" r:id="rId8"/>
    <p:sldId id="260" r:id="rId9"/>
    <p:sldId id="266" r:id="rId10"/>
    <p:sldId id="346" r:id="rId11"/>
    <p:sldId id="329" r:id="rId12"/>
    <p:sldId id="309" r:id="rId13"/>
    <p:sldId id="364" r:id="rId14"/>
    <p:sldId id="311" r:id="rId15"/>
    <p:sldId id="331" r:id="rId16"/>
    <p:sldId id="264" r:id="rId17"/>
    <p:sldId id="259" r:id="rId18"/>
    <p:sldId id="270" r:id="rId19"/>
    <p:sldId id="272" r:id="rId20"/>
    <p:sldId id="313" r:id="rId21"/>
    <p:sldId id="263" r:id="rId22"/>
    <p:sldId id="312" r:id="rId23"/>
    <p:sldId id="271"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7" d="100"/>
          <a:sy n="107" d="100"/>
        </p:scale>
        <p:origin x="5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19.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6BC59-0066-49B2-A386-33CEBB9D3BA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11F9A-7E46-472C-83BD-5B095FAF2E3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B725102-D278-4DE2-8F39-2C77C76D48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82E586-BF9D-4994-BF75-C29EFDF28C1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B725102-D278-4DE2-8F39-2C77C76D48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82E586-BF9D-4994-BF75-C29EFDF28C1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B725102-D278-4DE2-8F39-2C77C76D48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82E586-BF9D-4994-BF75-C29EFDF28C1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B725102-D278-4DE2-8F39-2C77C76D48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82E586-BF9D-4994-BF75-C29EFDF28C1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B725102-D278-4DE2-8F39-2C77C76D48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82E586-BF9D-4994-BF75-C29EFDF28C1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B725102-D278-4DE2-8F39-2C77C76D48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82E586-BF9D-4994-BF75-C29EFDF28C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B725102-D278-4DE2-8F39-2C77C76D485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82E586-BF9D-4994-BF75-C29EFDF28C1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725102-D278-4DE2-8F39-2C77C76D485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82E586-BF9D-4994-BF75-C29EFDF28C1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725102-D278-4DE2-8F39-2C77C76D485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82E586-BF9D-4994-BF75-C29EFDF28C1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B725102-D278-4DE2-8F39-2C77C76D48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82E586-BF9D-4994-BF75-C29EFDF28C1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B725102-D278-4DE2-8F39-2C77C76D48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82E586-BF9D-4994-BF75-C29EFDF28C1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25102-D278-4DE2-8F39-2C77C76D485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2E586-BF9D-4994-BF75-C29EFDF28C1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244F4-8239-4FBA-BAF8-1D7BA70E951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03B9C-3929-4105-9A36-5366D33C22D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8.png"/><Relationship Id="rId7" Type="http://schemas.openxmlformats.org/officeDocument/2006/relationships/image" Target="../media/image7.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3" Type="http://schemas.openxmlformats.org/officeDocument/2006/relationships/image" Target="../media/image3.emf"/><Relationship Id="rId2" Type="http://schemas.microsoft.com/office/2007/relationships/hdphoto" Target="../media/image2.wdp"/><Relationship Id="rId10" Type="http://schemas.openxmlformats.org/officeDocument/2006/relationships/notesSlide" Target="../notesSlides/notesSl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27.jpeg"/><Relationship Id="rId8" Type="http://schemas.openxmlformats.org/officeDocument/2006/relationships/image" Target="../media/image26.jpeg"/><Relationship Id="rId7" Type="http://schemas.openxmlformats.org/officeDocument/2006/relationships/image" Target="../media/image3.emf"/><Relationship Id="rId6"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17.emf"/><Relationship Id="rId3" Type="http://schemas.openxmlformats.org/officeDocument/2006/relationships/tags" Target="../tags/tag8.xml"/><Relationship Id="rId2" Type="http://schemas.microsoft.com/office/2007/relationships/hdphoto" Target="../media/image2.wdp"/><Relationship Id="rId10" Type="http://schemas.openxmlformats.org/officeDocument/2006/relationships/slideLayout" Target="../slideLayouts/slideLayout13.xml"/><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9" Type="http://schemas.openxmlformats.org/officeDocument/2006/relationships/image" Target="../media/image29.jpeg"/><Relationship Id="rId8" Type="http://schemas.openxmlformats.org/officeDocument/2006/relationships/image" Target="../media/image28.jpeg"/><Relationship Id="rId7" Type="http://schemas.openxmlformats.org/officeDocument/2006/relationships/image" Target="../media/image3.emf"/><Relationship Id="rId6"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17.emf"/><Relationship Id="rId3" Type="http://schemas.openxmlformats.org/officeDocument/2006/relationships/tags" Target="../tags/tag10.xml"/><Relationship Id="rId2" Type="http://schemas.microsoft.com/office/2007/relationships/hdphoto" Target="../media/image2.wdp"/><Relationship Id="rId10" Type="http://schemas.openxmlformats.org/officeDocument/2006/relationships/slideLayout" Target="../slideLayouts/slideLayout13.xml"/><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33.svg"/><Relationship Id="rId7" Type="http://schemas.openxmlformats.org/officeDocument/2006/relationships/image" Target="../media/image32.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6.png"/><Relationship Id="rId3" Type="http://schemas.openxmlformats.org/officeDocument/2006/relationships/image" Target="../media/image3.emf"/><Relationship Id="rId2" Type="http://schemas.microsoft.com/office/2007/relationships/hdphoto" Target="../media/image2.wdp"/><Relationship Id="rId13" Type="http://schemas.openxmlformats.org/officeDocument/2006/relationships/slideLayout" Target="../slideLayouts/slideLayout13.xml"/><Relationship Id="rId12" Type="http://schemas.openxmlformats.org/officeDocument/2006/relationships/image" Target="../media/image37.svg"/><Relationship Id="rId11" Type="http://schemas.openxmlformats.org/officeDocument/2006/relationships/image" Target="../media/image36.png"/><Relationship Id="rId10" Type="http://schemas.openxmlformats.org/officeDocument/2006/relationships/image" Target="../media/image35.sv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3.emf"/><Relationship Id="rId3" Type="http://schemas.openxmlformats.org/officeDocument/2006/relationships/image" Target="../media/image38.png"/><Relationship Id="rId2" Type="http://schemas.microsoft.com/office/2007/relationships/hdphoto" Target="../media/image2.wdp"/><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image" Target="../media/image11.png"/><Relationship Id="rId3" Type="http://schemas.openxmlformats.org/officeDocument/2006/relationships/image" Target="../media/image39.emf"/><Relationship Id="rId2" Type="http://schemas.microsoft.com/office/2007/relationships/hdphoto" Target="../media/image2.wdp"/><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11.png"/><Relationship Id="rId3" Type="http://schemas.openxmlformats.org/officeDocument/2006/relationships/image" Target="../media/image3.emf"/><Relationship Id="rId2" Type="http://schemas.microsoft.com/office/2007/relationships/hdphoto" Target="../media/image2.wdp"/><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image" Target="../media/image4.emf"/><Relationship Id="rId3" Type="http://schemas.openxmlformats.org/officeDocument/2006/relationships/image" Target="../media/image3.emf"/><Relationship Id="rId2" Type="http://schemas.microsoft.com/office/2007/relationships/hdphoto" Target="../media/image2.wdp"/><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40.jpeg"/><Relationship Id="rId7" Type="http://schemas.openxmlformats.org/officeDocument/2006/relationships/image" Target="../media/image3.emf"/><Relationship Id="rId6"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image" Target="../media/image17.emf"/><Relationship Id="rId3" Type="http://schemas.openxmlformats.org/officeDocument/2006/relationships/tags" Target="../tags/tag12.xml"/><Relationship Id="rId2" Type="http://schemas.microsoft.com/office/2007/relationships/hdphoto" Target="../media/image2.wdp"/><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tags" Target="../tags/tag16.xml"/><Relationship Id="rId7" Type="http://schemas.openxmlformats.org/officeDocument/2006/relationships/image" Target="../media/image3.emf"/><Relationship Id="rId6" Type="http://schemas.openxmlformats.org/officeDocument/2006/relationships/tags" Target="../tags/tag15.xml"/><Relationship Id="rId5" Type="http://schemas.openxmlformats.org/officeDocument/2006/relationships/image" Target="../media/image11.png"/><Relationship Id="rId4" Type="http://schemas.openxmlformats.org/officeDocument/2006/relationships/image" Target="../media/image17.emf"/><Relationship Id="rId3" Type="http://schemas.openxmlformats.org/officeDocument/2006/relationships/tags" Target="../tags/tag14.xml"/><Relationship Id="rId2" Type="http://schemas.microsoft.com/office/2007/relationships/hdphoto" Target="../media/image2.wdp"/><Relationship Id="rId10" Type="http://schemas.openxmlformats.org/officeDocument/2006/relationships/slideLayout" Target="../slideLayouts/slideLayout13.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42.jpeg"/><Relationship Id="rId7" Type="http://schemas.openxmlformats.org/officeDocument/2006/relationships/image" Target="../media/image3.emf"/><Relationship Id="rId6" Type="http://schemas.openxmlformats.org/officeDocument/2006/relationships/tags" Target="../tags/tag18.xml"/><Relationship Id="rId5" Type="http://schemas.openxmlformats.org/officeDocument/2006/relationships/image" Target="../media/image11.png"/><Relationship Id="rId4" Type="http://schemas.openxmlformats.org/officeDocument/2006/relationships/image" Target="../media/image17.emf"/><Relationship Id="rId3" Type="http://schemas.openxmlformats.org/officeDocument/2006/relationships/tags" Target="../tags/tag17.xml"/><Relationship Id="rId2" Type="http://schemas.microsoft.com/office/2007/relationships/hdphoto" Target="../media/image2.wdp"/><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emf"/><Relationship Id="rId3" Type="http://schemas.openxmlformats.org/officeDocument/2006/relationships/image" Target="../media/image4.emf"/><Relationship Id="rId2" Type="http://schemas.microsoft.com/office/2007/relationships/hdphoto" Target="../media/image2.wdp"/><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3.xml"/><Relationship Id="rId4" Type="http://schemas.openxmlformats.org/officeDocument/2006/relationships/image" Target="../media/image11.png"/><Relationship Id="rId3" Type="http://schemas.openxmlformats.org/officeDocument/2006/relationships/image" Target="../media/image3.emf"/><Relationship Id="rId2" Type="http://schemas.microsoft.com/office/2007/relationships/hdphoto" Target="../media/image2.wdp"/><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14.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3" Type="http://schemas.openxmlformats.org/officeDocument/2006/relationships/image" Target="../media/image3.emf"/><Relationship Id="rId2" Type="http://schemas.microsoft.com/office/2007/relationships/hdphoto" Target="../media/image2.wdp"/><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tags" Target="../tags/tag2.xml"/><Relationship Id="rId4" Type="http://schemas.openxmlformats.org/officeDocument/2006/relationships/image" Target="../media/image3.emf"/><Relationship Id="rId3" Type="http://schemas.openxmlformats.org/officeDocument/2006/relationships/tags" Target="../tags/tag1.xml"/><Relationship Id="rId2" Type="http://schemas.microsoft.com/office/2007/relationships/hdphoto" Target="../media/image2.wdp"/><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image" Target="../media/image18.jpeg"/><Relationship Id="rId3" Type="http://schemas.openxmlformats.org/officeDocument/2006/relationships/image" Target="../media/image17.emf"/><Relationship Id="rId2" Type="http://schemas.microsoft.com/office/2007/relationships/hdphoto" Target="../media/image2.wdp"/><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3.xml"/><Relationship Id="rId6" Type="http://schemas.openxmlformats.org/officeDocument/2006/relationships/image" Target="../media/image5.emf"/><Relationship Id="rId5" Type="http://schemas.openxmlformats.org/officeDocument/2006/relationships/image" Target="../media/image20.png"/><Relationship Id="rId4" Type="http://schemas.openxmlformats.org/officeDocument/2006/relationships/image" Target="../media/image3.emf"/><Relationship Id="rId3" Type="http://schemas.openxmlformats.org/officeDocument/2006/relationships/image" Target="../media/image19.emf"/><Relationship Id="rId2" Type="http://schemas.microsoft.com/office/2007/relationships/hdphoto" Target="../media/image2.wdp"/><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22.jpeg"/><Relationship Id="rId7" Type="http://schemas.openxmlformats.org/officeDocument/2006/relationships/image" Target="../media/image3.emf"/><Relationship Id="rId6"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7.emf"/><Relationship Id="rId3" Type="http://schemas.openxmlformats.org/officeDocument/2006/relationships/tags" Target="../tags/tag3.xml"/><Relationship Id="rId2" Type="http://schemas.microsoft.com/office/2007/relationships/hdphoto" Target="../media/image2.wdp"/><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23.jpeg"/><Relationship Id="rId7" Type="http://schemas.openxmlformats.org/officeDocument/2006/relationships/image" Target="../media/image3.emf"/><Relationship Id="rId6"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17.emf"/><Relationship Id="rId3" Type="http://schemas.openxmlformats.org/officeDocument/2006/relationships/tags" Target="../tags/tag5.xml"/><Relationship Id="rId2" Type="http://schemas.microsoft.com/office/2007/relationships/hdphoto" Target="../media/image2.wdp"/><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25.jpeg"/><Relationship Id="rId7" Type="http://schemas.openxmlformats.org/officeDocument/2006/relationships/image" Target="../media/image24.jpeg"/><Relationship Id="rId6" Type="http://schemas.openxmlformats.org/officeDocument/2006/relationships/tags" Target="../tags/tag7.xml"/><Relationship Id="rId5" Type="http://schemas.openxmlformats.org/officeDocument/2006/relationships/image" Target="../media/image3.emf"/><Relationship Id="rId4" Type="http://schemas.openxmlformats.org/officeDocument/2006/relationships/image" Target="../media/image11.png"/><Relationship Id="rId3" Type="http://schemas.openxmlformats.org/officeDocument/2006/relationships/image" Target="../media/image17.emf"/><Relationship Id="rId2" Type="http://schemas.microsoft.com/office/2007/relationships/hdphoto" Target="../media/image2.wdp"/><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55" name="图片 54"/>
          <p:cNvPicPr>
            <a:picLocks noChangeAspect="1"/>
          </p:cNvPicPr>
          <p:nvPr/>
        </p:nvPicPr>
        <p:blipFill>
          <a:blip r:embed="rId3">
            <a:grayscl/>
          </a:blip>
          <a:srcRect l="10634" b="29966"/>
          <a:stretch>
            <a:fillRect/>
          </a:stretch>
        </p:blipFill>
        <p:spPr>
          <a:xfrm rot="9709526" flipH="1">
            <a:off x="-888365" y="-353695"/>
            <a:ext cx="4617085" cy="4683760"/>
          </a:xfrm>
          <a:custGeom>
            <a:avLst/>
            <a:gdLst>
              <a:gd name="connsiteX0" fmla="*/ 1938173 w 5820008"/>
              <a:gd name="connsiteY0" fmla="*/ 5903817 h 5903817"/>
              <a:gd name="connsiteX1" fmla="*/ 5820008 w 5820008"/>
              <a:gd name="connsiteY1" fmla="*/ 4629444 h 5903817"/>
              <a:gd name="connsiteX2" fmla="*/ 5820008 w 5820008"/>
              <a:gd name="connsiteY2" fmla="*/ 0 h 5903817"/>
              <a:gd name="connsiteX3" fmla="*/ 0 w 5820008"/>
              <a:gd name="connsiteY3" fmla="*/ 0 h 5903817"/>
            </a:gdLst>
            <a:ahLst/>
            <a:cxnLst>
              <a:cxn ang="0">
                <a:pos x="connsiteX0" y="connsiteY0"/>
              </a:cxn>
              <a:cxn ang="0">
                <a:pos x="connsiteX1" y="connsiteY1"/>
              </a:cxn>
              <a:cxn ang="0">
                <a:pos x="connsiteX2" y="connsiteY2"/>
              </a:cxn>
              <a:cxn ang="0">
                <a:pos x="connsiteX3" y="connsiteY3"/>
              </a:cxn>
            </a:cxnLst>
            <a:rect l="l" t="t" r="r" b="b"/>
            <a:pathLst>
              <a:path w="5820008" h="5903817">
                <a:moveTo>
                  <a:pt x="1938173" y="5903817"/>
                </a:moveTo>
                <a:lnTo>
                  <a:pt x="5820008" y="4629444"/>
                </a:lnTo>
                <a:lnTo>
                  <a:pt x="5820008" y="0"/>
                </a:lnTo>
                <a:lnTo>
                  <a:pt x="0" y="0"/>
                </a:lnTo>
                <a:close/>
              </a:path>
            </a:pathLst>
          </a:custGeom>
          <a:effectLst>
            <a:softEdge rad="0"/>
          </a:effectLst>
        </p:spPr>
      </p:pic>
      <p:pic>
        <p:nvPicPr>
          <p:cNvPr id="5963" name="图片 5962"/>
          <p:cNvPicPr>
            <a:picLocks noChangeAspect="1"/>
          </p:cNvPicPr>
          <p:nvPr/>
        </p:nvPicPr>
        <p:blipFill>
          <a:blip r:embed="rId3"/>
          <a:stretch>
            <a:fillRect/>
          </a:stretch>
        </p:blipFill>
        <p:spPr>
          <a:xfrm flipH="1" flipV="1">
            <a:off x="10031223" y="11010"/>
            <a:ext cx="2160777" cy="2796943"/>
          </a:xfrm>
          <a:prstGeom prst="rect">
            <a:avLst/>
          </a:prstGeom>
        </p:spPr>
      </p:pic>
      <p:pic>
        <p:nvPicPr>
          <p:cNvPr id="5964" name="图片 5963"/>
          <p:cNvPicPr>
            <a:picLocks noChangeAspect="1"/>
          </p:cNvPicPr>
          <p:nvPr/>
        </p:nvPicPr>
        <p:blipFill>
          <a:blip r:embed="rId4"/>
          <a:stretch>
            <a:fillRect/>
          </a:stretch>
        </p:blipFill>
        <p:spPr>
          <a:xfrm>
            <a:off x="0" y="3769923"/>
            <a:ext cx="208048" cy="869944"/>
          </a:xfrm>
          <a:prstGeom prst="rect">
            <a:avLst/>
          </a:prstGeom>
        </p:spPr>
      </p:pic>
      <p:pic>
        <p:nvPicPr>
          <p:cNvPr id="5965" name="图片 5964"/>
          <p:cNvPicPr>
            <a:picLocks noChangeAspect="1"/>
          </p:cNvPicPr>
          <p:nvPr/>
        </p:nvPicPr>
        <p:blipFill>
          <a:blip r:embed="rId5"/>
          <a:stretch>
            <a:fillRect/>
          </a:stretch>
        </p:blipFill>
        <p:spPr>
          <a:xfrm>
            <a:off x="-10160" y="2933065"/>
            <a:ext cx="3850640" cy="3949065"/>
          </a:xfrm>
          <a:prstGeom prst="rect">
            <a:avLst/>
          </a:prstGeom>
        </p:spPr>
      </p:pic>
      <p:pic>
        <p:nvPicPr>
          <p:cNvPr id="5960" name="图片 5959"/>
          <p:cNvPicPr>
            <a:picLocks noChangeAspect="1"/>
          </p:cNvPicPr>
          <p:nvPr/>
        </p:nvPicPr>
        <p:blipFill>
          <a:blip r:embed="rId6"/>
          <a:stretch>
            <a:fillRect/>
          </a:stretch>
        </p:blipFill>
        <p:spPr>
          <a:xfrm flipH="1">
            <a:off x="10758659" y="1031769"/>
            <a:ext cx="1063421" cy="683444"/>
          </a:xfrm>
          <a:prstGeom prst="rect">
            <a:avLst/>
          </a:prstGeom>
        </p:spPr>
      </p:pic>
      <p:pic>
        <p:nvPicPr>
          <p:cNvPr id="5962" name="图片 5961"/>
          <p:cNvPicPr>
            <a:picLocks noChangeAspect="1"/>
          </p:cNvPicPr>
          <p:nvPr/>
        </p:nvPicPr>
        <p:blipFill>
          <a:blip r:embed="rId7"/>
          <a:stretch>
            <a:fillRect/>
          </a:stretch>
        </p:blipFill>
        <p:spPr>
          <a:xfrm>
            <a:off x="825445" y="4406724"/>
            <a:ext cx="1189129" cy="1249872"/>
          </a:xfrm>
          <a:prstGeom prst="rect">
            <a:avLst/>
          </a:prstGeom>
        </p:spPr>
      </p:pic>
      <p:sp>
        <p:nvSpPr>
          <p:cNvPr id="5968" name="椭圆 5967"/>
          <p:cNvSpPr/>
          <p:nvPr/>
        </p:nvSpPr>
        <p:spPr>
          <a:xfrm>
            <a:off x="7939144" y="2345167"/>
            <a:ext cx="311971" cy="268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69" name="椭圆 5968"/>
          <p:cNvSpPr/>
          <p:nvPr/>
        </p:nvSpPr>
        <p:spPr>
          <a:xfrm>
            <a:off x="9348351" y="2360671"/>
            <a:ext cx="225374" cy="178133"/>
          </a:xfrm>
          <a:custGeom>
            <a:avLst/>
            <a:gdLst>
              <a:gd name="connsiteX0" fmla="*/ 0 w 225329"/>
              <a:gd name="connsiteY0" fmla="*/ 67551 h 135102"/>
              <a:gd name="connsiteX1" fmla="*/ 112665 w 225329"/>
              <a:gd name="connsiteY1" fmla="*/ 0 h 135102"/>
              <a:gd name="connsiteX2" fmla="*/ 225330 w 225329"/>
              <a:gd name="connsiteY2" fmla="*/ 67551 h 135102"/>
              <a:gd name="connsiteX3" fmla="*/ 112665 w 225329"/>
              <a:gd name="connsiteY3" fmla="*/ 135102 h 135102"/>
              <a:gd name="connsiteX4" fmla="*/ 0 w 225329"/>
              <a:gd name="connsiteY4" fmla="*/ 67551 h 135102"/>
              <a:gd name="connsiteX0-1" fmla="*/ 44 w 225374"/>
              <a:gd name="connsiteY0-2" fmla="*/ 110582 h 178133"/>
              <a:gd name="connsiteX1-3" fmla="*/ 123466 w 225374"/>
              <a:gd name="connsiteY1-4" fmla="*/ 0 h 178133"/>
              <a:gd name="connsiteX2-5" fmla="*/ 225374 w 225374"/>
              <a:gd name="connsiteY2-6" fmla="*/ 110582 h 178133"/>
              <a:gd name="connsiteX3-7" fmla="*/ 112709 w 225374"/>
              <a:gd name="connsiteY3-8" fmla="*/ 178133 h 178133"/>
              <a:gd name="connsiteX4-9" fmla="*/ 44 w 225374"/>
              <a:gd name="connsiteY4-10" fmla="*/ 110582 h 1781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74" h="178133">
                <a:moveTo>
                  <a:pt x="44" y="110582"/>
                </a:moveTo>
                <a:cubicBezTo>
                  <a:pt x="1837" y="80893"/>
                  <a:pt x="61243" y="0"/>
                  <a:pt x="123466" y="0"/>
                </a:cubicBezTo>
                <a:cubicBezTo>
                  <a:pt x="185689" y="0"/>
                  <a:pt x="225374" y="73275"/>
                  <a:pt x="225374" y="110582"/>
                </a:cubicBezTo>
                <a:cubicBezTo>
                  <a:pt x="225374" y="147889"/>
                  <a:pt x="174932" y="178133"/>
                  <a:pt x="112709" y="178133"/>
                </a:cubicBezTo>
                <a:cubicBezTo>
                  <a:pt x="50486" y="178133"/>
                  <a:pt x="-1749" y="140271"/>
                  <a:pt x="44" y="1105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0" name="椭圆 5969"/>
          <p:cNvSpPr/>
          <p:nvPr/>
        </p:nvSpPr>
        <p:spPr>
          <a:xfrm>
            <a:off x="7551867" y="3318141"/>
            <a:ext cx="64547" cy="159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1" name="椭圆 5970"/>
          <p:cNvSpPr/>
          <p:nvPr/>
        </p:nvSpPr>
        <p:spPr>
          <a:xfrm>
            <a:off x="9660367" y="4963030"/>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2" name="椭圆 5971"/>
          <p:cNvSpPr/>
          <p:nvPr/>
        </p:nvSpPr>
        <p:spPr>
          <a:xfrm>
            <a:off x="5475642" y="4832781"/>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3" name="椭圆 5972"/>
          <p:cNvSpPr/>
          <p:nvPr/>
        </p:nvSpPr>
        <p:spPr>
          <a:xfrm>
            <a:off x="5787614" y="228321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4" name="椭圆 5973"/>
          <p:cNvSpPr/>
          <p:nvPr/>
        </p:nvSpPr>
        <p:spPr>
          <a:xfrm>
            <a:off x="8498541" y="1521576"/>
            <a:ext cx="112269" cy="193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5" name="椭圆 5974"/>
          <p:cNvSpPr/>
          <p:nvPr/>
        </p:nvSpPr>
        <p:spPr>
          <a:xfrm>
            <a:off x="8810513" y="374625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6" name="椭圆 5975"/>
          <p:cNvSpPr/>
          <p:nvPr/>
        </p:nvSpPr>
        <p:spPr>
          <a:xfrm>
            <a:off x="11360075" y="4843537"/>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7" name="椭圆 5976"/>
          <p:cNvSpPr/>
          <p:nvPr/>
        </p:nvSpPr>
        <p:spPr>
          <a:xfrm>
            <a:off x="9821732" y="602687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8" name="椭圆 5977"/>
          <p:cNvSpPr/>
          <p:nvPr/>
        </p:nvSpPr>
        <p:spPr>
          <a:xfrm>
            <a:off x="10143465" y="3476354"/>
            <a:ext cx="151606" cy="144329"/>
          </a:xfrm>
          <a:custGeom>
            <a:avLst/>
            <a:gdLst>
              <a:gd name="connsiteX0" fmla="*/ 0 w 161365"/>
              <a:gd name="connsiteY0" fmla="*/ 60242 h 120484"/>
              <a:gd name="connsiteX1" fmla="*/ 80683 w 161365"/>
              <a:gd name="connsiteY1" fmla="*/ 0 h 120484"/>
              <a:gd name="connsiteX2" fmla="*/ 161366 w 161365"/>
              <a:gd name="connsiteY2" fmla="*/ 60242 h 120484"/>
              <a:gd name="connsiteX3" fmla="*/ 80683 w 161365"/>
              <a:gd name="connsiteY3" fmla="*/ 120484 h 120484"/>
              <a:gd name="connsiteX4" fmla="*/ 0 w 161365"/>
              <a:gd name="connsiteY4" fmla="*/ 60242 h 120484"/>
              <a:gd name="connsiteX0-1" fmla="*/ 1148 w 165968"/>
              <a:gd name="connsiteY0-2" fmla="*/ 60242 h 141999"/>
              <a:gd name="connsiteX1-3" fmla="*/ 81831 w 165968"/>
              <a:gd name="connsiteY1-4" fmla="*/ 0 h 141999"/>
              <a:gd name="connsiteX2-5" fmla="*/ 162514 w 165968"/>
              <a:gd name="connsiteY2-6" fmla="*/ 60242 h 141999"/>
              <a:gd name="connsiteX3-7" fmla="*/ 135619 w 165968"/>
              <a:gd name="connsiteY3-8" fmla="*/ 141999 h 141999"/>
              <a:gd name="connsiteX4-9" fmla="*/ 1148 w 165968"/>
              <a:gd name="connsiteY4-10" fmla="*/ 60242 h 141999"/>
              <a:gd name="connsiteX0-11" fmla="*/ 997 w 151606"/>
              <a:gd name="connsiteY0-12" fmla="*/ 104235 h 144329"/>
              <a:gd name="connsiteX1-13" fmla="*/ 70923 w 151606"/>
              <a:gd name="connsiteY1-14" fmla="*/ 963 h 144329"/>
              <a:gd name="connsiteX2-15" fmla="*/ 151606 w 151606"/>
              <a:gd name="connsiteY2-16" fmla="*/ 61205 h 144329"/>
              <a:gd name="connsiteX3-17" fmla="*/ 124711 w 151606"/>
              <a:gd name="connsiteY3-18" fmla="*/ 142962 h 144329"/>
              <a:gd name="connsiteX4-19" fmla="*/ 997 w 151606"/>
              <a:gd name="connsiteY4-20" fmla="*/ 104235 h 1443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1606" h="144329">
                <a:moveTo>
                  <a:pt x="997" y="104235"/>
                </a:moveTo>
                <a:cubicBezTo>
                  <a:pt x="-7968" y="80569"/>
                  <a:pt x="45822" y="8135"/>
                  <a:pt x="70923" y="963"/>
                </a:cubicBezTo>
                <a:cubicBezTo>
                  <a:pt x="96024" y="-6209"/>
                  <a:pt x="151606" y="27934"/>
                  <a:pt x="151606" y="61205"/>
                </a:cubicBezTo>
                <a:cubicBezTo>
                  <a:pt x="151606" y="94476"/>
                  <a:pt x="149812" y="135790"/>
                  <a:pt x="124711" y="142962"/>
                </a:cubicBezTo>
                <a:cubicBezTo>
                  <a:pt x="99610" y="150134"/>
                  <a:pt x="9962" y="127901"/>
                  <a:pt x="997" y="1042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9" name="椭圆 5978"/>
          <p:cNvSpPr/>
          <p:nvPr/>
        </p:nvSpPr>
        <p:spPr>
          <a:xfrm>
            <a:off x="5066852" y="192821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0" name="椭圆 5979"/>
          <p:cNvSpPr/>
          <p:nvPr/>
        </p:nvSpPr>
        <p:spPr>
          <a:xfrm>
            <a:off x="3528509" y="3111557"/>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1" name="椭圆 5980"/>
          <p:cNvSpPr/>
          <p:nvPr/>
        </p:nvSpPr>
        <p:spPr>
          <a:xfrm>
            <a:off x="3840481" y="56199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2" name="椭圆 5981"/>
          <p:cNvSpPr/>
          <p:nvPr/>
        </p:nvSpPr>
        <p:spPr>
          <a:xfrm>
            <a:off x="2646381" y="2767312"/>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3" name="椭圆 5982"/>
          <p:cNvSpPr/>
          <p:nvPr/>
        </p:nvSpPr>
        <p:spPr>
          <a:xfrm>
            <a:off x="1108038" y="3950654"/>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4" name="椭圆 5983"/>
          <p:cNvSpPr/>
          <p:nvPr/>
        </p:nvSpPr>
        <p:spPr>
          <a:xfrm>
            <a:off x="1420010" y="1401092"/>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5" name="椭圆 5984"/>
          <p:cNvSpPr/>
          <p:nvPr/>
        </p:nvSpPr>
        <p:spPr>
          <a:xfrm>
            <a:off x="7863840" y="5413693"/>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6" name="椭圆 5985"/>
          <p:cNvSpPr/>
          <p:nvPr/>
        </p:nvSpPr>
        <p:spPr>
          <a:xfrm>
            <a:off x="6325497" y="659703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7" name="椭圆 5986"/>
          <p:cNvSpPr/>
          <p:nvPr/>
        </p:nvSpPr>
        <p:spPr>
          <a:xfrm>
            <a:off x="6637469" y="4047473"/>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8" name="椭圆 5987"/>
          <p:cNvSpPr/>
          <p:nvPr/>
        </p:nvSpPr>
        <p:spPr>
          <a:xfrm>
            <a:off x="6992470" y="1971246"/>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9" name="椭圆 5988"/>
          <p:cNvSpPr/>
          <p:nvPr/>
        </p:nvSpPr>
        <p:spPr>
          <a:xfrm>
            <a:off x="5454082" y="3154521"/>
            <a:ext cx="182926" cy="163620"/>
          </a:xfrm>
          <a:custGeom>
            <a:avLst/>
            <a:gdLst>
              <a:gd name="connsiteX0" fmla="*/ 0 w 161365"/>
              <a:gd name="connsiteY0" fmla="*/ 60242 h 120484"/>
              <a:gd name="connsiteX1" fmla="*/ 80683 w 161365"/>
              <a:gd name="connsiteY1" fmla="*/ 0 h 120484"/>
              <a:gd name="connsiteX2" fmla="*/ 161366 w 161365"/>
              <a:gd name="connsiteY2" fmla="*/ 60242 h 120484"/>
              <a:gd name="connsiteX3" fmla="*/ 80683 w 161365"/>
              <a:gd name="connsiteY3" fmla="*/ 120484 h 120484"/>
              <a:gd name="connsiteX4" fmla="*/ 0 w 161365"/>
              <a:gd name="connsiteY4" fmla="*/ 60242 h 120484"/>
              <a:gd name="connsiteX0-1" fmla="*/ 0 w 182881"/>
              <a:gd name="connsiteY0-2" fmla="*/ 60321 h 120685"/>
              <a:gd name="connsiteX1-3" fmla="*/ 80683 w 182881"/>
              <a:gd name="connsiteY1-4" fmla="*/ 79 h 120685"/>
              <a:gd name="connsiteX2-5" fmla="*/ 182881 w 182881"/>
              <a:gd name="connsiteY2-6" fmla="*/ 71079 h 120685"/>
              <a:gd name="connsiteX3-7" fmla="*/ 80683 w 182881"/>
              <a:gd name="connsiteY3-8" fmla="*/ 120563 h 120685"/>
              <a:gd name="connsiteX4-9" fmla="*/ 0 w 182881"/>
              <a:gd name="connsiteY4-10" fmla="*/ 60321 h 120685"/>
              <a:gd name="connsiteX0-11" fmla="*/ 45 w 182926"/>
              <a:gd name="connsiteY0-12" fmla="*/ 60309 h 163620"/>
              <a:gd name="connsiteX1-13" fmla="*/ 80728 w 182926"/>
              <a:gd name="connsiteY1-14" fmla="*/ 67 h 163620"/>
              <a:gd name="connsiteX2-15" fmla="*/ 182926 w 182926"/>
              <a:gd name="connsiteY2-16" fmla="*/ 71067 h 163620"/>
              <a:gd name="connsiteX3-17" fmla="*/ 91485 w 182926"/>
              <a:gd name="connsiteY3-18" fmla="*/ 163582 h 163620"/>
              <a:gd name="connsiteX4-19" fmla="*/ 45 w 182926"/>
              <a:gd name="connsiteY4-20" fmla="*/ 60309 h 1636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26" h="163620">
                <a:moveTo>
                  <a:pt x="45" y="60309"/>
                </a:moveTo>
                <a:cubicBezTo>
                  <a:pt x="-1748" y="33057"/>
                  <a:pt x="50248" y="-1726"/>
                  <a:pt x="80728" y="67"/>
                </a:cubicBezTo>
                <a:cubicBezTo>
                  <a:pt x="111208" y="1860"/>
                  <a:pt x="182926" y="37796"/>
                  <a:pt x="182926" y="71067"/>
                </a:cubicBezTo>
                <a:cubicBezTo>
                  <a:pt x="182926" y="104338"/>
                  <a:pt x="121965" y="165375"/>
                  <a:pt x="91485" y="163582"/>
                </a:cubicBezTo>
                <a:cubicBezTo>
                  <a:pt x="61005" y="161789"/>
                  <a:pt x="1838" y="87562"/>
                  <a:pt x="45" y="603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90" name="椭圆 5989"/>
          <p:cNvSpPr/>
          <p:nvPr/>
        </p:nvSpPr>
        <p:spPr>
          <a:xfrm>
            <a:off x="5766099" y="605026"/>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006" name="椭圆 6005"/>
          <p:cNvSpPr/>
          <p:nvPr/>
        </p:nvSpPr>
        <p:spPr>
          <a:xfrm>
            <a:off x="6992470" y="4081400"/>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2" name="组合 1"/>
          <p:cNvGrpSpPr/>
          <p:nvPr/>
        </p:nvGrpSpPr>
        <p:grpSpPr>
          <a:xfrm>
            <a:off x="9686925" y="3199130"/>
            <a:ext cx="1673225" cy="3648710"/>
            <a:chOff x="5768048" y="937846"/>
            <a:chExt cx="2353976" cy="5209517"/>
          </a:xfrm>
        </p:grpSpPr>
        <p:grpSp>
          <p:nvGrpSpPr>
            <p:cNvPr id="6020" name="组合 6019"/>
            <p:cNvGrpSpPr/>
            <p:nvPr/>
          </p:nvGrpSpPr>
          <p:grpSpPr>
            <a:xfrm>
              <a:off x="5768048" y="937846"/>
              <a:ext cx="2353976" cy="5209517"/>
              <a:chOff x="7210222" y="3140035"/>
              <a:chExt cx="1770664" cy="3272488"/>
            </a:xfrm>
          </p:grpSpPr>
          <p:sp>
            <p:nvSpPr>
              <p:cNvPr id="6021" name="矩形 6020"/>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022" name="矩形 6021"/>
              <p:cNvSpPr/>
              <p:nvPr/>
            </p:nvSpPr>
            <p:spPr>
              <a:xfrm>
                <a:off x="7210222" y="3140035"/>
                <a:ext cx="1770664" cy="3272488"/>
              </a:xfrm>
              <a:prstGeom prst="rect">
                <a:avLst/>
              </a:prstGeom>
              <a:blipFill>
                <a:blip r:embed="rId8">
                  <a:alphaModFix amt="26000"/>
                  <a:extLst>
                    <a:ext uri="{BEBA8EAE-BF5A-486C-A8C5-ECC9F3942E4B}">
                      <a14:imgProps xmlns:a14="http://schemas.microsoft.com/office/drawing/2010/main">
                        <a14:imgLayer r:embed="rId2">
                          <a14:imgEffect>
                            <a14:brightnessContrast bright="18000"/>
                          </a14:imgEffect>
                          <a14:imgEffect>
                            <a14:colorTemperature colorTemp="4682"/>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6012" name="组合 6011"/>
            <p:cNvGrpSpPr/>
            <p:nvPr/>
          </p:nvGrpSpPr>
          <p:grpSpPr>
            <a:xfrm>
              <a:off x="6022860" y="1763607"/>
              <a:ext cx="1520414" cy="1520414"/>
              <a:chOff x="6289903" y="1763607"/>
              <a:chExt cx="1520414" cy="1520414"/>
            </a:xfrm>
          </p:grpSpPr>
          <p:sp>
            <p:nvSpPr>
              <p:cNvPr id="5992" name="矩形 5991"/>
              <p:cNvSpPr/>
              <p:nvPr/>
            </p:nvSpPr>
            <p:spPr>
              <a:xfrm>
                <a:off x="6289903" y="1763607"/>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5994" name="直接连接符 5993"/>
              <p:cNvCxnSpPr/>
              <p:nvPr/>
            </p:nvCxnSpPr>
            <p:spPr>
              <a:xfrm>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5995" name="直接连接符 5994"/>
              <p:cNvCxnSpPr/>
              <p:nvPr/>
            </p:nvCxnSpPr>
            <p:spPr>
              <a:xfrm flipH="1">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5999" name="直接连接符 5998"/>
              <p:cNvCxnSpPr>
                <a:stCxn id="5992" idx="3"/>
                <a:endCxn id="5992" idx="1"/>
              </p:cNvCxnSpPr>
              <p:nvPr/>
            </p:nvCxnSpPr>
            <p:spPr>
              <a:xfrm flipH="1">
                <a:off x="6289903" y="2523814"/>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002" name="直接连接符 6001"/>
              <p:cNvCxnSpPr>
                <a:stCxn id="5992" idx="0"/>
                <a:endCxn id="5992" idx="2"/>
              </p:cNvCxnSpPr>
              <p:nvPr/>
            </p:nvCxnSpPr>
            <p:spPr>
              <a:xfrm>
                <a:off x="7050110" y="1763607"/>
                <a:ext cx="0" cy="1520414"/>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6013" name="组合 6012"/>
            <p:cNvGrpSpPr/>
            <p:nvPr/>
          </p:nvGrpSpPr>
          <p:grpSpPr>
            <a:xfrm>
              <a:off x="6022860" y="3511246"/>
              <a:ext cx="1520414" cy="1520414"/>
              <a:chOff x="6289903" y="3511246"/>
              <a:chExt cx="1520414" cy="1520414"/>
            </a:xfrm>
          </p:grpSpPr>
          <p:sp>
            <p:nvSpPr>
              <p:cNvPr id="6007" name="矩形 6006"/>
              <p:cNvSpPr/>
              <p:nvPr/>
            </p:nvSpPr>
            <p:spPr>
              <a:xfrm>
                <a:off x="6289903" y="3511246"/>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6008" name="直接连接符 6007"/>
              <p:cNvCxnSpPr/>
              <p:nvPr/>
            </p:nvCxnSpPr>
            <p:spPr>
              <a:xfrm>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6009" name="直接连接符 6008"/>
              <p:cNvCxnSpPr/>
              <p:nvPr/>
            </p:nvCxnSpPr>
            <p:spPr>
              <a:xfrm flipH="1">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6010" name="直接连接符 6009"/>
              <p:cNvCxnSpPr>
                <a:stCxn id="6007" idx="3"/>
                <a:endCxn id="6007" idx="1"/>
              </p:cNvCxnSpPr>
              <p:nvPr/>
            </p:nvCxnSpPr>
            <p:spPr>
              <a:xfrm flipH="1">
                <a:off x="6289903" y="4271453"/>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011" name="直接连接符 6010"/>
              <p:cNvCxnSpPr>
                <a:stCxn id="6007" idx="0"/>
                <a:endCxn id="6007" idx="2"/>
              </p:cNvCxnSpPr>
              <p:nvPr/>
            </p:nvCxnSpPr>
            <p:spPr>
              <a:xfrm>
                <a:off x="7050110" y="3511246"/>
                <a:ext cx="0" cy="1520414"/>
              </a:xfrm>
              <a:prstGeom prst="line">
                <a:avLst/>
              </a:prstGeom>
            </p:spPr>
            <p:style>
              <a:lnRef idx="1">
                <a:schemeClr val="accent3"/>
              </a:lnRef>
              <a:fillRef idx="0">
                <a:schemeClr val="accent3"/>
              </a:fillRef>
              <a:effectRef idx="0">
                <a:schemeClr val="accent3"/>
              </a:effectRef>
              <a:fontRef idx="minor">
                <a:schemeClr val="tx1"/>
              </a:fontRef>
            </p:style>
          </p:cxnSp>
        </p:grpSp>
      </p:grpSp>
      <p:sp>
        <p:nvSpPr>
          <p:cNvPr id="6014" name="文本框 6013"/>
          <p:cNvSpPr txBox="1"/>
          <p:nvPr/>
        </p:nvSpPr>
        <p:spPr>
          <a:xfrm>
            <a:off x="10030912" y="4047422"/>
            <a:ext cx="798195" cy="15204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black"/>
                </a:solidFill>
                <a:effectLst/>
                <a:uLnTx/>
                <a:uFillTx/>
                <a:cs typeface="+mn-ea"/>
                <a:sym typeface="+mn-lt"/>
              </a:rPr>
              <a:t>曾</a:t>
            </a:r>
            <a:endParaRPr kumimoji="0" lang="zh-CN" altLang="en-US" sz="4000" b="0" i="0" u="none" strike="noStrike" kern="1200" cap="none" spc="0" normalizeH="0" baseline="0" noProof="0" dirty="0">
              <a:ln>
                <a:noFill/>
              </a:ln>
              <a:solidFill>
                <a:prstClr val="black"/>
              </a:solidFill>
              <a:effectLst/>
              <a:uLnTx/>
              <a:uFillTx/>
              <a:cs typeface="+mn-ea"/>
              <a:sym typeface="+mn-lt"/>
            </a:endParaRPr>
          </a:p>
        </p:txBody>
      </p:sp>
      <p:sp>
        <p:nvSpPr>
          <p:cNvPr id="6015" name="文本框 6014"/>
          <p:cNvSpPr txBox="1"/>
          <p:nvPr/>
        </p:nvSpPr>
        <p:spPr>
          <a:xfrm>
            <a:off x="10031284" y="5197388"/>
            <a:ext cx="798195" cy="15204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black"/>
                </a:solidFill>
                <a:effectLst/>
                <a:uLnTx/>
                <a:uFillTx/>
                <a:cs typeface="+mn-ea"/>
                <a:sym typeface="+mn-lt"/>
              </a:rPr>
              <a:t>晨</a:t>
            </a:r>
            <a:endParaRPr kumimoji="0" lang="zh-CN" altLang="en-US" sz="4000" b="0" i="0" u="none" strike="noStrike" kern="1200" cap="none" spc="0" normalizeH="0" baseline="0" noProof="0" dirty="0">
              <a:ln>
                <a:noFill/>
              </a:ln>
              <a:solidFill>
                <a:prstClr val="black"/>
              </a:solidFill>
              <a:effectLst/>
              <a:uLnTx/>
              <a:uFillTx/>
              <a:cs typeface="+mn-ea"/>
              <a:sym typeface="+mn-lt"/>
            </a:endParaRPr>
          </a:p>
        </p:txBody>
      </p:sp>
      <p:pic>
        <p:nvPicPr>
          <p:cNvPr id="6026" name="图片 6025"/>
          <p:cNvPicPr>
            <a:picLocks noChangeAspect="1"/>
          </p:cNvPicPr>
          <p:nvPr/>
        </p:nvPicPr>
        <p:blipFill>
          <a:blip r:embed="rId3"/>
          <a:stretch>
            <a:fillRect/>
          </a:stretch>
        </p:blipFill>
        <p:spPr>
          <a:xfrm rot="11449014" flipH="1" flipV="1">
            <a:off x="335188" y="2270171"/>
            <a:ext cx="2170413" cy="2809416"/>
          </a:xfrm>
          <a:prstGeom prst="rect">
            <a:avLst/>
          </a:prstGeom>
        </p:spPr>
      </p:pic>
      <p:sp>
        <p:nvSpPr>
          <p:cNvPr id="6016" name="文本框 6015"/>
          <p:cNvSpPr txBox="1"/>
          <p:nvPr/>
        </p:nvSpPr>
        <p:spPr>
          <a:xfrm>
            <a:off x="10900662" y="3777698"/>
            <a:ext cx="459740" cy="3268053"/>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prstClr val="black"/>
                </a:solidFill>
                <a:cs typeface="+mn-ea"/>
                <a:sym typeface="+mn-lt"/>
              </a:rPr>
              <a:t>汇报人：</a:t>
            </a:r>
            <a:r>
              <a:rPr lang="en-US" altLang="zh-CN" dirty="0">
                <a:solidFill>
                  <a:prstClr val="black"/>
                </a:solidFill>
                <a:cs typeface="+mn-ea"/>
                <a:sym typeface="+mn-lt"/>
              </a:rPr>
              <a:t>22</a:t>
            </a:r>
            <a:r>
              <a:rPr lang="zh-CN" altLang="en-US" dirty="0">
                <a:solidFill>
                  <a:prstClr val="black"/>
                </a:solidFill>
                <a:cs typeface="+mn-ea"/>
                <a:sym typeface="+mn-lt"/>
              </a:rPr>
              <a:t>英语笔译</a:t>
            </a:r>
            <a:endParaRPr lang="zh-CN" altLang="en-US" dirty="0">
              <a:solidFill>
                <a:prstClr val="black"/>
              </a:solidFill>
              <a:cs typeface="+mn-ea"/>
              <a:sym typeface="+mn-lt"/>
            </a:endParaRPr>
          </a:p>
        </p:txBody>
      </p:sp>
      <p:sp>
        <p:nvSpPr>
          <p:cNvPr id="3" name="文本框 2"/>
          <p:cNvSpPr txBox="1"/>
          <p:nvPr/>
        </p:nvSpPr>
        <p:spPr>
          <a:xfrm>
            <a:off x="2893060" y="1620520"/>
            <a:ext cx="7089775" cy="1445895"/>
          </a:xfrm>
          <a:prstGeom prst="rect">
            <a:avLst/>
          </a:prstGeom>
          <a:noFill/>
        </p:spPr>
        <p:txBody>
          <a:bodyPr wrap="square" rtlCol="0">
            <a:noAutofit/>
          </a:bodyPr>
          <a:p>
            <a:pPr algn="ctr"/>
            <a:r>
              <a:rPr lang="en-US" altLang="zh-CN" sz="44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Eco-awareness</a:t>
            </a:r>
            <a:r>
              <a:rPr lang="en-US" altLang="zh-CN" sz="44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endParaRPr lang="en-US" altLang="zh-CN" sz="44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algn="ctr"/>
            <a:r>
              <a:rPr lang="en-US" altLang="zh-CN" sz="44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 </a:t>
            </a:r>
            <a:endParaRPr lang="en-US" altLang="zh-CN" sz="44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algn="ctr"/>
            <a:r>
              <a:rPr lang="en-US" altLang="zh-CN" sz="44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Chinese  </a:t>
            </a:r>
            <a:endParaRPr lang="en-US" altLang="zh-CN" sz="44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algn="ctr"/>
            <a:r>
              <a:rPr lang="en-US" altLang="zh-CN" sz="44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Traditional </a:t>
            </a:r>
            <a:endParaRPr lang="en-US" altLang="zh-CN" sz="44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algn="ctr"/>
            <a:r>
              <a:rPr lang="en-US" altLang="zh-CN" sz="44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Culture</a:t>
            </a:r>
            <a:endParaRPr lang="en-US" altLang="zh-CN" sz="44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6014"/>
                                        </p:tgtEl>
                                        <p:attrNameLst>
                                          <p:attrName>style.visibility</p:attrName>
                                        </p:attrNameLst>
                                      </p:cBhvr>
                                      <p:to>
                                        <p:strVal val="visible"/>
                                      </p:to>
                                    </p:set>
                                    <p:animEffect transition="in" filter="circle(in)">
                                      <p:cBhvr>
                                        <p:cTn id="11" dur="1000"/>
                                        <p:tgtEl>
                                          <p:spTgt spid="6014"/>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6015"/>
                                        </p:tgtEl>
                                        <p:attrNameLst>
                                          <p:attrName>style.visibility</p:attrName>
                                        </p:attrNameLst>
                                      </p:cBhvr>
                                      <p:to>
                                        <p:strVal val="visible"/>
                                      </p:to>
                                    </p:set>
                                    <p:animEffect transition="in" filter="circle(in)">
                                      <p:cBhvr>
                                        <p:cTn id="15" dur="1000"/>
                                        <p:tgtEl>
                                          <p:spTgt spid="6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4" grpId="0"/>
      <p:bldP spid="60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3"/>
            </p:custDataLst>
          </p:nvPr>
        </p:nvPicPr>
        <p:blipFill>
          <a:blip r:embed="rId4">
            <a:grayscl/>
          </a:blip>
          <a:stretch>
            <a:fillRect/>
          </a:stretch>
        </p:blipFill>
        <p:spPr>
          <a:xfrm rot="5810512">
            <a:off x="371182" y="-722953"/>
            <a:ext cx="4415390" cy="6051910"/>
          </a:xfrm>
          <a:prstGeom prst="rect">
            <a:avLst/>
          </a:prstGeom>
        </p:spPr>
      </p:pic>
      <p:grpSp>
        <p:nvGrpSpPr>
          <p:cNvPr id="6" name="组合 5"/>
          <p:cNvGrpSpPr/>
          <p:nvPr/>
        </p:nvGrpSpPr>
        <p:grpSpPr>
          <a:xfrm>
            <a:off x="692150" y="831850"/>
            <a:ext cx="10634980" cy="558990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7210222" y="3140035"/>
              <a:ext cx="1770664" cy="3272488"/>
            </a:xfrm>
            <a:prstGeom prst="rect">
              <a:avLst/>
            </a:prstGeom>
            <a:blipFill>
              <a:blip r:embed="rId5">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pic>
        <p:nvPicPr>
          <p:cNvPr id="9" name="图片 8"/>
          <p:cNvPicPr>
            <a:picLocks noChangeAspect="1"/>
          </p:cNvPicPr>
          <p:nvPr>
            <p:custDataLst>
              <p:tags r:id="rId6"/>
            </p:custDataLst>
          </p:nvPr>
        </p:nvPicPr>
        <p:blipFill>
          <a:blip r:embed="rId7"/>
          <a:stretch>
            <a:fillRect/>
          </a:stretch>
        </p:blipFill>
        <p:spPr>
          <a:xfrm rot="5400000" flipH="1" flipV="1">
            <a:off x="8203046" y="3643737"/>
            <a:ext cx="2801815" cy="3626711"/>
          </a:xfrm>
          <a:prstGeom prst="rect">
            <a:avLst/>
          </a:prstGeom>
        </p:spPr>
      </p:pic>
      <p:grpSp>
        <p:nvGrpSpPr>
          <p:cNvPr id="2" name="组合 1"/>
          <p:cNvGrpSpPr/>
          <p:nvPr/>
        </p:nvGrpSpPr>
        <p:grpSpPr>
          <a:xfrm>
            <a:off x="3700884" y="1061638"/>
            <a:ext cx="4423779" cy="829945"/>
            <a:chOff x="2878559" y="1546778"/>
            <a:chExt cx="4423779" cy="829945"/>
          </a:xfrm>
        </p:grpSpPr>
        <p:sp>
          <p:nvSpPr>
            <p:cNvPr id="10" name="文本框 9"/>
            <p:cNvSpPr txBox="1"/>
            <p:nvPr/>
          </p:nvSpPr>
          <p:spPr>
            <a:xfrm>
              <a:off x="3673242" y="1546778"/>
              <a:ext cx="2940366" cy="82994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black"/>
                  </a:solidFill>
                  <a:effectLst/>
                  <a:uLnTx/>
                  <a:uFillTx/>
                  <a:cs typeface="+mn-ea"/>
                  <a:sym typeface="+mn-lt"/>
                </a:rPr>
                <a:t>Literature</a:t>
              </a:r>
              <a:endParaRPr kumimoji="0" lang="zh-CN" altLang="en-US" sz="4800" b="0" i="0" u="none" strike="noStrike" kern="1200" cap="none" spc="0" normalizeH="0" baseline="0" noProof="0" dirty="0">
                <a:ln>
                  <a:noFill/>
                </a:ln>
                <a:solidFill>
                  <a:prstClr val="black"/>
                </a:solidFill>
                <a:effectLst/>
                <a:uLnTx/>
                <a:uFillTx/>
                <a:cs typeface="+mn-ea"/>
                <a:sym typeface="+mn-lt"/>
              </a:endParaRPr>
            </a:p>
          </p:txBody>
        </p:sp>
        <p:cxnSp>
          <p:nvCxnSpPr>
            <p:cNvPr id="11" name="直接连接符 10"/>
            <p:cNvCxnSpPr/>
            <p:nvPr/>
          </p:nvCxnSpPr>
          <p:spPr>
            <a:xfrm flipH="1">
              <a:off x="2878559" y="2103777"/>
              <a:ext cx="688730" cy="0"/>
            </a:xfrm>
            <a:prstGeom prst="line">
              <a:avLst/>
            </a:prstGeom>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flipH="1">
              <a:off x="6613608" y="2103777"/>
              <a:ext cx="688730" cy="0"/>
            </a:xfrm>
            <a:prstGeom prst="line">
              <a:avLst/>
            </a:prstGeom>
          </p:spPr>
          <p:style>
            <a:lnRef idx="1">
              <a:schemeClr val="dk1"/>
            </a:lnRef>
            <a:fillRef idx="0">
              <a:schemeClr val="dk1"/>
            </a:fillRef>
            <a:effectRef idx="0">
              <a:schemeClr val="dk1"/>
            </a:effectRef>
            <a:fontRef idx="minor">
              <a:schemeClr val="tx1"/>
            </a:fontRef>
          </p:style>
        </p:cxnSp>
      </p:grpSp>
      <p:pic>
        <p:nvPicPr>
          <p:cNvPr id="3" name="图片 2" descr="IMG_6928(20221109-230607)"/>
          <p:cNvPicPr>
            <a:picLocks noChangeAspect="1"/>
          </p:cNvPicPr>
          <p:nvPr/>
        </p:nvPicPr>
        <p:blipFill>
          <a:blip r:embed="rId8"/>
          <a:stretch>
            <a:fillRect/>
          </a:stretch>
        </p:blipFill>
        <p:spPr>
          <a:xfrm>
            <a:off x="5846445" y="2251075"/>
            <a:ext cx="2897505" cy="3685540"/>
          </a:xfrm>
          <a:prstGeom prst="rect">
            <a:avLst/>
          </a:prstGeom>
        </p:spPr>
      </p:pic>
      <p:pic>
        <p:nvPicPr>
          <p:cNvPr id="14" name="图片 13" descr="IMG_6929(20221109-230744)"/>
          <p:cNvPicPr>
            <a:picLocks noChangeAspect="1"/>
          </p:cNvPicPr>
          <p:nvPr/>
        </p:nvPicPr>
        <p:blipFill>
          <a:blip r:embed="rId9"/>
          <a:stretch>
            <a:fillRect/>
          </a:stretch>
        </p:blipFill>
        <p:spPr>
          <a:xfrm>
            <a:off x="2223135" y="1891665"/>
            <a:ext cx="2910205" cy="44049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3"/>
            </p:custDataLst>
          </p:nvPr>
        </p:nvPicPr>
        <p:blipFill>
          <a:blip r:embed="rId4">
            <a:grayscl/>
          </a:blip>
          <a:stretch>
            <a:fillRect/>
          </a:stretch>
        </p:blipFill>
        <p:spPr>
          <a:xfrm rot="5810512">
            <a:off x="371182" y="-722953"/>
            <a:ext cx="4415390" cy="6051910"/>
          </a:xfrm>
          <a:prstGeom prst="rect">
            <a:avLst/>
          </a:prstGeom>
        </p:spPr>
      </p:pic>
      <p:grpSp>
        <p:nvGrpSpPr>
          <p:cNvPr id="6" name="组合 5"/>
          <p:cNvGrpSpPr/>
          <p:nvPr/>
        </p:nvGrpSpPr>
        <p:grpSpPr>
          <a:xfrm>
            <a:off x="692150" y="831850"/>
            <a:ext cx="10634980" cy="558990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7210222" y="3140035"/>
              <a:ext cx="1770664" cy="3272488"/>
            </a:xfrm>
            <a:prstGeom prst="rect">
              <a:avLst/>
            </a:prstGeom>
            <a:blipFill>
              <a:blip r:embed="rId5">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pic>
        <p:nvPicPr>
          <p:cNvPr id="9" name="图片 8"/>
          <p:cNvPicPr>
            <a:picLocks noChangeAspect="1"/>
          </p:cNvPicPr>
          <p:nvPr>
            <p:custDataLst>
              <p:tags r:id="rId6"/>
            </p:custDataLst>
          </p:nvPr>
        </p:nvPicPr>
        <p:blipFill>
          <a:blip r:embed="rId7"/>
          <a:stretch>
            <a:fillRect/>
          </a:stretch>
        </p:blipFill>
        <p:spPr>
          <a:xfrm rot="5400000" flipH="1" flipV="1">
            <a:off x="8168640" y="3055620"/>
            <a:ext cx="2933700" cy="3797935"/>
          </a:xfrm>
          <a:prstGeom prst="rect">
            <a:avLst/>
          </a:prstGeom>
        </p:spPr>
      </p:pic>
      <p:grpSp>
        <p:nvGrpSpPr>
          <p:cNvPr id="2" name="组合 1"/>
          <p:cNvGrpSpPr/>
          <p:nvPr/>
        </p:nvGrpSpPr>
        <p:grpSpPr>
          <a:xfrm>
            <a:off x="3618969" y="1068623"/>
            <a:ext cx="4423779" cy="706755"/>
            <a:chOff x="2878559" y="1749978"/>
            <a:chExt cx="4423779" cy="706755"/>
          </a:xfrm>
        </p:grpSpPr>
        <p:sp>
          <p:nvSpPr>
            <p:cNvPr id="10" name="文本框 9"/>
            <p:cNvSpPr txBox="1"/>
            <p:nvPr/>
          </p:nvSpPr>
          <p:spPr>
            <a:xfrm>
              <a:off x="3865012" y="1749978"/>
              <a:ext cx="2940366" cy="70675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black"/>
                  </a:solidFill>
                  <a:effectLst/>
                  <a:uLnTx/>
                  <a:uFillTx/>
                  <a:cs typeface="+mn-ea"/>
                  <a:sym typeface="+mn-lt"/>
                </a:rPr>
                <a:t>Literature</a:t>
              </a:r>
              <a:endParaRPr kumimoji="0" lang="zh-CN" altLang="en-US" sz="4000" b="0" i="0" u="none" strike="noStrike" kern="1200" cap="none" spc="0" normalizeH="0" baseline="0" noProof="0" dirty="0">
                <a:ln>
                  <a:noFill/>
                </a:ln>
                <a:solidFill>
                  <a:prstClr val="black"/>
                </a:solidFill>
                <a:effectLst/>
                <a:uLnTx/>
                <a:uFillTx/>
                <a:cs typeface="+mn-ea"/>
                <a:sym typeface="+mn-lt"/>
              </a:endParaRPr>
            </a:p>
          </p:txBody>
        </p:sp>
        <p:cxnSp>
          <p:nvCxnSpPr>
            <p:cNvPr id="11" name="直接连接符 10"/>
            <p:cNvCxnSpPr/>
            <p:nvPr/>
          </p:nvCxnSpPr>
          <p:spPr>
            <a:xfrm flipH="1">
              <a:off x="2878559" y="2103777"/>
              <a:ext cx="688730" cy="0"/>
            </a:xfrm>
            <a:prstGeom prst="line">
              <a:avLst/>
            </a:prstGeom>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flipH="1">
              <a:off x="6613608" y="2103777"/>
              <a:ext cx="688730" cy="0"/>
            </a:xfrm>
            <a:prstGeom prst="line">
              <a:avLst/>
            </a:prstGeom>
          </p:spPr>
          <p:style>
            <a:lnRef idx="1">
              <a:schemeClr val="dk1"/>
            </a:lnRef>
            <a:fillRef idx="0">
              <a:schemeClr val="dk1"/>
            </a:fillRef>
            <a:effectRef idx="0">
              <a:schemeClr val="dk1"/>
            </a:effectRef>
            <a:fontRef idx="minor">
              <a:schemeClr val="tx1"/>
            </a:fontRef>
          </p:style>
        </p:cxnSp>
      </p:grpSp>
      <p:pic>
        <p:nvPicPr>
          <p:cNvPr id="4" name="图片 3" descr="蒲松龄"/>
          <p:cNvPicPr>
            <a:picLocks noChangeAspect="1"/>
          </p:cNvPicPr>
          <p:nvPr/>
        </p:nvPicPr>
        <p:blipFill>
          <a:blip r:embed="rId8"/>
          <a:stretch>
            <a:fillRect/>
          </a:stretch>
        </p:blipFill>
        <p:spPr>
          <a:xfrm>
            <a:off x="2421890" y="1673860"/>
            <a:ext cx="2183765" cy="3058160"/>
          </a:xfrm>
          <a:prstGeom prst="rect">
            <a:avLst/>
          </a:prstGeom>
        </p:spPr>
      </p:pic>
      <p:pic>
        <p:nvPicPr>
          <p:cNvPr id="13" name="图片 12" descr="香玉"/>
          <p:cNvPicPr>
            <a:picLocks noChangeAspect="1"/>
          </p:cNvPicPr>
          <p:nvPr/>
        </p:nvPicPr>
        <p:blipFill>
          <a:blip r:embed="rId9"/>
          <a:stretch>
            <a:fillRect/>
          </a:stretch>
        </p:blipFill>
        <p:spPr>
          <a:xfrm>
            <a:off x="5371465" y="1859280"/>
            <a:ext cx="4824730" cy="2866390"/>
          </a:xfrm>
          <a:prstGeom prst="rect">
            <a:avLst/>
          </a:prstGeom>
        </p:spPr>
      </p:pic>
      <p:grpSp>
        <p:nvGrpSpPr>
          <p:cNvPr id="15" name="组合 14"/>
          <p:cNvGrpSpPr/>
          <p:nvPr/>
        </p:nvGrpSpPr>
        <p:grpSpPr>
          <a:xfrm>
            <a:off x="1412240" y="4945380"/>
            <a:ext cx="8973820" cy="1303020"/>
            <a:chOff x="7210222" y="3140035"/>
            <a:chExt cx="1770664" cy="3272488"/>
          </a:xfrm>
          <a:solidFill>
            <a:srgbClr val="F7CFC6"/>
          </a:solidFill>
        </p:grpSpPr>
        <p:sp>
          <p:nvSpPr>
            <p:cNvPr id="17" name="矩形 16"/>
            <p:cNvSpPr/>
            <p:nvPr/>
          </p:nvSpPr>
          <p:spPr>
            <a:xfrm>
              <a:off x="7210222" y="3140035"/>
              <a:ext cx="1770664" cy="3272488"/>
            </a:xfrm>
            <a:prstGeom prst="rect">
              <a:avLst/>
            </a:prstGeom>
            <a:grp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矩形 17"/>
            <p:cNvSpPr/>
            <p:nvPr/>
          </p:nvSpPr>
          <p:spPr>
            <a:xfrm>
              <a:off x="7210222" y="3140035"/>
              <a:ext cx="1770664" cy="3272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9" name="文本框 18"/>
          <p:cNvSpPr txBox="1"/>
          <p:nvPr/>
        </p:nvSpPr>
        <p:spPr>
          <a:xfrm>
            <a:off x="1481455" y="4945380"/>
            <a:ext cx="8983980" cy="1290320"/>
          </a:xfrm>
          <a:prstGeom prst="rect">
            <a:avLst/>
          </a:prstGeom>
          <a:noFill/>
        </p:spPr>
        <p:txBody>
          <a:bodyPr wrap="square" rtlCol="0">
            <a:noAutofit/>
          </a:bodyPr>
          <a:p>
            <a:r>
              <a:rPr lang="en-US" altLang="zh-CN" b="1"/>
              <a:t>Note:</a:t>
            </a:r>
            <a:endParaRPr lang="en-US" altLang="zh-CN" b="1"/>
          </a:p>
          <a:p>
            <a:r>
              <a:rPr lang="en-US" altLang="zh-CN"/>
              <a:t>1.Pu Songling: </a:t>
            </a:r>
            <a:r>
              <a:rPr lang="zh-CN" altLang="en-US"/>
              <a:t>蒲松龄。清代文学家，别号柳泉居士，山东淄川</a:t>
            </a:r>
            <a:r>
              <a:rPr lang="zh-CN" altLang="en-US"/>
              <a:t>人。</a:t>
            </a:r>
            <a:endParaRPr lang="zh-CN" altLang="en-US"/>
          </a:p>
          <a:p>
            <a:r>
              <a:rPr lang="en-US" altLang="zh-CN"/>
              <a:t>2.</a:t>
            </a:r>
            <a:r>
              <a:rPr lang="en-US" altLang="zh-CN" i="1"/>
              <a:t>Strange Tales from a Chinese Studio</a:t>
            </a:r>
            <a:r>
              <a:rPr lang="en-US" altLang="zh-CN"/>
              <a:t>:</a:t>
            </a:r>
            <a:r>
              <a:rPr lang="zh-CN" altLang="en-US"/>
              <a:t>《聊斋志异》。清代文言短篇小说集，蒲松龄撰，合计近</a:t>
            </a:r>
            <a:r>
              <a:rPr lang="en-US" altLang="zh-CN"/>
              <a:t>500</a:t>
            </a:r>
            <a:r>
              <a:rPr lang="zh-CN" altLang="en-US"/>
              <a:t>篇。故事来源非常广泛，具有很高的思想价值和独特的艺术</a:t>
            </a:r>
            <a:r>
              <a:rPr lang="zh-CN" altLang="en-US"/>
              <a:t>风格。</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par>
                                <p:cTn id="12" presetID="8"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amond(in)">
                                      <p:cBhvr>
                                        <p:cTn id="1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61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5" name="文本框 4"/>
          <p:cNvSpPr txBox="1"/>
          <p:nvPr/>
        </p:nvSpPr>
        <p:spPr>
          <a:xfrm>
            <a:off x="321310" y="431800"/>
            <a:ext cx="4491355" cy="52197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65000"/>
                    <a:lumOff val="35000"/>
                  </a:prstClr>
                </a:solidFill>
                <a:effectLst/>
                <a:uLnTx/>
                <a:uFillTx/>
                <a:latin typeface="Arial Black" panose="020B0A04020102020204" charset="0"/>
                <a:cs typeface="Arial Black" panose="020B0A04020102020204" charset="0"/>
                <a:sym typeface="+mn-lt"/>
              </a:rPr>
              <a:t>C</a:t>
            </a:r>
            <a:r>
              <a:rPr kumimoji="0" lang="en-US" altLang="zh-CN" sz="2800" b="0" i="0" u="none" strike="noStrike" kern="1200" cap="none" spc="0" normalizeH="0" baseline="0" noProof="0" dirty="0">
                <a:ln>
                  <a:noFill/>
                </a:ln>
                <a:solidFill>
                  <a:prstClr val="black">
                    <a:lumMod val="65000"/>
                    <a:lumOff val="35000"/>
                  </a:prstClr>
                </a:solidFill>
                <a:effectLst/>
                <a:uLnTx/>
                <a:uFillTx/>
                <a:latin typeface="Arial Black" panose="020B0A04020102020204" charset="0"/>
                <a:cs typeface="Arial Black" panose="020B0A04020102020204" charset="0"/>
                <a:sym typeface="+mn-lt"/>
              </a:rPr>
              <a:t>onclusion</a:t>
            </a:r>
            <a:endParaRPr kumimoji="0" lang="en-US" altLang="zh-CN" sz="2800" b="0" i="0" u="none" strike="noStrike" kern="1200" cap="none" spc="0" normalizeH="0" baseline="0" noProof="0" dirty="0">
              <a:ln>
                <a:noFill/>
              </a:ln>
              <a:solidFill>
                <a:prstClr val="black">
                  <a:lumMod val="65000"/>
                  <a:lumOff val="35000"/>
                </a:prstClr>
              </a:solidFill>
              <a:effectLst/>
              <a:uLnTx/>
              <a:uFillTx/>
              <a:latin typeface="Arial Black" panose="020B0A04020102020204" charset="0"/>
              <a:cs typeface="Arial Black" panose="020B0A04020102020204" charset="0"/>
              <a:sym typeface="+mn-lt"/>
            </a:endParaRPr>
          </a:p>
        </p:txBody>
      </p:sp>
      <p:cxnSp>
        <p:nvCxnSpPr>
          <p:cNvPr id="7" name="直接连接符 6"/>
          <p:cNvCxnSpPr/>
          <p:nvPr/>
        </p:nvCxnSpPr>
        <p:spPr>
          <a:xfrm flipH="1">
            <a:off x="321115" y="1004277"/>
            <a:ext cx="2720975" cy="25400"/>
          </a:xfrm>
          <a:prstGeom prst="line">
            <a:avLst/>
          </a:prstGeom>
        </p:spPr>
        <p:style>
          <a:lnRef idx="1">
            <a:schemeClr val="dk1"/>
          </a:lnRef>
          <a:fillRef idx="0">
            <a:schemeClr val="dk1"/>
          </a:fillRef>
          <a:effectRef idx="0">
            <a:schemeClr val="dk1"/>
          </a:effectRef>
          <a:fontRef idx="minor">
            <a:schemeClr val="tx1"/>
          </a:fontRef>
        </p:style>
      </p:cxnSp>
      <p:sp>
        <p:nvSpPr>
          <p:cNvPr id="8" name="矩形 7"/>
          <p:cNvSpPr/>
          <p:nvPr/>
        </p:nvSpPr>
        <p:spPr>
          <a:xfrm>
            <a:off x="604963" y="1141566"/>
            <a:ext cx="1389380" cy="368300"/>
          </a:xfrm>
          <a:prstGeom prst="rect">
            <a:avLst/>
          </a:prstGeom>
        </p:spPr>
        <p:txBody>
          <a:bodyPr vert="horz"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lumMod val="65000"/>
                    <a:lumOff val="35000"/>
                  </a:prstClr>
                </a:solidFill>
                <a:effectLst/>
                <a:uLnTx/>
                <a:uFillTx/>
                <a:cs typeface="+mn-ea"/>
                <a:sym typeface="+mn-lt"/>
              </a:rPr>
              <a:t>Four points </a:t>
            </a:r>
            <a:endParaRPr kumimoji="0" lang="en-US" sz="1800" b="0" i="0" u="none" strike="noStrike" kern="1200" cap="none" spc="0" normalizeH="0" baseline="0" noProof="0" dirty="0">
              <a:ln>
                <a:noFill/>
              </a:ln>
              <a:solidFill>
                <a:prstClr val="black">
                  <a:lumMod val="65000"/>
                  <a:lumOff val="35000"/>
                </a:prstClr>
              </a:solidFill>
              <a:effectLst/>
              <a:uLnTx/>
              <a:uFillTx/>
              <a:cs typeface="+mn-ea"/>
              <a:sym typeface="+mn-lt"/>
            </a:endParaRPr>
          </a:p>
        </p:txBody>
      </p:sp>
      <p:pic>
        <p:nvPicPr>
          <p:cNvPr id="741" name="图片 740"/>
          <p:cNvPicPr>
            <a:picLocks noChangeAspect="1"/>
          </p:cNvPicPr>
          <p:nvPr/>
        </p:nvPicPr>
        <p:blipFill>
          <a:blip r:embed="rId3"/>
          <a:stretch>
            <a:fillRect/>
          </a:stretch>
        </p:blipFill>
        <p:spPr>
          <a:xfrm rot="16200000" flipV="1">
            <a:off x="442625" y="3408562"/>
            <a:ext cx="3006812" cy="3892062"/>
          </a:xfrm>
          <a:prstGeom prst="rect">
            <a:avLst/>
          </a:prstGeom>
        </p:spPr>
      </p:pic>
      <p:sp>
        <p:nvSpPr>
          <p:cNvPr id="18" name="自由: 形状 17"/>
          <p:cNvSpPr/>
          <p:nvPr/>
        </p:nvSpPr>
        <p:spPr>
          <a:xfrm>
            <a:off x="2943225" y="0"/>
            <a:ext cx="9248775" cy="6858000"/>
          </a:xfrm>
          <a:custGeom>
            <a:avLst/>
            <a:gdLst>
              <a:gd name="connsiteX0" fmla="*/ 1358039 w 7808747"/>
              <a:gd name="connsiteY0" fmla="*/ 0 h 6858000"/>
              <a:gd name="connsiteX1" fmla="*/ 7808747 w 7808747"/>
              <a:gd name="connsiteY1" fmla="*/ 0 h 6858000"/>
              <a:gd name="connsiteX2" fmla="*/ 7808747 w 7808747"/>
              <a:gd name="connsiteY2" fmla="*/ 6858000 h 6858000"/>
              <a:gd name="connsiteX3" fmla="*/ 1427661 w 7808747"/>
              <a:gd name="connsiteY3" fmla="*/ 6858000 h 6858000"/>
              <a:gd name="connsiteX4" fmla="*/ 1278500 w 7808747"/>
              <a:gd name="connsiteY4" fmla="*/ 6701551 h 6858000"/>
              <a:gd name="connsiteX5" fmla="*/ 0 w 7808747"/>
              <a:gd name="connsiteY5" fmla="*/ 3392488 h 6858000"/>
              <a:gd name="connsiteX6" fmla="*/ 1278500 w 7808747"/>
              <a:gd name="connsiteY6" fmla="*/ 834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747" h="6858000">
                <a:moveTo>
                  <a:pt x="1358039" y="0"/>
                </a:moveTo>
                <a:lnTo>
                  <a:pt x="7808747" y="0"/>
                </a:lnTo>
                <a:lnTo>
                  <a:pt x="7808747" y="6858000"/>
                </a:lnTo>
                <a:lnTo>
                  <a:pt x="1427661" y="6858000"/>
                </a:lnTo>
                <a:lnTo>
                  <a:pt x="1278500" y="6701551"/>
                </a:lnTo>
                <a:cubicBezTo>
                  <a:pt x="484146" y="5827567"/>
                  <a:pt x="0" y="4666567"/>
                  <a:pt x="0" y="3392488"/>
                </a:cubicBezTo>
                <a:cubicBezTo>
                  <a:pt x="0" y="2118410"/>
                  <a:pt x="484146" y="957410"/>
                  <a:pt x="1278500" y="83426"/>
                </a:cubicBezTo>
                <a:close/>
              </a:path>
            </a:pathLst>
          </a:custGeom>
          <a:blipFill dpi="0" rotWithShape="1">
            <a:blip r:embed="rId4">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300"/>
                      </a14:imgEffect>
                      <a14:imgEffect>
                        <a14:saturation sat="0"/>
                      </a14:imgEffect>
                      <a14:imgEffect>
                        <a14:sharpenSoften amount="-100000"/>
                      </a14:imgEffect>
                    </a14:imgLayer>
                  </a14:imgProps>
                </a:ext>
              </a:extLst>
            </a:blip>
            <a:srcRect/>
            <a:tile tx="0" ty="0" sx="100000" sy="100000" flip="none" algn="tl"/>
          </a:blipFill>
          <a:ln>
            <a:noFill/>
          </a:ln>
          <a:effectLst>
            <a:outerShdw blurRad="368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 </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 name="文本框 1"/>
          <p:cNvSpPr txBox="1"/>
          <p:nvPr/>
        </p:nvSpPr>
        <p:spPr>
          <a:xfrm>
            <a:off x="4416425" y="428625"/>
            <a:ext cx="7877175" cy="6000750"/>
          </a:xfrm>
          <a:prstGeom prst="rect">
            <a:avLst/>
          </a:prstGeom>
          <a:noFill/>
        </p:spPr>
        <p:txBody>
          <a:bodyPr wrap="square" rtlCol="0">
            <a:spAutoFit/>
          </a:bodyPr>
          <a:p>
            <a:r>
              <a:rPr lang="en-US" altLang="zh-CN" sz="2400"/>
              <a:t> “</a:t>
            </a:r>
            <a:r>
              <a:rPr lang="zh-CN" altLang="en-US" sz="2400"/>
              <a:t>life</a:t>
            </a:r>
            <a:r>
              <a:rPr lang="en-US" altLang="zh-CN" sz="2400"/>
              <a:t>”</a:t>
            </a:r>
            <a:r>
              <a:rPr lang="zh-CN" altLang="en-US" sz="2400"/>
              <a:t> (creating life) i</a:t>
            </a:r>
            <a:r>
              <a:rPr lang="en-US" altLang="zh-CN" sz="2400"/>
              <a:t>n</a:t>
            </a:r>
            <a:r>
              <a:rPr lang="zh-CN" altLang="en-US" sz="2400"/>
              <a:t> the basic role of universe. </a:t>
            </a:r>
            <a:endParaRPr lang="zh-CN" altLang="en-US" sz="2400"/>
          </a:p>
          <a:p>
            <a:endParaRPr lang="zh-CN" altLang="en-US" sz="2400"/>
          </a:p>
          <a:p>
            <a:r>
              <a:rPr lang="en-US" altLang="zh-CN" sz="2400"/>
              <a:t>H</a:t>
            </a:r>
            <a:r>
              <a:rPr lang="zh-CN" altLang="en-US" sz="2400"/>
              <a:t>uman and everything are an </a:t>
            </a:r>
            <a:r>
              <a:rPr lang="zh-CN" altLang="en-US" sz="2400" b="1"/>
              <a:t>integrity</a:t>
            </a:r>
            <a:r>
              <a:rPr lang="zh-CN" altLang="en-US" sz="2400"/>
              <a:t>, belonging to a big life world. Human has no rights to consider himself as the dominator of the world. We should love every creature in the world, make them live and develop according to their own nature.</a:t>
            </a:r>
            <a:endParaRPr lang="zh-CN" altLang="en-US" sz="2400"/>
          </a:p>
          <a:p>
            <a:endParaRPr lang="zh-CN" altLang="en-US" sz="2400"/>
          </a:p>
          <a:p>
            <a:r>
              <a:rPr lang="en-US" altLang="zh-CN" sz="2400"/>
              <a:t>E</a:t>
            </a:r>
            <a:r>
              <a:rPr lang="zh-CN" altLang="en-US" sz="2400"/>
              <a:t>very creature (including human) contains vivid life and liveliness, which deserves appreciating the most. </a:t>
            </a:r>
            <a:endParaRPr lang="zh-CN" altLang="en-US" sz="2400"/>
          </a:p>
          <a:p>
            <a:endParaRPr lang="zh-CN" altLang="en-US" sz="2400"/>
          </a:p>
          <a:p>
            <a:r>
              <a:rPr lang="zh-CN" altLang="en-US" sz="2400"/>
              <a:t>Chinese ancient works of art and literature are full of the love for everything in the world, embody that human and everything belong to </a:t>
            </a:r>
            <a:r>
              <a:rPr lang="zh-CN" altLang="en-US" sz="2400" b="1"/>
              <a:t>a great life world</a:t>
            </a:r>
            <a:r>
              <a:rPr lang="zh-CN" altLang="en-US" sz="2400"/>
              <a:t>, sharing death and survival, closely related to each other, that is the </a:t>
            </a:r>
            <a:r>
              <a:rPr lang="en-US" altLang="zh-CN" sz="2400"/>
              <a:t>“</a:t>
            </a:r>
            <a:r>
              <a:rPr lang="zh-CN" altLang="en-US" sz="2400"/>
              <a:t>eco-beauty</a:t>
            </a:r>
            <a:r>
              <a:rPr lang="en-US" altLang="zh-CN" sz="2400"/>
              <a:t>”</a:t>
            </a:r>
            <a:r>
              <a:rPr lang="en-US" sz="2400"/>
              <a:t>.</a:t>
            </a:r>
            <a:endParaRPr lang="en-US" sz="2400"/>
          </a:p>
        </p:txBody>
      </p:sp>
      <p:pic>
        <p:nvPicPr>
          <p:cNvPr id="3" name="图片 2" descr="templates\docerresourceshop\icons\\31393935333132353b31393939353539343bd0f2bac531"/>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23360" y="495935"/>
            <a:ext cx="463550" cy="463550"/>
          </a:xfrm>
          <a:prstGeom prst="rect">
            <a:avLst/>
          </a:prstGeom>
        </p:spPr>
      </p:pic>
      <p:pic>
        <p:nvPicPr>
          <p:cNvPr id="4" name="图片 3" descr="templates\docerresourceshop\icons\\31393935333132353b31393939353539353bd0f2bac532"/>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23360" y="1237615"/>
            <a:ext cx="450850" cy="450850"/>
          </a:xfrm>
          <a:prstGeom prst="rect">
            <a:avLst/>
          </a:prstGeom>
        </p:spPr>
      </p:pic>
      <p:pic>
        <p:nvPicPr>
          <p:cNvPr id="6" name="图片 5" descr="templates\docerresourceshop\icons\\31393935333132353b31393939353539363bd0f2bac533"/>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30345" y="3390265"/>
            <a:ext cx="461010" cy="461010"/>
          </a:xfrm>
          <a:prstGeom prst="rect">
            <a:avLst/>
          </a:prstGeom>
        </p:spPr>
      </p:pic>
      <p:pic>
        <p:nvPicPr>
          <p:cNvPr id="9" name="图片 8" descr="templates\docerresourceshop\icons\\31393935333132353b31393939353539373bd0f2bac534"/>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23360" y="4478655"/>
            <a:ext cx="467995" cy="4679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3000"/>
                            </p:stCondLst>
                            <p:childTnLst>
                              <p:par>
                                <p:cTn id="13" presetID="18" presetClass="entr" presetSubtype="6" fill="hold" grpId="0" nodeType="afterEffect">
                                  <p:stCondLst>
                                    <p:cond delay="0"/>
                                  </p:stCondLst>
                                  <p:iterate type="lt">
                                    <p:tmPct val="10000"/>
                                  </p:iterate>
                                  <p:childTnLst>
                                    <p:set>
                                      <p:cBhvr>
                                        <p:cTn id="14" dur="1" fill="hold">
                                          <p:stCondLst>
                                            <p:cond delay="0"/>
                                          </p:stCondLst>
                                        </p:cTn>
                                        <p:tgtEl>
                                          <p:spTgt spid="8">
                                            <p:txEl>
                                              <p:pRg st="0" end="0"/>
                                            </p:txEl>
                                          </p:spTgt>
                                        </p:tgtEl>
                                        <p:attrNameLst>
                                          <p:attrName>style.visibility</p:attrName>
                                        </p:attrNameLst>
                                      </p:cBhvr>
                                      <p:to>
                                        <p:strVal val="visible"/>
                                      </p:to>
                                    </p:set>
                                    <p:animEffect transition="in" filter="strips(downRight)">
                                      <p:cBhvr>
                                        <p:cTn id="15" dur="1000"/>
                                        <p:tgtEl>
                                          <p:spTgt spid="8">
                                            <p:txEl>
                                              <p:pRg st="0" end="0"/>
                                            </p:txEl>
                                          </p:spTgt>
                                        </p:tgtEl>
                                      </p:cBhvr>
                                    </p:animEffect>
                                  </p:childTnLst>
                                </p:cTn>
                              </p:par>
                            </p:childTnLst>
                          </p:cTn>
                        </p:par>
                        <p:par>
                          <p:cTn id="16" fill="hold">
                            <p:stCondLst>
                              <p:cond delay="4099"/>
                            </p:stCondLst>
                            <p:childTnLst>
                              <p:par>
                                <p:cTn id="17" presetID="22" presetClass="entr" presetSubtype="4"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uiExpand="1" build="p"/>
      <p:bldP spid="1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grpSp>
        <p:nvGrpSpPr>
          <p:cNvPr id="6" name="组合 5"/>
          <p:cNvGrpSpPr/>
          <p:nvPr/>
        </p:nvGrpSpPr>
        <p:grpSpPr>
          <a:xfrm rot="0">
            <a:off x="1673860" y="-36195"/>
            <a:ext cx="8874760" cy="6858000"/>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7210222" y="3140035"/>
              <a:ext cx="1770664" cy="3272488"/>
            </a:xfrm>
            <a:prstGeom prst="rect">
              <a:avLst/>
            </a:prstGeom>
            <a:blipFill>
              <a:blip r:embed="rId3">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pic>
        <p:nvPicPr>
          <p:cNvPr id="5" name="图片 4"/>
          <p:cNvPicPr>
            <a:picLocks noChangeAspect="1"/>
          </p:cNvPicPr>
          <p:nvPr/>
        </p:nvPicPr>
        <p:blipFill>
          <a:blip r:embed="rId4">
            <a:grayscl/>
          </a:blip>
          <a:stretch>
            <a:fillRect/>
          </a:stretch>
        </p:blipFill>
        <p:spPr>
          <a:xfrm rot="10800000" flipV="1">
            <a:off x="7834710" y="1217856"/>
            <a:ext cx="4357290" cy="5640143"/>
          </a:xfrm>
          <a:prstGeom prst="rect">
            <a:avLst/>
          </a:prstGeom>
        </p:spPr>
      </p:pic>
      <p:pic>
        <p:nvPicPr>
          <p:cNvPr id="9" name="图片 8"/>
          <p:cNvPicPr>
            <a:picLocks noChangeAspect="1"/>
          </p:cNvPicPr>
          <p:nvPr/>
        </p:nvPicPr>
        <p:blipFill>
          <a:blip r:embed="rId4"/>
          <a:stretch>
            <a:fillRect/>
          </a:stretch>
        </p:blipFill>
        <p:spPr>
          <a:xfrm rot="10800000" flipV="1">
            <a:off x="0" y="3189688"/>
            <a:ext cx="1875692" cy="2427925"/>
          </a:xfrm>
          <a:prstGeom prst="rect">
            <a:avLst/>
          </a:prstGeom>
        </p:spPr>
      </p:pic>
      <p:sp>
        <p:nvSpPr>
          <p:cNvPr id="10" name="文本框 9"/>
          <p:cNvSpPr txBox="1"/>
          <p:nvPr/>
        </p:nvSpPr>
        <p:spPr>
          <a:xfrm>
            <a:off x="1769745" y="101600"/>
            <a:ext cx="3425825" cy="52197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lumMod val="65000"/>
                    <a:lumOff val="35000"/>
                  </a:prstClr>
                </a:solidFill>
                <a:effectLst/>
                <a:uLnTx/>
                <a:uFillTx/>
                <a:latin typeface="Arial Black" panose="020B0A04020102020204" charset="0"/>
                <a:cs typeface="Arial Black" panose="020B0A04020102020204" charset="0"/>
                <a:sym typeface="+mn-lt"/>
              </a:rPr>
              <a:t>Communication</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Black" panose="020B0A04020102020204" charset="0"/>
              <a:cs typeface="Arial Black" panose="020B0A04020102020204" charset="0"/>
              <a:sym typeface="+mn-lt"/>
            </a:endParaRPr>
          </a:p>
        </p:txBody>
      </p:sp>
      <p:cxnSp>
        <p:nvCxnSpPr>
          <p:cNvPr id="11" name="直接连接符 10"/>
          <p:cNvCxnSpPr/>
          <p:nvPr/>
        </p:nvCxnSpPr>
        <p:spPr>
          <a:xfrm flipH="1">
            <a:off x="1875874" y="683214"/>
            <a:ext cx="3005380" cy="0"/>
          </a:xfrm>
          <a:prstGeom prst="line">
            <a:avLst/>
          </a:prstGeom>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1769745" y="742950"/>
            <a:ext cx="8652510" cy="645160"/>
          </a:xfrm>
          <a:prstGeom prst="rect">
            <a:avLst/>
          </a:prstGeom>
          <a:noFill/>
        </p:spPr>
        <p:txBody>
          <a:bodyPr wrap="square" rtlCol="0">
            <a:spAutoFit/>
          </a:bodyPr>
          <a:p>
            <a:r>
              <a:rPr lang="zh-CN" altLang="en-US">
                <a:latin typeface="Arial Black" panose="020B0A04020102020204" charset="0"/>
                <a:cs typeface="Arial Black" panose="020B0A04020102020204" charset="0"/>
              </a:rPr>
              <a:t>The following are some quotes from Chinese and foreign poets.</a:t>
            </a:r>
            <a:endParaRPr lang="zh-CN" altLang="en-US">
              <a:latin typeface="Arial Black" panose="020B0A04020102020204" charset="0"/>
              <a:cs typeface="Arial Black" panose="020B0A04020102020204" charset="0"/>
            </a:endParaRPr>
          </a:p>
          <a:p>
            <a:r>
              <a:rPr lang="zh-CN" altLang="en-US">
                <a:latin typeface="Arial Black" panose="020B0A04020102020204" charset="0"/>
                <a:cs typeface="Arial Black" panose="020B0A04020102020204" charset="0"/>
              </a:rPr>
              <a:t>Read them carefully and find out their views about man and nature.</a:t>
            </a:r>
            <a:endParaRPr lang="zh-CN" altLang="en-US">
              <a:latin typeface="Arial Black" panose="020B0A04020102020204" charset="0"/>
              <a:cs typeface="Arial Black" panose="020B0A04020102020204" charset="0"/>
            </a:endParaRPr>
          </a:p>
        </p:txBody>
      </p:sp>
      <p:sp>
        <p:nvSpPr>
          <p:cNvPr id="4" name="文本框 3"/>
          <p:cNvSpPr txBox="1"/>
          <p:nvPr/>
        </p:nvSpPr>
        <p:spPr>
          <a:xfrm>
            <a:off x="1987550" y="5019675"/>
            <a:ext cx="6419215" cy="1198880"/>
          </a:xfrm>
          <a:prstGeom prst="rect">
            <a:avLst/>
          </a:prstGeom>
          <a:noFill/>
        </p:spPr>
        <p:txBody>
          <a:bodyPr wrap="square" rtlCol="0">
            <a:spAutoFit/>
          </a:bodyPr>
          <a:p>
            <a:r>
              <a:rPr lang="zh-CN" altLang="en-US" sz="2400" u="sng"/>
              <a:t>杜甫</a:t>
            </a:r>
            <a:r>
              <a:rPr lang="zh-CN" altLang="en-US" sz="2400"/>
              <a:t>：泥融飞燕子，沙暖睡鸳鸯。</a:t>
            </a:r>
            <a:endParaRPr lang="zh-CN" altLang="en-US" sz="2400"/>
          </a:p>
          <a:p>
            <a:r>
              <a:rPr lang="zh-CN" altLang="en-US" sz="2400" u="sng"/>
              <a:t>王维</a:t>
            </a:r>
            <a:r>
              <a:rPr lang="zh-CN" altLang="en-US" sz="2400"/>
              <a:t>：人鸟不相乱，见兽皆相亲。</a:t>
            </a:r>
            <a:endParaRPr lang="zh-CN" altLang="en-US" sz="2400"/>
          </a:p>
          <a:p>
            <a:r>
              <a:rPr lang="zh-CN" altLang="en-US" sz="2400" u="sng"/>
              <a:t>辛弃疾</a:t>
            </a:r>
            <a:r>
              <a:rPr lang="zh-CN" altLang="en-US" sz="2400"/>
              <a:t>：一松一竹真朋友，山鸟山花好弟兄。</a:t>
            </a:r>
            <a:endParaRPr lang="zh-CN" altLang="en-US" sz="2400"/>
          </a:p>
        </p:txBody>
      </p:sp>
      <p:sp>
        <p:nvSpPr>
          <p:cNvPr id="13" name="文本框 12"/>
          <p:cNvSpPr txBox="1"/>
          <p:nvPr/>
        </p:nvSpPr>
        <p:spPr>
          <a:xfrm>
            <a:off x="1875790" y="1536700"/>
            <a:ext cx="8673465" cy="3476625"/>
          </a:xfrm>
          <a:prstGeom prst="rect">
            <a:avLst/>
          </a:prstGeom>
          <a:noFill/>
        </p:spPr>
        <p:txBody>
          <a:bodyPr wrap="square" rtlCol="0">
            <a:spAutoFit/>
          </a:bodyPr>
          <a:p>
            <a:r>
              <a:rPr lang="zh-CN" altLang="en-US" sz="2200" u="sng">
                <a:cs typeface="+mn-lt"/>
              </a:rPr>
              <a:t>George Pope Morris: </a:t>
            </a:r>
            <a:endParaRPr lang="zh-CN" altLang="en-US" sz="2200" u="sng">
              <a:cs typeface="+mn-lt"/>
            </a:endParaRPr>
          </a:p>
          <a:p>
            <a:r>
              <a:rPr lang="zh-CN" altLang="en-US" sz="2200">
                <a:cs typeface="+mn-lt"/>
              </a:rPr>
              <a:t>Woodman spare the tree! Touch not a single bough! In youth it sheltered me. And I</a:t>
            </a:r>
            <a:r>
              <a:rPr lang="en-US" altLang="zh-CN" sz="2200">
                <a:cs typeface="+mn-lt"/>
              </a:rPr>
              <a:t>’</a:t>
            </a:r>
            <a:r>
              <a:rPr lang="zh-CN" altLang="en-US" sz="2200">
                <a:cs typeface="+mn-lt"/>
              </a:rPr>
              <a:t>ll protect it now.</a:t>
            </a:r>
            <a:endParaRPr lang="zh-CN" altLang="en-US" sz="2200">
              <a:cs typeface="+mn-lt"/>
            </a:endParaRPr>
          </a:p>
          <a:p>
            <a:r>
              <a:rPr lang="zh-CN" altLang="en-US" sz="2200" u="sng">
                <a:cs typeface="+mn-lt"/>
              </a:rPr>
              <a:t>Francis Bacon: </a:t>
            </a:r>
            <a:endParaRPr lang="zh-CN" altLang="en-US" sz="2200" i="1">
              <a:cs typeface="+mn-lt"/>
            </a:endParaRPr>
          </a:p>
          <a:p>
            <a:r>
              <a:rPr lang="zh-CN" altLang="en-US" sz="2200">
                <a:cs typeface="+mn-lt"/>
              </a:rPr>
              <a:t>We cannot command nature except by obeying her.</a:t>
            </a:r>
            <a:endParaRPr lang="zh-CN" altLang="en-US" sz="2200">
              <a:cs typeface="+mn-lt"/>
            </a:endParaRPr>
          </a:p>
          <a:p>
            <a:r>
              <a:rPr lang="zh-CN" altLang="en-US" sz="2200" u="sng">
                <a:cs typeface="+mn-lt"/>
              </a:rPr>
              <a:t>John Muir:</a:t>
            </a:r>
            <a:r>
              <a:rPr lang="zh-CN" altLang="en-US" sz="2200" i="1">
                <a:cs typeface="+mn-lt"/>
              </a:rPr>
              <a:t> </a:t>
            </a:r>
            <a:endParaRPr lang="zh-CN" altLang="en-US" sz="2200">
              <a:cs typeface="+mn-lt"/>
            </a:endParaRPr>
          </a:p>
          <a:p>
            <a:r>
              <a:rPr lang="zh-CN" altLang="en-US" sz="2200">
                <a:cs typeface="+mn-lt"/>
              </a:rPr>
              <a:t>When one tugs at a single thing in nature, he finds it attached to the rest of the world.</a:t>
            </a:r>
            <a:endParaRPr lang="zh-CN" altLang="en-US" sz="2200">
              <a:cs typeface="+mn-lt"/>
            </a:endParaRPr>
          </a:p>
          <a:p>
            <a:r>
              <a:rPr lang="zh-CN" altLang="en-US" sz="2200" u="sng">
                <a:cs typeface="+mn-lt"/>
              </a:rPr>
              <a:t>Ralph Waldo Emerson: </a:t>
            </a:r>
            <a:endParaRPr lang="zh-CN" altLang="en-US" sz="2200" u="sng">
              <a:cs typeface="+mn-lt"/>
            </a:endParaRPr>
          </a:p>
          <a:p>
            <a:r>
              <a:rPr lang="zh-CN" altLang="en-US" sz="2200">
                <a:cs typeface="+mn-lt"/>
              </a:rPr>
              <a:t>The sky is the daily bread of the eyes.</a:t>
            </a:r>
            <a:endParaRPr lang="zh-CN" altLang="en-US" sz="2200">
              <a:cs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48" name="图片 947"/>
          <p:cNvPicPr>
            <a:picLocks noChangeAspect="1"/>
          </p:cNvPicPr>
          <p:nvPr/>
        </p:nvPicPr>
        <p:blipFill>
          <a:blip r:embed="rId3">
            <a:grayscl/>
          </a:blip>
          <a:stretch>
            <a:fillRect/>
          </a:stretch>
        </p:blipFill>
        <p:spPr>
          <a:xfrm rot="5400000">
            <a:off x="62749" y="-86198"/>
            <a:ext cx="6870233" cy="7042627"/>
          </a:xfrm>
          <a:prstGeom prst="rect">
            <a:avLst/>
          </a:prstGeom>
        </p:spPr>
      </p:pic>
      <p:grpSp>
        <p:nvGrpSpPr>
          <p:cNvPr id="5" name="组合 4"/>
          <p:cNvGrpSpPr/>
          <p:nvPr/>
        </p:nvGrpSpPr>
        <p:grpSpPr>
          <a:xfrm>
            <a:off x="4642339" y="0"/>
            <a:ext cx="5896708" cy="6857999"/>
            <a:chOff x="7210222" y="3140035"/>
            <a:chExt cx="1770664" cy="3272488"/>
          </a:xfrm>
        </p:grpSpPr>
        <p:sp>
          <p:nvSpPr>
            <p:cNvPr id="6" name="矩形 5"/>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矩形 6"/>
            <p:cNvSpPr/>
            <p:nvPr/>
          </p:nvSpPr>
          <p:spPr>
            <a:xfrm>
              <a:off x="7210222" y="3140035"/>
              <a:ext cx="1770664" cy="3272488"/>
            </a:xfrm>
            <a:prstGeom prst="rect">
              <a:avLst/>
            </a:prstGeom>
            <a:blipFill>
              <a:blip r:embed="rId4">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pic>
        <p:nvPicPr>
          <p:cNvPr id="8" name="图片 7"/>
          <p:cNvPicPr>
            <a:picLocks noChangeAspect="1"/>
          </p:cNvPicPr>
          <p:nvPr/>
        </p:nvPicPr>
        <p:blipFill>
          <a:blip r:embed="rId5"/>
          <a:stretch>
            <a:fillRect/>
          </a:stretch>
        </p:blipFill>
        <p:spPr>
          <a:xfrm rot="10800000" flipV="1">
            <a:off x="9390185" y="3231289"/>
            <a:ext cx="2801815" cy="3626711"/>
          </a:xfrm>
          <a:prstGeom prst="rect">
            <a:avLst/>
          </a:prstGeom>
        </p:spPr>
      </p:pic>
      <p:sp>
        <p:nvSpPr>
          <p:cNvPr id="9" name="文本框 8"/>
          <p:cNvSpPr txBox="1"/>
          <p:nvPr/>
        </p:nvSpPr>
        <p:spPr>
          <a:xfrm>
            <a:off x="5820121" y="565426"/>
            <a:ext cx="3423909" cy="52197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lumMod val="65000"/>
                    <a:lumOff val="35000"/>
                  </a:prstClr>
                </a:solidFill>
                <a:effectLst/>
                <a:uLnTx/>
                <a:uFillTx/>
                <a:latin typeface="Arial Black" panose="020B0A04020102020204" charset="0"/>
                <a:cs typeface="Arial Black" panose="020B0A04020102020204" charset="0"/>
                <a:sym typeface="+mn-lt"/>
              </a:rPr>
              <a:t>Question:</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Black" panose="020B0A04020102020204" charset="0"/>
              <a:cs typeface="Arial Black" panose="020B0A04020102020204" charset="0"/>
              <a:sym typeface="+mn-lt"/>
            </a:endParaRPr>
          </a:p>
        </p:txBody>
      </p:sp>
      <p:cxnSp>
        <p:nvCxnSpPr>
          <p:cNvPr id="22" name="直接连接符 21"/>
          <p:cNvCxnSpPr/>
          <p:nvPr/>
        </p:nvCxnSpPr>
        <p:spPr>
          <a:xfrm flipH="1">
            <a:off x="5407269" y="1065200"/>
            <a:ext cx="4366847" cy="0"/>
          </a:xfrm>
          <a:prstGeom prst="line">
            <a:avLst/>
          </a:prstGeom>
        </p:spPr>
        <p:style>
          <a:lnRef idx="1">
            <a:schemeClr val="dk1"/>
          </a:lnRef>
          <a:fillRef idx="0">
            <a:schemeClr val="dk1"/>
          </a:fillRef>
          <a:effectRef idx="0">
            <a:schemeClr val="dk1"/>
          </a:effectRef>
          <a:fontRef idx="minor">
            <a:schemeClr val="tx1"/>
          </a:fontRef>
        </p:style>
      </p:cxnSp>
      <p:sp>
        <p:nvSpPr>
          <p:cNvPr id="15" name="文本框 14"/>
          <p:cNvSpPr txBox="1"/>
          <p:nvPr/>
        </p:nvSpPr>
        <p:spPr>
          <a:xfrm>
            <a:off x="4815840" y="1283970"/>
            <a:ext cx="5723890" cy="4953635"/>
          </a:xfrm>
          <a:prstGeom prst="rect">
            <a:avLst/>
          </a:prstGeom>
          <a:noFill/>
        </p:spPr>
        <p:txBody>
          <a:bodyPr wrap="square" rtlCol="0">
            <a:noAutofit/>
          </a:bodyPr>
          <a:p>
            <a:r>
              <a:rPr lang="zh-CN" altLang="en-US" sz="2000">
                <a:solidFill>
                  <a:schemeClr val="bg2">
                    <a:lumMod val="25000"/>
                  </a:schemeClr>
                </a:solidFill>
                <a:latin typeface="Arial Black" panose="020B0A04020102020204" charset="0"/>
                <a:cs typeface="Arial Black" panose="020B0A04020102020204" charset="0"/>
              </a:rPr>
              <a:t>Chinese philosophy has always emphasized immanence(内在性) and unity. </a:t>
            </a:r>
            <a:endParaRPr lang="zh-CN" altLang="en-US" sz="2000">
              <a:solidFill>
                <a:schemeClr val="bg2">
                  <a:lumMod val="25000"/>
                </a:schemeClr>
              </a:solidFill>
              <a:latin typeface="Arial Black" panose="020B0A04020102020204" charset="0"/>
              <a:cs typeface="Arial Black" panose="020B0A04020102020204" charset="0"/>
            </a:endParaRPr>
          </a:p>
          <a:p>
            <a:endParaRPr lang="zh-CN" altLang="en-US" sz="2000">
              <a:solidFill>
                <a:schemeClr val="bg2">
                  <a:lumMod val="25000"/>
                </a:schemeClr>
              </a:solidFill>
              <a:latin typeface="Arial Black" panose="020B0A04020102020204" charset="0"/>
              <a:cs typeface="Arial Black" panose="020B0A04020102020204" charset="0"/>
            </a:endParaRPr>
          </a:p>
          <a:p>
            <a:r>
              <a:rPr lang="zh-CN" altLang="en-US" sz="2000">
                <a:solidFill>
                  <a:schemeClr val="bg2">
                    <a:lumMod val="25000"/>
                  </a:schemeClr>
                </a:solidFill>
                <a:latin typeface="Arial Black" panose="020B0A04020102020204" charset="0"/>
                <a:cs typeface="Arial Black" panose="020B0A04020102020204" charset="0"/>
              </a:rPr>
              <a:t>While Western dualism(二元论) leads to opposition between man and nature, Chinese monism(一元论) leads to harmony between the two.</a:t>
            </a:r>
            <a:endParaRPr lang="zh-CN" altLang="en-US" sz="2000">
              <a:solidFill>
                <a:schemeClr val="bg2">
                  <a:lumMod val="25000"/>
                </a:schemeClr>
              </a:solidFill>
              <a:latin typeface="Arial Black" panose="020B0A04020102020204" charset="0"/>
              <a:cs typeface="Arial Black" panose="020B0A04020102020204" charset="0"/>
            </a:endParaRPr>
          </a:p>
          <a:p>
            <a:endParaRPr lang="zh-CN" altLang="en-US" sz="2000">
              <a:solidFill>
                <a:schemeClr val="bg2">
                  <a:lumMod val="25000"/>
                </a:schemeClr>
              </a:solidFill>
              <a:latin typeface="Arial Black" panose="020B0A04020102020204" charset="0"/>
              <a:cs typeface="Arial Black" panose="020B0A04020102020204" charset="0"/>
            </a:endParaRPr>
          </a:p>
          <a:p>
            <a:r>
              <a:rPr lang="zh-CN" altLang="en-US" sz="2000">
                <a:solidFill>
                  <a:schemeClr val="bg2">
                    <a:lumMod val="25000"/>
                  </a:schemeClr>
                </a:solidFill>
                <a:latin typeface="Arial Black" panose="020B0A04020102020204" charset="0"/>
                <a:cs typeface="Arial Black" panose="020B0A04020102020204" charset="0"/>
              </a:rPr>
              <a:t>Most Chinese philosophers share this unique view. </a:t>
            </a:r>
            <a:endParaRPr lang="zh-CN" altLang="en-US" sz="2000">
              <a:solidFill>
                <a:schemeClr val="bg2">
                  <a:lumMod val="25000"/>
                </a:schemeClr>
              </a:solidFill>
              <a:latin typeface="Arial Black" panose="020B0A04020102020204" charset="0"/>
              <a:cs typeface="Arial Black" panose="020B0A04020102020204" charset="0"/>
            </a:endParaRPr>
          </a:p>
          <a:p>
            <a:r>
              <a:rPr lang="zh-CN" altLang="en-US" sz="2000">
                <a:solidFill>
                  <a:schemeClr val="bg2">
                    <a:lumMod val="25000"/>
                  </a:schemeClr>
                </a:solidFill>
                <a:latin typeface="Arial Black" panose="020B0A04020102020204" charset="0"/>
                <a:cs typeface="Arial Black" panose="020B0A04020102020204" charset="0"/>
              </a:rPr>
              <a:t>Tell what you know about the Chinese idiom</a:t>
            </a:r>
            <a:r>
              <a:rPr lang="zh-CN" altLang="en-US" sz="2000">
                <a:latin typeface="Arial Black" panose="020B0A04020102020204" charset="0"/>
                <a:cs typeface="Arial Black" panose="020B0A04020102020204" charset="0"/>
              </a:rPr>
              <a:t> </a:t>
            </a:r>
            <a:r>
              <a:rPr lang="zh-CN" altLang="en-US" sz="2000" i="1">
                <a:solidFill>
                  <a:srgbClr val="FF0000"/>
                </a:solidFill>
                <a:latin typeface="Arial Black" panose="020B0A04020102020204" charset="0"/>
                <a:cs typeface="Arial Black" panose="020B0A04020102020204" charset="0"/>
              </a:rPr>
              <a:t>Tian Ren He Yi.</a:t>
            </a:r>
            <a:endParaRPr lang="zh-CN" altLang="en-US" sz="2000" i="1">
              <a:solidFill>
                <a:srgbClr val="FF0000"/>
              </a:solidFill>
              <a:latin typeface="Arial Black" panose="020B0A04020102020204" charset="0"/>
              <a:cs typeface="Arial Black" panose="020B0A040201020202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Right)">
                                      <p:cBhvr>
                                        <p:cTn id="10" dur="1000"/>
                                        <p:tgtEl>
                                          <p:spTgt spid="9"/>
                                        </p:tgtEl>
                                      </p:cBhvr>
                                    </p:animEffect>
                                  </p:childTnLst>
                                </p:cTn>
                              </p:par>
                            </p:childTnLst>
                          </p:cTn>
                        </p:par>
                        <p:par>
                          <p:cTn id="11" fill="hold">
                            <p:stCondLst>
                              <p:cond delay="500"/>
                            </p:stCondLst>
                            <p:childTnLst>
                              <p:par>
                                <p:cTn id="12" presetID="6" presetClass="entr" presetSubtype="16"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circle(in)">
                                      <p:cBhvr>
                                        <p:cTn id="1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rot="7673386" flipH="1" flipV="1">
            <a:off x="7602364" y="206267"/>
            <a:ext cx="2801815" cy="3626711"/>
          </a:xfrm>
          <a:prstGeom prst="rect">
            <a:avLst/>
          </a:prstGeom>
        </p:spPr>
      </p:pic>
      <p:grpSp>
        <p:nvGrpSpPr>
          <p:cNvPr id="2" name="组合 1"/>
          <p:cNvGrpSpPr/>
          <p:nvPr/>
        </p:nvGrpSpPr>
        <p:grpSpPr>
          <a:xfrm>
            <a:off x="-13774" y="2783679"/>
            <a:ext cx="12219547" cy="4074321"/>
            <a:chOff x="-13774" y="2783679"/>
            <a:chExt cx="12219547" cy="4568523"/>
          </a:xfrm>
        </p:grpSpPr>
        <p:sp>
          <p:nvSpPr>
            <p:cNvPr id="16" name="矩形 15"/>
            <p:cNvSpPr/>
            <p:nvPr/>
          </p:nvSpPr>
          <p:spPr>
            <a:xfrm rot="5400000">
              <a:off x="3842770" y="-1059089"/>
              <a:ext cx="4520235" cy="12205771"/>
            </a:xfrm>
            <a:custGeom>
              <a:avLst/>
              <a:gdLst>
                <a:gd name="connsiteX0" fmla="*/ 0 w 4353502"/>
                <a:gd name="connsiteY0" fmla="*/ 0 h 12205771"/>
                <a:gd name="connsiteX1" fmla="*/ 4353502 w 4353502"/>
                <a:gd name="connsiteY1" fmla="*/ 0 h 12205771"/>
                <a:gd name="connsiteX2" fmla="*/ 4353502 w 4353502"/>
                <a:gd name="connsiteY2" fmla="*/ 12205771 h 12205771"/>
                <a:gd name="connsiteX3" fmla="*/ 0 w 4353502"/>
                <a:gd name="connsiteY3" fmla="*/ 12205771 h 12205771"/>
                <a:gd name="connsiteX4" fmla="*/ 0 w 4353502"/>
                <a:gd name="connsiteY4" fmla="*/ 0 h 12205771"/>
                <a:gd name="connsiteX0-1" fmla="*/ 215743 w 4569245"/>
                <a:gd name="connsiteY0-2" fmla="*/ 0 h 12205771"/>
                <a:gd name="connsiteX1-3" fmla="*/ 4569245 w 4569245"/>
                <a:gd name="connsiteY1-4" fmla="*/ 0 h 12205771"/>
                <a:gd name="connsiteX2-5" fmla="*/ 4569245 w 4569245"/>
                <a:gd name="connsiteY2-6" fmla="*/ 12205771 h 12205771"/>
                <a:gd name="connsiteX3-7" fmla="*/ 215743 w 4569245"/>
                <a:gd name="connsiteY3-8" fmla="*/ 12205771 h 12205771"/>
                <a:gd name="connsiteX4-9" fmla="*/ 215743 w 4569245"/>
                <a:gd name="connsiteY4-10" fmla="*/ 0 h 12205771"/>
                <a:gd name="connsiteX0-11" fmla="*/ 166733 w 4520235"/>
                <a:gd name="connsiteY0-12" fmla="*/ 0 h 12205771"/>
                <a:gd name="connsiteX1-13" fmla="*/ 4520235 w 4520235"/>
                <a:gd name="connsiteY1-14" fmla="*/ 0 h 12205771"/>
                <a:gd name="connsiteX2-15" fmla="*/ 4520235 w 4520235"/>
                <a:gd name="connsiteY2-16" fmla="*/ 12205771 h 12205771"/>
                <a:gd name="connsiteX3-17" fmla="*/ 166733 w 4520235"/>
                <a:gd name="connsiteY3-18" fmla="*/ 12205771 h 12205771"/>
                <a:gd name="connsiteX4-19" fmla="*/ 166733 w 4520235"/>
                <a:gd name="connsiteY4-20" fmla="*/ 0 h 122057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20235" h="12205771">
                  <a:moveTo>
                    <a:pt x="166733" y="0"/>
                  </a:moveTo>
                  <a:lnTo>
                    <a:pt x="4520235" y="0"/>
                  </a:lnTo>
                  <a:lnTo>
                    <a:pt x="4520235" y="12205771"/>
                  </a:lnTo>
                  <a:lnTo>
                    <a:pt x="166733" y="12205771"/>
                  </a:lnTo>
                  <a:cubicBezTo>
                    <a:pt x="-318690" y="9209626"/>
                    <a:pt x="437666" y="4136323"/>
                    <a:pt x="166733" y="0"/>
                  </a:cubicBezTo>
                  <a:close/>
                </a:path>
              </a:pathLst>
            </a:cu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 name="矩形 16"/>
            <p:cNvSpPr/>
            <p:nvPr/>
          </p:nvSpPr>
          <p:spPr>
            <a:xfrm rot="5400000">
              <a:off x="3819833" y="-1019965"/>
              <a:ext cx="4538560" cy="12205774"/>
            </a:xfrm>
            <a:custGeom>
              <a:avLst/>
              <a:gdLst>
                <a:gd name="connsiteX0" fmla="*/ 0 w 4353502"/>
                <a:gd name="connsiteY0" fmla="*/ 0 h 12205771"/>
                <a:gd name="connsiteX1" fmla="*/ 4353502 w 4353502"/>
                <a:gd name="connsiteY1" fmla="*/ 0 h 12205771"/>
                <a:gd name="connsiteX2" fmla="*/ 4353502 w 4353502"/>
                <a:gd name="connsiteY2" fmla="*/ 12205771 h 12205771"/>
                <a:gd name="connsiteX3" fmla="*/ 0 w 4353502"/>
                <a:gd name="connsiteY3" fmla="*/ 12205771 h 12205771"/>
                <a:gd name="connsiteX4" fmla="*/ 0 w 4353502"/>
                <a:gd name="connsiteY4" fmla="*/ 0 h 12205771"/>
                <a:gd name="connsiteX0-1" fmla="*/ 210724 w 4564226"/>
                <a:gd name="connsiteY0-2" fmla="*/ 0 h 12205771"/>
                <a:gd name="connsiteX1-3" fmla="*/ 4564226 w 4564226"/>
                <a:gd name="connsiteY1-4" fmla="*/ 0 h 12205771"/>
                <a:gd name="connsiteX2-5" fmla="*/ 4564226 w 4564226"/>
                <a:gd name="connsiteY2-6" fmla="*/ 12205771 h 12205771"/>
                <a:gd name="connsiteX3-7" fmla="*/ 210724 w 4564226"/>
                <a:gd name="connsiteY3-8" fmla="*/ 12205771 h 12205771"/>
                <a:gd name="connsiteX4-9" fmla="*/ 210724 w 4564226"/>
                <a:gd name="connsiteY4-10" fmla="*/ 0 h 12205771"/>
                <a:gd name="connsiteX0-11" fmla="*/ 265915 w 4619417"/>
                <a:gd name="connsiteY0-12" fmla="*/ 0 h 12205771"/>
                <a:gd name="connsiteX1-13" fmla="*/ 4619417 w 4619417"/>
                <a:gd name="connsiteY1-14" fmla="*/ 0 h 12205771"/>
                <a:gd name="connsiteX2-15" fmla="*/ 4619417 w 4619417"/>
                <a:gd name="connsiteY2-16" fmla="*/ 12205771 h 12205771"/>
                <a:gd name="connsiteX3-17" fmla="*/ 265915 w 4619417"/>
                <a:gd name="connsiteY3-18" fmla="*/ 12205771 h 12205771"/>
                <a:gd name="connsiteX4-19" fmla="*/ 265915 w 4619417"/>
                <a:gd name="connsiteY4-20" fmla="*/ 0 h 12205771"/>
                <a:gd name="connsiteX0-21" fmla="*/ 215021 w 4568523"/>
                <a:gd name="connsiteY0-22" fmla="*/ 0 h 12205771"/>
                <a:gd name="connsiteX1-23" fmla="*/ 4568523 w 4568523"/>
                <a:gd name="connsiteY1-24" fmla="*/ 0 h 12205771"/>
                <a:gd name="connsiteX2-25" fmla="*/ 4568523 w 4568523"/>
                <a:gd name="connsiteY2-26" fmla="*/ 12205771 h 12205771"/>
                <a:gd name="connsiteX3-27" fmla="*/ 215021 w 4568523"/>
                <a:gd name="connsiteY3-28" fmla="*/ 12205771 h 12205771"/>
                <a:gd name="connsiteX4-29" fmla="*/ 215021 w 4568523"/>
                <a:gd name="connsiteY4-30" fmla="*/ 0 h 12205771"/>
                <a:gd name="connsiteX0-31" fmla="*/ 226135 w 4579637"/>
                <a:gd name="connsiteY0-32" fmla="*/ 0 h 12205771"/>
                <a:gd name="connsiteX1-33" fmla="*/ 4579637 w 4579637"/>
                <a:gd name="connsiteY1-34" fmla="*/ 0 h 12205771"/>
                <a:gd name="connsiteX2-35" fmla="*/ 4579637 w 4579637"/>
                <a:gd name="connsiteY2-36" fmla="*/ 12205771 h 12205771"/>
                <a:gd name="connsiteX3-37" fmla="*/ 226135 w 4579637"/>
                <a:gd name="connsiteY3-38" fmla="*/ 12205771 h 12205771"/>
                <a:gd name="connsiteX4-39" fmla="*/ 226135 w 4579637"/>
                <a:gd name="connsiteY4-40" fmla="*/ 0 h 12205771"/>
                <a:gd name="connsiteX0-41" fmla="*/ 208020 w 4584100"/>
                <a:gd name="connsiteY0-42" fmla="*/ 0 h 12205771"/>
                <a:gd name="connsiteX1-43" fmla="*/ 4584100 w 4584100"/>
                <a:gd name="connsiteY1-44" fmla="*/ 0 h 12205771"/>
                <a:gd name="connsiteX2-45" fmla="*/ 4584100 w 4584100"/>
                <a:gd name="connsiteY2-46" fmla="*/ 12205771 h 12205771"/>
                <a:gd name="connsiteX3-47" fmla="*/ 230598 w 4584100"/>
                <a:gd name="connsiteY3-48" fmla="*/ 12205771 h 12205771"/>
                <a:gd name="connsiteX4-49" fmla="*/ 208020 w 4584100"/>
                <a:gd name="connsiteY4-50" fmla="*/ 0 h 12205771"/>
                <a:gd name="connsiteX0-51" fmla="*/ 226134 w 4602214"/>
                <a:gd name="connsiteY0-52" fmla="*/ 0 h 12205774"/>
                <a:gd name="connsiteX1-53" fmla="*/ 4602214 w 4602214"/>
                <a:gd name="connsiteY1-54" fmla="*/ 0 h 12205774"/>
                <a:gd name="connsiteX2-55" fmla="*/ 4602214 w 4602214"/>
                <a:gd name="connsiteY2-56" fmla="*/ 12205771 h 12205774"/>
                <a:gd name="connsiteX3-57" fmla="*/ 226135 w 4602214"/>
                <a:gd name="connsiteY3-58" fmla="*/ 12205774 h 12205774"/>
                <a:gd name="connsiteX4-59" fmla="*/ 226134 w 4602214"/>
                <a:gd name="connsiteY4-60" fmla="*/ 0 h 12205774"/>
                <a:gd name="connsiteX0-61" fmla="*/ 186867 w 4562947"/>
                <a:gd name="connsiteY0-62" fmla="*/ 0 h 12205774"/>
                <a:gd name="connsiteX1-63" fmla="*/ 4562947 w 4562947"/>
                <a:gd name="connsiteY1-64" fmla="*/ 0 h 12205774"/>
                <a:gd name="connsiteX2-65" fmla="*/ 4562947 w 4562947"/>
                <a:gd name="connsiteY2-66" fmla="*/ 12205771 h 12205774"/>
                <a:gd name="connsiteX3-67" fmla="*/ 186868 w 4562947"/>
                <a:gd name="connsiteY3-68" fmla="*/ 12205774 h 12205774"/>
                <a:gd name="connsiteX4-69" fmla="*/ 186867 w 4562947"/>
                <a:gd name="connsiteY4-70" fmla="*/ 0 h 12205774"/>
                <a:gd name="connsiteX0-71" fmla="*/ 143093 w 4519173"/>
                <a:gd name="connsiteY0-72" fmla="*/ 0 h 12205774"/>
                <a:gd name="connsiteX1-73" fmla="*/ 4519173 w 4519173"/>
                <a:gd name="connsiteY1-74" fmla="*/ 0 h 12205774"/>
                <a:gd name="connsiteX2-75" fmla="*/ 4519173 w 4519173"/>
                <a:gd name="connsiteY2-76" fmla="*/ 12205771 h 12205774"/>
                <a:gd name="connsiteX3-77" fmla="*/ 143094 w 4519173"/>
                <a:gd name="connsiteY3-78" fmla="*/ 12205774 h 12205774"/>
                <a:gd name="connsiteX4-79" fmla="*/ 143093 w 4519173"/>
                <a:gd name="connsiteY4-80" fmla="*/ 0 h 12205774"/>
                <a:gd name="connsiteX0-81" fmla="*/ 162480 w 4538560"/>
                <a:gd name="connsiteY0-82" fmla="*/ 0 h 12205774"/>
                <a:gd name="connsiteX1-83" fmla="*/ 4538560 w 4538560"/>
                <a:gd name="connsiteY1-84" fmla="*/ 0 h 12205774"/>
                <a:gd name="connsiteX2-85" fmla="*/ 4538560 w 4538560"/>
                <a:gd name="connsiteY2-86" fmla="*/ 12205771 h 12205774"/>
                <a:gd name="connsiteX3-87" fmla="*/ 162481 w 4538560"/>
                <a:gd name="connsiteY3-88" fmla="*/ 12205774 h 12205774"/>
                <a:gd name="connsiteX4-89" fmla="*/ 162480 w 4538560"/>
                <a:gd name="connsiteY4-90" fmla="*/ 0 h 12205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38560" h="12205774">
                  <a:moveTo>
                    <a:pt x="162480" y="0"/>
                  </a:moveTo>
                  <a:lnTo>
                    <a:pt x="4538560" y="0"/>
                  </a:lnTo>
                  <a:lnTo>
                    <a:pt x="4538560" y="12205771"/>
                  </a:lnTo>
                  <a:lnTo>
                    <a:pt x="162481" y="12205774"/>
                  </a:lnTo>
                  <a:cubicBezTo>
                    <a:pt x="-289073" y="9175763"/>
                    <a:pt x="365680" y="4034724"/>
                    <a:pt x="162480" y="0"/>
                  </a:cubicBezTo>
                  <a:close/>
                </a:path>
              </a:pathLst>
            </a:custGeom>
            <a:blipFill>
              <a:blip r:embed="rId4">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8" name="文本框 17"/>
          <p:cNvSpPr txBox="1"/>
          <p:nvPr/>
        </p:nvSpPr>
        <p:spPr>
          <a:xfrm>
            <a:off x="1253490" y="1755140"/>
            <a:ext cx="5931535" cy="224536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65000"/>
                    <a:lumOff val="35000"/>
                  </a:prstClr>
                </a:solidFill>
                <a:effectLst/>
                <a:uLnTx/>
                <a:uFillTx/>
                <a:cs typeface="+mn-ea"/>
                <a:sym typeface="+mn-lt"/>
              </a:rPr>
              <a:t>《中国语言与</a:t>
            </a:r>
            <a:r>
              <a:rPr kumimoji="0" lang="zh-CN" altLang="en-US" sz="2800" b="0" i="0" u="none" strike="noStrike" kern="1200" cap="none" spc="0" normalizeH="0" baseline="0" noProof="0" dirty="0">
                <a:ln>
                  <a:noFill/>
                </a:ln>
                <a:solidFill>
                  <a:prstClr val="black">
                    <a:lumMod val="65000"/>
                    <a:lumOff val="35000"/>
                  </a:prstClr>
                </a:solidFill>
                <a:effectLst/>
                <a:uLnTx/>
                <a:uFillTx/>
                <a:cs typeface="+mn-ea"/>
                <a:sym typeface="+mn-lt"/>
              </a:rPr>
              <a:t>文化》</a:t>
            </a:r>
            <a:endParaRPr kumimoji="0" lang="zh-CN" altLang="en-US" sz="28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1" u="none" strike="noStrike" kern="1200" cap="none" spc="0" normalizeH="0" baseline="0" noProof="0" dirty="0">
                <a:ln>
                  <a:noFill/>
                </a:ln>
                <a:solidFill>
                  <a:prstClr val="black">
                    <a:lumMod val="65000"/>
                    <a:lumOff val="35000"/>
                  </a:prstClr>
                </a:solidFill>
                <a:effectLst/>
                <a:uLnTx/>
                <a:uFillTx/>
                <a:cs typeface="+mn-ea"/>
                <a:sym typeface="+mn-lt"/>
              </a:rPr>
              <a:t>Insights into Chinese Culture</a:t>
            </a:r>
            <a:endParaRPr kumimoji="0" lang="en-US" altLang="zh-CN" sz="2800" b="0" i="1"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800" b="0" i="1"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65000"/>
                    <a:lumOff val="35000"/>
                  </a:prstClr>
                </a:solidFill>
                <a:effectLst/>
                <a:uLnTx/>
                <a:uFillTx/>
                <a:cs typeface="+mn-ea"/>
                <a:sym typeface="+mn-lt"/>
              </a:rPr>
              <a:t>叶朗，中国传统文化中的</a:t>
            </a:r>
            <a:r>
              <a:rPr kumimoji="0" lang="zh-CN" altLang="en-US" sz="2800" b="0" i="0" u="none" strike="noStrike" kern="1200" cap="none" spc="0" normalizeH="0" baseline="0" noProof="0" dirty="0">
                <a:ln>
                  <a:noFill/>
                </a:ln>
                <a:solidFill>
                  <a:prstClr val="black">
                    <a:lumMod val="65000"/>
                    <a:lumOff val="35000"/>
                  </a:prstClr>
                </a:solidFill>
                <a:effectLst/>
                <a:uLnTx/>
                <a:uFillTx/>
                <a:cs typeface="+mn-ea"/>
                <a:sym typeface="+mn-lt"/>
              </a:rPr>
              <a:t>生态意识</a:t>
            </a:r>
            <a:endParaRPr kumimoji="0" lang="zh-CN" altLang="en-US" sz="28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65000"/>
                    <a:lumOff val="35000"/>
                  </a:prstClr>
                </a:solidFill>
                <a:effectLst/>
                <a:uLnTx/>
                <a:uFillTx/>
                <a:cs typeface="+mn-ea"/>
                <a:sym typeface="+mn-lt"/>
              </a:rPr>
              <a:t>汪爱芝，中国传统文化的生态</a:t>
            </a:r>
            <a:r>
              <a:rPr kumimoji="0" lang="zh-CN" altLang="en-US" sz="2800" b="0" i="0" u="none" strike="noStrike" kern="1200" cap="none" spc="0" normalizeH="0" baseline="0" noProof="0" dirty="0">
                <a:ln>
                  <a:noFill/>
                </a:ln>
                <a:solidFill>
                  <a:prstClr val="black">
                    <a:lumMod val="65000"/>
                    <a:lumOff val="35000"/>
                  </a:prstClr>
                </a:solidFill>
                <a:effectLst/>
                <a:uLnTx/>
                <a:uFillTx/>
                <a:cs typeface="+mn-ea"/>
                <a:sym typeface="+mn-lt"/>
              </a:rPr>
              <a:t>意识</a:t>
            </a:r>
            <a:endParaRPr kumimoji="0" lang="zh-CN" altLang="en-US" sz="28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26" name="文本框 25"/>
          <p:cNvSpPr txBox="1"/>
          <p:nvPr/>
        </p:nvSpPr>
        <p:spPr>
          <a:xfrm>
            <a:off x="1724555" y="320490"/>
            <a:ext cx="3423909" cy="70675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black">
                    <a:lumMod val="65000"/>
                    <a:lumOff val="35000"/>
                  </a:prstClr>
                </a:solidFill>
                <a:effectLst/>
                <a:uLnTx/>
                <a:uFillTx/>
                <a:cs typeface="+mn-ea"/>
                <a:sym typeface="+mn-lt"/>
              </a:rPr>
              <a:t>References:</a:t>
            </a:r>
            <a:endParaRPr kumimoji="0" lang="en-US" altLang="zh-CN" sz="4000" b="0" i="0" u="none" strike="noStrike" kern="1200" cap="none" spc="0" normalizeH="0" baseline="0" noProof="0" dirty="0">
              <a:ln>
                <a:noFill/>
              </a:ln>
              <a:solidFill>
                <a:prstClr val="black">
                  <a:lumMod val="65000"/>
                  <a:lumOff val="35000"/>
                </a:prstClr>
              </a:solidFill>
              <a:effectLst/>
              <a:uLnTx/>
              <a:uFillTx/>
              <a:cs typeface="+mn-ea"/>
              <a:sym typeface="+mn-lt"/>
            </a:endParaRPr>
          </a:p>
        </p:txBody>
      </p:sp>
      <p:cxnSp>
        <p:nvCxnSpPr>
          <p:cNvPr id="31" name="直接连接符 30"/>
          <p:cNvCxnSpPr/>
          <p:nvPr/>
        </p:nvCxnSpPr>
        <p:spPr>
          <a:xfrm flipH="1">
            <a:off x="1253283" y="1027274"/>
            <a:ext cx="4366847" cy="0"/>
          </a:xfrm>
          <a:prstGeom prst="line">
            <a:avLst/>
          </a:prstGeom>
        </p:spPr>
        <p:style>
          <a:lnRef idx="1">
            <a:schemeClr val="dk1"/>
          </a:lnRef>
          <a:fillRef idx="0">
            <a:schemeClr val="dk1"/>
          </a:fillRef>
          <a:effectRef idx="0">
            <a:schemeClr val="dk1"/>
          </a:effectRef>
          <a:fontRef idx="minor">
            <a:schemeClr val="tx1"/>
          </a:fontRef>
        </p:style>
      </p:cxnSp>
      <p:pic>
        <p:nvPicPr>
          <p:cNvPr id="139" name="图片 138"/>
          <p:cNvPicPr>
            <a:picLocks noChangeAspect="1"/>
          </p:cNvPicPr>
          <p:nvPr/>
        </p:nvPicPr>
        <p:blipFill rotWithShape="1">
          <a:blip r:embed="rId5">
            <a:grayscl/>
          </a:blip>
          <a:srcRect l="-856" t="45442" r="73283" b="11830"/>
          <a:stretch>
            <a:fillRect/>
          </a:stretch>
        </p:blipFill>
        <p:spPr>
          <a:xfrm rot="5219981">
            <a:off x="368617" y="5028372"/>
            <a:ext cx="1239315" cy="1969477"/>
          </a:xfrm>
          <a:prstGeom prst="rect">
            <a:avLst/>
          </a:prstGeom>
        </p:spPr>
      </p:pic>
      <p:pic>
        <p:nvPicPr>
          <p:cNvPr id="140" name="图片 139"/>
          <p:cNvPicPr>
            <a:picLocks noChangeAspect="1"/>
          </p:cNvPicPr>
          <p:nvPr/>
        </p:nvPicPr>
        <p:blipFill rotWithShape="1">
          <a:blip r:embed="rId5">
            <a:grayscl/>
          </a:blip>
          <a:srcRect l="43742" t="13987" r="32523" b="39979"/>
          <a:stretch>
            <a:fillRect/>
          </a:stretch>
        </p:blipFill>
        <p:spPr>
          <a:xfrm rot="5400000">
            <a:off x="2025512" y="4751794"/>
            <a:ext cx="1066800" cy="2121877"/>
          </a:xfrm>
          <a:prstGeom prst="rect">
            <a:avLst/>
          </a:prstGeom>
        </p:spPr>
      </p:pic>
      <p:pic>
        <p:nvPicPr>
          <p:cNvPr id="141" name="图片 140"/>
          <p:cNvPicPr>
            <a:picLocks noChangeAspect="1"/>
          </p:cNvPicPr>
          <p:nvPr/>
        </p:nvPicPr>
        <p:blipFill rotWithShape="1">
          <a:blip r:embed="rId5">
            <a:grayscl/>
          </a:blip>
          <a:srcRect l="43742" t="43053" r="-2121" b="32531"/>
          <a:stretch>
            <a:fillRect/>
          </a:stretch>
        </p:blipFill>
        <p:spPr>
          <a:xfrm>
            <a:off x="3023803" y="5220717"/>
            <a:ext cx="2623849" cy="1125416"/>
          </a:xfrm>
          <a:prstGeom prst="rect">
            <a:avLst/>
          </a:prstGeom>
        </p:spPr>
      </p:pic>
      <p:pic>
        <p:nvPicPr>
          <p:cNvPr id="142" name="图片 141"/>
          <p:cNvPicPr>
            <a:picLocks noChangeAspect="1"/>
          </p:cNvPicPr>
          <p:nvPr/>
        </p:nvPicPr>
        <p:blipFill rotWithShape="1">
          <a:blip r:embed="rId5">
            <a:grayscl/>
          </a:blip>
          <a:srcRect l="-856" t="45442" r="73283" b="11830"/>
          <a:stretch>
            <a:fillRect/>
          </a:stretch>
        </p:blipFill>
        <p:spPr>
          <a:xfrm rot="5219981">
            <a:off x="5696096" y="5131075"/>
            <a:ext cx="1239315" cy="1969477"/>
          </a:xfrm>
          <a:prstGeom prst="rect">
            <a:avLst/>
          </a:prstGeom>
        </p:spPr>
      </p:pic>
      <p:pic>
        <p:nvPicPr>
          <p:cNvPr id="143" name="图片 142"/>
          <p:cNvPicPr>
            <a:picLocks noChangeAspect="1"/>
          </p:cNvPicPr>
          <p:nvPr/>
        </p:nvPicPr>
        <p:blipFill rotWithShape="1">
          <a:blip r:embed="rId5">
            <a:grayscl/>
          </a:blip>
          <a:srcRect l="43742" t="43053" r="-2121" b="32531"/>
          <a:stretch>
            <a:fillRect/>
          </a:stretch>
        </p:blipFill>
        <p:spPr>
          <a:xfrm>
            <a:off x="6711823" y="5342759"/>
            <a:ext cx="2623849" cy="1125416"/>
          </a:xfrm>
          <a:prstGeom prst="rect">
            <a:avLst/>
          </a:prstGeom>
        </p:spPr>
      </p:pic>
      <p:pic>
        <p:nvPicPr>
          <p:cNvPr id="144" name="图片 143"/>
          <p:cNvPicPr>
            <a:picLocks noChangeAspect="1"/>
          </p:cNvPicPr>
          <p:nvPr/>
        </p:nvPicPr>
        <p:blipFill rotWithShape="1">
          <a:blip r:embed="rId5">
            <a:grayscl/>
          </a:blip>
          <a:srcRect l="43742" t="13987" r="32523" b="39979"/>
          <a:stretch>
            <a:fillRect/>
          </a:stretch>
        </p:blipFill>
        <p:spPr>
          <a:xfrm rot="5400000">
            <a:off x="9153225" y="4952172"/>
            <a:ext cx="1066800" cy="2121877"/>
          </a:xfrm>
          <a:prstGeom prst="rect">
            <a:avLst/>
          </a:prstGeom>
        </p:spPr>
      </p:pic>
      <p:pic>
        <p:nvPicPr>
          <p:cNvPr id="145" name="图片 144"/>
          <p:cNvPicPr>
            <a:picLocks noChangeAspect="1"/>
          </p:cNvPicPr>
          <p:nvPr/>
        </p:nvPicPr>
        <p:blipFill rotWithShape="1">
          <a:blip r:embed="rId5">
            <a:grayscl/>
          </a:blip>
          <a:srcRect l="-856" t="45442" r="73283" b="11830"/>
          <a:stretch>
            <a:fillRect/>
          </a:stretch>
        </p:blipFill>
        <p:spPr>
          <a:xfrm rot="5219981">
            <a:off x="10675063" y="5294060"/>
            <a:ext cx="1239315" cy="196947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strips(downRight)">
                                      <p:cBhvr>
                                        <p:cTn id="11" dur="1000"/>
                                        <p:tgtEl>
                                          <p:spTgt spid="26"/>
                                        </p:tgtEl>
                                      </p:cBhvr>
                                    </p:animEffect>
                                  </p:childTnLst>
                                </p:cTn>
                              </p:par>
                            </p:childTnLst>
                          </p:cTn>
                        </p:par>
                        <p:par>
                          <p:cTn id="12" fill="hold">
                            <p:stCondLst>
                              <p:cond delay="1500"/>
                            </p:stCondLst>
                            <p:childTnLst>
                              <p:par>
                                <p:cTn id="13" presetID="6" presetClass="entr" presetSubtype="16"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circle(in)">
                                      <p:cBhvr>
                                        <p:cTn id="15" dur="2000"/>
                                        <p:tgtEl>
                                          <p:spTgt spid="31"/>
                                        </p:tgtEl>
                                      </p:cBhvr>
                                    </p:animEffect>
                                  </p:childTnLst>
                                </p:cTn>
                              </p:par>
                            </p:childTnLst>
                          </p:cTn>
                        </p:par>
                        <p:par>
                          <p:cTn id="16" fill="hold">
                            <p:stCondLst>
                              <p:cond delay="3500"/>
                            </p:stCondLst>
                            <p:childTnLst>
                              <p:par>
                                <p:cTn id="17" presetID="18" presetClass="entr" presetSubtype="6" fill="hold" grpId="0" nodeType="afterEffect">
                                  <p:stCondLst>
                                    <p:cond delay="0"/>
                                  </p:stCondLst>
                                  <p:iterate type="lt">
                                    <p:tmPct val="10000"/>
                                  </p:iterate>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strips(downRight)">
                                      <p:cBhvr>
                                        <p:cTn id="19" dur="1000"/>
                                        <p:tgtEl>
                                          <p:spTgt spid="1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iterate type="lt">
                                    <p:tmPct val="10000"/>
                                  </p:iterate>
                                  <p:childTnLst>
                                    <p:set>
                                      <p:cBhvr>
                                        <p:cTn id="23" dur="1" fill="hold">
                                          <p:stCondLst>
                                            <p:cond delay="0"/>
                                          </p:stCondLst>
                                        </p:cTn>
                                        <p:tgtEl>
                                          <p:spTgt spid="18">
                                            <p:txEl>
                                              <p:pRg st="1" end="1"/>
                                            </p:txEl>
                                          </p:spTgt>
                                        </p:tgtEl>
                                        <p:attrNameLst>
                                          <p:attrName>style.visibility</p:attrName>
                                        </p:attrNameLst>
                                      </p:cBhvr>
                                      <p:to>
                                        <p:strVal val="visible"/>
                                      </p:to>
                                    </p:set>
                                    <p:animEffect transition="in" filter="strips(downRight)">
                                      <p:cBhvr>
                                        <p:cTn id="24" dur="1000"/>
                                        <p:tgtEl>
                                          <p:spTgt spid="1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iterate type="lt">
                                    <p:tmPct val="10000"/>
                                  </p:iterate>
                                  <p:childTnLst>
                                    <p:set>
                                      <p:cBhvr>
                                        <p:cTn id="28" dur="1" fill="hold">
                                          <p:stCondLst>
                                            <p:cond delay="0"/>
                                          </p:stCondLst>
                                        </p:cTn>
                                        <p:tgtEl>
                                          <p:spTgt spid="18">
                                            <p:txEl>
                                              <p:pRg st="3" end="3"/>
                                            </p:txEl>
                                          </p:spTgt>
                                        </p:tgtEl>
                                        <p:attrNameLst>
                                          <p:attrName>style.visibility</p:attrName>
                                        </p:attrNameLst>
                                      </p:cBhvr>
                                      <p:to>
                                        <p:strVal val="visible"/>
                                      </p:to>
                                    </p:set>
                                    <p:animEffect transition="in" filter="strips(downRight)">
                                      <p:cBhvr>
                                        <p:cTn id="29" dur="1000"/>
                                        <p:tgtEl>
                                          <p:spTgt spid="1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iterate type="lt">
                                    <p:tmPct val="10000"/>
                                  </p:iterate>
                                  <p:childTnLst>
                                    <p:set>
                                      <p:cBhvr>
                                        <p:cTn id="33" dur="1" fill="hold">
                                          <p:stCondLst>
                                            <p:cond delay="0"/>
                                          </p:stCondLst>
                                        </p:cTn>
                                        <p:tgtEl>
                                          <p:spTgt spid="18">
                                            <p:txEl>
                                              <p:pRg st="4" end="4"/>
                                            </p:txEl>
                                          </p:spTgt>
                                        </p:tgtEl>
                                        <p:attrNameLst>
                                          <p:attrName>style.visibility</p:attrName>
                                        </p:attrNameLst>
                                      </p:cBhvr>
                                      <p:to>
                                        <p:strVal val="visible"/>
                                      </p:to>
                                    </p:set>
                                    <p:animEffect transition="in" filter="strips(downRight)">
                                      <p:cBhvr>
                                        <p:cTn id="34" dur="10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67" name="图片 66"/>
          <p:cNvPicPr>
            <a:picLocks noChangeAspect="1"/>
          </p:cNvPicPr>
          <p:nvPr/>
        </p:nvPicPr>
        <p:blipFill>
          <a:blip r:embed="rId3">
            <a:grayscl/>
          </a:blip>
          <a:srcRect l="12765" b="22482"/>
          <a:stretch>
            <a:fillRect/>
          </a:stretch>
        </p:blipFill>
        <p:spPr>
          <a:xfrm rot="420837" flipH="1">
            <a:off x="6845658" y="694644"/>
            <a:ext cx="5681227" cy="6534677"/>
          </a:xfrm>
          <a:custGeom>
            <a:avLst/>
            <a:gdLst>
              <a:gd name="connsiteX0" fmla="*/ 5681227 w 5681227"/>
              <a:gd name="connsiteY0" fmla="*/ 0 h 6534677"/>
              <a:gd name="connsiteX1" fmla="*/ 717977 w 5681227"/>
              <a:gd name="connsiteY1" fmla="*/ 0 h 6534677"/>
              <a:gd name="connsiteX2" fmla="*/ 0 w 5681227"/>
              <a:gd name="connsiteY2" fmla="*/ 5835706 h 6534677"/>
              <a:gd name="connsiteX3" fmla="*/ 5681226 w 5681227"/>
              <a:gd name="connsiteY3" fmla="*/ 6534677 h 6534677"/>
            </a:gdLst>
            <a:ahLst/>
            <a:cxnLst>
              <a:cxn ang="0">
                <a:pos x="connsiteX0" y="connsiteY0"/>
              </a:cxn>
              <a:cxn ang="0">
                <a:pos x="connsiteX1" y="connsiteY1"/>
              </a:cxn>
              <a:cxn ang="0">
                <a:pos x="connsiteX2" y="connsiteY2"/>
              </a:cxn>
              <a:cxn ang="0">
                <a:pos x="connsiteX3" y="connsiteY3"/>
              </a:cxn>
            </a:cxnLst>
            <a:rect l="l" t="t" r="r" b="b"/>
            <a:pathLst>
              <a:path w="5681227" h="6534677">
                <a:moveTo>
                  <a:pt x="5681227" y="0"/>
                </a:moveTo>
                <a:lnTo>
                  <a:pt x="717977" y="0"/>
                </a:lnTo>
                <a:lnTo>
                  <a:pt x="0" y="5835706"/>
                </a:lnTo>
                <a:lnTo>
                  <a:pt x="5681226" y="6534677"/>
                </a:lnTo>
                <a:close/>
              </a:path>
            </a:pathLst>
          </a:custGeom>
          <a:effectLst>
            <a:softEdge rad="0"/>
          </a:effectLst>
        </p:spPr>
      </p:pic>
      <p:pic>
        <p:nvPicPr>
          <p:cNvPr id="5963" name="图片 5962"/>
          <p:cNvPicPr>
            <a:picLocks noChangeAspect="1"/>
          </p:cNvPicPr>
          <p:nvPr/>
        </p:nvPicPr>
        <p:blipFill>
          <a:blip r:embed="rId3"/>
          <a:stretch>
            <a:fillRect/>
          </a:stretch>
        </p:blipFill>
        <p:spPr>
          <a:xfrm rot="11652171" flipV="1">
            <a:off x="9064337" y="2863970"/>
            <a:ext cx="3160188" cy="4090596"/>
          </a:xfrm>
          <a:prstGeom prst="rect">
            <a:avLst/>
          </a:prstGeom>
        </p:spPr>
      </p:pic>
      <p:pic>
        <p:nvPicPr>
          <p:cNvPr id="5964" name="图片 5963"/>
          <p:cNvPicPr>
            <a:picLocks noChangeAspect="1"/>
          </p:cNvPicPr>
          <p:nvPr/>
        </p:nvPicPr>
        <p:blipFill>
          <a:blip r:embed="rId4"/>
          <a:stretch>
            <a:fillRect/>
          </a:stretch>
        </p:blipFill>
        <p:spPr>
          <a:xfrm>
            <a:off x="0" y="3769923"/>
            <a:ext cx="208048" cy="869944"/>
          </a:xfrm>
          <a:prstGeom prst="rect">
            <a:avLst/>
          </a:prstGeom>
        </p:spPr>
      </p:pic>
      <p:pic>
        <p:nvPicPr>
          <p:cNvPr id="5965" name="图片 5964"/>
          <p:cNvPicPr>
            <a:picLocks noChangeAspect="1"/>
          </p:cNvPicPr>
          <p:nvPr/>
        </p:nvPicPr>
        <p:blipFill>
          <a:blip r:embed="rId5"/>
          <a:stretch>
            <a:fillRect/>
          </a:stretch>
        </p:blipFill>
        <p:spPr>
          <a:xfrm rot="5400000">
            <a:off x="25319" y="-45407"/>
            <a:ext cx="3561721" cy="3652536"/>
          </a:xfrm>
          <a:prstGeom prst="rect">
            <a:avLst/>
          </a:prstGeom>
        </p:spPr>
      </p:pic>
      <p:sp>
        <p:nvSpPr>
          <p:cNvPr id="5968" name="椭圆 5967"/>
          <p:cNvSpPr/>
          <p:nvPr/>
        </p:nvSpPr>
        <p:spPr>
          <a:xfrm>
            <a:off x="7939144" y="2345167"/>
            <a:ext cx="311971" cy="268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69" name="椭圆 5968"/>
          <p:cNvSpPr/>
          <p:nvPr/>
        </p:nvSpPr>
        <p:spPr>
          <a:xfrm>
            <a:off x="9348351" y="2360671"/>
            <a:ext cx="225374" cy="178133"/>
          </a:xfrm>
          <a:custGeom>
            <a:avLst/>
            <a:gdLst>
              <a:gd name="connsiteX0" fmla="*/ 0 w 225329"/>
              <a:gd name="connsiteY0" fmla="*/ 67551 h 135102"/>
              <a:gd name="connsiteX1" fmla="*/ 112665 w 225329"/>
              <a:gd name="connsiteY1" fmla="*/ 0 h 135102"/>
              <a:gd name="connsiteX2" fmla="*/ 225330 w 225329"/>
              <a:gd name="connsiteY2" fmla="*/ 67551 h 135102"/>
              <a:gd name="connsiteX3" fmla="*/ 112665 w 225329"/>
              <a:gd name="connsiteY3" fmla="*/ 135102 h 135102"/>
              <a:gd name="connsiteX4" fmla="*/ 0 w 225329"/>
              <a:gd name="connsiteY4" fmla="*/ 67551 h 135102"/>
              <a:gd name="connsiteX0-1" fmla="*/ 44 w 225374"/>
              <a:gd name="connsiteY0-2" fmla="*/ 110582 h 178133"/>
              <a:gd name="connsiteX1-3" fmla="*/ 123466 w 225374"/>
              <a:gd name="connsiteY1-4" fmla="*/ 0 h 178133"/>
              <a:gd name="connsiteX2-5" fmla="*/ 225374 w 225374"/>
              <a:gd name="connsiteY2-6" fmla="*/ 110582 h 178133"/>
              <a:gd name="connsiteX3-7" fmla="*/ 112709 w 225374"/>
              <a:gd name="connsiteY3-8" fmla="*/ 178133 h 178133"/>
              <a:gd name="connsiteX4-9" fmla="*/ 44 w 225374"/>
              <a:gd name="connsiteY4-10" fmla="*/ 110582 h 1781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74" h="178133">
                <a:moveTo>
                  <a:pt x="44" y="110582"/>
                </a:moveTo>
                <a:cubicBezTo>
                  <a:pt x="1837" y="80893"/>
                  <a:pt x="61243" y="0"/>
                  <a:pt x="123466" y="0"/>
                </a:cubicBezTo>
                <a:cubicBezTo>
                  <a:pt x="185689" y="0"/>
                  <a:pt x="225374" y="73275"/>
                  <a:pt x="225374" y="110582"/>
                </a:cubicBezTo>
                <a:cubicBezTo>
                  <a:pt x="225374" y="147889"/>
                  <a:pt x="174932" y="178133"/>
                  <a:pt x="112709" y="178133"/>
                </a:cubicBezTo>
                <a:cubicBezTo>
                  <a:pt x="50486" y="178133"/>
                  <a:pt x="-1749" y="140271"/>
                  <a:pt x="44" y="1105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0" name="椭圆 5969"/>
          <p:cNvSpPr/>
          <p:nvPr/>
        </p:nvSpPr>
        <p:spPr>
          <a:xfrm>
            <a:off x="7551867" y="3318141"/>
            <a:ext cx="64547" cy="159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1" name="椭圆 5970"/>
          <p:cNvSpPr/>
          <p:nvPr/>
        </p:nvSpPr>
        <p:spPr>
          <a:xfrm>
            <a:off x="9660367" y="4963030"/>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2" name="椭圆 5971"/>
          <p:cNvSpPr/>
          <p:nvPr/>
        </p:nvSpPr>
        <p:spPr>
          <a:xfrm>
            <a:off x="5475642" y="4832781"/>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3" name="椭圆 5972"/>
          <p:cNvSpPr/>
          <p:nvPr/>
        </p:nvSpPr>
        <p:spPr>
          <a:xfrm>
            <a:off x="5787614" y="228321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4" name="椭圆 5973"/>
          <p:cNvSpPr/>
          <p:nvPr/>
        </p:nvSpPr>
        <p:spPr>
          <a:xfrm>
            <a:off x="8498541" y="1521576"/>
            <a:ext cx="112269" cy="193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5" name="椭圆 5974"/>
          <p:cNvSpPr/>
          <p:nvPr/>
        </p:nvSpPr>
        <p:spPr>
          <a:xfrm>
            <a:off x="8810513" y="374625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6" name="椭圆 5975"/>
          <p:cNvSpPr/>
          <p:nvPr/>
        </p:nvSpPr>
        <p:spPr>
          <a:xfrm>
            <a:off x="11360075" y="4843537"/>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7" name="椭圆 5976"/>
          <p:cNvSpPr/>
          <p:nvPr/>
        </p:nvSpPr>
        <p:spPr>
          <a:xfrm>
            <a:off x="9821732" y="602687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8" name="椭圆 5977"/>
          <p:cNvSpPr/>
          <p:nvPr/>
        </p:nvSpPr>
        <p:spPr>
          <a:xfrm>
            <a:off x="10143465" y="3476354"/>
            <a:ext cx="151606" cy="144329"/>
          </a:xfrm>
          <a:custGeom>
            <a:avLst/>
            <a:gdLst>
              <a:gd name="connsiteX0" fmla="*/ 0 w 161365"/>
              <a:gd name="connsiteY0" fmla="*/ 60242 h 120484"/>
              <a:gd name="connsiteX1" fmla="*/ 80683 w 161365"/>
              <a:gd name="connsiteY1" fmla="*/ 0 h 120484"/>
              <a:gd name="connsiteX2" fmla="*/ 161366 w 161365"/>
              <a:gd name="connsiteY2" fmla="*/ 60242 h 120484"/>
              <a:gd name="connsiteX3" fmla="*/ 80683 w 161365"/>
              <a:gd name="connsiteY3" fmla="*/ 120484 h 120484"/>
              <a:gd name="connsiteX4" fmla="*/ 0 w 161365"/>
              <a:gd name="connsiteY4" fmla="*/ 60242 h 120484"/>
              <a:gd name="connsiteX0-1" fmla="*/ 1148 w 165968"/>
              <a:gd name="connsiteY0-2" fmla="*/ 60242 h 141999"/>
              <a:gd name="connsiteX1-3" fmla="*/ 81831 w 165968"/>
              <a:gd name="connsiteY1-4" fmla="*/ 0 h 141999"/>
              <a:gd name="connsiteX2-5" fmla="*/ 162514 w 165968"/>
              <a:gd name="connsiteY2-6" fmla="*/ 60242 h 141999"/>
              <a:gd name="connsiteX3-7" fmla="*/ 135619 w 165968"/>
              <a:gd name="connsiteY3-8" fmla="*/ 141999 h 141999"/>
              <a:gd name="connsiteX4-9" fmla="*/ 1148 w 165968"/>
              <a:gd name="connsiteY4-10" fmla="*/ 60242 h 141999"/>
              <a:gd name="connsiteX0-11" fmla="*/ 997 w 151606"/>
              <a:gd name="connsiteY0-12" fmla="*/ 104235 h 144329"/>
              <a:gd name="connsiteX1-13" fmla="*/ 70923 w 151606"/>
              <a:gd name="connsiteY1-14" fmla="*/ 963 h 144329"/>
              <a:gd name="connsiteX2-15" fmla="*/ 151606 w 151606"/>
              <a:gd name="connsiteY2-16" fmla="*/ 61205 h 144329"/>
              <a:gd name="connsiteX3-17" fmla="*/ 124711 w 151606"/>
              <a:gd name="connsiteY3-18" fmla="*/ 142962 h 144329"/>
              <a:gd name="connsiteX4-19" fmla="*/ 997 w 151606"/>
              <a:gd name="connsiteY4-20" fmla="*/ 104235 h 1443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1606" h="144329">
                <a:moveTo>
                  <a:pt x="997" y="104235"/>
                </a:moveTo>
                <a:cubicBezTo>
                  <a:pt x="-7968" y="80569"/>
                  <a:pt x="45822" y="8135"/>
                  <a:pt x="70923" y="963"/>
                </a:cubicBezTo>
                <a:cubicBezTo>
                  <a:pt x="96024" y="-6209"/>
                  <a:pt x="151606" y="27934"/>
                  <a:pt x="151606" y="61205"/>
                </a:cubicBezTo>
                <a:cubicBezTo>
                  <a:pt x="151606" y="94476"/>
                  <a:pt x="149812" y="135790"/>
                  <a:pt x="124711" y="142962"/>
                </a:cubicBezTo>
                <a:cubicBezTo>
                  <a:pt x="99610" y="150134"/>
                  <a:pt x="9962" y="127901"/>
                  <a:pt x="997" y="1042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9" name="椭圆 5978"/>
          <p:cNvSpPr/>
          <p:nvPr/>
        </p:nvSpPr>
        <p:spPr>
          <a:xfrm>
            <a:off x="5066852" y="192821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0" name="椭圆 5979"/>
          <p:cNvSpPr/>
          <p:nvPr/>
        </p:nvSpPr>
        <p:spPr>
          <a:xfrm>
            <a:off x="3528509" y="3111557"/>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1" name="椭圆 5980"/>
          <p:cNvSpPr/>
          <p:nvPr/>
        </p:nvSpPr>
        <p:spPr>
          <a:xfrm>
            <a:off x="3840481" y="56199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2" name="椭圆 5981"/>
          <p:cNvSpPr/>
          <p:nvPr/>
        </p:nvSpPr>
        <p:spPr>
          <a:xfrm>
            <a:off x="2646381" y="2767312"/>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3" name="椭圆 5982"/>
          <p:cNvSpPr/>
          <p:nvPr/>
        </p:nvSpPr>
        <p:spPr>
          <a:xfrm>
            <a:off x="1108038" y="3950654"/>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4" name="椭圆 5983"/>
          <p:cNvSpPr/>
          <p:nvPr/>
        </p:nvSpPr>
        <p:spPr>
          <a:xfrm>
            <a:off x="1420010" y="1401092"/>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5" name="椭圆 5984"/>
          <p:cNvSpPr/>
          <p:nvPr/>
        </p:nvSpPr>
        <p:spPr>
          <a:xfrm>
            <a:off x="7863840" y="5413693"/>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6" name="椭圆 5985"/>
          <p:cNvSpPr/>
          <p:nvPr/>
        </p:nvSpPr>
        <p:spPr>
          <a:xfrm>
            <a:off x="6325497" y="659703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7" name="椭圆 5986"/>
          <p:cNvSpPr/>
          <p:nvPr/>
        </p:nvSpPr>
        <p:spPr>
          <a:xfrm>
            <a:off x="6637469" y="4047473"/>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8" name="椭圆 5987"/>
          <p:cNvSpPr/>
          <p:nvPr/>
        </p:nvSpPr>
        <p:spPr>
          <a:xfrm>
            <a:off x="6992470" y="1971246"/>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9" name="椭圆 5988"/>
          <p:cNvSpPr/>
          <p:nvPr/>
        </p:nvSpPr>
        <p:spPr>
          <a:xfrm>
            <a:off x="5454082" y="3154521"/>
            <a:ext cx="182926" cy="163620"/>
          </a:xfrm>
          <a:custGeom>
            <a:avLst/>
            <a:gdLst>
              <a:gd name="connsiteX0" fmla="*/ 0 w 161365"/>
              <a:gd name="connsiteY0" fmla="*/ 60242 h 120484"/>
              <a:gd name="connsiteX1" fmla="*/ 80683 w 161365"/>
              <a:gd name="connsiteY1" fmla="*/ 0 h 120484"/>
              <a:gd name="connsiteX2" fmla="*/ 161366 w 161365"/>
              <a:gd name="connsiteY2" fmla="*/ 60242 h 120484"/>
              <a:gd name="connsiteX3" fmla="*/ 80683 w 161365"/>
              <a:gd name="connsiteY3" fmla="*/ 120484 h 120484"/>
              <a:gd name="connsiteX4" fmla="*/ 0 w 161365"/>
              <a:gd name="connsiteY4" fmla="*/ 60242 h 120484"/>
              <a:gd name="connsiteX0-1" fmla="*/ 0 w 182881"/>
              <a:gd name="connsiteY0-2" fmla="*/ 60321 h 120685"/>
              <a:gd name="connsiteX1-3" fmla="*/ 80683 w 182881"/>
              <a:gd name="connsiteY1-4" fmla="*/ 79 h 120685"/>
              <a:gd name="connsiteX2-5" fmla="*/ 182881 w 182881"/>
              <a:gd name="connsiteY2-6" fmla="*/ 71079 h 120685"/>
              <a:gd name="connsiteX3-7" fmla="*/ 80683 w 182881"/>
              <a:gd name="connsiteY3-8" fmla="*/ 120563 h 120685"/>
              <a:gd name="connsiteX4-9" fmla="*/ 0 w 182881"/>
              <a:gd name="connsiteY4-10" fmla="*/ 60321 h 120685"/>
              <a:gd name="connsiteX0-11" fmla="*/ 45 w 182926"/>
              <a:gd name="connsiteY0-12" fmla="*/ 60309 h 163620"/>
              <a:gd name="connsiteX1-13" fmla="*/ 80728 w 182926"/>
              <a:gd name="connsiteY1-14" fmla="*/ 67 h 163620"/>
              <a:gd name="connsiteX2-15" fmla="*/ 182926 w 182926"/>
              <a:gd name="connsiteY2-16" fmla="*/ 71067 h 163620"/>
              <a:gd name="connsiteX3-17" fmla="*/ 91485 w 182926"/>
              <a:gd name="connsiteY3-18" fmla="*/ 163582 h 163620"/>
              <a:gd name="connsiteX4-19" fmla="*/ 45 w 182926"/>
              <a:gd name="connsiteY4-20" fmla="*/ 60309 h 1636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26" h="163620">
                <a:moveTo>
                  <a:pt x="45" y="60309"/>
                </a:moveTo>
                <a:cubicBezTo>
                  <a:pt x="-1748" y="33057"/>
                  <a:pt x="50248" y="-1726"/>
                  <a:pt x="80728" y="67"/>
                </a:cubicBezTo>
                <a:cubicBezTo>
                  <a:pt x="111208" y="1860"/>
                  <a:pt x="182926" y="37796"/>
                  <a:pt x="182926" y="71067"/>
                </a:cubicBezTo>
                <a:cubicBezTo>
                  <a:pt x="182926" y="104338"/>
                  <a:pt x="121965" y="165375"/>
                  <a:pt x="91485" y="163582"/>
                </a:cubicBezTo>
                <a:cubicBezTo>
                  <a:pt x="61005" y="161789"/>
                  <a:pt x="1838" y="87562"/>
                  <a:pt x="45" y="603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90" name="椭圆 5989"/>
          <p:cNvSpPr/>
          <p:nvPr/>
        </p:nvSpPr>
        <p:spPr>
          <a:xfrm>
            <a:off x="5766099" y="605026"/>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006" name="椭圆 6005"/>
          <p:cNvSpPr/>
          <p:nvPr/>
        </p:nvSpPr>
        <p:spPr>
          <a:xfrm>
            <a:off x="6992470" y="4081400"/>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6026" name="图片 6025"/>
          <p:cNvPicPr>
            <a:picLocks noChangeAspect="1"/>
          </p:cNvPicPr>
          <p:nvPr/>
        </p:nvPicPr>
        <p:blipFill>
          <a:blip r:embed="rId3"/>
          <a:stretch>
            <a:fillRect/>
          </a:stretch>
        </p:blipFill>
        <p:spPr>
          <a:xfrm rot="18000000" flipH="1" flipV="1">
            <a:off x="1902745" y="2792058"/>
            <a:ext cx="1719909" cy="2226277"/>
          </a:xfrm>
          <a:prstGeom prst="rect">
            <a:avLst/>
          </a:prstGeom>
        </p:spPr>
      </p:pic>
      <p:grpSp>
        <p:nvGrpSpPr>
          <p:cNvPr id="2" name="组合 1"/>
          <p:cNvGrpSpPr/>
          <p:nvPr/>
        </p:nvGrpSpPr>
        <p:grpSpPr>
          <a:xfrm>
            <a:off x="2646381" y="1885025"/>
            <a:ext cx="7413367" cy="3349809"/>
            <a:chOff x="2756314" y="1948458"/>
            <a:chExt cx="7413367" cy="3349809"/>
          </a:xfrm>
        </p:grpSpPr>
        <p:grpSp>
          <p:nvGrpSpPr>
            <p:cNvPr id="6020" name="组合 6019"/>
            <p:cNvGrpSpPr/>
            <p:nvPr/>
          </p:nvGrpSpPr>
          <p:grpSpPr>
            <a:xfrm rot="16200000">
              <a:off x="4788093" y="-83321"/>
              <a:ext cx="3349809" cy="7413367"/>
              <a:chOff x="7210222" y="3140035"/>
              <a:chExt cx="1770664" cy="3272488"/>
            </a:xfrm>
          </p:grpSpPr>
          <p:sp>
            <p:nvSpPr>
              <p:cNvPr id="6021" name="矩形 6020"/>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022" name="矩形 6021"/>
              <p:cNvSpPr/>
              <p:nvPr/>
            </p:nvSpPr>
            <p:spPr>
              <a:xfrm>
                <a:off x="7210222" y="3140035"/>
                <a:ext cx="1770664" cy="3272488"/>
              </a:xfrm>
              <a:prstGeom prst="rect">
                <a:avLst/>
              </a:prstGeom>
              <a:blipFill>
                <a:blip r:embed="rId6">
                  <a:alphaModFix amt="26000"/>
                  <a:extLst>
                    <a:ext uri="{BEBA8EAE-BF5A-486C-A8C5-ECC9F3942E4B}">
                      <a14:imgProps xmlns:a14="http://schemas.microsoft.com/office/drawing/2010/main">
                        <a14:imgLayer r:embed="rId2">
                          <a14:imgEffect>
                            <a14:brightnessContrast bright="18000"/>
                          </a14:imgEffect>
                          <a14:imgEffect>
                            <a14:colorTemperature colorTemp="4682"/>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6012" name="组合 6011"/>
            <p:cNvGrpSpPr/>
            <p:nvPr/>
          </p:nvGrpSpPr>
          <p:grpSpPr>
            <a:xfrm>
              <a:off x="3134359" y="2827554"/>
              <a:ext cx="1520414" cy="1520414"/>
              <a:chOff x="6289903" y="1763607"/>
              <a:chExt cx="1520414" cy="1520414"/>
            </a:xfrm>
          </p:grpSpPr>
          <p:sp>
            <p:nvSpPr>
              <p:cNvPr id="5992" name="矩形 5991"/>
              <p:cNvSpPr/>
              <p:nvPr/>
            </p:nvSpPr>
            <p:spPr>
              <a:xfrm>
                <a:off x="6289903" y="1763607"/>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5994" name="直接连接符 5993"/>
              <p:cNvCxnSpPr/>
              <p:nvPr/>
            </p:nvCxnSpPr>
            <p:spPr>
              <a:xfrm>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5995" name="直接连接符 5994"/>
              <p:cNvCxnSpPr/>
              <p:nvPr/>
            </p:nvCxnSpPr>
            <p:spPr>
              <a:xfrm flipH="1">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5999" name="直接连接符 5998"/>
              <p:cNvCxnSpPr>
                <a:stCxn id="5992" idx="3"/>
                <a:endCxn id="5992" idx="1"/>
              </p:cNvCxnSpPr>
              <p:nvPr/>
            </p:nvCxnSpPr>
            <p:spPr>
              <a:xfrm flipH="1">
                <a:off x="6289903" y="2523814"/>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002" name="直接连接符 6001"/>
              <p:cNvCxnSpPr>
                <a:stCxn id="5992" idx="0"/>
                <a:endCxn id="5992" idx="2"/>
              </p:cNvCxnSpPr>
              <p:nvPr/>
            </p:nvCxnSpPr>
            <p:spPr>
              <a:xfrm>
                <a:off x="7050110" y="1763607"/>
                <a:ext cx="0" cy="1520414"/>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6013" name="组合 6012"/>
            <p:cNvGrpSpPr/>
            <p:nvPr/>
          </p:nvGrpSpPr>
          <p:grpSpPr>
            <a:xfrm>
              <a:off x="4770967" y="2827554"/>
              <a:ext cx="1520414" cy="1520414"/>
              <a:chOff x="6289903" y="3511246"/>
              <a:chExt cx="1520414" cy="1520414"/>
            </a:xfrm>
          </p:grpSpPr>
          <p:sp>
            <p:nvSpPr>
              <p:cNvPr id="6007" name="矩形 6006"/>
              <p:cNvSpPr/>
              <p:nvPr/>
            </p:nvSpPr>
            <p:spPr>
              <a:xfrm>
                <a:off x="6289903" y="3511246"/>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6008" name="直接连接符 6007"/>
              <p:cNvCxnSpPr/>
              <p:nvPr/>
            </p:nvCxnSpPr>
            <p:spPr>
              <a:xfrm>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6009" name="直接连接符 6008"/>
              <p:cNvCxnSpPr/>
              <p:nvPr/>
            </p:nvCxnSpPr>
            <p:spPr>
              <a:xfrm flipH="1">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6010" name="直接连接符 6009"/>
              <p:cNvCxnSpPr>
                <a:stCxn id="6007" idx="3"/>
                <a:endCxn id="6007" idx="1"/>
              </p:cNvCxnSpPr>
              <p:nvPr/>
            </p:nvCxnSpPr>
            <p:spPr>
              <a:xfrm flipH="1">
                <a:off x="6289903" y="4271453"/>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011" name="直接连接符 6010"/>
              <p:cNvCxnSpPr>
                <a:stCxn id="6007" idx="0"/>
                <a:endCxn id="6007" idx="2"/>
              </p:cNvCxnSpPr>
              <p:nvPr/>
            </p:nvCxnSpPr>
            <p:spPr>
              <a:xfrm>
                <a:off x="7050110" y="3511246"/>
                <a:ext cx="0" cy="1520414"/>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69" name="组合 68"/>
            <p:cNvGrpSpPr/>
            <p:nvPr/>
          </p:nvGrpSpPr>
          <p:grpSpPr>
            <a:xfrm>
              <a:off x="6430433" y="2827554"/>
              <a:ext cx="1520414" cy="1520414"/>
              <a:chOff x="6289903" y="3511246"/>
              <a:chExt cx="1520414" cy="1520414"/>
            </a:xfrm>
          </p:grpSpPr>
          <p:sp>
            <p:nvSpPr>
              <p:cNvPr id="70" name="矩形 69"/>
              <p:cNvSpPr/>
              <p:nvPr/>
            </p:nvSpPr>
            <p:spPr>
              <a:xfrm>
                <a:off x="6289903" y="3511246"/>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71" name="直接连接符 70"/>
              <p:cNvCxnSpPr/>
              <p:nvPr/>
            </p:nvCxnSpPr>
            <p:spPr>
              <a:xfrm>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72" name="直接连接符 71"/>
              <p:cNvCxnSpPr/>
              <p:nvPr/>
            </p:nvCxnSpPr>
            <p:spPr>
              <a:xfrm flipH="1">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73" name="直接连接符 72"/>
              <p:cNvCxnSpPr>
                <a:stCxn id="70" idx="3"/>
                <a:endCxn id="70" idx="1"/>
              </p:cNvCxnSpPr>
              <p:nvPr/>
            </p:nvCxnSpPr>
            <p:spPr>
              <a:xfrm flipH="1">
                <a:off x="6289903" y="4271453"/>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4" name="直接连接符 73"/>
              <p:cNvCxnSpPr>
                <a:stCxn id="70" idx="0"/>
                <a:endCxn id="70" idx="2"/>
              </p:cNvCxnSpPr>
              <p:nvPr/>
            </p:nvCxnSpPr>
            <p:spPr>
              <a:xfrm>
                <a:off x="7050110" y="3511246"/>
                <a:ext cx="0" cy="1520414"/>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75" name="组合 74"/>
            <p:cNvGrpSpPr/>
            <p:nvPr/>
          </p:nvGrpSpPr>
          <p:grpSpPr>
            <a:xfrm>
              <a:off x="8101188" y="2827554"/>
              <a:ext cx="1520414" cy="1520414"/>
              <a:chOff x="6289903" y="3511246"/>
              <a:chExt cx="1520414" cy="1520414"/>
            </a:xfrm>
          </p:grpSpPr>
          <p:sp>
            <p:nvSpPr>
              <p:cNvPr id="76" name="矩形 75"/>
              <p:cNvSpPr/>
              <p:nvPr/>
            </p:nvSpPr>
            <p:spPr>
              <a:xfrm>
                <a:off x="6289903" y="3511246"/>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77" name="直接连接符 76"/>
              <p:cNvCxnSpPr/>
              <p:nvPr/>
            </p:nvCxnSpPr>
            <p:spPr>
              <a:xfrm>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78" name="直接连接符 77"/>
              <p:cNvCxnSpPr/>
              <p:nvPr/>
            </p:nvCxnSpPr>
            <p:spPr>
              <a:xfrm flipH="1">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79" name="直接连接符 78"/>
              <p:cNvCxnSpPr>
                <a:stCxn id="76" idx="3"/>
                <a:endCxn id="76" idx="1"/>
              </p:cNvCxnSpPr>
              <p:nvPr/>
            </p:nvCxnSpPr>
            <p:spPr>
              <a:xfrm flipH="1">
                <a:off x="6289903" y="4271453"/>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0" name="直接连接符 79"/>
              <p:cNvCxnSpPr>
                <a:stCxn id="76" idx="0"/>
                <a:endCxn id="76" idx="2"/>
              </p:cNvCxnSpPr>
              <p:nvPr/>
            </p:nvCxnSpPr>
            <p:spPr>
              <a:xfrm>
                <a:off x="7050110" y="3511246"/>
                <a:ext cx="0" cy="1520414"/>
              </a:xfrm>
              <a:prstGeom prst="line">
                <a:avLst/>
              </a:prstGeom>
            </p:spPr>
            <p:style>
              <a:lnRef idx="1">
                <a:schemeClr val="accent3"/>
              </a:lnRef>
              <a:fillRef idx="0">
                <a:schemeClr val="accent3"/>
              </a:fillRef>
              <a:effectRef idx="0">
                <a:schemeClr val="accent3"/>
              </a:effectRef>
              <a:fontRef idx="minor">
                <a:schemeClr val="tx1"/>
              </a:fontRef>
            </p:style>
          </p:cxnSp>
        </p:grpSp>
      </p:grpSp>
      <p:sp>
        <p:nvSpPr>
          <p:cNvPr id="6015" name="文本框 6014"/>
          <p:cNvSpPr txBox="1"/>
          <p:nvPr/>
        </p:nvSpPr>
        <p:spPr>
          <a:xfrm>
            <a:off x="6384728" y="2942264"/>
            <a:ext cx="1661993" cy="15204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dirty="0">
                <a:ln>
                  <a:noFill/>
                </a:ln>
                <a:solidFill>
                  <a:prstClr val="black"/>
                </a:solidFill>
                <a:effectLst/>
                <a:uLnTx/>
                <a:uFillTx/>
                <a:cs typeface="+mn-ea"/>
                <a:sym typeface="+mn-lt"/>
              </a:rPr>
              <a:t>观</a:t>
            </a:r>
            <a:endParaRPr kumimoji="0" lang="zh-CN" altLang="en-US" sz="9600" b="0" i="0" u="none" strike="noStrike" kern="1200" cap="none" spc="0" normalizeH="0" baseline="0" noProof="0" dirty="0">
              <a:ln>
                <a:noFill/>
              </a:ln>
              <a:solidFill>
                <a:prstClr val="black"/>
              </a:solidFill>
              <a:effectLst/>
              <a:uLnTx/>
              <a:uFillTx/>
              <a:cs typeface="+mn-ea"/>
              <a:sym typeface="+mn-lt"/>
            </a:endParaRPr>
          </a:p>
        </p:txBody>
      </p:sp>
      <p:sp>
        <p:nvSpPr>
          <p:cNvPr id="81" name="文本框 80"/>
          <p:cNvSpPr txBox="1"/>
          <p:nvPr/>
        </p:nvSpPr>
        <p:spPr>
          <a:xfrm>
            <a:off x="8010328" y="2942264"/>
            <a:ext cx="1661993" cy="15204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dirty="0">
                <a:ln>
                  <a:noFill/>
                </a:ln>
                <a:solidFill>
                  <a:prstClr val="black"/>
                </a:solidFill>
                <a:effectLst/>
                <a:uLnTx/>
                <a:uFillTx/>
                <a:cs typeface="+mn-ea"/>
                <a:sym typeface="+mn-lt"/>
              </a:rPr>
              <a:t>赏</a:t>
            </a:r>
            <a:endParaRPr kumimoji="0" lang="zh-CN" altLang="en-US" sz="9600" b="0" i="0" u="none" strike="noStrike" kern="1200" cap="none" spc="0" normalizeH="0" baseline="0" noProof="0" dirty="0">
              <a:ln>
                <a:noFill/>
              </a:ln>
              <a:solidFill>
                <a:prstClr val="black"/>
              </a:solidFill>
              <a:effectLst/>
              <a:uLnTx/>
              <a:uFillTx/>
              <a:cs typeface="+mn-ea"/>
              <a:sym typeface="+mn-lt"/>
            </a:endParaRPr>
          </a:p>
        </p:txBody>
      </p:sp>
      <p:sp>
        <p:nvSpPr>
          <p:cNvPr id="82" name="文本框 81"/>
          <p:cNvSpPr txBox="1"/>
          <p:nvPr/>
        </p:nvSpPr>
        <p:spPr>
          <a:xfrm>
            <a:off x="4606154" y="2892568"/>
            <a:ext cx="1661993" cy="15204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dirty="0">
                <a:ln>
                  <a:noFill/>
                </a:ln>
                <a:solidFill>
                  <a:prstClr val="black"/>
                </a:solidFill>
                <a:effectLst/>
                <a:uLnTx/>
                <a:uFillTx/>
                <a:cs typeface="+mn-ea"/>
                <a:sym typeface="+mn-lt"/>
              </a:rPr>
              <a:t>谢</a:t>
            </a:r>
            <a:endParaRPr kumimoji="0" lang="zh-CN" altLang="en-US" sz="9600" b="0" i="0" u="none" strike="noStrike" kern="1200" cap="none" spc="0" normalizeH="0" baseline="0" noProof="0" dirty="0">
              <a:ln>
                <a:noFill/>
              </a:ln>
              <a:solidFill>
                <a:prstClr val="black"/>
              </a:solidFill>
              <a:effectLst/>
              <a:uLnTx/>
              <a:uFillTx/>
              <a:cs typeface="+mn-ea"/>
              <a:sym typeface="+mn-lt"/>
            </a:endParaRPr>
          </a:p>
        </p:txBody>
      </p:sp>
      <p:sp>
        <p:nvSpPr>
          <p:cNvPr id="6016" name="文本框 6015"/>
          <p:cNvSpPr txBox="1"/>
          <p:nvPr/>
        </p:nvSpPr>
        <p:spPr>
          <a:xfrm>
            <a:off x="7110468" y="4614231"/>
            <a:ext cx="2814883" cy="36830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AF5558"/>
                </a:solidFill>
                <a:effectLst/>
                <a:uLnTx/>
                <a:uFillTx/>
                <a:cs typeface="+mn-ea"/>
                <a:sym typeface="+mn-lt"/>
              </a:rPr>
              <a:t>汇报人：</a:t>
            </a:r>
            <a:r>
              <a:rPr kumimoji="0" lang="en-US" altLang="zh-CN" sz="1800" b="0" i="0" u="none" strike="noStrike" kern="1200" cap="none" spc="0" normalizeH="0" baseline="0" noProof="0" dirty="0">
                <a:ln>
                  <a:noFill/>
                </a:ln>
                <a:solidFill>
                  <a:srgbClr val="AF5558"/>
                </a:solidFill>
                <a:effectLst/>
                <a:uLnTx/>
                <a:uFillTx/>
                <a:cs typeface="+mn-ea"/>
                <a:sym typeface="+mn-lt"/>
              </a:rPr>
              <a:t>Zeng Chen(</a:t>
            </a:r>
            <a:r>
              <a:rPr kumimoji="0" lang="zh-CN" altLang="en-US" sz="1800" b="0" i="0" u="none" strike="noStrike" kern="1200" cap="none" spc="0" normalizeH="0" baseline="0" noProof="0" dirty="0">
                <a:ln>
                  <a:noFill/>
                </a:ln>
                <a:solidFill>
                  <a:srgbClr val="AF5558"/>
                </a:solidFill>
                <a:effectLst/>
                <a:uLnTx/>
                <a:uFillTx/>
                <a:cs typeface="+mn-ea"/>
                <a:sym typeface="+mn-lt"/>
              </a:rPr>
              <a:t>曾晨</a:t>
            </a:r>
            <a:r>
              <a:rPr kumimoji="0" lang="en-US" altLang="zh-CN" sz="1800" b="0" i="0" u="none" strike="noStrike" kern="1200" cap="none" spc="0" normalizeH="0" baseline="0" noProof="0" dirty="0">
                <a:ln>
                  <a:noFill/>
                </a:ln>
                <a:solidFill>
                  <a:srgbClr val="AF5558"/>
                </a:solidFill>
                <a:effectLst/>
                <a:uLnTx/>
                <a:uFillTx/>
                <a:cs typeface="+mn-ea"/>
                <a:sym typeface="+mn-lt"/>
              </a:rPr>
              <a:t>)</a:t>
            </a:r>
            <a:endParaRPr kumimoji="0" lang="en-US" altLang="zh-CN" sz="1800" b="0" i="0" u="none" strike="noStrike" kern="1200" cap="none" spc="0" normalizeH="0" baseline="0" noProof="0" dirty="0">
              <a:ln>
                <a:noFill/>
              </a:ln>
              <a:solidFill>
                <a:srgbClr val="AF5558"/>
              </a:solidFill>
              <a:effectLst/>
              <a:uLnTx/>
              <a:uFillTx/>
              <a:cs typeface="+mn-ea"/>
              <a:sym typeface="+mn-lt"/>
            </a:endParaRPr>
          </a:p>
        </p:txBody>
      </p:sp>
      <p:sp>
        <p:nvSpPr>
          <p:cNvPr id="6014" name="文本框 6013"/>
          <p:cNvSpPr txBox="1"/>
          <p:nvPr/>
        </p:nvSpPr>
        <p:spPr>
          <a:xfrm>
            <a:off x="2963813" y="2892568"/>
            <a:ext cx="1661993" cy="15204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dirty="0">
                <a:ln>
                  <a:noFill/>
                </a:ln>
                <a:solidFill>
                  <a:prstClr val="black"/>
                </a:solidFill>
                <a:effectLst/>
                <a:uLnTx/>
                <a:uFillTx/>
                <a:cs typeface="+mn-ea"/>
                <a:sym typeface="+mn-lt"/>
              </a:rPr>
              <a:t>谢</a:t>
            </a:r>
            <a:endParaRPr kumimoji="0" lang="zh-CN" altLang="en-US" sz="9600" b="0"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6014"/>
                                        </p:tgtEl>
                                        <p:attrNameLst>
                                          <p:attrName>style.visibility</p:attrName>
                                        </p:attrNameLst>
                                      </p:cBhvr>
                                      <p:to>
                                        <p:strVal val="visible"/>
                                      </p:to>
                                    </p:set>
                                    <p:animEffect transition="in" filter="circle(in)">
                                      <p:cBhvr>
                                        <p:cTn id="11" dur="1000"/>
                                        <p:tgtEl>
                                          <p:spTgt spid="6014"/>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circle(in)">
                                      <p:cBhvr>
                                        <p:cTn id="15" dur="1000"/>
                                        <p:tgtEl>
                                          <p:spTgt spid="82"/>
                                        </p:tgtEl>
                                      </p:cBhvr>
                                    </p:animEffect>
                                  </p:childTnLst>
                                </p:cTn>
                              </p:par>
                            </p:childTnLst>
                          </p:cTn>
                        </p:par>
                        <p:par>
                          <p:cTn id="16" fill="hold">
                            <p:stCondLst>
                              <p:cond delay="2500"/>
                            </p:stCondLst>
                            <p:childTnLst>
                              <p:par>
                                <p:cTn id="17" presetID="6" presetClass="entr" presetSubtype="16" fill="hold" grpId="0" nodeType="afterEffect">
                                  <p:stCondLst>
                                    <p:cond delay="0"/>
                                  </p:stCondLst>
                                  <p:childTnLst>
                                    <p:set>
                                      <p:cBhvr>
                                        <p:cTn id="18" dur="1" fill="hold">
                                          <p:stCondLst>
                                            <p:cond delay="0"/>
                                          </p:stCondLst>
                                        </p:cTn>
                                        <p:tgtEl>
                                          <p:spTgt spid="6015"/>
                                        </p:tgtEl>
                                        <p:attrNameLst>
                                          <p:attrName>style.visibility</p:attrName>
                                        </p:attrNameLst>
                                      </p:cBhvr>
                                      <p:to>
                                        <p:strVal val="visible"/>
                                      </p:to>
                                    </p:set>
                                    <p:animEffect transition="in" filter="circle(in)">
                                      <p:cBhvr>
                                        <p:cTn id="19" dur="1000"/>
                                        <p:tgtEl>
                                          <p:spTgt spid="6015"/>
                                        </p:tgtEl>
                                      </p:cBhvr>
                                    </p:animEffect>
                                  </p:childTnLst>
                                </p:cTn>
                              </p:par>
                            </p:childTnLst>
                          </p:cTn>
                        </p:par>
                        <p:par>
                          <p:cTn id="20" fill="hold">
                            <p:stCondLst>
                              <p:cond delay="3500"/>
                            </p:stCondLst>
                            <p:childTnLst>
                              <p:par>
                                <p:cTn id="21" presetID="6" presetClass="entr" presetSubtype="16"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circle(in)">
                                      <p:cBhvr>
                                        <p:cTn id="23"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5" grpId="0"/>
      <p:bldP spid="81" grpId="0"/>
      <p:bldP spid="82" grpId="0"/>
      <p:bldP spid="60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3"/>
            </p:custDataLst>
          </p:nvPr>
        </p:nvPicPr>
        <p:blipFill>
          <a:blip r:embed="rId4">
            <a:grayscl/>
          </a:blip>
          <a:stretch>
            <a:fillRect/>
          </a:stretch>
        </p:blipFill>
        <p:spPr>
          <a:xfrm rot="5810512">
            <a:off x="371182" y="-722953"/>
            <a:ext cx="4415390" cy="6051910"/>
          </a:xfrm>
          <a:prstGeom prst="rect">
            <a:avLst/>
          </a:prstGeom>
        </p:spPr>
      </p:pic>
      <p:grpSp>
        <p:nvGrpSpPr>
          <p:cNvPr id="6" name="组合 5"/>
          <p:cNvGrpSpPr/>
          <p:nvPr/>
        </p:nvGrpSpPr>
        <p:grpSpPr>
          <a:xfrm>
            <a:off x="996315" y="1297940"/>
            <a:ext cx="8006080" cy="219138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7210222" y="3140035"/>
              <a:ext cx="1770664" cy="3272488"/>
            </a:xfrm>
            <a:prstGeom prst="rect">
              <a:avLst/>
            </a:prstGeom>
            <a:blipFill>
              <a:blip r:embed="rId5">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pic>
        <p:nvPicPr>
          <p:cNvPr id="9" name="图片 8"/>
          <p:cNvPicPr>
            <a:picLocks noChangeAspect="1"/>
          </p:cNvPicPr>
          <p:nvPr>
            <p:custDataLst>
              <p:tags r:id="rId6"/>
            </p:custDataLst>
          </p:nvPr>
        </p:nvPicPr>
        <p:blipFill>
          <a:blip r:embed="rId7"/>
          <a:stretch>
            <a:fillRect/>
          </a:stretch>
        </p:blipFill>
        <p:spPr>
          <a:xfrm rot="5400000" flipH="1" flipV="1">
            <a:off x="8203046" y="3643737"/>
            <a:ext cx="2801815" cy="3626711"/>
          </a:xfrm>
          <a:prstGeom prst="rect">
            <a:avLst/>
          </a:prstGeom>
        </p:spPr>
      </p:pic>
      <p:sp>
        <p:nvSpPr>
          <p:cNvPr id="4" name="文本框 3"/>
          <p:cNvSpPr txBox="1"/>
          <p:nvPr/>
        </p:nvSpPr>
        <p:spPr>
          <a:xfrm>
            <a:off x="1316355" y="1486535"/>
            <a:ext cx="7685405" cy="1814830"/>
          </a:xfrm>
          <a:prstGeom prst="rect">
            <a:avLst/>
          </a:prstGeom>
          <a:noFill/>
        </p:spPr>
        <p:txBody>
          <a:bodyPr wrap="square" rtlCol="0">
            <a:spAutoFit/>
          </a:bodyPr>
          <a:p>
            <a:r>
              <a:rPr lang="en-US" altLang="zh-CN" sz="2800"/>
              <a:t>“All people in the world are my brothers and all beings in the world are my companions.”</a:t>
            </a:r>
            <a:endParaRPr lang="en-US" altLang="zh-CN" sz="2800"/>
          </a:p>
          <a:p>
            <a:r>
              <a:rPr lang="en-US" altLang="zh-CN" sz="2800"/>
              <a:t>(</a:t>
            </a:r>
            <a:r>
              <a:rPr lang="zh-CN" altLang="en-US" sz="2800"/>
              <a:t>民吾同胞，物吾与也）</a:t>
            </a:r>
            <a:endParaRPr lang="zh-CN" altLang="en-US" sz="2800"/>
          </a:p>
          <a:p>
            <a:r>
              <a:rPr lang="en-US" altLang="zh-CN" sz="2800"/>
              <a:t>                               </a:t>
            </a:r>
            <a:r>
              <a:rPr lang="en-US" altLang="zh-CN" sz="2400"/>
              <a:t>——Zhang Zai(1020-1077) </a:t>
            </a:r>
            <a:endParaRPr lang="en-US" altLang="zh-CN" sz="2400"/>
          </a:p>
        </p:txBody>
      </p:sp>
      <p:grpSp>
        <p:nvGrpSpPr>
          <p:cNvPr id="13" name="组合 12"/>
          <p:cNvGrpSpPr/>
          <p:nvPr/>
        </p:nvGrpSpPr>
        <p:grpSpPr>
          <a:xfrm>
            <a:off x="923290" y="4252595"/>
            <a:ext cx="8079105" cy="993775"/>
            <a:chOff x="7210222" y="3140035"/>
            <a:chExt cx="1770664" cy="3272488"/>
          </a:xfrm>
          <a:solidFill>
            <a:srgbClr val="F7CFC6"/>
          </a:solidFill>
        </p:grpSpPr>
        <p:sp>
          <p:nvSpPr>
            <p:cNvPr id="14" name="矩形 13"/>
            <p:cNvSpPr/>
            <p:nvPr/>
          </p:nvSpPr>
          <p:spPr>
            <a:xfrm>
              <a:off x="7210222" y="3140035"/>
              <a:ext cx="1770664" cy="3272488"/>
            </a:xfrm>
            <a:prstGeom prst="rect">
              <a:avLst/>
            </a:prstGeom>
            <a:grp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矩形 14"/>
            <p:cNvSpPr/>
            <p:nvPr/>
          </p:nvSpPr>
          <p:spPr>
            <a:xfrm>
              <a:off x="7210222" y="3140035"/>
              <a:ext cx="1770664" cy="3272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6" name="文本框 15"/>
          <p:cNvSpPr txBox="1"/>
          <p:nvPr/>
        </p:nvSpPr>
        <p:spPr>
          <a:xfrm>
            <a:off x="883285" y="4252595"/>
            <a:ext cx="7985125" cy="885825"/>
          </a:xfrm>
          <a:prstGeom prst="rect">
            <a:avLst/>
          </a:prstGeom>
          <a:noFill/>
        </p:spPr>
        <p:txBody>
          <a:bodyPr wrap="square" rtlCol="0">
            <a:noAutofit/>
          </a:bodyPr>
          <a:p>
            <a:r>
              <a:rPr lang="en-US" altLang="zh-CN" b="1"/>
              <a:t>Note</a:t>
            </a:r>
            <a:r>
              <a:rPr lang="zh-CN" altLang="en-US" b="1"/>
              <a:t>：</a:t>
            </a:r>
            <a:endParaRPr lang="zh-CN" altLang="en-US" b="1"/>
          </a:p>
          <a:p>
            <a:r>
              <a:rPr lang="en-US" altLang="zh-CN"/>
              <a:t>Zhang Zai: </a:t>
            </a:r>
            <a:r>
              <a:rPr lang="zh-CN" altLang="en-US"/>
              <a:t>张载，字子厚，北宋哲学家，人称横渠先生。理学支脉</a:t>
            </a:r>
            <a:r>
              <a:rPr lang="en-US" altLang="zh-CN"/>
              <a:t>“</a:t>
            </a:r>
            <a:r>
              <a:rPr lang="zh-CN" altLang="en-US"/>
              <a:t>关学</a:t>
            </a:r>
            <a:r>
              <a:rPr lang="en-US" altLang="zh-CN"/>
              <a:t>”</a:t>
            </a:r>
            <a:r>
              <a:rPr lang="zh-CN" altLang="en-US"/>
              <a:t>创始人，反对</a:t>
            </a:r>
            <a:r>
              <a:rPr lang="en-US" altLang="zh-CN"/>
              <a:t>“</a:t>
            </a:r>
            <a:r>
              <a:rPr lang="zh-CN" altLang="en-US"/>
              <a:t>有生于无</a:t>
            </a:r>
            <a:r>
              <a:rPr lang="en-US" altLang="zh-CN"/>
              <a:t>”</a:t>
            </a:r>
            <a:r>
              <a:rPr lang="zh-CN" altLang="en-US"/>
              <a:t>的思想，提出</a:t>
            </a:r>
            <a:r>
              <a:rPr lang="en-US" altLang="zh-CN"/>
              <a:t>“</a:t>
            </a:r>
            <a:r>
              <a:rPr lang="zh-CN" altLang="en-US"/>
              <a:t>太虚</a:t>
            </a:r>
            <a:r>
              <a:rPr lang="en-US" altLang="zh-CN"/>
              <a:t>”</a:t>
            </a:r>
            <a:r>
              <a:rPr lang="zh-CN" altLang="en-US"/>
              <a:t>即</a:t>
            </a:r>
            <a:r>
              <a:rPr lang="en-US" altLang="zh-CN"/>
              <a:t>“</a:t>
            </a:r>
            <a:r>
              <a:rPr lang="zh-CN" altLang="en-US"/>
              <a:t>元气</a:t>
            </a:r>
            <a:r>
              <a:rPr lang="en-US" altLang="zh-CN"/>
              <a:t>”</a:t>
            </a:r>
            <a:r>
              <a:rPr lang="zh-CN" altLang="en-US"/>
              <a:t>、</a:t>
            </a:r>
            <a:r>
              <a:rPr lang="en-US" altLang="zh-CN"/>
              <a:t>“</a:t>
            </a:r>
            <a:r>
              <a:rPr lang="zh-CN" altLang="en-US"/>
              <a:t>气</a:t>
            </a:r>
            <a:r>
              <a:rPr lang="en-US" altLang="zh-CN"/>
              <a:t>”</a:t>
            </a:r>
            <a:r>
              <a:rPr lang="zh-CN" altLang="en-US"/>
              <a:t>，是万物生成的</a:t>
            </a:r>
            <a:r>
              <a:rPr lang="zh-CN" altLang="en-US"/>
              <a:t>本源。</a:t>
            </a:r>
            <a:endParaRPr lang="zh-CN" altLang="en-US"/>
          </a:p>
        </p:txBody>
      </p:sp>
      <p:pic>
        <p:nvPicPr>
          <p:cNvPr id="101" name="图片 100"/>
          <p:cNvPicPr/>
          <p:nvPr/>
        </p:nvPicPr>
        <p:blipFill>
          <a:blip r:embed="rId8"/>
          <a:stretch>
            <a:fillRect/>
          </a:stretch>
        </p:blipFill>
        <p:spPr>
          <a:xfrm>
            <a:off x="9361805" y="491490"/>
            <a:ext cx="2324735" cy="323342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in)">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3"/>
            </p:custDataLst>
          </p:nvPr>
        </p:nvPicPr>
        <p:blipFill>
          <a:blip r:embed="rId4">
            <a:grayscl/>
          </a:blip>
          <a:stretch>
            <a:fillRect/>
          </a:stretch>
        </p:blipFill>
        <p:spPr>
          <a:xfrm rot="5810512">
            <a:off x="371182" y="-722953"/>
            <a:ext cx="4415390" cy="6051910"/>
          </a:xfrm>
          <a:prstGeom prst="rect">
            <a:avLst/>
          </a:prstGeom>
        </p:spPr>
      </p:pic>
      <p:grpSp>
        <p:nvGrpSpPr>
          <p:cNvPr id="6" name="组合 5"/>
          <p:cNvGrpSpPr/>
          <p:nvPr/>
        </p:nvGrpSpPr>
        <p:grpSpPr>
          <a:xfrm>
            <a:off x="996315" y="1297940"/>
            <a:ext cx="8006080" cy="219138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7210222" y="3140035"/>
              <a:ext cx="1770664" cy="3272488"/>
            </a:xfrm>
            <a:prstGeom prst="rect">
              <a:avLst/>
            </a:prstGeom>
            <a:blipFill>
              <a:blip r:embed="rId5">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pic>
        <p:nvPicPr>
          <p:cNvPr id="9" name="图片 8"/>
          <p:cNvPicPr>
            <a:picLocks noChangeAspect="1"/>
          </p:cNvPicPr>
          <p:nvPr>
            <p:custDataLst>
              <p:tags r:id="rId6"/>
            </p:custDataLst>
          </p:nvPr>
        </p:nvPicPr>
        <p:blipFill>
          <a:blip r:embed="rId7"/>
          <a:stretch>
            <a:fillRect/>
          </a:stretch>
        </p:blipFill>
        <p:spPr>
          <a:xfrm rot="5400000" flipH="1" flipV="1">
            <a:off x="8203046" y="3643737"/>
            <a:ext cx="2801815" cy="3626711"/>
          </a:xfrm>
          <a:prstGeom prst="rect">
            <a:avLst/>
          </a:prstGeom>
        </p:spPr>
      </p:pic>
      <p:pic>
        <p:nvPicPr>
          <p:cNvPr id="3" name="图片 2"/>
          <p:cNvPicPr>
            <a:picLocks noChangeAspect="1"/>
          </p:cNvPicPr>
          <p:nvPr>
            <p:custDataLst>
              <p:tags r:id="rId8"/>
            </p:custDataLst>
          </p:nvPr>
        </p:nvPicPr>
        <p:blipFill>
          <a:blip r:embed="rId9"/>
          <a:stretch>
            <a:fillRect/>
          </a:stretch>
        </p:blipFill>
        <p:spPr>
          <a:xfrm>
            <a:off x="9637395" y="466725"/>
            <a:ext cx="2042160" cy="2773680"/>
          </a:xfrm>
          <a:prstGeom prst="rect">
            <a:avLst/>
          </a:prstGeom>
        </p:spPr>
      </p:pic>
      <p:sp>
        <p:nvSpPr>
          <p:cNvPr id="4" name="文本框 3"/>
          <p:cNvSpPr txBox="1"/>
          <p:nvPr/>
        </p:nvSpPr>
        <p:spPr>
          <a:xfrm>
            <a:off x="1626235" y="1674495"/>
            <a:ext cx="7376160" cy="1814830"/>
          </a:xfrm>
          <a:prstGeom prst="rect">
            <a:avLst/>
          </a:prstGeom>
          <a:noFill/>
        </p:spPr>
        <p:txBody>
          <a:bodyPr wrap="square" rtlCol="0">
            <a:spAutoFit/>
          </a:bodyPr>
          <a:p>
            <a:r>
              <a:rPr lang="en-US" altLang="zh-CN" sz="2800"/>
              <a:t>“Heaven creates life through yang and nurtures life through yin.”</a:t>
            </a:r>
            <a:endParaRPr lang="en-US" altLang="zh-CN" sz="2800"/>
          </a:p>
          <a:p>
            <a:r>
              <a:rPr lang="en-US" altLang="zh-CN" sz="2800"/>
              <a:t>(</a:t>
            </a:r>
            <a:r>
              <a:rPr lang="zh-CN" altLang="en-US" sz="2800"/>
              <a:t>天以阳生万物，以阴成万物）</a:t>
            </a:r>
            <a:endParaRPr lang="zh-CN" altLang="en-US" sz="2800"/>
          </a:p>
          <a:p>
            <a:r>
              <a:rPr lang="en-US" altLang="zh-CN" sz="2800"/>
              <a:t>                      </a:t>
            </a:r>
            <a:r>
              <a:rPr lang="en-US" altLang="zh-CN" sz="2400"/>
              <a:t>——Zhou Dunyi(1017-1073) </a:t>
            </a:r>
            <a:endParaRPr lang="en-US" altLang="zh-CN" sz="2400"/>
          </a:p>
        </p:txBody>
      </p:sp>
      <p:grpSp>
        <p:nvGrpSpPr>
          <p:cNvPr id="13" name="组合 12"/>
          <p:cNvGrpSpPr/>
          <p:nvPr/>
        </p:nvGrpSpPr>
        <p:grpSpPr>
          <a:xfrm>
            <a:off x="923290" y="4252595"/>
            <a:ext cx="8078470" cy="885190"/>
            <a:chOff x="7210222" y="3140035"/>
            <a:chExt cx="1770664" cy="3272488"/>
          </a:xfrm>
          <a:solidFill>
            <a:srgbClr val="F7CFC6"/>
          </a:solidFill>
        </p:grpSpPr>
        <p:sp>
          <p:nvSpPr>
            <p:cNvPr id="14" name="矩形 13"/>
            <p:cNvSpPr/>
            <p:nvPr/>
          </p:nvSpPr>
          <p:spPr>
            <a:xfrm>
              <a:off x="7210222" y="3140035"/>
              <a:ext cx="1770664" cy="3272488"/>
            </a:xfrm>
            <a:prstGeom prst="rect">
              <a:avLst/>
            </a:prstGeom>
            <a:grp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矩形 14"/>
            <p:cNvSpPr/>
            <p:nvPr/>
          </p:nvSpPr>
          <p:spPr>
            <a:xfrm>
              <a:off x="7210222" y="3140035"/>
              <a:ext cx="1770664" cy="3272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6" name="文本框 15"/>
          <p:cNvSpPr txBox="1"/>
          <p:nvPr/>
        </p:nvSpPr>
        <p:spPr>
          <a:xfrm>
            <a:off x="1052830" y="4372610"/>
            <a:ext cx="7623175" cy="645160"/>
          </a:xfrm>
          <a:prstGeom prst="rect">
            <a:avLst/>
          </a:prstGeom>
          <a:noFill/>
        </p:spPr>
        <p:txBody>
          <a:bodyPr wrap="square" rtlCol="0">
            <a:spAutoFit/>
          </a:bodyPr>
          <a:p>
            <a:r>
              <a:rPr lang="en-US" altLang="zh-CN" b="1"/>
              <a:t>Note</a:t>
            </a:r>
            <a:r>
              <a:rPr lang="zh-CN" altLang="en-US" b="1"/>
              <a:t>：</a:t>
            </a:r>
            <a:endParaRPr lang="zh-CN" altLang="en-US" b="1"/>
          </a:p>
          <a:p>
            <a:r>
              <a:rPr lang="en-US" altLang="zh-CN"/>
              <a:t>Zhou Dunyi: </a:t>
            </a:r>
            <a:r>
              <a:rPr lang="zh-CN" altLang="en-US"/>
              <a:t>周敦颐，北宋理学家，曾撰写《太极图书》和《</a:t>
            </a:r>
            <a:r>
              <a:rPr lang="zh-CN" altLang="en-US"/>
              <a:t>通书》。</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in)">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3"/>
            </p:custDataLst>
          </p:nvPr>
        </p:nvPicPr>
        <p:blipFill>
          <a:blip r:embed="rId4">
            <a:grayscl/>
          </a:blip>
          <a:stretch>
            <a:fillRect/>
          </a:stretch>
        </p:blipFill>
        <p:spPr>
          <a:xfrm rot="5810512">
            <a:off x="371182" y="-722953"/>
            <a:ext cx="4415390" cy="6051910"/>
          </a:xfrm>
          <a:prstGeom prst="rect">
            <a:avLst/>
          </a:prstGeom>
        </p:spPr>
      </p:pic>
      <p:grpSp>
        <p:nvGrpSpPr>
          <p:cNvPr id="6" name="组合 5"/>
          <p:cNvGrpSpPr/>
          <p:nvPr/>
        </p:nvGrpSpPr>
        <p:grpSpPr>
          <a:xfrm>
            <a:off x="996315" y="1297940"/>
            <a:ext cx="8006080" cy="219138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7210222" y="3140035"/>
              <a:ext cx="1770664" cy="3272488"/>
            </a:xfrm>
            <a:prstGeom prst="rect">
              <a:avLst/>
            </a:prstGeom>
            <a:blipFill>
              <a:blip r:embed="rId5">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pic>
        <p:nvPicPr>
          <p:cNvPr id="9" name="图片 8"/>
          <p:cNvPicPr>
            <a:picLocks noChangeAspect="1"/>
          </p:cNvPicPr>
          <p:nvPr>
            <p:custDataLst>
              <p:tags r:id="rId6"/>
            </p:custDataLst>
          </p:nvPr>
        </p:nvPicPr>
        <p:blipFill>
          <a:blip r:embed="rId7"/>
          <a:stretch>
            <a:fillRect/>
          </a:stretch>
        </p:blipFill>
        <p:spPr>
          <a:xfrm rot="5400000" flipH="1" flipV="1">
            <a:off x="8203046" y="3643737"/>
            <a:ext cx="2801815" cy="3626711"/>
          </a:xfrm>
          <a:prstGeom prst="rect">
            <a:avLst/>
          </a:prstGeom>
        </p:spPr>
      </p:pic>
      <p:sp>
        <p:nvSpPr>
          <p:cNvPr id="4" name="文本框 3"/>
          <p:cNvSpPr txBox="1"/>
          <p:nvPr/>
        </p:nvSpPr>
        <p:spPr>
          <a:xfrm>
            <a:off x="1453515" y="1917065"/>
            <a:ext cx="7376160" cy="953135"/>
          </a:xfrm>
          <a:prstGeom prst="rect">
            <a:avLst/>
          </a:prstGeom>
          <a:noFill/>
        </p:spPr>
        <p:txBody>
          <a:bodyPr wrap="square" rtlCol="0">
            <a:spAutoFit/>
          </a:bodyPr>
          <a:p>
            <a:r>
              <a:rPr lang="en-US" altLang="zh-CN" sz="2800"/>
              <a:t>“The nature of life is love.”(</a:t>
            </a:r>
            <a:r>
              <a:rPr lang="zh-CN" altLang="en-US" sz="2800"/>
              <a:t>生之性便是仁）</a:t>
            </a:r>
            <a:endParaRPr lang="zh-CN" altLang="en-US" sz="2800"/>
          </a:p>
          <a:p>
            <a:r>
              <a:rPr lang="en-US" altLang="zh-CN" sz="2800"/>
              <a:t>                               </a:t>
            </a:r>
            <a:r>
              <a:rPr lang="en-US" altLang="zh-CN" sz="2400"/>
              <a:t>——Cheng Yi(1033-1107)</a:t>
            </a:r>
            <a:endParaRPr lang="en-US" altLang="zh-CN" sz="2400"/>
          </a:p>
        </p:txBody>
      </p:sp>
      <p:grpSp>
        <p:nvGrpSpPr>
          <p:cNvPr id="13" name="组合 12"/>
          <p:cNvGrpSpPr/>
          <p:nvPr/>
        </p:nvGrpSpPr>
        <p:grpSpPr>
          <a:xfrm>
            <a:off x="923290" y="4252595"/>
            <a:ext cx="8079105" cy="984885"/>
            <a:chOff x="7210222" y="3140035"/>
            <a:chExt cx="1770664" cy="3272488"/>
          </a:xfrm>
          <a:solidFill>
            <a:srgbClr val="F7CFC6"/>
          </a:solidFill>
        </p:grpSpPr>
        <p:sp>
          <p:nvSpPr>
            <p:cNvPr id="14" name="矩形 13"/>
            <p:cNvSpPr/>
            <p:nvPr/>
          </p:nvSpPr>
          <p:spPr>
            <a:xfrm>
              <a:off x="7210222" y="3140035"/>
              <a:ext cx="1770664" cy="3272488"/>
            </a:xfrm>
            <a:prstGeom prst="rect">
              <a:avLst/>
            </a:prstGeom>
            <a:grp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矩形 14"/>
            <p:cNvSpPr/>
            <p:nvPr/>
          </p:nvSpPr>
          <p:spPr>
            <a:xfrm>
              <a:off x="7210222" y="3140035"/>
              <a:ext cx="1770664" cy="3272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6" name="文本框 15"/>
          <p:cNvSpPr txBox="1"/>
          <p:nvPr/>
        </p:nvSpPr>
        <p:spPr>
          <a:xfrm>
            <a:off x="1070610" y="4234180"/>
            <a:ext cx="7623175" cy="922020"/>
          </a:xfrm>
          <a:prstGeom prst="rect">
            <a:avLst/>
          </a:prstGeom>
          <a:noFill/>
        </p:spPr>
        <p:txBody>
          <a:bodyPr wrap="square" rtlCol="0">
            <a:spAutoFit/>
          </a:bodyPr>
          <a:p>
            <a:r>
              <a:rPr lang="en-US" altLang="zh-CN" b="1"/>
              <a:t>Note</a:t>
            </a:r>
            <a:r>
              <a:rPr lang="zh-CN" altLang="en-US" b="1"/>
              <a:t>：</a:t>
            </a:r>
            <a:endParaRPr lang="zh-CN" altLang="en-US" b="1"/>
          </a:p>
          <a:p>
            <a:r>
              <a:rPr lang="en-US" altLang="zh-CN"/>
              <a:t>Cheng Yi: </a:t>
            </a:r>
            <a:r>
              <a:rPr lang="zh-CN" altLang="en-US"/>
              <a:t>程颐，称伊川先生，与程颢为兄弟，世称</a:t>
            </a:r>
            <a:r>
              <a:rPr lang="en-US" altLang="zh-CN"/>
              <a:t>“</a:t>
            </a:r>
            <a:r>
              <a:rPr lang="zh-CN" altLang="en-US"/>
              <a:t>二程</a:t>
            </a:r>
            <a:r>
              <a:rPr lang="en-US" altLang="zh-CN"/>
              <a:t>”</a:t>
            </a:r>
            <a:r>
              <a:rPr lang="zh-CN" altLang="en-US"/>
              <a:t>，同受学于理学创始人周敦颐，后建立了自己的理学</a:t>
            </a:r>
            <a:r>
              <a:rPr lang="zh-CN" altLang="en-US"/>
              <a:t>体系。</a:t>
            </a:r>
            <a:endParaRPr lang="zh-CN" altLang="en-US"/>
          </a:p>
        </p:txBody>
      </p:sp>
      <p:pic>
        <p:nvPicPr>
          <p:cNvPr id="100" name="图片 99"/>
          <p:cNvPicPr/>
          <p:nvPr/>
        </p:nvPicPr>
        <p:blipFill>
          <a:blip r:embed="rId8"/>
          <a:stretch>
            <a:fillRect/>
          </a:stretch>
        </p:blipFill>
        <p:spPr>
          <a:xfrm>
            <a:off x="9399270" y="505460"/>
            <a:ext cx="2375535" cy="3328035"/>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in)">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7350368" y="914718"/>
            <a:ext cx="208048" cy="869944"/>
          </a:xfrm>
          <a:prstGeom prst="rect">
            <a:avLst/>
          </a:prstGeom>
        </p:spPr>
      </p:pic>
      <p:grpSp>
        <p:nvGrpSpPr>
          <p:cNvPr id="6" name="组合 5"/>
          <p:cNvGrpSpPr/>
          <p:nvPr/>
        </p:nvGrpSpPr>
        <p:grpSpPr>
          <a:xfrm>
            <a:off x="4778883" y="584777"/>
            <a:ext cx="1164716" cy="1164716"/>
            <a:chOff x="6289903" y="1763607"/>
            <a:chExt cx="1520414" cy="1520414"/>
          </a:xfrm>
        </p:grpSpPr>
        <p:sp>
          <p:nvSpPr>
            <p:cNvPr id="7" name="矩形 6"/>
            <p:cNvSpPr/>
            <p:nvPr/>
          </p:nvSpPr>
          <p:spPr>
            <a:xfrm>
              <a:off x="6289903" y="1763607"/>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8" name="直接连接符 7"/>
            <p:cNvCxnSpPr/>
            <p:nvPr/>
          </p:nvCxnSpPr>
          <p:spPr>
            <a:xfrm>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直接连接符 8"/>
            <p:cNvCxnSpPr/>
            <p:nvPr/>
          </p:nvCxnSpPr>
          <p:spPr>
            <a:xfrm flipH="1">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直接连接符 9"/>
            <p:cNvCxnSpPr>
              <a:stCxn id="7" idx="3"/>
              <a:endCxn id="7" idx="1"/>
            </p:cNvCxnSpPr>
            <p:nvPr/>
          </p:nvCxnSpPr>
          <p:spPr>
            <a:xfrm flipH="1">
              <a:off x="6289903" y="2523814"/>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直接连接符 10"/>
            <p:cNvCxnSpPr>
              <a:stCxn id="7" idx="0"/>
              <a:endCxn id="7" idx="2"/>
            </p:cNvCxnSpPr>
            <p:nvPr/>
          </p:nvCxnSpPr>
          <p:spPr>
            <a:xfrm>
              <a:off x="7050110" y="1763607"/>
              <a:ext cx="0" cy="1520414"/>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12" name="组合 11"/>
          <p:cNvGrpSpPr/>
          <p:nvPr/>
        </p:nvGrpSpPr>
        <p:grpSpPr>
          <a:xfrm>
            <a:off x="6185652" y="584777"/>
            <a:ext cx="1164716" cy="1164716"/>
            <a:chOff x="6289903" y="1763607"/>
            <a:chExt cx="1520414" cy="1520414"/>
          </a:xfrm>
        </p:grpSpPr>
        <p:sp>
          <p:nvSpPr>
            <p:cNvPr id="13" name="矩形 12"/>
            <p:cNvSpPr/>
            <p:nvPr/>
          </p:nvSpPr>
          <p:spPr>
            <a:xfrm>
              <a:off x="6289903" y="1763607"/>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14" name="直接连接符 13"/>
            <p:cNvCxnSpPr/>
            <p:nvPr/>
          </p:nvCxnSpPr>
          <p:spPr>
            <a:xfrm>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直接连接符 14"/>
            <p:cNvCxnSpPr/>
            <p:nvPr/>
          </p:nvCxnSpPr>
          <p:spPr>
            <a:xfrm flipH="1">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直接连接符 15"/>
            <p:cNvCxnSpPr>
              <a:stCxn id="13" idx="3"/>
              <a:endCxn id="13" idx="1"/>
            </p:cNvCxnSpPr>
            <p:nvPr/>
          </p:nvCxnSpPr>
          <p:spPr>
            <a:xfrm flipH="1">
              <a:off x="6289903" y="2523814"/>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直接连接符 16"/>
            <p:cNvCxnSpPr>
              <a:stCxn id="13" idx="0"/>
              <a:endCxn id="13" idx="2"/>
            </p:cNvCxnSpPr>
            <p:nvPr/>
          </p:nvCxnSpPr>
          <p:spPr>
            <a:xfrm>
              <a:off x="7050110" y="1763607"/>
              <a:ext cx="0" cy="1520414"/>
            </a:xfrm>
            <a:prstGeom prst="line">
              <a:avLst/>
            </a:prstGeom>
          </p:spPr>
          <p:style>
            <a:lnRef idx="1">
              <a:schemeClr val="accent3"/>
            </a:lnRef>
            <a:fillRef idx="0">
              <a:schemeClr val="accent3"/>
            </a:fillRef>
            <a:effectRef idx="0">
              <a:schemeClr val="accent3"/>
            </a:effectRef>
            <a:fontRef idx="minor">
              <a:schemeClr val="tx1"/>
            </a:fontRef>
          </p:style>
        </p:cxnSp>
      </p:grpSp>
      <p:sp>
        <p:nvSpPr>
          <p:cNvPr id="18" name="文本框 17"/>
          <p:cNvSpPr txBox="1"/>
          <p:nvPr/>
        </p:nvSpPr>
        <p:spPr>
          <a:xfrm>
            <a:off x="4710093" y="469354"/>
            <a:ext cx="1302118" cy="144655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800" b="0" i="0" u="none" strike="noStrike" kern="1200" cap="none" spc="0" normalizeH="0" baseline="0" noProof="0" dirty="0">
                <a:ln>
                  <a:noFill/>
                </a:ln>
                <a:solidFill>
                  <a:prstClr val="black"/>
                </a:solidFill>
                <a:effectLst/>
                <a:uLnTx/>
                <a:uFillTx/>
                <a:cs typeface="+mn-ea"/>
                <a:sym typeface="+mn-lt"/>
              </a:rPr>
              <a:t>目</a:t>
            </a:r>
            <a:endParaRPr kumimoji="0" lang="zh-CN" altLang="en-US" sz="8800" b="0" i="0" u="none" strike="noStrike" kern="1200" cap="none" spc="0" normalizeH="0" baseline="0" noProof="0" dirty="0">
              <a:ln>
                <a:noFill/>
              </a:ln>
              <a:solidFill>
                <a:prstClr val="black"/>
              </a:solidFill>
              <a:effectLst/>
              <a:uLnTx/>
              <a:uFillTx/>
              <a:cs typeface="+mn-ea"/>
              <a:sym typeface="+mn-lt"/>
            </a:endParaRPr>
          </a:p>
        </p:txBody>
      </p:sp>
      <p:sp>
        <p:nvSpPr>
          <p:cNvPr id="19" name="文本框 18"/>
          <p:cNvSpPr txBox="1"/>
          <p:nvPr/>
        </p:nvSpPr>
        <p:spPr>
          <a:xfrm>
            <a:off x="6116862" y="477609"/>
            <a:ext cx="1302118" cy="144655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800" b="0" i="0" u="none" strike="noStrike" kern="1200" cap="none" spc="0" normalizeH="0" baseline="0" noProof="0" dirty="0">
                <a:ln>
                  <a:noFill/>
                </a:ln>
                <a:solidFill>
                  <a:prstClr val="black"/>
                </a:solidFill>
                <a:effectLst/>
                <a:uLnTx/>
                <a:uFillTx/>
                <a:cs typeface="+mn-ea"/>
                <a:sym typeface="+mn-lt"/>
              </a:rPr>
              <a:t>录</a:t>
            </a:r>
            <a:endParaRPr kumimoji="0" lang="zh-CN" altLang="en-US" sz="8800" b="0" i="0" u="none" strike="noStrike" kern="1200" cap="none" spc="0" normalizeH="0" baseline="0" noProof="0" dirty="0">
              <a:ln>
                <a:noFill/>
              </a:ln>
              <a:solidFill>
                <a:prstClr val="black"/>
              </a:solidFill>
              <a:effectLst/>
              <a:uLnTx/>
              <a:uFillTx/>
              <a:cs typeface="+mn-ea"/>
              <a:sym typeface="+mn-lt"/>
            </a:endParaRPr>
          </a:p>
        </p:txBody>
      </p:sp>
      <p:pic>
        <p:nvPicPr>
          <p:cNvPr id="20" name="图片 19"/>
          <p:cNvPicPr>
            <a:picLocks noChangeAspect="1"/>
          </p:cNvPicPr>
          <p:nvPr/>
        </p:nvPicPr>
        <p:blipFill>
          <a:blip r:embed="rId3"/>
          <a:stretch>
            <a:fillRect/>
          </a:stretch>
        </p:blipFill>
        <p:spPr>
          <a:xfrm flipH="1">
            <a:off x="4571412" y="914717"/>
            <a:ext cx="208048" cy="869944"/>
          </a:xfrm>
          <a:prstGeom prst="rect">
            <a:avLst/>
          </a:prstGeom>
        </p:spPr>
      </p:pic>
      <p:pic>
        <p:nvPicPr>
          <p:cNvPr id="56" name="图片 55"/>
          <p:cNvPicPr>
            <a:picLocks noChangeAspect="1"/>
          </p:cNvPicPr>
          <p:nvPr/>
        </p:nvPicPr>
        <p:blipFill>
          <a:blip r:embed="rId4">
            <a:grayscl/>
          </a:blip>
          <a:srcRect l="756"/>
          <a:stretch>
            <a:fillRect/>
          </a:stretch>
        </p:blipFill>
        <p:spPr>
          <a:xfrm rot="11600511" flipH="1" flipV="1">
            <a:off x="-680591" y="-59101"/>
            <a:ext cx="4933559" cy="6434701"/>
          </a:xfrm>
          <a:custGeom>
            <a:avLst/>
            <a:gdLst>
              <a:gd name="connsiteX0" fmla="*/ 0 w 4933559"/>
              <a:gd name="connsiteY0" fmla="*/ 556523 h 6434701"/>
              <a:gd name="connsiteX1" fmla="*/ 2346599 w 4933559"/>
              <a:gd name="connsiteY1" fmla="*/ 0 h 6434701"/>
              <a:gd name="connsiteX2" fmla="*/ 4779454 w 4933559"/>
              <a:gd name="connsiteY2" fmla="*/ 0 h 6434701"/>
              <a:gd name="connsiteX3" fmla="*/ 4933559 w 4933559"/>
              <a:gd name="connsiteY3" fmla="*/ 649788 h 6434701"/>
              <a:gd name="connsiteX4" fmla="*/ 4933559 w 4933559"/>
              <a:gd name="connsiteY4" fmla="*/ 6434701 h 6434701"/>
              <a:gd name="connsiteX5" fmla="*/ 1394077 w 4933559"/>
              <a:gd name="connsiteY5" fmla="*/ 6434701 h 643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559" h="6434701">
                <a:moveTo>
                  <a:pt x="0" y="556523"/>
                </a:moveTo>
                <a:lnTo>
                  <a:pt x="2346599" y="0"/>
                </a:lnTo>
                <a:lnTo>
                  <a:pt x="4779454" y="0"/>
                </a:lnTo>
                <a:lnTo>
                  <a:pt x="4933559" y="649788"/>
                </a:lnTo>
                <a:lnTo>
                  <a:pt x="4933559" y="6434701"/>
                </a:lnTo>
                <a:lnTo>
                  <a:pt x="1394077" y="6434701"/>
                </a:lnTo>
                <a:close/>
              </a:path>
            </a:pathLst>
          </a:custGeom>
          <a:effectLst>
            <a:softEdge rad="0"/>
          </a:effectLst>
        </p:spPr>
      </p:pic>
      <p:pic>
        <p:nvPicPr>
          <p:cNvPr id="55" name="图片 54"/>
          <p:cNvPicPr>
            <a:picLocks noChangeAspect="1"/>
          </p:cNvPicPr>
          <p:nvPr/>
        </p:nvPicPr>
        <p:blipFill>
          <a:blip r:embed="rId4"/>
          <a:stretch>
            <a:fillRect/>
          </a:stretch>
        </p:blipFill>
        <p:spPr>
          <a:xfrm rot="10800000" flipV="1">
            <a:off x="10299077" y="4407772"/>
            <a:ext cx="1892923" cy="2450228"/>
          </a:xfrm>
          <a:prstGeom prst="rect">
            <a:avLst/>
          </a:prstGeom>
        </p:spPr>
      </p:pic>
      <p:grpSp>
        <p:nvGrpSpPr>
          <p:cNvPr id="2" name="组合 1"/>
          <p:cNvGrpSpPr/>
          <p:nvPr/>
        </p:nvGrpSpPr>
        <p:grpSpPr>
          <a:xfrm rot="5400000">
            <a:off x="4726940" y="1660525"/>
            <a:ext cx="4257040" cy="5233035"/>
            <a:chOff x="7210222" y="3140035"/>
            <a:chExt cx="1770664" cy="3272488"/>
          </a:xfrm>
        </p:grpSpPr>
        <p:sp>
          <p:nvSpPr>
            <p:cNvPr id="3" name="矩形 2"/>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矩形 3"/>
            <p:cNvSpPr/>
            <p:nvPr/>
          </p:nvSpPr>
          <p:spPr>
            <a:xfrm>
              <a:off x="7210222" y="3140035"/>
              <a:ext cx="1770664" cy="3272488"/>
            </a:xfrm>
            <a:prstGeom prst="rect">
              <a:avLst/>
            </a:prstGeom>
            <a:blipFill>
              <a:blip r:embed="rId5">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21" name="文本框 20"/>
          <p:cNvSpPr txBox="1"/>
          <p:nvPr/>
        </p:nvSpPr>
        <p:spPr>
          <a:xfrm>
            <a:off x="4320540" y="2557780"/>
            <a:ext cx="3985895" cy="460375"/>
          </a:xfrm>
          <a:prstGeom prst="rect">
            <a:avLst/>
          </a:prstGeom>
          <a:noFill/>
        </p:spPr>
        <p:txBody>
          <a:bodyPr wrap="square" rtlCol="0">
            <a:spAutoFit/>
          </a:bodyPr>
          <a:p>
            <a:r>
              <a:rPr lang="en-US" altLang="zh-CN" sz="2400">
                <a:latin typeface="Arial Black" panose="020B0A04020102020204" charset="0"/>
                <a:cs typeface="Arial Black" panose="020B0A04020102020204" charset="0"/>
              </a:rPr>
              <a:t>Lead-</a:t>
            </a:r>
            <a:r>
              <a:rPr lang="en-US" altLang="zh-CN" sz="2400">
                <a:latin typeface="Arial Black" panose="020B0A04020102020204" charset="0"/>
                <a:cs typeface="Arial Black" panose="020B0A04020102020204" charset="0"/>
              </a:rPr>
              <a:t>in</a:t>
            </a:r>
            <a:endParaRPr lang="en-US" altLang="zh-CN" sz="2400">
              <a:latin typeface="Arial Black" panose="020B0A04020102020204" charset="0"/>
              <a:cs typeface="Arial Black" panose="020B0A04020102020204" charset="0"/>
            </a:endParaRPr>
          </a:p>
        </p:txBody>
      </p:sp>
      <p:sp>
        <p:nvSpPr>
          <p:cNvPr id="25" name="文本框 24"/>
          <p:cNvSpPr txBox="1"/>
          <p:nvPr/>
        </p:nvSpPr>
        <p:spPr>
          <a:xfrm>
            <a:off x="4239260" y="3326130"/>
            <a:ext cx="4430395" cy="460375"/>
          </a:xfrm>
          <a:prstGeom prst="rect">
            <a:avLst/>
          </a:prstGeom>
          <a:noFill/>
        </p:spPr>
        <p:txBody>
          <a:bodyPr wrap="square" rtlCol="0">
            <a:spAutoFit/>
          </a:bodyPr>
          <a:p>
            <a:r>
              <a:rPr lang="en-US" altLang="zh-CN" sz="2400">
                <a:latin typeface="Arial Black" panose="020B0A04020102020204" charset="0"/>
                <a:cs typeface="Arial Black" panose="020B0A04020102020204" charset="0"/>
              </a:rPr>
              <a:t>The P</a:t>
            </a:r>
            <a:r>
              <a:rPr lang="en-US" altLang="zh-CN" sz="2400">
                <a:latin typeface="Arial Black" panose="020B0A04020102020204" charset="0"/>
                <a:cs typeface="Arial Black" panose="020B0A04020102020204" charset="0"/>
              </a:rPr>
              <a:t>hilosophy of “Life”</a:t>
            </a:r>
            <a:endParaRPr lang="en-US" altLang="zh-CN" sz="2400">
              <a:latin typeface="Arial Black" panose="020B0A04020102020204" charset="0"/>
              <a:cs typeface="Arial Black" panose="020B0A04020102020204" charset="0"/>
            </a:endParaRPr>
          </a:p>
        </p:txBody>
      </p:sp>
      <p:sp>
        <p:nvSpPr>
          <p:cNvPr id="26" name="文本框 25"/>
          <p:cNvSpPr txBox="1"/>
          <p:nvPr/>
        </p:nvSpPr>
        <p:spPr>
          <a:xfrm>
            <a:off x="4320540" y="4145280"/>
            <a:ext cx="4095750" cy="460375"/>
          </a:xfrm>
          <a:prstGeom prst="rect">
            <a:avLst/>
          </a:prstGeom>
          <a:noFill/>
        </p:spPr>
        <p:txBody>
          <a:bodyPr wrap="square" rtlCol="0">
            <a:spAutoFit/>
          </a:bodyPr>
          <a:p>
            <a:r>
              <a:rPr lang="en-US" altLang="zh-CN" sz="2400">
                <a:latin typeface="Arial Black" panose="020B0A04020102020204" charset="0"/>
                <a:cs typeface="Arial Black" panose="020B0A04020102020204" charset="0"/>
              </a:rPr>
              <a:t>Ecological Aesthetics</a:t>
            </a:r>
            <a:r>
              <a:rPr lang="en-US" altLang="zh-CN"/>
              <a:t> </a:t>
            </a:r>
            <a:endParaRPr lang="en-US" altLang="zh-CN"/>
          </a:p>
        </p:txBody>
      </p:sp>
      <p:sp>
        <p:nvSpPr>
          <p:cNvPr id="27" name="文本框 26"/>
          <p:cNvSpPr txBox="1"/>
          <p:nvPr/>
        </p:nvSpPr>
        <p:spPr>
          <a:xfrm>
            <a:off x="4320540" y="4943475"/>
            <a:ext cx="5294630" cy="460375"/>
          </a:xfrm>
          <a:prstGeom prst="rect">
            <a:avLst/>
          </a:prstGeom>
          <a:noFill/>
        </p:spPr>
        <p:txBody>
          <a:bodyPr wrap="square" rtlCol="0">
            <a:spAutoFit/>
          </a:bodyPr>
          <a:p>
            <a:r>
              <a:rPr lang="en-US" altLang="zh-CN" sz="2400">
                <a:latin typeface="Arial Black" panose="020B0A04020102020204" charset="0"/>
                <a:cs typeface="Arial Black" panose="020B0A04020102020204" charset="0"/>
              </a:rPr>
              <a:t>Conclusion</a:t>
            </a:r>
            <a:endParaRPr lang="en-US" altLang="zh-CN" sz="2400">
              <a:latin typeface="Arial Black" panose="020B0A04020102020204" charset="0"/>
              <a:cs typeface="Arial Black" panose="020B0A04020102020204" charset="0"/>
            </a:endParaRPr>
          </a:p>
        </p:txBody>
      </p:sp>
      <p:sp>
        <p:nvSpPr>
          <p:cNvPr id="32" name="文本框 31"/>
          <p:cNvSpPr txBox="1"/>
          <p:nvPr/>
        </p:nvSpPr>
        <p:spPr>
          <a:xfrm>
            <a:off x="4320540" y="5732780"/>
            <a:ext cx="5294630" cy="460375"/>
          </a:xfrm>
          <a:prstGeom prst="rect">
            <a:avLst/>
          </a:prstGeom>
          <a:noFill/>
        </p:spPr>
        <p:txBody>
          <a:bodyPr wrap="square" rtlCol="0">
            <a:spAutoFit/>
          </a:bodyPr>
          <a:p>
            <a:r>
              <a:rPr lang="en-US" altLang="zh-CN" sz="2400">
                <a:latin typeface="Arial Black" panose="020B0A04020102020204" charset="0"/>
                <a:cs typeface="Arial Black" panose="020B0A04020102020204" charset="0"/>
              </a:rPr>
              <a:t>Questions</a:t>
            </a:r>
            <a:endParaRPr lang="en-US" altLang="zh-CN" sz="2400">
              <a:latin typeface="Arial Black" panose="020B0A04020102020204" charset="0"/>
              <a:cs typeface="Arial Black" panose="020B0A040201020202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1000"/>
                                        <p:tgtEl>
                                          <p:spTgt spid="18"/>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ircle(in)">
                                      <p:cBhvr>
                                        <p:cTn id="11" dur="1000"/>
                                        <p:tgtEl>
                                          <p:spTgt spid="19"/>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a:blip r:embed="rId3">
            <a:grayscl/>
            <a:lum bright="20000" contrast="-40000"/>
          </a:blip>
          <a:srcRect r="7269" b="1121"/>
          <a:stretch>
            <a:fillRect/>
          </a:stretch>
        </p:blipFill>
        <p:spPr>
          <a:xfrm rot="12615590" flipV="1">
            <a:off x="-1635059" y="123650"/>
            <a:ext cx="4827534" cy="6663126"/>
          </a:xfrm>
          <a:custGeom>
            <a:avLst/>
            <a:gdLst>
              <a:gd name="connsiteX0" fmla="*/ 4827534 w 4827534"/>
              <a:gd name="connsiteY0" fmla="*/ 739535 h 6663126"/>
              <a:gd name="connsiteX1" fmla="*/ 3559932 w 4827534"/>
              <a:gd name="connsiteY1" fmla="*/ 0 h 6663126"/>
              <a:gd name="connsiteX2" fmla="*/ 0 w 4827534"/>
              <a:gd name="connsiteY2" fmla="*/ 0 h 6663126"/>
              <a:gd name="connsiteX3" fmla="*/ 0 w 4827534"/>
              <a:gd name="connsiteY3" fmla="*/ 5862896 h 6663126"/>
              <a:gd name="connsiteX4" fmla="*/ 1371635 w 4827534"/>
              <a:gd name="connsiteY4" fmla="*/ 6663126 h 666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7534" h="6663126">
                <a:moveTo>
                  <a:pt x="4827534" y="739535"/>
                </a:moveTo>
                <a:lnTo>
                  <a:pt x="3559932" y="0"/>
                </a:lnTo>
                <a:lnTo>
                  <a:pt x="0" y="0"/>
                </a:lnTo>
                <a:lnTo>
                  <a:pt x="0" y="5862896"/>
                </a:lnTo>
                <a:lnTo>
                  <a:pt x="1371635" y="6663126"/>
                </a:lnTo>
                <a:close/>
              </a:path>
            </a:pathLst>
          </a:custGeom>
        </p:spPr>
      </p:pic>
      <p:grpSp>
        <p:nvGrpSpPr>
          <p:cNvPr id="3" name="组合 2"/>
          <p:cNvGrpSpPr/>
          <p:nvPr/>
        </p:nvGrpSpPr>
        <p:grpSpPr>
          <a:xfrm>
            <a:off x="1407415" y="727977"/>
            <a:ext cx="3057247" cy="1046440"/>
            <a:chOff x="1407415" y="727977"/>
            <a:chExt cx="3057247" cy="1046440"/>
          </a:xfrm>
        </p:grpSpPr>
        <p:sp>
          <p:nvSpPr>
            <p:cNvPr id="15" name="文本框 14"/>
            <p:cNvSpPr txBox="1"/>
            <p:nvPr/>
          </p:nvSpPr>
          <p:spPr>
            <a:xfrm>
              <a:off x="1575837" y="727977"/>
              <a:ext cx="2432925" cy="40011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rPr>
                <a:t>锐旗设计出 品</a:t>
              </a:r>
              <a:endPar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endParaRPr>
            </a:p>
          </p:txBody>
        </p:sp>
        <p:cxnSp>
          <p:nvCxnSpPr>
            <p:cNvPr id="18" name="直接连接符 17"/>
            <p:cNvCxnSpPr/>
            <p:nvPr/>
          </p:nvCxnSpPr>
          <p:spPr>
            <a:xfrm flipH="1">
              <a:off x="1421820" y="1216028"/>
              <a:ext cx="2728545" cy="0"/>
            </a:xfrm>
            <a:prstGeom prst="line">
              <a:avLst/>
            </a:prstGeom>
          </p:spPr>
          <p:style>
            <a:lnRef idx="1">
              <a:schemeClr val="dk1"/>
            </a:lnRef>
            <a:fillRef idx="0">
              <a:schemeClr val="dk1"/>
            </a:fillRef>
            <a:effectRef idx="0">
              <a:schemeClr val="dk1"/>
            </a:effectRef>
            <a:fontRef idx="minor">
              <a:schemeClr val="tx1"/>
            </a:fontRef>
          </p:style>
        </p:cxnSp>
        <p:sp>
          <p:nvSpPr>
            <p:cNvPr id="20" name="矩形 19"/>
            <p:cNvSpPr/>
            <p:nvPr/>
          </p:nvSpPr>
          <p:spPr>
            <a:xfrm>
              <a:off x="1407415" y="1251197"/>
              <a:ext cx="3057247" cy="523220"/>
            </a:xfrm>
            <a:prstGeom prst="rect">
              <a:avLst/>
            </a:prstGeom>
          </p:spPr>
          <p:txBody>
            <a:bodyPr vert="horz"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新年都未有芳华，二月初惊见草芽。</a:t>
              </a:r>
              <a:endParaRPr kumimoji="0" lang="en-US" altLang="zh-CN" sz="14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白雪却嫌春色晚，故穿庭树作飞花。</a:t>
              </a:r>
              <a:endPar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grpSp>
        <p:nvGrpSpPr>
          <p:cNvPr id="6" name="组合 5"/>
          <p:cNvGrpSpPr/>
          <p:nvPr/>
        </p:nvGrpSpPr>
        <p:grpSpPr>
          <a:xfrm>
            <a:off x="1378000" y="2914314"/>
            <a:ext cx="3057247" cy="1046440"/>
            <a:chOff x="1378000" y="2914314"/>
            <a:chExt cx="3057247" cy="1046440"/>
          </a:xfrm>
        </p:grpSpPr>
        <p:sp>
          <p:nvSpPr>
            <p:cNvPr id="21" name="文本框 20"/>
            <p:cNvSpPr txBox="1"/>
            <p:nvPr/>
          </p:nvSpPr>
          <p:spPr>
            <a:xfrm>
              <a:off x="1546422" y="2914314"/>
              <a:ext cx="2432925" cy="40011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rPr>
                <a:t>锐旗设计出 品</a:t>
              </a:r>
              <a:endPar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endParaRPr>
            </a:p>
          </p:txBody>
        </p:sp>
        <p:cxnSp>
          <p:nvCxnSpPr>
            <p:cNvPr id="23" name="直接连接符 22"/>
            <p:cNvCxnSpPr/>
            <p:nvPr/>
          </p:nvCxnSpPr>
          <p:spPr>
            <a:xfrm flipH="1">
              <a:off x="1392405" y="3402365"/>
              <a:ext cx="2728545"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1378000" y="3437534"/>
              <a:ext cx="3057247" cy="523220"/>
            </a:xfrm>
            <a:prstGeom prst="rect">
              <a:avLst/>
            </a:prstGeom>
          </p:spPr>
          <p:txBody>
            <a:bodyPr vert="horz"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新年都未有芳华，二月初惊见草芽。</a:t>
              </a:r>
              <a:endParaRPr kumimoji="0" lang="en-US" altLang="zh-CN" sz="14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白雪却嫌春色晚，故穿庭树作飞花。</a:t>
              </a:r>
              <a:endPar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grpSp>
        <p:nvGrpSpPr>
          <p:cNvPr id="4" name="组合 3"/>
          <p:cNvGrpSpPr/>
          <p:nvPr/>
        </p:nvGrpSpPr>
        <p:grpSpPr>
          <a:xfrm>
            <a:off x="1392405" y="4942372"/>
            <a:ext cx="3057247" cy="1046440"/>
            <a:chOff x="1392405" y="4942372"/>
            <a:chExt cx="3057247" cy="1046440"/>
          </a:xfrm>
        </p:grpSpPr>
        <p:sp>
          <p:nvSpPr>
            <p:cNvPr id="25" name="文本框 24"/>
            <p:cNvSpPr txBox="1"/>
            <p:nvPr/>
          </p:nvSpPr>
          <p:spPr>
            <a:xfrm>
              <a:off x="1560827" y="4942372"/>
              <a:ext cx="2432925" cy="40011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rPr>
                <a:t>锐旗设计出 品</a:t>
              </a:r>
              <a:endPar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endParaRPr>
            </a:p>
          </p:txBody>
        </p:sp>
        <p:cxnSp>
          <p:nvCxnSpPr>
            <p:cNvPr id="26" name="直接连接符 25"/>
            <p:cNvCxnSpPr/>
            <p:nvPr/>
          </p:nvCxnSpPr>
          <p:spPr>
            <a:xfrm flipH="1">
              <a:off x="1406810" y="5430423"/>
              <a:ext cx="2728545" cy="0"/>
            </a:xfrm>
            <a:prstGeom prst="line">
              <a:avLst/>
            </a:prstGeom>
          </p:spPr>
          <p:style>
            <a:lnRef idx="1">
              <a:schemeClr val="dk1"/>
            </a:lnRef>
            <a:fillRef idx="0">
              <a:schemeClr val="dk1"/>
            </a:fillRef>
            <a:effectRef idx="0">
              <a:schemeClr val="dk1"/>
            </a:effectRef>
            <a:fontRef idx="minor">
              <a:schemeClr val="tx1"/>
            </a:fontRef>
          </p:style>
        </p:cxnSp>
        <p:sp>
          <p:nvSpPr>
            <p:cNvPr id="27" name="矩形 26"/>
            <p:cNvSpPr/>
            <p:nvPr/>
          </p:nvSpPr>
          <p:spPr>
            <a:xfrm>
              <a:off x="1392405" y="5465592"/>
              <a:ext cx="3057247" cy="523220"/>
            </a:xfrm>
            <a:prstGeom prst="rect">
              <a:avLst/>
            </a:prstGeom>
          </p:spPr>
          <p:txBody>
            <a:bodyPr vert="horz"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新年都未有芳华，二月初惊见草芽。</a:t>
              </a:r>
              <a:endParaRPr kumimoji="0" lang="en-US" altLang="zh-CN" sz="14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白雪却嫌春色晚，故穿庭树作飞花。</a:t>
              </a:r>
              <a:endPar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pic>
        <p:nvPicPr>
          <p:cNvPr id="34" name="图片 33"/>
          <p:cNvPicPr>
            <a:picLocks noChangeAspect="1"/>
          </p:cNvPicPr>
          <p:nvPr/>
        </p:nvPicPr>
        <p:blipFill>
          <a:blip r:embed="rId3"/>
          <a:stretch>
            <a:fillRect/>
          </a:stretch>
        </p:blipFill>
        <p:spPr>
          <a:xfrm rot="10800000" flipH="1" flipV="1">
            <a:off x="10295992" y="3467960"/>
            <a:ext cx="1429871" cy="1850846"/>
          </a:xfrm>
          <a:prstGeom prst="rect">
            <a:avLst/>
          </a:prstGeom>
        </p:spPr>
      </p:pic>
      <p:grpSp>
        <p:nvGrpSpPr>
          <p:cNvPr id="9" name="组合 8"/>
          <p:cNvGrpSpPr/>
          <p:nvPr/>
        </p:nvGrpSpPr>
        <p:grpSpPr>
          <a:xfrm>
            <a:off x="5809956" y="528440"/>
            <a:ext cx="4930124" cy="5818188"/>
            <a:chOff x="5809956" y="528440"/>
            <a:chExt cx="4930124" cy="5818188"/>
          </a:xfrm>
        </p:grpSpPr>
        <p:grpSp>
          <p:nvGrpSpPr>
            <p:cNvPr id="2" name="组合 1"/>
            <p:cNvGrpSpPr/>
            <p:nvPr/>
          </p:nvGrpSpPr>
          <p:grpSpPr>
            <a:xfrm>
              <a:off x="5809956" y="528440"/>
              <a:ext cx="4930124" cy="5818188"/>
              <a:chOff x="6254044" y="462845"/>
              <a:chExt cx="4930124" cy="5818188"/>
            </a:xfrm>
          </p:grpSpPr>
          <p:sp>
            <p:nvSpPr>
              <p:cNvPr id="30" name="矩形 29"/>
              <p:cNvSpPr/>
              <p:nvPr/>
            </p:nvSpPr>
            <p:spPr>
              <a:xfrm>
                <a:off x="6254044" y="462845"/>
                <a:ext cx="4930124" cy="5818188"/>
              </a:xfrm>
              <a:prstGeom prst="rect">
                <a:avLst/>
              </a:prstGeom>
              <a:solidFill>
                <a:srgbClr val="EBEBEB"/>
              </a:solidFill>
              <a:ln>
                <a:noFill/>
              </a:ln>
              <a:effectLst>
                <a:innerShdw blurRad="1397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 name="矩形 30"/>
              <p:cNvSpPr/>
              <p:nvPr/>
            </p:nvSpPr>
            <p:spPr>
              <a:xfrm>
                <a:off x="6254044" y="462845"/>
                <a:ext cx="4930124" cy="5818188"/>
              </a:xfrm>
              <a:prstGeom prst="rect">
                <a:avLst/>
              </a:prstGeom>
              <a:blipFill>
                <a:blip r:embed="rId4">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4" name="组合 13"/>
            <p:cNvGrpSpPr/>
            <p:nvPr/>
          </p:nvGrpSpPr>
          <p:grpSpPr>
            <a:xfrm>
              <a:off x="5980974" y="711266"/>
              <a:ext cx="4584907" cy="5452535"/>
              <a:chOff x="7210222" y="3140035"/>
              <a:chExt cx="1770664" cy="3272488"/>
            </a:xfrm>
          </p:grpSpPr>
          <p:sp>
            <p:nvSpPr>
              <p:cNvPr id="16" name="矩形 15"/>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 name="矩形 16"/>
              <p:cNvSpPr/>
              <p:nvPr/>
            </p:nvSpPr>
            <p:spPr>
              <a:xfrm>
                <a:off x="7210222" y="3140035"/>
                <a:ext cx="1770664" cy="3272488"/>
              </a:xfrm>
              <a:prstGeom prst="rect">
                <a:avLst/>
              </a:prstGeom>
              <a:blipFill>
                <a:blip r:embed="rId4">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
        <p:nvSpPr>
          <p:cNvPr id="29" name="矩形 28"/>
          <p:cNvSpPr/>
          <p:nvPr/>
        </p:nvSpPr>
        <p:spPr>
          <a:xfrm>
            <a:off x="7051763" y="1855201"/>
            <a:ext cx="2646878" cy="461665"/>
          </a:xfrm>
          <a:prstGeom prst="rect">
            <a:avLst/>
          </a:prstGeom>
        </p:spPr>
        <p:txBody>
          <a:bodyPr vert="horz"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新年都未有芳华，二月初惊见草芽。</a:t>
            </a:r>
            <a:endParaRPr kumimoji="0" lang="en-US" altLang="zh-CN" sz="12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白雪却嫌春色晚，故穿庭树作飞花。</a:t>
            </a:r>
            <a:endPar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32" name="文本框 31"/>
          <p:cNvSpPr txBox="1"/>
          <p:nvPr/>
        </p:nvSpPr>
        <p:spPr>
          <a:xfrm>
            <a:off x="7017955" y="2555062"/>
            <a:ext cx="2554545" cy="3162013"/>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长安大雪天，鸟雀难相觅。其中豪贵家，</a:t>
            </a:r>
            <a:endParaRPr kumimoji="0" lang="en-US" altLang="zh-CN" sz="14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捣椒泥四壁。</a:t>
            </a:r>
            <a:b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br>
            <a:endParaRPr kumimoji="0" lang="en-US" altLang="zh-CN" sz="14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到处爇红炉，周回下罗幂。暖手调金丝，</a:t>
            </a:r>
            <a:endParaRPr kumimoji="0" lang="en-US" altLang="zh-CN" sz="14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蘸甲斟琼液。</a:t>
            </a:r>
            <a:b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br>
            <a:endParaRPr kumimoji="0" lang="en-US" altLang="zh-CN" sz="14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醉唱玉尘飞，困融香汗滴。岂知饥寒人，</a:t>
            </a:r>
            <a:endParaRPr kumimoji="0" lang="en-US" altLang="zh-CN" sz="14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手脚生皴劈。</a:t>
            </a:r>
            <a:endPar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nvGrpSpPr>
          <p:cNvPr id="7" name="组合 6"/>
          <p:cNvGrpSpPr/>
          <p:nvPr/>
        </p:nvGrpSpPr>
        <p:grpSpPr>
          <a:xfrm>
            <a:off x="6546534" y="1317317"/>
            <a:ext cx="3625342" cy="461665"/>
            <a:chOff x="6546534" y="1317317"/>
            <a:chExt cx="3625342" cy="461665"/>
          </a:xfrm>
        </p:grpSpPr>
        <p:sp>
          <p:nvSpPr>
            <p:cNvPr id="19" name="文本框 18"/>
            <p:cNvSpPr txBox="1"/>
            <p:nvPr/>
          </p:nvSpPr>
          <p:spPr>
            <a:xfrm>
              <a:off x="6920676" y="1317317"/>
              <a:ext cx="2909052" cy="46166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65000"/>
                      <a:lumOff val="35000"/>
                    </a:prstClr>
                  </a:solidFill>
                  <a:effectLst/>
                  <a:uLnTx/>
                  <a:uFillTx/>
                  <a:cs typeface="+mn-ea"/>
                  <a:sym typeface="+mn-lt"/>
                </a:rPr>
                <a:t>锐旗设计出 品</a:t>
              </a:r>
              <a:endParaRPr kumimoji="0" lang="zh-CN" altLang="en-US" sz="2400" b="0" i="0" u="none" strike="noStrike" kern="1200" cap="none" spc="0" normalizeH="0" baseline="0" noProof="0" dirty="0">
                <a:ln>
                  <a:noFill/>
                </a:ln>
                <a:solidFill>
                  <a:prstClr val="black">
                    <a:lumMod val="65000"/>
                    <a:lumOff val="35000"/>
                  </a:prstClr>
                </a:solidFill>
                <a:effectLst/>
                <a:uLnTx/>
                <a:uFillTx/>
                <a:cs typeface="+mn-ea"/>
                <a:sym typeface="+mn-lt"/>
              </a:endParaRPr>
            </a:p>
          </p:txBody>
        </p:sp>
        <p:cxnSp>
          <p:nvCxnSpPr>
            <p:cNvPr id="22" name="直接连接符 21"/>
            <p:cNvCxnSpPr/>
            <p:nvPr/>
          </p:nvCxnSpPr>
          <p:spPr>
            <a:xfrm flipH="1">
              <a:off x="6546534" y="1523580"/>
              <a:ext cx="374142" cy="0"/>
            </a:xfrm>
            <a:prstGeom prst="line">
              <a:avLst/>
            </a:prstGeom>
          </p:spPr>
          <p:style>
            <a:lnRef idx="1">
              <a:schemeClr val="dk1"/>
            </a:lnRef>
            <a:fillRef idx="0">
              <a:schemeClr val="dk1"/>
            </a:fillRef>
            <a:effectRef idx="0">
              <a:schemeClr val="dk1"/>
            </a:effectRef>
            <a:fontRef idx="minor">
              <a:schemeClr val="tx1"/>
            </a:fontRef>
          </p:style>
        </p:cxnSp>
        <p:cxnSp>
          <p:nvCxnSpPr>
            <p:cNvPr id="33" name="直接连接符 32"/>
            <p:cNvCxnSpPr/>
            <p:nvPr/>
          </p:nvCxnSpPr>
          <p:spPr>
            <a:xfrm flipH="1">
              <a:off x="9797734" y="1523580"/>
              <a:ext cx="374142" cy="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par>
                          <p:cTn id="26" fill="hold">
                            <p:stCondLst>
                              <p:cond delay="3500"/>
                            </p:stCondLst>
                            <p:childTnLst>
                              <p:par>
                                <p:cTn id="27" presetID="6" presetClass="entr" presetSubtype="16"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par>
                          <p:cTn id="30" fill="hold">
                            <p:stCondLst>
                              <p:cond delay="5500"/>
                            </p:stCondLst>
                            <p:childTnLst>
                              <p:par>
                                <p:cTn id="31" presetID="18" presetClass="entr" presetSubtype="6" fill="hold" grpId="0" nodeType="afterEffect">
                                  <p:stCondLst>
                                    <p:cond delay="0"/>
                                  </p:stCondLst>
                                  <p:iterate type="lt">
                                    <p:tmPct val="10000"/>
                                  </p:iterate>
                                  <p:childTnLst>
                                    <p:set>
                                      <p:cBhvr>
                                        <p:cTn id="32" dur="1" fill="hold">
                                          <p:stCondLst>
                                            <p:cond delay="0"/>
                                          </p:stCondLst>
                                        </p:cTn>
                                        <p:tgtEl>
                                          <p:spTgt spid="29">
                                            <p:txEl>
                                              <p:pRg st="0" end="0"/>
                                            </p:txEl>
                                          </p:spTgt>
                                        </p:tgtEl>
                                        <p:attrNameLst>
                                          <p:attrName>style.visibility</p:attrName>
                                        </p:attrNameLst>
                                      </p:cBhvr>
                                      <p:to>
                                        <p:strVal val="visible"/>
                                      </p:to>
                                    </p:set>
                                    <p:animEffect transition="in" filter="strips(downRight)">
                                      <p:cBhvr>
                                        <p:cTn id="33" dur="1000"/>
                                        <p:tgtEl>
                                          <p:spTgt spid="29">
                                            <p:txEl>
                                              <p:pRg st="0" end="0"/>
                                            </p:txEl>
                                          </p:spTgt>
                                        </p:tgtEl>
                                      </p:cBhvr>
                                    </p:animEffect>
                                  </p:childTnLst>
                                </p:cTn>
                              </p:par>
                            </p:childTnLst>
                          </p:cTn>
                        </p:par>
                        <p:par>
                          <p:cTn id="34" fill="hold">
                            <p:stCondLst>
                              <p:cond delay="8000"/>
                            </p:stCondLst>
                            <p:childTnLst>
                              <p:par>
                                <p:cTn id="35" presetID="18" presetClass="entr" presetSubtype="6" fill="hold" grpId="0" nodeType="afterEffect">
                                  <p:stCondLst>
                                    <p:cond delay="0"/>
                                  </p:stCondLst>
                                  <p:iterate type="lt">
                                    <p:tmPct val="10000"/>
                                  </p:iterate>
                                  <p:childTnLst>
                                    <p:set>
                                      <p:cBhvr>
                                        <p:cTn id="36" dur="1" fill="hold">
                                          <p:stCondLst>
                                            <p:cond delay="0"/>
                                          </p:stCondLst>
                                        </p:cTn>
                                        <p:tgtEl>
                                          <p:spTgt spid="29">
                                            <p:txEl>
                                              <p:pRg st="1" end="1"/>
                                            </p:txEl>
                                          </p:spTgt>
                                        </p:tgtEl>
                                        <p:attrNameLst>
                                          <p:attrName>style.visibility</p:attrName>
                                        </p:attrNameLst>
                                      </p:cBhvr>
                                      <p:to>
                                        <p:strVal val="visible"/>
                                      </p:to>
                                    </p:set>
                                    <p:animEffect transition="in" filter="strips(downRight)">
                                      <p:cBhvr>
                                        <p:cTn id="37" dur="1000"/>
                                        <p:tgtEl>
                                          <p:spTgt spid="29">
                                            <p:txEl>
                                              <p:pRg st="1" end="1"/>
                                            </p:txEl>
                                          </p:spTgt>
                                        </p:tgtEl>
                                      </p:cBhvr>
                                    </p:animEffect>
                                  </p:childTnLst>
                                </p:cTn>
                              </p:par>
                            </p:childTnLst>
                          </p:cTn>
                        </p:par>
                        <p:par>
                          <p:cTn id="38" fill="hold">
                            <p:stCondLst>
                              <p:cond delay="10500"/>
                            </p:stCondLst>
                            <p:childTnLst>
                              <p:par>
                                <p:cTn id="39" presetID="18" presetClass="entr" presetSubtype="6" fill="hold" grpId="0" nodeType="afterEffect">
                                  <p:stCondLst>
                                    <p:cond delay="0"/>
                                  </p:stCondLst>
                                  <p:iterate type="lt">
                                    <p:tmPct val="10000"/>
                                  </p:iterate>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strips(downRight)">
                                      <p:cBhvr>
                                        <p:cTn id="41" dur="1000"/>
                                        <p:tgtEl>
                                          <p:spTgt spid="32">
                                            <p:txEl>
                                              <p:pRg st="0" end="0"/>
                                            </p:txEl>
                                          </p:spTgt>
                                        </p:tgtEl>
                                      </p:cBhvr>
                                    </p:animEffect>
                                  </p:childTnLst>
                                </p:cTn>
                              </p:par>
                            </p:childTnLst>
                          </p:cTn>
                        </p:par>
                        <p:par>
                          <p:cTn id="42" fill="hold">
                            <p:stCondLst>
                              <p:cond delay="13199"/>
                            </p:stCondLst>
                            <p:childTnLst>
                              <p:par>
                                <p:cTn id="43" presetID="18" presetClass="entr" presetSubtype="6" fill="hold" grpId="0" nodeType="afterEffect">
                                  <p:stCondLst>
                                    <p:cond delay="0"/>
                                  </p:stCondLst>
                                  <p:iterate type="lt">
                                    <p:tmPct val="10000"/>
                                  </p:iterate>
                                  <p:childTnLst>
                                    <p:set>
                                      <p:cBhvr>
                                        <p:cTn id="44" dur="1" fill="hold">
                                          <p:stCondLst>
                                            <p:cond delay="0"/>
                                          </p:stCondLst>
                                        </p:cTn>
                                        <p:tgtEl>
                                          <p:spTgt spid="32">
                                            <p:txEl>
                                              <p:pRg st="2" end="2"/>
                                            </p:txEl>
                                          </p:spTgt>
                                        </p:tgtEl>
                                        <p:attrNameLst>
                                          <p:attrName>style.visibility</p:attrName>
                                        </p:attrNameLst>
                                      </p:cBhvr>
                                      <p:to>
                                        <p:strVal val="visible"/>
                                      </p:to>
                                    </p:set>
                                    <p:animEffect transition="in" filter="strips(downRight)">
                                      <p:cBhvr>
                                        <p:cTn id="45" dur="1000"/>
                                        <p:tgtEl>
                                          <p:spTgt spid="32">
                                            <p:txEl>
                                              <p:pRg st="2" end="2"/>
                                            </p:txEl>
                                          </p:spTgt>
                                        </p:tgtEl>
                                      </p:cBhvr>
                                    </p:animEffect>
                                  </p:childTnLst>
                                </p:cTn>
                              </p:par>
                            </p:childTnLst>
                          </p:cTn>
                        </p:par>
                        <p:par>
                          <p:cTn id="46" fill="hold">
                            <p:stCondLst>
                              <p:cond delay="14699"/>
                            </p:stCondLst>
                            <p:childTnLst>
                              <p:par>
                                <p:cTn id="47" presetID="18" presetClass="entr" presetSubtype="6" fill="hold" grpId="0" nodeType="afterEffect">
                                  <p:stCondLst>
                                    <p:cond delay="0"/>
                                  </p:stCondLst>
                                  <p:iterate type="lt">
                                    <p:tmPct val="10000"/>
                                  </p:iterate>
                                  <p:childTnLst>
                                    <p:set>
                                      <p:cBhvr>
                                        <p:cTn id="48" dur="1" fill="hold">
                                          <p:stCondLst>
                                            <p:cond delay="0"/>
                                          </p:stCondLst>
                                        </p:cTn>
                                        <p:tgtEl>
                                          <p:spTgt spid="32">
                                            <p:txEl>
                                              <p:pRg st="3" end="3"/>
                                            </p:txEl>
                                          </p:spTgt>
                                        </p:tgtEl>
                                        <p:attrNameLst>
                                          <p:attrName>style.visibility</p:attrName>
                                        </p:attrNameLst>
                                      </p:cBhvr>
                                      <p:to>
                                        <p:strVal val="visible"/>
                                      </p:to>
                                    </p:set>
                                    <p:animEffect transition="in" filter="strips(downRight)">
                                      <p:cBhvr>
                                        <p:cTn id="49" dur="1000"/>
                                        <p:tgtEl>
                                          <p:spTgt spid="32">
                                            <p:txEl>
                                              <p:pRg st="3" end="3"/>
                                            </p:txEl>
                                          </p:spTgt>
                                        </p:tgtEl>
                                      </p:cBhvr>
                                    </p:animEffect>
                                  </p:childTnLst>
                                </p:cTn>
                              </p:par>
                            </p:childTnLst>
                          </p:cTn>
                        </p:par>
                        <p:par>
                          <p:cTn id="50" fill="hold">
                            <p:stCondLst>
                              <p:cond delay="17399"/>
                            </p:stCondLst>
                            <p:childTnLst>
                              <p:par>
                                <p:cTn id="51" presetID="18" presetClass="entr" presetSubtype="6" fill="hold" grpId="0" nodeType="afterEffect">
                                  <p:stCondLst>
                                    <p:cond delay="0"/>
                                  </p:stCondLst>
                                  <p:iterate type="lt">
                                    <p:tmPct val="10000"/>
                                  </p:iterate>
                                  <p:childTnLst>
                                    <p:set>
                                      <p:cBhvr>
                                        <p:cTn id="52" dur="1" fill="hold">
                                          <p:stCondLst>
                                            <p:cond delay="0"/>
                                          </p:stCondLst>
                                        </p:cTn>
                                        <p:tgtEl>
                                          <p:spTgt spid="32">
                                            <p:txEl>
                                              <p:pRg st="5" end="5"/>
                                            </p:txEl>
                                          </p:spTgt>
                                        </p:tgtEl>
                                        <p:attrNameLst>
                                          <p:attrName>style.visibility</p:attrName>
                                        </p:attrNameLst>
                                      </p:cBhvr>
                                      <p:to>
                                        <p:strVal val="visible"/>
                                      </p:to>
                                    </p:set>
                                    <p:animEffect transition="in" filter="strips(downRight)">
                                      <p:cBhvr>
                                        <p:cTn id="53" dur="1000"/>
                                        <p:tgtEl>
                                          <p:spTgt spid="32">
                                            <p:txEl>
                                              <p:pRg st="5" end="5"/>
                                            </p:txEl>
                                          </p:spTgt>
                                        </p:tgtEl>
                                      </p:cBhvr>
                                    </p:animEffect>
                                  </p:childTnLst>
                                </p:cTn>
                              </p:par>
                            </p:childTnLst>
                          </p:cTn>
                        </p:par>
                        <p:par>
                          <p:cTn id="54" fill="hold">
                            <p:stCondLst>
                              <p:cond delay="18899"/>
                            </p:stCondLst>
                            <p:childTnLst>
                              <p:par>
                                <p:cTn id="55" presetID="18" presetClass="entr" presetSubtype="6" fill="hold" grpId="0" nodeType="afterEffect">
                                  <p:stCondLst>
                                    <p:cond delay="0"/>
                                  </p:stCondLst>
                                  <p:iterate type="lt">
                                    <p:tmPct val="10000"/>
                                  </p:iterate>
                                  <p:childTnLst>
                                    <p:set>
                                      <p:cBhvr>
                                        <p:cTn id="56" dur="1" fill="hold">
                                          <p:stCondLst>
                                            <p:cond delay="0"/>
                                          </p:stCondLst>
                                        </p:cTn>
                                        <p:tgtEl>
                                          <p:spTgt spid="32">
                                            <p:txEl>
                                              <p:pRg st="6" end="6"/>
                                            </p:txEl>
                                          </p:spTgt>
                                        </p:tgtEl>
                                        <p:attrNameLst>
                                          <p:attrName>style.visibility</p:attrName>
                                        </p:attrNameLst>
                                      </p:cBhvr>
                                      <p:to>
                                        <p:strVal val="visible"/>
                                      </p:to>
                                    </p:set>
                                    <p:animEffect transition="in" filter="strips(downRight)">
                                      <p:cBhvr>
                                        <p:cTn id="57" dur="1000"/>
                                        <p:tgtEl>
                                          <p:spTgt spid="32">
                                            <p:txEl>
                                              <p:pRg st="6" end="6"/>
                                            </p:txEl>
                                          </p:spTgt>
                                        </p:tgtEl>
                                      </p:cBhvr>
                                    </p:animEffect>
                                  </p:childTnLst>
                                </p:cTn>
                              </p:par>
                            </p:childTnLst>
                          </p:cTn>
                        </p:par>
                        <p:par>
                          <p:cTn id="58" fill="hold">
                            <p:stCondLst>
                              <p:cond delay="21599"/>
                            </p:stCondLst>
                            <p:childTnLst>
                              <p:par>
                                <p:cTn id="59" presetID="18" presetClass="entr" presetSubtype="6" fill="hold" grpId="0" nodeType="afterEffect">
                                  <p:stCondLst>
                                    <p:cond delay="0"/>
                                  </p:stCondLst>
                                  <p:iterate type="lt">
                                    <p:tmPct val="10000"/>
                                  </p:iterate>
                                  <p:childTnLst>
                                    <p:set>
                                      <p:cBhvr>
                                        <p:cTn id="60" dur="1" fill="hold">
                                          <p:stCondLst>
                                            <p:cond delay="0"/>
                                          </p:stCondLst>
                                        </p:cTn>
                                        <p:tgtEl>
                                          <p:spTgt spid="32">
                                            <p:txEl>
                                              <p:pRg st="8" end="8"/>
                                            </p:txEl>
                                          </p:spTgt>
                                        </p:tgtEl>
                                        <p:attrNameLst>
                                          <p:attrName>style.visibility</p:attrName>
                                        </p:attrNameLst>
                                      </p:cBhvr>
                                      <p:to>
                                        <p:strVal val="visible"/>
                                      </p:to>
                                    </p:set>
                                    <p:animEffect transition="in" filter="strips(downRight)">
                                      <p:cBhvr>
                                        <p:cTn id="61" dur="1000"/>
                                        <p:tgtEl>
                                          <p:spTgt spid="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a:grayscl/>
            <a:lum bright="20000" contrast="-40000"/>
          </a:blip>
          <a:stretch>
            <a:fillRect/>
          </a:stretch>
        </p:blipFill>
        <p:spPr>
          <a:xfrm rot="12615590" flipV="1">
            <a:off x="-68140" y="-685018"/>
            <a:ext cx="5908430" cy="7647960"/>
          </a:xfrm>
          <a:prstGeom prst="rect">
            <a:avLst/>
          </a:prstGeom>
        </p:spPr>
      </p:pic>
      <p:grpSp>
        <p:nvGrpSpPr>
          <p:cNvPr id="14" name="组合 13"/>
          <p:cNvGrpSpPr/>
          <p:nvPr/>
        </p:nvGrpSpPr>
        <p:grpSpPr>
          <a:xfrm>
            <a:off x="6202121" y="338665"/>
            <a:ext cx="5372790" cy="6389513"/>
            <a:chOff x="7210222" y="3140035"/>
            <a:chExt cx="1770664" cy="3272488"/>
          </a:xfrm>
        </p:grpSpPr>
        <p:sp>
          <p:nvSpPr>
            <p:cNvPr id="16" name="矩形 15"/>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 name="矩形 16"/>
            <p:cNvSpPr/>
            <p:nvPr/>
          </p:nvSpPr>
          <p:spPr>
            <a:xfrm>
              <a:off x="7210222" y="3140035"/>
              <a:ext cx="1770664" cy="3272488"/>
            </a:xfrm>
            <a:prstGeom prst="rect">
              <a:avLst/>
            </a:prstGeom>
            <a:blipFill>
              <a:blip r:embed="rId4">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29" name="矩形 28"/>
          <p:cNvSpPr/>
          <p:nvPr/>
        </p:nvSpPr>
        <p:spPr>
          <a:xfrm>
            <a:off x="6531610" y="1789430"/>
            <a:ext cx="5043805" cy="4255135"/>
          </a:xfrm>
          <a:prstGeom prst="rect">
            <a:avLst/>
          </a:prstGeom>
        </p:spPr>
        <p:txBody>
          <a:bodyPr vert="horz"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lumMod val="65000"/>
                    <a:lumOff val="35000"/>
                  </a:prstClr>
                </a:solidFill>
                <a:effectLst/>
                <a:uLnTx/>
                <a:uFillTx/>
                <a:cs typeface="+mn-ea"/>
                <a:sym typeface="+mn-lt"/>
              </a:rPr>
              <a:t>·</a:t>
            </a: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Nowadays the whole world all pays attention to the protection of environment. </a:t>
            </a:r>
            <a:endPar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lumMod val="65000"/>
                    <a:lumOff val="35000"/>
                  </a:prstClr>
                </a:solidFill>
                <a:effectLst/>
                <a:uLnTx/>
                <a:uFillTx/>
                <a:cs typeface="+mn-ea"/>
                <a:sym typeface="+mn-lt"/>
              </a:rPr>
              <a:t>·In the face of increasingly severe eco-crisis, eco- ethnics and eco- philosophy</a:t>
            </a:r>
            <a:endParaRPr kumimoji="0" lang="en-US" altLang="zh-CN" sz="2000" b="1"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appeared. </a:t>
            </a:r>
            <a:endPar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lumMod val="65000"/>
                    <a:lumOff val="35000"/>
                  </a:prstClr>
                </a:solidFill>
                <a:effectLst/>
                <a:uLnTx/>
                <a:uFillTx/>
                <a:cs typeface="+mn-ea"/>
                <a:sym typeface="+mn-lt"/>
              </a:rPr>
              <a:t>·</a:t>
            </a: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Chinese traditional culture</a:t>
            </a:r>
            <a:r>
              <a:rPr kumimoji="0" lang="en-US" altLang="zh-CN" sz="2000" b="1" i="0" u="none" strike="noStrike" kern="1200" cap="none" spc="0" normalizeH="0" baseline="0" noProof="0" dirty="0">
                <a:ln>
                  <a:noFill/>
                </a:ln>
                <a:solidFill>
                  <a:prstClr val="black">
                    <a:lumMod val="65000"/>
                    <a:lumOff val="35000"/>
                  </a:prstClr>
                </a:solidFill>
                <a:effectLst/>
                <a:uLnTx/>
                <a:uFillTx/>
                <a:cs typeface="+mn-ea"/>
                <a:sym typeface="+mn-lt"/>
              </a:rPr>
              <a:t> </a:t>
            </a: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contains intense eco- consciousness, which is the same as nowadays</a:t>
            </a:r>
            <a:r>
              <a:rPr kumimoji="0" lang="en-US" altLang="zh-CN" sz="2000" b="1" i="0" u="none" strike="noStrike" kern="1200" cap="none" spc="0" normalizeH="0" baseline="0" noProof="0" dirty="0">
                <a:ln>
                  <a:noFill/>
                </a:ln>
                <a:solidFill>
                  <a:prstClr val="black">
                    <a:lumMod val="65000"/>
                    <a:lumOff val="35000"/>
                  </a:prstClr>
                </a:solidFill>
                <a:effectLst/>
                <a:uLnTx/>
                <a:uFillTx/>
                <a:cs typeface="+mn-ea"/>
                <a:sym typeface="+mn-lt"/>
              </a:rPr>
              <a:t>’ </a:t>
            </a: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eco- ethnics and eco-</a:t>
            </a:r>
            <a:r>
              <a:rPr kumimoji="0" lang="en-US" altLang="zh-CN" sz="2000" b="1" i="0" u="none" strike="noStrike" kern="1200" cap="none" spc="0" normalizeH="0" baseline="0" noProof="0" dirty="0">
                <a:ln>
                  <a:noFill/>
                </a:ln>
                <a:solidFill>
                  <a:prstClr val="black">
                    <a:lumMod val="65000"/>
                    <a:lumOff val="35000"/>
                  </a:prstClr>
                </a:solidFill>
                <a:effectLst/>
                <a:uLnTx/>
                <a:uFillTx/>
                <a:cs typeface="+mn-ea"/>
                <a:sym typeface="+mn-lt"/>
              </a:rPr>
              <a:t> </a:t>
            </a: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philosophy.</a:t>
            </a:r>
            <a:endPar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nvGrpSpPr>
          <p:cNvPr id="2" name="组合 1"/>
          <p:cNvGrpSpPr/>
          <p:nvPr/>
        </p:nvGrpSpPr>
        <p:grpSpPr>
          <a:xfrm>
            <a:off x="6990622" y="1251722"/>
            <a:ext cx="3625342" cy="521970"/>
            <a:chOff x="6990622" y="1251722"/>
            <a:chExt cx="3625342" cy="521970"/>
          </a:xfrm>
        </p:grpSpPr>
        <p:sp>
          <p:nvSpPr>
            <p:cNvPr id="19" name="文本框 18"/>
            <p:cNvSpPr txBox="1"/>
            <p:nvPr/>
          </p:nvSpPr>
          <p:spPr>
            <a:xfrm>
              <a:off x="7364764" y="1251722"/>
              <a:ext cx="2909052" cy="521970"/>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65000"/>
                      <a:lumOff val="35000"/>
                    </a:prstClr>
                  </a:solidFill>
                  <a:effectLst/>
                  <a:uLnTx/>
                  <a:uFillTx/>
                  <a:latin typeface="Arial Black" panose="020B0A04020102020204" charset="0"/>
                  <a:cs typeface="Arial Black" panose="020B0A04020102020204" charset="0"/>
                  <a:sym typeface="+mn-lt"/>
                </a:rPr>
                <a:t>Lead-in</a:t>
              </a:r>
              <a:endParaRPr kumimoji="0" lang="en-US" altLang="zh-CN" sz="2800" b="0" i="0" u="none" strike="noStrike" kern="1200" cap="none" spc="0" normalizeH="0" baseline="0" noProof="0" dirty="0">
                <a:ln>
                  <a:noFill/>
                </a:ln>
                <a:solidFill>
                  <a:prstClr val="black">
                    <a:lumMod val="65000"/>
                    <a:lumOff val="35000"/>
                  </a:prstClr>
                </a:solidFill>
                <a:effectLst/>
                <a:uLnTx/>
                <a:uFillTx/>
                <a:latin typeface="Arial Black" panose="020B0A04020102020204" charset="0"/>
                <a:cs typeface="Arial Black" panose="020B0A04020102020204" charset="0"/>
                <a:sym typeface="+mn-lt"/>
              </a:endParaRPr>
            </a:p>
          </p:txBody>
        </p:sp>
        <p:cxnSp>
          <p:nvCxnSpPr>
            <p:cNvPr id="22" name="直接连接符 21"/>
            <p:cNvCxnSpPr/>
            <p:nvPr/>
          </p:nvCxnSpPr>
          <p:spPr>
            <a:xfrm flipH="1">
              <a:off x="6990622" y="1457985"/>
              <a:ext cx="374142" cy="0"/>
            </a:xfrm>
            <a:prstGeom prst="line">
              <a:avLst/>
            </a:prstGeom>
          </p:spPr>
          <p:style>
            <a:lnRef idx="1">
              <a:schemeClr val="dk1"/>
            </a:lnRef>
            <a:fillRef idx="0">
              <a:schemeClr val="dk1"/>
            </a:fillRef>
            <a:effectRef idx="0">
              <a:schemeClr val="dk1"/>
            </a:effectRef>
            <a:fontRef idx="minor">
              <a:schemeClr val="tx1"/>
            </a:fontRef>
          </p:style>
        </p:cxnSp>
        <p:cxnSp>
          <p:nvCxnSpPr>
            <p:cNvPr id="33" name="直接连接符 32"/>
            <p:cNvCxnSpPr/>
            <p:nvPr/>
          </p:nvCxnSpPr>
          <p:spPr>
            <a:xfrm flipH="1">
              <a:off x="10241822" y="1457985"/>
              <a:ext cx="374142" cy="0"/>
            </a:xfrm>
            <a:prstGeom prst="line">
              <a:avLst/>
            </a:prstGeom>
          </p:spPr>
          <p:style>
            <a:lnRef idx="1">
              <a:schemeClr val="dk1"/>
            </a:lnRef>
            <a:fillRef idx="0">
              <a:schemeClr val="dk1"/>
            </a:fillRef>
            <a:effectRef idx="0">
              <a:schemeClr val="dk1"/>
            </a:effectRef>
            <a:fontRef idx="minor">
              <a:schemeClr val="tx1"/>
            </a:fontRef>
          </p:style>
        </p:cxnSp>
      </p:gr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b="26591"/>
          <a:stretch>
            <a:fillRect/>
          </a:stretch>
        </p:blipFill>
        <p:spPr>
          <a:xfrm>
            <a:off x="3016025" y="794176"/>
            <a:ext cx="2416274" cy="2452524"/>
          </a:xfrm>
          <a:prstGeom prst="ellipse">
            <a:avLst/>
          </a:prstGeom>
          <a:effectLst>
            <a:outerShdw blurRad="190500" sx="102000" sy="102000" algn="ctr" rotWithShape="0">
              <a:prstClr val="black">
                <a:alpha val="40000"/>
              </a:prstClr>
            </a:outerShdw>
          </a:effectLst>
        </p:spPr>
      </p:pic>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l="28881" t="21918" r="33295" b="16604"/>
          <a:stretch>
            <a:fillRect/>
          </a:stretch>
        </p:blipFill>
        <p:spPr>
          <a:xfrm>
            <a:off x="1305735" y="2020438"/>
            <a:ext cx="2426992" cy="2465504"/>
          </a:xfrm>
          <a:prstGeom prst="ellipse">
            <a:avLst/>
          </a:prstGeom>
          <a:effectLst>
            <a:outerShdw blurRad="190500" sx="102000" sy="102000" algn="ctr" rotWithShape="0">
              <a:prstClr val="black">
                <a:alpha val="40000"/>
              </a:prstClr>
            </a:outerShdw>
          </a:effectLst>
        </p:spPr>
      </p:pic>
      <p:pic>
        <p:nvPicPr>
          <p:cNvPr id="6" name="图片 5"/>
          <p:cNvPicPr>
            <a:picLocks noChangeAspect="1"/>
          </p:cNvPicPr>
          <p:nvPr/>
        </p:nvPicPr>
        <p:blipFill rotWithShape="1">
          <a:blip r:embed="rId7" cstate="print">
            <a:extLst>
              <a:ext uri="{28A0092B-C50C-407E-A947-70E740481C1C}">
                <a14:useLocalDpi xmlns:a14="http://schemas.microsoft.com/office/drawing/2010/main" val="0"/>
              </a:ext>
            </a:extLst>
          </a:blip>
          <a:srcRect t="14391" b="23387"/>
          <a:stretch>
            <a:fillRect/>
          </a:stretch>
        </p:blipFill>
        <p:spPr>
          <a:xfrm>
            <a:off x="1030090" y="3846394"/>
            <a:ext cx="2461607" cy="2468116"/>
          </a:xfrm>
          <a:prstGeom prst="ellipse">
            <a:avLst/>
          </a:prstGeom>
          <a:effectLst>
            <a:outerShdw blurRad="190500" sx="102000" sy="102000" algn="ctr" rotWithShape="0">
              <a:prstClr val="black">
                <a:alpha val="40000"/>
              </a:prst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3500"/>
                            </p:stCondLst>
                            <p:childTnLst>
                              <p:par>
                                <p:cTn id="30" presetID="6"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par>
                          <p:cTn id="33" fill="hold">
                            <p:stCondLst>
                              <p:cond delay="5500"/>
                            </p:stCondLst>
                            <p:childTnLst>
                              <p:par>
                                <p:cTn id="34" presetID="18" presetClass="entr" presetSubtype="6" fill="hold" grpId="0" nodeType="afterEffect">
                                  <p:stCondLst>
                                    <p:cond delay="0"/>
                                  </p:stCondLst>
                                  <p:iterate type="lt">
                                    <p:tmPct val="10000"/>
                                  </p:iterate>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strips(downRight)">
                                      <p:cBhvr>
                                        <p:cTn id="36" dur="1000"/>
                                        <p:tgtEl>
                                          <p:spTgt spid="2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iterate type="lt">
                                    <p:tmPct val="10000"/>
                                  </p:iterate>
                                  <p:childTnLst>
                                    <p:set>
                                      <p:cBhvr>
                                        <p:cTn id="40" dur="1" fill="hold">
                                          <p:stCondLst>
                                            <p:cond delay="0"/>
                                          </p:stCondLst>
                                        </p:cTn>
                                        <p:tgtEl>
                                          <p:spTgt spid="29">
                                            <p:txEl>
                                              <p:pRg st="2" end="2"/>
                                            </p:txEl>
                                          </p:spTgt>
                                        </p:tgtEl>
                                        <p:attrNameLst>
                                          <p:attrName>style.visibility</p:attrName>
                                        </p:attrNameLst>
                                      </p:cBhvr>
                                      <p:to>
                                        <p:strVal val="visible"/>
                                      </p:to>
                                    </p:set>
                                    <p:animEffect transition="in" filter="strips(downRight)">
                                      <p:cBhvr>
                                        <p:cTn id="41" dur="1000"/>
                                        <p:tgtEl>
                                          <p:spTgt spid="29">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grpId="0" nodeType="clickEffect">
                                  <p:stCondLst>
                                    <p:cond delay="0"/>
                                  </p:stCondLst>
                                  <p:iterate type="lt">
                                    <p:tmPct val="10000"/>
                                  </p:iterate>
                                  <p:childTnLst>
                                    <p:set>
                                      <p:cBhvr>
                                        <p:cTn id="45" dur="1" fill="hold">
                                          <p:stCondLst>
                                            <p:cond delay="0"/>
                                          </p:stCondLst>
                                        </p:cTn>
                                        <p:tgtEl>
                                          <p:spTgt spid="29">
                                            <p:txEl>
                                              <p:pRg st="3" end="3"/>
                                            </p:txEl>
                                          </p:spTgt>
                                        </p:tgtEl>
                                        <p:attrNameLst>
                                          <p:attrName>style.visibility</p:attrName>
                                        </p:attrNameLst>
                                      </p:cBhvr>
                                      <p:to>
                                        <p:strVal val="visible"/>
                                      </p:to>
                                    </p:set>
                                    <p:animEffect transition="in" filter="strips(downRight)">
                                      <p:cBhvr>
                                        <p:cTn id="46" dur="1000"/>
                                        <p:tgtEl>
                                          <p:spTgt spid="29">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grpId="0" nodeType="clickEffect">
                                  <p:stCondLst>
                                    <p:cond delay="0"/>
                                  </p:stCondLst>
                                  <p:iterate type="lt">
                                    <p:tmPct val="10000"/>
                                  </p:iterate>
                                  <p:childTnLst>
                                    <p:set>
                                      <p:cBhvr>
                                        <p:cTn id="50" dur="1" fill="hold">
                                          <p:stCondLst>
                                            <p:cond delay="0"/>
                                          </p:stCondLst>
                                        </p:cTn>
                                        <p:tgtEl>
                                          <p:spTgt spid="29">
                                            <p:txEl>
                                              <p:pRg st="5" end="5"/>
                                            </p:txEl>
                                          </p:spTgt>
                                        </p:tgtEl>
                                        <p:attrNameLst>
                                          <p:attrName>style.visibility</p:attrName>
                                        </p:attrNameLst>
                                      </p:cBhvr>
                                      <p:to>
                                        <p:strVal val="visible"/>
                                      </p:to>
                                    </p:set>
                                    <p:animEffect transition="in" filter="strips(downRight)">
                                      <p:cBhvr>
                                        <p:cTn id="51" dur="10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61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5" name="文本框 4"/>
          <p:cNvSpPr txBox="1"/>
          <p:nvPr/>
        </p:nvSpPr>
        <p:spPr>
          <a:xfrm>
            <a:off x="0" y="325120"/>
            <a:ext cx="5299075" cy="52197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65000"/>
                    <a:lumOff val="35000"/>
                  </a:prstClr>
                </a:solidFill>
                <a:effectLst/>
                <a:uLnTx/>
                <a:uFillTx/>
                <a:latin typeface="Arial Black" panose="020B0A04020102020204" charset="0"/>
                <a:cs typeface="Arial Black" panose="020B0A04020102020204" charset="0"/>
                <a:sym typeface="+mn-lt"/>
              </a:rPr>
              <a:t>The Philosophy of “Life”</a:t>
            </a:r>
            <a:endParaRPr kumimoji="0" lang="en-US" altLang="zh-CN" sz="2800" b="0" i="0" u="none" strike="noStrike" kern="1200" cap="none" spc="0" normalizeH="0" baseline="0" noProof="0" dirty="0">
              <a:ln>
                <a:noFill/>
              </a:ln>
              <a:solidFill>
                <a:prstClr val="black">
                  <a:lumMod val="65000"/>
                  <a:lumOff val="35000"/>
                </a:prstClr>
              </a:solidFill>
              <a:effectLst/>
              <a:uLnTx/>
              <a:uFillTx/>
              <a:latin typeface="Arial Black" panose="020B0A04020102020204" charset="0"/>
              <a:cs typeface="Arial Black" panose="020B0A04020102020204" charset="0"/>
              <a:sym typeface="+mn-lt"/>
            </a:endParaRPr>
          </a:p>
        </p:txBody>
      </p:sp>
      <p:cxnSp>
        <p:nvCxnSpPr>
          <p:cNvPr id="7" name="直接连接符 6"/>
          <p:cNvCxnSpPr/>
          <p:nvPr/>
        </p:nvCxnSpPr>
        <p:spPr>
          <a:xfrm flipH="1">
            <a:off x="260838" y="846797"/>
            <a:ext cx="4366847" cy="0"/>
          </a:xfrm>
          <a:prstGeom prst="line">
            <a:avLst/>
          </a:prstGeom>
        </p:spPr>
        <p:style>
          <a:lnRef idx="1">
            <a:schemeClr val="dk1"/>
          </a:lnRef>
          <a:fillRef idx="0">
            <a:schemeClr val="dk1"/>
          </a:fillRef>
          <a:effectRef idx="0">
            <a:schemeClr val="dk1"/>
          </a:effectRef>
          <a:fontRef idx="minor">
            <a:schemeClr val="tx1"/>
          </a:fontRef>
        </p:style>
      </p:cxnSp>
      <p:sp>
        <p:nvSpPr>
          <p:cNvPr id="8" name="矩形 7"/>
          <p:cNvSpPr/>
          <p:nvPr/>
        </p:nvSpPr>
        <p:spPr>
          <a:xfrm>
            <a:off x="505268" y="911696"/>
            <a:ext cx="3319780" cy="368300"/>
          </a:xfrm>
          <a:prstGeom prst="rect">
            <a:avLst/>
          </a:prstGeom>
        </p:spPr>
        <p:txBody>
          <a:bodyPr vert="horz"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lumMod val="65000"/>
                    <a:lumOff val="35000"/>
                  </a:prstClr>
                </a:solidFill>
                <a:effectLst/>
                <a:uLnTx/>
                <a:uFillTx/>
                <a:cs typeface="+mn-ea"/>
                <a:sym typeface="+mn-lt"/>
              </a:rPr>
              <a:t>Eco-ethics and Eco-philosophy</a:t>
            </a:r>
            <a:endParaRPr kumimoji="0" lang="en-US" sz="1800" b="0" i="0" u="none" strike="noStrike" kern="1200" cap="none" spc="0" normalizeH="0" baseline="0" noProof="0" dirty="0">
              <a:ln>
                <a:noFill/>
              </a:ln>
              <a:solidFill>
                <a:prstClr val="black">
                  <a:lumMod val="65000"/>
                  <a:lumOff val="35000"/>
                </a:prstClr>
              </a:solidFill>
              <a:effectLst/>
              <a:uLnTx/>
              <a:uFillTx/>
              <a:cs typeface="+mn-ea"/>
              <a:sym typeface="+mn-lt"/>
            </a:endParaRPr>
          </a:p>
        </p:txBody>
      </p:sp>
      <p:pic>
        <p:nvPicPr>
          <p:cNvPr id="741" name="图片 740"/>
          <p:cNvPicPr>
            <a:picLocks noChangeAspect="1"/>
          </p:cNvPicPr>
          <p:nvPr>
            <p:custDataLst>
              <p:tags r:id="rId3"/>
            </p:custDataLst>
          </p:nvPr>
        </p:nvPicPr>
        <p:blipFill>
          <a:blip r:embed="rId4"/>
          <a:stretch>
            <a:fillRect/>
          </a:stretch>
        </p:blipFill>
        <p:spPr>
          <a:xfrm rot="16200000" flipV="1">
            <a:off x="433705" y="3478530"/>
            <a:ext cx="2945765" cy="3813175"/>
          </a:xfrm>
          <a:prstGeom prst="rect">
            <a:avLst/>
          </a:prstGeom>
        </p:spPr>
      </p:pic>
      <p:sp>
        <p:nvSpPr>
          <p:cNvPr id="18" name="自由: 形状 17"/>
          <p:cNvSpPr/>
          <p:nvPr>
            <p:custDataLst>
              <p:tags r:id="rId5"/>
            </p:custDataLst>
          </p:nvPr>
        </p:nvSpPr>
        <p:spPr>
          <a:xfrm>
            <a:off x="3949700" y="0"/>
            <a:ext cx="8242300" cy="6858000"/>
          </a:xfrm>
          <a:custGeom>
            <a:avLst/>
            <a:gdLst>
              <a:gd name="connsiteX0" fmla="*/ 1358039 w 7808747"/>
              <a:gd name="connsiteY0" fmla="*/ 0 h 6858000"/>
              <a:gd name="connsiteX1" fmla="*/ 7808747 w 7808747"/>
              <a:gd name="connsiteY1" fmla="*/ 0 h 6858000"/>
              <a:gd name="connsiteX2" fmla="*/ 7808747 w 7808747"/>
              <a:gd name="connsiteY2" fmla="*/ 6858000 h 6858000"/>
              <a:gd name="connsiteX3" fmla="*/ 1427661 w 7808747"/>
              <a:gd name="connsiteY3" fmla="*/ 6858000 h 6858000"/>
              <a:gd name="connsiteX4" fmla="*/ 1278500 w 7808747"/>
              <a:gd name="connsiteY4" fmla="*/ 6701551 h 6858000"/>
              <a:gd name="connsiteX5" fmla="*/ 0 w 7808747"/>
              <a:gd name="connsiteY5" fmla="*/ 3392488 h 6858000"/>
              <a:gd name="connsiteX6" fmla="*/ 1278500 w 7808747"/>
              <a:gd name="connsiteY6" fmla="*/ 834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747" h="6858000">
                <a:moveTo>
                  <a:pt x="1358039" y="0"/>
                </a:moveTo>
                <a:lnTo>
                  <a:pt x="7808747" y="0"/>
                </a:lnTo>
                <a:lnTo>
                  <a:pt x="7808747" y="6858000"/>
                </a:lnTo>
                <a:lnTo>
                  <a:pt x="1427661" y="6858000"/>
                </a:lnTo>
                <a:lnTo>
                  <a:pt x="1278500" y="6701551"/>
                </a:lnTo>
                <a:cubicBezTo>
                  <a:pt x="484146" y="5827567"/>
                  <a:pt x="0" y="4666567"/>
                  <a:pt x="0" y="3392488"/>
                </a:cubicBezTo>
                <a:cubicBezTo>
                  <a:pt x="0" y="2118410"/>
                  <a:pt x="484146" y="957410"/>
                  <a:pt x="1278500" y="83426"/>
                </a:cubicBezTo>
                <a:close/>
              </a:path>
            </a:pathLst>
          </a:custGeom>
          <a:blipFill dpi="0" rotWithShape="1">
            <a:blip r:embed="rId6">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300"/>
                      </a14:imgEffect>
                      <a14:imgEffect>
                        <a14:saturation sat="0"/>
                      </a14:imgEffect>
                      <a14:imgEffect>
                        <a14:sharpenSoften amount="-100000"/>
                      </a14:imgEffect>
                    </a14:imgLayer>
                  </a14:imgProps>
                </a:ext>
              </a:extLst>
            </a:blip>
            <a:srcRect/>
            <a:tile tx="0" ty="0" sx="100000" sy="100000" flip="none" algn="tl"/>
          </a:blipFill>
          <a:ln>
            <a:noFill/>
          </a:ln>
          <a:effectLst>
            <a:outerShdw blurRad="368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 </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 name="文本框 1"/>
          <p:cNvSpPr txBox="1"/>
          <p:nvPr/>
        </p:nvSpPr>
        <p:spPr>
          <a:xfrm>
            <a:off x="380365" y="2653665"/>
            <a:ext cx="3569970" cy="645160"/>
          </a:xfrm>
          <a:prstGeom prst="rect">
            <a:avLst/>
          </a:prstGeom>
          <a:noFill/>
        </p:spPr>
        <p:txBody>
          <a:bodyPr wrap="square" rtlCol="0">
            <a:spAutoFit/>
          </a:bodyPr>
          <a:p>
            <a:r>
              <a:rPr lang="en-US" altLang="zh-CN"/>
              <a:t>T</a:t>
            </a:r>
            <a:r>
              <a:rPr lang="en-US" altLang="zh-CN"/>
              <a:t>raditional Chinese philosophy is a philosophy of “life”.</a:t>
            </a:r>
            <a:endParaRPr lang="en-US" altLang="zh-CN"/>
          </a:p>
        </p:txBody>
      </p:sp>
      <p:grpSp>
        <p:nvGrpSpPr>
          <p:cNvPr id="3" name="组合 2"/>
          <p:cNvGrpSpPr/>
          <p:nvPr/>
        </p:nvGrpSpPr>
        <p:grpSpPr>
          <a:xfrm>
            <a:off x="5014595" y="852805"/>
            <a:ext cx="7265035" cy="1702447"/>
            <a:chOff x="6508540" y="870243"/>
            <a:chExt cx="3868208" cy="1702612"/>
          </a:xfrm>
        </p:grpSpPr>
        <p:sp>
          <p:nvSpPr>
            <p:cNvPr id="9" name="文本框 8"/>
            <p:cNvSpPr txBox="1"/>
            <p:nvPr/>
          </p:nvSpPr>
          <p:spPr>
            <a:xfrm>
              <a:off x="6508540" y="870243"/>
              <a:ext cx="2934088" cy="522021"/>
            </a:xfrm>
            <a:prstGeom prst="rect">
              <a:avLst/>
            </a:prstGeom>
            <a:noFill/>
          </p:spPr>
          <p:txBody>
            <a:bodyPr vert="horz"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lumMod val="65000"/>
                      <a:lumOff val="35000"/>
                    </a:prstClr>
                  </a:solidFill>
                  <a:effectLst/>
                  <a:uLnTx/>
                  <a:uFillTx/>
                  <a:cs typeface="+mn-ea"/>
                  <a:sym typeface="+mn-lt"/>
                </a:rPr>
                <a:t>Confucius</a:t>
              </a:r>
              <a:endParaRPr kumimoji="0" lang="en-US" altLang="zh-CN" sz="2800" b="1" i="0" u="none" strike="noStrike" kern="1200" cap="none" spc="0" normalizeH="0" baseline="0" noProof="0" dirty="0">
                <a:ln>
                  <a:noFill/>
                </a:ln>
                <a:solidFill>
                  <a:prstClr val="black">
                    <a:lumMod val="65000"/>
                    <a:lumOff val="35000"/>
                  </a:prstClr>
                </a:solidFill>
                <a:effectLst/>
                <a:uLnTx/>
                <a:uFillTx/>
                <a:cs typeface="+mn-ea"/>
                <a:sym typeface="+mn-lt"/>
              </a:endParaRPr>
            </a:p>
          </p:txBody>
        </p:sp>
        <p:cxnSp>
          <p:nvCxnSpPr>
            <p:cNvPr id="10" name="直接连接符 9"/>
            <p:cNvCxnSpPr/>
            <p:nvPr/>
          </p:nvCxnSpPr>
          <p:spPr>
            <a:xfrm flipH="1">
              <a:off x="6508540" y="1444967"/>
              <a:ext cx="2826964" cy="0"/>
            </a:xfrm>
            <a:prstGeom prst="line">
              <a:avLst/>
            </a:prstGeom>
          </p:spPr>
          <p:style>
            <a:lnRef idx="1">
              <a:schemeClr val="dk1"/>
            </a:lnRef>
            <a:fillRef idx="0">
              <a:schemeClr val="dk1"/>
            </a:fillRef>
            <a:effectRef idx="0">
              <a:schemeClr val="dk1"/>
            </a:effectRef>
            <a:fontRef idx="minor">
              <a:schemeClr val="tx1"/>
            </a:fontRef>
          </p:style>
        </p:cxnSp>
        <p:sp>
          <p:nvSpPr>
            <p:cNvPr id="11" name="矩形 10"/>
            <p:cNvSpPr/>
            <p:nvPr/>
          </p:nvSpPr>
          <p:spPr>
            <a:xfrm>
              <a:off x="6508540" y="1558027"/>
              <a:ext cx="3868208" cy="1014828"/>
            </a:xfrm>
            <a:prstGeom prst="rect">
              <a:avLst/>
            </a:prstGeom>
          </p:spPr>
          <p:txBody>
            <a:bodyPr vert="horz" wrap="squar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rPr>
                <a:t>Heaven is the source of all living things.</a:t>
              </a:r>
              <a:endPar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lumMod val="65000"/>
                      <a:lumOff val="35000"/>
                    </a:prstClr>
                  </a:solidFill>
                  <a:effectLst/>
                  <a:uLnTx/>
                  <a:uFillTx/>
                  <a:cs typeface="+mn-ea"/>
                  <a:sym typeface="+mn-lt"/>
                </a:rPr>
                <a:t>The creation of life is the“Heavenly Way(</a:t>
              </a:r>
              <a:r>
                <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rPr>
                <a:t>天道</a:t>
              </a:r>
              <a:r>
                <a:rPr kumimoji="0" lang="en-US" altLang="zh-CN" sz="2000" b="0" i="0" u="none" strike="noStrike" kern="1200" cap="none" spc="0" normalizeH="0" baseline="0" noProof="0" dirty="0">
                  <a:ln>
                    <a:noFill/>
                  </a:ln>
                  <a:solidFill>
                    <a:prstClr val="black">
                      <a:lumMod val="65000"/>
                      <a:lumOff val="35000"/>
                    </a:prstClr>
                  </a:solidFill>
                  <a:effectLst/>
                  <a:uLnTx/>
                  <a:uFillTx/>
                  <a:cs typeface="+mn-ea"/>
                  <a:sym typeface="+mn-lt"/>
                </a:rPr>
                <a:t>)”and the“Heavenly Destination(</a:t>
              </a:r>
              <a:r>
                <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rPr>
                <a:t>天命</a:t>
              </a:r>
              <a:r>
                <a:rPr kumimoji="0" lang="en-US" altLang="zh-CN" sz="2000" b="0" i="0" u="none" strike="noStrike" kern="1200" cap="none" spc="0" normalizeH="0" baseline="0" noProof="0" dirty="0">
                  <a:ln>
                    <a:noFill/>
                  </a:ln>
                  <a:solidFill>
                    <a:prstClr val="black">
                      <a:lumMod val="65000"/>
                      <a:lumOff val="35000"/>
                    </a:prstClr>
                  </a:solidFill>
                  <a:effectLst/>
                  <a:uLnTx/>
                  <a:uFillTx/>
                  <a:cs typeface="+mn-ea"/>
                  <a:sym typeface="+mn-lt"/>
                </a:rPr>
                <a:t>).”</a:t>
              </a:r>
              <a:endParaRPr kumimoji="0" lang="en-US" altLang="zh-CN" sz="20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grpSp>
        <p:nvGrpSpPr>
          <p:cNvPr id="4" name="组合 3"/>
          <p:cNvGrpSpPr/>
          <p:nvPr/>
        </p:nvGrpSpPr>
        <p:grpSpPr>
          <a:xfrm>
            <a:off x="4959985" y="2766060"/>
            <a:ext cx="6953250" cy="1702436"/>
            <a:chOff x="6508540" y="2745936"/>
            <a:chExt cx="4464258" cy="1702551"/>
          </a:xfrm>
        </p:grpSpPr>
        <p:sp>
          <p:nvSpPr>
            <p:cNvPr id="12" name="文本框 11"/>
            <p:cNvSpPr txBox="1"/>
            <p:nvPr/>
          </p:nvSpPr>
          <p:spPr>
            <a:xfrm>
              <a:off x="6508540" y="2745936"/>
              <a:ext cx="3335020" cy="522005"/>
            </a:xfrm>
            <a:prstGeom prst="rect">
              <a:avLst/>
            </a:prstGeom>
            <a:noFill/>
          </p:spPr>
          <p:txBody>
            <a:bodyPr vert="horz"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lumMod val="65000"/>
                      <a:lumOff val="35000"/>
                    </a:prstClr>
                  </a:solidFill>
                  <a:effectLst/>
                  <a:uLnTx/>
                  <a:uFillTx/>
                  <a:cs typeface="+mn-ea"/>
                  <a:sym typeface="+mn-lt"/>
                </a:rPr>
                <a:t>The Book of Changes(Yijing)</a:t>
              </a:r>
              <a:endParaRPr kumimoji="0" lang="en-US" altLang="zh-CN" sz="2800" b="1" i="0" u="none" strike="noStrike" kern="1200" cap="none" spc="0" normalizeH="0" baseline="0" noProof="0" dirty="0">
                <a:ln>
                  <a:noFill/>
                </a:ln>
                <a:solidFill>
                  <a:prstClr val="black">
                    <a:lumMod val="65000"/>
                    <a:lumOff val="35000"/>
                  </a:prstClr>
                </a:solidFill>
                <a:effectLst/>
                <a:uLnTx/>
                <a:uFillTx/>
                <a:cs typeface="+mn-ea"/>
                <a:sym typeface="+mn-lt"/>
              </a:endParaRPr>
            </a:p>
          </p:txBody>
        </p:sp>
        <p:cxnSp>
          <p:nvCxnSpPr>
            <p:cNvPr id="13" name="直接连接符 12"/>
            <p:cNvCxnSpPr/>
            <p:nvPr/>
          </p:nvCxnSpPr>
          <p:spPr>
            <a:xfrm flipH="1">
              <a:off x="6508540" y="3320660"/>
              <a:ext cx="2826964" cy="0"/>
            </a:xfrm>
            <a:prstGeom prst="line">
              <a:avLst/>
            </a:prstGeom>
          </p:spPr>
          <p:style>
            <a:lnRef idx="1">
              <a:schemeClr val="dk1"/>
            </a:lnRef>
            <a:fillRef idx="0">
              <a:schemeClr val="dk1"/>
            </a:fillRef>
            <a:effectRef idx="0">
              <a:schemeClr val="dk1"/>
            </a:effectRef>
            <a:fontRef idx="minor">
              <a:schemeClr val="tx1"/>
            </a:fontRef>
          </p:style>
        </p:cxnSp>
        <p:sp>
          <p:nvSpPr>
            <p:cNvPr id="14" name="矩形 13"/>
            <p:cNvSpPr/>
            <p:nvPr/>
          </p:nvSpPr>
          <p:spPr>
            <a:xfrm>
              <a:off x="6508540" y="3433688"/>
              <a:ext cx="4464258" cy="1014799"/>
            </a:xfrm>
            <a:prstGeom prst="rect">
              <a:avLst/>
            </a:prstGeom>
          </p:spPr>
          <p:txBody>
            <a:bodyPr vert="horz" wrap="squar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rPr>
                <a:t>The continuous creation of life is change（生生之谓易）</a:t>
              </a:r>
              <a:endParaRPr kumimoji="0" lang="en-US" altLang="zh-CN" sz="20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lumMod val="65000"/>
                      <a:lumOff val="35000"/>
                    </a:prstClr>
                  </a:solidFill>
                  <a:effectLst/>
                  <a:uLnTx/>
                  <a:uFillTx/>
                  <a:cs typeface="+mn-ea"/>
                  <a:sym typeface="+mn-lt"/>
                </a:rPr>
                <a:t>The great virtue of Heaven and Earth is creating life</a:t>
              </a:r>
              <a:endParaRPr kumimoji="0" lang="en-US" altLang="zh-CN" sz="20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rPr>
                <a:t>（天地之大德曰生）</a:t>
              </a:r>
              <a:endPar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grpSp>
        <p:nvGrpSpPr>
          <p:cNvPr id="19" name="组合 18"/>
          <p:cNvGrpSpPr/>
          <p:nvPr/>
        </p:nvGrpSpPr>
        <p:grpSpPr>
          <a:xfrm>
            <a:off x="5014595" y="4634230"/>
            <a:ext cx="6134735" cy="1702435"/>
            <a:chOff x="6508540" y="4586459"/>
            <a:chExt cx="4965554" cy="1702506"/>
          </a:xfrm>
        </p:grpSpPr>
        <p:sp>
          <p:nvSpPr>
            <p:cNvPr id="15" name="文本框 14"/>
            <p:cNvSpPr txBox="1"/>
            <p:nvPr/>
          </p:nvSpPr>
          <p:spPr>
            <a:xfrm>
              <a:off x="6508540" y="4586459"/>
              <a:ext cx="2934088" cy="521992"/>
            </a:xfrm>
            <a:prstGeom prst="rect">
              <a:avLst/>
            </a:prstGeom>
            <a:noFill/>
          </p:spPr>
          <p:txBody>
            <a:bodyPr vert="horz"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lumMod val="65000"/>
                      <a:lumOff val="35000"/>
                    </a:prstClr>
                  </a:solidFill>
                  <a:effectLst/>
                  <a:uLnTx/>
                  <a:uFillTx/>
                  <a:cs typeface="+mn-ea"/>
                  <a:sym typeface="+mn-lt"/>
                </a:rPr>
                <a:t>Mencius</a:t>
              </a:r>
              <a:endParaRPr kumimoji="0" lang="en-US" altLang="zh-CN" sz="2800" b="1" i="0" u="none" strike="noStrike" kern="1200" cap="none" spc="0" normalizeH="0" baseline="0" noProof="0" dirty="0">
                <a:ln>
                  <a:noFill/>
                </a:ln>
                <a:solidFill>
                  <a:prstClr val="black">
                    <a:lumMod val="65000"/>
                    <a:lumOff val="35000"/>
                  </a:prstClr>
                </a:solidFill>
                <a:effectLst/>
                <a:uLnTx/>
                <a:uFillTx/>
                <a:cs typeface="+mn-ea"/>
                <a:sym typeface="+mn-lt"/>
              </a:endParaRPr>
            </a:p>
          </p:txBody>
        </p:sp>
        <p:cxnSp>
          <p:nvCxnSpPr>
            <p:cNvPr id="16" name="直接连接符 15"/>
            <p:cNvCxnSpPr/>
            <p:nvPr/>
          </p:nvCxnSpPr>
          <p:spPr>
            <a:xfrm flipH="1">
              <a:off x="6508540" y="5161183"/>
              <a:ext cx="2826964" cy="0"/>
            </a:xfrm>
            <a:prstGeom prst="line">
              <a:avLst/>
            </a:prstGeom>
          </p:spPr>
          <p:style>
            <a:lnRef idx="1">
              <a:schemeClr val="dk1"/>
            </a:lnRef>
            <a:fillRef idx="0">
              <a:schemeClr val="dk1"/>
            </a:fillRef>
            <a:effectRef idx="0">
              <a:schemeClr val="dk1"/>
            </a:effectRef>
            <a:fontRef idx="minor">
              <a:schemeClr val="tx1"/>
            </a:fontRef>
          </p:style>
        </p:cxnSp>
        <p:sp>
          <p:nvSpPr>
            <p:cNvPr id="17" name="矩形 16"/>
            <p:cNvSpPr/>
            <p:nvPr/>
          </p:nvSpPr>
          <p:spPr>
            <a:xfrm>
              <a:off x="6508540" y="5274193"/>
              <a:ext cx="4965554" cy="1014772"/>
            </a:xfrm>
            <a:prstGeom prst="rect">
              <a:avLst/>
            </a:prstGeom>
          </p:spPr>
          <p:txBody>
            <a:bodyPr vert="horz" wrap="squar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rPr>
                <a:t>(One should)love one</a:t>
              </a:r>
              <a:r>
                <a:rPr kumimoji="0" lang="en-US" altLang="zh-CN" sz="2000" b="0" i="0" u="none" strike="noStrike" kern="1200" cap="none" spc="0" normalizeH="0" baseline="0" noProof="0" dirty="0">
                  <a:ln>
                    <a:noFill/>
                  </a:ln>
                  <a:solidFill>
                    <a:prstClr val="black">
                      <a:lumMod val="65000"/>
                      <a:lumOff val="35000"/>
                    </a:prstClr>
                  </a:solidFill>
                  <a:effectLst/>
                  <a:uLnTx/>
                  <a:uFillTx/>
                  <a:cs typeface="+mn-ea"/>
                  <a:sym typeface="+mn-lt"/>
                </a:rPr>
                <a:t>’</a:t>
              </a:r>
              <a:r>
                <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rPr>
                <a:t>s family, love the people, and love all living things in the world.</a:t>
              </a:r>
              <a:endPar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rPr>
                <a:t>（亲亲而仁民，仁民而爱物）</a:t>
              </a:r>
              <a:endPar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3000"/>
                            </p:stCondLst>
                            <p:childTnLst>
                              <p:par>
                                <p:cTn id="13" presetID="18" presetClass="entr" presetSubtype="6" fill="hold" grpId="0" nodeType="afterEffect">
                                  <p:stCondLst>
                                    <p:cond delay="0"/>
                                  </p:stCondLst>
                                  <p:iterate type="lt">
                                    <p:tmPct val="10000"/>
                                  </p:iterate>
                                  <p:childTnLst>
                                    <p:set>
                                      <p:cBhvr>
                                        <p:cTn id="14" dur="1" fill="hold">
                                          <p:stCondLst>
                                            <p:cond delay="0"/>
                                          </p:stCondLst>
                                        </p:cTn>
                                        <p:tgtEl>
                                          <p:spTgt spid="8">
                                            <p:txEl>
                                              <p:pRg st="0" end="0"/>
                                            </p:txEl>
                                          </p:spTgt>
                                        </p:tgtEl>
                                        <p:attrNameLst>
                                          <p:attrName>style.visibility</p:attrName>
                                        </p:attrNameLst>
                                      </p:cBhvr>
                                      <p:to>
                                        <p:strVal val="visible"/>
                                      </p:to>
                                    </p:set>
                                    <p:animEffect transition="in" filter="strips(downRight)">
                                      <p:cBhvr>
                                        <p:cTn id="15" dur="1000"/>
                                        <p:tgtEl>
                                          <p:spTgt spid="8">
                                            <p:txEl>
                                              <p:pRg st="0" end="0"/>
                                            </p:txEl>
                                          </p:spTgt>
                                        </p:tgtEl>
                                      </p:cBhvr>
                                    </p:animEffect>
                                  </p:childTnLst>
                                </p:cTn>
                              </p:par>
                            </p:childTnLst>
                          </p:cTn>
                        </p:par>
                        <p:par>
                          <p:cTn id="16" fill="hold">
                            <p:stCondLst>
                              <p:cond delay="5800"/>
                            </p:stCondLst>
                            <p:childTnLst>
                              <p:par>
                                <p:cTn id="17" presetID="22" presetClass="entr" presetSubtype="4"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6300"/>
                            </p:stCondLst>
                            <p:childTnLst>
                              <p:par>
                                <p:cTn id="21" presetID="18" presetClass="entr" presetSubtype="6" fill="hold" nodeType="after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Effect transition="in" filter="strips(downRight)">
                                      <p:cBhvr>
                                        <p:cTn id="23" dur="1000"/>
                                        <p:tgtEl>
                                          <p:spTgt spid="3"/>
                                        </p:tgtEl>
                                      </p:cBhvr>
                                    </p:animEffect>
                                  </p:childTnLst>
                                </p:cTn>
                              </p:par>
                            </p:childTnLst>
                          </p:cTn>
                        </p:par>
                        <p:par>
                          <p:cTn id="24" fill="hold">
                            <p:stCondLst>
                              <p:cond delay="7300"/>
                            </p:stCondLst>
                            <p:childTnLst>
                              <p:par>
                                <p:cTn id="25" presetID="18" presetClass="entr" presetSubtype="6" fill="hold" nodeType="after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Effect transition="in" filter="strips(downRight)">
                                      <p:cBhvr>
                                        <p:cTn id="27" dur="1000"/>
                                        <p:tgtEl>
                                          <p:spTgt spid="4"/>
                                        </p:tgtEl>
                                      </p:cBhvr>
                                    </p:animEffect>
                                  </p:childTnLst>
                                </p:cTn>
                              </p:par>
                            </p:childTnLst>
                          </p:cTn>
                        </p:par>
                        <p:par>
                          <p:cTn id="28" fill="hold">
                            <p:stCondLst>
                              <p:cond delay="8300"/>
                            </p:stCondLst>
                            <p:childTnLst>
                              <p:par>
                                <p:cTn id="29" presetID="18" presetClass="entr" presetSubtype="6" fill="hold" nodeType="afterEffect">
                                  <p:stCondLst>
                                    <p:cond delay="0"/>
                                  </p:stCondLst>
                                  <p:iterate type="lt">
                                    <p:tmPct val="10000"/>
                                  </p:iterate>
                                  <p:childTnLst>
                                    <p:set>
                                      <p:cBhvr>
                                        <p:cTn id="30" dur="1" fill="hold">
                                          <p:stCondLst>
                                            <p:cond delay="0"/>
                                          </p:stCondLst>
                                        </p:cTn>
                                        <p:tgtEl>
                                          <p:spTgt spid="19"/>
                                        </p:tgtEl>
                                        <p:attrNameLst>
                                          <p:attrName>style.visibility</p:attrName>
                                        </p:attrNameLst>
                                      </p:cBhvr>
                                      <p:to>
                                        <p:strVal val="visible"/>
                                      </p:to>
                                    </p:set>
                                    <p:animEffect transition="in" filter="strips(downRight)">
                                      <p:cBhvr>
                                        <p:cTn id="3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uiExpand="1" build="p"/>
      <p:bldP spid="1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49" name="图片 948"/>
          <p:cNvPicPr>
            <a:picLocks noChangeAspect="1"/>
          </p:cNvPicPr>
          <p:nvPr/>
        </p:nvPicPr>
        <p:blipFill>
          <a:blip r:embed="rId3">
            <a:grayscl/>
          </a:blip>
          <a:stretch>
            <a:fillRect/>
          </a:stretch>
        </p:blipFill>
        <p:spPr>
          <a:xfrm rot="5400000">
            <a:off x="818260" y="-818260"/>
            <a:ext cx="4415390" cy="6051910"/>
          </a:xfrm>
          <a:prstGeom prst="rect">
            <a:avLst/>
          </a:prstGeom>
        </p:spPr>
      </p:pic>
      <p:pic>
        <p:nvPicPr>
          <p:cNvPr id="950" name="图片 949"/>
          <p:cNvPicPr>
            <a:picLocks noChangeAspect="1"/>
          </p:cNvPicPr>
          <p:nvPr/>
        </p:nvPicPr>
        <p:blipFill rotWithShape="1">
          <a:blip r:embed="rId4">
            <a:extLst>
              <a:ext uri="{28A0092B-C50C-407E-A947-70E740481C1C}">
                <a14:useLocalDpi xmlns:a14="http://schemas.microsoft.com/office/drawing/2010/main" val="0"/>
              </a:ext>
            </a:extLst>
          </a:blip>
          <a:srcRect l="11473" t="9439" r="57200" b="61367"/>
          <a:stretch>
            <a:fillRect/>
          </a:stretch>
        </p:blipFill>
        <p:spPr>
          <a:xfrm>
            <a:off x="921630" y="1422293"/>
            <a:ext cx="2782888" cy="2731477"/>
          </a:xfrm>
          <a:prstGeom prst="ellipse">
            <a:avLst/>
          </a:prstGeom>
        </p:spPr>
      </p:pic>
      <p:pic>
        <p:nvPicPr>
          <p:cNvPr id="951" name="图片 950"/>
          <p:cNvPicPr>
            <a:picLocks noChangeAspect="1"/>
          </p:cNvPicPr>
          <p:nvPr/>
        </p:nvPicPr>
        <p:blipFill rotWithShape="1">
          <a:blip r:embed="rId4">
            <a:extLst>
              <a:ext uri="{28A0092B-C50C-407E-A947-70E740481C1C}">
                <a14:useLocalDpi xmlns:a14="http://schemas.microsoft.com/office/drawing/2010/main" val="0"/>
              </a:ext>
            </a:extLst>
          </a:blip>
          <a:srcRect l="59369" t="9679" r="9750" b="61368"/>
          <a:stretch>
            <a:fillRect/>
          </a:stretch>
        </p:blipFill>
        <p:spPr>
          <a:xfrm>
            <a:off x="4597937" y="1444354"/>
            <a:ext cx="2743200" cy="2708946"/>
          </a:xfrm>
          <a:prstGeom prst="ellipse">
            <a:avLst/>
          </a:prstGeom>
        </p:spPr>
      </p:pic>
      <p:pic>
        <p:nvPicPr>
          <p:cNvPr id="952" name="图片 951"/>
          <p:cNvPicPr>
            <a:picLocks noChangeAspect="1"/>
          </p:cNvPicPr>
          <p:nvPr/>
        </p:nvPicPr>
        <p:blipFill rotWithShape="1">
          <a:blip r:embed="rId4">
            <a:extLst>
              <a:ext uri="{28A0092B-C50C-407E-A947-70E740481C1C}">
                <a14:useLocalDpi xmlns:a14="http://schemas.microsoft.com/office/drawing/2010/main" val="0"/>
              </a:ext>
            </a:extLst>
          </a:blip>
          <a:srcRect l="11601" t="59421" r="57518" b="11626"/>
          <a:stretch>
            <a:fillRect/>
          </a:stretch>
        </p:blipFill>
        <p:spPr>
          <a:xfrm>
            <a:off x="8136841" y="1422129"/>
            <a:ext cx="2743200" cy="2708946"/>
          </a:xfrm>
          <a:prstGeom prst="ellipse">
            <a:avLst/>
          </a:prstGeom>
        </p:spPr>
      </p:pic>
      <p:sp>
        <p:nvSpPr>
          <p:cNvPr id="954" name="文本框 953"/>
          <p:cNvSpPr txBox="1"/>
          <p:nvPr/>
        </p:nvSpPr>
        <p:spPr>
          <a:xfrm>
            <a:off x="1052830" y="4700270"/>
            <a:ext cx="10329545" cy="1529080"/>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prstClr val="black">
                    <a:lumMod val="65000"/>
                    <a:lumOff val="35000"/>
                  </a:prstClr>
                </a:solidFill>
                <a:effectLst/>
                <a:uLnTx/>
                <a:uFillTx/>
                <a:cs typeface="+mn-ea"/>
                <a:sym typeface="+mn-lt"/>
              </a:rPr>
              <a:t>Confucian thinkers of later generations</a:t>
            </a:r>
            <a:r>
              <a:rPr kumimoji="0" lang="en-US" altLang="zh-CN" sz="2800" b="0" i="0" u="none" strike="noStrike" kern="1200" cap="none" spc="0" normalizeH="0" baseline="0" noProof="0" dirty="0">
                <a:ln>
                  <a:noFill/>
                </a:ln>
                <a:solidFill>
                  <a:prstClr val="black">
                    <a:lumMod val="65000"/>
                    <a:lumOff val="35000"/>
                  </a:prstClr>
                </a:solidFill>
                <a:effectLst/>
                <a:uLnTx/>
                <a:uFillTx/>
                <a:cs typeface="+mn-ea"/>
                <a:sym typeface="+mn-lt"/>
              </a:rPr>
              <a:t> carried on the idea of “</a:t>
            </a:r>
            <a:r>
              <a:rPr kumimoji="0" lang="en-US" altLang="zh-CN" sz="2800" b="1" i="0" u="none" strike="noStrike" kern="1200" cap="none" spc="0" normalizeH="0" baseline="0" noProof="0" dirty="0">
                <a:ln>
                  <a:noFill/>
                </a:ln>
                <a:solidFill>
                  <a:prstClr val="black">
                    <a:lumMod val="65000"/>
                    <a:lumOff val="35000"/>
                  </a:prstClr>
                </a:solidFill>
                <a:effectLst/>
                <a:uLnTx/>
                <a:uFillTx/>
                <a:cs typeface="+mn-ea"/>
                <a:sym typeface="+mn-lt"/>
              </a:rPr>
              <a:t>Heaven and Earth giving birth to all life</a:t>
            </a:r>
            <a:r>
              <a:rPr kumimoji="0" lang="en-US" altLang="zh-CN" sz="2800" b="0" i="0" u="none" strike="noStrike" kern="1200" cap="none" spc="0" normalizeH="0" baseline="0" noProof="0" dirty="0">
                <a:ln>
                  <a:noFill/>
                </a:ln>
                <a:solidFill>
                  <a:prstClr val="black">
                    <a:lumMod val="65000"/>
                    <a:lumOff val="35000"/>
                  </a:prstClr>
                </a:solidFill>
                <a:effectLst/>
                <a:uLnTx/>
                <a:uFillTx/>
                <a:cs typeface="+mn-ea"/>
                <a:sym typeface="+mn-lt"/>
              </a:rPr>
              <a:t>”and thus emphasized </a:t>
            </a:r>
            <a:r>
              <a:rPr kumimoji="0" lang="en-US" altLang="zh-CN" sz="2800" b="1" i="0" u="none" strike="noStrike" kern="1200" cap="none" spc="0" normalizeH="0" baseline="0" noProof="0" dirty="0">
                <a:ln>
                  <a:noFill/>
                </a:ln>
                <a:solidFill>
                  <a:prstClr val="black">
                    <a:lumMod val="65000"/>
                    <a:lumOff val="35000"/>
                  </a:prstClr>
                </a:solidFill>
                <a:effectLst/>
                <a:uLnTx/>
                <a:uFillTx/>
                <a:cs typeface="+mn-ea"/>
                <a:sym typeface="+mn-lt"/>
              </a:rPr>
              <a:t>love for and kindness toward all living things</a:t>
            </a:r>
            <a:r>
              <a:rPr kumimoji="0" lang="en-US" altLang="zh-CN" sz="2800" b="0" i="0" u="none" strike="noStrike" kern="1200" cap="none" spc="0" normalizeH="0" baseline="0" noProof="0" dirty="0">
                <a:ln>
                  <a:noFill/>
                </a:ln>
                <a:solidFill>
                  <a:prstClr val="black">
                    <a:lumMod val="65000"/>
                    <a:lumOff val="35000"/>
                  </a:prstClr>
                </a:solidFill>
                <a:effectLst/>
                <a:uLnTx/>
                <a:uFillTx/>
                <a:cs typeface="+mn-ea"/>
                <a:sym typeface="+mn-lt"/>
              </a:rPr>
              <a:t>. </a:t>
            </a:r>
            <a:endParaRPr kumimoji="0" lang="en-US" altLang="zh-CN" sz="2800" b="0" i="0" u="none" strike="noStrike" kern="1200" cap="none" spc="0" normalizeH="0" baseline="0" noProof="0" dirty="0">
              <a:ln>
                <a:noFill/>
              </a:ln>
              <a:solidFill>
                <a:prstClr val="black">
                  <a:lumMod val="65000"/>
                  <a:lumOff val="35000"/>
                </a:prstClr>
              </a:solidFill>
              <a:effectLst/>
              <a:uLnTx/>
              <a:uFillTx/>
              <a:cs typeface="+mn-ea"/>
              <a:sym typeface="+mn-lt"/>
            </a:endParaRPr>
          </a:p>
        </p:txBody>
      </p:sp>
      <p:cxnSp>
        <p:nvCxnSpPr>
          <p:cNvPr id="955" name="直接连接符 954"/>
          <p:cNvCxnSpPr/>
          <p:nvPr/>
        </p:nvCxnSpPr>
        <p:spPr>
          <a:xfrm flipH="1">
            <a:off x="7147706" y="1183494"/>
            <a:ext cx="4366847" cy="0"/>
          </a:xfrm>
          <a:prstGeom prst="line">
            <a:avLst/>
          </a:prstGeom>
        </p:spPr>
        <p:style>
          <a:lnRef idx="1">
            <a:schemeClr val="dk1"/>
          </a:lnRef>
          <a:fillRef idx="0">
            <a:schemeClr val="dk1"/>
          </a:fillRef>
          <a:effectRef idx="0">
            <a:schemeClr val="dk1"/>
          </a:effectRef>
          <a:fontRef idx="minor">
            <a:schemeClr val="tx1"/>
          </a:fontRef>
        </p:style>
      </p:cxnSp>
      <p:sp>
        <p:nvSpPr>
          <p:cNvPr id="5" name="文本框 4"/>
          <p:cNvSpPr txBox="1"/>
          <p:nvPr/>
        </p:nvSpPr>
        <p:spPr>
          <a:xfrm>
            <a:off x="6859270" y="661670"/>
            <a:ext cx="5299075" cy="521970"/>
          </a:xfrm>
          <a:prstGeom prst="rect">
            <a:avLst/>
          </a:prstGeom>
          <a:noFill/>
        </p:spPr>
        <p:txBody>
          <a:bodyPr vert="horz"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65000"/>
                    <a:lumOff val="35000"/>
                  </a:prstClr>
                </a:solidFill>
                <a:effectLst/>
                <a:uLnTx/>
                <a:uFillTx/>
                <a:latin typeface="Arial Black" panose="020B0A04020102020204" charset="0"/>
                <a:cs typeface="Arial Black" panose="020B0A04020102020204" charset="0"/>
                <a:sym typeface="+mn-lt"/>
              </a:rPr>
              <a:t>The Philosophy of “Life”</a:t>
            </a:r>
            <a:endParaRPr kumimoji="0" lang="en-US" altLang="zh-CN" sz="2800" b="0" i="0" u="none" strike="noStrike" kern="1200" cap="none" spc="0" normalizeH="0" baseline="0" noProof="0" dirty="0">
              <a:ln>
                <a:noFill/>
              </a:ln>
              <a:solidFill>
                <a:prstClr val="black">
                  <a:lumMod val="65000"/>
                  <a:lumOff val="35000"/>
                </a:prstClr>
              </a:solidFill>
              <a:effectLst/>
              <a:uLnTx/>
              <a:uFillTx/>
              <a:latin typeface="Arial Black" panose="020B0A04020102020204" charset="0"/>
              <a:cs typeface="Arial Black" panose="020B0A04020102020204" charset="0"/>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950"/>
                                        </p:tgtEl>
                                        <p:attrNameLst>
                                          <p:attrName>style.visibility</p:attrName>
                                        </p:attrNameLst>
                                      </p:cBhvr>
                                      <p:to>
                                        <p:strVal val="visible"/>
                                      </p:to>
                                    </p:set>
                                    <p:animEffect transition="in" filter="wheel(1)">
                                      <p:cBhvr>
                                        <p:cTn id="7" dur="2000"/>
                                        <p:tgtEl>
                                          <p:spTgt spid="950"/>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951"/>
                                        </p:tgtEl>
                                        <p:attrNameLst>
                                          <p:attrName>style.visibility</p:attrName>
                                        </p:attrNameLst>
                                      </p:cBhvr>
                                      <p:to>
                                        <p:strVal val="visible"/>
                                      </p:to>
                                    </p:set>
                                    <p:animEffect transition="in" filter="wheel(1)">
                                      <p:cBhvr>
                                        <p:cTn id="11" dur="2000"/>
                                        <p:tgtEl>
                                          <p:spTgt spid="951"/>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952"/>
                                        </p:tgtEl>
                                        <p:attrNameLst>
                                          <p:attrName>style.visibility</p:attrName>
                                        </p:attrNameLst>
                                      </p:cBhvr>
                                      <p:to>
                                        <p:strVal val="visible"/>
                                      </p:to>
                                    </p:set>
                                    <p:animEffect transition="in" filter="wheel(1)">
                                      <p:cBhvr>
                                        <p:cTn id="15" dur="2000"/>
                                        <p:tgtEl>
                                          <p:spTgt spid="952"/>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955"/>
                                        </p:tgtEl>
                                        <p:attrNameLst>
                                          <p:attrName>style.visibility</p:attrName>
                                        </p:attrNameLst>
                                      </p:cBhvr>
                                      <p:to>
                                        <p:strVal val="visible"/>
                                      </p:to>
                                    </p:set>
                                    <p:animEffect transition="in" filter="circle(in)">
                                      <p:cBhvr>
                                        <p:cTn id="19" dur="2000"/>
                                        <p:tgtEl>
                                          <p:spTgt spid="955"/>
                                        </p:tgtEl>
                                      </p:cBhvr>
                                    </p:animEffect>
                                  </p:childTnLst>
                                </p:cTn>
                              </p:par>
                            </p:childTnLst>
                          </p:cTn>
                        </p:par>
                        <p:par>
                          <p:cTn id="20" fill="hold">
                            <p:stCondLst>
                              <p:cond delay="8000"/>
                            </p:stCondLst>
                            <p:childTnLst>
                              <p:par>
                                <p:cTn id="21" presetID="18" presetClass="entr" presetSubtype="6" fill="hold" grpId="0" nodeType="afterEffect">
                                  <p:stCondLst>
                                    <p:cond delay="0"/>
                                  </p:stCondLst>
                                  <p:iterate type="lt">
                                    <p:tmPct val="10000"/>
                                  </p:iterate>
                                  <p:childTnLst>
                                    <p:set>
                                      <p:cBhvr>
                                        <p:cTn id="22" dur="1" fill="hold">
                                          <p:stCondLst>
                                            <p:cond delay="0"/>
                                          </p:stCondLst>
                                        </p:cTn>
                                        <p:tgtEl>
                                          <p:spTgt spid="954">
                                            <p:txEl>
                                              <p:pRg st="0" end="0"/>
                                            </p:txEl>
                                          </p:spTgt>
                                        </p:tgtEl>
                                        <p:attrNameLst>
                                          <p:attrName>style.visibility</p:attrName>
                                        </p:attrNameLst>
                                      </p:cBhvr>
                                      <p:to>
                                        <p:strVal val="visible"/>
                                      </p:to>
                                    </p:set>
                                    <p:animEffect transition="in" filter="strips(downRight)">
                                      <p:cBhvr>
                                        <p:cTn id="23" dur="1000"/>
                                        <p:tgtEl>
                                          <p:spTgt spid="954">
                                            <p:txEl>
                                              <p:pRg st="0" end="0"/>
                                            </p:txEl>
                                          </p:spTgt>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Righ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4"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47" name="图片 946"/>
          <p:cNvPicPr>
            <a:picLocks noChangeAspect="1"/>
          </p:cNvPicPr>
          <p:nvPr/>
        </p:nvPicPr>
        <p:blipFill>
          <a:blip r:embed="rId3">
            <a:grayscl/>
          </a:blip>
          <a:stretch>
            <a:fillRect/>
          </a:stretch>
        </p:blipFill>
        <p:spPr>
          <a:xfrm>
            <a:off x="0" y="4782658"/>
            <a:ext cx="550127" cy="1368496"/>
          </a:xfrm>
          <a:prstGeom prst="rect">
            <a:avLst/>
          </a:prstGeom>
        </p:spPr>
      </p:pic>
      <p:pic>
        <p:nvPicPr>
          <p:cNvPr id="6" name="图片 5"/>
          <p:cNvPicPr>
            <a:picLocks noChangeAspect="1"/>
          </p:cNvPicPr>
          <p:nvPr/>
        </p:nvPicPr>
        <p:blipFill>
          <a:blip r:embed="rId4"/>
          <a:stretch>
            <a:fillRect/>
          </a:stretch>
        </p:blipFill>
        <p:spPr>
          <a:xfrm rot="10800000" flipH="1" flipV="1">
            <a:off x="9684782" y="3392488"/>
            <a:ext cx="2801815" cy="3626711"/>
          </a:xfrm>
          <a:prstGeom prst="rect">
            <a:avLst/>
          </a:prstGeom>
        </p:spPr>
      </p:pic>
      <p:sp>
        <p:nvSpPr>
          <p:cNvPr id="17" name="自由: 形状 16"/>
          <p:cNvSpPr/>
          <p:nvPr/>
        </p:nvSpPr>
        <p:spPr>
          <a:xfrm>
            <a:off x="1242818" y="0"/>
            <a:ext cx="9842872" cy="6858000"/>
          </a:xfrm>
          <a:custGeom>
            <a:avLst/>
            <a:gdLst>
              <a:gd name="connsiteX0" fmla="*/ 1358039 w 9842872"/>
              <a:gd name="connsiteY0" fmla="*/ 0 h 6858000"/>
              <a:gd name="connsiteX1" fmla="*/ 8484833 w 9842872"/>
              <a:gd name="connsiteY1" fmla="*/ 0 h 6858000"/>
              <a:gd name="connsiteX2" fmla="*/ 8564372 w 9842872"/>
              <a:gd name="connsiteY2" fmla="*/ 83426 h 6858000"/>
              <a:gd name="connsiteX3" fmla="*/ 9842872 w 9842872"/>
              <a:gd name="connsiteY3" fmla="*/ 3392488 h 6858000"/>
              <a:gd name="connsiteX4" fmla="*/ 8564372 w 9842872"/>
              <a:gd name="connsiteY4" fmla="*/ 6701551 h 6858000"/>
              <a:gd name="connsiteX5" fmla="*/ 8415211 w 9842872"/>
              <a:gd name="connsiteY5" fmla="*/ 6858000 h 6858000"/>
              <a:gd name="connsiteX6" fmla="*/ 1427661 w 9842872"/>
              <a:gd name="connsiteY6" fmla="*/ 6858000 h 6858000"/>
              <a:gd name="connsiteX7" fmla="*/ 1278500 w 9842872"/>
              <a:gd name="connsiteY7" fmla="*/ 6701551 h 6858000"/>
              <a:gd name="connsiteX8" fmla="*/ 0 w 9842872"/>
              <a:gd name="connsiteY8" fmla="*/ 3392488 h 6858000"/>
              <a:gd name="connsiteX9" fmla="*/ 1278500 w 9842872"/>
              <a:gd name="connsiteY9" fmla="*/ 834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42872" h="6858000">
                <a:moveTo>
                  <a:pt x="1358039" y="0"/>
                </a:moveTo>
                <a:lnTo>
                  <a:pt x="8484833" y="0"/>
                </a:lnTo>
                <a:lnTo>
                  <a:pt x="8564372" y="83426"/>
                </a:lnTo>
                <a:cubicBezTo>
                  <a:pt x="9358726" y="957410"/>
                  <a:pt x="9842872" y="2118410"/>
                  <a:pt x="9842872" y="3392488"/>
                </a:cubicBezTo>
                <a:cubicBezTo>
                  <a:pt x="9842872" y="4666567"/>
                  <a:pt x="9358726" y="5827567"/>
                  <a:pt x="8564372" y="6701551"/>
                </a:cubicBezTo>
                <a:lnTo>
                  <a:pt x="8415211" y="6858000"/>
                </a:lnTo>
                <a:lnTo>
                  <a:pt x="1427661" y="6858000"/>
                </a:lnTo>
                <a:lnTo>
                  <a:pt x="1278500" y="6701551"/>
                </a:lnTo>
                <a:cubicBezTo>
                  <a:pt x="484146" y="5827567"/>
                  <a:pt x="0" y="4666567"/>
                  <a:pt x="0" y="3392488"/>
                </a:cubicBezTo>
                <a:cubicBezTo>
                  <a:pt x="0" y="2118410"/>
                  <a:pt x="484146" y="957410"/>
                  <a:pt x="1278500" y="83426"/>
                </a:cubicBezTo>
                <a:close/>
              </a:path>
            </a:pathLst>
          </a:custGeom>
          <a:blipFill dpi="0" rotWithShape="1">
            <a:blip r:embed="rId5">
              <a:alphaModFix amt="87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Effect>
                        <a14:sharpenSoften amount="-100000"/>
                      </a14:imgEffect>
                    </a14:imgLayer>
                  </a14:imgProps>
                </a:ext>
              </a:extLst>
            </a:blip>
            <a:srcRect/>
            <a:tile tx="0" ty="0" sx="100000" sy="100000" flip="none" algn="tl"/>
          </a:blipFill>
          <a:ln>
            <a:noFill/>
          </a:ln>
          <a:effectLst>
            <a:outerShdw blurRad="368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7" name="图片 6"/>
          <p:cNvPicPr>
            <a:picLocks noChangeAspect="1"/>
          </p:cNvPicPr>
          <p:nvPr/>
        </p:nvPicPr>
        <p:blipFill>
          <a:blip r:embed="rId6">
            <a:grayscl/>
          </a:blip>
          <a:stretch>
            <a:fillRect/>
          </a:stretch>
        </p:blipFill>
        <p:spPr>
          <a:xfrm rot="1619601" flipH="1">
            <a:off x="1394065" y="-319301"/>
            <a:ext cx="6277368" cy="6437425"/>
          </a:xfrm>
          <a:prstGeom prst="rect">
            <a:avLst/>
          </a:prstGeom>
        </p:spPr>
      </p:pic>
      <p:grpSp>
        <p:nvGrpSpPr>
          <p:cNvPr id="20" name="组合 19"/>
          <p:cNvGrpSpPr/>
          <p:nvPr/>
        </p:nvGrpSpPr>
        <p:grpSpPr>
          <a:xfrm>
            <a:off x="5663277" y="1204150"/>
            <a:ext cx="5322820" cy="1993001"/>
            <a:chOff x="7109807" y="2020760"/>
            <a:chExt cx="5322820" cy="1993001"/>
          </a:xfrm>
        </p:grpSpPr>
        <p:sp>
          <p:nvSpPr>
            <p:cNvPr id="11" name="文本框 10"/>
            <p:cNvSpPr txBox="1"/>
            <p:nvPr/>
          </p:nvSpPr>
          <p:spPr>
            <a:xfrm>
              <a:off x="7110057" y="2020760"/>
              <a:ext cx="5322570" cy="193802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noProof="0" dirty="0">
                  <a:ln>
                    <a:noFill/>
                  </a:ln>
                  <a:solidFill>
                    <a:prstClr val="black">
                      <a:lumMod val="65000"/>
                      <a:lumOff val="35000"/>
                    </a:prstClr>
                  </a:solidFill>
                  <a:effectLst/>
                  <a:uLnTx/>
                  <a:uFillTx/>
                  <a:cs typeface="+mn-ea"/>
                  <a:sym typeface="+mn-lt"/>
                </a:rPr>
                <a:t>Ancient Chinese thinkers regarded nature with human beings included in it as </a:t>
              </a:r>
              <a:r>
                <a:rPr lang="zh-CN" altLang="en-US" sz="2400" b="1" noProof="0" dirty="0">
                  <a:ln>
                    <a:noFill/>
                  </a:ln>
                  <a:solidFill>
                    <a:prstClr val="black">
                      <a:lumMod val="65000"/>
                      <a:lumOff val="35000"/>
                    </a:prstClr>
                  </a:solidFill>
                  <a:effectLst/>
                  <a:uLnTx/>
                  <a:uFillTx/>
                  <a:cs typeface="+mn-ea"/>
                  <a:sym typeface="+mn-lt"/>
                </a:rPr>
                <a:t>the world of life</a:t>
              </a:r>
              <a:r>
                <a:rPr lang="zh-CN" altLang="en-US" sz="2400" noProof="0" dirty="0">
                  <a:ln>
                    <a:noFill/>
                  </a:ln>
                  <a:solidFill>
                    <a:prstClr val="black">
                      <a:lumMod val="65000"/>
                      <a:lumOff val="35000"/>
                    </a:prstClr>
                  </a:solidFill>
                  <a:effectLst/>
                  <a:uLnTx/>
                  <a:uFillTx/>
                  <a:cs typeface="+mn-ea"/>
                  <a:sym typeface="+mn-lt"/>
                </a:rPr>
                <a:t>.</a:t>
              </a:r>
              <a:endParaRPr lang="zh-CN" altLang="en-US" sz="240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noProof="0" dirty="0">
                  <a:ln>
                    <a:noFill/>
                  </a:ln>
                  <a:solidFill>
                    <a:prstClr val="black">
                      <a:lumMod val="65000"/>
                      <a:lumOff val="35000"/>
                    </a:prstClr>
                  </a:solidFill>
                  <a:effectLst/>
                  <a:uLnTx/>
                  <a:uFillTx/>
                  <a:cs typeface="+mn-ea"/>
                  <a:sym typeface="+mn-lt"/>
                </a:rPr>
                <a:t>All living things in the world have their own life and state of being</a:t>
              </a:r>
              <a:r>
                <a:rPr lang="en-US" altLang="zh-CN" sz="2400" noProof="0" dirty="0">
                  <a:ln>
                    <a:noFill/>
                  </a:ln>
                  <a:solidFill>
                    <a:prstClr val="black">
                      <a:lumMod val="65000"/>
                      <a:lumOff val="35000"/>
                    </a:prstClr>
                  </a:solidFill>
                  <a:effectLst/>
                  <a:uLnTx/>
                  <a:uFillTx/>
                  <a:cs typeface="+mn-ea"/>
                  <a:sym typeface="+mn-lt"/>
                </a:rPr>
                <a:t>.</a:t>
              </a:r>
              <a:endParaRPr kumimoji="0" lang="en-US" altLang="zh-CN" sz="2400" b="0" i="0" u="none" strike="noStrike" kern="1200" cap="none" spc="0" normalizeH="0" baseline="0" noProof="0" dirty="0">
                <a:ln>
                  <a:noFill/>
                </a:ln>
                <a:solidFill>
                  <a:prstClr val="black">
                    <a:lumMod val="65000"/>
                    <a:lumOff val="35000"/>
                  </a:prstClr>
                </a:solidFill>
                <a:effectLst/>
                <a:uLnTx/>
                <a:uFillTx/>
                <a:cs typeface="+mn-ea"/>
                <a:sym typeface="+mn-lt"/>
              </a:endParaRPr>
            </a:p>
          </p:txBody>
        </p:sp>
        <p:cxnSp>
          <p:nvCxnSpPr>
            <p:cNvPr id="12" name="直接连接符 11"/>
            <p:cNvCxnSpPr/>
            <p:nvPr/>
          </p:nvCxnSpPr>
          <p:spPr>
            <a:xfrm flipH="1" flipV="1">
              <a:off x="7109807" y="4012491"/>
              <a:ext cx="3858895" cy="1270"/>
            </a:xfrm>
            <a:prstGeom prst="line">
              <a:avLst/>
            </a:prstGeom>
          </p:spPr>
          <p:style>
            <a:lnRef idx="1">
              <a:schemeClr val="dk1"/>
            </a:lnRef>
            <a:fillRef idx="0">
              <a:schemeClr val="dk1"/>
            </a:fillRef>
            <a:effectRef idx="0">
              <a:schemeClr val="dk1"/>
            </a:effectRef>
            <a:fontRef idx="minor">
              <a:schemeClr val="tx1"/>
            </a:fontRef>
          </p:style>
        </p:cxnSp>
        <p:sp>
          <p:nvSpPr>
            <p:cNvPr id="13" name="矩形 12"/>
            <p:cNvSpPr/>
            <p:nvPr/>
          </p:nvSpPr>
          <p:spPr>
            <a:xfrm>
              <a:off x="7438352" y="3066585"/>
              <a:ext cx="309880" cy="306705"/>
            </a:xfrm>
            <a:prstGeom prst="rect">
              <a:avLst/>
            </a:prstGeom>
          </p:spPr>
          <p:txBody>
            <a:bodyPr vert="horz"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grpSp>
        <p:nvGrpSpPr>
          <p:cNvPr id="21" name="组合 20"/>
          <p:cNvGrpSpPr/>
          <p:nvPr/>
        </p:nvGrpSpPr>
        <p:grpSpPr>
          <a:xfrm>
            <a:off x="6773875" y="3806009"/>
            <a:ext cx="4311650" cy="2343785"/>
            <a:chOff x="6302070" y="4247969"/>
            <a:chExt cx="4311650" cy="2343785"/>
          </a:xfrm>
        </p:grpSpPr>
        <p:sp>
          <p:nvSpPr>
            <p:cNvPr id="14" name="文本框 13"/>
            <p:cNvSpPr txBox="1"/>
            <p:nvPr/>
          </p:nvSpPr>
          <p:spPr>
            <a:xfrm>
              <a:off x="6302070" y="4247969"/>
              <a:ext cx="4311650" cy="2343785"/>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65000"/>
                      <a:lumOff val="35000"/>
                    </a:prstClr>
                  </a:solidFill>
                  <a:effectLst/>
                  <a:uLnTx/>
                  <a:uFillTx/>
                  <a:cs typeface="+mn-ea"/>
                  <a:sym typeface="+mn-lt"/>
                </a:rPr>
                <a:t>Confucian scholars in the Song and Ming dynasties all enjoyed </a:t>
              </a:r>
              <a:r>
                <a:rPr kumimoji="0" lang="zh-CN" altLang="en-US" sz="2400" b="1" i="0" u="none" strike="noStrike" kern="1200" cap="none" spc="0" normalizeH="0" baseline="0" noProof="0" dirty="0">
                  <a:ln>
                    <a:noFill/>
                  </a:ln>
                  <a:solidFill>
                    <a:prstClr val="black">
                      <a:lumMod val="65000"/>
                      <a:lumOff val="35000"/>
                    </a:prstClr>
                  </a:solidFill>
                  <a:effectLst/>
                  <a:uLnTx/>
                  <a:uFillTx/>
                  <a:cs typeface="+mn-ea"/>
                  <a:sym typeface="+mn-lt"/>
                </a:rPr>
                <a:t>observing</a:t>
              </a:r>
              <a:r>
                <a:rPr kumimoji="0" lang="zh-CN" altLang="en-US" sz="2400" b="0" i="0" u="none" strike="noStrike" kern="1200" cap="none" spc="0" normalizeH="0" baseline="0" noProof="0" dirty="0">
                  <a:ln>
                    <a:noFill/>
                  </a:ln>
                  <a:solidFill>
                    <a:prstClr val="black">
                      <a:lumMod val="65000"/>
                      <a:lumOff val="35000"/>
                    </a:prstClr>
                  </a:solidFill>
                  <a:effectLst/>
                  <a:uLnTx/>
                  <a:uFillTx/>
                  <a:cs typeface="+mn-ea"/>
                  <a:sym typeface="+mn-lt"/>
                </a:rPr>
                <a:t>“the state of being of living things.”</a:t>
              </a:r>
              <a:endParaRPr kumimoji="0" lang="zh-CN" altLang="en-US" sz="2400" b="0" i="0" u="none" strike="noStrike" kern="1200" cap="none" spc="0" normalizeH="0" baseline="0" noProof="0" dirty="0">
                <a:ln>
                  <a:noFill/>
                </a:ln>
                <a:solidFill>
                  <a:prstClr val="black">
                    <a:lumMod val="65000"/>
                    <a:lumOff val="35000"/>
                  </a:prstClr>
                </a:solidFill>
                <a:effectLst/>
                <a:uLnTx/>
                <a:uFillTx/>
                <a:cs typeface="+mn-ea"/>
                <a:sym typeface="+mn-lt"/>
              </a:endParaRPr>
            </a:p>
          </p:txBody>
        </p:sp>
        <p:cxnSp>
          <p:nvCxnSpPr>
            <p:cNvPr id="15" name="直接连接符 14"/>
            <p:cNvCxnSpPr/>
            <p:nvPr/>
          </p:nvCxnSpPr>
          <p:spPr>
            <a:xfrm flipH="1">
              <a:off x="6410020" y="5906960"/>
              <a:ext cx="3352165" cy="5080"/>
            </a:xfrm>
            <a:prstGeom prst="line">
              <a:avLst/>
            </a:prstGeom>
          </p:spPr>
          <p:style>
            <a:lnRef idx="1">
              <a:schemeClr val="dk1"/>
            </a:lnRef>
            <a:fillRef idx="0">
              <a:schemeClr val="dk1"/>
            </a:fillRef>
            <a:effectRef idx="0">
              <a:schemeClr val="dk1"/>
            </a:effectRef>
            <a:fontRef idx="minor">
              <a:schemeClr val="tx1"/>
            </a:fontRef>
          </p:style>
        </p:cxnSp>
        <p:sp>
          <p:nvSpPr>
            <p:cNvPr id="16" name="矩形 15"/>
            <p:cNvSpPr/>
            <p:nvPr/>
          </p:nvSpPr>
          <p:spPr>
            <a:xfrm>
              <a:off x="6835085" y="5095674"/>
              <a:ext cx="309880" cy="306705"/>
            </a:xfrm>
            <a:prstGeom prst="rect">
              <a:avLst/>
            </a:prstGeom>
          </p:spPr>
          <p:txBody>
            <a:bodyPr vert="horz"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sp>
        <p:nvSpPr>
          <p:cNvPr id="5" name="文本框 4"/>
          <p:cNvSpPr txBox="1"/>
          <p:nvPr/>
        </p:nvSpPr>
        <p:spPr>
          <a:xfrm>
            <a:off x="5554345" y="345440"/>
            <a:ext cx="5140325" cy="521970"/>
          </a:xfrm>
          <a:prstGeom prst="rect">
            <a:avLst/>
          </a:prstGeom>
          <a:noFill/>
        </p:spPr>
        <p:txBody>
          <a:bodyPr vert="horz"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65000"/>
                    <a:lumOff val="35000"/>
                  </a:prstClr>
                </a:solidFill>
                <a:effectLst/>
                <a:uLnTx/>
                <a:uFillTx/>
                <a:latin typeface="Arial Black" panose="020B0A04020102020204" charset="0"/>
                <a:cs typeface="Arial Black" panose="020B0A04020102020204" charset="0"/>
                <a:sym typeface="+mn-lt"/>
              </a:rPr>
              <a:t>Ecological Aesthetics</a:t>
            </a:r>
            <a:endParaRPr kumimoji="0" lang="en-US" altLang="zh-CN" sz="2800" b="0" i="0" u="none" strike="noStrike" kern="1200" cap="none" spc="0" normalizeH="0" baseline="0" noProof="0" dirty="0">
              <a:ln>
                <a:noFill/>
              </a:ln>
              <a:solidFill>
                <a:prstClr val="black">
                  <a:lumMod val="65000"/>
                  <a:lumOff val="35000"/>
                </a:prstClr>
              </a:solidFill>
              <a:effectLst/>
              <a:uLnTx/>
              <a:uFillTx/>
              <a:latin typeface="Arial Black" panose="020B0A04020102020204" charset="0"/>
              <a:cs typeface="Arial Black" panose="020B0A04020102020204" charset="0"/>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18" presetClass="entr" presetSubtype="6" fill="hold" nodeType="after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Effect transition="in" filter="strips(downRight)">
                                      <p:cBhvr>
                                        <p:cTn id="11" dur="1000"/>
                                        <p:tgtEl>
                                          <p:spTgt spid="20"/>
                                        </p:tgtEl>
                                      </p:cBhvr>
                                    </p:animEffect>
                                  </p:childTnLst>
                                </p:cTn>
                              </p:par>
                            </p:childTnLst>
                          </p:cTn>
                        </p:par>
                        <p:par>
                          <p:cTn id="12" fill="hold">
                            <p:stCondLst>
                              <p:cond delay="1000"/>
                            </p:stCondLst>
                            <p:childTnLst>
                              <p:par>
                                <p:cTn id="13" presetID="18" presetClass="entr" presetSubtype="6" fill="hold" nodeType="afterEffect">
                                  <p:stCondLst>
                                    <p:cond delay="0"/>
                                  </p:stCondLst>
                                  <p:iterate type="lt">
                                    <p:tmPct val="10000"/>
                                  </p:iterate>
                                  <p:childTnLst>
                                    <p:set>
                                      <p:cBhvr>
                                        <p:cTn id="14" dur="1" fill="hold">
                                          <p:stCondLst>
                                            <p:cond delay="0"/>
                                          </p:stCondLst>
                                        </p:cTn>
                                        <p:tgtEl>
                                          <p:spTgt spid="21"/>
                                        </p:tgtEl>
                                        <p:attrNameLst>
                                          <p:attrName>style.visibility</p:attrName>
                                        </p:attrNameLst>
                                      </p:cBhvr>
                                      <p:to>
                                        <p:strVal val="visible"/>
                                      </p:to>
                                    </p:set>
                                    <p:animEffect transition="in" filter="strips(downRight)">
                                      <p:cBhvr>
                                        <p:cTn id="15" dur="1000"/>
                                        <p:tgtEl>
                                          <p:spTgt spid="21"/>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Right)">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3"/>
            </p:custDataLst>
          </p:nvPr>
        </p:nvPicPr>
        <p:blipFill>
          <a:blip r:embed="rId4">
            <a:grayscl/>
          </a:blip>
          <a:stretch>
            <a:fillRect/>
          </a:stretch>
        </p:blipFill>
        <p:spPr>
          <a:xfrm rot="5810512">
            <a:off x="371182" y="-722953"/>
            <a:ext cx="4415390" cy="6051910"/>
          </a:xfrm>
          <a:prstGeom prst="rect">
            <a:avLst/>
          </a:prstGeom>
        </p:spPr>
      </p:pic>
      <p:grpSp>
        <p:nvGrpSpPr>
          <p:cNvPr id="6" name="组合 5"/>
          <p:cNvGrpSpPr/>
          <p:nvPr/>
        </p:nvGrpSpPr>
        <p:grpSpPr>
          <a:xfrm>
            <a:off x="996315" y="1297940"/>
            <a:ext cx="8006080" cy="219138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7210222" y="3140035"/>
              <a:ext cx="1770664" cy="3272488"/>
            </a:xfrm>
            <a:prstGeom prst="rect">
              <a:avLst/>
            </a:prstGeom>
            <a:blipFill>
              <a:blip r:embed="rId5">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pic>
        <p:nvPicPr>
          <p:cNvPr id="9" name="图片 8"/>
          <p:cNvPicPr>
            <a:picLocks noChangeAspect="1"/>
          </p:cNvPicPr>
          <p:nvPr>
            <p:custDataLst>
              <p:tags r:id="rId6"/>
            </p:custDataLst>
          </p:nvPr>
        </p:nvPicPr>
        <p:blipFill>
          <a:blip r:embed="rId7"/>
          <a:stretch>
            <a:fillRect/>
          </a:stretch>
        </p:blipFill>
        <p:spPr>
          <a:xfrm rot="5400000" flipH="1" flipV="1">
            <a:off x="8203046" y="3643737"/>
            <a:ext cx="2801815" cy="3626711"/>
          </a:xfrm>
          <a:prstGeom prst="rect">
            <a:avLst/>
          </a:prstGeom>
        </p:spPr>
      </p:pic>
      <p:sp>
        <p:nvSpPr>
          <p:cNvPr id="4" name="文本框 3"/>
          <p:cNvSpPr txBox="1"/>
          <p:nvPr/>
        </p:nvSpPr>
        <p:spPr>
          <a:xfrm>
            <a:off x="1316355" y="1486535"/>
            <a:ext cx="7685405" cy="1383665"/>
          </a:xfrm>
          <a:prstGeom prst="rect">
            <a:avLst/>
          </a:prstGeom>
          <a:noFill/>
        </p:spPr>
        <p:txBody>
          <a:bodyPr wrap="square" rtlCol="0">
            <a:spAutoFit/>
          </a:bodyPr>
          <a:p>
            <a:r>
              <a:rPr lang="en-US" altLang="zh-CN" sz="2800"/>
              <a:t>“Life and its state of being is most worthy of appreciation.”（万物之生意最可观）</a:t>
            </a:r>
            <a:endParaRPr lang="en-US" altLang="zh-CN" sz="2800"/>
          </a:p>
          <a:p>
            <a:r>
              <a:rPr lang="en-US" altLang="zh-CN" sz="2800"/>
              <a:t>                              </a:t>
            </a:r>
            <a:r>
              <a:rPr lang="en-US" altLang="zh-CN" sz="2400"/>
              <a:t>——Cheng Hao(1032-1085)</a:t>
            </a:r>
            <a:endParaRPr lang="en-US" altLang="zh-CN" sz="2400"/>
          </a:p>
        </p:txBody>
      </p:sp>
      <p:grpSp>
        <p:nvGrpSpPr>
          <p:cNvPr id="13" name="组合 12"/>
          <p:cNvGrpSpPr/>
          <p:nvPr/>
        </p:nvGrpSpPr>
        <p:grpSpPr>
          <a:xfrm>
            <a:off x="923290" y="4252595"/>
            <a:ext cx="8078470" cy="885190"/>
            <a:chOff x="7210222" y="3140035"/>
            <a:chExt cx="1770664" cy="3272488"/>
          </a:xfrm>
          <a:solidFill>
            <a:srgbClr val="F7CFC6"/>
          </a:solidFill>
        </p:grpSpPr>
        <p:sp>
          <p:nvSpPr>
            <p:cNvPr id="14" name="矩形 13"/>
            <p:cNvSpPr/>
            <p:nvPr/>
          </p:nvSpPr>
          <p:spPr>
            <a:xfrm>
              <a:off x="7210222" y="3140035"/>
              <a:ext cx="1770664" cy="3272488"/>
            </a:xfrm>
            <a:prstGeom prst="rect">
              <a:avLst/>
            </a:prstGeom>
            <a:grp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矩形 14"/>
            <p:cNvSpPr/>
            <p:nvPr/>
          </p:nvSpPr>
          <p:spPr>
            <a:xfrm>
              <a:off x="7210222" y="3140035"/>
              <a:ext cx="1770664" cy="3272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6" name="文本框 15"/>
          <p:cNvSpPr txBox="1"/>
          <p:nvPr/>
        </p:nvSpPr>
        <p:spPr>
          <a:xfrm>
            <a:off x="1061720" y="4372610"/>
            <a:ext cx="7623175" cy="645160"/>
          </a:xfrm>
          <a:prstGeom prst="rect">
            <a:avLst/>
          </a:prstGeom>
          <a:noFill/>
        </p:spPr>
        <p:txBody>
          <a:bodyPr wrap="square" rtlCol="0">
            <a:spAutoFit/>
          </a:bodyPr>
          <a:p>
            <a:r>
              <a:rPr lang="en-US" altLang="zh-CN" b="1"/>
              <a:t>Note</a:t>
            </a:r>
            <a:r>
              <a:rPr lang="zh-CN" altLang="en-US" b="1"/>
              <a:t>：</a:t>
            </a:r>
            <a:endParaRPr lang="zh-CN" altLang="en-US" b="1"/>
          </a:p>
          <a:p>
            <a:r>
              <a:rPr lang="en-US" altLang="zh-CN"/>
              <a:t>Cheng Hao: </a:t>
            </a:r>
            <a:r>
              <a:rPr lang="zh-CN" altLang="en-US"/>
              <a:t>程颢。称明道先生，为程颐兄弟。</a:t>
            </a:r>
            <a:r>
              <a:rPr lang="en-US" altLang="zh-CN"/>
              <a:t>“</a:t>
            </a:r>
            <a:r>
              <a:rPr lang="zh-CN" altLang="en-US"/>
              <a:t>二程</a:t>
            </a:r>
            <a:r>
              <a:rPr lang="en-US" altLang="zh-CN"/>
              <a:t>”</a:t>
            </a:r>
            <a:r>
              <a:rPr lang="zh-CN" altLang="en-US"/>
              <a:t>为理学的奠基者。</a:t>
            </a:r>
            <a:endParaRPr lang="zh-CN" altLang="en-US"/>
          </a:p>
        </p:txBody>
      </p:sp>
      <p:pic>
        <p:nvPicPr>
          <p:cNvPr id="2" name="图片 1"/>
          <p:cNvPicPr/>
          <p:nvPr/>
        </p:nvPicPr>
        <p:blipFill>
          <a:blip r:embed="rId8"/>
          <a:stretch>
            <a:fillRect/>
          </a:stretch>
        </p:blipFill>
        <p:spPr>
          <a:xfrm>
            <a:off x="9592310" y="950595"/>
            <a:ext cx="2167890" cy="253873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in)">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3"/>
            </p:custDataLst>
          </p:nvPr>
        </p:nvPicPr>
        <p:blipFill>
          <a:blip r:embed="rId4">
            <a:grayscl/>
          </a:blip>
          <a:stretch>
            <a:fillRect/>
          </a:stretch>
        </p:blipFill>
        <p:spPr>
          <a:xfrm rot="5810512">
            <a:off x="371182" y="-722953"/>
            <a:ext cx="4415390" cy="6051910"/>
          </a:xfrm>
          <a:prstGeom prst="rect">
            <a:avLst/>
          </a:prstGeom>
        </p:spPr>
      </p:pic>
      <p:grpSp>
        <p:nvGrpSpPr>
          <p:cNvPr id="6" name="组合 5"/>
          <p:cNvGrpSpPr/>
          <p:nvPr/>
        </p:nvGrpSpPr>
        <p:grpSpPr>
          <a:xfrm>
            <a:off x="996315" y="1297940"/>
            <a:ext cx="8006080" cy="241871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7210222" y="3140035"/>
              <a:ext cx="1770664" cy="3272488"/>
            </a:xfrm>
            <a:prstGeom prst="rect">
              <a:avLst/>
            </a:prstGeom>
            <a:blipFill>
              <a:blip r:embed="rId5">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pic>
        <p:nvPicPr>
          <p:cNvPr id="9" name="图片 8"/>
          <p:cNvPicPr>
            <a:picLocks noChangeAspect="1"/>
          </p:cNvPicPr>
          <p:nvPr>
            <p:custDataLst>
              <p:tags r:id="rId6"/>
            </p:custDataLst>
          </p:nvPr>
        </p:nvPicPr>
        <p:blipFill>
          <a:blip r:embed="rId7"/>
          <a:stretch>
            <a:fillRect/>
          </a:stretch>
        </p:blipFill>
        <p:spPr>
          <a:xfrm rot="5400000" flipH="1" flipV="1">
            <a:off x="8203046" y="3643737"/>
            <a:ext cx="2801815" cy="3626711"/>
          </a:xfrm>
          <a:prstGeom prst="rect">
            <a:avLst/>
          </a:prstGeom>
        </p:spPr>
      </p:pic>
      <p:sp>
        <p:nvSpPr>
          <p:cNvPr id="4" name="文本框 3"/>
          <p:cNvSpPr txBox="1"/>
          <p:nvPr/>
        </p:nvSpPr>
        <p:spPr>
          <a:xfrm>
            <a:off x="1193165" y="1403350"/>
            <a:ext cx="7539355" cy="1432560"/>
          </a:xfrm>
          <a:prstGeom prst="rect">
            <a:avLst/>
          </a:prstGeom>
          <a:noFill/>
        </p:spPr>
        <p:txBody>
          <a:bodyPr wrap="square" rtlCol="0">
            <a:noAutofit/>
          </a:bodyPr>
          <a:p>
            <a:r>
              <a:rPr lang="en-US" altLang="zh-CN" sz="2800"/>
              <a:t>“To draw fish is to draw its liveliness, just like it is swimming. ”</a:t>
            </a:r>
            <a:endParaRPr lang="en-US" altLang="zh-CN" sz="2800"/>
          </a:p>
          <a:p>
            <a:r>
              <a:rPr lang="en-US" altLang="zh-CN" sz="2800"/>
              <a:t>                               </a:t>
            </a:r>
            <a:r>
              <a:rPr lang="en-US" altLang="zh-CN" sz="2400"/>
              <a:t>——Wang G</a:t>
            </a:r>
            <a:r>
              <a:rPr lang="en-US" altLang="zh-CN" sz="2400"/>
              <a:t>ai(1693-1765)</a:t>
            </a:r>
            <a:endParaRPr lang="en-US" altLang="zh-CN" sz="2400"/>
          </a:p>
        </p:txBody>
      </p:sp>
      <p:grpSp>
        <p:nvGrpSpPr>
          <p:cNvPr id="13" name="组合 12"/>
          <p:cNvGrpSpPr/>
          <p:nvPr/>
        </p:nvGrpSpPr>
        <p:grpSpPr>
          <a:xfrm>
            <a:off x="923290" y="4252595"/>
            <a:ext cx="8078470" cy="1002665"/>
            <a:chOff x="7210222" y="3140035"/>
            <a:chExt cx="1770664" cy="3272488"/>
          </a:xfrm>
          <a:solidFill>
            <a:srgbClr val="F7CFC6"/>
          </a:solidFill>
        </p:grpSpPr>
        <p:sp>
          <p:nvSpPr>
            <p:cNvPr id="14" name="矩形 13"/>
            <p:cNvSpPr/>
            <p:nvPr/>
          </p:nvSpPr>
          <p:spPr>
            <a:xfrm>
              <a:off x="7210222" y="3140035"/>
              <a:ext cx="1770664" cy="3272488"/>
            </a:xfrm>
            <a:prstGeom prst="rect">
              <a:avLst/>
            </a:prstGeom>
            <a:grp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矩形 14"/>
            <p:cNvSpPr/>
            <p:nvPr/>
          </p:nvSpPr>
          <p:spPr>
            <a:xfrm>
              <a:off x="7210222" y="3140035"/>
              <a:ext cx="1770664" cy="3272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6" name="文本框 15"/>
          <p:cNvSpPr txBox="1"/>
          <p:nvPr/>
        </p:nvSpPr>
        <p:spPr>
          <a:xfrm>
            <a:off x="923290" y="4252595"/>
            <a:ext cx="7778115" cy="922020"/>
          </a:xfrm>
          <a:prstGeom prst="rect">
            <a:avLst/>
          </a:prstGeom>
          <a:noFill/>
        </p:spPr>
        <p:txBody>
          <a:bodyPr wrap="square" rtlCol="0">
            <a:spAutoFit/>
          </a:bodyPr>
          <a:p>
            <a:r>
              <a:rPr lang="en-US" altLang="zh-CN" b="1"/>
              <a:t>Note</a:t>
            </a:r>
            <a:r>
              <a:rPr lang="zh-CN" altLang="en-US" b="1"/>
              <a:t>：</a:t>
            </a:r>
            <a:endParaRPr lang="zh-CN" altLang="en-US" b="1"/>
          </a:p>
          <a:p>
            <a:r>
              <a:rPr lang="en-US" altLang="zh-CN"/>
              <a:t>Wang Gai: </a:t>
            </a:r>
            <a:r>
              <a:rPr lang="zh-CN" altLang="en-US"/>
              <a:t>王</a:t>
            </a:r>
            <a:r>
              <a:rPr lang="zh-CN" altLang="en-US"/>
              <a:t>概。清代著名画家，</a:t>
            </a:r>
            <a:r>
              <a:rPr lang="en-US" altLang="zh-CN"/>
              <a:t>“</a:t>
            </a:r>
            <a:r>
              <a:rPr lang="zh-CN" altLang="en-US"/>
              <a:t>扬州八怪</a:t>
            </a:r>
            <a:r>
              <a:rPr lang="en-US" altLang="zh-CN"/>
              <a:t>”</a:t>
            </a:r>
            <a:r>
              <a:rPr lang="zh-CN" altLang="en-US"/>
              <a:t>的主要代表，以三绝</a:t>
            </a:r>
            <a:r>
              <a:rPr lang="en-US" altLang="zh-CN"/>
              <a:t>“</a:t>
            </a:r>
            <a:r>
              <a:rPr lang="zh-CN" altLang="en-US"/>
              <a:t>诗、书、画</a:t>
            </a:r>
            <a:r>
              <a:rPr lang="en-US" altLang="zh-CN"/>
              <a:t>”</a:t>
            </a:r>
            <a:r>
              <a:rPr lang="zh-CN" altLang="en-US"/>
              <a:t>闻名于世的书画家、文学家。</a:t>
            </a:r>
            <a:endParaRPr lang="zh-CN" altLang="en-US"/>
          </a:p>
        </p:txBody>
      </p:sp>
      <p:pic>
        <p:nvPicPr>
          <p:cNvPr id="102" name="图片 101"/>
          <p:cNvPicPr/>
          <p:nvPr/>
        </p:nvPicPr>
        <p:blipFill>
          <a:blip r:embed="rId8"/>
          <a:stretch>
            <a:fillRect/>
          </a:stretch>
        </p:blipFill>
        <p:spPr>
          <a:xfrm>
            <a:off x="9277350" y="923290"/>
            <a:ext cx="2545080" cy="290195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in)">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a:grayscl/>
          </a:blip>
          <a:stretch>
            <a:fillRect/>
          </a:stretch>
        </p:blipFill>
        <p:spPr>
          <a:xfrm rot="5810512">
            <a:off x="371182" y="-722953"/>
            <a:ext cx="4415390" cy="6051910"/>
          </a:xfrm>
          <a:prstGeom prst="rect">
            <a:avLst/>
          </a:prstGeom>
        </p:spPr>
      </p:pic>
      <p:grpSp>
        <p:nvGrpSpPr>
          <p:cNvPr id="6" name="组合 5"/>
          <p:cNvGrpSpPr/>
          <p:nvPr/>
        </p:nvGrpSpPr>
        <p:grpSpPr>
          <a:xfrm>
            <a:off x="996315" y="619125"/>
            <a:ext cx="10117455" cy="542607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7210222" y="3140035"/>
              <a:ext cx="1770664" cy="3272488"/>
            </a:xfrm>
            <a:prstGeom prst="rect">
              <a:avLst/>
            </a:prstGeom>
            <a:blipFill>
              <a:blip r:embed="rId4">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pic>
        <p:nvPicPr>
          <p:cNvPr id="9" name="图片 8"/>
          <p:cNvPicPr>
            <a:picLocks noChangeAspect="1"/>
          </p:cNvPicPr>
          <p:nvPr/>
        </p:nvPicPr>
        <p:blipFill>
          <a:blip r:embed="rId5"/>
          <a:stretch>
            <a:fillRect/>
          </a:stretch>
        </p:blipFill>
        <p:spPr>
          <a:xfrm rot="5400000" flipH="1" flipV="1">
            <a:off x="8203046" y="3643737"/>
            <a:ext cx="2801815" cy="3626711"/>
          </a:xfrm>
          <a:prstGeom prst="rect">
            <a:avLst/>
          </a:prstGeom>
        </p:spPr>
      </p:pic>
      <p:grpSp>
        <p:nvGrpSpPr>
          <p:cNvPr id="2" name="组合 1"/>
          <p:cNvGrpSpPr/>
          <p:nvPr/>
        </p:nvGrpSpPr>
        <p:grpSpPr>
          <a:xfrm>
            <a:off x="3568169" y="897808"/>
            <a:ext cx="4423779" cy="922020"/>
            <a:chOff x="2878559" y="1546778"/>
            <a:chExt cx="4423779" cy="922020"/>
          </a:xfrm>
        </p:grpSpPr>
        <p:sp>
          <p:nvSpPr>
            <p:cNvPr id="10" name="文本框 9"/>
            <p:cNvSpPr txBox="1"/>
            <p:nvPr/>
          </p:nvSpPr>
          <p:spPr>
            <a:xfrm>
              <a:off x="3673242" y="1546778"/>
              <a:ext cx="2940366" cy="92202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black"/>
                  </a:solidFill>
                  <a:effectLst/>
                  <a:uLnTx/>
                  <a:uFillTx/>
                  <a:cs typeface="+mn-ea"/>
                  <a:sym typeface="+mn-lt"/>
                </a:rPr>
                <a:t>    </a:t>
              </a:r>
              <a:r>
                <a:rPr kumimoji="0" lang="en-US" altLang="zh-CN" sz="4800" b="0" i="0" u="none" strike="noStrike" kern="1200" cap="none" spc="0" normalizeH="0" baseline="0" noProof="0" dirty="0">
                  <a:ln>
                    <a:noFill/>
                  </a:ln>
                  <a:solidFill>
                    <a:prstClr val="black"/>
                  </a:solidFill>
                  <a:effectLst/>
                  <a:uLnTx/>
                  <a:uFillTx/>
                  <a:cs typeface="+mn-ea"/>
                  <a:sym typeface="+mn-lt"/>
                </a:rPr>
                <a:t> Art</a:t>
              </a:r>
              <a:endParaRPr kumimoji="0" lang="en-US" altLang="zh-CN" sz="4800" b="0" i="0" u="none" strike="noStrike" kern="1200" cap="none" spc="0" normalizeH="0" baseline="0" noProof="0" dirty="0">
                <a:ln>
                  <a:noFill/>
                </a:ln>
                <a:solidFill>
                  <a:prstClr val="black"/>
                </a:solidFill>
                <a:effectLst/>
                <a:uLnTx/>
                <a:uFillTx/>
                <a:cs typeface="+mn-ea"/>
                <a:sym typeface="+mn-lt"/>
              </a:endParaRPr>
            </a:p>
          </p:txBody>
        </p:sp>
        <p:cxnSp>
          <p:nvCxnSpPr>
            <p:cNvPr id="11" name="直接连接符 10"/>
            <p:cNvCxnSpPr/>
            <p:nvPr/>
          </p:nvCxnSpPr>
          <p:spPr>
            <a:xfrm flipH="1">
              <a:off x="2878559" y="2103777"/>
              <a:ext cx="688730" cy="0"/>
            </a:xfrm>
            <a:prstGeom prst="line">
              <a:avLst/>
            </a:prstGeom>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flipH="1">
              <a:off x="6613608" y="2103777"/>
              <a:ext cx="688730" cy="0"/>
            </a:xfrm>
            <a:prstGeom prst="line">
              <a:avLst/>
            </a:prstGeom>
          </p:spPr>
          <p:style>
            <a:lnRef idx="1">
              <a:schemeClr val="dk1"/>
            </a:lnRef>
            <a:fillRef idx="0">
              <a:schemeClr val="dk1"/>
            </a:fillRef>
            <a:effectRef idx="0">
              <a:schemeClr val="dk1"/>
            </a:effectRef>
            <a:fontRef idx="minor">
              <a:schemeClr val="tx1"/>
            </a:fontRef>
          </p:style>
        </p:cxnSp>
      </p:grpSp>
      <p:pic>
        <p:nvPicPr>
          <p:cNvPr id="3" name="图片 2" descr="王概"/>
          <p:cNvPicPr>
            <a:picLocks noChangeAspect="1"/>
          </p:cNvPicPr>
          <p:nvPr>
            <p:custDataLst>
              <p:tags r:id="rId6"/>
            </p:custDataLst>
          </p:nvPr>
        </p:nvPicPr>
        <p:blipFill>
          <a:blip r:embed="rId7"/>
          <a:stretch>
            <a:fillRect/>
          </a:stretch>
        </p:blipFill>
        <p:spPr>
          <a:xfrm>
            <a:off x="1056640" y="2167890"/>
            <a:ext cx="4710430" cy="3728720"/>
          </a:xfrm>
          <a:prstGeom prst="rect">
            <a:avLst/>
          </a:prstGeom>
        </p:spPr>
      </p:pic>
      <p:pic>
        <p:nvPicPr>
          <p:cNvPr id="4" name="图片 3" descr="王概1"/>
          <p:cNvPicPr>
            <a:picLocks noChangeAspect="1"/>
          </p:cNvPicPr>
          <p:nvPr/>
        </p:nvPicPr>
        <p:blipFill>
          <a:blip r:embed="rId8"/>
          <a:stretch>
            <a:fillRect/>
          </a:stretch>
        </p:blipFill>
        <p:spPr>
          <a:xfrm>
            <a:off x="6132830" y="2167890"/>
            <a:ext cx="4794250" cy="372808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6129.231496062992,&quot;width&quot;:4735.137007874016}"/>
</p:tagLst>
</file>

<file path=ppt/tags/tag10.xml><?xml version="1.0" encoding="utf-8"?>
<p:tagLst xmlns:p="http://schemas.openxmlformats.org/presentationml/2006/main">
  <p:tag name="KSO_WM_UNIT_PLACING_PICTURE_USER_VIEWPORT" val="{&quot;height&quot;:9530.566929133858,&quot;width&quot;:6953.370078740158}"/>
</p:tagLst>
</file>

<file path=ppt/tags/tag11.xml><?xml version="1.0" encoding="utf-8"?>
<p:tagLst xmlns:p="http://schemas.openxmlformats.org/presentationml/2006/main">
  <p:tag name="KSO_WM_UNIT_PLACING_PICTURE_USER_VIEWPORT" val="{&quot;height&quot;:5711.355905511811,&quot;width&quot;:4412.307086614173}"/>
</p:tagLst>
</file>

<file path=ppt/tags/tag12.xml><?xml version="1.0" encoding="utf-8"?>
<p:tagLst xmlns:p="http://schemas.openxmlformats.org/presentationml/2006/main">
  <p:tag name="KSO_WM_UNIT_PLACING_PICTURE_USER_VIEWPORT" val="{&quot;height&quot;:9530.566929133858,&quot;width&quot;:6953.370078740158}"/>
</p:tagLst>
</file>

<file path=ppt/tags/tag13.xml><?xml version="1.0" encoding="utf-8"?>
<p:tagLst xmlns:p="http://schemas.openxmlformats.org/presentationml/2006/main">
  <p:tag name="KSO_WM_UNIT_PLACING_PICTURE_USER_VIEWPORT" val="{&quot;height&quot;:5711.355905511811,&quot;width&quot;:4412.307086614173}"/>
</p:tagLst>
</file>

<file path=ppt/tags/tag14.xml><?xml version="1.0" encoding="utf-8"?>
<p:tagLst xmlns:p="http://schemas.openxmlformats.org/presentationml/2006/main">
  <p:tag name="KSO_WM_UNIT_PLACING_PICTURE_USER_VIEWPORT" val="{&quot;height&quot;:9530.566929133858,&quot;width&quot;:6953.370078740158}"/>
</p:tagLst>
</file>

<file path=ppt/tags/tag15.xml><?xml version="1.0" encoding="utf-8"?>
<p:tagLst xmlns:p="http://schemas.openxmlformats.org/presentationml/2006/main">
  <p:tag name="KSO_WM_UNIT_PLACING_PICTURE_USER_VIEWPORT" val="{&quot;height&quot;:5711.355905511811,&quot;width&quot;:4412.307086614173}"/>
</p:tagLst>
</file>

<file path=ppt/tags/tag16.xml><?xml version="1.0" encoding="utf-8"?>
<p:tagLst xmlns:p="http://schemas.openxmlformats.org/presentationml/2006/main">
  <p:tag name="KSO_WM_UNIT_PLACING_PICTURE_USER_VIEWPORT" val="{&quot;height&quot;:4368,&quot;width&quot;:3216}"/>
</p:tagLst>
</file>

<file path=ppt/tags/tag17.xml><?xml version="1.0" encoding="utf-8"?>
<p:tagLst xmlns:p="http://schemas.openxmlformats.org/presentationml/2006/main">
  <p:tag name="KSO_WM_UNIT_PLACING_PICTURE_USER_VIEWPORT" val="{&quot;height&quot;:9530.566929133858,&quot;width&quot;:6953.370078740158}"/>
</p:tagLst>
</file>

<file path=ppt/tags/tag18.xml><?xml version="1.0" encoding="utf-8"?>
<p:tagLst xmlns:p="http://schemas.openxmlformats.org/presentationml/2006/main">
  <p:tag name="KSO_WM_UNIT_PLACING_PICTURE_USER_VIEWPORT" val="{&quot;height&quot;:5711.355905511811,&quot;width&quot;:4412.307086614173}"/>
</p:tagLst>
</file>

<file path=ppt/tags/tag19.xml><?xml version="1.0" encoding="utf-8"?>
<p:tagLst xmlns:p="http://schemas.openxmlformats.org/presentationml/2006/main">
  <p:tag name="KSO_WPP_MARK_KEY" val="669316bb-96dd-4460-b960-8d53949cbbd8"/>
  <p:tag name="COMMONDATA" val="eyJoZGlkIjoiODBiYjJhY2Q4ZTcwZWQ4ZWYxNjRmMzJkMzBiNmVkOWMifQ=="/>
</p:tagLst>
</file>

<file path=ppt/tags/tag2.xml><?xml version="1.0" encoding="utf-8"?>
<p:tagLst xmlns:p="http://schemas.openxmlformats.org/presentationml/2006/main">
  <p:tag name="KSO_WM_UNIT_PLACING_PICTURE_USER_VIEWPORT" val="{&quot;height&quot;:10800,&quot;width&quot;:12297.23937007874}"/>
</p:tagLst>
</file>

<file path=ppt/tags/tag3.xml><?xml version="1.0" encoding="utf-8"?>
<p:tagLst xmlns:p="http://schemas.openxmlformats.org/presentationml/2006/main">
  <p:tag name="KSO_WM_UNIT_PLACING_PICTURE_USER_VIEWPORT" val="{&quot;height&quot;:9530.566929133858,&quot;width&quot;:6953.370078740158}"/>
</p:tagLst>
</file>

<file path=ppt/tags/tag4.xml><?xml version="1.0" encoding="utf-8"?>
<p:tagLst xmlns:p="http://schemas.openxmlformats.org/presentationml/2006/main">
  <p:tag name="KSO_WM_UNIT_PLACING_PICTURE_USER_VIEWPORT" val="{&quot;height&quot;:5711.355905511811,&quot;width&quot;:4412.307086614173}"/>
</p:tagLst>
</file>

<file path=ppt/tags/tag5.xml><?xml version="1.0" encoding="utf-8"?>
<p:tagLst xmlns:p="http://schemas.openxmlformats.org/presentationml/2006/main">
  <p:tag name="KSO_WM_UNIT_PLACING_PICTURE_USER_VIEWPORT" val="{&quot;height&quot;:9530.566929133858,&quot;width&quot;:6953.370078740158}"/>
</p:tagLst>
</file>

<file path=ppt/tags/tag6.xml><?xml version="1.0" encoding="utf-8"?>
<p:tagLst xmlns:p="http://schemas.openxmlformats.org/presentationml/2006/main">
  <p:tag name="KSO_WM_UNIT_PLACING_PICTURE_USER_VIEWPORT" val="{&quot;height&quot;:5711.355905511811,&quot;width&quot;:4412.307086614173}"/>
</p:tagLst>
</file>

<file path=ppt/tags/tag7.xml><?xml version="1.0" encoding="utf-8"?>
<p:tagLst xmlns:p="http://schemas.openxmlformats.org/presentationml/2006/main">
  <p:tag name="KSO_WM_UNIT_PLACING_PICTURE_USER_VIEWPORT" val="{&quot;height&quot;:6552,&quot;width&quot;:8280}"/>
</p:tagLst>
</file>

<file path=ppt/tags/tag8.xml><?xml version="1.0" encoding="utf-8"?>
<p:tagLst xmlns:p="http://schemas.openxmlformats.org/presentationml/2006/main">
  <p:tag name="KSO_WM_UNIT_PLACING_PICTURE_USER_VIEWPORT" val="{&quot;height&quot;:9530.566929133858,&quot;width&quot;:6953.370078740158}"/>
</p:tagLst>
</file>

<file path=ppt/tags/tag9.xml><?xml version="1.0" encoding="utf-8"?>
<p:tagLst xmlns:p="http://schemas.openxmlformats.org/presentationml/2006/main">
  <p:tag name="KSO_WM_UNIT_PLACING_PICTURE_USER_VIEWPORT" val="{&quot;height&quot;:5711.355905511811,&quot;width&quot;:4412.30708661417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x1lrweft">
      <a:majorFont>
        <a:latin typeface="Arial"/>
        <a:ea typeface="方正行楷简体"/>
        <a:cs typeface=""/>
      </a:majorFont>
      <a:minorFont>
        <a:latin typeface="Arial"/>
        <a:ea typeface="方正行楷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x1lrweft">
      <a:majorFont>
        <a:latin typeface="Arial"/>
        <a:ea typeface="方正行楷简体"/>
        <a:cs typeface=""/>
      </a:majorFont>
      <a:minorFont>
        <a:latin typeface="Arial"/>
        <a:ea typeface="方正行楷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4323</Words>
  <Application>WPS 演示</Application>
  <PresentationFormat>宽屏</PresentationFormat>
  <Paragraphs>201</Paragraphs>
  <Slides>20</Slides>
  <Notes>5</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20</vt:i4>
      </vt:variant>
    </vt:vector>
  </HeadingPairs>
  <TitlesOfParts>
    <vt:vector size="31" baseType="lpstr">
      <vt:lpstr>Arial</vt:lpstr>
      <vt:lpstr>宋体</vt:lpstr>
      <vt:lpstr>Wingdings</vt:lpstr>
      <vt:lpstr>Calibri</vt:lpstr>
      <vt:lpstr>Arial Black</vt:lpstr>
      <vt:lpstr>方正行楷简体</vt:lpstr>
      <vt:lpstr>微软雅黑</vt:lpstr>
      <vt:lpstr>Arial Unicode MS</vt:lpstr>
      <vt:lpstr>等线</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 https:/9ppt.taobao.com; 锐旗设计；https:/9ppt.taobao.com</cp:keywords>
  <cp:category>锐旗设计；https://9ppt.taobao.com</cp:category>
  <cp:lastModifiedBy>Jinji Kikko</cp:lastModifiedBy>
  <cp:revision>114</cp:revision>
  <dcterms:created xsi:type="dcterms:W3CDTF">2017-08-30T08:26:00Z</dcterms:created>
  <dcterms:modified xsi:type="dcterms:W3CDTF">2022-11-10T11:45:02Z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9A7C0AE1C4D24722AE420ADE2177A2AB</vt:lpwstr>
  </property>
  <property fmtid="{D5CDD505-2E9C-101B-9397-08002B2CF9AE}" pid="3" name="KSOProductBuildVer">
    <vt:lpwstr>2052-11.1.0.12763</vt:lpwstr>
  </property>
</Properties>
</file>