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76" r:id="rId4"/>
    <p:sldId id="293" r:id="rId5"/>
    <p:sldId id="300" r:id="rId6"/>
    <p:sldId id="306" r:id="rId7"/>
    <p:sldId id="296" r:id="rId8"/>
    <p:sldId id="298" r:id="rId9"/>
    <p:sldId id="299" r:id="rId10"/>
    <p:sldId id="275"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5" userDrawn="1">
          <p15:clr>
            <a:srgbClr val="A4A3A4"/>
          </p15:clr>
        </p15:guide>
        <p15:guide id="2" pos="28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65"/>
        <p:guide pos="285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038225"/>
            <a:ext cx="14545532" cy="0"/>
          </a:xfrm>
          <a:prstGeom prst="line">
            <a:avLst/>
          </a:prstGeom>
          <a:ln w="19050" cap="flat">
            <a:solidFill>
              <a:srgbClr val="737373"/>
            </a:solidFill>
            <a:prstDash val="solid"/>
            <a:headEnd type="none" w="sm" len="sm"/>
            <a:tailEnd type="none" w="sm" len="sm"/>
          </a:ln>
        </p:spPr>
      </p:sp>
      <p:grpSp>
        <p:nvGrpSpPr>
          <p:cNvPr id="11" name="Group 11"/>
          <p:cNvGrpSpPr/>
          <p:nvPr/>
        </p:nvGrpSpPr>
        <p:grpSpPr>
          <a:xfrm rot="-10800000">
            <a:off x="16930525" y="8632873"/>
            <a:ext cx="2581244" cy="606377"/>
            <a:chOff x="0" y="0"/>
            <a:chExt cx="2126190" cy="499477"/>
          </a:xfrm>
        </p:grpSpPr>
        <p:sp>
          <p:nvSpPr>
            <p:cNvPr id="12" name="Freeform 12"/>
            <p:cNvSpPr/>
            <p:nvPr/>
          </p:nvSpPr>
          <p:spPr>
            <a:xfrm>
              <a:off x="0" y="0"/>
              <a:ext cx="2126190" cy="499477"/>
            </a:xfrm>
            <a:custGeom>
              <a:avLst/>
              <a:gdLst/>
              <a:ahLst/>
              <a:cxnLst/>
              <a:rect l="l" t="t" r="r" b="b"/>
              <a:pathLst>
                <a:path w="2126190" h="499477">
                  <a:moveTo>
                    <a:pt x="0" y="0"/>
                  </a:moveTo>
                  <a:lnTo>
                    <a:pt x="2126190" y="0"/>
                  </a:lnTo>
                  <a:lnTo>
                    <a:pt x="2126190" y="499477"/>
                  </a:lnTo>
                  <a:lnTo>
                    <a:pt x="0" y="499477"/>
                  </a:lnTo>
                  <a:close/>
                </a:path>
              </a:pathLst>
            </a:custGeom>
            <a:solidFill>
              <a:srgbClr val="242F37"/>
            </a:solidFill>
          </p:spPr>
        </p:sp>
        <p:sp>
          <p:nvSpPr>
            <p:cNvPr id="13" name="TextBox 13"/>
            <p:cNvSpPr txBox="1"/>
            <p:nvPr/>
          </p:nvSpPr>
          <p:spPr>
            <a:xfrm>
              <a:off x="0" y="0"/>
              <a:ext cx="2126190" cy="499477"/>
            </a:xfrm>
            <a:prstGeom prst="rect">
              <a:avLst/>
            </a:prstGeom>
          </p:spPr>
          <p:txBody>
            <a:bodyPr lIns="50800" tIns="50800" rIns="50800" bIns="50800" rtlCol="0" anchor="ctr"/>
            <a:lstStyle/>
            <a:p>
              <a:pPr algn="ctr">
                <a:lnSpc>
                  <a:spcPts val="150"/>
                </a:lnSpc>
              </a:pPr>
            </a:p>
          </p:txBody>
        </p:sp>
      </p:grpSp>
      <p:grpSp>
        <p:nvGrpSpPr>
          <p:cNvPr id="20" name="Group 20"/>
          <p:cNvGrpSpPr/>
          <p:nvPr/>
        </p:nvGrpSpPr>
        <p:grpSpPr>
          <a:xfrm rot="0">
            <a:off x="16584023" y="8632873"/>
            <a:ext cx="693002" cy="606377"/>
            <a:chOff x="0" y="0"/>
            <a:chExt cx="812800" cy="711200"/>
          </a:xfrm>
        </p:grpSpPr>
        <p:sp>
          <p:nvSpPr>
            <p:cNvPr id="21" name="Freeform 2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242F37"/>
            </a:solidFill>
          </p:spPr>
        </p:sp>
        <p:sp>
          <p:nvSpPr>
            <p:cNvPr id="22" name="TextBox 22"/>
            <p:cNvSpPr txBox="1"/>
            <p:nvPr/>
          </p:nvSpPr>
          <p:spPr>
            <a:xfrm>
              <a:off x="127000" y="330200"/>
              <a:ext cx="558800" cy="330200"/>
            </a:xfrm>
            <a:prstGeom prst="rect">
              <a:avLst/>
            </a:prstGeom>
          </p:spPr>
          <p:txBody>
            <a:bodyPr lIns="50800" tIns="50800" rIns="50800" bIns="50800" rtlCol="0" anchor="ctr"/>
            <a:lstStyle/>
            <a:p>
              <a:pPr algn="ctr">
                <a:lnSpc>
                  <a:spcPts val="150"/>
                </a:lnSpc>
              </a:pPr>
            </a:p>
          </p:txBody>
        </p:sp>
      </p:grpSp>
      <p:sp>
        <p:nvSpPr>
          <p:cNvPr id="42" name="AutoShape 42"/>
          <p:cNvSpPr/>
          <p:nvPr/>
        </p:nvSpPr>
        <p:spPr>
          <a:xfrm>
            <a:off x="8590979" y="9248775"/>
            <a:ext cx="9697021" cy="0"/>
          </a:xfrm>
          <a:prstGeom prst="line">
            <a:avLst/>
          </a:prstGeom>
          <a:ln w="19050" cap="flat">
            <a:solidFill>
              <a:srgbClr val="737373"/>
            </a:solidFill>
            <a:prstDash val="solid"/>
            <a:headEnd type="none" w="sm" len="sm"/>
            <a:tailEnd type="none" w="sm" len="sm"/>
          </a:ln>
        </p:spPr>
      </p:sp>
      <p:sp>
        <p:nvSpPr>
          <p:cNvPr id="43" name="文本框 42"/>
          <p:cNvSpPr txBox="1"/>
          <p:nvPr/>
        </p:nvSpPr>
        <p:spPr>
          <a:xfrm>
            <a:off x="3962400" y="3619500"/>
            <a:ext cx="10723245" cy="1106805"/>
          </a:xfrm>
          <a:prstGeom prst="rect">
            <a:avLst/>
          </a:prstGeom>
          <a:noFill/>
        </p:spPr>
        <p:txBody>
          <a:bodyPr wrap="square" rtlCol="0">
            <a:spAutoFit/>
          </a:bodyPr>
          <a:p>
            <a:pPr algn="ctr"/>
            <a:r>
              <a:rPr lang="en-US" altLang="zh-CN" sz="6600" b="1" dirty="0">
                <a:solidFill>
                  <a:schemeClr val="tx1"/>
                </a:solidFill>
                <a:latin typeface="Times New Roman" panose="02020603050405020304" charset="0"/>
                <a:cs typeface="Times New Roman" panose="02020603050405020304" charset="0"/>
                <a:sym typeface="+mn-lt"/>
              </a:rPr>
              <a:t> Lu Ban, China’s inventor</a:t>
            </a:r>
            <a:endParaRPr lang="en-US" altLang="zh-CN" sz="6600" b="1" dirty="0">
              <a:solidFill>
                <a:schemeClr val="tx1"/>
              </a:solidFill>
              <a:latin typeface="Times New Roman" panose="02020603050405020304" charset="0"/>
              <a:cs typeface="Times New Roman" panose="02020603050405020304" charset="0"/>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038225"/>
            <a:ext cx="14545532" cy="0"/>
          </a:xfrm>
          <a:prstGeom prst="line">
            <a:avLst/>
          </a:prstGeom>
          <a:ln w="19050" cap="flat">
            <a:solidFill>
              <a:srgbClr val="737373"/>
            </a:solidFill>
            <a:prstDash val="solid"/>
            <a:headEnd type="none" w="sm" len="sm"/>
            <a:tailEnd type="none" w="sm" len="sm"/>
          </a:ln>
        </p:spPr>
      </p:sp>
      <p:grpSp>
        <p:nvGrpSpPr>
          <p:cNvPr id="11" name="Group 11"/>
          <p:cNvGrpSpPr/>
          <p:nvPr/>
        </p:nvGrpSpPr>
        <p:grpSpPr>
          <a:xfrm rot="-10800000">
            <a:off x="16930525" y="8632873"/>
            <a:ext cx="2581244" cy="606377"/>
            <a:chOff x="0" y="0"/>
            <a:chExt cx="2126190" cy="499477"/>
          </a:xfrm>
        </p:grpSpPr>
        <p:sp>
          <p:nvSpPr>
            <p:cNvPr id="12" name="Freeform 12"/>
            <p:cNvSpPr/>
            <p:nvPr/>
          </p:nvSpPr>
          <p:spPr>
            <a:xfrm>
              <a:off x="0" y="0"/>
              <a:ext cx="2126190" cy="499477"/>
            </a:xfrm>
            <a:custGeom>
              <a:avLst/>
              <a:gdLst/>
              <a:ahLst/>
              <a:cxnLst/>
              <a:rect l="l" t="t" r="r" b="b"/>
              <a:pathLst>
                <a:path w="2126190" h="499477">
                  <a:moveTo>
                    <a:pt x="0" y="0"/>
                  </a:moveTo>
                  <a:lnTo>
                    <a:pt x="2126190" y="0"/>
                  </a:lnTo>
                  <a:lnTo>
                    <a:pt x="2126190" y="499477"/>
                  </a:lnTo>
                  <a:lnTo>
                    <a:pt x="0" y="499477"/>
                  </a:lnTo>
                  <a:close/>
                </a:path>
              </a:pathLst>
            </a:custGeom>
            <a:solidFill>
              <a:srgbClr val="242F37"/>
            </a:solidFill>
          </p:spPr>
        </p:sp>
        <p:sp>
          <p:nvSpPr>
            <p:cNvPr id="13" name="TextBox 13"/>
            <p:cNvSpPr txBox="1"/>
            <p:nvPr/>
          </p:nvSpPr>
          <p:spPr>
            <a:xfrm>
              <a:off x="0" y="0"/>
              <a:ext cx="2126190" cy="499477"/>
            </a:xfrm>
            <a:prstGeom prst="rect">
              <a:avLst/>
            </a:prstGeom>
          </p:spPr>
          <p:txBody>
            <a:bodyPr lIns="50800" tIns="50800" rIns="50800" bIns="50800" rtlCol="0" anchor="ctr"/>
            <a:lstStyle/>
            <a:p>
              <a:pPr algn="ctr">
                <a:lnSpc>
                  <a:spcPts val="150"/>
                </a:lnSpc>
              </a:pPr>
            </a:p>
          </p:txBody>
        </p:sp>
      </p:grpSp>
      <p:grpSp>
        <p:nvGrpSpPr>
          <p:cNvPr id="20" name="Group 20"/>
          <p:cNvGrpSpPr/>
          <p:nvPr/>
        </p:nvGrpSpPr>
        <p:grpSpPr>
          <a:xfrm rot="0">
            <a:off x="16584023" y="8632873"/>
            <a:ext cx="693002" cy="606377"/>
            <a:chOff x="0" y="0"/>
            <a:chExt cx="812800" cy="711200"/>
          </a:xfrm>
        </p:grpSpPr>
        <p:sp>
          <p:nvSpPr>
            <p:cNvPr id="21" name="Freeform 2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242F37"/>
            </a:solidFill>
          </p:spPr>
        </p:sp>
        <p:sp>
          <p:nvSpPr>
            <p:cNvPr id="22" name="TextBox 22"/>
            <p:cNvSpPr txBox="1"/>
            <p:nvPr/>
          </p:nvSpPr>
          <p:spPr>
            <a:xfrm>
              <a:off x="127000" y="330200"/>
              <a:ext cx="558800" cy="330200"/>
            </a:xfrm>
            <a:prstGeom prst="rect">
              <a:avLst/>
            </a:prstGeom>
          </p:spPr>
          <p:txBody>
            <a:bodyPr lIns="50800" tIns="50800" rIns="50800" bIns="50800" rtlCol="0" anchor="ctr"/>
            <a:lstStyle/>
            <a:p>
              <a:pPr algn="ctr">
                <a:lnSpc>
                  <a:spcPts val="150"/>
                </a:lnSpc>
              </a:pPr>
            </a:p>
          </p:txBody>
        </p:sp>
      </p:grpSp>
      <p:sp>
        <p:nvSpPr>
          <p:cNvPr id="42" name="AutoShape 42"/>
          <p:cNvSpPr/>
          <p:nvPr/>
        </p:nvSpPr>
        <p:spPr>
          <a:xfrm>
            <a:off x="8590979" y="9248775"/>
            <a:ext cx="9697021" cy="0"/>
          </a:xfrm>
          <a:prstGeom prst="line">
            <a:avLst/>
          </a:prstGeom>
          <a:ln w="19050" cap="flat">
            <a:solidFill>
              <a:srgbClr val="737373"/>
            </a:solidFill>
            <a:prstDash val="solid"/>
            <a:headEnd type="none" w="sm" len="sm"/>
            <a:tailEnd type="none" w="sm" len="sm"/>
          </a:ln>
        </p:spPr>
      </p:sp>
      <p:sp>
        <p:nvSpPr>
          <p:cNvPr id="9" name="文本框 8"/>
          <p:cNvSpPr txBox="1"/>
          <p:nvPr/>
        </p:nvSpPr>
        <p:spPr>
          <a:xfrm>
            <a:off x="411480" y="4182745"/>
            <a:ext cx="3467100" cy="852170"/>
          </a:xfrm>
          <a:prstGeom prst="rect">
            <a:avLst/>
          </a:prstGeom>
          <a:noFill/>
        </p:spPr>
        <p:txBody>
          <a:bodyPr wrap="square" rtlCol="0">
            <a:noAutofit/>
          </a:bodyPr>
          <a:p>
            <a:r>
              <a:rPr lang="zh-CN" altLang="en-US"/>
              <a:t>,</a:t>
            </a:r>
            <a:endParaRPr lang="zh-CN" altLang="en-US"/>
          </a:p>
        </p:txBody>
      </p:sp>
      <p:sp>
        <p:nvSpPr>
          <p:cNvPr id="5" name="文本框 4"/>
          <p:cNvSpPr txBox="1"/>
          <p:nvPr/>
        </p:nvSpPr>
        <p:spPr>
          <a:xfrm>
            <a:off x="554990" y="247015"/>
            <a:ext cx="15426690" cy="922020"/>
          </a:xfrm>
          <a:prstGeom prst="rect">
            <a:avLst/>
          </a:prstGeom>
          <a:noFill/>
        </p:spPr>
        <p:txBody>
          <a:bodyPr wrap="square" rtlCol="0">
            <a:spAutoFit/>
          </a:bodyPr>
          <a:p>
            <a:r>
              <a:rPr lang="en-US" altLang="zh-CN" sz="5400" b="1" dirty="0">
                <a:latin typeface="Times New Roman" panose="02020603050405020304" charset="0"/>
                <a:cs typeface="Times New Roman" panose="02020603050405020304" charset="0"/>
              </a:rPr>
              <a:t>A brief introduction to Lu </a:t>
            </a:r>
            <a:r>
              <a:rPr lang="en-US" altLang="zh-CN" sz="5400" b="1" dirty="0">
                <a:latin typeface="Times New Roman" panose="02020603050405020304" charset="0"/>
                <a:cs typeface="Times New Roman" panose="02020603050405020304" charset="0"/>
              </a:rPr>
              <a:t>ban`s life</a:t>
            </a:r>
            <a:endParaRPr lang="en-US" altLang="zh-CN" sz="5400" b="1" dirty="0">
              <a:latin typeface="Times New Roman" panose="02020603050405020304" charset="0"/>
              <a:cs typeface="Times New Roman" panose="02020603050405020304" charset="0"/>
            </a:endParaRPr>
          </a:p>
        </p:txBody>
      </p:sp>
      <p:sp>
        <p:nvSpPr>
          <p:cNvPr id="8" name="文本框 7"/>
          <p:cNvSpPr txBox="1"/>
          <p:nvPr/>
        </p:nvSpPr>
        <p:spPr>
          <a:xfrm>
            <a:off x="1295400" y="2118995"/>
            <a:ext cx="9025890" cy="5015865"/>
          </a:xfrm>
          <a:prstGeom prst="rect">
            <a:avLst/>
          </a:prstGeom>
          <a:noFill/>
        </p:spPr>
        <p:txBody>
          <a:bodyPr wrap="square" rtlCol="0">
            <a:spAutoFit/>
          </a:bodyPr>
          <a:p>
            <a:pPr algn="l">
              <a:buClrTx/>
              <a:buSzTx/>
              <a:buFontTx/>
            </a:pPr>
            <a:r>
              <a:rPr lang="en-US" altLang="zh-CN" sz="4000"/>
              <a:t>Lu Ban, a native of the State of Lu during the Spring and Autumn Period, came from a family of artisans and was exposed to handicrafts since childhood.</a:t>
            </a:r>
            <a:endParaRPr lang="en-US" altLang="zh-CN" sz="4000"/>
          </a:p>
          <a:p>
            <a:r>
              <a:rPr lang="en-US" altLang="zh-CN" sz="4000"/>
              <a:t>Actually</a:t>
            </a:r>
            <a:r>
              <a:rPr lang="zh-CN" altLang="en-US" sz="4000"/>
              <a:t>，</a:t>
            </a:r>
            <a:r>
              <a:rPr lang="en-US" altLang="zh-CN" sz="4000"/>
              <a:t> </a:t>
            </a:r>
            <a:r>
              <a:rPr lang="en-US" altLang="zh-CN" sz="4000"/>
              <a:t>his name has  become a symbol of the wisdom of the ancient working people.</a:t>
            </a:r>
            <a:endParaRPr lang="en-US" altLang="zh-CN" sz="4000"/>
          </a:p>
        </p:txBody>
      </p:sp>
      <p:pic>
        <p:nvPicPr>
          <p:cNvPr id="14" name="图片 13" descr="WechatIMG305"/>
          <p:cNvPicPr>
            <a:picLocks noChangeAspect="1"/>
          </p:cNvPicPr>
          <p:nvPr/>
        </p:nvPicPr>
        <p:blipFill>
          <a:blip r:embed="rId1"/>
          <a:stretch>
            <a:fillRect/>
          </a:stretch>
        </p:blipFill>
        <p:spPr>
          <a:xfrm>
            <a:off x="10650220" y="1473835"/>
            <a:ext cx="5589905" cy="74695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038225"/>
            <a:ext cx="14545532" cy="0"/>
          </a:xfrm>
          <a:prstGeom prst="line">
            <a:avLst/>
          </a:prstGeom>
          <a:ln w="19050" cap="flat">
            <a:solidFill>
              <a:srgbClr val="737373"/>
            </a:solidFill>
            <a:prstDash val="solid"/>
            <a:headEnd type="none" w="sm" len="sm"/>
            <a:tailEnd type="none" w="sm" len="sm"/>
          </a:ln>
        </p:spPr>
      </p:sp>
      <p:sp>
        <p:nvSpPr>
          <p:cNvPr id="3" name="文本框 2"/>
          <p:cNvSpPr txBox="1"/>
          <p:nvPr/>
        </p:nvSpPr>
        <p:spPr>
          <a:xfrm>
            <a:off x="381000" y="266700"/>
            <a:ext cx="15217775" cy="922020"/>
          </a:xfrm>
          <a:prstGeom prst="rect">
            <a:avLst/>
          </a:prstGeom>
          <a:noFill/>
        </p:spPr>
        <p:txBody>
          <a:bodyPr wrap="square" rtlCol="0">
            <a:spAutoFit/>
          </a:bodyPr>
          <a:p>
            <a:r>
              <a:rPr lang="en-US" altLang="zh-CN" sz="5400" b="1" dirty="0">
                <a:latin typeface="Times New Roman" panose="02020603050405020304" charset="0"/>
                <a:cs typeface="Times New Roman" panose="02020603050405020304" charset="0"/>
              </a:rPr>
              <a:t>Invention and Creation - Woodworking tools</a:t>
            </a:r>
            <a:endParaRPr lang="en-US" altLang="zh-CN" sz="5400" b="1" dirty="0">
              <a:latin typeface="Times New Roman" panose="02020603050405020304" charset="0"/>
              <a:cs typeface="Times New Roman" panose="02020603050405020304" charset="0"/>
            </a:endParaRPr>
          </a:p>
        </p:txBody>
      </p:sp>
      <p:sp>
        <p:nvSpPr>
          <p:cNvPr id="4" name="文本框 3"/>
          <p:cNvSpPr txBox="1"/>
          <p:nvPr/>
        </p:nvSpPr>
        <p:spPr>
          <a:xfrm>
            <a:off x="838200" y="2019300"/>
            <a:ext cx="8035290" cy="2553335"/>
          </a:xfrm>
          <a:prstGeom prst="rect">
            <a:avLst/>
          </a:prstGeom>
          <a:noFill/>
        </p:spPr>
        <p:txBody>
          <a:bodyPr wrap="square" rtlCol="0">
            <a:spAutoFit/>
          </a:bodyPr>
          <a:p>
            <a:r>
              <a:rPr lang="en-US" altLang="zh-CN" sz="4000"/>
              <a:t>He  invented the saw , the ruler, the </a:t>
            </a:r>
            <a:r>
              <a:rPr lang="en-US" altLang="zh-CN" sz="4000" b="1"/>
              <a:t>ink fountain</a:t>
            </a:r>
            <a:r>
              <a:rPr lang="en-US" altLang="zh-CN" sz="4000"/>
              <a:t>(墨斗), greatly improved the efficiency of woodworking</a:t>
            </a:r>
            <a:endParaRPr lang="en-US" altLang="zh-CN" sz="4000"/>
          </a:p>
        </p:txBody>
      </p:sp>
      <p:pic>
        <p:nvPicPr>
          <p:cNvPr id="5" name="图片 4" descr="f913789113a09f63761721a22572a28c"/>
          <p:cNvPicPr>
            <a:picLocks noChangeAspect="1"/>
          </p:cNvPicPr>
          <p:nvPr/>
        </p:nvPicPr>
        <p:blipFill>
          <a:blip r:embed="rId1"/>
          <a:stretch>
            <a:fillRect/>
          </a:stretch>
        </p:blipFill>
        <p:spPr>
          <a:xfrm>
            <a:off x="9677400" y="1638300"/>
            <a:ext cx="7491095" cy="74910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038225"/>
            <a:ext cx="14545532" cy="0"/>
          </a:xfrm>
          <a:prstGeom prst="line">
            <a:avLst/>
          </a:prstGeom>
          <a:ln w="19050" cap="flat">
            <a:solidFill>
              <a:srgbClr val="737373"/>
            </a:solidFill>
            <a:prstDash val="solid"/>
            <a:headEnd type="none" w="sm" len="sm"/>
            <a:tailEnd type="none" w="sm" len="sm"/>
          </a:ln>
        </p:spPr>
      </p:sp>
      <p:sp>
        <p:nvSpPr>
          <p:cNvPr id="3" name="文本框 2"/>
          <p:cNvSpPr txBox="1"/>
          <p:nvPr/>
        </p:nvSpPr>
        <p:spPr>
          <a:xfrm>
            <a:off x="381000" y="266700"/>
            <a:ext cx="15217775" cy="922020"/>
          </a:xfrm>
          <a:prstGeom prst="rect">
            <a:avLst/>
          </a:prstGeom>
          <a:noFill/>
        </p:spPr>
        <p:txBody>
          <a:bodyPr wrap="square" rtlCol="0">
            <a:spAutoFit/>
          </a:bodyPr>
          <a:p>
            <a:r>
              <a:rPr lang="en-US" altLang="zh-CN" sz="5400" b="1" dirty="0">
                <a:latin typeface="Times New Roman" panose="02020603050405020304" charset="0"/>
                <a:cs typeface="Times New Roman" panose="02020603050405020304" charset="0"/>
              </a:rPr>
              <a:t>Invention and Creation - Woodworking tools</a:t>
            </a:r>
            <a:endParaRPr lang="en-US" altLang="zh-CN" sz="5400" b="1" dirty="0">
              <a:latin typeface="Times New Roman" panose="02020603050405020304" charset="0"/>
              <a:cs typeface="Times New Roman" panose="02020603050405020304" charset="0"/>
            </a:endParaRPr>
          </a:p>
        </p:txBody>
      </p:sp>
      <p:sp>
        <p:nvSpPr>
          <p:cNvPr id="4" name="文本框 3"/>
          <p:cNvSpPr txBox="1"/>
          <p:nvPr/>
        </p:nvSpPr>
        <p:spPr>
          <a:xfrm>
            <a:off x="838200" y="2019300"/>
            <a:ext cx="15760700" cy="3169285"/>
          </a:xfrm>
          <a:prstGeom prst="rect">
            <a:avLst/>
          </a:prstGeom>
          <a:noFill/>
        </p:spPr>
        <p:txBody>
          <a:bodyPr wrap="square" rtlCol="0">
            <a:spAutoFit/>
          </a:bodyPr>
          <a:p>
            <a:r>
              <a:rPr lang="en-US" altLang="zh-CN" sz="4000"/>
              <a:t>Legend has it that Lu Ban went up the mountain to cut wood and was scratched by the toothed grass leaves. Inspired by this, he conducted repeated research and experiments, and made a tool with a toothed edge out of an iron sheet. This was the saw, which greatly improved the efficiency of logging.</a:t>
            </a:r>
            <a:endParaRPr lang="en-US" altLang="zh-CN" sz="4000"/>
          </a:p>
        </p:txBody>
      </p:sp>
      <p:pic>
        <p:nvPicPr>
          <p:cNvPr id="6" name="图片 5" descr="WechatIMG314"/>
          <p:cNvPicPr>
            <a:picLocks noChangeAspect="1"/>
          </p:cNvPicPr>
          <p:nvPr/>
        </p:nvPicPr>
        <p:blipFill>
          <a:blip r:embed="rId1"/>
          <a:stretch>
            <a:fillRect/>
          </a:stretch>
        </p:blipFill>
        <p:spPr>
          <a:xfrm>
            <a:off x="10668000" y="5188585"/>
            <a:ext cx="4618990" cy="45605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038225"/>
            <a:ext cx="14545532" cy="0"/>
          </a:xfrm>
          <a:prstGeom prst="line">
            <a:avLst/>
          </a:prstGeom>
          <a:ln w="19050" cap="flat">
            <a:solidFill>
              <a:srgbClr val="737373"/>
            </a:solidFill>
            <a:prstDash val="solid"/>
            <a:headEnd type="none" w="sm" len="sm"/>
            <a:tailEnd type="none" w="sm" len="sm"/>
          </a:ln>
        </p:spPr>
      </p:sp>
      <p:sp>
        <p:nvSpPr>
          <p:cNvPr id="3" name="文本框 2"/>
          <p:cNvSpPr txBox="1"/>
          <p:nvPr/>
        </p:nvSpPr>
        <p:spPr>
          <a:xfrm>
            <a:off x="381000" y="266700"/>
            <a:ext cx="15217775" cy="922020"/>
          </a:xfrm>
          <a:prstGeom prst="rect">
            <a:avLst/>
          </a:prstGeom>
          <a:noFill/>
        </p:spPr>
        <p:txBody>
          <a:bodyPr wrap="square" rtlCol="0">
            <a:spAutoFit/>
          </a:bodyPr>
          <a:p>
            <a:r>
              <a:rPr lang="en-US" altLang="zh-CN" sz="5400" b="1" dirty="0">
                <a:latin typeface="Times New Roman" panose="02020603050405020304" charset="0"/>
                <a:cs typeface="Times New Roman" panose="02020603050405020304" charset="0"/>
              </a:rPr>
              <a:t>Invention and Creation - Woodworking tools</a:t>
            </a:r>
            <a:endParaRPr lang="en-US" altLang="zh-CN" sz="5400" b="1" dirty="0">
              <a:latin typeface="Times New Roman" panose="02020603050405020304" charset="0"/>
              <a:cs typeface="Times New Roman" panose="02020603050405020304" charset="0"/>
            </a:endParaRPr>
          </a:p>
        </p:txBody>
      </p:sp>
      <p:sp>
        <p:nvSpPr>
          <p:cNvPr id="6" name="文本框 5"/>
          <p:cNvSpPr txBox="1"/>
          <p:nvPr/>
        </p:nvSpPr>
        <p:spPr>
          <a:xfrm>
            <a:off x="990600" y="2019300"/>
            <a:ext cx="16593820" cy="1938020"/>
          </a:xfrm>
          <a:prstGeom prst="rect">
            <a:avLst/>
          </a:prstGeom>
          <a:noFill/>
        </p:spPr>
        <p:txBody>
          <a:bodyPr wrap="square" rtlCol="0">
            <a:spAutoFit/>
          </a:bodyPr>
          <a:p>
            <a:r>
              <a:rPr lang="en-US" altLang="zh-CN" sz="4000" b="1">
                <a:sym typeface="+mn-ea"/>
              </a:rPr>
              <a:t>The </a:t>
            </a:r>
            <a:r>
              <a:rPr lang="en-US" altLang="zh-CN" sz="4000" b="1">
                <a:sym typeface="+mn-ea"/>
              </a:rPr>
              <a:t>ink fountain</a:t>
            </a:r>
            <a:r>
              <a:rPr lang="en-US" altLang="zh-CN" sz="4000"/>
              <a:t> is an extremely common tool in the traditional Chinese woodworking industry. The fountain is usually used in aspects such as measurement and house construction.</a:t>
            </a:r>
            <a:endParaRPr lang="zh-CN" altLang="en-US" sz="4000"/>
          </a:p>
        </p:txBody>
      </p:sp>
      <p:pic>
        <p:nvPicPr>
          <p:cNvPr id="7" name="图片 6" descr="WechatIMG6602"/>
          <p:cNvPicPr>
            <a:picLocks noChangeAspect="1"/>
          </p:cNvPicPr>
          <p:nvPr/>
        </p:nvPicPr>
        <p:blipFill>
          <a:blip r:embed="rId1"/>
          <a:stretch>
            <a:fillRect/>
          </a:stretch>
        </p:blipFill>
        <p:spPr>
          <a:xfrm>
            <a:off x="4711065" y="4381500"/>
            <a:ext cx="8999855" cy="47739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038225"/>
            <a:ext cx="14545532" cy="0"/>
          </a:xfrm>
          <a:prstGeom prst="line">
            <a:avLst/>
          </a:prstGeom>
          <a:ln w="19050" cap="flat">
            <a:solidFill>
              <a:srgbClr val="737373"/>
            </a:solidFill>
            <a:prstDash val="solid"/>
            <a:headEnd type="none" w="sm" len="sm"/>
            <a:tailEnd type="none" w="sm" len="sm"/>
          </a:ln>
        </p:spPr>
      </p:sp>
      <p:sp>
        <p:nvSpPr>
          <p:cNvPr id="3" name="文本框 2"/>
          <p:cNvSpPr txBox="1"/>
          <p:nvPr/>
        </p:nvSpPr>
        <p:spPr>
          <a:xfrm>
            <a:off x="381000" y="266700"/>
            <a:ext cx="15217775" cy="922020"/>
          </a:xfrm>
          <a:prstGeom prst="rect">
            <a:avLst/>
          </a:prstGeom>
          <a:noFill/>
        </p:spPr>
        <p:txBody>
          <a:bodyPr wrap="square" rtlCol="0">
            <a:spAutoFit/>
          </a:bodyPr>
          <a:p>
            <a:r>
              <a:rPr lang="en-US" altLang="zh-CN" sz="5400" b="1" dirty="0">
                <a:latin typeface="Times New Roman" panose="02020603050405020304" charset="0"/>
                <a:cs typeface="Times New Roman" panose="02020603050405020304" charset="0"/>
              </a:rPr>
              <a:t>Invention and Creation - Construction machinery</a:t>
            </a:r>
            <a:endParaRPr lang="en-US" altLang="zh-CN" sz="5400" b="1" dirty="0">
              <a:latin typeface="Times New Roman" panose="02020603050405020304" charset="0"/>
              <a:cs typeface="Times New Roman" panose="02020603050405020304" charset="0"/>
            </a:endParaRPr>
          </a:p>
        </p:txBody>
      </p:sp>
      <p:sp>
        <p:nvSpPr>
          <p:cNvPr id="4" name="文本框 3"/>
          <p:cNvSpPr txBox="1"/>
          <p:nvPr/>
        </p:nvSpPr>
        <p:spPr>
          <a:xfrm>
            <a:off x="228600" y="1611630"/>
            <a:ext cx="8035290" cy="1322070"/>
          </a:xfrm>
          <a:prstGeom prst="rect">
            <a:avLst/>
          </a:prstGeom>
          <a:noFill/>
        </p:spPr>
        <p:txBody>
          <a:bodyPr wrap="square" rtlCol="0">
            <a:spAutoFit/>
          </a:bodyPr>
          <a:p>
            <a:r>
              <a:rPr lang="en-US" altLang="zh-CN" sz="4000"/>
              <a:t> </a:t>
            </a:r>
            <a:r>
              <a:rPr lang="en-US" altLang="zh-CN" sz="4000"/>
              <a:t>improved Ladders (used for attacking cities) </a:t>
            </a:r>
            <a:endParaRPr lang="en-US" altLang="zh-CN" sz="4000"/>
          </a:p>
        </p:txBody>
      </p:sp>
      <p:pic>
        <p:nvPicPr>
          <p:cNvPr id="6" name="图片 5" descr="WechatIMG308"/>
          <p:cNvPicPr>
            <a:picLocks noChangeAspect="1"/>
          </p:cNvPicPr>
          <p:nvPr/>
        </p:nvPicPr>
        <p:blipFill>
          <a:blip r:embed="rId1"/>
          <a:stretch>
            <a:fillRect/>
          </a:stretch>
        </p:blipFill>
        <p:spPr>
          <a:xfrm>
            <a:off x="990600" y="2933700"/>
            <a:ext cx="6251575" cy="5514975"/>
          </a:xfrm>
          <a:prstGeom prst="rect">
            <a:avLst/>
          </a:prstGeom>
        </p:spPr>
      </p:pic>
      <p:pic>
        <p:nvPicPr>
          <p:cNvPr id="7" name="图片 6" descr="WechatIMG307"/>
          <p:cNvPicPr>
            <a:picLocks noChangeAspect="1"/>
          </p:cNvPicPr>
          <p:nvPr/>
        </p:nvPicPr>
        <p:blipFill>
          <a:blip r:embed="rId2"/>
          <a:stretch>
            <a:fillRect/>
          </a:stretch>
        </p:blipFill>
        <p:spPr>
          <a:xfrm>
            <a:off x="10363200" y="2857500"/>
            <a:ext cx="5830570" cy="5591175"/>
          </a:xfrm>
          <a:prstGeom prst="rect">
            <a:avLst/>
          </a:prstGeom>
        </p:spPr>
      </p:pic>
      <p:sp>
        <p:nvSpPr>
          <p:cNvPr id="9" name="文本框 8"/>
          <p:cNvSpPr txBox="1"/>
          <p:nvPr/>
        </p:nvSpPr>
        <p:spPr>
          <a:xfrm>
            <a:off x="9507220" y="1981835"/>
            <a:ext cx="9883140" cy="706755"/>
          </a:xfrm>
          <a:prstGeom prst="rect">
            <a:avLst/>
          </a:prstGeom>
          <a:noFill/>
        </p:spPr>
        <p:txBody>
          <a:bodyPr wrap="square" rtlCol="0">
            <a:spAutoFit/>
          </a:bodyPr>
          <a:p>
            <a:r>
              <a:rPr lang="en-US" altLang="zh-CN" sz="4000"/>
              <a:t>stone mills </a:t>
            </a:r>
            <a:r>
              <a:rPr lang="en-US" altLang="zh-CN" sz="4000"/>
              <a:t>(tools for grain processing)</a:t>
            </a:r>
            <a:endParaRPr lang="en-US" altLang="zh-CN" sz="4000"/>
          </a:p>
        </p:txBody>
      </p:sp>
      <p:sp>
        <p:nvSpPr>
          <p:cNvPr id="5" name="文本框 4"/>
          <p:cNvSpPr txBox="1"/>
          <p:nvPr/>
        </p:nvSpPr>
        <p:spPr>
          <a:xfrm>
            <a:off x="1125855" y="8648700"/>
            <a:ext cx="17740630" cy="1322070"/>
          </a:xfrm>
          <a:prstGeom prst="rect">
            <a:avLst/>
          </a:prstGeom>
          <a:noFill/>
        </p:spPr>
        <p:txBody>
          <a:bodyPr wrap="square" rtlCol="0">
            <a:spAutoFit/>
          </a:bodyPr>
          <a:p>
            <a:r>
              <a:rPr lang="en-US" altLang="zh-CN" sz="4000"/>
              <a:t>these inventions</a:t>
            </a:r>
            <a:r>
              <a:rPr lang="en-US" altLang="zh-CN" sz="4000">
                <a:sym typeface="+mn-ea"/>
              </a:rPr>
              <a:t> promote the development in the military and life fields</a:t>
            </a:r>
            <a:endParaRPr lang="en-US" altLang="zh-CN" sz="4000"/>
          </a:p>
          <a:p>
            <a:endParaRPr lang="en-US" altLang="zh-CN" sz="4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038225"/>
            <a:ext cx="14545532" cy="0"/>
          </a:xfrm>
          <a:prstGeom prst="line">
            <a:avLst/>
          </a:prstGeom>
          <a:ln w="19050" cap="flat">
            <a:solidFill>
              <a:srgbClr val="737373"/>
            </a:solidFill>
            <a:prstDash val="solid"/>
            <a:headEnd type="none" w="sm" len="sm"/>
            <a:tailEnd type="none" w="sm" len="sm"/>
          </a:ln>
        </p:spPr>
      </p:sp>
      <p:sp>
        <p:nvSpPr>
          <p:cNvPr id="3" name="文本框 2"/>
          <p:cNvSpPr txBox="1"/>
          <p:nvPr/>
        </p:nvSpPr>
        <p:spPr>
          <a:xfrm>
            <a:off x="381000" y="266700"/>
            <a:ext cx="15217775" cy="922020"/>
          </a:xfrm>
          <a:prstGeom prst="rect">
            <a:avLst/>
          </a:prstGeom>
          <a:noFill/>
        </p:spPr>
        <p:txBody>
          <a:bodyPr wrap="square" rtlCol="0">
            <a:spAutoFit/>
          </a:bodyPr>
          <a:p>
            <a:r>
              <a:rPr lang="en-US" altLang="zh-CN" sz="5400" b="1" dirty="0">
                <a:latin typeface="Times New Roman" panose="02020603050405020304" charset="0"/>
                <a:cs typeface="Times New Roman" panose="02020603050405020304" charset="0"/>
              </a:rPr>
              <a:t>Far-reaching influence in later generations</a:t>
            </a:r>
            <a:endParaRPr lang="en-US" altLang="zh-CN" sz="5400" b="1" dirty="0">
              <a:latin typeface="Times New Roman" panose="02020603050405020304" charset="0"/>
              <a:cs typeface="Times New Roman" panose="02020603050405020304" charset="0"/>
            </a:endParaRPr>
          </a:p>
        </p:txBody>
      </p:sp>
      <p:sp>
        <p:nvSpPr>
          <p:cNvPr id="4" name="文本框 3"/>
          <p:cNvSpPr txBox="1"/>
          <p:nvPr/>
        </p:nvSpPr>
        <p:spPr>
          <a:xfrm>
            <a:off x="742315" y="1687195"/>
            <a:ext cx="14020165" cy="2553335"/>
          </a:xfrm>
          <a:prstGeom prst="rect">
            <a:avLst/>
          </a:prstGeom>
          <a:noFill/>
        </p:spPr>
        <p:txBody>
          <a:bodyPr wrap="square" rtlCol="0">
            <a:spAutoFit/>
          </a:bodyPr>
          <a:p>
            <a:r>
              <a:rPr lang="en-US" altLang="zh-CN" sz="4000"/>
              <a:t>Lu ban was honored as the "Ancestor of all Trades", he is the founding father of the Chinese craftsmanship industry. The Lu Ban craftsmanship has been passed down from generation to generation</a:t>
            </a:r>
            <a:endParaRPr lang="en-US" altLang="zh-CN" sz="4000"/>
          </a:p>
        </p:txBody>
      </p:sp>
      <p:pic>
        <p:nvPicPr>
          <p:cNvPr id="5" name="图片 4" descr="WechatIMG310"/>
          <p:cNvPicPr>
            <a:picLocks noChangeAspect="1"/>
          </p:cNvPicPr>
          <p:nvPr/>
        </p:nvPicPr>
        <p:blipFill>
          <a:blip r:embed="rId1"/>
          <a:stretch>
            <a:fillRect/>
          </a:stretch>
        </p:blipFill>
        <p:spPr>
          <a:xfrm>
            <a:off x="10287000" y="3695700"/>
            <a:ext cx="4526915" cy="64046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038225"/>
            <a:ext cx="14545532" cy="0"/>
          </a:xfrm>
          <a:prstGeom prst="line">
            <a:avLst/>
          </a:prstGeom>
          <a:ln w="19050" cap="flat">
            <a:solidFill>
              <a:srgbClr val="737373"/>
            </a:solidFill>
            <a:prstDash val="solid"/>
            <a:headEnd type="none" w="sm" len="sm"/>
            <a:tailEnd type="none" w="sm" len="sm"/>
          </a:ln>
        </p:spPr>
      </p:sp>
      <p:sp>
        <p:nvSpPr>
          <p:cNvPr id="3" name="文本框 2"/>
          <p:cNvSpPr txBox="1"/>
          <p:nvPr/>
        </p:nvSpPr>
        <p:spPr>
          <a:xfrm>
            <a:off x="381000" y="266700"/>
            <a:ext cx="15217775" cy="922020"/>
          </a:xfrm>
          <a:prstGeom prst="rect">
            <a:avLst/>
          </a:prstGeom>
          <a:noFill/>
        </p:spPr>
        <p:txBody>
          <a:bodyPr wrap="square" rtlCol="0">
            <a:spAutoFit/>
          </a:bodyPr>
          <a:p>
            <a:r>
              <a:rPr lang="en-US" altLang="zh-CN" sz="5400" b="1" dirty="0">
                <a:latin typeface="Times New Roman" panose="02020603050405020304" charset="0"/>
                <a:cs typeface="Times New Roman" panose="02020603050405020304" charset="0"/>
              </a:rPr>
              <a:t>Cultural inheritance and commemoration</a:t>
            </a:r>
            <a:endParaRPr lang="en-US" altLang="zh-CN" sz="5400" b="1" dirty="0">
              <a:latin typeface="Times New Roman" panose="02020603050405020304" charset="0"/>
              <a:cs typeface="Times New Roman" panose="02020603050405020304" charset="0"/>
            </a:endParaRPr>
          </a:p>
        </p:txBody>
      </p:sp>
      <p:sp>
        <p:nvSpPr>
          <p:cNvPr id="4" name="文本框 3"/>
          <p:cNvSpPr txBox="1"/>
          <p:nvPr/>
        </p:nvSpPr>
        <p:spPr>
          <a:xfrm>
            <a:off x="742315" y="1687195"/>
            <a:ext cx="14020165" cy="2553335"/>
          </a:xfrm>
          <a:prstGeom prst="rect">
            <a:avLst/>
          </a:prstGeom>
          <a:noFill/>
        </p:spPr>
        <p:txBody>
          <a:bodyPr wrap="square" rtlCol="0">
            <a:spAutoFit/>
          </a:bodyPr>
          <a:p>
            <a:r>
              <a:rPr lang="en-US" altLang="zh-CN" sz="4000"/>
              <a:t>In memory of Lu Ban, China has established the Lu Ban Award (the highest honor for engineering quality in China's construction industry), the Lu Ban Temple Fair and the Lu Ban Cultural Festival</a:t>
            </a:r>
            <a:endParaRPr lang="en-US" altLang="zh-CN" sz="4000"/>
          </a:p>
        </p:txBody>
      </p:sp>
      <p:pic>
        <p:nvPicPr>
          <p:cNvPr id="6" name="图片 5" descr="WechatIMG311"/>
          <p:cNvPicPr>
            <a:picLocks noChangeAspect="1"/>
          </p:cNvPicPr>
          <p:nvPr/>
        </p:nvPicPr>
        <p:blipFill>
          <a:blip r:embed="rId1"/>
          <a:stretch>
            <a:fillRect/>
          </a:stretch>
        </p:blipFill>
        <p:spPr>
          <a:xfrm>
            <a:off x="7696200" y="3848100"/>
            <a:ext cx="6756400" cy="58997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038225"/>
            <a:ext cx="14545532" cy="0"/>
          </a:xfrm>
          <a:prstGeom prst="line">
            <a:avLst/>
          </a:prstGeom>
          <a:ln w="19050" cap="flat">
            <a:solidFill>
              <a:srgbClr val="737373"/>
            </a:solidFill>
            <a:prstDash val="solid"/>
            <a:headEnd type="none" w="sm" len="sm"/>
            <a:tailEnd type="none" w="sm" len="sm"/>
          </a:ln>
        </p:spPr>
      </p:sp>
      <p:sp>
        <p:nvSpPr>
          <p:cNvPr id="3" name="Freeform 3"/>
          <p:cNvSpPr/>
          <p:nvPr/>
        </p:nvSpPr>
        <p:spPr>
          <a:xfrm>
            <a:off x="-884682" y="1047750"/>
            <a:ext cx="19908591" cy="8210550"/>
          </a:xfrm>
          <a:custGeom>
            <a:avLst/>
            <a:gdLst/>
            <a:ahLst/>
            <a:cxnLst/>
            <a:rect l="l" t="t" r="r" b="b"/>
            <a:pathLst>
              <a:path w="19908591" h="8210550">
                <a:moveTo>
                  <a:pt x="0" y="0"/>
                </a:moveTo>
                <a:lnTo>
                  <a:pt x="19908591" y="0"/>
                </a:lnTo>
                <a:lnTo>
                  <a:pt x="19908591" y="8210550"/>
                </a:lnTo>
                <a:lnTo>
                  <a:pt x="0" y="8210550"/>
                </a:lnTo>
                <a:lnTo>
                  <a:pt x="0" y="0"/>
                </a:lnTo>
                <a:close/>
              </a:path>
            </a:pathLst>
          </a:custGeom>
          <a:blipFill>
            <a:blip r:embed="rId1">
              <a:alphaModFix amt="47000"/>
            </a:blip>
            <a:stretch>
              <a:fillRect t="-29137" b="-32714"/>
            </a:stretch>
          </a:blipFill>
        </p:spPr>
      </p:sp>
      <p:sp>
        <p:nvSpPr>
          <p:cNvPr id="4" name="Freeform 4"/>
          <p:cNvSpPr/>
          <p:nvPr/>
        </p:nvSpPr>
        <p:spPr>
          <a:xfrm>
            <a:off x="16584023" y="710112"/>
            <a:ext cx="675277" cy="675277"/>
          </a:xfrm>
          <a:custGeom>
            <a:avLst/>
            <a:gdLst/>
            <a:ahLst/>
            <a:cxnLst/>
            <a:rect l="l" t="t" r="r" b="b"/>
            <a:pathLst>
              <a:path w="675277" h="675277">
                <a:moveTo>
                  <a:pt x="0" y="0"/>
                </a:moveTo>
                <a:lnTo>
                  <a:pt x="675277" y="0"/>
                </a:lnTo>
                <a:lnTo>
                  <a:pt x="675277" y="675276"/>
                </a:lnTo>
                <a:lnTo>
                  <a:pt x="0" y="675276"/>
                </a:lnTo>
                <a:lnTo>
                  <a:pt x="0" y="0"/>
                </a:lnTo>
                <a:close/>
              </a:path>
            </a:pathLst>
          </a:custGeom>
          <a:blipFill>
            <a:blip r:embed="rId2"/>
            <a:stretch>
              <a:fillRect/>
            </a:stretch>
          </a:blipFill>
        </p:spPr>
      </p:sp>
      <p:grpSp>
        <p:nvGrpSpPr>
          <p:cNvPr id="5" name="Group 5"/>
          <p:cNvGrpSpPr/>
          <p:nvPr/>
        </p:nvGrpSpPr>
        <p:grpSpPr>
          <a:xfrm rot="0">
            <a:off x="9732831" y="5143500"/>
            <a:ext cx="8693507" cy="2986140"/>
            <a:chOff x="0" y="0"/>
            <a:chExt cx="3355688" cy="1152648"/>
          </a:xfrm>
        </p:grpSpPr>
        <p:sp>
          <p:nvSpPr>
            <p:cNvPr id="6" name="Freeform 6"/>
            <p:cNvSpPr/>
            <p:nvPr/>
          </p:nvSpPr>
          <p:spPr>
            <a:xfrm>
              <a:off x="0" y="0"/>
              <a:ext cx="3355688" cy="1152648"/>
            </a:xfrm>
            <a:custGeom>
              <a:avLst/>
              <a:gdLst/>
              <a:ahLst/>
              <a:cxnLst/>
              <a:rect l="l" t="t" r="r" b="b"/>
              <a:pathLst>
                <a:path w="3355688" h="1152648">
                  <a:moveTo>
                    <a:pt x="0" y="0"/>
                  </a:moveTo>
                  <a:lnTo>
                    <a:pt x="3355688" y="0"/>
                  </a:lnTo>
                  <a:lnTo>
                    <a:pt x="3355688" y="1152648"/>
                  </a:lnTo>
                  <a:lnTo>
                    <a:pt x="0" y="1152648"/>
                  </a:lnTo>
                  <a:close/>
                </a:path>
              </a:pathLst>
            </a:custGeom>
            <a:solidFill>
              <a:srgbClr val="111314"/>
            </a:solidFill>
          </p:spPr>
        </p:sp>
        <p:sp>
          <p:nvSpPr>
            <p:cNvPr id="7" name="TextBox 7"/>
            <p:cNvSpPr txBox="1"/>
            <p:nvPr/>
          </p:nvSpPr>
          <p:spPr>
            <a:xfrm>
              <a:off x="0" y="0"/>
              <a:ext cx="3355688" cy="1152648"/>
            </a:xfrm>
            <a:prstGeom prst="rect">
              <a:avLst/>
            </a:prstGeom>
          </p:spPr>
          <p:txBody>
            <a:bodyPr lIns="50800" tIns="50800" rIns="50800" bIns="50800" rtlCol="0" anchor="ctr"/>
            <a:lstStyle/>
            <a:p>
              <a:pPr algn="ctr">
                <a:lnSpc>
                  <a:spcPts val="150"/>
                </a:lnSpc>
              </a:pPr>
            </a:p>
          </p:txBody>
        </p:sp>
      </p:grpSp>
      <p:grpSp>
        <p:nvGrpSpPr>
          <p:cNvPr id="8" name="Group 8"/>
          <p:cNvGrpSpPr/>
          <p:nvPr/>
        </p:nvGrpSpPr>
        <p:grpSpPr>
          <a:xfrm rot="0">
            <a:off x="-435172" y="1047750"/>
            <a:ext cx="2581244" cy="606377"/>
            <a:chOff x="0" y="0"/>
            <a:chExt cx="2126190" cy="499477"/>
          </a:xfrm>
        </p:grpSpPr>
        <p:sp>
          <p:nvSpPr>
            <p:cNvPr id="9" name="Freeform 9"/>
            <p:cNvSpPr/>
            <p:nvPr/>
          </p:nvSpPr>
          <p:spPr>
            <a:xfrm>
              <a:off x="0" y="0"/>
              <a:ext cx="2126190" cy="499477"/>
            </a:xfrm>
            <a:custGeom>
              <a:avLst/>
              <a:gdLst/>
              <a:ahLst/>
              <a:cxnLst/>
              <a:rect l="l" t="t" r="r" b="b"/>
              <a:pathLst>
                <a:path w="2126190" h="499477">
                  <a:moveTo>
                    <a:pt x="0" y="0"/>
                  </a:moveTo>
                  <a:lnTo>
                    <a:pt x="2126190" y="0"/>
                  </a:lnTo>
                  <a:lnTo>
                    <a:pt x="2126190" y="499477"/>
                  </a:lnTo>
                  <a:lnTo>
                    <a:pt x="0" y="499477"/>
                  </a:lnTo>
                  <a:close/>
                </a:path>
              </a:pathLst>
            </a:custGeom>
            <a:solidFill>
              <a:srgbClr val="E31A2C"/>
            </a:solidFill>
          </p:spPr>
        </p:sp>
        <p:sp>
          <p:nvSpPr>
            <p:cNvPr id="10" name="TextBox 10"/>
            <p:cNvSpPr txBox="1"/>
            <p:nvPr/>
          </p:nvSpPr>
          <p:spPr>
            <a:xfrm>
              <a:off x="0" y="0"/>
              <a:ext cx="2126190" cy="499477"/>
            </a:xfrm>
            <a:prstGeom prst="rect">
              <a:avLst/>
            </a:prstGeom>
          </p:spPr>
          <p:txBody>
            <a:bodyPr lIns="50800" tIns="50800" rIns="50800" bIns="50800" rtlCol="0" anchor="ctr"/>
            <a:lstStyle/>
            <a:p>
              <a:pPr algn="ctr">
                <a:lnSpc>
                  <a:spcPts val="150"/>
                </a:lnSpc>
              </a:pPr>
            </a:p>
          </p:txBody>
        </p:sp>
      </p:grpSp>
      <p:grpSp>
        <p:nvGrpSpPr>
          <p:cNvPr id="11" name="Group 11"/>
          <p:cNvGrpSpPr/>
          <p:nvPr/>
        </p:nvGrpSpPr>
        <p:grpSpPr>
          <a:xfrm rot="-10800000">
            <a:off x="16930525" y="8632873"/>
            <a:ext cx="2581244" cy="606377"/>
            <a:chOff x="0" y="0"/>
            <a:chExt cx="2126190" cy="499477"/>
          </a:xfrm>
        </p:grpSpPr>
        <p:sp>
          <p:nvSpPr>
            <p:cNvPr id="12" name="Freeform 12"/>
            <p:cNvSpPr/>
            <p:nvPr/>
          </p:nvSpPr>
          <p:spPr>
            <a:xfrm>
              <a:off x="0" y="0"/>
              <a:ext cx="2126190" cy="499477"/>
            </a:xfrm>
            <a:custGeom>
              <a:avLst/>
              <a:gdLst/>
              <a:ahLst/>
              <a:cxnLst/>
              <a:rect l="l" t="t" r="r" b="b"/>
              <a:pathLst>
                <a:path w="2126190" h="499477">
                  <a:moveTo>
                    <a:pt x="0" y="0"/>
                  </a:moveTo>
                  <a:lnTo>
                    <a:pt x="2126190" y="0"/>
                  </a:lnTo>
                  <a:lnTo>
                    <a:pt x="2126190" y="499477"/>
                  </a:lnTo>
                  <a:lnTo>
                    <a:pt x="0" y="499477"/>
                  </a:lnTo>
                  <a:close/>
                </a:path>
              </a:pathLst>
            </a:custGeom>
            <a:solidFill>
              <a:srgbClr val="242F37"/>
            </a:solidFill>
          </p:spPr>
        </p:sp>
        <p:sp>
          <p:nvSpPr>
            <p:cNvPr id="13" name="TextBox 13"/>
            <p:cNvSpPr txBox="1"/>
            <p:nvPr/>
          </p:nvSpPr>
          <p:spPr>
            <a:xfrm>
              <a:off x="0" y="0"/>
              <a:ext cx="2126190" cy="499477"/>
            </a:xfrm>
            <a:prstGeom prst="rect">
              <a:avLst/>
            </a:prstGeom>
          </p:spPr>
          <p:txBody>
            <a:bodyPr lIns="50800" tIns="50800" rIns="50800" bIns="50800" rtlCol="0" anchor="ctr"/>
            <a:lstStyle/>
            <a:p>
              <a:pPr algn="ctr">
                <a:lnSpc>
                  <a:spcPts val="150"/>
                </a:lnSpc>
              </a:pPr>
            </a:p>
          </p:txBody>
        </p:sp>
      </p:grpSp>
      <p:grpSp>
        <p:nvGrpSpPr>
          <p:cNvPr id="14" name="Group 14"/>
          <p:cNvGrpSpPr/>
          <p:nvPr/>
        </p:nvGrpSpPr>
        <p:grpSpPr>
          <a:xfrm rot="-10800000">
            <a:off x="8026466" y="5143500"/>
            <a:ext cx="3412731" cy="2986140"/>
            <a:chOff x="0" y="0"/>
            <a:chExt cx="812800" cy="711200"/>
          </a:xfrm>
        </p:grpSpPr>
        <p:sp>
          <p:nvSpPr>
            <p:cNvPr id="15" name="Freeform 1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11314"/>
            </a:solidFill>
          </p:spPr>
        </p:sp>
        <p:sp>
          <p:nvSpPr>
            <p:cNvPr id="16" name="TextBox 16"/>
            <p:cNvSpPr txBox="1"/>
            <p:nvPr/>
          </p:nvSpPr>
          <p:spPr>
            <a:xfrm>
              <a:off x="127000" y="330200"/>
              <a:ext cx="558800" cy="330200"/>
            </a:xfrm>
            <a:prstGeom prst="rect">
              <a:avLst/>
            </a:prstGeom>
          </p:spPr>
          <p:txBody>
            <a:bodyPr lIns="50800" tIns="50800" rIns="50800" bIns="50800" rtlCol="0" anchor="ctr"/>
            <a:lstStyle/>
            <a:p>
              <a:pPr algn="ctr">
                <a:lnSpc>
                  <a:spcPts val="150"/>
                </a:lnSpc>
              </a:pPr>
            </a:p>
          </p:txBody>
        </p:sp>
      </p:grpSp>
      <p:grpSp>
        <p:nvGrpSpPr>
          <p:cNvPr id="17" name="Group 17"/>
          <p:cNvGrpSpPr/>
          <p:nvPr/>
        </p:nvGrpSpPr>
        <p:grpSpPr>
          <a:xfrm rot="-10800000">
            <a:off x="1799570" y="1047750"/>
            <a:ext cx="693002" cy="606377"/>
            <a:chOff x="0" y="0"/>
            <a:chExt cx="812800" cy="711200"/>
          </a:xfrm>
        </p:grpSpPr>
        <p:sp>
          <p:nvSpPr>
            <p:cNvPr id="18" name="Freeform 1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E31A2C"/>
            </a:solidFill>
          </p:spPr>
        </p:sp>
        <p:sp>
          <p:nvSpPr>
            <p:cNvPr id="19" name="TextBox 19"/>
            <p:cNvSpPr txBox="1"/>
            <p:nvPr/>
          </p:nvSpPr>
          <p:spPr>
            <a:xfrm>
              <a:off x="127000" y="330200"/>
              <a:ext cx="558800" cy="330200"/>
            </a:xfrm>
            <a:prstGeom prst="rect">
              <a:avLst/>
            </a:prstGeom>
          </p:spPr>
          <p:txBody>
            <a:bodyPr lIns="50800" tIns="50800" rIns="50800" bIns="50800" rtlCol="0" anchor="ctr"/>
            <a:lstStyle/>
            <a:p>
              <a:pPr algn="ctr">
                <a:lnSpc>
                  <a:spcPts val="150"/>
                </a:lnSpc>
              </a:pPr>
            </a:p>
          </p:txBody>
        </p:sp>
      </p:grpSp>
      <p:grpSp>
        <p:nvGrpSpPr>
          <p:cNvPr id="20" name="Group 20"/>
          <p:cNvGrpSpPr/>
          <p:nvPr/>
        </p:nvGrpSpPr>
        <p:grpSpPr>
          <a:xfrm rot="0">
            <a:off x="16584023" y="8632873"/>
            <a:ext cx="693002" cy="606377"/>
            <a:chOff x="0" y="0"/>
            <a:chExt cx="812800" cy="711200"/>
          </a:xfrm>
        </p:grpSpPr>
        <p:sp>
          <p:nvSpPr>
            <p:cNvPr id="21" name="Freeform 2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242F37"/>
            </a:solidFill>
          </p:spPr>
        </p:sp>
        <p:sp>
          <p:nvSpPr>
            <p:cNvPr id="22" name="TextBox 22"/>
            <p:cNvSpPr txBox="1"/>
            <p:nvPr/>
          </p:nvSpPr>
          <p:spPr>
            <a:xfrm>
              <a:off x="127000" y="330200"/>
              <a:ext cx="558800" cy="330200"/>
            </a:xfrm>
            <a:prstGeom prst="rect">
              <a:avLst/>
            </a:prstGeom>
          </p:spPr>
          <p:txBody>
            <a:bodyPr lIns="50800" tIns="50800" rIns="50800" bIns="50800" rtlCol="0" anchor="ctr"/>
            <a:lstStyle/>
            <a:p>
              <a:pPr algn="ctr">
                <a:lnSpc>
                  <a:spcPts val="150"/>
                </a:lnSpc>
              </a:pPr>
            </a:p>
          </p:txBody>
        </p:sp>
      </p:grpSp>
      <p:grpSp>
        <p:nvGrpSpPr>
          <p:cNvPr id="23" name="Group 23"/>
          <p:cNvGrpSpPr/>
          <p:nvPr/>
        </p:nvGrpSpPr>
        <p:grpSpPr>
          <a:xfrm rot="0">
            <a:off x="8026466" y="2579063"/>
            <a:ext cx="12736612" cy="4376460"/>
            <a:chOff x="0" y="0"/>
            <a:chExt cx="3354499" cy="1152648"/>
          </a:xfrm>
        </p:grpSpPr>
        <p:sp>
          <p:nvSpPr>
            <p:cNvPr id="24" name="Freeform 24"/>
            <p:cNvSpPr/>
            <p:nvPr/>
          </p:nvSpPr>
          <p:spPr>
            <a:xfrm>
              <a:off x="0" y="0"/>
              <a:ext cx="3354499" cy="1152648"/>
            </a:xfrm>
            <a:custGeom>
              <a:avLst/>
              <a:gdLst/>
              <a:ahLst/>
              <a:cxnLst/>
              <a:rect l="l" t="t" r="r" b="b"/>
              <a:pathLst>
                <a:path w="3354499" h="1152648">
                  <a:moveTo>
                    <a:pt x="0" y="0"/>
                  </a:moveTo>
                  <a:lnTo>
                    <a:pt x="3354499" y="0"/>
                  </a:lnTo>
                  <a:lnTo>
                    <a:pt x="3354499" y="1152648"/>
                  </a:lnTo>
                  <a:lnTo>
                    <a:pt x="0" y="1152648"/>
                  </a:lnTo>
                  <a:close/>
                </a:path>
              </a:pathLst>
            </a:custGeom>
            <a:solidFill>
              <a:srgbClr val="111314"/>
            </a:solidFill>
          </p:spPr>
        </p:sp>
        <p:sp>
          <p:nvSpPr>
            <p:cNvPr id="25" name="TextBox 25"/>
            <p:cNvSpPr txBox="1"/>
            <p:nvPr/>
          </p:nvSpPr>
          <p:spPr>
            <a:xfrm>
              <a:off x="0" y="0"/>
              <a:ext cx="3354499" cy="1152648"/>
            </a:xfrm>
            <a:prstGeom prst="rect">
              <a:avLst/>
            </a:prstGeom>
          </p:spPr>
          <p:txBody>
            <a:bodyPr lIns="50800" tIns="50800" rIns="50800" bIns="50800" rtlCol="0" anchor="ctr"/>
            <a:lstStyle/>
            <a:p>
              <a:pPr algn="ctr">
                <a:lnSpc>
                  <a:spcPts val="150"/>
                </a:lnSpc>
              </a:pPr>
            </a:p>
          </p:txBody>
        </p:sp>
      </p:grpSp>
      <p:grpSp>
        <p:nvGrpSpPr>
          <p:cNvPr id="26" name="Group 26"/>
          <p:cNvGrpSpPr/>
          <p:nvPr/>
        </p:nvGrpSpPr>
        <p:grpSpPr>
          <a:xfrm rot="0">
            <a:off x="0" y="3113563"/>
            <a:ext cx="10243067" cy="4558125"/>
            <a:chOff x="0" y="0"/>
            <a:chExt cx="2590242" cy="1152648"/>
          </a:xfrm>
        </p:grpSpPr>
        <p:sp>
          <p:nvSpPr>
            <p:cNvPr id="27" name="Freeform 27"/>
            <p:cNvSpPr/>
            <p:nvPr/>
          </p:nvSpPr>
          <p:spPr>
            <a:xfrm>
              <a:off x="0" y="0"/>
              <a:ext cx="2590242" cy="1152648"/>
            </a:xfrm>
            <a:custGeom>
              <a:avLst/>
              <a:gdLst/>
              <a:ahLst/>
              <a:cxnLst/>
              <a:rect l="l" t="t" r="r" b="b"/>
              <a:pathLst>
                <a:path w="2590242" h="1152648">
                  <a:moveTo>
                    <a:pt x="0" y="0"/>
                  </a:moveTo>
                  <a:lnTo>
                    <a:pt x="2590242" y="0"/>
                  </a:lnTo>
                  <a:lnTo>
                    <a:pt x="2590242" y="1152648"/>
                  </a:lnTo>
                  <a:lnTo>
                    <a:pt x="0" y="1152648"/>
                  </a:lnTo>
                  <a:close/>
                </a:path>
              </a:pathLst>
            </a:custGeom>
            <a:solidFill>
              <a:srgbClr val="E31A2C"/>
            </a:solidFill>
          </p:spPr>
        </p:sp>
        <p:sp>
          <p:nvSpPr>
            <p:cNvPr id="28" name="TextBox 28"/>
            <p:cNvSpPr txBox="1"/>
            <p:nvPr/>
          </p:nvSpPr>
          <p:spPr>
            <a:xfrm>
              <a:off x="0" y="0"/>
              <a:ext cx="2590242" cy="1152648"/>
            </a:xfrm>
            <a:prstGeom prst="rect">
              <a:avLst/>
            </a:prstGeom>
          </p:spPr>
          <p:txBody>
            <a:bodyPr lIns="50800" tIns="50800" rIns="50800" bIns="50800" rtlCol="0" anchor="ctr"/>
            <a:lstStyle/>
            <a:p>
              <a:pPr algn="ctr">
                <a:lnSpc>
                  <a:spcPts val="150"/>
                </a:lnSpc>
              </a:pPr>
            </a:p>
          </p:txBody>
        </p:sp>
      </p:grpSp>
      <p:grpSp>
        <p:nvGrpSpPr>
          <p:cNvPr id="29" name="Group 29"/>
          <p:cNvGrpSpPr/>
          <p:nvPr/>
        </p:nvGrpSpPr>
        <p:grpSpPr>
          <a:xfrm rot="0">
            <a:off x="6554654" y="3113563"/>
            <a:ext cx="5209286" cy="4558125"/>
            <a:chOff x="0" y="0"/>
            <a:chExt cx="812800" cy="711200"/>
          </a:xfrm>
        </p:grpSpPr>
        <p:sp>
          <p:nvSpPr>
            <p:cNvPr id="30" name="Freeform 3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E31A2C"/>
            </a:solidFill>
          </p:spPr>
        </p:sp>
        <p:sp>
          <p:nvSpPr>
            <p:cNvPr id="31" name="TextBox 31"/>
            <p:cNvSpPr txBox="1"/>
            <p:nvPr/>
          </p:nvSpPr>
          <p:spPr>
            <a:xfrm>
              <a:off x="127000" y="330200"/>
              <a:ext cx="558800" cy="330200"/>
            </a:xfrm>
            <a:prstGeom prst="rect">
              <a:avLst/>
            </a:prstGeom>
          </p:spPr>
          <p:txBody>
            <a:bodyPr lIns="50800" tIns="50800" rIns="50800" bIns="50800" rtlCol="0" anchor="ctr"/>
            <a:lstStyle/>
            <a:p>
              <a:pPr algn="ctr">
                <a:lnSpc>
                  <a:spcPts val="150"/>
                </a:lnSpc>
              </a:pPr>
            </a:p>
          </p:txBody>
        </p:sp>
      </p:grpSp>
      <p:grpSp>
        <p:nvGrpSpPr>
          <p:cNvPr id="32" name="Group 32"/>
          <p:cNvGrpSpPr/>
          <p:nvPr/>
        </p:nvGrpSpPr>
        <p:grpSpPr>
          <a:xfrm rot="0">
            <a:off x="10527300" y="2579063"/>
            <a:ext cx="11165854" cy="4376460"/>
            <a:chOff x="0" y="0"/>
            <a:chExt cx="2940801" cy="1152648"/>
          </a:xfrm>
        </p:grpSpPr>
        <p:sp>
          <p:nvSpPr>
            <p:cNvPr id="33" name="Freeform 33"/>
            <p:cNvSpPr/>
            <p:nvPr/>
          </p:nvSpPr>
          <p:spPr>
            <a:xfrm>
              <a:off x="0" y="0"/>
              <a:ext cx="2940801" cy="1152648"/>
            </a:xfrm>
            <a:custGeom>
              <a:avLst/>
              <a:gdLst/>
              <a:ahLst/>
              <a:cxnLst/>
              <a:rect l="l" t="t" r="r" b="b"/>
              <a:pathLst>
                <a:path w="2940801" h="1152648">
                  <a:moveTo>
                    <a:pt x="0" y="0"/>
                  </a:moveTo>
                  <a:lnTo>
                    <a:pt x="2940801" y="0"/>
                  </a:lnTo>
                  <a:lnTo>
                    <a:pt x="2940801" y="1152648"/>
                  </a:lnTo>
                  <a:lnTo>
                    <a:pt x="0" y="1152648"/>
                  </a:lnTo>
                  <a:close/>
                </a:path>
              </a:pathLst>
            </a:custGeom>
            <a:solidFill>
              <a:srgbClr val="242F37"/>
            </a:solidFill>
          </p:spPr>
        </p:sp>
        <p:sp>
          <p:nvSpPr>
            <p:cNvPr id="34" name="TextBox 34"/>
            <p:cNvSpPr txBox="1"/>
            <p:nvPr/>
          </p:nvSpPr>
          <p:spPr>
            <a:xfrm>
              <a:off x="0" y="0"/>
              <a:ext cx="2940801" cy="1152648"/>
            </a:xfrm>
            <a:prstGeom prst="rect">
              <a:avLst/>
            </a:prstGeom>
          </p:spPr>
          <p:txBody>
            <a:bodyPr lIns="50800" tIns="50800" rIns="50800" bIns="50800" rtlCol="0" anchor="ctr"/>
            <a:lstStyle/>
            <a:p>
              <a:pPr algn="ctr">
                <a:lnSpc>
                  <a:spcPts val="150"/>
                </a:lnSpc>
              </a:pPr>
            </a:p>
          </p:txBody>
        </p:sp>
      </p:grpSp>
      <p:grpSp>
        <p:nvGrpSpPr>
          <p:cNvPr id="35" name="Group 35"/>
          <p:cNvGrpSpPr/>
          <p:nvPr/>
        </p:nvGrpSpPr>
        <p:grpSpPr>
          <a:xfrm rot="-10800000">
            <a:off x="8026466" y="2579063"/>
            <a:ext cx="5001669" cy="4376460"/>
            <a:chOff x="0" y="0"/>
            <a:chExt cx="812800" cy="711200"/>
          </a:xfrm>
        </p:grpSpPr>
        <p:sp>
          <p:nvSpPr>
            <p:cNvPr id="36" name="Freeform 3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242F37"/>
            </a:solidFill>
          </p:spPr>
        </p:sp>
        <p:sp>
          <p:nvSpPr>
            <p:cNvPr id="37" name="TextBox 37"/>
            <p:cNvSpPr txBox="1"/>
            <p:nvPr/>
          </p:nvSpPr>
          <p:spPr>
            <a:xfrm>
              <a:off x="127000" y="330200"/>
              <a:ext cx="558800" cy="330200"/>
            </a:xfrm>
            <a:prstGeom prst="rect">
              <a:avLst/>
            </a:prstGeom>
          </p:spPr>
          <p:txBody>
            <a:bodyPr lIns="50800" tIns="50800" rIns="50800" bIns="50800" rtlCol="0" anchor="ctr"/>
            <a:lstStyle/>
            <a:p>
              <a:pPr algn="ctr">
                <a:lnSpc>
                  <a:spcPts val="150"/>
                </a:lnSpc>
              </a:pPr>
            </a:p>
          </p:txBody>
        </p:sp>
      </p:grpSp>
      <p:sp>
        <p:nvSpPr>
          <p:cNvPr id="40" name="TextBox 40"/>
          <p:cNvSpPr txBox="1"/>
          <p:nvPr/>
        </p:nvSpPr>
        <p:spPr>
          <a:xfrm>
            <a:off x="12104263" y="7238572"/>
            <a:ext cx="5155037" cy="528366"/>
          </a:xfrm>
          <a:prstGeom prst="rect">
            <a:avLst/>
          </a:prstGeom>
        </p:spPr>
        <p:txBody>
          <a:bodyPr lIns="0" tIns="0" rIns="0" bIns="0" rtlCol="0" anchor="t">
            <a:spAutoFit/>
          </a:bodyPr>
          <a:lstStyle/>
          <a:p>
            <a:pPr algn="r">
              <a:lnSpc>
                <a:spcPts val="4475"/>
              </a:lnSpc>
              <a:spcBef>
                <a:spcPct val="0"/>
              </a:spcBef>
            </a:pPr>
            <a:r>
              <a:rPr lang="en-US" sz="3200" spc="463">
                <a:solidFill>
                  <a:srgbClr val="737373"/>
                </a:solidFill>
                <a:latin typeface="思源黑体 Light"/>
                <a:ea typeface="思源黑体 Light"/>
                <a:cs typeface="思源黑体 Light"/>
                <a:sym typeface="思源黑体 Light"/>
              </a:rPr>
              <a:t>CLASS REPORT</a:t>
            </a:r>
            <a:endParaRPr lang="en-US" sz="3200" spc="463">
              <a:solidFill>
                <a:srgbClr val="737373"/>
              </a:solidFill>
              <a:latin typeface="思源黑体 Light"/>
              <a:ea typeface="思源黑体 Light"/>
              <a:cs typeface="思源黑体 Light"/>
              <a:sym typeface="思源黑体 Light"/>
            </a:endParaRPr>
          </a:p>
        </p:txBody>
      </p:sp>
      <p:sp>
        <p:nvSpPr>
          <p:cNvPr id="41" name="AutoShape 41"/>
          <p:cNvSpPr/>
          <p:nvPr/>
        </p:nvSpPr>
        <p:spPr>
          <a:xfrm>
            <a:off x="8590979" y="9248775"/>
            <a:ext cx="9697021" cy="0"/>
          </a:xfrm>
          <a:prstGeom prst="line">
            <a:avLst/>
          </a:prstGeom>
          <a:ln w="19050" cap="flat">
            <a:solidFill>
              <a:srgbClr val="737373"/>
            </a:solidFill>
            <a:prstDash val="solid"/>
            <a:headEnd type="none" w="sm" len="sm"/>
            <a:tailEnd type="none" w="sm" len="sm"/>
          </a:ln>
        </p:spPr>
      </p:sp>
      <p:sp>
        <p:nvSpPr>
          <p:cNvPr id="42" name="TextBox 42"/>
          <p:cNvSpPr txBox="1"/>
          <p:nvPr/>
        </p:nvSpPr>
        <p:spPr>
          <a:xfrm>
            <a:off x="1028700" y="3907790"/>
            <a:ext cx="8689340" cy="3129280"/>
          </a:xfrm>
          <a:prstGeom prst="rect">
            <a:avLst/>
          </a:prstGeom>
        </p:spPr>
        <p:txBody>
          <a:bodyPr lIns="0" tIns="0" rIns="0" bIns="0" rtlCol="0" anchor="t">
            <a:noAutofit/>
          </a:bodyPr>
          <a:lstStyle/>
          <a:p>
            <a:pPr algn="l">
              <a:lnSpc>
                <a:spcPts val="7375"/>
              </a:lnSpc>
              <a:spcBef>
                <a:spcPct val="0"/>
              </a:spcBef>
            </a:pPr>
            <a:r>
              <a:rPr lang="en-US" sz="5270" b="1">
                <a:solidFill>
                  <a:srgbClr val="FFFFFF"/>
                </a:solidFill>
                <a:latin typeface="Agrandir Narrow Medium"/>
                <a:ea typeface="Agrandir Narrow Medium"/>
                <a:cs typeface="Agrandir Narrow Medium"/>
                <a:sym typeface="Agrandir Narrow Medium"/>
              </a:rPr>
              <a:t>THANKS FOR WATCHING</a:t>
            </a:r>
            <a:endParaRPr lang="en-US" sz="5270" b="1">
              <a:solidFill>
                <a:srgbClr val="FFFFFF"/>
              </a:solidFill>
              <a:latin typeface="Agrandir Narrow Medium"/>
              <a:ea typeface="Agrandir Narrow Medium"/>
              <a:cs typeface="Agrandir Narrow Medium"/>
              <a:sym typeface="Agrandir Narrow Medium"/>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1702</Words>
  <Application>WPS 文字</Application>
  <PresentationFormat>On-screen Show (4:3)</PresentationFormat>
  <Paragraphs>42</Paragraphs>
  <Slides>9</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9</vt:i4>
      </vt:variant>
    </vt:vector>
  </HeadingPairs>
  <TitlesOfParts>
    <vt:vector size="25" baseType="lpstr">
      <vt:lpstr>Arial</vt:lpstr>
      <vt:lpstr>宋体</vt:lpstr>
      <vt:lpstr>Wingdings</vt:lpstr>
      <vt:lpstr>Times New Roman</vt:lpstr>
      <vt:lpstr>思源黑体 Light</vt:lpstr>
      <vt:lpstr>汉仪中黑KW</vt:lpstr>
      <vt:lpstr>Agrandir Narrow Medium</vt:lpstr>
      <vt:lpstr>Calibri</vt:lpstr>
      <vt:lpstr>Helvetica Neue</vt:lpstr>
      <vt:lpstr>微软雅黑</vt:lpstr>
      <vt:lpstr>汉仪旗黑</vt:lpstr>
      <vt:lpstr>宋体</vt:lpstr>
      <vt:lpstr>Arial Unicode MS</vt:lpstr>
      <vt:lpstr>汉仪书宋二KW</vt:lpstr>
      <vt:lpstr>Thonburi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红黑灰色简约课堂汇报演示文稿</dc:title>
  <dc:creator/>
  <cp:lastModifiedBy>Zero.</cp:lastModifiedBy>
  <cp:revision>10</cp:revision>
  <dcterms:created xsi:type="dcterms:W3CDTF">2025-05-08T11:02:58Z</dcterms:created>
  <dcterms:modified xsi:type="dcterms:W3CDTF">2025-05-08T11:02:58Z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72F6654A212E618C86871668B0CA4A36_43</vt:lpwstr>
  </property>
  <property fmtid="{D5CDD505-2E9C-101B-9397-08002B2CF9AE}" pid="3" name="KSOProductBuildVer">
    <vt:lpwstr>2052-6.10.1.8873</vt:lpwstr>
  </property>
</Properties>
</file>