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来到今天的分享。在座的各位，有没有人曾经被提醒过“不要把筷子插在饭里”或者“不要敲碗”？这些看似琐碎的餐桌规矩背后，其实蕴含着深刻的文化逻辑。今天，我不想做说教，而是想和大家一起探索这些简单规则背后的真正原因。让我们一起走进中国的餐桌，理解礼仪背后的逻辑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最后，我想说，礼仪不是为了给你压力，而是为了帮助你更好地与人相处，让你在社交中脱颖而出。请记住这句话：“当你在餐桌上关心他人时，他们也会反过来关心你。” 下次当你坐在中式圆桌旁时，你不必做到完美，但你会明白为什么有些人受欢迎，而有些人则被默默疏远。感谢大家的聆听，现在是问答环节。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005F7-AA32-79AD-9FD1-0E9F4D0B9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928B0C-801B-55C6-6077-3F235CE29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BEF0E-5CD2-36E3-A320-80AB1C4C4F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AAAEF-0A66-3215-9937-F8DDCF723C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221E4D-C7CD-85B5-63D7-868397A04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为什么中国的餐桌礼仪如此重要？因为在中国文化中，餐桌就像一个微型社会。你的一举一动，都反映了你对社会秩序的理解，比如对长辈和地位的尊重。同时，在家人和陌生人面前，你的行为也会有所不同。最重要的一点是“和谐至上”，任何可能让他人感到不适的行为都是应该避免的。记住，好的礼仪，本质上是让别人感到舒适，这也是你赢得尊重的方式。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1ACB0-C41C-E1AD-F4D0-30C1BB32DF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3BD8-EEDD-9CC3-8A20-0F275D0F7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5377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为什么中国的餐桌礼仪如此重要？因为在中国文化中，餐桌就像一个微型社会。你的一举一动，都反映了你对社会秩序的理解，比如对长辈和地位的尊重。同时，在家人和陌生人面前，你的行为也会有所不同。最重要的一点是“和谐至上”，任何可能让他人感到不适的行为都是应该避免的。记住，好的礼仪，本质上是让别人感到舒适，这也是你赢得尊重的方式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中国的餐桌上，你坐的位置至关重要。这不仅仅是一个物理位置，更是一种态度的体现。主位通常面对着门或者最好的视野，这代表着主人掌控全场。长辈和主人先坐先离席，是对年长者的尊重。而客人则坐在次要位置，这表示他们是被照顾的对象，而不是被施压。所以，记住，在中国，一个座位，蕴含着尊重、秩序和关怀三重意义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筷子是中国人日常的用餐工具，但它也承载了一半的社交礼仪。很多不经意的小动作，在餐桌上却是大忌。比如，把筷子插在饭里，看起来像给逝者上香，非常不吉利。用筷子敲碗，在过去是乞丐的行为。在菜里翻搅，显得你很自私。用筷子指人，如同用手指责，非常粗鲁。长时间吮吸筷子，则既不卫生也令人不快。所以，请记住，筷子不仅仅是工具，它们是你性格的延伸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中国，热情地为他人夹菜是一种传统的表达关心的方式。但这种善意有时会越过界限，造成尴尬。口头推荐菜品是完全正常的。但用自己的筷子给别人夹菜，在过去代表亲密，现在却常被视为不卫生和冒犯。强行给别人夹菜，会给对方带来压力。而不用公筷夹菜，在过去尚可接受，现在则被认为是粗心和不卫生。所以，现代礼仪的智慧在于：使用公筷，既表达了你的热情，又保持了恰当的距离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你吃什么固然重要，但怎么吃更能体现你的素养。安静地喝汤，是为了不打扰他人；在菜里翻找，只挑最好的部分，会显得自私；剔牙时用手或餐巾遮挡，是基本的礼貌；把骨头直接吐在桌上，非常不雅；而张嘴咀嚼，在现代观念中也被视为缺乏教养。这些细节，虽然没人会当场指出，但每个人都在默默观察和评判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一个优雅的结尾和一个美好的开始同样重要。在餐桌上，通常由主人先放下筷子，表示用餐节奏的结束。客人吃完后，应该礼貌地说“我吃饱了，谢谢”，而不是一声不吭就离开。碗里留一点饭，表示主人准备得很丰盛，而剩下太多则显得浪费和不尊重。至于帮忙收拾，这通常只适用于亲密的家庭场合，在商务宴请中这么做可能会显得尴尬，甚至越界。记住，在中国，不说“我吃完了”，而说“谢谢，我吃得很好”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我们可以理解，为什么中国的餐桌不允许“绝对的自由”。所有这些礼仪，都指向一个核心概念：边界。这包括对长辈和主人的尊重，对营造和谐氛围的追求，以及对个人教养和尊严的维护。中国的餐桌文化并不反对自由，它反对的是那种会让他人感到不适的、无边界的自由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2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9.sv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141414">
                  <a:alpha val="75000"/>
                </a:srgbClr>
              </a:gs>
              <a:gs pos="100000">
                <a:srgbClr val="141414">
                  <a:alpha val="4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563716" y="1673123"/>
            <a:ext cx="7597058" cy="2328606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>
              <a:lnSpc>
                <a:spcPct val="108333"/>
              </a:lnSpc>
              <a:defRPr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The Logic Behind the </a:t>
            </a:r>
            <a:r>
              <a:rPr lang="en-US" altLang="zh-CN" sz="4800" b="1" dirty="0">
                <a:solidFill>
                  <a:srgbClr val="FFFFFF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Chinese Table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Manners</a:t>
            </a: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32696" y="4197554"/>
            <a:ext cx="4522839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800" b="1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Reporter: Xiang Jiaying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E1E1E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016000" y="2351548"/>
            <a:ext cx="10160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8333"/>
              </a:lnSpc>
              <a:defRPr/>
            </a:pPr>
            <a:r>
              <a:rPr lang="en-US" sz="4000" b="1" i="0" u="none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Manners Are Not to Stress You 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  <a:sym typeface="Noto Sans SC"/>
            </a:endParaRPr>
          </a:p>
          <a:p>
            <a:pPr marL="0" indent="0" algn="ctr">
              <a:lnSpc>
                <a:spcPct val="108333"/>
              </a:lnSpc>
              <a:defRPr/>
            </a:pPr>
            <a:r>
              <a:rPr lang="en-US" sz="4000" b="1" i="0" u="none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They’re to Help You Be Decent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524000" y="3952568"/>
            <a:ext cx="914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16666"/>
              </a:lnSpc>
              <a:defRPr/>
            </a:pPr>
            <a:r>
              <a:rPr lang="en-US" sz="2400" b="1" i="0" u="none" strike="noStrike" dirty="0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“When you care for others at the table, they will care for you in return.”</a:t>
            </a:r>
            <a:endParaRPr lang="en-US" sz="1100" dirty="0"/>
          </a:p>
        </p:txBody>
      </p:sp>
      <p:sp>
        <p:nvSpPr>
          <p:cNvPr id="7" name="AutoShape 7"/>
          <p:cNvSpPr/>
          <p:nvPr/>
        </p:nvSpPr>
        <p:spPr>
          <a:xfrm>
            <a:off x="3556000" y="558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3200" b="1" i="1" u="sng" strike="noStrike" dirty="0">
                <a:solidFill>
                  <a:schemeClr val="bg1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Thank You </a:t>
            </a:r>
            <a:endParaRPr lang="en-US" sz="32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264A4-69A4-3CB9-B0FA-EDD6DB674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EBC8446-301B-A09A-4339-DAB95BE384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EB64D5B-86BB-37F5-66C0-E1AE8C2B5679}"/>
              </a:ext>
            </a:extLst>
          </p:cNvPr>
          <p:cNvSpPr/>
          <p:nvPr/>
        </p:nvSpPr>
        <p:spPr>
          <a:xfrm>
            <a:off x="648929" y="4445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 Are Chinese Table Manners So Important?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828AB00C-EF20-2C4E-EF6A-77D24C394F89}"/>
              </a:ext>
            </a:extLst>
          </p:cNvPr>
          <p:cNvSpPr/>
          <p:nvPr/>
        </p:nvSpPr>
        <p:spPr>
          <a:xfrm>
            <a:off x="646873" y="1460500"/>
            <a:ext cx="10781071" cy="2744839"/>
          </a:xfrm>
          <a:prstGeom prst="roundRect">
            <a:avLst>
              <a:gd name="adj" fmla="val 5555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DCDCDC">
                <a:alpha val="8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3585665-5281-0F9C-D7FB-6DDECA915C76}"/>
              </a:ext>
            </a:extLst>
          </p:cNvPr>
          <p:cNvSpPr/>
          <p:nvPr/>
        </p:nvSpPr>
        <p:spPr>
          <a:xfrm>
            <a:off x="1066800" y="181692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• </a:t>
            </a:r>
            <a:r>
              <a:rPr lang="en-US" sz="20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Respect for age and rank</a:t>
            </a:r>
            <a:r>
              <a:rPr lang="zh-CN" altLang="en-US" sz="20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（长幼有序）</a:t>
            </a:r>
            <a:r>
              <a:rPr lang="en-US" sz="20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– the table reflects social order</a:t>
            </a:r>
            <a:endParaRPr lang="en-US" sz="2000" dirty="0"/>
          </a:p>
        </p:txBody>
      </p:sp>
      <p:cxnSp>
        <p:nvCxnSpPr>
          <p:cNvPr id="7" name="Connector 7">
            <a:extLst>
              <a:ext uri="{FF2B5EF4-FFF2-40B4-BE49-F238E27FC236}">
                <a16:creationId xmlns:a16="http://schemas.microsoft.com/office/drawing/2014/main" id="{2BF262E7-77D5-63BB-1A34-6F8F5A24CC06}"/>
              </a:ext>
            </a:extLst>
          </p:cNvPr>
          <p:cNvCxnSpPr/>
          <p:nvPr/>
        </p:nvCxnSpPr>
        <p:spPr>
          <a:xfrm rot="-4297">
            <a:off x="1079496" y="2318570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>
            <a:extLst>
              <a:ext uri="{FF2B5EF4-FFF2-40B4-BE49-F238E27FC236}">
                <a16:creationId xmlns:a16="http://schemas.microsoft.com/office/drawing/2014/main" id="{E1046FE4-C48A-B5E9-7178-2420A09E1B00}"/>
              </a:ext>
            </a:extLst>
          </p:cNvPr>
          <p:cNvSpPr/>
          <p:nvPr/>
        </p:nvSpPr>
        <p:spPr>
          <a:xfrm>
            <a:off x="1079492" y="25908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08333"/>
              </a:lnSpc>
              <a:defRPr/>
            </a:pPr>
            <a:r>
              <a:rPr lang="en-US" sz="16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• </a:t>
            </a:r>
            <a:r>
              <a:rPr lang="en-US" sz="2000" b="1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Distinction </a:t>
            </a:r>
            <a:r>
              <a:rPr lang="en-US" altLang="zh-CN" sz="2000" b="1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between </a:t>
            </a:r>
            <a:r>
              <a:rPr lang="en-US" sz="2000" b="1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i</a:t>
            </a:r>
            <a:r>
              <a:rPr lang="en-US" sz="20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nside and outside</a:t>
            </a:r>
            <a:r>
              <a:rPr lang="zh-CN" altLang="en-US" sz="20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（内外有别）</a:t>
            </a:r>
            <a:r>
              <a:rPr lang="en-US" sz="20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– behavior differs between family and strangers</a:t>
            </a:r>
            <a:endParaRPr lang="en-US" sz="2000" dirty="0"/>
          </a:p>
        </p:txBody>
      </p:sp>
      <p:cxnSp>
        <p:nvCxnSpPr>
          <p:cNvPr id="9" name="Connector 9">
            <a:extLst>
              <a:ext uri="{FF2B5EF4-FFF2-40B4-BE49-F238E27FC236}">
                <a16:creationId xmlns:a16="http://schemas.microsoft.com/office/drawing/2014/main" id="{03FC6606-EB54-787D-392A-BB7ADC1374D6}"/>
              </a:ext>
            </a:extLst>
          </p:cNvPr>
          <p:cNvCxnSpPr/>
          <p:nvPr/>
        </p:nvCxnSpPr>
        <p:spPr>
          <a:xfrm rot="-4297">
            <a:off x="1079496" y="3079750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>
            <a:extLst>
              <a:ext uri="{FF2B5EF4-FFF2-40B4-BE49-F238E27FC236}">
                <a16:creationId xmlns:a16="http://schemas.microsoft.com/office/drawing/2014/main" id="{59A95620-F0BA-FF59-047E-DA52444C8E24}"/>
              </a:ext>
            </a:extLst>
          </p:cNvPr>
          <p:cNvSpPr/>
          <p:nvPr/>
        </p:nvSpPr>
        <p:spPr>
          <a:xfrm>
            <a:off x="1079492" y="335198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• </a:t>
            </a:r>
            <a:r>
              <a:rPr lang="en-US" sz="20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Harmony first</a:t>
            </a:r>
            <a:r>
              <a:rPr lang="zh-CN" altLang="en-US" sz="20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（以和为贵）</a:t>
            </a:r>
            <a:r>
              <a:rPr lang="en-US" sz="20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– don’t make anyone uncomfortable</a:t>
            </a:r>
            <a:endParaRPr lang="en-US" sz="2000" dirty="0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242C6CBA-49B2-4282-796C-7F5C8937D20C}"/>
              </a:ext>
            </a:extLst>
          </p:cNvPr>
          <p:cNvSpPr/>
          <p:nvPr/>
        </p:nvSpPr>
        <p:spPr>
          <a:xfrm>
            <a:off x="762000" y="46990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C0392B">
              <a:alpha val="6000"/>
            </a:srgbClr>
          </a:solidFill>
          <a:ln w="12700" cap="flat" cmpd="sng">
            <a:solidFill>
              <a:srgbClr val="C0392B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A81406CD-98F2-6C15-B11B-5126CD2C8056}"/>
              </a:ext>
            </a:extLst>
          </p:cNvPr>
          <p:cNvSpPr/>
          <p:nvPr/>
        </p:nvSpPr>
        <p:spPr>
          <a:xfrm>
            <a:off x="984250" y="4826000"/>
            <a:ext cx="10223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lnSpc>
                <a:spcPct val="116666"/>
              </a:lnSpc>
              <a:defRPr/>
            </a:pPr>
            <a:r>
              <a:rPr lang="en-US" sz="2000" b="0" i="1" u="none" strike="noStrike" dirty="0">
                <a:solidFill>
                  <a:srgbClr val="C0392B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</a:t>
            </a:r>
            <a:r>
              <a:rPr lang="en-US" sz="2800" b="1" dirty="0">
                <a:solidFill>
                  <a:srgbClr val="C0392B"/>
                </a:solidFill>
                <a:latin typeface="Noto Serif SC"/>
                <a:ea typeface="Noto Serif SC"/>
                <a:cs typeface="Noto Serif SC"/>
                <a:sym typeface="Noto Serif SC"/>
              </a:rPr>
              <a:t>Making others comfortable is making oneself dignified</a:t>
            </a:r>
            <a:endParaRPr lang="en-US" sz="2800" b="1" dirty="0"/>
          </a:p>
        </p:txBody>
      </p:sp>
      <p:cxnSp>
        <p:nvCxnSpPr>
          <p:cNvPr id="14" name="Connector 9">
            <a:extLst>
              <a:ext uri="{FF2B5EF4-FFF2-40B4-BE49-F238E27FC236}">
                <a16:creationId xmlns:a16="http://schemas.microsoft.com/office/drawing/2014/main" id="{F64DC586-468F-0BCF-578A-97A95F5BF6F8}"/>
              </a:ext>
            </a:extLst>
          </p:cNvPr>
          <p:cNvCxnSpPr/>
          <p:nvPr/>
        </p:nvCxnSpPr>
        <p:spPr>
          <a:xfrm rot="-4297">
            <a:off x="1079496" y="3840930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317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E559FCF-EAE9-4DA4-8D80-3C0ECDFF825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23280" y="1743968"/>
            <a:ext cx="10632012" cy="4123923"/>
            <a:chOff x="-737927" y="1252683"/>
            <a:chExt cx="13316548" cy="5165195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6221381-7925-C53E-293A-1466237F928E}"/>
                </a:ext>
              </a:extLst>
            </p:cNvPr>
            <p:cNvGrpSpPr/>
            <p:nvPr/>
          </p:nvGrpSpPr>
          <p:grpSpPr>
            <a:xfrm>
              <a:off x="4444586" y="1252683"/>
              <a:ext cx="3244072" cy="4300290"/>
              <a:chOff x="4444586" y="1252683"/>
              <a:chExt cx="3244072" cy="4300290"/>
            </a:xfrm>
          </p:grpSpPr>
          <p:sp>
            <p:nvSpPr>
              <p:cNvPr id="71" name="2">
                <a:extLst>
                  <a:ext uri="{FF2B5EF4-FFF2-40B4-BE49-F238E27FC236}">
                    <a16:creationId xmlns:a16="http://schemas.microsoft.com/office/drawing/2014/main" id="{4B9287FB-5729-AA78-9DE5-A1304C26803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 rot="20161926">
                <a:off x="4503343" y="2366948"/>
                <a:ext cx="3185315" cy="3186025"/>
              </a:xfrm>
              <a:prstGeom prst="arc">
                <a:avLst>
                  <a:gd name="adj1" fmla="val 18974748"/>
                  <a:gd name="adj2" fmla="val 20792190"/>
                </a:avLst>
              </a:prstGeom>
              <a:ln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n-ea"/>
                </a:endParaRPr>
              </a:p>
            </p:txBody>
          </p: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0BCD5FED-465B-5EE9-1DCC-17463E56EBB7}"/>
                  </a:ext>
                </a:extLst>
              </p:cNvPr>
              <p:cNvGrpSpPr/>
              <p:nvPr/>
            </p:nvGrpSpPr>
            <p:grpSpPr>
              <a:xfrm>
                <a:off x="4444586" y="1252683"/>
                <a:ext cx="2520000" cy="1517962"/>
                <a:chOff x="4393857" y="800742"/>
                <a:chExt cx="2520000" cy="1517962"/>
              </a:xfrm>
            </p:grpSpPr>
            <p:sp>
              <p:nvSpPr>
                <p:cNvPr id="73" name="Index-2">
                  <a:extLst>
                    <a:ext uri="{FF2B5EF4-FFF2-40B4-BE49-F238E27FC236}">
                      <a16:creationId xmlns:a16="http://schemas.microsoft.com/office/drawing/2014/main" id="{73C8CF14-E691-5C7C-19EB-37432E4A8A16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5653857" y="1525123"/>
                  <a:ext cx="793581" cy="793581"/>
                </a:xfrm>
                <a:custGeom>
                  <a:avLst/>
                  <a:gdLst>
                    <a:gd name="connsiteX0" fmla="*/ 0 w 997608"/>
                    <a:gd name="connsiteY0" fmla="*/ 498804 h 997608"/>
                    <a:gd name="connsiteX1" fmla="*/ 498804 w 997608"/>
                    <a:gd name="connsiteY1" fmla="*/ 0 h 997608"/>
                    <a:gd name="connsiteX2" fmla="*/ 997608 w 997608"/>
                    <a:gd name="connsiteY2" fmla="*/ 498804 h 997608"/>
                    <a:gd name="connsiteX3" fmla="*/ 498804 w 997608"/>
                    <a:gd name="connsiteY3" fmla="*/ 997608 h 997608"/>
                    <a:gd name="connsiteX4" fmla="*/ 0 w 997608"/>
                    <a:gd name="connsiteY4" fmla="*/ 498804 h 9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7608" h="997608">
                      <a:moveTo>
                        <a:pt x="0" y="498804"/>
                      </a:moveTo>
                      <a:cubicBezTo>
                        <a:pt x="0" y="223322"/>
                        <a:pt x="223322" y="0"/>
                        <a:pt x="498804" y="0"/>
                      </a:cubicBezTo>
                      <a:cubicBezTo>
                        <a:pt x="774286" y="0"/>
                        <a:pt x="997608" y="223322"/>
                        <a:pt x="997608" y="498804"/>
                      </a:cubicBezTo>
                      <a:cubicBezTo>
                        <a:pt x="997608" y="774286"/>
                        <a:pt x="774286" y="997608"/>
                        <a:pt x="498804" y="997608"/>
                      </a:cubicBezTo>
                      <a:cubicBezTo>
                        <a:pt x="223322" y="997608"/>
                        <a:pt x="0" y="774286"/>
                        <a:pt x="0" y="4988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+mn-ea"/>
                    </a:rPr>
                    <a:t>2</a:t>
                  </a:r>
                  <a:endParaRPr lang="zh-CN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75" name="Title-2">
                  <a:extLst>
                    <a:ext uri="{FF2B5EF4-FFF2-40B4-BE49-F238E27FC236}">
                      <a16:creationId xmlns:a16="http://schemas.microsoft.com/office/drawing/2014/main" id="{22E15EAA-D84C-B422-4E4E-7FD96B183BCB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4393857" y="800742"/>
                  <a:ext cx="2520000" cy="2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algn="r">
                    <a:buClrTx/>
                    <a:defRPr/>
                  </a:pPr>
                  <a:r>
                    <a:rPr lang="en-US" altLang="zh-CN" sz="4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Tools</a:t>
                  </a:r>
                </a:p>
              </p:txBody>
            </p:sp>
          </p:grp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215C48D-B38E-42A1-3F72-829ADA93416E}"/>
                </a:ext>
              </a:extLst>
            </p:cNvPr>
            <p:cNvGrpSpPr/>
            <p:nvPr/>
          </p:nvGrpSpPr>
          <p:grpSpPr>
            <a:xfrm>
              <a:off x="-737927" y="2366948"/>
              <a:ext cx="8426585" cy="3913453"/>
              <a:chOff x="-737927" y="2366948"/>
              <a:chExt cx="8426585" cy="3913453"/>
            </a:xfrm>
          </p:grpSpPr>
          <p:sp>
            <p:nvSpPr>
              <p:cNvPr id="66" name="5">
                <a:extLst>
                  <a:ext uri="{FF2B5EF4-FFF2-40B4-BE49-F238E27FC236}">
                    <a16:creationId xmlns:a16="http://schemas.microsoft.com/office/drawing/2014/main" id="{DBF1A24A-CA75-B10F-8EFC-D4D2CD8DC7B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 rot="20161926">
                <a:off x="4503343" y="2366948"/>
                <a:ext cx="3185315" cy="3186025"/>
              </a:xfrm>
              <a:prstGeom prst="arc">
                <a:avLst>
                  <a:gd name="adj1" fmla="val 10225064"/>
                  <a:gd name="adj2" fmla="val 11784321"/>
                </a:avLst>
              </a:prstGeom>
              <a:ln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n-ea"/>
                </a:endParaRPr>
              </a:p>
            </p:txBody>
          </p: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5A19AF6C-F67F-7FD1-3148-CC638991E748}"/>
                  </a:ext>
                </a:extLst>
              </p:cNvPr>
              <p:cNvGrpSpPr/>
              <p:nvPr/>
            </p:nvGrpSpPr>
            <p:grpSpPr>
              <a:xfrm>
                <a:off x="-737927" y="4995714"/>
                <a:ext cx="6173920" cy="1284687"/>
                <a:chOff x="-938480" y="5139742"/>
                <a:chExt cx="6173920" cy="1284687"/>
              </a:xfrm>
            </p:grpSpPr>
            <p:sp>
              <p:nvSpPr>
                <p:cNvPr id="68" name="Index-5">
                  <a:extLst>
                    <a:ext uri="{FF2B5EF4-FFF2-40B4-BE49-F238E27FC236}">
                      <a16:creationId xmlns:a16="http://schemas.microsoft.com/office/drawing/2014/main" id="{CB1DE41C-B0E9-3DDB-20F3-90CC9B88B780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441859" y="5139742"/>
                  <a:ext cx="793581" cy="793581"/>
                </a:xfrm>
                <a:prstGeom prst="ellipse">
                  <a:avLst/>
                </a:prstGeom>
                <a:solidFill>
                  <a:schemeClr val="accent5"/>
                </a:soli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5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3765"/>
                  <a:r>
                    <a:rPr lang="en-US" sz="2000" b="1" dirty="0">
                      <a:solidFill>
                        <a:schemeClr val="bg1"/>
                      </a:solidFill>
                      <a:latin typeface="+mn-ea"/>
                    </a:rPr>
                    <a:t>5</a:t>
                  </a:r>
                  <a:endParaRPr sz="2000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70" name="Title-5">
                  <a:extLst>
                    <a:ext uri="{FF2B5EF4-FFF2-40B4-BE49-F238E27FC236}">
                      <a16:creationId xmlns:a16="http://schemas.microsoft.com/office/drawing/2014/main" id="{56BC64B4-0D7B-2617-1F80-F5DACCC3D6B9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>
                <a:xfrm>
                  <a:off x="-938480" y="5715513"/>
                  <a:ext cx="5380338" cy="7089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algn="r">
                    <a:buClrTx/>
                    <a:defRPr/>
                  </a:pPr>
                  <a:r>
                    <a:rPr lang="en-US" altLang="zh-CN" sz="4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Leaving the Table </a:t>
                  </a:r>
                  <a:endParaRPr lang="en-US" altLang="zh-CN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02CEDE0-7CB0-03EF-A454-32577BBDBB11}"/>
                </a:ext>
              </a:extLst>
            </p:cNvPr>
            <p:cNvGrpSpPr/>
            <p:nvPr/>
          </p:nvGrpSpPr>
          <p:grpSpPr>
            <a:xfrm>
              <a:off x="4503343" y="2366948"/>
              <a:ext cx="8075278" cy="4050930"/>
              <a:chOff x="4503343" y="2366948"/>
              <a:chExt cx="8075278" cy="4050930"/>
            </a:xfrm>
          </p:grpSpPr>
          <p:sp>
            <p:nvSpPr>
              <p:cNvPr id="61" name="4">
                <a:extLst>
                  <a:ext uri="{FF2B5EF4-FFF2-40B4-BE49-F238E27FC236}">
                    <a16:creationId xmlns:a16="http://schemas.microsoft.com/office/drawing/2014/main" id="{9CB98F1E-9B48-5681-19A8-FF158B084F1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20161926">
                <a:off x="4503343" y="2366948"/>
                <a:ext cx="3185315" cy="3186025"/>
              </a:xfrm>
              <a:prstGeom prst="arc">
                <a:avLst>
                  <a:gd name="adj1" fmla="val 5884567"/>
                  <a:gd name="adj2" fmla="val 7818142"/>
                </a:avLst>
              </a:prstGeom>
              <a:ln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n-ea"/>
                </a:endParaRPr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8A380AB-678E-CA7E-05EB-529DEF51B37C}"/>
                  </a:ext>
                </a:extLst>
              </p:cNvPr>
              <p:cNvGrpSpPr/>
              <p:nvPr/>
            </p:nvGrpSpPr>
            <p:grpSpPr>
              <a:xfrm>
                <a:off x="6661159" y="4960781"/>
                <a:ext cx="5917462" cy="1457097"/>
                <a:chOff x="6726872" y="5107572"/>
                <a:chExt cx="5917462" cy="1457097"/>
              </a:xfrm>
            </p:grpSpPr>
            <p:sp>
              <p:nvSpPr>
                <p:cNvPr id="63" name="Index-4">
                  <a:extLst>
                    <a:ext uri="{FF2B5EF4-FFF2-40B4-BE49-F238E27FC236}">
                      <a16:creationId xmlns:a16="http://schemas.microsoft.com/office/drawing/2014/main" id="{14FA2C6B-A05D-164C-3D8D-9D03A1F94AE0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726872" y="5107572"/>
                  <a:ext cx="793581" cy="793580"/>
                </a:xfrm>
                <a:prstGeom prst="ellipse">
                  <a:avLst/>
                </a:prstGeom>
                <a:solidFill>
                  <a:schemeClr val="accent4"/>
                </a:soli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3765"/>
                  <a:r>
                    <a:rPr lang="en-US" sz="2000" b="1" dirty="0">
                      <a:solidFill>
                        <a:schemeClr val="bg1"/>
                      </a:solidFill>
                      <a:latin typeface="+mn-ea"/>
                    </a:rPr>
                    <a:t>4</a:t>
                  </a:r>
                  <a:endParaRPr sz="2000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65" name="Title-4">
                  <a:extLst>
                    <a:ext uri="{FF2B5EF4-FFF2-40B4-BE49-F238E27FC236}">
                      <a16:creationId xmlns:a16="http://schemas.microsoft.com/office/drawing/2014/main" id="{646EFBC5-50DF-5394-E98C-3D358A8F2F31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7276198" y="5690510"/>
                  <a:ext cx="5368136" cy="87415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algn="r">
                    <a:buClrTx/>
                    <a:defRPr/>
                  </a:pPr>
                  <a:r>
                    <a:rPr lang="en-US" altLang="zh-CN" sz="4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Eating Behaviors </a:t>
                  </a:r>
                  <a:endParaRPr lang="en-US" altLang="zh-CN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46FF4DA5-6201-4BDD-C8EC-2702BD07772C}"/>
                </a:ext>
              </a:extLst>
            </p:cNvPr>
            <p:cNvGrpSpPr/>
            <p:nvPr/>
          </p:nvGrpSpPr>
          <p:grpSpPr>
            <a:xfrm>
              <a:off x="4503343" y="2366948"/>
              <a:ext cx="7910241" cy="3186025"/>
              <a:chOff x="4503343" y="2366948"/>
              <a:chExt cx="7910241" cy="3186025"/>
            </a:xfrm>
          </p:grpSpPr>
          <p:sp>
            <p:nvSpPr>
              <p:cNvPr id="56" name="3">
                <a:extLst>
                  <a:ext uri="{FF2B5EF4-FFF2-40B4-BE49-F238E27FC236}">
                    <a16:creationId xmlns:a16="http://schemas.microsoft.com/office/drawing/2014/main" id="{07F05CFE-4002-8ADD-B51B-02D7BD46AFA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rot="20161926">
                <a:off x="4503343" y="2366948"/>
                <a:ext cx="3185315" cy="3186025"/>
              </a:xfrm>
              <a:prstGeom prst="arc">
                <a:avLst>
                  <a:gd name="adj1" fmla="val 1706360"/>
                  <a:gd name="adj2" fmla="val 3515370"/>
                </a:avLst>
              </a:prstGeom>
              <a:ln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64E04ADB-DADE-E3E2-8455-AE4F465E1860}"/>
                  </a:ext>
                </a:extLst>
              </p:cNvPr>
              <p:cNvGrpSpPr/>
              <p:nvPr/>
            </p:nvGrpSpPr>
            <p:grpSpPr>
              <a:xfrm>
                <a:off x="7210485" y="3123064"/>
                <a:ext cx="5203099" cy="874160"/>
                <a:chOff x="6975270" y="2248337"/>
                <a:chExt cx="5203099" cy="874160"/>
              </a:xfrm>
            </p:grpSpPr>
            <p:sp>
              <p:nvSpPr>
                <p:cNvPr id="59" name="Index-3">
                  <a:extLst>
                    <a:ext uri="{FF2B5EF4-FFF2-40B4-BE49-F238E27FC236}">
                      <a16:creationId xmlns:a16="http://schemas.microsoft.com/office/drawing/2014/main" id="{652D7EE3-0DCF-5122-FA09-31ADB2B4F401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975270" y="2310114"/>
                  <a:ext cx="793581" cy="793581"/>
                </a:xfrm>
                <a:prstGeom prst="ellipse">
                  <a:avLst/>
                </a:prstGeom>
                <a:solidFill>
                  <a:schemeClr val="accent3"/>
                </a:soli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3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3765"/>
                  <a:r>
                    <a:rPr lang="en-US" sz="2000" b="1" dirty="0">
                      <a:solidFill>
                        <a:schemeClr val="bg1"/>
                      </a:solidFill>
                      <a:latin typeface="+mn-ea"/>
                    </a:rPr>
                    <a:t>3</a:t>
                  </a:r>
                  <a:endParaRPr sz="2000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60" name="Title-3">
                  <a:extLst>
                    <a:ext uri="{FF2B5EF4-FFF2-40B4-BE49-F238E27FC236}">
                      <a16:creationId xmlns:a16="http://schemas.microsoft.com/office/drawing/2014/main" id="{9E92BAF9-1E50-1B6B-6AE5-3E228CF1BB18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7635165" y="2248337"/>
                  <a:ext cx="4543204" cy="8741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algn="r">
                    <a:buClrTx/>
                    <a:defRPr/>
                  </a:pPr>
                  <a:r>
                    <a:rPr lang="en-US" altLang="zh-CN" sz="4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Offering Food </a:t>
                  </a:r>
                  <a:endParaRPr lang="en-US" altLang="zh-CN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E69A65A5-C6A7-6239-8AED-0300BF804851}"/>
                </a:ext>
              </a:extLst>
            </p:cNvPr>
            <p:cNvGrpSpPr/>
            <p:nvPr/>
          </p:nvGrpSpPr>
          <p:grpSpPr>
            <a:xfrm>
              <a:off x="1181489" y="2366948"/>
              <a:ext cx="6507169" cy="3186025"/>
              <a:chOff x="1181489" y="2366948"/>
              <a:chExt cx="6507169" cy="3186025"/>
            </a:xfrm>
          </p:grpSpPr>
          <p:sp>
            <p:nvSpPr>
              <p:cNvPr id="46" name="1">
                <a:extLst>
                  <a:ext uri="{FF2B5EF4-FFF2-40B4-BE49-F238E27FC236}">
                    <a16:creationId xmlns:a16="http://schemas.microsoft.com/office/drawing/2014/main" id="{A21C4CFC-C331-FEF2-17E7-7AF4555D7484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161926">
                <a:off x="4503343" y="2366948"/>
                <a:ext cx="3185315" cy="3186025"/>
              </a:xfrm>
              <a:prstGeom prst="arc">
                <a:avLst>
                  <a:gd name="adj1" fmla="val 14261388"/>
                  <a:gd name="adj2" fmla="val 16409068"/>
                </a:avLst>
              </a:prstGeom>
              <a:ln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08371508-8980-46DB-3FDD-B013C6AAF714}"/>
                  </a:ext>
                </a:extLst>
              </p:cNvPr>
              <p:cNvGrpSpPr/>
              <p:nvPr/>
            </p:nvGrpSpPr>
            <p:grpSpPr>
              <a:xfrm>
                <a:off x="1181489" y="3133001"/>
                <a:ext cx="3653684" cy="793581"/>
                <a:chOff x="1416703" y="2306165"/>
                <a:chExt cx="3653684" cy="793581"/>
              </a:xfrm>
            </p:grpSpPr>
            <p:sp>
              <p:nvSpPr>
                <p:cNvPr id="53" name="Index-1">
                  <a:extLst>
                    <a:ext uri="{FF2B5EF4-FFF2-40B4-BE49-F238E27FC236}">
                      <a16:creationId xmlns:a16="http://schemas.microsoft.com/office/drawing/2014/main" id="{04EFF112-A1EC-B527-0BDC-2A4708823D0B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276806" y="2306165"/>
                  <a:ext cx="793581" cy="793581"/>
                </a:xfrm>
                <a:custGeom>
                  <a:avLst/>
                  <a:gdLst>
                    <a:gd name="connsiteX0" fmla="*/ 0 w 997608"/>
                    <a:gd name="connsiteY0" fmla="*/ 498804 h 997608"/>
                    <a:gd name="connsiteX1" fmla="*/ 498804 w 997608"/>
                    <a:gd name="connsiteY1" fmla="*/ 0 h 997608"/>
                    <a:gd name="connsiteX2" fmla="*/ 997608 w 997608"/>
                    <a:gd name="connsiteY2" fmla="*/ 498804 h 997608"/>
                    <a:gd name="connsiteX3" fmla="*/ 498804 w 997608"/>
                    <a:gd name="connsiteY3" fmla="*/ 997608 h 997608"/>
                    <a:gd name="connsiteX4" fmla="*/ 0 w 997608"/>
                    <a:gd name="connsiteY4" fmla="*/ 498804 h 9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7608" h="997608">
                      <a:moveTo>
                        <a:pt x="0" y="498804"/>
                      </a:moveTo>
                      <a:cubicBezTo>
                        <a:pt x="0" y="223322"/>
                        <a:pt x="223322" y="0"/>
                        <a:pt x="498804" y="0"/>
                      </a:cubicBezTo>
                      <a:cubicBezTo>
                        <a:pt x="774286" y="0"/>
                        <a:pt x="997608" y="223322"/>
                        <a:pt x="997608" y="498804"/>
                      </a:cubicBezTo>
                      <a:cubicBezTo>
                        <a:pt x="997608" y="774286"/>
                        <a:pt x="774286" y="997608"/>
                        <a:pt x="498804" y="997608"/>
                      </a:cubicBezTo>
                      <a:cubicBezTo>
                        <a:pt x="223322" y="997608"/>
                        <a:pt x="0" y="774286"/>
                        <a:pt x="0" y="498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8100000" algn="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+mn-ea"/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55" name="Title-1">
                  <a:extLst>
                    <a:ext uri="{FF2B5EF4-FFF2-40B4-BE49-F238E27FC236}">
                      <a16:creationId xmlns:a16="http://schemas.microsoft.com/office/drawing/2014/main" id="{625D580F-F52B-4CF1-50D9-E4C75967587F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1416703" y="2468019"/>
                  <a:ext cx="2520000" cy="2349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1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Seating</a:t>
                  </a:r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F941DA47-5DB9-E123-A4C1-D20C896B4818}"/>
                  </a:ext>
                </a:extLst>
              </p:cNvPr>
              <p:cNvGrpSpPr/>
              <p:nvPr/>
            </p:nvGrpSpPr>
            <p:grpSpPr>
              <a:xfrm>
                <a:off x="5321618" y="3185578"/>
                <a:ext cx="1548765" cy="1548765"/>
                <a:chOff x="5490810" y="2655570"/>
                <a:chExt cx="1548765" cy="1548765"/>
              </a:xfrm>
            </p:grpSpPr>
            <p:sp>
              <p:nvSpPr>
                <p:cNvPr id="51" name="1">
                  <a:extLst>
                    <a:ext uri="{FF2B5EF4-FFF2-40B4-BE49-F238E27FC236}">
                      <a16:creationId xmlns:a16="http://schemas.microsoft.com/office/drawing/2014/main" id="{E61736F9-9E03-6FC0-7A99-4A17B63AC0DF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5490810" y="2655570"/>
                  <a:ext cx="1548765" cy="1548765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  <a:alpha val="2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>
                    <a:latin typeface="+mn-ea"/>
                    <a:sym typeface="+mn-ea"/>
                  </a:endParaRPr>
                </a:p>
              </p:txBody>
            </p:sp>
            <p:sp>
              <p:nvSpPr>
                <p:cNvPr id="52" name="1">
                  <a:extLst>
                    <a:ext uri="{FF2B5EF4-FFF2-40B4-BE49-F238E27FC236}">
                      <a16:creationId xmlns:a16="http://schemas.microsoft.com/office/drawing/2014/main" id="{D87C93B6-2253-21C5-AA11-90CFC68C2600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635192" y="2799952"/>
                  <a:ext cx="1260000" cy="1260000"/>
                </a:xfrm>
                <a:custGeom>
                  <a:avLst/>
                  <a:gdLst>
                    <a:gd name="connsiteX0" fmla="*/ 0 w 1536103"/>
                    <a:gd name="connsiteY0" fmla="*/ 768052 h 1536103"/>
                    <a:gd name="connsiteX1" fmla="*/ 768052 w 1536103"/>
                    <a:gd name="connsiteY1" fmla="*/ 0 h 1536103"/>
                    <a:gd name="connsiteX2" fmla="*/ 1536104 w 1536103"/>
                    <a:gd name="connsiteY2" fmla="*/ 768052 h 1536103"/>
                    <a:gd name="connsiteX3" fmla="*/ 768052 w 1536103"/>
                    <a:gd name="connsiteY3" fmla="*/ 1536104 h 1536103"/>
                    <a:gd name="connsiteX4" fmla="*/ 0 w 1536103"/>
                    <a:gd name="connsiteY4" fmla="*/ 768052 h 1536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03" h="1536103">
                      <a:moveTo>
                        <a:pt x="0" y="768052"/>
                      </a:moveTo>
                      <a:cubicBezTo>
                        <a:pt x="0" y="343869"/>
                        <a:pt x="343869" y="0"/>
                        <a:pt x="768052" y="0"/>
                      </a:cubicBezTo>
                      <a:cubicBezTo>
                        <a:pt x="1192235" y="0"/>
                        <a:pt x="1536104" y="343869"/>
                        <a:pt x="1536104" y="768052"/>
                      </a:cubicBezTo>
                      <a:cubicBezTo>
                        <a:pt x="1536104" y="1192235"/>
                        <a:pt x="1192235" y="1536104"/>
                        <a:pt x="768052" y="1536104"/>
                      </a:cubicBezTo>
                      <a:cubicBezTo>
                        <a:pt x="343869" y="1536104"/>
                        <a:pt x="0" y="1192235"/>
                        <a:pt x="0" y="7680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8100000" algn="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71755" tIns="71755" rIns="71755" bIns="71755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91440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sz="1600" b="1" dirty="0">
                    <a:solidFill>
                      <a:srgbClr val="FFFFFF"/>
                    </a:solidFill>
                    <a:latin typeface="+mn-ea"/>
                    <a:cs typeface="+mj-ea"/>
                    <a:sym typeface="+mn-ea"/>
                  </a:endParaRPr>
                </a:p>
              </p:txBody>
            </p:sp>
          </p:grpSp>
        </p:grpSp>
      </p:grpSp>
      <p:sp>
        <p:nvSpPr>
          <p:cNvPr id="77" name="圆: 空心 76">
            <a:extLst>
              <a:ext uri="{FF2B5EF4-FFF2-40B4-BE49-F238E27FC236}">
                <a16:creationId xmlns:a16="http://schemas.microsoft.com/office/drawing/2014/main" id="{DC80E94C-4AA8-B80A-8C87-C7B195FF1151}"/>
              </a:ext>
            </a:extLst>
          </p:cNvPr>
          <p:cNvSpPr/>
          <p:nvPr/>
        </p:nvSpPr>
        <p:spPr>
          <a:xfrm>
            <a:off x="5888608" y="3711101"/>
            <a:ext cx="381837" cy="38874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Seating – Where You Sit Says a Lot</a:t>
            </a:r>
            <a:endParaRPr 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3810000" cy="4826000"/>
          </a:xfrm>
          <a:prstGeom prst="roundRect">
            <a:avLst>
              <a:gd name="adj" fmla="val 3333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61" b="61"/>
          <a:stretch>
            <a:fillRect/>
          </a:stretch>
        </p:blipFill>
        <p:spPr>
          <a:xfrm>
            <a:off x="1016000" y="1727200"/>
            <a:ext cx="3302000" cy="4406900"/>
          </a:xfrm>
          <a:prstGeom prst="roundRect">
            <a:avLst>
              <a:gd name="adj" fmla="val 2307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7" name="AutoShape 7"/>
          <p:cNvSpPr/>
          <p:nvPr/>
        </p:nvSpPr>
        <p:spPr>
          <a:xfrm>
            <a:off x="5109906" y="1524000"/>
            <a:ext cx="6350000" cy="1079500"/>
          </a:xfrm>
          <a:prstGeom prst="roundRect">
            <a:avLst>
              <a:gd name="adj" fmla="val 9411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76200" dist="25400" dir="54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5826" y="16891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715000" y="1619250"/>
            <a:ext cx="558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Positioning: </a:t>
            </a:r>
            <a:r>
              <a:rPr lang="en-US" sz="1800" b="0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Main seat faces the door or has the best view, signifying control.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8C8C8C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Taking the main seat is seen as rude and immature.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109906" y="3016250"/>
            <a:ext cx="6350000" cy="1079500"/>
          </a:xfrm>
          <a:prstGeom prst="roundRect">
            <a:avLst>
              <a:gd name="adj" fmla="val 9411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76200" dist="25400" dir="54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8694" y="3222625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651500" y="3111500"/>
            <a:ext cx="558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Seniority: </a:t>
            </a:r>
            <a:r>
              <a:rPr lang="en-US" sz="1800" b="0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Elders and hosts sit first and leave first, showing respect.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8C8C8C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Starting before elders marks you as ill-bred.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5109906" y="4508500"/>
            <a:ext cx="6350000" cy="1079500"/>
          </a:xfrm>
          <a:prstGeom prst="roundRect">
            <a:avLst>
              <a:gd name="adj" fmla="val 9411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76200" dist="25400" dir="54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0500" y="46990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651500" y="4597400"/>
            <a:ext cx="558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Hospitality: </a:t>
            </a:r>
            <a:r>
              <a:rPr lang="en-US" sz="1800" b="0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Guests are seated in secondary seats to be cared for, not pressured.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8C8C8C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Insisting on the main seat comes off as arrogant.</a:t>
            </a:r>
          </a:p>
        </p:txBody>
      </p:sp>
      <p:sp>
        <p:nvSpPr>
          <p:cNvPr id="16" name="AutoShape 16"/>
          <p:cNvSpPr/>
          <p:nvPr/>
        </p:nvSpPr>
        <p:spPr>
          <a:xfrm>
            <a:off x="5109906" y="5953125"/>
            <a:ext cx="6350000" cy="635000"/>
          </a:xfrm>
          <a:prstGeom prst="roundRect">
            <a:avLst>
              <a:gd name="adj" fmla="val 16000"/>
            </a:avLst>
          </a:prstGeom>
          <a:solidFill>
            <a:srgbClr val="C0392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4826000" y="5953125"/>
            <a:ext cx="6787535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800" b="0" i="1" u="none" strike="noStrike" dirty="0">
                <a:solidFill>
                  <a:srgbClr val="C0392B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</a:t>
            </a:r>
            <a:r>
              <a:rPr lang="en-US" sz="2400" b="0" u="none" strike="noStrike" dirty="0">
                <a:solidFill>
                  <a:srgbClr val="C0392B"/>
                </a:solidFill>
                <a:latin typeface="Times New Roman" panose="02020603050405020304" pitchFamily="18" charset="0"/>
                <a:ea typeface="Noto Serif SC"/>
                <a:cs typeface="Times New Roman" panose="02020603050405020304" pitchFamily="18" charset="0"/>
                <a:sym typeface="Noto Serif SC"/>
              </a:rPr>
              <a:t>In China, a seat is not a location — it’s an attitude.”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Chopsticks – Daily Tools, Easy Mistakes</a:t>
            </a:r>
            <a:endParaRPr 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29265" y="1524000"/>
            <a:ext cx="2113935" cy="3937000"/>
          </a:xfrm>
          <a:prstGeom prst="roundRect">
            <a:avLst>
              <a:gd name="adj" fmla="val 641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7129" b="7129"/>
          <a:stretch/>
        </p:blipFill>
        <p:spPr>
          <a:xfrm>
            <a:off x="762000" y="1756287"/>
            <a:ext cx="1834423" cy="1164713"/>
          </a:xfrm>
          <a:prstGeom prst="roundRect">
            <a:avLst>
              <a:gd name="adj" fmla="val 1000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7" name="AutoShape 7"/>
          <p:cNvSpPr/>
          <p:nvPr/>
        </p:nvSpPr>
        <p:spPr>
          <a:xfrm>
            <a:off x="692765" y="3238500"/>
            <a:ext cx="2113935" cy="254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63500" tIns="0" rIns="63500" bIns="0" rtlCol="0" anchor="t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Sticking upright in rice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1000"/>
              </a:lnSpc>
            </a:pPr>
            <a:b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endParaRPr lang="en-US" sz="1600" b="0" i="0" u="none" strike="noStrike" dirty="0">
              <a:solidFill>
                <a:srgbClr val="1F2329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marL="0" indent="0" algn="l">
              <a:lnSpc>
                <a:spcPct val="108333"/>
              </a:lnSpc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Looks like incense for the dead.</a:t>
            </a:r>
          </a:p>
          <a:p>
            <a:pPr marL="0" indent="0" algn="l"/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Seen As: </a:t>
            </a:r>
            <a:r>
              <a:rPr lang="en-US" sz="16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Extremely unlucky and disrespectful.</a:t>
            </a:r>
          </a:p>
        </p:txBody>
      </p:sp>
      <p:sp>
        <p:nvSpPr>
          <p:cNvPr id="8" name="AutoShape 8"/>
          <p:cNvSpPr/>
          <p:nvPr/>
        </p:nvSpPr>
        <p:spPr>
          <a:xfrm>
            <a:off x="2800965" y="1524000"/>
            <a:ext cx="2113935" cy="3937000"/>
          </a:xfrm>
          <a:prstGeom prst="roundRect">
            <a:avLst>
              <a:gd name="adj" fmla="val 641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5689" r="5689"/>
          <a:stretch>
            <a:fillRect/>
          </a:stretch>
        </p:blipFill>
        <p:spPr>
          <a:xfrm>
            <a:off x="2947743" y="1756288"/>
            <a:ext cx="1834422" cy="1164712"/>
          </a:xfrm>
          <a:prstGeom prst="roundRect">
            <a:avLst>
              <a:gd name="adj" fmla="val 1000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2864465" y="3238500"/>
            <a:ext cx="1923435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63500" tIns="0" rIns="63500" bIns="0" rtlCol="0" anchor="t" anchorCtr="0"/>
          <a:lstStyle/>
          <a:p>
            <a:pPr>
              <a:defRPr/>
            </a:pPr>
            <a:r>
              <a:rPr lang="en-US" sz="1800" b="1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Tapping the bowl</a:t>
            </a:r>
            <a:endParaRPr lang="en-US" sz="1800" b="1" dirty="0">
              <a:solidFill>
                <a:srgbClr val="C0392B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 marL="0" indent="0" algn="l">
              <a:lnSpc>
                <a:spcPts val="1000"/>
              </a:lnSpc>
            </a:pPr>
            <a:b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endParaRPr lang="en-US" sz="1600" b="0" i="0" u="none" strike="noStrike" dirty="0">
              <a:solidFill>
                <a:srgbClr val="1F2329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>
              <a:lnSpc>
                <a:spcPct val="108333"/>
              </a:lnSpc>
            </a:pPr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</a:t>
            </a:r>
            <a:r>
              <a:rPr lang="en-US" sz="16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Historically associated with beggars' behavior.</a:t>
            </a:r>
          </a:p>
          <a:p>
            <a:pPr>
              <a:lnSpc>
                <a:spcPct val="108333"/>
              </a:lnSpc>
            </a:pPr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Seen As: </a:t>
            </a:r>
            <a:r>
              <a:rPr lang="en-US" sz="16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Low-class and badly raised manners.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4972665" y="1524000"/>
            <a:ext cx="2113935" cy="3937000"/>
          </a:xfrm>
          <a:prstGeom prst="roundRect">
            <a:avLst>
              <a:gd name="adj" fmla="val 641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t="1267" b="1267"/>
          <a:stretch>
            <a:fillRect/>
          </a:stretch>
        </p:blipFill>
        <p:spPr>
          <a:xfrm>
            <a:off x="5119442" y="1756287"/>
            <a:ext cx="1834423" cy="1164713"/>
          </a:xfrm>
          <a:prstGeom prst="roundRect">
            <a:avLst>
              <a:gd name="adj" fmla="val 1000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3" name="AutoShape 13"/>
          <p:cNvSpPr/>
          <p:nvPr/>
        </p:nvSpPr>
        <p:spPr>
          <a:xfrm>
            <a:off x="5047635" y="3238500"/>
            <a:ext cx="1911965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63500" tIns="0" rIns="63500" bIns="0" rtlCol="0" anchor="t" anchorCtr="0"/>
          <a:lstStyle/>
          <a:p>
            <a:pPr>
              <a:defRPr/>
            </a:pPr>
            <a:r>
              <a:rPr lang="en-US" sz="1800" b="1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Rummaging</a:t>
            </a:r>
            <a:b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endParaRPr lang="en-US" sz="1600" b="0" i="0" u="none" strike="noStrike" dirty="0">
              <a:solidFill>
                <a:srgbClr val="1F2329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>
              <a:lnSpc>
                <a:spcPct val="108333"/>
              </a:lnSpc>
            </a:pPr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</a:t>
            </a:r>
            <a:r>
              <a:rPr lang="en-US" sz="16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Picking through food shows disregard for others.</a:t>
            </a:r>
          </a:p>
          <a:p>
            <a:pPr>
              <a:lnSpc>
                <a:spcPct val="108333"/>
              </a:lnSpc>
            </a:pPr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Seen As: </a:t>
            </a:r>
            <a:r>
              <a:rPr lang="en-US" sz="16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Selfish and indicative of bad table manners.</a:t>
            </a:r>
          </a:p>
        </p:txBody>
      </p:sp>
      <p:sp>
        <p:nvSpPr>
          <p:cNvPr id="14" name="AutoShape 14"/>
          <p:cNvSpPr/>
          <p:nvPr/>
        </p:nvSpPr>
        <p:spPr>
          <a:xfrm>
            <a:off x="7144365" y="1524000"/>
            <a:ext cx="2113935" cy="3937000"/>
          </a:xfrm>
          <a:prstGeom prst="roundRect">
            <a:avLst>
              <a:gd name="adj" fmla="val 641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t="18253" b="18253"/>
          <a:stretch>
            <a:fillRect/>
          </a:stretch>
        </p:blipFill>
        <p:spPr>
          <a:xfrm>
            <a:off x="7309577" y="1743587"/>
            <a:ext cx="1834423" cy="1164713"/>
          </a:xfrm>
          <a:prstGeom prst="roundRect">
            <a:avLst>
              <a:gd name="adj" fmla="val 1000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6" name="AutoShape 16"/>
          <p:cNvSpPr/>
          <p:nvPr/>
        </p:nvSpPr>
        <p:spPr>
          <a:xfrm>
            <a:off x="7219335" y="3238500"/>
            <a:ext cx="1911965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63500" tIns="0" rIns="63500" bIns="0" rtlCol="0" anchor="t" anchorCtr="0"/>
          <a:lstStyle/>
          <a:p>
            <a:pPr>
              <a:defRPr/>
            </a:pPr>
            <a:r>
              <a:rPr lang="en-US" sz="1800" b="1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Pointing at people</a:t>
            </a:r>
            <a:endParaRPr lang="en-US" sz="1800" b="1" dirty="0">
              <a:solidFill>
                <a:srgbClr val="C0392B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 marL="0" indent="0" algn="l">
              <a:lnSpc>
                <a:spcPts val="1000"/>
              </a:lnSpc>
            </a:pPr>
            <a:b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endParaRPr lang="en-US" sz="1600" b="0" i="0" u="none" strike="noStrike" dirty="0">
              <a:solidFill>
                <a:srgbClr val="1F2329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>
              <a:lnSpc>
                <a:spcPct val="108333"/>
              </a:lnSpc>
            </a:pPr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</a:t>
            </a:r>
            <a:r>
              <a:rPr lang="en-US" sz="16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Analogous to pointing a finger in direct blame.</a:t>
            </a:r>
          </a:p>
          <a:p>
            <a:pPr>
              <a:lnSpc>
                <a:spcPct val="108333"/>
              </a:lnSpc>
            </a:pPr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Seen As: </a:t>
            </a:r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Aggressive, crude, and highly offensive.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9316065" y="1524000"/>
            <a:ext cx="2113935" cy="3937000"/>
          </a:xfrm>
          <a:prstGeom prst="roundRect">
            <a:avLst>
              <a:gd name="adj" fmla="val 641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9639300" y="2095500"/>
            <a:ext cx="1600200" cy="1016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9391035" y="3260213"/>
            <a:ext cx="2246670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63500" tIns="0" rIns="63500" bIns="0" rtlCol="0" anchor="t" anchorCtr="0"/>
          <a:lstStyle/>
          <a:p>
            <a:pPr>
              <a:defRPr/>
            </a:pPr>
            <a:r>
              <a:rPr lang="en-US" sz="1800" b="1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Sucking chopsticks</a:t>
            </a:r>
            <a:endParaRPr lang="en-US" sz="1800" b="1" dirty="0">
              <a:solidFill>
                <a:srgbClr val="C0392B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 marL="0" indent="0" algn="l">
              <a:lnSpc>
                <a:spcPts val="1000"/>
              </a:lnSpc>
            </a:pPr>
            <a:b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endParaRPr lang="en-US" sz="1600" b="0" i="0" u="none" strike="noStrike" dirty="0">
              <a:solidFill>
                <a:srgbClr val="1F2329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>
              <a:lnSpc>
                <a:spcPct val="108333"/>
              </a:lnSpc>
            </a:pPr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</a:t>
            </a:r>
            <a:r>
              <a:rPr lang="en-US" sz="16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Considered unhygienic and unpleasant to watch.</a:t>
            </a:r>
          </a:p>
          <a:p>
            <a:pPr>
              <a:lnSpc>
                <a:spcPct val="108333"/>
              </a:lnSpc>
            </a:pPr>
            <a:r>
              <a:rPr lang="en-US" sz="1600" b="1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Seen As: </a:t>
            </a:r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Gross, lacking social boundaries and decency.</a:t>
            </a:r>
          </a:p>
        </p:txBody>
      </p:sp>
      <p:sp>
        <p:nvSpPr>
          <p:cNvPr id="21" name="AutoShape 21"/>
          <p:cNvSpPr/>
          <p:nvPr/>
        </p:nvSpPr>
        <p:spPr>
          <a:xfrm>
            <a:off x="762000" y="5715000"/>
            <a:ext cx="10668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392B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1016000" y="5842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800" b="0" i="1" u="none" strike="noStrike" dirty="0">
                <a:solidFill>
                  <a:srgbClr val="C0392B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</a:t>
            </a:r>
            <a:r>
              <a:rPr lang="en-US" sz="2400" dirty="0">
                <a:solidFill>
                  <a:srgbClr val="C0392B"/>
                </a:solidFill>
                <a:latin typeface="Times New Roman" panose="02020603050405020304" pitchFamily="18" charset="0"/>
                <a:ea typeface="Noto Serif SC"/>
                <a:cs typeface="Times New Roman" panose="02020603050405020304" pitchFamily="18" charset="0"/>
                <a:sym typeface="Noto Serif SC"/>
              </a:rPr>
              <a:t>Chopsticks are not just tools — they are an extension of your character.”</a:t>
            </a:r>
            <a:endParaRPr lang="en-US" sz="2400" dirty="0">
              <a:solidFill>
                <a:srgbClr val="C0392B"/>
              </a:solidFill>
              <a:latin typeface="Times New Roman" panose="02020603050405020304" pitchFamily="18" charset="0"/>
              <a:ea typeface="Noto Serif SC"/>
              <a:cs typeface="Times New Roman" panose="02020603050405020304" pitchFamily="18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5C41BE8A-B594-D909-E275-93123548F02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789" r="5789"/>
          <a:stretch/>
        </p:blipFill>
        <p:spPr>
          <a:xfrm>
            <a:off x="9518967" y="1743587"/>
            <a:ext cx="1834423" cy="1164713"/>
          </a:xfrm>
          <a:prstGeom prst="roundRect">
            <a:avLst>
              <a:gd name="adj" fmla="val 10000"/>
            </a:avLst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Offering Food – Kindness Can Cross the Line</a:t>
            </a:r>
            <a:endParaRPr 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62000" y="1841500"/>
            <a:ext cx="31877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" y="20320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270000" y="19939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Verbally Recommending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904363" y="2452432"/>
            <a:ext cx="3177868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0" i="0" u="none" strike="noStrike" dirty="0">
                <a:solidFill>
                  <a:srgbClr val="6B7280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Intent: Showing warmth and hospitality.</a:t>
            </a:r>
            <a:br>
              <a:rPr lang="en-US" sz="1600" b="0" i="0" u="none" strike="noStrike" dirty="0">
                <a:solidFill>
                  <a:srgbClr val="1F2329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</a:br>
            <a:r>
              <a:rPr lang="en-US" sz="1600" b="0" i="0" u="none" strike="noStrike" dirty="0">
                <a:solidFill>
                  <a:srgbClr val="10B981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Status: ✅ Normal and appropriate.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132826" y="1841500"/>
            <a:ext cx="31877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1800" y="2032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569747" y="2057400"/>
            <a:ext cx="284439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Using Personal Chopsticks</a:t>
            </a:r>
            <a:endParaRPr lang="en-US" sz="18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265357" y="2451613"/>
            <a:ext cx="284439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0" i="0" u="none" strike="noStrike" dirty="0">
                <a:solidFill>
                  <a:srgbClr val="6B7280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Intent: Traditional intimacy.</a:t>
            </a:r>
            <a:br>
              <a:rPr lang="en-US" sz="1600" b="0" i="0" u="none" strike="noStrike" dirty="0">
                <a:solidFill>
                  <a:srgbClr val="1F2329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</a:br>
            <a:r>
              <a:rPr lang="en-US" sz="1600" b="0" i="0" u="none" strike="noStrike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Now: Seen as unhygienic and intrusive.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71831" y="3618681"/>
            <a:ext cx="3177869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500" y="3781527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333911" y="3775177"/>
            <a:ext cx="2507224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Forcing Food on Others</a:t>
            </a:r>
            <a:endParaRPr lang="en-US" sz="18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89000" y="4206364"/>
            <a:ext cx="30607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0" i="0" u="none" strike="noStrike" dirty="0">
                <a:solidFill>
                  <a:srgbClr val="6B7280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Intent: Worried they won't eat enough.</a:t>
            </a:r>
            <a:br>
              <a:rPr lang="en-US" sz="1600" b="0" i="0" u="none" strike="noStrike" dirty="0">
                <a:solidFill>
                  <a:srgbClr val="1F2329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</a:br>
            <a:r>
              <a:rPr lang="en-US" sz="1600" b="0" i="0" u="none" strike="noStrike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Effect: Feels pushy and stressful.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151265" y="3619500"/>
            <a:ext cx="3156559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1800" y="3775177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4569747" y="3715979"/>
            <a:ext cx="2765732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No Serving Chopsticks</a:t>
            </a:r>
            <a:endParaRPr lang="en-US" sz="18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265358" y="4247740"/>
            <a:ext cx="314878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0" i="0" u="none" strike="noStrike" dirty="0">
                <a:solidFill>
                  <a:srgbClr val="6B7280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Intent: Acceptable in past informality.</a:t>
            </a:r>
            <a:br>
              <a:rPr lang="en-US" sz="1600" b="0" i="0" u="none" strike="noStrike" dirty="0">
                <a:solidFill>
                  <a:srgbClr val="1F2329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</a:br>
            <a:r>
              <a:rPr lang="en-US" sz="1600" b="0" i="0" u="none" strike="noStrike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Now: Seen as careless and unhygienic.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 t="25925" b="25925"/>
          <a:stretch>
            <a:fillRect/>
          </a:stretch>
        </p:blipFill>
        <p:spPr>
          <a:xfrm>
            <a:off x="7688826" y="1841500"/>
            <a:ext cx="3741174" cy="1651000"/>
          </a:xfrm>
          <a:prstGeom prst="roundRect">
            <a:avLst>
              <a:gd name="adj" fmla="val 6153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22" name="AutoShape 22"/>
          <p:cNvSpPr/>
          <p:nvPr/>
        </p:nvSpPr>
        <p:spPr>
          <a:xfrm>
            <a:off x="10033000" y="3060700"/>
            <a:ext cx="1270000" cy="304800"/>
          </a:xfrm>
          <a:prstGeom prst="roundRect">
            <a:avLst>
              <a:gd name="adj" fmla="val 50000"/>
            </a:avLst>
          </a:prstGeom>
          <a:solidFill>
            <a:srgbClr val="10B981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Modern Etiquette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rcRect t="24282" b="24282"/>
          <a:stretch>
            <a:fillRect/>
          </a:stretch>
        </p:blipFill>
        <p:spPr>
          <a:xfrm>
            <a:off x="7688824" y="3683000"/>
            <a:ext cx="3741175" cy="1651000"/>
          </a:xfrm>
          <a:prstGeom prst="roundRect">
            <a:avLst>
              <a:gd name="adj" fmla="val 6153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24" name="AutoShape 24"/>
          <p:cNvSpPr/>
          <p:nvPr/>
        </p:nvSpPr>
        <p:spPr>
          <a:xfrm>
            <a:off x="10033000" y="4902200"/>
            <a:ext cx="1270000" cy="304800"/>
          </a:xfrm>
          <a:prstGeom prst="roundRect">
            <a:avLst>
              <a:gd name="adj" fmla="val 50000"/>
            </a:avLst>
          </a:prstGeom>
          <a:solidFill>
            <a:srgbClr val="6B7280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Traditional Gesture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762000" y="5588000"/>
            <a:ext cx="10668000" cy="762000"/>
          </a:xfrm>
          <a:prstGeom prst="roundRect">
            <a:avLst>
              <a:gd name="adj" fmla="val 13333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392B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16666"/>
              </a:lnSpc>
              <a:defRPr/>
            </a:pPr>
            <a:r>
              <a:rPr lang="en-US" sz="1800" b="0" i="1" u="none" strike="noStrike" dirty="0">
                <a:solidFill>
                  <a:srgbClr val="C0392B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</a:t>
            </a:r>
            <a:r>
              <a:rPr lang="en-US" sz="2400" dirty="0">
                <a:solidFill>
                  <a:srgbClr val="C0392B"/>
                </a:solidFill>
                <a:latin typeface="Times New Roman" panose="02020603050405020304" pitchFamily="18" charset="0"/>
                <a:ea typeface="Noto Serif SC"/>
                <a:cs typeface="Times New Roman" panose="02020603050405020304" pitchFamily="18" charset="0"/>
                <a:sym typeface="Noto Serif SC"/>
              </a:rPr>
              <a:t>Traditional: serving shows care. Modern: not serving shows respect. </a:t>
            </a:r>
          </a:p>
          <a:p>
            <a:pPr marL="0" indent="0" algn="ctr">
              <a:lnSpc>
                <a:spcPct val="116666"/>
              </a:lnSpc>
              <a:defRPr/>
            </a:pPr>
            <a:r>
              <a:rPr lang="en-US" sz="2400" dirty="0">
                <a:solidFill>
                  <a:srgbClr val="C0392B"/>
                </a:solidFill>
                <a:latin typeface="Times New Roman" panose="02020603050405020304" pitchFamily="18" charset="0"/>
                <a:ea typeface="Noto Serif SC"/>
                <a:cs typeface="Times New Roman" panose="02020603050405020304" pitchFamily="18" charset="0"/>
                <a:sym typeface="Noto Serif SC"/>
              </a:rPr>
              <a:t>Using serving chopsticks = warmth + boundaries.”</a:t>
            </a:r>
            <a:endParaRPr lang="en-US" sz="2400" dirty="0">
              <a:solidFill>
                <a:srgbClr val="C0392B"/>
              </a:solidFill>
              <a:latin typeface="Times New Roman" panose="02020603050405020304" pitchFamily="18" charset="0"/>
              <a:ea typeface="Noto Serif SC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Eating Behaviors – What Your Table Manners Reveal</a:t>
            </a:r>
            <a:endParaRPr 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3810000" cy="4318000"/>
          </a:xfrm>
          <a:prstGeom prst="roundRect">
            <a:avLst>
              <a:gd name="adj" fmla="val 4000"/>
            </a:avLst>
          </a:prstGeom>
          <a:solidFill>
            <a:srgbClr val="F9F9F9">
              <a:alpha val="8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6730" b="6730"/>
          <a:stretch>
            <a:fillRect/>
          </a:stretch>
        </p:blipFill>
        <p:spPr>
          <a:xfrm>
            <a:off x="1016000" y="2159000"/>
            <a:ext cx="3302000" cy="1905000"/>
          </a:xfrm>
          <a:prstGeom prst="roundRect">
            <a:avLst>
              <a:gd name="adj" fmla="val 800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7" name="AutoShape 7"/>
          <p:cNvSpPr/>
          <p:nvPr/>
        </p:nvSpPr>
        <p:spPr>
          <a:xfrm>
            <a:off x="1016000" y="4318000"/>
            <a:ext cx="3302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0" i="1" u="none" strike="noStrike" dirty="0">
                <a:solidFill>
                  <a:srgbClr val="C0392B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</a:t>
            </a:r>
            <a:r>
              <a:rPr lang="en-US" sz="2400" dirty="0">
                <a:solidFill>
                  <a:srgbClr val="C0392B"/>
                </a:solidFill>
                <a:latin typeface="Times New Roman" panose="02020603050405020304" pitchFamily="18" charset="0"/>
                <a:ea typeface="Noto Serif SC"/>
                <a:cs typeface="Times New Roman" panose="02020603050405020304" pitchFamily="18" charset="0"/>
                <a:sym typeface="Noto Serif SC"/>
              </a:rPr>
              <a:t>No one will tell you on the spot — but everyone is silently judging.”</a:t>
            </a:r>
            <a:endParaRPr lang="en-US" sz="2400" dirty="0">
              <a:solidFill>
                <a:srgbClr val="C0392B"/>
              </a:solidFill>
              <a:latin typeface="Times New Roman" panose="02020603050405020304" pitchFamily="18" charset="0"/>
              <a:ea typeface="Noto Serif SC"/>
              <a:cs typeface="Times New Roman" panose="02020603050405020304" pitchFamily="18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080000" y="1470741"/>
            <a:ext cx="6350000" cy="987324"/>
          </a:xfrm>
          <a:prstGeom prst="roundRect">
            <a:avLst>
              <a:gd name="adj" fmla="val 1333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5270500" y="1619250"/>
            <a:ext cx="596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01. Sipping soup quietly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5000"/>
              </a:lnSpc>
            </a:pPr>
            <a:r>
              <a:rPr lang="en-US" sz="1600" b="0" i="0" u="none" strike="noStrike" dirty="0">
                <a:solidFill>
                  <a:srgbClr val="787878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Don’t disturb others.</a:t>
            </a:r>
          </a:p>
          <a:p>
            <a:pPr marL="0" indent="0" algn="l">
              <a:lnSpc>
                <a:spcPct val="125000"/>
              </a:lnSpc>
            </a:pPr>
            <a:r>
              <a:rPr lang="en-US" sz="1600" b="0" i="0" u="none" strike="noStrike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Loud sipping is seen as crude and unrefined.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080000" y="2476501"/>
            <a:ext cx="6350000" cy="952500"/>
          </a:xfrm>
          <a:prstGeom prst="roundRect">
            <a:avLst>
              <a:gd name="adj" fmla="val 1333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5270500" y="2606574"/>
            <a:ext cx="596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02. Digging through dish bottoms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787878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It's considered picking only the best parts.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Appears selfish and reflects ugly manners.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080000" y="3472019"/>
            <a:ext cx="6350000" cy="936111"/>
          </a:xfrm>
          <a:prstGeom prst="roundRect">
            <a:avLst>
              <a:gd name="adj" fmla="val 1333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5270500" y="3568292"/>
            <a:ext cx="596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03. Hiding when picking teeth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787878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Privacy is essential.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Not hiding is viewed as disgusting and ill-bred.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080000" y="4451149"/>
            <a:ext cx="6350000" cy="936112"/>
          </a:xfrm>
          <a:prstGeom prst="roundRect">
            <a:avLst>
              <a:gd name="adj" fmla="val 1333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dirty="0"/>
          </a:p>
        </p:txBody>
      </p:sp>
      <p:sp>
        <p:nvSpPr>
          <p:cNvPr id="15" name="AutoShape 15"/>
          <p:cNvSpPr/>
          <p:nvPr/>
        </p:nvSpPr>
        <p:spPr>
          <a:xfrm>
            <a:off x="5270500" y="4535130"/>
            <a:ext cx="596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04. Spitting bones directly on table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787878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Basic civilization.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Creates a dirty scene and signals a lack of manners.</a:t>
            </a:r>
          </a:p>
        </p:txBody>
      </p:sp>
      <p:sp>
        <p:nvSpPr>
          <p:cNvPr id="16" name="AutoShape 16"/>
          <p:cNvSpPr/>
          <p:nvPr/>
        </p:nvSpPr>
        <p:spPr>
          <a:xfrm>
            <a:off x="5080000" y="5430278"/>
            <a:ext cx="6350000" cy="936111"/>
          </a:xfrm>
          <a:prstGeom prst="roundRect">
            <a:avLst>
              <a:gd name="adj" fmla="val 1333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5270500" y="5524500"/>
            <a:ext cx="596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05. Chewing with mouth closed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787878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Why: Modern social norm.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C0392B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Open-mouthed chewing is seen as low-class and annoying.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Leaving the Table – A Graceful Exit</a:t>
            </a:r>
            <a:endParaRPr 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4318000" cy="2882900"/>
          </a:xfrm>
          <a:prstGeom prst="roundRect">
            <a:avLst>
              <a:gd name="adj" fmla="val 5286"/>
            </a:avLst>
          </a:prstGeom>
          <a:solidFill>
            <a:srgbClr val="FFFFFF">
              <a:alpha val="8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46" r="46"/>
          <a:stretch>
            <a:fillRect/>
          </a:stretch>
        </p:blipFill>
        <p:spPr>
          <a:xfrm>
            <a:off x="889000" y="1993900"/>
            <a:ext cx="4064000" cy="2705100"/>
          </a:xfrm>
          <a:prstGeom prst="roundRect">
            <a:avLst>
              <a:gd name="adj" fmla="val 375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7" name="AutoShape 7"/>
          <p:cNvSpPr/>
          <p:nvPr/>
        </p:nvSpPr>
        <p:spPr>
          <a:xfrm>
            <a:off x="762000" y="4953000"/>
            <a:ext cx="4318000" cy="1270000"/>
          </a:xfrm>
          <a:prstGeom prst="roundRect">
            <a:avLst>
              <a:gd name="adj" fmla="val 8000"/>
            </a:avLst>
          </a:prstGeom>
          <a:solidFill>
            <a:srgbClr val="FAF9F7">
              <a:alpha val="90000"/>
            </a:srgbClr>
          </a:solidFill>
          <a:ln w="12700" cap="flat" cmpd="sng">
            <a:solidFill>
              <a:srgbClr val="C0392B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952500" y="5080000"/>
            <a:ext cx="393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1800" b="0" i="1" u="none" strike="noStrike" dirty="0">
                <a:solidFill>
                  <a:srgbClr val="C0392B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</a:t>
            </a:r>
            <a:r>
              <a:rPr lang="en-US" sz="2400" dirty="0">
                <a:solidFill>
                  <a:srgbClr val="C0392B"/>
                </a:solidFill>
                <a:latin typeface="Times New Roman" panose="02020603050405020304" pitchFamily="18" charset="0"/>
                <a:ea typeface="Noto Serif SC"/>
                <a:cs typeface="Times New Roman" panose="02020603050405020304" pitchFamily="18" charset="0"/>
                <a:sym typeface="Noto Serif SC"/>
              </a:rPr>
              <a:t>In China, you don’t say ‘I’m done.’ You say ‘Thank you, I’ve eaten well.’”</a:t>
            </a:r>
            <a:endParaRPr lang="en-US" sz="2400" dirty="0">
              <a:solidFill>
                <a:srgbClr val="C0392B"/>
              </a:solidFill>
              <a:latin typeface="Times New Roman" panose="02020603050405020304" pitchFamily="18" charset="0"/>
              <a:ea typeface="Noto Serif SC"/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270500" y="1905000"/>
            <a:ext cx="3390900" cy="203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4799" y="20701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708649" y="2070100"/>
            <a:ext cx="228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Host’s Signal to End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384799" y="2597150"/>
            <a:ext cx="30099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Action: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Host puts down chopsticks first to control the rhythm.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8333"/>
              </a:lnSpc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Putting yours down first implies rushing others to finish</a:t>
            </a:r>
            <a:r>
              <a:rPr lang="en-US" sz="12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8788400" y="1905000"/>
            <a:ext cx="3390900" cy="203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3650" y="20955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9283700" y="2061497"/>
            <a:ext cx="228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Verbal Courtesy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883650" y="2597150"/>
            <a:ext cx="3247513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Action: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Guest explicitly says “I’m full, thank you” to signal a polite exit.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8333"/>
              </a:lnSpc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Leaving silently without acknowledgment is considered rude.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5270500" y="4191000"/>
            <a:ext cx="3403598" cy="203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4799" y="432435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5689599" y="4324350"/>
            <a:ext cx="2984499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The Art of Leaving a Little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5391149" y="4717026"/>
            <a:ext cx="3149601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Action: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Leave a small amount of rice to show the host provided abundantly.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8333"/>
              </a:lnSpc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Leaving too much food implies wastefulness and disrespect to the host.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788400" y="4191000"/>
            <a:ext cx="3390900" cy="203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4598" y="4324350"/>
            <a:ext cx="304800" cy="304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9207499" y="4381500"/>
            <a:ext cx="2709197" cy="19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Boundary of Helpfulness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8858251" y="4635500"/>
            <a:ext cx="33909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Action: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Offering to clean up is appropriate only for close family or friends.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8333"/>
              </a:lnSpc>
            </a:pPr>
            <a:r>
              <a:rPr lang="en-US" sz="1600" b="1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Misstep: </a:t>
            </a:r>
            <a:r>
              <a:rPr lang="en-US" sz="16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Doing so in formal business settings can cause awkwardness or seem overstepping.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Why Chinese Tables Don’t Allow “Total Freedom”</a:t>
            </a:r>
            <a:endParaRPr 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0" i="0" u="none" strike="noStrike" dirty="0">
                <a:solidFill>
                  <a:srgbClr val="555555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All Manners Point to One Thing: </a:t>
            </a:r>
            <a:r>
              <a:rPr lang="en-US" sz="28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Boundaries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or 5"/>
          <p:cNvCxnSpPr/>
          <p:nvPr/>
        </p:nvCxnSpPr>
        <p:spPr>
          <a:xfrm rot="-4092">
            <a:off x="762004" y="2025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333333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/>
        </p:nvSpPr>
        <p:spPr>
          <a:xfrm>
            <a:off x="762000" y="2413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333333">
                <a:alpha val="10000"/>
              </a:srgbClr>
            </a:solidFill>
            <a:prstDash val="solid"/>
            <a:round/>
          </a:ln>
        </p:spPr>
        <p:txBody>
          <a:bodyPr vert="horz" wrap="square" lIns="254000" tIns="0" rIns="25400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3200" b="1" i="0" u="none" strike="noStrike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Respect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Elders and hosts come first</a:t>
            </a:r>
            <a:r>
              <a:rPr lang="en-US" sz="2000" b="0" i="0" u="none" strike="noStrike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.</a:t>
            </a:r>
          </a:p>
        </p:txBody>
      </p:sp>
      <p:sp>
        <p:nvSpPr>
          <p:cNvPr id="7" name="AutoShape 7"/>
          <p:cNvSpPr/>
          <p:nvPr/>
        </p:nvSpPr>
        <p:spPr>
          <a:xfrm>
            <a:off x="4445000" y="2413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333333">
                <a:alpha val="10000"/>
              </a:srgbClr>
            </a:solidFill>
            <a:prstDash val="solid"/>
            <a:round/>
          </a:ln>
        </p:spPr>
        <p:txBody>
          <a:bodyPr vert="horz" wrap="square" lIns="254000" tIns="0" rIns="254000" bIns="0" rtlCol="0" anchor="ctr" anchorCtr="0"/>
          <a:lstStyle/>
          <a:p>
            <a:pPr algn="ctr">
              <a:defRPr/>
            </a:pP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Harmony</a:t>
            </a:r>
            <a:endParaRPr lang="en-US" sz="32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</a:pPr>
            <a:r>
              <a:rPr lang="en-US" sz="18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Don’t make anyone uncomfortable.</a:t>
            </a:r>
          </a:p>
        </p:txBody>
      </p:sp>
      <p:sp>
        <p:nvSpPr>
          <p:cNvPr id="8" name="AutoShape 8"/>
          <p:cNvSpPr/>
          <p:nvPr/>
        </p:nvSpPr>
        <p:spPr>
          <a:xfrm>
            <a:off x="8128000" y="2413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333333">
                <a:alpha val="10000"/>
              </a:srgbClr>
            </a:solidFill>
            <a:prstDash val="solid"/>
            <a:round/>
          </a:ln>
        </p:spPr>
        <p:txBody>
          <a:bodyPr vert="horz" wrap="square" lIns="254000" tIns="0" rIns="254000" bIns="0" rtlCol="0" anchor="ctr" anchorCtr="0"/>
          <a:lstStyle/>
          <a:p>
            <a:pPr algn="ctr">
              <a:defRPr/>
            </a:pP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Dignity</a:t>
            </a:r>
            <a:endParaRPr lang="en-US" sz="3200" b="1" dirty="0">
              <a:solidFill>
                <a:srgbClr val="333333"/>
              </a:solidFill>
              <a:latin typeface="Times New Roman" panose="02020603050405020304" pitchFamily="18" charset="0"/>
              <a:ea typeface="Noto Sans SC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</a:pPr>
            <a:r>
              <a:rPr lang="en-US" sz="1800" dirty="0">
                <a:solidFill>
                  <a:srgbClr val="666666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Your behavior reflects your upbringing.</a:t>
            </a:r>
          </a:p>
        </p:txBody>
      </p:sp>
      <p:sp>
        <p:nvSpPr>
          <p:cNvPr id="9" name="AutoShape 9"/>
          <p:cNvSpPr/>
          <p:nvPr/>
        </p:nvSpPr>
        <p:spPr>
          <a:xfrm>
            <a:off x="762000" y="44450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C0392B">
              <a:alpha val="5000"/>
            </a:srgbClr>
          </a:solidFill>
          <a:ln w="12700" cap="flat" cmpd="sng">
            <a:solidFill>
              <a:srgbClr val="C0392B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1016000" y="4635500"/>
            <a:ext cx="50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0" i="0" u="none" strike="noStrike">
                <a:solidFill>
                  <a:srgbClr val="C0392B">
                    <a:alpha val="40000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“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651000" y="4572000"/>
            <a:ext cx="914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2400" dirty="0">
                <a:solidFill>
                  <a:srgbClr val="C0392B"/>
                </a:solidFill>
                <a:latin typeface="Times New Roman" panose="02020603050405020304" pitchFamily="18" charset="0"/>
                <a:ea typeface="Noto Serif SC"/>
                <a:cs typeface="Times New Roman" panose="02020603050405020304" pitchFamily="18" charset="0"/>
                <a:sym typeface="Noto Serif SC"/>
              </a:rPr>
              <a:t>Chinese tables are not against freedom — but your freedom must not make others uncomfortable.</a:t>
            </a:r>
            <a:endParaRPr lang="en-US" sz="2400" dirty="0">
              <a:solidFill>
                <a:srgbClr val="C0392B"/>
              </a:solidFill>
              <a:latin typeface="Times New Roman" panose="02020603050405020304" pitchFamily="18" charset="0"/>
              <a:ea typeface="Noto Serif SC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189"/>
  <p:tag name="OP_SCP_COMPONENT_INFO" val="{&quot;title&quot;:&quot;阴影5项循环PPT组件&quot;,&quot;description&quot;:&quot;阴影5项循环PPT组件&quot;,&quot;keywords&quot;:[&quot;阴影&quot;,&quot;5项&quot;,&quot;循环&quot;,&quot;PPT组件&quot;],&quot;labels&quot;:[]}"/>
  <p:tag name="OP_SCP_GROUP_ID" val="2e0c31f2-4112-f79e-f3ca-aa4832cffbc6"/>
  <p:tag name="OP_SCP_ITEM_COU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4"/>
  <p:tag name="OP_SCP_DEFAULT_TEXT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4"/>
  <p:tag name="OP_SCP_DEFAULT_TEXT" val="添加标题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5"/>
  <p:tag name="OP_SCP_DEFAULT_TEXT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5"/>
  <p:tag name="OP_SCP_DEFAULT_TEXT" val="添加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2"/>
  <p:tag name="OP_SCP_DEFAULT_TEX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2"/>
  <p:tag name="OP_SCP_DEFAULT_TEXT" val="添加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1"/>
  <p:tag name="OP_SCP_DEFAULT_TEX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3"/>
  <p:tag name="OP_SCP_DEFAULT_TEXT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1175</Words>
  <Application>Microsoft Office PowerPoint</Application>
  <PresentationFormat>宽屏</PresentationFormat>
  <Paragraphs>134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Noto Sans SC</vt:lpstr>
      <vt:lpstr>Noto Serif SC</vt:lpstr>
      <vt:lpstr>Arial</vt:lpstr>
      <vt:lpstr>Times New Roman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向佳滢</dc:creator>
  <cp:lastModifiedBy>佳滢 向</cp:lastModifiedBy>
  <cp:revision>5</cp:revision>
  <dcterms:modified xsi:type="dcterms:W3CDTF">2026-05-31T13:30:24Z</dcterms:modified>
</cp:coreProperties>
</file>