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59" r:id="rId5"/>
    <p:sldId id="261" r:id="rId6"/>
    <p:sldId id="262" r:id="rId7"/>
    <p:sldId id="263" r:id="rId8"/>
    <p:sldId id="264"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55" autoAdjust="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1D0DA-2CBD-4C90-B179-06ABFDA12AB7}" type="datetimeFigureOut">
              <a:rPr lang="en-US" smtClean="0"/>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0AD4B-1B1A-456A-9593-9674E29901CB}" type="slidenum">
              <a:rPr lang="en-US" smtClean="0"/>
              <a:t>‹#›</a:t>
            </a:fld>
            <a:endParaRPr lang="en-US"/>
          </a:p>
        </p:txBody>
      </p:sp>
    </p:spTree>
    <p:extLst>
      <p:ext uri="{BB962C8B-B14F-4D97-AF65-F5344CB8AC3E}">
        <p14:creationId xmlns:p14="http://schemas.microsoft.com/office/powerpoint/2010/main" val="373988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tionary.org/wiki/accre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n.m.wikipedia.org/wiki/Philosophy" TargetMode="External"/><Relationship Id="rId4" Type="http://schemas.openxmlformats.org/officeDocument/2006/relationships/hyperlink" Target="http://en.m.wikipedia.org/wiki/Cosmology"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Binary_numeral_system" TargetMode="External"/><Relationship Id="rId3" Type="http://schemas.openxmlformats.org/officeDocument/2006/relationships/hyperlink" Target="http://en.wikipedia.org/wiki/King_Wen_sequence" TargetMode="External"/><Relationship Id="rId7" Type="http://schemas.openxmlformats.org/officeDocument/2006/relationships/hyperlink" Target="http://en.wikipedia.org/wiki/Gottfried_Leibniz"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Explication_de_l'Arithm%C3%A9tique_Binaire" TargetMode="External"/><Relationship Id="rId5" Type="http://schemas.openxmlformats.org/officeDocument/2006/relationships/hyperlink" Target="http://en.wikipedia.org/wiki/Confucianism" TargetMode="External"/><Relationship Id="rId4" Type="http://schemas.openxmlformats.org/officeDocument/2006/relationships/hyperlink" Target="http://en.wikipedia.org/wiki/Taoist" TargetMode="External"/><Relationship Id="rId9" Type="http://schemas.openxmlformats.org/officeDocument/2006/relationships/hyperlink" Target="http://en.wikipedia.org/wiki/Hexagra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onfuciu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en.wikipedia.org/wiki/Five_Classics" TargetMode="External"/><Relationship Id="rId4" Type="http://schemas.openxmlformats.org/officeDocument/2006/relationships/hyperlink" Target="http://en.wikipedia.org/wiki/Menciu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-These five books, or parts of them, were either commented, compiled, or edited by Confucius himself.</a:t>
            </a:r>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1</a:t>
            </a:fld>
            <a:endParaRPr lang="en-US"/>
          </a:p>
        </p:txBody>
      </p:sp>
    </p:spTree>
    <p:extLst>
      <p:ext uri="{BB962C8B-B14F-4D97-AF65-F5344CB8AC3E}">
        <p14:creationId xmlns:p14="http://schemas.microsoft.com/office/powerpoint/2010/main" val="228583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oldest manuscript that has been found, albeit incomplete, dates back to the Warring States Period.</a:t>
            </a:r>
          </a:p>
          <a:p>
            <a:endParaRPr lang="en-US" dirty="0" smtClean="0"/>
          </a:p>
          <a:p>
            <a:r>
              <a:rPr lang="en-US" dirty="0" smtClean="0"/>
              <a:t>-Traditionally, the I </a:t>
            </a:r>
            <a:r>
              <a:rPr lang="en-US" dirty="0" err="1" smtClean="0"/>
              <a:t>Ching</a:t>
            </a:r>
            <a:r>
              <a:rPr lang="en-US" dirty="0" smtClean="0"/>
              <a:t> and its hexagrams were thought to be before recorded history,</a:t>
            </a:r>
            <a:r>
              <a:rPr lang="en-US" baseline="0" dirty="0" smtClean="0"/>
              <a:t> </a:t>
            </a:r>
          </a:p>
          <a:p>
            <a:endParaRPr lang="en-US" baseline="0" dirty="0" smtClean="0"/>
          </a:p>
          <a:p>
            <a:r>
              <a:rPr lang="en-US" baseline="0" dirty="0" smtClean="0"/>
              <a:t>- B</a:t>
            </a:r>
            <a:r>
              <a:rPr lang="en-US" dirty="0" smtClean="0"/>
              <a:t>ased on traditional Chinese accounts, its origins trace back to the 3rd to the 2nd millennium BC. </a:t>
            </a:r>
          </a:p>
          <a:p>
            <a:endParaRPr lang="en-US" dirty="0" smtClean="0"/>
          </a:p>
          <a:p>
            <a:r>
              <a:rPr lang="en-US" dirty="0" smtClean="0"/>
              <a:t>-Nowadays, it is suggested that the earliest layer of the text may date from the end of the 2nd millennium BC, but place doubts on the mythological aspects in the traditional accounts.</a:t>
            </a:r>
          </a:p>
          <a:p>
            <a:endParaRPr lang="en-US" dirty="0" smtClean="0"/>
          </a:p>
          <a:p>
            <a:pPr marL="171450" indent="-171450">
              <a:buFontTx/>
              <a:buChar char="-"/>
            </a:pPr>
            <a:r>
              <a:rPr lang="en-US" sz="1200" b="0" i="0" kern="1200" dirty="0" smtClean="0">
                <a:solidFill>
                  <a:schemeClr val="tx1"/>
                </a:solidFill>
                <a:effectLst/>
                <a:latin typeface="+mn-lt"/>
                <a:ea typeface="+mn-ea"/>
                <a:cs typeface="+mn-cs"/>
              </a:rPr>
              <a:t>Not the work of one or several legendary or historical figures</a:t>
            </a:r>
          </a:p>
          <a:p>
            <a:pPr marL="171450" indent="-171450">
              <a:buFontTx/>
              <a:buChar char="-"/>
            </a:pPr>
            <a:endParaRPr lang="en-US" sz="1200" b="0" i="0" kern="1200"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Is an </a:t>
            </a:r>
            <a:r>
              <a:rPr lang="en-US" sz="1200" b="0" i="0" u="none" strike="noStrike" kern="1200" dirty="0" smtClean="0">
                <a:solidFill>
                  <a:schemeClr val="tx1"/>
                </a:solidFill>
                <a:effectLst/>
                <a:latin typeface="+mn-lt"/>
                <a:ea typeface="+mn-ea"/>
                <a:cs typeface="+mn-cs"/>
                <a:hlinkClick r:id="rId3" tooltip="wikt:accretion"/>
              </a:rPr>
              <a:t>accretion</a:t>
            </a:r>
            <a:r>
              <a:rPr lang="en-US" sz="1200" b="0" i="0" kern="1200" dirty="0" smtClean="0">
                <a:solidFill>
                  <a:schemeClr val="tx1"/>
                </a:solidFill>
                <a:effectLst/>
                <a:latin typeface="+mn-lt"/>
                <a:ea typeface="+mn-ea"/>
                <a:cs typeface="+mn-cs"/>
              </a:rPr>
              <a:t> of Western Zhou divinatory concepts.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During the Warring States Period, the text was re-interpreted as a system of </a:t>
            </a:r>
            <a:r>
              <a:rPr lang="en-US" sz="1200" b="0" i="0" u="none" strike="noStrike" kern="1200" dirty="0" smtClean="0">
                <a:solidFill>
                  <a:schemeClr val="tx1"/>
                </a:solidFill>
                <a:effectLst/>
                <a:latin typeface="+mn-lt"/>
                <a:ea typeface="+mn-ea"/>
                <a:cs typeface="+mn-cs"/>
                <a:hlinkClick r:id="rId4" tooltip="Cosmology"/>
              </a:rPr>
              <a:t>cosmology</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5" tooltip="Philosophy"/>
              </a:rPr>
              <a:t>philosophy</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It </a:t>
            </a:r>
            <a:r>
              <a:rPr lang="en-US" sz="1200" b="0" i="0" kern="1200" dirty="0" err="1" smtClean="0">
                <a:solidFill>
                  <a:schemeClr val="tx1"/>
                </a:solidFill>
                <a:effectLst/>
                <a:latin typeface="+mn-lt"/>
                <a:ea typeface="+mn-ea"/>
                <a:cs typeface="+mn-cs"/>
              </a:rPr>
              <a:t>centred</a:t>
            </a:r>
            <a:r>
              <a:rPr lang="en-US" sz="1200" b="0" i="0" kern="1200" dirty="0" smtClean="0">
                <a:solidFill>
                  <a:schemeClr val="tx1"/>
                </a:solidFill>
                <a:effectLst/>
                <a:latin typeface="+mn-lt"/>
                <a:ea typeface="+mn-ea"/>
                <a:cs typeface="+mn-cs"/>
              </a:rPr>
              <a:t> on the ideas of the dynamic balance of opposites, the evolution of events as a process, and acceptance of the inevitability of change.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2</a:t>
            </a:fld>
            <a:endParaRPr lang="en-US"/>
          </a:p>
        </p:txBody>
      </p:sp>
    </p:spTree>
    <p:extLst>
      <p:ext uri="{BB962C8B-B14F-4D97-AF65-F5344CB8AC3E}">
        <p14:creationId xmlns:p14="http://schemas.microsoft.com/office/powerpoint/2010/main" val="371846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64 sets of the grid – many types</a:t>
            </a:r>
          </a:p>
          <a:p>
            <a:r>
              <a:rPr lang="en-US" dirty="0" smtClean="0"/>
              <a:t>-</a:t>
            </a:r>
            <a:r>
              <a:rPr lang="en-US" sz="1200" b="0" i="0" kern="1200" dirty="0" smtClean="0">
                <a:solidFill>
                  <a:schemeClr val="tx1"/>
                </a:solidFill>
                <a:effectLst/>
                <a:latin typeface="+mn-lt"/>
                <a:ea typeface="+mn-ea"/>
                <a:cs typeface="+mn-cs"/>
              </a:rPr>
              <a:t>. Each hexagram is accompanied with a description, often cryptic, akin to parables. Each line in every hexagram is also given a similar description.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Pic is of the famous  </a:t>
            </a:r>
            <a:r>
              <a:rPr lang="en-US" sz="1200" b="0" i="0" u="none" strike="noStrike" kern="1200" dirty="0" smtClean="0">
                <a:solidFill>
                  <a:schemeClr val="tx1"/>
                </a:solidFill>
                <a:effectLst/>
                <a:latin typeface="+mn-lt"/>
                <a:ea typeface="+mn-ea"/>
                <a:cs typeface="+mn-cs"/>
                <a:hlinkClick r:id="rId3" tooltip="King Wen sequence"/>
              </a:rPr>
              <a:t>King Wen sequence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Last pic is of the 8 trigrams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Yin and yang, whilst common expressions associated with many schools of classical Chinese culture, are especially associated with the </a:t>
            </a:r>
            <a:r>
              <a:rPr lang="en-US" sz="1200" b="0" i="0" u="none" strike="noStrike" kern="1200" dirty="0" smtClean="0">
                <a:solidFill>
                  <a:schemeClr val="tx1"/>
                </a:solidFill>
                <a:effectLst/>
                <a:latin typeface="+mn-lt"/>
                <a:ea typeface="+mn-ea"/>
                <a:cs typeface="+mn-cs"/>
                <a:hlinkClick r:id="rId4" tooltip="Taoist"/>
              </a:rPr>
              <a:t>Taoists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Another view:  </a:t>
            </a:r>
            <a:r>
              <a:rPr lang="en-US" sz="1200" b="0" i="1" kern="1200" dirty="0" smtClean="0">
                <a:solidFill>
                  <a:schemeClr val="tx1"/>
                </a:solidFill>
                <a:effectLst/>
                <a:latin typeface="+mn-lt"/>
                <a:ea typeface="+mn-ea"/>
                <a:cs typeface="+mn-cs"/>
              </a:rPr>
              <a:t>I </a:t>
            </a:r>
            <a:r>
              <a:rPr lang="en-US" sz="1200" b="0" i="1" kern="1200" dirty="0" err="1" smtClean="0">
                <a:solidFill>
                  <a:schemeClr val="tx1"/>
                </a:solidFill>
                <a:effectLst/>
                <a:latin typeface="+mn-lt"/>
                <a:ea typeface="+mn-ea"/>
                <a:cs typeface="+mn-cs"/>
              </a:rPr>
              <a:t>Ching</a:t>
            </a:r>
            <a:r>
              <a:rPr lang="en-US" sz="1200" b="0" i="0" kern="1200" dirty="0" smtClean="0">
                <a:solidFill>
                  <a:schemeClr val="tx1"/>
                </a:solidFill>
                <a:effectLst/>
                <a:latin typeface="+mn-lt"/>
                <a:ea typeface="+mn-ea"/>
                <a:cs typeface="+mn-cs"/>
              </a:rPr>
              <a:t> is primarily a </a:t>
            </a:r>
            <a:r>
              <a:rPr lang="en-US" sz="1200" b="0" i="0" u="none" strike="noStrike" kern="1200" dirty="0" err="1" smtClean="0">
                <a:solidFill>
                  <a:schemeClr val="tx1"/>
                </a:solidFill>
                <a:effectLst/>
                <a:latin typeface="+mn-lt"/>
                <a:ea typeface="+mn-ea"/>
                <a:cs typeface="+mn-cs"/>
                <a:hlinkClick r:id="rId5" tooltip="Confucianism"/>
              </a:rPr>
              <a:t>Confucianist</a:t>
            </a:r>
            <a:r>
              <a:rPr lang="en-US" sz="1200" b="0" i="0" kern="1200" dirty="0" smtClean="0">
                <a:solidFill>
                  <a:schemeClr val="tx1"/>
                </a:solidFill>
                <a:effectLst/>
                <a:latin typeface="+mn-lt"/>
                <a:ea typeface="+mn-ea"/>
                <a:cs typeface="+mn-cs"/>
              </a:rPr>
              <a:t> ethical or philosophical document.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rPr>
              <a:t>heart of early Chinese philosophical thought, serving as a common ground for the Confucian and Taoist schools.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171450" indent="-171450">
              <a:buFontTx/>
              <a:buChar char="-"/>
            </a:pPr>
            <a:r>
              <a:rPr lang="en-US" sz="1200" b="0" i="0" kern="1200" baseline="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rticle </a:t>
            </a:r>
            <a:r>
              <a:rPr lang="en-US" sz="1200" b="0" i="1" u="none" strike="noStrike" kern="1200" dirty="0" smtClean="0">
                <a:solidFill>
                  <a:schemeClr val="tx1"/>
                </a:solidFill>
                <a:effectLst/>
                <a:latin typeface="+mn-lt"/>
                <a:ea typeface="+mn-ea"/>
                <a:cs typeface="+mn-cs"/>
                <a:hlinkClick r:id="rId6" tooltip="Explication de l'Arithmétique Binaire"/>
              </a:rPr>
              <a:t>Explication de </a:t>
            </a:r>
            <a:r>
              <a:rPr lang="en-US" sz="1200" b="0" i="1" u="none" strike="noStrike" kern="1200" dirty="0" err="1" smtClean="0">
                <a:solidFill>
                  <a:schemeClr val="tx1"/>
                </a:solidFill>
                <a:effectLst/>
                <a:latin typeface="+mn-lt"/>
                <a:ea typeface="+mn-ea"/>
                <a:cs typeface="+mn-cs"/>
                <a:hlinkClick r:id="rId6" tooltip="Explication de l'Arithmétique Binaire"/>
              </a:rPr>
              <a:t>l'Arithmétique</a:t>
            </a:r>
            <a:r>
              <a:rPr lang="en-US" sz="1200" b="0" i="1" u="none" strike="noStrike" kern="1200" dirty="0" smtClean="0">
                <a:solidFill>
                  <a:schemeClr val="tx1"/>
                </a:solidFill>
                <a:effectLst/>
                <a:latin typeface="+mn-lt"/>
                <a:ea typeface="+mn-ea"/>
                <a:cs typeface="+mn-cs"/>
                <a:hlinkClick r:id="rId6" tooltip="Explication de l'Arithmétique Binaire"/>
              </a:rPr>
              <a:t> </a:t>
            </a:r>
            <a:r>
              <a:rPr lang="en-US" sz="1200" b="0" i="1" u="none" strike="noStrike" kern="1200" dirty="0" err="1" smtClean="0">
                <a:solidFill>
                  <a:schemeClr val="tx1"/>
                </a:solidFill>
                <a:effectLst/>
                <a:latin typeface="+mn-lt"/>
                <a:ea typeface="+mn-ea"/>
                <a:cs typeface="+mn-cs"/>
                <a:hlinkClick r:id="rId6" tooltip="Explication de l'Arithmétique Binaire"/>
              </a:rPr>
              <a:t>Binaire</a:t>
            </a:r>
            <a:r>
              <a:rPr lang="en-US" sz="1200" b="0" i="0" kern="1200" dirty="0" smtClean="0">
                <a:solidFill>
                  <a:schemeClr val="tx1"/>
                </a:solidFill>
                <a:effectLst/>
                <a:latin typeface="+mn-lt"/>
                <a:ea typeface="+mn-ea"/>
                <a:cs typeface="+mn-cs"/>
              </a:rPr>
              <a:t> (1703) </a:t>
            </a:r>
            <a:r>
              <a:rPr lang="en-US" sz="1200" b="0" i="0" u="none" strike="noStrike" kern="1200" dirty="0" smtClean="0">
                <a:solidFill>
                  <a:schemeClr val="tx1"/>
                </a:solidFill>
                <a:effectLst/>
                <a:latin typeface="+mn-lt"/>
                <a:ea typeface="+mn-ea"/>
                <a:cs typeface="+mn-cs"/>
                <a:hlinkClick r:id="rId7" tooltip="Gottfried Leibniz"/>
              </a:rPr>
              <a:t>Gottfried Leibniz</a:t>
            </a:r>
            <a:r>
              <a:rPr lang="en-US" sz="1200" b="0" i="0" kern="1200" dirty="0" smtClean="0">
                <a:solidFill>
                  <a:schemeClr val="tx1"/>
                </a:solidFill>
                <a:effectLst/>
                <a:latin typeface="+mn-lt"/>
                <a:ea typeface="+mn-ea"/>
                <a:cs typeface="+mn-cs"/>
              </a:rPr>
              <a:t> : he found in the hexagrams a base for claiming the universality of the </a:t>
            </a:r>
            <a:r>
              <a:rPr lang="en-US" sz="1200" b="0" i="0" u="none" strike="noStrike" kern="1200" dirty="0" smtClean="0">
                <a:solidFill>
                  <a:schemeClr val="tx1"/>
                </a:solidFill>
                <a:effectLst/>
                <a:latin typeface="+mn-lt"/>
                <a:ea typeface="+mn-ea"/>
                <a:cs typeface="+mn-cs"/>
                <a:hlinkClick r:id="rId8" tooltip="Binary numeral system"/>
              </a:rPr>
              <a:t>binary numeral system</a:t>
            </a:r>
            <a:endParaRPr lang="en-US" sz="1200" b="0" i="0" u="none" strike="noStrike" kern="1200" dirty="0" smtClean="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hlinkClick r:id="rId9" tooltip="Hexagram"/>
              </a:rPr>
              <a:t>hexagrams</a:t>
            </a:r>
            <a:r>
              <a:rPr lang="en-US" sz="1200" b="0" i="0" kern="1200" dirty="0" smtClean="0">
                <a:solidFill>
                  <a:schemeClr val="tx1"/>
                </a:solidFill>
                <a:effectLst/>
                <a:latin typeface="+mn-lt"/>
                <a:ea typeface="+mn-ea"/>
                <a:cs typeface="+mn-cs"/>
              </a:rPr>
              <a:t> to represent binary sequences, so that ¦¦¦¦¦¦ would correspond to the binary sequence 000000 and ¦¦¦¦¦| would be 000001, and so forth.</a:t>
            </a:r>
          </a:p>
          <a:p>
            <a:endParaRPr lang="en-US" sz="1200" b="0" i="0" kern="1200" dirty="0" smtClean="0">
              <a:solidFill>
                <a:schemeClr val="tx1"/>
              </a:solidFill>
              <a:effectLst/>
              <a:latin typeface="+mn-lt"/>
              <a:ea typeface="+mn-ea"/>
              <a:cs typeface="+mn-cs"/>
            </a:endParaRPr>
          </a:p>
          <a:p>
            <a:pPr marL="171450" indent="-171450">
              <a:buFontTx/>
              <a:buChar char="-"/>
            </a:pPr>
            <a:r>
              <a:rPr lang="en-US" sz="1200" b="0" i="1" kern="1200" dirty="0" smtClean="0">
                <a:solidFill>
                  <a:schemeClr val="tx1"/>
                </a:solidFill>
                <a:effectLst/>
                <a:latin typeface="+mn-lt"/>
                <a:ea typeface="+mn-ea"/>
                <a:cs typeface="+mn-cs"/>
              </a:rPr>
              <a:t>I </a:t>
            </a:r>
            <a:r>
              <a:rPr lang="en-US" sz="1200" b="0" i="1" kern="1200" dirty="0" err="1" smtClean="0">
                <a:solidFill>
                  <a:schemeClr val="tx1"/>
                </a:solidFill>
                <a:effectLst/>
                <a:latin typeface="+mn-lt"/>
                <a:ea typeface="+mn-ea"/>
                <a:cs typeface="+mn-cs"/>
              </a:rPr>
              <a:t>Ching</a:t>
            </a:r>
            <a:r>
              <a:rPr lang="en-US" sz="1200" b="0" i="0" kern="1200" dirty="0" smtClean="0">
                <a:solidFill>
                  <a:schemeClr val="tx1"/>
                </a:solidFill>
                <a:effectLst/>
                <a:latin typeface="+mn-lt"/>
                <a:ea typeface="+mn-ea"/>
                <a:cs typeface="+mn-cs"/>
              </a:rPr>
              <a:t> had two distinct functions. The first was as a compendium and classic of ancient cosmic principles. </a:t>
            </a:r>
          </a:p>
          <a:p>
            <a:pPr marL="171450" indent="-171450">
              <a:buFontTx/>
              <a:buChar char="-"/>
            </a:pPr>
            <a:r>
              <a:rPr lang="en-US" sz="1200" b="0" i="0" kern="1200" dirty="0" smtClean="0">
                <a:solidFill>
                  <a:schemeClr val="tx1"/>
                </a:solidFill>
                <a:effectLst/>
                <a:latin typeface="+mn-lt"/>
                <a:ea typeface="+mn-ea"/>
                <a:cs typeface="+mn-cs"/>
              </a:rPr>
              <a:t>The second function was that of divination text. As a divination text the world of the </a:t>
            </a:r>
            <a:r>
              <a:rPr lang="en-US" sz="1200" b="0" i="1" kern="1200" dirty="0" smtClean="0">
                <a:solidFill>
                  <a:schemeClr val="tx1"/>
                </a:solidFill>
                <a:effectLst/>
                <a:latin typeface="+mn-lt"/>
                <a:ea typeface="+mn-ea"/>
                <a:cs typeface="+mn-cs"/>
              </a:rPr>
              <a:t>I </a:t>
            </a:r>
            <a:r>
              <a:rPr lang="en-US" sz="1200" b="0" i="1" kern="1200" dirty="0" err="1" smtClean="0">
                <a:solidFill>
                  <a:schemeClr val="tx1"/>
                </a:solidFill>
                <a:effectLst/>
                <a:latin typeface="+mn-lt"/>
                <a:ea typeface="+mn-ea"/>
                <a:cs typeface="+mn-cs"/>
              </a:rPr>
              <a:t>Ching</a:t>
            </a:r>
            <a:r>
              <a:rPr lang="en-US" sz="1200" b="0" i="0" kern="1200" dirty="0" smtClean="0">
                <a:solidFill>
                  <a:schemeClr val="tx1"/>
                </a:solidFill>
                <a:effectLst/>
                <a:latin typeface="+mn-lt"/>
                <a:ea typeface="+mn-ea"/>
                <a:cs typeface="+mn-cs"/>
              </a:rPr>
              <a:t> was that of the marketplace fortune teller and roadside oracle. These individuals served the illiterate peasantry. </a:t>
            </a:r>
          </a:p>
          <a:p>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3</a:t>
            </a:fld>
            <a:endParaRPr lang="en-US"/>
          </a:p>
        </p:txBody>
      </p:sp>
    </p:spTree>
    <p:extLst>
      <p:ext uri="{BB962C8B-B14F-4D97-AF65-F5344CB8AC3E}">
        <p14:creationId xmlns:p14="http://schemas.microsoft.com/office/powerpoint/2010/main" val="280266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Pic: Manuscript </a:t>
            </a:r>
            <a:r>
              <a:rPr lang="en-US" sz="1200" b="0" i="0" kern="1200" dirty="0" err="1" smtClean="0">
                <a:solidFill>
                  <a:schemeClr val="tx1"/>
                </a:solidFill>
                <a:effectLst/>
                <a:latin typeface="+mn-lt"/>
                <a:ea typeface="+mn-ea"/>
                <a:cs typeface="+mn-cs"/>
              </a:rPr>
              <a:t>handscroll</a:t>
            </a:r>
            <a:r>
              <a:rPr lang="en-US" sz="1200" b="0" i="0" kern="1200" dirty="0" smtClean="0">
                <a:solidFill>
                  <a:schemeClr val="tx1"/>
                </a:solidFill>
                <a:effectLst/>
                <a:latin typeface="+mn-lt"/>
                <a:ea typeface="+mn-ea"/>
                <a:cs typeface="+mn-cs"/>
              </a:rPr>
              <a:t> of Du Yu’s Critical study of </a:t>
            </a:r>
            <a:r>
              <a:rPr lang="en-US" sz="1200" b="0" i="1" kern="1200" dirty="0" smtClean="0">
                <a:solidFill>
                  <a:schemeClr val="tx1"/>
                </a:solidFill>
                <a:effectLst/>
                <a:latin typeface="+mn-lt"/>
                <a:ea typeface="+mn-ea"/>
                <a:cs typeface="+mn-cs"/>
              </a:rPr>
              <a:t>Spring and Autumn Annals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Because it was traditionally regarded as having been compiled by </a:t>
            </a:r>
            <a:r>
              <a:rPr lang="en-US" sz="1200" b="0" i="0" u="none" strike="noStrike" kern="1200" dirty="0" smtClean="0">
                <a:solidFill>
                  <a:schemeClr val="tx1"/>
                </a:solidFill>
                <a:effectLst/>
                <a:latin typeface="+mn-lt"/>
                <a:ea typeface="+mn-ea"/>
                <a:cs typeface="+mn-cs"/>
                <a:hlinkClick r:id="rId3" tooltip="Confucius"/>
              </a:rPr>
              <a:t>Confucius</a:t>
            </a:r>
            <a:r>
              <a:rPr lang="en-US" sz="1200" b="0" i="0" kern="1200" dirty="0" smtClean="0">
                <a:solidFill>
                  <a:schemeClr val="tx1"/>
                </a:solidFill>
                <a:effectLst/>
                <a:latin typeface="+mn-lt"/>
                <a:ea typeface="+mn-ea"/>
                <a:cs typeface="+mn-cs"/>
              </a:rPr>
              <a:t> (after a claim to this effect by </a:t>
            </a:r>
            <a:r>
              <a:rPr lang="en-US" sz="1200" b="0" i="0" u="none" strike="noStrike" kern="1200" dirty="0" smtClean="0">
                <a:solidFill>
                  <a:schemeClr val="tx1"/>
                </a:solidFill>
                <a:effectLst/>
                <a:latin typeface="+mn-lt"/>
                <a:ea typeface="+mn-ea"/>
                <a:cs typeface="+mn-cs"/>
                <a:hlinkClick r:id="rId4" tooltip="Mencius"/>
              </a:rPr>
              <a:t>Mencius</a:t>
            </a:r>
            <a:r>
              <a:rPr lang="en-US" sz="1200" b="0" i="0" kern="1200" dirty="0" smtClean="0">
                <a:solidFill>
                  <a:schemeClr val="tx1"/>
                </a:solidFill>
                <a:effectLst/>
                <a:latin typeface="+mn-lt"/>
                <a:ea typeface="+mn-ea"/>
                <a:cs typeface="+mn-cs"/>
              </a:rPr>
              <a:t>), it was included as one of the </a:t>
            </a:r>
            <a:r>
              <a:rPr lang="en-US" sz="1200" b="0" i="0" u="none" strike="noStrike" kern="1200" dirty="0" smtClean="0">
                <a:solidFill>
                  <a:schemeClr val="tx1"/>
                </a:solidFill>
                <a:effectLst/>
                <a:latin typeface="+mn-lt"/>
                <a:ea typeface="+mn-ea"/>
                <a:cs typeface="+mn-cs"/>
                <a:hlinkClick r:id="rId5" tooltip="Five Classics"/>
              </a:rPr>
              <a:t>Five Classics</a:t>
            </a:r>
            <a:r>
              <a:rPr lang="en-US" sz="1200" b="0" i="0" kern="1200" dirty="0" smtClean="0">
                <a:solidFill>
                  <a:schemeClr val="tx1"/>
                </a:solidFill>
                <a:effectLst/>
                <a:latin typeface="+mn-lt"/>
                <a:ea typeface="+mn-ea"/>
                <a:cs typeface="+mn-cs"/>
              </a:rPr>
              <a:t> of Chinese literature. </a:t>
            </a:r>
          </a:p>
          <a:p>
            <a:r>
              <a:rPr lang="en-US" sz="1200" b="0" i="0" kern="1200" dirty="0" smtClean="0">
                <a:solidFill>
                  <a:schemeClr val="tx1"/>
                </a:solidFill>
                <a:effectLst/>
                <a:latin typeface="+mn-lt"/>
                <a:ea typeface="+mn-ea"/>
                <a:cs typeface="+mn-cs"/>
              </a:rPr>
              <a:t>-Formed</a:t>
            </a:r>
            <a:r>
              <a:rPr lang="en-US" sz="1200" b="0" i="0" kern="1200" baseline="0" dirty="0" smtClean="0">
                <a:solidFill>
                  <a:schemeClr val="tx1"/>
                </a:solidFill>
                <a:effectLst/>
                <a:latin typeface="+mn-lt"/>
                <a:ea typeface="+mn-ea"/>
                <a:cs typeface="+mn-cs"/>
              </a:rPr>
              <a:t> by </a:t>
            </a:r>
            <a:r>
              <a:rPr lang="en-US" sz="1200" b="0" i="0" kern="1200" dirty="0" smtClean="0">
                <a:solidFill>
                  <a:schemeClr val="tx1"/>
                </a:solidFill>
                <a:effectLst/>
                <a:latin typeface="+mn-lt"/>
                <a:ea typeface="+mn-ea"/>
                <a:cs typeface="+mn-cs"/>
              </a:rPr>
              <a:t>various chroniclers from the State of Lu.</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scope of events recorded in the book is quite limited.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focus is on various feudal states' diplomatic relations, alliances and military actions, as well as births and deaths among the ruling families.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The chronicle also takes note of natural disasters such as floods, earthquakes, locusts and solar eclipses, since these were seen as reflecting the influence of heaven on the world.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-Events are narrated in chronological order, dated by the reign-year of the Duke of Lu, the season, the month and the day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annalist structure is followed strictly, to the extent of listing the four seasons of each year even when no events are recorded.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style is terse and impersonal, and gives no clue as to the actual authorship.</a:t>
            </a:r>
          </a:p>
          <a:p>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4</a:t>
            </a:fld>
            <a:endParaRPr lang="en-US"/>
          </a:p>
        </p:txBody>
      </p:sp>
    </p:spTree>
    <p:extLst>
      <p:ext uri="{BB962C8B-B14F-4D97-AF65-F5344CB8AC3E}">
        <p14:creationId xmlns:p14="http://schemas.microsoft.com/office/powerpoint/2010/main" val="414224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Burning of the Books." This occurred in 213 BCE when most traditional books were burned with the exception of books on war, medicine, astrology, agriculture, and divination. </a:t>
            </a:r>
          </a:p>
          <a:p>
            <a:endParaRPr lang="en-US" dirty="0" smtClean="0"/>
          </a:p>
          <a:p>
            <a:r>
              <a:rPr lang="en-US" dirty="0" smtClean="0"/>
              <a:t>Some Confucian scholars had memorized the Classics and transmitted the Classics to their disciples who in turn recorded them in manuscripts. </a:t>
            </a:r>
          </a:p>
          <a:p>
            <a:endParaRPr lang="en-US" dirty="0" smtClean="0"/>
          </a:p>
          <a:p>
            <a:r>
              <a:rPr lang="en-US" dirty="0" smtClean="0"/>
              <a:t>These disciples recorded each of the Classics from memory but the Classic of Music (</a:t>
            </a:r>
            <a:r>
              <a:rPr lang="en-US" dirty="0" err="1" smtClean="0"/>
              <a:t>Yuejing</a:t>
            </a:r>
            <a:r>
              <a:rPr lang="en-US" dirty="0" smtClean="0"/>
              <a:t>) could not be recompiled. However, a chapter in the Classic of Rites is the Record of Music (</a:t>
            </a:r>
            <a:r>
              <a:rPr lang="en-US" dirty="0" err="1" smtClean="0"/>
              <a:t>Yueji</a:t>
            </a:r>
            <a:r>
              <a:rPr lang="en-US" dirty="0" smtClean="0"/>
              <a:t>), which was derived from the lost Classic.</a:t>
            </a:r>
          </a:p>
          <a:p>
            <a:endParaRPr lang="en-US" dirty="0" smtClean="0"/>
          </a:p>
          <a:p>
            <a:r>
              <a:rPr lang="en-US" dirty="0" smtClean="0"/>
              <a:t>The Classic of Rites was rewritten and edited by Confucius' disciples after the "Burning of the Books." </a:t>
            </a:r>
          </a:p>
          <a:p>
            <a:endParaRPr lang="en-US" dirty="0" smtClean="0"/>
          </a:p>
          <a:p>
            <a:r>
              <a:rPr lang="en-US" dirty="0" smtClean="0"/>
              <a:t>Other scholars have attempted to shorten these scripts, including Dai De who reworked the text in the 1st Century BCE, reducing the original 214 books to 85, which was further reduced by his younger brother Dai Sheng to 46 books, to which three were added towards the end of the Han Dynasty, bringing the total to 49.</a:t>
            </a:r>
          </a:p>
        </p:txBody>
      </p:sp>
      <p:sp>
        <p:nvSpPr>
          <p:cNvPr id="4" name="Slide Number Placeholder 3"/>
          <p:cNvSpPr>
            <a:spLocks noGrp="1"/>
          </p:cNvSpPr>
          <p:nvPr>
            <p:ph type="sldNum" sz="quarter" idx="10"/>
          </p:nvPr>
        </p:nvSpPr>
        <p:spPr/>
        <p:txBody>
          <a:bodyPr/>
          <a:lstStyle/>
          <a:p>
            <a:fld id="{3410AD4B-1B1A-456A-9593-9674E29901CB}" type="slidenum">
              <a:rPr lang="en-US" smtClean="0"/>
              <a:t>5</a:t>
            </a:fld>
            <a:endParaRPr lang="en-US"/>
          </a:p>
        </p:txBody>
      </p:sp>
    </p:spTree>
    <p:extLst>
      <p:ext uri="{BB962C8B-B14F-4D97-AF65-F5344CB8AC3E}">
        <p14:creationId xmlns:p14="http://schemas.microsoft.com/office/powerpoint/2010/main" val="229467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During the life of Confucius, not only did Five Classics exist, there were actually Six Classics. The sixth classic was known as the </a:t>
            </a:r>
            <a:r>
              <a:rPr lang="en-US" sz="1200" b="0" i="1" kern="1200" dirty="0" smtClean="0">
                <a:solidFill>
                  <a:schemeClr val="tx1"/>
                </a:solidFill>
                <a:effectLst/>
                <a:latin typeface="+mn-lt"/>
                <a:ea typeface="+mn-ea"/>
                <a:cs typeface="+mn-cs"/>
              </a:rPr>
              <a:t>Classic of Music</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Book of Music</a:t>
            </a:r>
            <a:r>
              <a:rPr lang="en-US" sz="1200" b="0" i="0" kern="1200" dirty="0" smtClean="0">
                <a:solidFill>
                  <a:schemeClr val="tx1"/>
                </a:solidFill>
                <a:effectLst/>
                <a:latin typeface="+mn-lt"/>
                <a:ea typeface="+mn-ea"/>
                <a:cs typeface="+mn-cs"/>
              </a:rPr>
              <a:t>, or </a:t>
            </a:r>
            <a:r>
              <a:rPr lang="en-US" sz="1200" b="0" i="1" kern="1200" dirty="0" err="1" smtClean="0">
                <a:solidFill>
                  <a:schemeClr val="tx1"/>
                </a:solidFill>
                <a:effectLst/>
                <a:latin typeface="+mn-lt"/>
                <a:ea typeface="+mn-ea"/>
                <a:cs typeface="+mn-cs"/>
              </a:rPr>
              <a:t>Yuejing</a:t>
            </a:r>
            <a:r>
              <a:rPr lang="en-US" sz="1200" b="0" i="0" kern="1200" dirty="0" smtClean="0">
                <a:solidFill>
                  <a:schemeClr val="tx1"/>
                </a:solidFill>
                <a:effectLst/>
                <a:latin typeface="+mn-lt"/>
                <a:ea typeface="+mn-ea"/>
                <a:cs typeface="+mn-cs"/>
              </a:rPr>
              <a:t>, and as was previously mentioned has been completely lost and destroyed. The focus of the book was believed to be the selected 305 songs personally chosen and performed by Confucius himself to ensure that they all properly fit together. </a:t>
            </a:r>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6</a:t>
            </a:fld>
            <a:endParaRPr lang="en-US"/>
          </a:p>
        </p:txBody>
      </p:sp>
    </p:spTree>
    <p:extLst>
      <p:ext uri="{BB962C8B-B14F-4D97-AF65-F5344CB8AC3E}">
        <p14:creationId xmlns:p14="http://schemas.microsoft.com/office/powerpoint/2010/main" val="90776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Classic of History was compiled between the 6th and 4th centuries BC, traditionally by Confucius, and reportedly included over 100 chapters. </a:t>
            </a:r>
          </a:p>
          <a:p>
            <a:endParaRPr lang="en-US" dirty="0" smtClean="0"/>
          </a:p>
          <a:p>
            <a:r>
              <a:rPr lang="en-US" dirty="0" smtClean="0"/>
              <a:t>-Many citations of its content can be found in the bamboo slips texts from the tombs of </a:t>
            </a:r>
            <a:r>
              <a:rPr lang="en-US" dirty="0" err="1" smtClean="0"/>
              <a:t>Guodian</a:t>
            </a:r>
            <a:r>
              <a:rPr lang="en-US" dirty="0" smtClean="0"/>
              <a:t>, in Hubei, dated to around 300 BC.</a:t>
            </a:r>
          </a:p>
          <a:p>
            <a:endParaRPr lang="en-US" dirty="0" smtClean="0"/>
          </a:p>
          <a:p>
            <a:r>
              <a:rPr lang="en-US" dirty="0" smtClean="0"/>
              <a:t>- It is also referenced in several classic texts, such as the Mencius.</a:t>
            </a:r>
          </a:p>
          <a:p>
            <a:endParaRPr lang="en-US" dirty="0" smtClean="0"/>
          </a:p>
          <a:p>
            <a:r>
              <a:rPr lang="en-US" dirty="0" smtClean="0"/>
              <a:t>-Many copies of the work were destroyed in the Burning of Books during the Qin dynasty.</a:t>
            </a:r>
          </a:p>
          <a:p>
            <a:endParaRPr lang="en-US" dirty="0" smtClean="0"/>
          </a:p>
          <a:p>
            <a:pPr marL="171450" indent="-171450">
              <a:buFontTx/>
              <a:buChar char="-"/>
            </a:pPr>
            <a:r>
              <a:rPr lang="en-US" dirty="0" err="1" smtClean="0"/>
              <a:t>Fú</a:t>
            </a:r>
            <a:r>
              <a:rPr lang="en-US" dirty="0" smtClean="0"/>
              <a:t> </a:t>
            </a:r>
            <a:r>
              <a:rPr lang="en-US" dirty="0" err="1" smtClean="0"/>
              <a:t>Shēng</a:t>
            </a:r>
            <a:r>
              <a:rPr lang="en-US" dirty="0" smtClean="0"/>
              <a:t> (</a:t>
            </a:r>
            <a:r>
              <a:rPr lang="en-US" dirty="0" err="1" smtClean="0"/>
              <a:t>伏生</a:t>
            </a:r>
            <a:r>
              <a:rPr lang="en-US" dirty="0" smtClean="0"/>
              <a:t>) reconstructed part of the work from hidden copies in the late 3rd to early 2nd century BC, at the start of the succeeding Han dynasty. </a:t>
            </a:r>
          </a:p>
          <a:p>
            <a:pPr marL="171450" indent="-171450">
              <a:buFontTx/>
              <a:buChar char="-"/>
            </a:pPr>
            <a:r>
              <a:rPr lang="en-US" dirty="0" smtClean="0"/>
              <a:t>His version was known as the "New Text" (</a:t>
            </a:r>
            <a:r>
              <a:rPr lang="en-US" dirty="0" err="1" smtClean="0"/>
              <a:t>今文</a:t>
            </a:r>
            <a:r>
              <a:rPr lang="en-US" dirty="0" smtClean="0"/>
              <a:t> </a:t>
            </a:r>
            <a:r>
              <a:rPr lang="en-US" dirty="0" err="1" smtClean="0"/>
              <a:t>jīn</a:t>
            </a:r>
            <a:r>
              <a:rPr lang="en-US" dirty="0" smtClean="0"/>
              <a:t> </a:t>
            </a:r>
            <a:r>
              <a:rPr lang="en-US" dirty="0" err="1" smtClean="0"/>
              <a:t>wén</a:t>
            </a:r>
            <a:r>
              <a:rPr lang="en-US" dirty="0" smtClean="0"/>
              <a:t> lit. "modern script") because it was written in the clerical script.</a:t>
            </a:r>
          </a:p>
          <a:p>
            <a:pPr marL="171450" indent="-171450">
              <a:buFontTx/>
              <a:buChar char="-"/>
            </a:pPr>
            <a:endParaRPr lang="en-US" dirty="0" smtClean="0"/>
          </a:p>
          <a:p>
            <a:pPr marL="171450" indent="-171450">
              <a:buFontTx/>
              <a:buChar char="-"/>
            </a:pPr>
            <a:r>
              <a:rPr lang="en-US" dirty="0" smtClean="0"/>
              <a:t> It originally consisted of 28 chapters, later expanded to 33 when Du Lin divided some chapters during the 1st century.</a:t>
            </a:r>
          </a:p>
          <a:p>
            <a:endParaRPr lang="en-US" dirty="0" smtClean="0"/>
          </a:p>
          <a:p>
            <a:endParaRPr lang="en-US" dirty="0" smtClean="0"/>
          </a:p>
          <a:p>
            <a:r>
              <a:rPr lang="en-US" sz="1200" b="0" i="0" kern="1200" dirty="0" smtClean="0">
                <a:solidFill>
                  <a:schemeClr val="tx1"/>
                </a:solidFill>
                <a:effectLst/>
                <a:latin typeface="+mn-lt"/>
                <a:ea typeface="+mn-ea"/>
                <a:cs typeface="+mn-cs"/>
              </a:rPr>
              <a:t>The book is in four writing forms: </a:t>
            </a:r>
          </a:p>
          <a:p>
            <a:pPr marL="228600" indent="-228600">
              <a:buAutoNum type="arabicParenR"/>
            </a:pPr>
            <a:r>
              <a:rPr lang="en-US" sz="1200" b="0" i="0" kern="1200" dirty="0" smtClean="0">
                <a:solidFill>
                  <a:schemeClr val="tx1"/>
                </a:solidFill>
                <a:effectLst/>
                <a:latin typeface="+mn-lt"/>
                <a:ea typeface="+mn-ea"/>
                <a:cs typeface="+mn-cs"/>
              </a:rPr>
              <a:t>"codes" - the documentation of law codes and statutes; </a:t>
            </a:r>
          </a:p>
          <a:p>
            <a:pPr marL="228600" indent="-228600">
              <a:buAutoNum type="arabicParenR"/>
            </a:pPr>
            <a:r>
              <a:rPr lang="en-US" sz="1200" b="0" i="0" kern="1200" dirty="0" smtClean="0">
                <a:solidFill>
                  <a:schemeClr val="tx1"/>
                </a:solidFill>
                <a:effectLst/>
                <a:latin typeface="+mn-lt"/>
                <a:ea typeface="+mn-ea"/>
                <a:cs typeface="+mn-cs"/>
              </a:rPr>
              <a:t>2) "written admonitions" - the conversations between emperors and ministers and those between ministers, as well as prayers at sacrificial rituals; </a:t>
            </a:r>
          </a:p>
          <a:p>
            <a:pPr marL="228600" indent="-228600">
              <a:buAutoNum type="arabicParenR"/>
            </a:pPr>
            <a:r>
              <a:rPr lang="en-US" sz="1200" b="0" i="0" kern="1200" dirty="0" smtClean="0">
                <a:solidFill>
                  <a:schemeClr val="tx1"/>
                </a:solidFill>
                <a:effectLst/>
                <a:latin typeface="+mn-lt"/>
                <a:ea typeface="+mn-ea"/>
                <a:cs typeface="+mn-cs"/>
              </a:rPr>
              <a:t>3) "pledges" - the pledges made by emperors and vassals; </a:t>
            </a:r>
          </a:p>
          <a:p>
            <a:pPr marL="228600" indent="-228600">
              <a:buAutoNum type="arabicParenR"/>
            </a:pPr>
            <a:r>
              <a:rPr lang="en-US" sz="1200" b="0" i="0" kern="1200" dirty="0" smtClean="0">
                <a:solidFill>
                  <a:schemeClr val="tx1"/>
                </a:solidFill>
                <a:effectLst/>
                <a:latin typeface="+mn-lt"/>
                <a:ea typeface="+mn-ea"/>
                <a:cs typeface="+mn-cs"/>
              </a:rPr>
              <a:t>4) "mandates" - the imperial mandates emperors made when appointing officials or rewarding vassals.</a:t>
            </a:r>
            <a:endParaRPr lang="en-US" dirty="0" smtClean="0"/>
          </a:p>
          <a:p>
            <a:endParaRPr lang="en-US" dirty="0" smtClean="0"/>
          </a:p>
          <a:p>
            <a:r>
              <a:rPr lang="en-US" sz="1200" b="0" i="0" kern="1200" dirty="0" smtClean="0">
                <a:solidFill>
                  <a:schemeClr val="tx1"/>
                </a:solidFill>
                <a:effectLst/>
                <a:latin typeface="+mn-lt"/>
                <a:ea typeface="+mn-ea"/>
                <a:cs typeface="+mn-cs"/>
              </a:rPr>
              <a:t>-The language of these documents is archaic, closely resembling inscriptions found on Western Zhou bronzes, and differs in grammar and vocabulary from that typical of prose from the classical age of Chinese literature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7</a:t>
            </a:fld>
            <a:endParaRPr lang="en-US"/>
          </a:p>
        </p:txBody>
      </p:sp>
    </p:spTree>
    <p:extLst>
      <p:ext uri="{BB962C8B-B14F-4D97-AF65-F5344CB8AC3E}">
        <p14:creationId xmlns:p14="http://schemas.microsoft.com/office/powerpoint/2010/main" val="205459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 discussion</a:t>
            </a:r>
          </a:p>
          <a:p>
            <a:endParaRPr lang="en-US" dirty="0" smtClean="0"/>
          </a:p>
          <a:p>
            <a:r>
              <a:rPr lang="en-US" sz="1200" b="0" i="1" kern="1200" dirty="0" smtClean="0">
                <a:solidFill>
                  <a:schemeClr val="tx1"/>
                </a:solidFill>
                <a:effectLst/>
                <a:latin typeface="+mn-lt"/>
                <a:ea typeface="+mn-ea"/>
                <a:cs typeface="+mn-cs"/>
              </a:rPr>
              <a:t>The Odes</a:t>
            </a:r>
            <a:r>
              <a:rPr lang="en-US" sz="1200" b="0" i="0" kern="1200" dirty="0" smtClean="0">
                <a:solidFill>
                  <a:schemeClr val="tx1"/>
                </a:solidFill>
                <a:effectLst/>
                <a:latin typeface="+mn-lt"/>
                <a:ea typeface="+mn-ea"/>
                <a:cs typeface="+mn-cs"/>
              </a:rPr>
              <a:t> provided founding principles in composition and rhyme that were patterned by Chinese writers for well over two thousand years, and are thus a seminal influence on Chinese Classical poetry.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Additionally, the Odes preserve the descriptions of daily life among the ancient Chinese culture of the Yellow River watershed.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Over half of the poems are said to have originally been popular songs. They concern basic human problems such as love, marriage, work, and war.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Although the </a:t>
            </a:r>
            <a:r>
              <a:rPr lang="en-US" sz="1200" b="0" i="1" kern="1200" dirty="0" err="1" smtClean="0">
                <a:solidFill>
                  <a:schemeClr val="tx1"/>
                </a:solidFill>
                <a:effectLst/>
                <a:latin typeface="+mn-lt"/>
                <a:ea typeface="+mn-ea"/>
                <a:cs typeface="+mn-cs"/>
              </a:rPr>
              <a:t>Shijing</a:t>
            </a:r>
            <a:r>
              <a:rPr lang="en-US" sz="1200" b="0" i="0" kern="1200" dirty="0" smtClean="0">
                <a:solidFill>
                  <a:schemeClr val="tx1"/>
                </a:solidFill>
                <a:effectLst/>
                <a:latin typeface="+mn-lt"/>
                <a:ea typeface="+mn-ea"/>
                <a:cs typeface="+mn-cs"/>
              </a:rPr>
              <a:t> does not specify the names of authors in association with the contained works we have hints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Odes</a:t>
            </a:r>
            <a:r>
              <a:rPr lang="en-US" sz="1200" b="0" i="0" kern="1200" dirty="0" smtClean="0">
                <a:solidFill>
                  <a:schemeClr val="tx1"/>
                </a:solidFill>
                <a:effectLst/>
                <a:latin typeface="+mn-lt"/>
                <a:ea typeface="+mn-ea"/>
                <a:cs typeface="+mn-cs"/>
              </a:rPr>
              <a:t> became an important and controversial force, influencing political, social and educational phenomena</a:t>
            </a:r>
            <a:endParaRPr lang="en-US" dirty="0"/>
          </a:p>
        </p:txBody>
      </p:sp>
      <p:sp>
        <p:nvSpPr>
          <p:cNvPr id="4" name="Slide Number Placeholder 3"/>
          <p:cNvSpPr>
            <a:spLocks noGrp="1"/>
          </p:cNvSpPr>
          <p:nvPr>
            <p:ph type="sldNum" sz="quarter" idx="10"/>
          </p:nvPr>
        </p:nvSpPr>
        <p:spPr/>
        <p:txBody>
          <a:bodyPr/>
          <a:lstStyle/>
          <a:p>
            <a:fld id="{3410AD4B-1B1A-456A-9593-9674E29901CB}" type="slidenum">
              <a:rPr lang="en-US" smtClean="0"/>
              <a:t>8</a:t>
            </a:fld>
            <a:endParaRPr lang="en-US"/>
          </a:p>
        </p:txBody>
      </p:sp>
    </p:spTree>
    <p:extLst>
      <p:ext uri="{BB962C8B-B14F-4D97-AF65-F5344CB8AC3E}">
        <p14:creationId xmlns:p14="http://schemas.microsoft.com/office/powerpoint/2010/main" val="9618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7ADED4-5415-46EC-B0F5-4E5D9B1B11B4}" type="datetimeFigureOut">
              <a:rPr lang="en-US" smtClean="0"/>
              <a:t>1/19/2012</a:t>
            </a:fld>
            <a:endParaRPr lang="en-US"/>
          </a:p>
        </p:txBody>
      </p:sp>
      <p:sp>
        <p:nvSpPr>
          <p:cNvPr id="8" name="Slide Number Placeholder 7"/>
          <p:cNvSpPr>
            <a:spLocks noGrp="1"/>
          </p:cNvSpPr>
          <p:nvPr>
            <p:ph type="sldNum" sz="quarter" idx="11"/>
          </p:nvPr>
        </p:nvSpPr>
        <p:spPr/>
        <p:txBody>
          <a:bodyPr/>
          <a:lstStyle/>
          <a:p>
            <a:fld id="{0DE6264D-6586-4BBA-A9D0-E821829B31C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ADED4-5415-46EC-B0F5-4E5D9B1B11B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ADED4-5415-46EC-B0F5-4E5D9B1B11B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67ADED4-5415-46EC-B0F5-4E5D9B1B11B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ADED4-5415-46EC-B0F5-4E5D9B1B11B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264D-6586-4BBA-A9D0-E821829B31C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67ADED4-5415-46EC-B0F5-4E5D9B1B11B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6264D-6586-4BBA-A9D0-E821829B31C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7ADED4-5415-46EC-B0F5-4E5D9B1B11B4}" type="datetimeFigureOut">
              <a:rPr lang="en-US" smtClean="0"/>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6264D-6586-4BBA-A9D0-E821829B31C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7ADED4-5415-46EC-B0F5-4E5D9B1B11B4}" type="datetimeFigureOut">
              <a:rPr lang="en-US" smtClean="0"/>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ADED4-5415-46EC-B0F5-4E5D9B1B11B4}" type="datetimeFigureOut">
              <a:rPr lang="en-US" smtClean="0"/>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ADED4-5415-46EC-B0F5-4E5D9B1B11B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ADED4-5415-46EC-B0F5-4E5D9B1B11B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6264D-6586-4BBA-A9D0-E821829B31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67ADED4-5415-46EC-B0F5-4E5D9B1B11B4}" type="datetimeFigureOut">
              <a:rPr lang="en-US" smtClean="0"/>
              <a:t>1/19/2012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DE6264D-6586-4BBA-A9D0-E821829B31C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hinapage.com/poem105.html" TargetMode="External"/><Relationship Id="rId3" Type="http://schemas.openxmlformats.org/officeDocument/2006/relationships/hyperlink" Target="http://en.wikipedia.org/wiki/International_Standard_Book_Number" TargetMode="External"/><Relationship Id="rId7" Type="http://schemas.openxmlformats.org/officeDocument/2006/relationships/hyperlink" Target="http://www.jstor.org/stable/4527607" TargetMode="External"/><Relationship Id="rId2" Type="http://schemas.openxmlformats.org/officeDocument/2006/relationships/hyperlink" Target="http://en.wikipedia.org/wiki/Special:BookSources/1557290431" TargetMode="External"/><Relationship Id="rId1" Type="http://schemas.openxmlformats.org/officeDocument/2006/relationships/slideLayout" Target="../slideLayouts/slideLayout2.xml"/><Relationship Id="rId6" Type="http://schemas.openxmlformats.org/officeDocument/2006/relationships/hyperlink" Target="http://en.wikipedia.org/wiki/JSTOR" TargetMode="External"/><Relationship Id="rId5" Type="http://schemas.openxmlformats.org/officeDocument/2006/relationships/hyperlink" Target="http://history.cultural-china.com/en/37History596.html" TargetMode="External"/><Relationship Id="rId4" Type="http://schemas.openxmlformats.org/officeDocument/2006/relationships/hyperlink" Target="http://en.wikipedia.org/wiki/Special:BookSources/0-521-4703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Five Canonized Classics</a:t>
            </a:r>
            <a:endParaRPr lang="en-US" dirty="0"/>
          </a:p>
        </p:txBody>
      </p:sp>
      <p:sp>
        <p:nvSpPr>
          <p:cNvPr id="3" name="Subtitle 2"/>
          <p:cNvSpPr>
            <a:spLocks noGrp="1"/>
          </p:cNvSpPr>
          <p:nvPr>
            <p:ph type="subTitle" idx="1"/>
          </p:nvPr>
        </p:nvSpPr>
        <p:spPr/>
        <p:txBody>
          <a:bodyPr/>
          <a:lstStyle/>
          <a:p>
            <a:r>
              <a:rPr lang="en-US" dirty="0" smtClean="0"/>
              <a:t>By Arnold Qin</a:t>
            </a:r>
            <a:endParaRPr lang="en-US" dirty="0"/>
          </a:p>
        </p:txBody>
      </p:sp>
    </p:spTree>
    <p:extLst>
      <p:ext uri="{BB962C8B-B14F-4D97-AF65-F5344CB8AC3E}">
        <p14:creationId xmlns:p14="http://schemas.microsoft.com/office/powerpoint/2010/main" val="52255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t>I </a:t>
            </a:r>
            <a:r>
              <a:rPr lang="en-US" dirty="0" err="1" smtClean="0"/>
              <a:t>Ching</a:t>
            </a:r>
            <a:r>
              <a:rPr lang="en-US" dirty="0" smtClean="0"/>
              <a:t> </a:t>
            </a:r>
            <a:r>
              <a:rPr lang="en-US" sz="3200" dirty="0" smtClean="0"/>
              <a:t>(</a:t>
            </a:r>
            <a:r>
              <a:rPr lang="en-US" sz="3200" dirty="0">
                <a:effectLst/>
              </a:rPr>
              <a:t>"</a:t>
            </a:r>
            <a:r>
              <a:rPr lang="en-US" sz="3200" dirty="0" err="1">
                <a:effectLst/>
              </a:rPr>
              <a:t>Yì</a:t>
            </a:r>
            <a:r>
              <a:rPr lang="en-US" sz="3200" dirty="0">
                <a:effectLst/>
              </a:rPr>
              <a:t> </a:t>
            </a:r>
            <a:r>
              <a:rPr lang="en-US" sz="3200" dirty="0" err="1" smtClean="0">
                <a:effectLst/>
              </a:rPr>
              <a:t>Jīng</a:t>
            </a:r>
            <a:r>
              <a:rPr lang="en-US" sz="3200" dirty="0" smtClean="0">
                <a:effectLst/>
              </a:rPr>
              <a:t>“)</a:t>
            </a:r>
            <a:endParaRPr lang="en-US" sz="3200" dirty="0"/>
          </a:p>
        </p:txBody>
      </p:sp>
      <p:sp>
        <p:nvSpPr>
          <p:cNvPr id="4" name="Content Placeholder 3"/>
          <p:cNvSpPr>
            <a:spLocks noGrp="1"/>
          </p:cNvSpPr>
          <p:nvPr>
            <p:ph idx="1"/>
          </p:nvPr>
        </p:nvSpPr>
        <p:spPr>
          <a:xfrm>
            <a:off x="457200" y="1600200"/>
            <a:ext cx="8229600" cy="2743200"/>
          </a:xfrm>
        </p:spPr>
        <p:txBody>
          <a:bodyPr>
            <a:normAutofit fontScale="92500" lnSpcReduction="10000"/>
          </a:bodyPr>
          <a:lstStyle/>
          <a:p>
            <a:r>
              <a:rPr lang="en-US" dirty="0" smtClean="0"/>
              <a:t>One of the oldest Chinese Classics</a:t>
            </a:r>
          </a:p>
          <a:p>
            <a:endParaRPr lang="en-US" dirty="0" smtClean="0"/>
          </a:p>
          <a:p>
            <a:r>
              <a:rPr lang="en-US" dirty="0" smtClean="0"/>
              <a:t>Believed to be written by Fu Xi</a:t>
            </a:r>
          </a:p>
          <a:p>
            <a:endParaRPr lang="en-US" dirty="0" smtClean="0"/>
          </a:p>
          <a:p>
            <a:r>
              <a:rPr lang="en-US" dirty="0" smtClean="0"/>
              <a:t>Geomancy</a:t>
            </a:r>
          </a:p>
          <a:p>
            <a:endParaRPr lang="en-US" dirty="0" smtClean="0"/>
          </a:p>
          <a:p>
            <a:r>
              <a:rPr lang="en-US" dirty="0" smtClean="0"/>
              <a:t>Yin/Yang</a:t>
            </a:r>
          </a:p>
          <a:p>
            <a:endParaRPr lang="en-US" dirty="0" smtClean="0"/>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8713"/>
            <a:ext cx="6096000" cy="513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752600"/>
            <a:ext cx="20955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7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xEl>
                                              <p:pRg st="0" end="0"/>
                                            </p:txEl>
                                          </p:spTgt>
                                        </p:tgtEl>
                                      </p:cBhvr>
                                    </p:animEffect>
                                    <p:set>
                                      <p:cBhvr>
                                        <p:cTn id="10" dur="1" fill="hold">
                                          <p:stCondLst>
                                            <p:cond delay="499"/>
                                          </p:stCondLst>
                                        </p:cTn>
                                        <p:tgtEl>
                                          <p:spTgt spid="4">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xEl>
                                              <p:pRg st="4" end="4"/>
                                            </p:txEl>
                                          </p:spTgt>
                                        </p:tgtEl>
                                      </p:cBhvr>
                                    </p:animEffect>
                                    <p:set>
                                      <p:cBhvr>
                                        <p:cTn id="16" dur="1" fill="hold">
                                          <p:stCondLst>
                                            <p:cond delay="499"/>
                                          </p:stCondLst>
                                        </p:cTn>
                                        <p:tgtEl>
                                          <p:spTgt spid="4">
                                            <p:txEl>
                                              <p:pRg st="4" end="4"/>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xEl>
                                              <p:pRg st="6" end="6"/>
                                            </p:txEl>
                                          </p:spTgt>
                                        </p:tgtEl>
                                      </p:cBhvr>
                                    </p:animEffect>
                                    <p:set>
                                      <p:cBhvr>
                                        <p:cTn id="19" dur="1" fill="hold">
                                          <p:stCondLst>
                                            <p:cond delay="499"/>
                                          </p:stCondLst>
                                        </p:cTn>
                                        <p:tgtEl>
                                          <p:spTgt spid="4">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30"/>
                                        </p:tgtEl>
                                      </p:cBhvr>
                                    </p:animEffect>
                                    <p:set>
                                      <p:cBhvr>
                                        <p:cTn id="22" dur="1" fill="hold">
                                          <p:stCondLst>
                                            <p:cond delay="499"/>
                                          </p:stCondLst>
                                        </p:cTn>
                                        <p:tgtEl>
                                          <p:spTgt spid="1030"/>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35" y="2260862"/>
            <a:ext cx="8229600" cy="1600200"/>
          </a:xfrm>
        </p:spPr>
        <p:txBody>
          <a:bodyPr/>
          <a:lstStyle/>
          <a:p>
            <a:r>
              <a:rPr lang="en-US" dirty="0" smtClean="0"/>
              <a:t>Hexagrams </a:t>
            </a:r>
            <a:endParaRPr lang="en-US" dirty="0"/>
          </a:p>
        </p:txBody>
      </p:sp>
      <p:sp>
        <p:nvSpPr>
          <p:cNvPr id="3" name="Content Placeholder 2"/>
          <p:cNvSpPr>
            <a:spLocks noGrp="1"/>
          </p:cNvSpPr>
          <p:nvPr>
            <p:ph idx="1"/>
          </p:nvPr>
        </p:nvSpPr>
        <p:spPr/>
        <p:txBody>
          <a:bodyPr/>
          <a:lstStyle/>
          <a:p>
            <a:endParaRPr lang="en-US" dirty="0"/>
          </a:p>
        </p:txBody>
      </p:sp>
      <p:pic>
        <p:nvPicPr>
          <p:cNvPr id="4" name="Picture 4" descr="File:I Ching hexagrams 00-77.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11" y="358422"/>
            <a:ext cx="6632448" cy="614115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324100" y="1447798"/>
            <a:ext cx="4305300" cy="4352926"/>
            <a:chOff x="2324100" y="1447798"/>
            <a:chExt cx="4305300" cy="4352926"/>
          </a:xfrm>
        </p:grpSpPr>
        <p:grpSp>
          <p:nvGrpSpPr>
            <p:cNvPr id="14" name="Group 13"/>
            <p:cNvGrpSpPr/>
            <p:nvPr/>
          </p:nvGrpSpPr>
          <p:grpSpPr>
            <a:xfrm>
              <a:off x="2324100" y="1447798"/>
              <a:ext cx="4305300" cy="4352926"/>
              <a:chOff x="2324100" y="1447798"/>
              <a:chExt cx="4305300" cy="4352926"/>
            </a:xfrm>
          </p:grpSpPr>
          <p:grpSp>
            <p:nvGrpSpPr>
              <p:cNvPr id="12" name="Group 11"/>
              <p:cNvGrpSpPr/>
              <p:nvPr/>
            </p:nvGrpSpPr>
            <p:grpSpPr>
              <a:xfrm>
                <a:off x="2324100" y="1447798"/>
                <a:ext cx="4240443" cy="4352926"/>
                <a:chOff x="2324100" y="1447798"/>
                <a:chExt cx="4240443" cy="4352926"/>
              </a:xfrm>
            </p:grpSpPr>
            <p:grpSp>
              <p:nvGrpSpPr>
                <p:cNvPr id="10" name="Group 9"/>
                <p:cNvGrpSpPr/>
                <p:nvPr/>
              </p:nvGrpSpPr>
              <p:grpSpPr>
                <a:xfrm>
                  <a:off x="2324100" y="1447798"/>
                  <a:ext cx="4240443" cy="4352926"/>
                  <a:chOff x="2324100" y="1447798"/>
                  <a:chExt cx="4240443" cy="4352926"/>
                </a:xfrm>
              </p:grpSpPr>
              <p:grpSp>
                <p:nvGrpSpPr>
                  <p:cNvPr id="9" name="Group 8"/>
                  <p:cNvGrpSpPr/>
                  <p:nvPr/>
                </p:nvGrpSpPr>
                <p:grpSpPr>
                  <a:xfrm>
                    <a:off x="2449743" y="1447798"/>
                    <a:ext cx="4114800" cy="4352926"/>
                    <a:chOff x="2449743" y="1447798"/>
                    <a:chExt cx="4114800" cy="4352926"/>
                  </a:xfrm>
                </p:grpSpPr>
                <p:grpSp>
                  <p:nvGrpSpPr>
                    <p:cNvPr id="8" name="Group 7"/>
                    <p:cNvGrpSpPr/>
                    <p:nvPr/>
                  </p:nvGrpSpPr>
                  <p:grpSpPr>
                    <a:xfrm>
                      <a:off x="2449743" y="1447798"/>
                      <a:ext cx="4114800" cy="4352926"/>
                      <a:chOff x="2449743" y="1447798"/>
                      <a:chExt cx="4114800" cy="4352926"/>
                    </a:xfrm>
                  </p:grpSpPr>
                  <p:grpSp>
                    <p:nvGrpSpPr>
                      <p:cNvPr id="7" name="Group 6"/>
                      <p:cNvGrpSpPr/>
                      <p:nvPr/>
                    </p:nvGrpSpPr>
                    <p:grpSpPr>
                      <a:xfrm>
                        <a:off x="2449743" y="1447798"/>
                        <a:ext cx="4114800" cy="4352926"/>
                        <a:chOff x="2449743" y="1447798"/>
                        <a:chExt cx="4114800" cy="4352926"/>
                      </a:xfrm>
                    </p:grpSpPr>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743" y="1447799"/>
                          <a:ext cx="4114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63924" y="1447798"/>
                          <a:ext cx="990600"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2260862"/>
                          <a:ext cx="609600" cy="38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927002" y="5410201"/>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650143" y="2031479"/>
                      <a:ext cx="914400" cy="711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2324100" y="3429000"/>
                    <a:ext cx="495300"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2324100" y="4843023"/>
                  <a:ext cx="990600"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069243" y="3428999"/>
                <a:ext cx="560157"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5612043" y="4843022"/>
              <a:ext cx="990600" cy="60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750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Spring and Autumn </a:t>
            </a:r>
            <a:r>
              <a:rPr lang="en-US" dirty="0" smtClean="0">
                <a:effectLst/>
              </a:rPr>
              <a:t>Annals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200400" cy="280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1644134"/>
            <a:ext cx="5029200" cy="4401205"/>
          </a:xfrm>
          <a:prstGeom prst="rect">
            <a:avLst/>
          </a:prstGeom>
          <a:noFill/>
        </p:spPr>
        <p:txBody>
          <a:bodyPr wrap="square" rtlCol="0">
            <a:spAutoFit/>
          </a:bodyPr>
          <a:lstStyle/>
          <a:p>
            <a:pPr marL="342900" indent="-342900">
              <a:buFont typeface="Arial" pitchFamily="34" charset="0"/>
              <a:buChar char="•"/>
            </a:pPr>
            <a:r>
              <a:rPr lang="en-US" sz="2000" dirty="0" smtClean="0"/>
              <a:t>Official chronicle of the State of Lu covering the period from 722 BCE to 481 BCE.</a:t>
            </a:r>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r>
              <a:rPr lang="en-US" sz="2000" dirty="0" smtClean="0"/>
              <a:t>Very Concise</a:t>
            </a:r>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r>
              <a:rPr lang="en-US" sz="2000" dirty="0" smtClean="0">
                <a:solidFill>
                  <a:schemeClr val="accent2">
                    <a:lumMod val="60000"/>
                    <a:lumOff val="40000"/>
                  </a:schemeClr>
                </a:solidFill>
              </a:rPr>
              <a:t>The Commentary of </a:t>
            </a:r>
            <a:r>
              <a:rPr lang="en-US" sz="2000" dirty="0" err="1" smtClean="0">
                <a:solidFill>
                  <a:schemeClr val="accent2">
                    <a:lumMod val="60000"/>
                    <a:lumOff val="40000"/>
                  </a:schemeClr>
                </a:solidFill>
              </a:rPr>
              <a:t>Zou</a:t>
            </a:r>
            <a:r>
              <a:rPr lang="en-US" sz="2000" dirty="0" smtClean="0">
                <a:solidFill>
                  <a:schemeClr val="accent2">
                    <a:lumMod val="60000"/>
                    <a:lumOff val="40000"/>
                  </a:schemeClr>
                </a:solidFill>
              </a:rPr>
              <a:t> (</a:t>
            </a:r>
            <a:r>
              <a:rPr lang="ja-JP" altLang="en-US" sz="2000" dirty="0" smtClean="0">
                <a:solidFill>
                  <a:schemeClr val="accent2">
                    <a:lumMod val="60000"/>
                    <a:lumOff val="40000"/>
                  </a:schemeClr>
                </a:solidFill>
              </a:rPr>
              <a:t>鄒氏傳</a:t>
            </a:r>
            <a:r>
              <a:rPr lang="en-US" altLang="ja-JP" sz="2000" dirty="0" smtClean="0">
                <a:solidFill>
                  <a:schemeClr val="accent2">
                    <a:lumMod val="60000"/>
                    <a:lumOff val="40000"/>
                  </a:schemeClr>
                </a:solidFill>
              </a:rPr>
              <a:t>)</a:t>
            </a:r>
          </a:p>
          <a:p>
            <a:pPr marL="342900" indent="-342900">
              <a:buFont typeface="Arial" pitchFamily="34" charset="0"/>
              <a:buChar char="•"/>
            </a:pPr>
            <a:r>
              <a:rPr lang="en-US" sz="2000" dirty="0" smtClean="0">
                <a:solidFill>
                  <a:schemeClr val="accent2">
                    <a:lumMod val="60000"/>
                    <a:lumOff val="40000"/>
                  </a:schemeClr>
                </a:solidFill>
              </a:rPr>
              <a:t>The Commentary of </a:t>
            </a:r>
            <a:r>
              <a:rPr lang="en-US" sz="2000" dirty="0" err="1" smtClean="0">
                <a:solidFill>
                  <a:schemeClr val="accent2">
                    <a:lumMod val="60000"/>
                    <a:lumOff val="40000"/>
                  </a:schemeClr>
                </a:solidFill>
              </a:rPr>
              <a:t>Jia</a:t>
            </a:r>
            <a:r>
              <a:rPr lang="en-US" sz="2000" dirty="0" smtClean="0">
                <a:solidFill>
                  <a:schemeClr val="accent2">
                    <a:lumMod val="60000"/>
                    <a:lumOff val="40000"/>
                  </a:schemeClr>
                </a:solidFill>
              </a:rPr>
              <a:t> (</a:t>
            </a:r>
            <a:r>
              <a:rPr lang="ja-JP" altLang="en-US" sz="2000" dirty="0" smtClean="0">
                <a:solidFill>
                  <a:schemeClr val="accent2">
                    <a:lumMod val="60000"/>
                    <a:lumOff val="40000"/>
                  </a:schemeClr>
                </a:solidFill>
              </a:rPr>
              <a:t>夾氏傳</a:t>
            </a:r>
            <a:r>
              <a:rPr lang="en-US" altLang="ja-JP" sz="2000" dirty="0" smtClean="0">
                <a:solidFill>
                  <a:schemeClr val="accent2">
                    <a:lumMod val="60000"/>
                    <a:lumOff val="40000"/>
                  </a:schemeClr>
                </a:solidFill>
              </a:rPr>
              <a:t>)</a:t>
            </a:r>
          </a:p>
          <a:p>
            <a:pPr marL="342900" indent="-342900">
              <a:buFont typeface="Arial" pitchFamily="34" charset="0"/>
              <a:buChar char="•"/>
            </a:pPr>
            <a:r>
              <a:rPr lang="en-US" sz="2000" dirty="0" smtClean="0"/>
              <a:t>The Commentary of </a:t>
            </a:r>
            <a:r>
              <a:rPr lang="en-US" sz="2000" dirty="0" err="1" smtClean="0"/>
              <a:t>Gongyang</a:t>
            </a:r>
            <a:r>
              <a:rPr lang="en-US" sz="2000" dirty="0" smtClean="0"/>
              <a:t> (</a:t>
            </a:r>
            <a:r>
              <a:rPr lang="ja-JP" altLang="en-US" sz="2000" dirty="0" smtClean="0"/>
              <a:t>公羊傳</a:t>
            </a:r>
            <a:r>
              <a:rPr lang="en-US" altLang="ja-JP" sz="2000" dirty="0" smtClean="0"/>
              <a:t>)</a:t>
            </a:r>
          </a:p>
          <a:p>
            <a:pPr marL="342900" indent="-342900">
              <a:buFont typeface="Arial" pitchFamily="34" charset="0"/>
              <a:buChar char="•"/>
            </a:pPr>
            <a:r>
              <a:rPr lang="en-US" sz="2000" dirty="0" smtClean="0"/>
              <a:t>The Commentary of </a:t>
            </a:r>
            <a:r>
              <a:rPr lang="en-US" sz="2000" dirty="0" err="1" smtClean="0"/>
              <a:t>Guliang</a:t>
            </a:r>
            <a:r>
              <a:rPr lang="en-US" sz="2000" dirty="0" smtClean="0"/>
              <a:t> (</a:t>
            </a:r>
            <a:r>
              <a:rPr lang="ja-JP" altLang="en-US" sz="2000" dirty="0" smtClean="0"/>
              <a:t>榖梁傳</a:t>
            </a:r>
            <a:r>
              <a:rPr lang="en-US" altLang="ja-JP" sz="2000" dirty="0" smtClean="0"/>
              <a:t>)</a:t>
            </a:r>
          </a:p>
          <a:p>
            <a:pPr marL="342900" indent="-342900">
              <a:buFont typeface="Arial" pitchFamily="34" charset="0"/>
              <a:buChar char="•"/>
            </a:pPr>
            <a:r>
              <a:rPr lang="en-US" sz="2000" u="sng" dirty="0" smtClean="0"/>
              <a:t>The Commentary of </a:t>
            </a:r>
            <a:r>
              <a:rPr lang="en-US" sz="2000" u="sng" dirty="0" err="1" smtClean="0"/>
              <a:t>Zuo</a:t>
            </a:r>
            <a:r>
              <a:rPr lang="en-US" sz="2000" u="sng" dirty="0" smtClean="0"/>
              <a:t> (</a:t>
            </a:r>
            <a:r>
              <a:rPr lang="ja-JP" altLang="en-US" sz="2000" u="sng" dirty="0" smtClean="0"/>
              <a:t>左氏傳</a:t>
            </a:r>
            <a:r>
              <a:rPr lang="en-US" altLang="ja-JP" sz="2000" u="sng" dirty="0" smtClean="0"/>
              <a:t>)</a:t>
            </a:r>
            <a:endParaRPr lang="en-US" sz="2000" u="sng" dirty="0"/>
          </a:p>
          <a:p>
            <a:pPr marL="342900" indent="-342900">
              <a:buFont typeface="Arial" pitchFamily="34" charset="0"/>
              <a:buChar char="•"/>
            </a:pPr>
            <a:endParaRPr lang="en-US" sz="2000" dirty="0"/>
          </a:p>
        </p:txBody>
      </p:sp>
    </p:spTree>
    <p:extLst>
      <p:ext uri="{BB962C8B-B14F-4D97-AF65-F5344CB8AC3E}">
        <p14:creationId xmlns:p14="http://schemas.microsoft.com/office/powerpoint/2010/main" val="1902672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Classic of Rites</a:t>
            </a:r>
          </a:p>
        </p:txBody>
      </p:sp>
      <p:sp>
        <p:nvSpPr>
          <p:cNvPr id="3" name="Content Placeholder 2"/>
          <p:cNvSpPr>
            <a:spLocks noGrp="1"/>
          </p:cNvSpPr>
          <p:nvPr>
            <p:ph idx="1"/>
          </p:nvPr>
        </p:nvSpPr>
        <p:spPr>
          <a:xfrm>
            <a:off x="3733800" y="1600201"/>
            <a:ext cx="4952999" cy="2209800"/>
          </a:xfrm>
        </p:spPr>
        <p:txBody>
          <a:bodyPr/>
          <a:lstStyle/>
          <a:p>
            <a:r>
              <a:rPr lang="en-US" dirty="0"/>
              <a:t> It described the social forms, governmental system, and ancient/ceremonial rites of the Zhou Dynasty (c. 1050–256 BCE</a:t>
            </a:r>
            <a:r>
              <a:rPr lang="en-US" dirty="0" smtClean="0"/>
              <a:t>).</a:t>
            </a:r>
          </a:p>
          <a:p>
            <a:endParaRPr lang="en-US" dirty="0"/>
          </a:p>
          <a:p>
            <a:endParaRPr lang="en-US" dirty="0" smtClean="0"/>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17" y="1600200"/>
            <a:ext cx="3288632" cy="166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1669" y="4145338"/>
            <a:ext cx="8656983" cy="1477328"/>
          </a:xfrm>
          <a:prstGeom prst="rect">
            <a:avLst/>
          </a:prstGeom>
          <a:noFill/>
        </p:spPr>
        <p:txBody>
          <a:bodyPr wrap="square" rtlCol="0">
            <a:spAutoFit/>
          </a:bodyPr>
          <a:lstStyle/>
          <a:p>
            <a:pPr marL="285750" indent="-285750">
              <a:buFont typeface="Arial" pitchFamily="34" charset="0"/>
              <a:buChar char="•"/>
            </a:pPr>
            <a:r>
              <a:rPr lang="en-US" sz="2400" dirty="0">
                <a:solidFill>
                  <a:schemeClr val="tx1">
                    <a:lumMod val="50000"/>
                    <a:lumOff val="50000"/>
                  </a:schemeClr>
                </a:solidFill>
                <a:latin typeface="+mj-lt"/>
              </a:rPr>
              <a:t>"good form" or "decorum“</a:t>
            </a:r>
          </a:p>
          <a:p>
            <a:pPr marL="285750" indent="-285750">
              <a:buFont typeface="Arial" pitchFamily="34" charset="0"/>
              <a:buChar char="•"/>
            </a:pPr>
            <a:endParaRPr lang="en-US" dirty="0"/>
          </a:p>
          <a:p>
            <a:pPr marL="285750" indent="-285750">
              <a:buFont typeface="Arial" pitchFamily="34" charset="0"/>
              <a:buChar char="•"/>
            </a:pPr>
            <a:endParaRPr lang="en-US" sz="2400" dirty="0">
              <a:solidFill>
                <a:schemeClr val="tx1">
                  <a:lumMod val="50000"/>
                  <a:lumOff val="50000"/>
                </a:schemeClr>
              </a:solidFill>
              <a:latin typeface="+mj-lt"/>
            </a:endParaRPr>
          </a:p>
          <a:p>
            <a:pPr marL="285750" indent="-285750">
              <a:buFont typeface="Arial" pitchFamily="34" charset="0"/>
              <a:buChar char="•"/>
            </a:pPr>
            <a:r>
              <a:rPr lang="en-US" sz="2400" dirty="0">
                <a:solidFill>
                  <a:schemeClr val="tx1">
                    <a:lumMod val="50000"/>
                    <a:lumOff val="50000"/>
                  </a:schemeClr>
                </a:solidFill>
                <a:latin typeface="+mj-lt"/>
              </a:rPr>
              <a:t>Traditional conduct would help during time period</a:t>
            </a:r>
          </a:p>
        </p:txBody>
      </p:sp>
    </p:spTree>
    <p:extLst>
      <p:ext uri="{BB962C8B-B14F-4D97-AF65-F5344CB8AC3E}">
        <p14:creationId xmlns:p14="http://schemas.microsoft.com/office/powerpoint/2010/main" val="3805772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Classic?</a:t>
            </a:r>
            <a:endParaRPr lang="en-US" dirty="0"/>
          </a:p>
        </p:txBody>
      </p:sp>
      <p:sp>
        <p:nvSpPr>
          <p:cNvPr id="3" name="Content Placeholder 2"/>
          <p:cNvSpPr>
            <a:spLocks noGrp="1"/>
          </p:cNvSpPr>
          <p:nvPr>
            <p:ph idx="1"/>
          </p:nvPr>
        </p:nvSpPr>
        <p:spPr/>
        <p:txBody>
          <a:bodyPr/>
          <a:lstStyle/>
          <a:p>
            <a:r>
              <a:rPr lang="en-US" dirty="0" smtClean="0"/>
              <a:t>Classic of Music</a:t>
            </a:r>
          </a:p>
          <a:p>
            <a:endParaRPr lang="en-US" dirty="0"/>
          </a:p>
          <a:p>
            <a:r>
              <a:rPr lang="en-US" dirty="0" smtClean="0"/>
              <a:t>Absorbed into Rites</a:t>
            </a:r>
            <a:endParaRPr lang="en-US" dirty="0"/>
          </a:p>
        </p:txBody>
      </p:sp>
    </p:spTree>
    <p:extLst>
      <p:ext uri="{BB962C8B-B14F-4D97-AF65-F5344CB8AC3E}">
        <p14:creationId xmlns:p14="http://schemas.microsoft.com/office/powerpoint/2010/main" val="1515144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of History</a:t>
            </a:r>
          </a:p>
        </p:txBody>
      </p:sp>
      <p:sp>
        <p:nvSpPr>
          <p:cNvPr id="3" name="Content Placeholder 2"/>
          <p:cNvSpPr>
            <a:spLocks noGrp="1"/>
          </p:cNvSpPr>
          <p:nvPr>
            <p:ph idx="1"/>
          </p:nvPr>
        </p:nvSpPr>
        <p:spPr/>
        <p:txBody>
          <a:bodyPr>
            <a:normAutofit lnSpcReduction="10000"/>
          </a:bodyPr>
          <a:lstStyle/>
          <a:p>
            <a:r>
              <a:rPr lang="en-US" dirty="0" smtClean="0"/>
              <a:t>Contains </a:t>
            </a:r>
            <a:r>
              <a:rPr lang="en-US" dirty="0"/>
              <a:t>some of the earliest examples of Chinese prose</a:t>
            </a:r>
            <a:r>
              <a:rPr lang="en-US" dirty="0" smtClean="0"/>
              <a:t>.</a:t>
            </a:r>
            <a:endParaRPr lang="en-US" dirty="0"/>
          </a:p>
          <a:p>
            <a:r>
              <a:rPr lang="en-US" dirty="0"/>
              <a:t>58 </a:t>
            </a:r>
            <a:r>
              <a:rPr lang="en-US" dirty="0" smtClean="0"/>
              <a:t>chapters +</a:t>
            </a:r>
            <a:r>
              <a:rPr lang="en-US" dirty="0"/>
              <a:t> short </a:t>
            </a:r>
            <a:r>
              <a:rPr lang="en-US" dirty="0" smtClean="0"/>
              <a:t>introduction.</a:t>
            </a:r>
          </a:p>
          <a:p>
            <a:r>
              <a:rPr lang="en-US" dirty="0" smtClean="0"/>
              <a:t>“Old Text” discovered in 186 BC. </a:t>
            </a:r>
          </a:p>
          <a:p>
            <a:r>
              <a:rPr lang="en-US" dirty="0" smtClean="0"/>
              <a:t>Another version discovered in 4</a:t>
            </a:r>
            <a:r>
              <a:rPr lang="en-US" baseline="30000" dirty="0" smtClean="0"/>
              <a:t>th</a:t>
            </a:r>
            <a:r>
              <a:rPr lang="en-US" dirty="0" smtClean="0"/>
              <a:t> century AD. Forged.</a:t>
            </a:r>
          </a:p>
          <a:p>
            <a:endParaRPr lang="en-US" dirty="0"/>
          </a:p>
          <a:p>
            <a:endParaRPr lang="en-US" dirty="0" smtClean="0"/>
          </a:p>
          <a:p>
            <a:r>
              <a:rPr lang="en-US" dirty="0"/>
              <a:t>Since the Han Dynasty, </a:t>
            </a:r>
            <a:r>
              <a:rPr lang="en-US" i="1" dirty="0"/>
              <a:t>The Classic of History</a:t>
            </a:r>
            <a:r>
              <a:rPr lang="en-US" dirty="0"/>
              <a:t> has been regarded as a classic on feudal Chinese politics and philosophy.</a:t>
            </a:r>
            <a:endParaRPr lang="en-US" dirty="0" smtClean="0"/>
          </a:p>
          <a:p>
            <a:pPr marL="0" indent="0">
              <a:buNone/>
            </a:pPr>
            <a:endParaRPr lang="en-US" dirty="0"/>
          </a:p>
        </p:txBody>
      </p:sp>
    </p:spTree>
    <p:extLst>
      <p:ext uri="{BB962C8B-B14F-4D97-AF65-F5344CB8AC3E}">
        <p14:creationId xmlns:p14="http://schemas.microsoft.com/office/powerpoint/2010/main" val="330913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Classic of </a:t>
            </a:r>
            <a:r>
              <a:rPr lang="en-US" dirty="0" smtClean="0">
                <a:effectLst/>
              </a:rPr>
              <a:t>Poetry</a:t>
            </a:r>
            <a:endParaRPr lang="en-US" dirty="0"/>
          </a:p>
        </p:txBody>
      </p:sp>
      <p:sp>
        <p:nvSpPr>
          <p:cNvPr id="3" name="Content Placeholder 2"/>
          <p:cNvSpPr>
            <a:spLocks noGrp="1"/>
          </p:cNvSpPr>
          <p:nvPr>
            <p:ph idx="1"/>
          </p:nvPr>
        </p:nvSpPr>
        <p:spPr/>
        <p:txBody>
          <a:bodyPr/>
          <a:lstStyle/>
          <a:p>
            <a:r>
              <a:rPr lang="en-US" dirty="0" smtClean="0"/>
              <a:t>The </a:t>
            </a:r>
            <a:r>
              <a:rPr lang="en-US" dirty="0"/>
              <a:t>earliest existing collection of Chinese poems and songs. </a:t>
            </a:r>
            <a:endParaRPr lang="en-US" dirty="0" smtClean="0"/>
          </a:p>
          <a:p>
            <a:r>
              <a:rPr lang="en-US" dirty="0"/>
              <a:t> </a:t>
            </a:r>
            <a:r>
              <a:rPr lang="en-US" dirty="0" smtClean="0"/>
              <a:t>A majority </a:t>
            </a:r>
            <a:r>
              <a:rPr lang="en-US" dirty="0"/>
              <a:t>of the Odes date to the Western Zhou period (1046–771 BC), </a:t>
            </a:r>
            <a:endParaRPr lang="en-US" dirty="0" smtClean="0"/>
          </a:p>
          <a:p>
            <a:r>
              <a:rPr lang="en-US" dirty="0" smtClean="0"/>
              <a:t>4 character lines</a:t>
            </a:r>
          </a:p>
          <a:p>
            <a:r>
              <a:rPr lang="en-US" dirty="0" smtClean="0"/>
              <a:t>Canonization recognized during</a:t>
            </a:r>
          </a:p>
          <a:p>
            <a:pPr marL="0" indent="0">
              <a:buNone/>
            </a:pPr>
            <a:r>
              <a:rPr lang="en-US" dirty="0"/>
              <a:t> </a:t>
            </a:r>
            <a:r>
              <a:rPr lang="en-US" dirty="0" smtClean="0"/>
              <a:t>Han Dynasty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026" y="3124200"/>
            <a:ext cx="3048000" cy="327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514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400" dirty="0"/>
              <a:t>Cheng, Anne (1993). "</a:t>
            </a:r>
            <a:r>
              <a:rPr lang="en-US" sz="1400" dirty="0" err="1"/>
              <a:t>Ch'un</a:t>
            </a:r>
            <a:r>
              <a:rPr lang="en-US" sz="1400" dirty="0"/>
              <a:t> </a:t>
            </a:r>
            <a:r>
              <a:rPr lang="en-US" sz="1400" dirty="0" err="1"/>
              <a:t>ch'iu</a:t>
            </a:r>
            <a:r>
              <a:rPr lang="en-US" sz="1400" dirty="0"/>
              <a:t> </a:t>
            </a:r>
            <a:r>
              <a:rPr lang="ja-JP" altLang="en-US" sz="1400" dirty="0"/>
              <a:t>春秋</a:t>
            </a:r>
            <a:r>
              <a:rPr lang="en-US" altLang="ja-JP" sz="1400" dirty="0"/>
              <a:t>, </a:t>
            </a:r>
            <a:r>
              <a:rPr lang="en-US" sz="1400" dirty="0"/>
              <a:t>Kung yang </a:t>
            </a:r>
            <a:r>
              <a:rPr lang="ja-JP" altLang="en-US" sz="1400" dirty="0"/>
              <a:t>公羊</a:t>
            </a:r>
            <a:r>
              <a:rPr lang="en-US" altLang="ja-JP" sz="1400" dirty="0"/>
              <a:t>, </a:t>
            </a:r>
            <a:r>
              <a:rPr lang="en-US" sz="1400" dirty="0"/>
              <a:t>Ku </a:t>
            </a:r>
            <a:r>
              <a:rPr lang="en-US" sz="1400" dirty="0" err="1"/>
              <a:t>liang</a:t>
            </a:r>
            <a:r>
              <a:rPr lang="en-US" sz="1400" dirty="0"/>
              <a:t> </a:t>
            </a:r>
            <a:r>
              <a:rPr lang="ja-JP" altLang="en-US" sz="1400" dirty="0"/>
              <a:t>榖梁 </a:t>
            </a:r>
            <a:r>
              <a:rPr lang="en-US" sz="1400" dirty="0"/>
              <a:t>and </a:t>
            </a:r>
            <a:r>
              <a:rPr lang="en-US" sz="1400" dirty="0" err="1"/>
              <a:t>Tso</a:t>
            </a:r>
            <a:r>
              <a:rPr lang="en-US" sz="1400" dirty="0"/>
              <a:t> </a:t>
            </a:r>
            <a:r>
              <a:rPr lang="en-US" sz="1400" dirty="0" err="1"/>
              <a:t>chuan</a:t>
            </a:r>
            <a:r>
              <a:rPr lang="en-US" sz="1400" dirty="0"/>
              <a:t> </a:t>
            </a:r>
            <a:r>
              <a:rPr lang="ja-JP" altLang="en-US" sz="1400" dirty="0"/>
              <a:t>左傳</a:t>
            </a:r>
            <a:r>
              <a:rPr lang="en-US" altLang="ja-JP" sz="1400" dirty="0"/>
              <a:t>", </a:t>
            </a:r>
            <a:r>
              <a:rPr lang="en-US" sz="1400" dirty="0"/>
              <a:t>pp. 67–76 in Loewe, Michael (ed.) "Early Chinese Texts: A Bibliographical Guide", (Early China Special Monograph Series No. 2), Society for the Study of Early China, and the Institute of East Asian Studies, University of California, Berkeley, </a:t>
            </a:r>
            <a:r>
              <a:rPr lang="en-US" sz="1400" dirty="0">
                <a:hlinkClick r:id="rId2"/>
              </a:rPr>
              <a:t>ISBN </a:t>
            </a:r>
            <a:r>
              <a:rPr lang="en-US" sz="1400" dirty="0" smtClean="0">
                <a:hlinkClick r:id="rId2"/>
              </a:rPr>
              <a:t>1-55729-043-1</a:t>
            </a:r>
            <a:endParaRPr lang="en-US" sz="1400" dirty="0" smtClean="0"/>
          </a:p>
          <a:p>
            <a:r>
              <a:rPr lang="en-US" sz="1400" dirty="0"/>
              <a:t> Shaughnessy, Edward L. (1999). "Western Zhou history". In Loewe, Michael; Shaughnessy, Edward L.. </a:t>
            </a:r>
            <a:r>
              <a:rPr lang="en-US" sz="1400" i="1" dirty="0"/>
              <a:t>The Cambridge History of Ancient China</a:t>
            </a:r>
            <a:r>
              <a:rPr lang="en-US" sz="1400" dirty="0"/>
              <a:t>. Cambridge: Cambridge University Press. pp. 292–351. </a:t>
            </a:r>
            <a:r>
              <a:rPr lang="en-US" sz="1400" dirty="0">
                <a:hlinkClick r:id="rId3" tooltip="International Standard Book Number"/>
              </a:rPr>
              <a:t>ISBN</a:t>
            </a:r>
            <a:r>
              <a:rPr lang="en-US" sz="1400" dirty="0"/>
              <a:t> </a:t>
            </a:r>
            <a:r>
              <a:rPr lang="en-US" sz="1400" dirty="0">
                <a:hlinkClick r:id="rId4" tooltip="Special:BookSources/0-521-47030-7"/>
              </a:rPr>
              <a:t>0-521-47030-7</a:t>
            </a:r>
            <a:r>
              <a:rPr lang="en-US" sz="1400" dirty="0" smtClean="0"/>
              <a:t>.</a:t>
            </a:r>
          </a:p>
          <a:p>
            <a:r>
              <a:rPr lang="en-US" sz="1400" dirty="0">
                <a:hlinkClick r:id="rId5"/>
              </a:rPr>
              <a:t>http://</a:t>
            </a:r>
            <a:r>
              <a:rPr lang="en-US" sz="1400" dirty="0" smtClean="0">
                <a:hlinkClick r:id="rId5"/>
              </a:rPr>
              <a:t>history.cultural-china.com/en/37History596.html</a:t>
            </a:r>
            <a:endParaRPr lang="en-US" sz="1400" dirty="0" smtClean="0"/>
          </a:p>
          <a:p>
            <a:r>
              <a:rPr lang="en-US" sz="1400" dirty="0"/>
              <a:t> Dobson, W. A. C. H. (1964). "Linguistic Evidence and the Dating of the </a:t>
            </a:r>
            <a:r>
              <a:rPr lang="en-US" sz="1400" i="1" dirty="0"/>
              <a:t>Book of Songs</a:t>
            </a:r>
            <a:r>
              <a:rPr lang="en-US" sz="1400" dirty="0"/>
              <a:t>". </a:t>
            </a:r>
            <a:r>
              <a:rPr lang="en-US" sz="1400" i="1" dirty="0" err="1"/>
              <a:t>T'oung</a:t>
            </a:r>
            <a:r>
              <a:rPr lang="en-US" sz="1400" i="1" dirty="0"/>
              <a:t> </a:t>
            </a:r>
            <a:r>
              <a:rPr lang="en-US" sz="1400" i="1" dirty="0" err="1"/>
              <a:t>Pao</a:t>
            </a:r>
            <a:r>
              <a:rPr lang="en-US" sz="1400" dirty="0"/>
              <a:t> </a:t>
            </a:r>
            <a:r>
              <a:rPr lang="en-US" sz="1400" b="1" dirty="0"/>
              <a:t>51</a:t>
            </a:r>
            <a:r>
              <a:rPr lang="en-US" sz="1400" dirty="0"/>
              <a:t> (4–5): 322–334. </a:t>
            </a:r>
            <a:r>
              <a:rPr lang="en-US" sz="1400" dirty="0">
                <a:hlinkClick r:id="rId6" tooltip="JSTOR"/>
              </a:rPr>
              <a:t>JSTOR</a:t>
            </a:r>
            <a:r>
              <a:rPr lang="en-US" sz="1400" dirty="0"/>
              <a:t> </a:t>
            </a:r>
            <a:r>
              <a:rPr lang="en-US" sz="1400" dirty="0">
                <a:hlinkClick r:id="rId7"/>
              </a:rPr>
              <a:t>4527607</a:t>
            </a:r>
            <a:r>
              <a:rPr lang="en-US" sz="1400" dirty="0" smtClean="0"/>
              <a:t>.</a:t>
            </a:r>
          </a:p>
          <a:p>
            <a:endParaRPr lang="en-US" sz="1400" dirty="0"/>
          </a:p>
          <a:p>
            <a:r>
              <a:rPr lang="en-US" sz="1400" dirty="0">
                <a:hlinkClick r:id="rId8"/>
              </a:rPr>
              <a:t>http://</a:t>
            </a:r>
            <a:r>
              <a:rPr lang="en-US" sz="1400" dirty="0" smtClean="0">
                <a:hlinkClick r:id="rId8"/>
              </a:rPr>
              <a:t>www.chinapage.com/poem105.html</a:t>
            </a:r>
            <a:endParaRPr lang="en-US" sz="1400" dirty="0" smtClean="0"/>
          </a:p>
          <a:p>
            <a:endParaRPr lang="en-US" sz="1400" dirty="0"/>
          </a:p>
          <a:p>
            <a:endParaRPr lang="en-US" sz="1400" dirty="0"/>
          </a:p>
          <a:p>
            <a:endParaRPr lang="en-US" sz="1400" dirty="0"/>
          </a:p>
        </p:txBody>
      </p:sp>
    </p:spTree>
    <p:extLst>
      <p:ext uri="{BB962C8B-B14F-4D97-AF65-F5344CB8AC3E}">
        <p14:creationId xmlns:p14="http://schemas.microsoft.com/office/powerpoint/2010/main" val="142423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2085</TotalTime>
  <Words>921</Words>
  <Application>Microsoft Office PowerPoint</Application>
  <PresentationFormat>On-screen Show (4:3)</PresentationFormat>
  <Paragraphs>160</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Executive</vt:lpstr>
      <vt:lpstr>The Five Canonized Classics</vt:lpstr>
      <vt:lpstr>I Ching ("Yì Jīng“)</vt:lpstr>
      <vt:lpstr>Hexagrams </vt:lpstr>
      <vt:lpstr>Spring and Autumn Annals</vt:lpstr>
      <vt:lpstr>Classic of Rites</vt:lpstr>
      <vt:lpstr>6th Classic?</vt:lpstr>
      <vt:lpstr>Classic of History</vt:lpstr>
      <vt:lpstr>Classic of Poetry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Canonized Classics</dc:title>
  <dc:creator>Arnold Qin</dc:creator>
  <cp:lastModifiedBy>Arnold Qin</cp:lastModifiedBy>
  <cp:revision>25</cp:revision>
  <dcterms:created xsi:type="dcterms:W3CDTF">2012-01-17T01:00:17Z</dcterms:created>
  <dcterms:modified xsi:type="dcterms:W3CDTF">2012-01-20T05:24:31Z</dcterms:modified>
</cp:coreProperties>
</file>