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6"/>
  </p:notesMasterIdLst>
  <p:sldIdLst>
    <p:sldId id="256" r:id="rId2"/>
    <p:sldId id="257" r:id="rId3"/>
    <p:sldId id="258" r:id="rId4"/>
    <p:sldId id="265" r:id="rId5"/>
    <p:sldId id="266" r:id="rId6"/>
    <p:sldId id="267" r:id="rId7"/>
    <p:sldId id="268" r:id="rId8"/>
    <p:sldId id="260" r:id="rId9"/>
    <p:sldId id="261" r:id="rId10"/>
    <p:sldId id="269" r:id="rId11"/>
    <p:sldId id="270" r:id="rId12"/>
    <p:sldId id="262" r:id="rId13"/>
    <p:sldId id="263" r:id="rId14"/>
    <p:sldId id="26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848BA-3511-410B-B3D6-0F44FAD7863B}" v="111" dt="2022-03-10T13:05:33.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128" y="5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BE2B0-539E-40F1-9C3E-63D1946EAD2C}"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9C7FCCD4-B5EE-4FB9-BF93-B28638BF82BD}">
      <dgm:prSet/>
      <dgm:spPr/>
      <dgm:t>
        <a:bodyPr/>
        <a:lstStyle/>
        <a:p>
          <a:pPr algn="just"/>
          <a:r>
            <a:rPr lang="en-US" dirty="0"/>
            <a:t>    The Translation of Buddhist scriptures in China began at the end of the Eastern Han Dynasty by An Qing.</a:t>
          </a:r>
        </a:p>
      </dgm:t>
    </dgm:pt>
    <dgm:pt modelId="{284E1E54-DBCE-4571-87CF-CFDB05CF4698}" type="parTrans" cxnId="{F147E6C7-188A-4B72-B45B-DE1350B0878E}">
      <dgm:prSet/>
      <dgm:spPr/>
      <dgm:t>
        <a:bodyPr/>
        <a:lstStyle/>
        <a:p>
          <a:endParaRPr lang="en-US"/>
        </a:p>
      </dgm:t>
    </dgm:pt>
    <dgm:pt modelId="{4441CF5E-6A7D-4E77-82DA-F16CDBE5C6E1}" type="sibTrans" cxnId="{F147E6C7-188A-4B72-B45B-DE1350B0878E}">
      <dgm:prSet/>
      <dgm:spPr/>
      <dgm:t>
        <a:bodyPr/>
        <a:lstStyle/>
        <a:p>
          <a:endParaRPr lang="en-US"/>
        </a:p>
      </dgm:t>
    </dgm:pt>
    <dgm:pt modelId="{42331A39-E306-4F78-9FAB-73012D7C4A07}">
      <dgm:prSet/>
      <dgm:spPr/>
      <dgm:t>
        <a:bodyPr/>
        <a:lstStyle/>
        <a:p>
          <a:r>
            <a:rPr lang="en-US" dirty="0"/>
            <a:t>Pioneer: An Qing (also An </a:t>
          </a:r>
          <a:r>
            <a:rPr lang="en-US" dirty="0" err="1"/>
            <a:t>Shigao</a:t>
          </a:r>
          <a:r>
            <a:rPr lang="en-US" dirty="0"/>
            <a:t>) </a:t>
          </a:r>
        </a:p>
      </dgm:t>
    </dgm:pt>
    <dgm:pt modelId="{03935C7F-55FE-402C-9FC1-DE0EA813B41E}" type="parTrans" cxnId="{1FB92FF8-D7C2-4CBE-A4C0-BF1411C3A627}">
      <dgm:prSet/>
      <dgm:spPr/>
      <dgm:t>
        <a:bodyPr/>
        <a:lstStyle/>
        <a:p>
          <a:endParaRPr lang="en-US"/>
        </a:p>
      </dgm:t>
    </dgm:pt>
    <dgm:pt modelId="{B2014EA5-4209-46E1-83CA-0181BED75B6D}" type="sibTrans" cxnId="{1FB92FF8-D7C2-4CBE-A4C0-BF1411C3A627}">
      <dgm:prSet/>
      <dgm:spPr/>
      <dgm:t>
        <a:bodyPr/>
        <a:lstStyle/>
        <a:p>
          <a:endParaRPr lang="en-US"/>
        </a:p>
      </dgm:t>
    </dgm:pt>
    <dgm:pt modelId="{A4119256-72E0-4B47-9BDB-557EB6F5940A}">
      <dgm:prSet/>
      <dgm:spPr/>
      <dgm:t>
        <a:bodyPr/>
        <a:lstStyle/>
        <a:p>
          <a:pPr algn="just"/>
          <a:r>
            <a:rPr lang="en-US" dirty="0"/>
            <a:t>Introduction: An Qing is a Buddhist scholar and the first foreign monk who came to China to spread the teachings of Dhyana. His real name was Qing, and he was the prince of the Kingdom of Benin.</a:t>
          </a:r>
        </a:p>
      </dgm:t>
    </dgm:pt>
    <dgm:pt modelId="{20ECD5B6-0DAE-47D2-AF49-1C820C8CC563}" type="parTrans" cxnId="{0128913D-FF0B-4D57-B9E8-685A06107C72}">
      <dgm:prSet/>
      <dgm:spPr/>
      <dgm:t>
        <a:bodyPr/>
        <a:lstStyle/>
        <a:p>
          <a:endParaRPr lang="en-US"/>
        </a:p>
      </dgm:t>
    </dgm:pt>
    <dgm:pt modelId="{DBD50092-0A2E-4897-BBEB-D034DEB0A212}" type="sibTrans" cxnId="{0128913D-FF0B-4D57-B9E8-685A06107C72}">
      <dgm:prSet/>
      <dgm:spPr/>
      <dgm:t>
        <a:bodyPr/>
        <a:lstStyle/>
        <a:p>
          <a:endParaRPr lang="en-US"/>
        </a:p>
      </dgm:t>
    </dgm:pt>
    <dgm:pt modelId="{87B7D47C-F6E8-459F-B352-4E795B07364A}">
      <dgm:prSet/>
      <dgm:spPr/>
      <dgm:t>
        <a:bodyPr/>
        <a:lstStyle/>
        <a:p>
          <a:endParaRPr lang="en-US" i="1" dirty="0"/>
        </a:p>
      </dgm:t>
    </dgm:pt>
    <dgm:pt modelId="{8567A93C-A7E0-4B19-9F6D-44A3C2D12C89}" type="parTrans" cxnId="{DF6B4442-8BBB-4738-8C1B-DAB43EDB83D4}">
      <dgm:prSet/>
      <dgm:spPr/>
      <dgm:t>
        <a:bodyPr/>
        <a:lstStyle/>
        <a:p>
          <a:endParaRPr lang="en-US"/>
        </a:p>
      </dgm:t>
    </dgm:pt>
    <dgm:pt modelId="{D71EAC19-9C19-4F6C-B8D3-EE023689E315}" type="sibTrans" cxnId="{DF6B4442-8BBB-4738-8C1B-DAB43EDB83D4}">
      <dgm:prSet/>
      <dgm:spPr/>
      <dgm:t>
        <a:bodyPr/>
        <a:lstStyle/>
        <a:p>
          <a:endParaRPr lang="en-US"/>
        </a:p>
      </dgm:t>
    </dgm:pt>
    <dgm:pt modelId="{32C61AA9-702D-4D0C-815A-23DF6527739F}" type="pres">
      <dgm:prSet presAssocID="{1E5BE2B0-539E-40F1-9C3E-63D1946EAD2C}" presName="vert0" presStyleCnt="0">
        <dgm:presLayoutVars>
          <dgm:dir/>
          <dgm:animOne val="branch"/>
          <dgm:animLvl val="lvl"/>
        </dgm:presLayoutVars>
      </dgm:prSet>
      <dgm:spPr/>
    </dgm:pt>
    <dgm:pt modelId="{250F64A2-CE42-4EAE-9028-2DA7F44CB3CD}" type="pres">
      <dgm:prSet presAssocID="{9C7FCCD4-B5EE-4FB9-BF93-B28638BF82BD}" presName="thickLine" presStyleLbl="alignNode1" presStyleIdx="0" presStyleCnt="4"/>
      <dgm:spPr/>
    </dgm:pt>
    <dgm:pt modelId="{6F8E6752-5173-47E7-A71C-B6FCC1A0DA24}" type="pres">
      <dgm:prSet presAssocID="{9C7FCCD4-B5EE-4FB9-BF93-B28638BF82BD}" presName="horz1" presStyleCnt="0"/>
      <dgm:spPr/>
    </dgm:pt>
    <dgm:pt modelId="{F642CDB2-146A-411B-AE33-4CA29AD3AD85}" type="pres">
      <dgm:prSet presAssocID="{9C7FCCD4-B5EE-4FB9-BF93-B28638BF82BD}" presName="tx1" presStyleLbl="revTx" presStyleIdx="0" presStyleCnt="4"/>
      <dgm:spPr/>
    </dgm:pt>
    <dgm:pt modelId="{27F37BCC-8CD5-4E54-8FAC-275C8D24AC69}" type="pres">
      <dgm:prSet presAssocID="{9C7FCCD4-B5EE-4FB9-BF93-B28638BF82BD}" presName="vert1" presStyleCnt="0"/>
      <dgm:spPr/>
    </dgm:pt>
    <dgm:pt modelId="{83154B85-2072-4A18-B1A4-28B0BB1E71D5}" type="pres">
      <dgm:prSet presAssocID="{42331A39-E306-4F78-9FAB-73012D7C4A07}" presName="thickLine" presStyleLbl="alignNode1" presStyleIdx="1" presStyleCnt="4"/>
      <dgm:spPr/>
    </dgm:pt>
    <dgm:pt modelId="{786FC8BD-1A4C-43BF-A415-3C04F45AEEE7}" type="pres">
      <dgm:prSet presAssocID="{42331A39-E306-4F78-9FAB-73012D7C4A07}" presName="horz1" presStyleCnt="0"/>
      <dgm:spPr/>
    </dgm:pt>
    <dgm:pt modelId="{D0874EA6-3931-47ED-8903-2C8D64116272}" type="pres">
      <dgm:prSet presAssocID="{42331A39-E306-4F78-9FAB-73012D7C4A07}" presName="tx1" presStyleLbl="revTx" presStyleIdx="1" presStyleCnt="4"/>
      <dgm:spPr/>
    </dgm:pt>
    <dgm:pt modelId="{582D9278-EAE9-4D93-A0C4-BA45A1A14D10}" type="pres">
      <dgm:prSet presAssocID="{42331A39-E306-4F78-9FAB-73012D7C4A07}" presName="vert1" presStyleCnt="0"/>
      <dgm:spPr/>
    </dgm:pt>
    <dgm:pt modelId="{A2D3C302-FBC0-4777-AFE4-3AA106AF7046}" type="pres">
      <dgm:prSet presAssocID="{A4119256-72E0-4B47-9BDB-557EB6F5940A}" presName="thickLine" presStyleLbl="alignNode1" presStyleIdx="2" presStyleCnt="4"/>
      <dgm:spPr/>
    </dgm:pt>
    <dgm:pt modelId="{78A1532D-D776-45B3-BBB5-DBFA848CC61E}" type="pres">
      <dgm:prSet presAssocID="{A4119256-72E0-4B47-9BDB-557EB6F5940A}" presName="horz1" presStyleCnt="0"/>
      <dgm:spPr/>
    </dgm:pt>
    <dgm:pt modelId="{BD2814A6-138D-4ED2-811A-8A7F1A48717F}" type="pres">
      <dgm:prSet presAssocID="{A4119256-72E0-4B47-9BDB-557EB6F5940A}" presName="tx1" presStyleLbl="revTx" presStyleIdx="2" presStyleCnt="4" custScaleY="201133"/>
      <dgm:spPr/>
    </dgm:pt>
    <dgm:pt modelId="{3010DE43-7D8C-49D6-AE5E-5D7F8DA0ABC5}" type="pres">
      <dgm:prSet presAssocID="{A4119256-72E0-4B47-9BDB-557EB6F5940A}" presName="vert1" presStyleCnt="0"/>
      <dgm:spPr/>
    </dgm:pt>
    <dgm:pt modelId="{A99F04BC-EE8F-4BCC-B1C9-02A2FB6F7983}" type="pres">
      <dgm:prSet presAssocID="{87B7D47C-F6E8-459F-B352-4E795B07364A}" presName="thickLine" presStyleLbl="alignNode1" presStyleIdx="3" presStyleCnt="4"/>
      <dgm:spPr/>
    </dgm:pt>
    <dgm:pt modelId="{2FA62FD9-8303-4AC1-8D99-D30770759864}" type="pres">
      <dgm:prSet presAssocID="{87B7D47C-F6E8-459F-B352-4E795B07364A}" presName="horz1" presStyleCnt="0"/>
      <dgm:spPr/>
    </dgm:pt>
    <dgm:pt modelId="{AE6FBD95-5AC2-454C-AA69-242A891864BA}" type="pres">
      <dgm:prSet presAssocID="{87B7D47C-F6E8-459F-B352-4E795B07364A}" presName="tx1" presStyleLbl="revTx" presStyleIdx="3" presStyleCnt="4"/>
      <dgm:spPr/>
    </dgm:pt>
    <dgm:pt modelId="{7B9488B6-A89C-48D9-8D2A-59B0B56E11A3}" type="pres">
      <dgm:prSet presAssocID="{87B7D47C-F6E8-459F-B352-4E795B07364A}" presName="vert1" presStyleCnt="0"/>
      <dgm:spPr/>
    </dgm:pt>
  </dgm:ptLst>
  <dgm:cxnLst>
    <dgm:cxn modelId="{A13A4517-9567-4CAE-8174-06B0B1D318E9}" type="presOf" srcId="{9C7FCCD4-B5EE-4FB9-BF93-B28638BF82BD}" destId="{F642CDB2-146A-411B-AE33-4CA29AD3AD85}" srcOrd="0" destOrd="0" presId="urn:microsoft.com/office/officeart/2008/layout/LinedList"/>
    <dgm:cxn modelId="{22592A25-1168-4D06-9B96-DEEED93D69E1}" type="presOf" srcId="{42331A39-E306-4F78-9FAB-73012D7C4A07}" destId="{D0874EA6-3931-47ED-8903-2C8D64116272}" srcOrd="0" destOrd="0" presId="urn:microsoft.com/office/officeart/2008/layout/LinedList"/>
    <dgm:cxn modelId="{0128913D-FF0B-4D57-B9E8-685A06107C72}" srcId="{1E5BE2B0-539E-40F1-9C3E-63D1946EAD2C}" destId="{A4119256-72E0-4B47-9BDB-557EB6F5940A}" srcOrd="2" destOrd="0" parTransId="{20ECD5B6-0DAE-47D2-AF49-1C820C8CC563}" sibTransId="{DBD50092-0A2E-4897-BBEB-D034DEB0A212}"/>
    <dgm:cxn modelId="{DF6B4442-8BBB-4738-8C1B-DAB43EDB83D4}" srcId="{1E5BE2B0-539E-40F1-9C3E-63D1946EAD2C}" destId="{87B7D47C-F6E8-459F-B352-4E795B07364A}" srcOrd="3" destOrd="0" parTransId="{8567A93C-A7E0-4B19-9F6D-44A3C2D12C89}" sibTransId="{D71EAC19-9C19-4F6C-B8D3-EE023689E315}"/>
    <dgm:cxn modelId="{987EAC54-7C54-4C1A-A64C-8073CB6C3D67}" type="presOf" srcId="{1E5BE2B0-539E-40F1-9C3E-63D1946EAD2C}" destId="{32C61AA9-702D-4D0C-815A-23DF6527739F}" srcOrd="0" destOrd="0" presId="urn:microsoft.com/office/officeart/2008/layout/LinedList"/>
    <dgm:cxn modelId="{F147E6C7-188A-4B72-B45B-DE1350B0878E}" srcId="{1E5BE2B0-539E-40F1-9C3E-63D1946EAD2C}" destId="{9C7FCCD4-B5EE-4FB9-BF93-B28638BF82BD}" srcOrd="0" destOrd="0" parTransId="{284E1E54-DBCE-4571-87CF-CFDB05CF4698}" sibTransId="{4441CF5E-6A7D-4E77-82DA-F16CDBE5C6E1}"/>
    <dgm:cxn modelId="{931AD4D3-707F-4BAC-BC1E-5BB8977E09AD}" type="presOf" srcId="{A4119256-72E0-4B47-9BDB-557EB6F5940A}" destId="{BD2814A6-138D-4ED2-811A-8A7F1A48717F}" srcOrd="0" destOrd="0" presId="urn:microsoft.com/office/officeart/2008/layout/LinedList"/>
    <dgm:cxn modelId="{1FB92FF8-D7C2-4CBE-A4C0-BF1411C3A627}" srcId="{1E5BE2B0-539E-40F1-9C3E-63D1946EAD2C}" destId="{42331A39-E306-4F78-9FAB-73012D7C4A07}" srcOrd="1" destOrd="0" parTransId="{03935C7F-55FE-402C-9FC1-DE0EA813B41E}" sibTransId="{B2014EA5-4209-46E1-83CA-0181BED75B6D}"/>
    <dgm:cxn modelId="{57B760FE-608D-4F11-8A4D-E7A782EBB27E}" type="presOf" srcId="{87B7D47C-F6E8-459F-B352-4E795B07364A}" destId="{AE6FBD95-5AC2-454C-AA69-242A891864BA}" srcOrd="0" destOrd="0" presId="urn:microsoft.com/office/officeart/2008/layout/LinedList"/>
    <dgm:cxn modelId="{F9A5AA1A-17F8-45A0-834F-1B617D4EB602}" type="presParOf" srcId="{32C61AA9-702D-4D0C-815A-23DF6527739F}" destId="{250F64A2-CE42-4EAE-9028-2DA7F44CB3CD}" srcOrd="0" destOrd="0" presId="urn:microsoft.com/office/officeart/2008/layout/LinedList"/>
    <dgm:cxn modelId="{1FADA0D9-C462-4E7C-AF09-E8E64BEA4F18}" type="presParOf" srcId="{32C61AA9-702D-4D0C-815A-23DF6527739F}" destId="{6F8E6752-5173-47E7-A71C-B6FCC1A0DA24}" srcOrd="1" destOrd="0" presId="urn:microsoft.com/office/officeart/2008/layout/LinedList"/>
    <dgm:cxn modelId="{0D42EDDE-0806-4DD0-9871-957A4B31233C}" type="presParOf" srcId="{6F8E6752-5173-47E7-A71C-B6FCC1A0DA24}" destId="{F642CDB2-146A-411B-AE33-4CA29AD3AD85}" srcOrd="0" destOrd="0" presId="urn:microsoft.com/office/officeart/2008/layout/LinedList"/>
    <dgm:cxn modelId="{3D52A24A-F6F6-404B-A6D8-3FC39F35C6A8}" type="presParOf" srcId="{6F8E6752-5173-47E7-A71C-B6FCC1A0DA24}" destId="{27F37BCC-8CD5-4E54-8FAC-275C8D24AC69}" srcOrd="1" destOrd="0" presId="urn:microsoft.com/office/officeart/2008/layout/LinedList"/>
    <dgm:cxn modelId="{FC230908-8E6A-4BA5-9F95-E696E3E3B7C7}" type="presParOf" srcId="{32C61AA9-702D-4D0C-815A-23DF6527739F}" destId="{83154B85-2072-4A18-B1A4-28B0BB1E71D5}" srcOrd="2" destOrd="0" presId="urn:microsoft.com/office/officeart/2008/layout/LinedList"/>
    <dgm:cxn modelId="{C56E642A-6136-4AC4-8211-1536CBC718D1}" type="presParOf" srcId="{32C61AA9-702D-4D0C-815A-23DF6527739F}" destId="{786FC8BD-1A4C-43BF-A415-3C04F45AEEE7}" srcOrd="3" destOrd="0" presId="urn:microsoft.com/office/officeart/2008/layout/LinedList"/>
    <dgm:cxn modelId="{E80A7E64-2BE6-4C12-9D39-DED60ED14EF7}" type="presParOf" srcId="{786FC8BD-1A4C-43BF-A415-3C04F45AEEE7}" destId="{D0874EA6-3931-47ED-8903-2C8D64116272}" srcOrd="0" destOrd="0" presId="urn:microsoft.com/office/officeart/2008/layout/LinedList"/>
    <dgm:cxn modelId="{11891994-0D76-4848-8A25-21A9A3D50CEF}" type="presParOf" srcId="{786FC8BD-1A4C-43BF-A415-3C04F45AEEE7}" destId="{582D9278-EAE9-4D93-A0C4-BA45A1A14D10}" srcOrd="1" destOrd="0" presId="urn:microsoft.com/office/officeart/2008/layout/LinedList"/>
    <dgm:cxn modelId="{925224AD-63DA-4CC7-9472-2880D23EA8BE}" type="presParOf" srcId="{32C61AA9-702D-4D0C-815A-23DF6527739F}" destId="{A2D3C302-FBC0-4777-AFE4-3AA106AF7046}" srcOrd="4" destOrd="0" presId="urn:microsoft.com/office/officeart/2008/layout/LinedList"/>
    <dgm:cxn modelId="{7229EB7B-9320-4EB5-A00E-D8495E9FB416}" type="presParOf" srcId="{32C61AA9-702D-4D0C-815A-23DF6527739F}" destId="{78A1532D-D776-45B3-BBB5-DBFA848CC61E}" srcOrd="5" destOrd="0" presId="urn:microsoft.com/office/officeart/2008/layout/LinedList"/>
    <dgm:cxn modelId="{E4C8BA17-C0CC-4695-9904-C3632DE0509C}" type="presParOf" srcId="{78A1532D-D776-45B3-BBB5-DBFA848CC61E}" destId="{BD2814A6-138D-4ED2-811A-8A7F1A48717F}" srcOrd="0" destOrd="0" presId="urn:microsoft.com/office/officeart/2008/layout/LinedList"/>
    <dgm:cxn modelId="{6D3D73A5-2D16-4797-A5CE-AA09BEB32E52}" type="presParOf" srcId="{78A1532D-D776-45B3-BBB5-DBFA848CC61E}" destId="{3010DE43-7D8C-49D6-AE5E-5D7F8DA0ABC5}" srcOrd="1" destOrd="0" presId="urn:microsoft.com/office/officeart/2008/layout/LinedList"/>
    <dgm:cxn modelId="{A782C8A0-E474-49D9-A0A0-2457F390B01A}" type="presParOf" srcId="{32C61AA9-702D-4D0C-815A-23DF6527739F}" destId="{A99F04BC-EE8F-4BCC-B1C9-02A2FB6F7983}" srcOrd="6" destOrd="0" presId="urn:microsoft.com/office/officeart/2008/layout/LinedList"/>
    <dgm:cxn modelId="{7DCECB30-55FE-4FC9-908D-45CC26A1B0A6}" type="presParOf" srcId="{32C61AA9-702D-4D0C-815A-23DF6527739F}" destId="{2FA62FD9-8303-4AC1-8D99-D30770759864}" srcOrd="7" destOrd="0" presId="urn:microsoft.com/office/officeart/2008/layout/LinedList"/>
    <dgm:cxn modelId="{FFCE47C6-3A93-4201-9B5C-EDEE1249447F}" type="presParOf" srcId="{2FA62FD9-8303-4AC1-8D99-D30770759864}" destId="{AE6FBD95-5AC2-454C-AA69-242A891864BA}" srcOrd="0" destOrd="0" presId="urn:microsoft.com/office/officeart/2008/layout/LinedList"/>
    <dgm:cxn modelId="{3F7307D1-7080-41C4-9934-5F03E15A16F7}" type="presParOf" srcId="{2FA62FD9-8303-4AC1-8D99-D30770759864}" destId="{7B9488B6-A89C-48D9-8D2A-59B0B56E11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F64A2-CE42-4EAE-9028-2DA7F44CB3CD}">
      <dsp:nvSpPr>
        <dsp:cNvPr id="0" name=""/>
        <dsp:cNvSpPr/>
      </dsp:nvSpPr>
      <dsp:spPr>
        <a:xfrm>
          <a:off x="0" y="875"/>
          <a:ext cx="67135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42CDB2-146A-411B-AE33-4CA29AD3AD85}">
      <dsp:nvSpPr>
        <dsp:cNvPr id="0" name=""/>
        <dsp:cNvSpPr/>
      </dsp:nvSpPr>
      <dsp:spPr>
        <a:xfrm>
          <a:off x="0" y="875"/>
          <a:ext cx="6713552" cy="820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kern="1200" dirty="0"/>
            <a:t>    The Translation of Buddhist scriptures in China began at the end of the Eastern Han Dynasty by An Qing.</a:t>
          </a:r>
        </a:p>
      </dsp:txBody>
      <dsp:txXfrm>
        <a:off x="0" y="875"/>
        <a:ext cx="6713552" cy="820749"/>
      </dsp:txXfrm>
    </dsp:sp>
    <dsp:sp modelId="{83154B85-2072-4A18-B1A4-28B0BB1E71D5}">
      <dsp:nvSpPr>
        <dsp:cNvPr id="0" name=""/>
        <dsp:cNvSpPr/>
      </dsp:nvSpPr>
      <dsp:spPr>
        <a:xfrm>
          <a:off x="0" y="821625"/>
          <a:ext cx="67135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0874EA6-3931-47ED-8903-2C8D64116272}">
      <dsp:nvSpPr>
        <dsp:cNvPr id="0" name=""/>
        <dsp:cNvSpPr/>
      </dsp:nvSpPr>
      <dsp:spPr>
        <a:xfrm>
          <a:off x="0" y="821625"/>
          <a:ext cx="6713552" cy="820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Pioneer: An Qing (also An </a:t>
          </a:r>
          <a:r>
            <a:rPr lang="en-US" sz="2100" kern="1200" dirty="0" err="1"/>
            <a:t>Shigao</a:t>
          </a:r>
          <a:r>
            <a:rPr lang="en-US" sz="2100" kern="1200" dirty="0"/>
            <a:t>) </a:t>
          </a:r>
        </a:p>
      </dsp:txBody>
      <dsp:txXfrm>
        <a:off x="0" y="821625"/>
        <a:ext cx="6713552" cy="820749"/>
      </dsp:txXfrm>
    </dsp:sp>
    <dsp:sp modelId="{A2D3C302-FBC0-4777-AFE4-3AA106AF7046}">
      <dsp:nvSpPr>
        <dsp:cNvPr id="0" name=""/>
        <dsp:cNvSpPr/>
      </dsp:nvSpPr>
      <dsp:spPr>
        <a:xfrm>
          <a:off x="0" y="1642375"/>
          <a:ext cx="67135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2814A6-138D-4ED2-811A-8A7F1A48717F}">
      <dsp:nvSpPr>
        <dsp:cNvPr id="0" name=""/>
        <dsp:cNvSpPr/>
      </dsp:nvSpPr>
      <dsp:spPr>
        <a:xfrm>
          <a:off x="0" y="1642375"/>
          <a:ext cx="6706995" cy="1650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kern="1200" dirty="0"/>
            <a:t>Introduction: An Qing is a Buddhist scholar and the first foreign monk who came to China to spread the teachings of Dhyana. His real name was Qing, and he was the prince of the Kingdom of Benin.</a:t>
          </a:r>
        </a:p>
      </dsp:txBody>
      <dsp:txXfrm>
        <a:off x="0" y="1642375"/>
        <a:ext cx="6706995" cy="1650798"/>
      </dsp:txXfrm>
    </dsp:sp>
    <dsp:sp modelId="{A99F04BC-EE8F-4BCC-B1C9-02A2FB6F7983}">
      <dsp:nvSpPr>
        <dsp:cNvPr id="0" name=""/>
        <dsp:cNvSpPr/>
      </dsp:nvSpPr>
      <dsp:spPr>
        <a:xfrm>
          <a:off x="0" y="3293174"/>
          <a:ext cx="671355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E6FBD95-5AC2-454C-AA69-242A891864BA}">
      <dsp:nvSpPr>
        <dsp:cNvPr id="0" name=""/>
        <dsp:cNvSpPr/>
      </dsp:nvSpPr>
      <dsp:spPr>
        <a:xfrm>
          <a:off x="0" y="3293174"/>
          <a:ext cx="6713552" cy="820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i="1" kern="1200" dirty="0"/>
        </a:p>
      </dsp:txBody>
      <dsp:txXfrm>
        <a:off x="0" y="3293174"/>
        <a:ext cx="6713552" cy="8207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69300-AD19-4801-A7D4-A0907C543EC1}" type="datetimeFigureOut">
              <a:rPr lang="zh-CN" altLang="en-US" smtClean="0"/>
              <a:t>2022/3/10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5DCBD-69F4-4FBD-B52C-643809DE6874}" type="slidenum">
              <a:rPr lang="zh-CN" altLang="en-US" smtClean="0"/>
              <a:t>‹#›</a:t>
            </a:fld>
            <a:endParaRPr lang="zh-CN" altLang="en-US"/>
          </a:p>
        </p:txBody>
      </p:sp>
    </p:spTree>
    <p:extLst>
      <p:ext uri="{BB962C8B-B14F-4D97-AF65-F5344CB8AC3E}">
        <p14:creationId xmlns:p14="http://schemas.microsoft.com/office/powerpoint/2010/main" val="299789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DA5DCBD-69F4-4FBD-B52C-643809DE6874}" type="slidenum">
              <a:rPr lang="zh-CN" altLang="en-US" smtClean="0"/>
              <a:t>1</a:t>
            </a:fld>
            <a:endParaRPr lang="zh-CN" altLang="en-US"/>
          </a:p>
        </p:txBody>
      </p:sp>
    </p:spTree>
    <p:extLst>
      <p:ext uri="{BB962C8B-B14F-4D97-AF65-F5344CB8AC3E}">
        <p14:creationId xmlns:p14="http://schemas.microsoft.com/office/powerpoint/2010/main" val="218899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DA5DCBD-69F4-4FBD-B52C-643809DE6874}" type="slidenum">
              <a:rPr lang="zh-CN" altLang="en-US" smtClean="0"/>
              <a:t>2</a:t>
            </a:fld>
            <a:endParaRPr lang="zh-CN" altLang="en-US"/>
          </a:p>
        </p:txBody>
      </p:sp>
    </p:spTree>
    <p:extLst>
      <p:ext uri="{BB962C8B-B14F-4D97-AF65-F5344CB8AC3E}">
        <p14:creationId xmlns:p14="http://schemas.microsoft.com/office/powerpoint/2010/main" val="44476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5E0198-3F04-47D3-956B-C7C6EC65478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FEBCD10-B1B6-40A2-B026-635AF4AB8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C64ACA0-5443-4ADE-9269-06B7A37EAA2B}"/>
              </a:ext>
            </a:extLst>
          </p:cNvPr>
          <p:cNvSpPr>
            <a:spLocks noGrp="1"/>
          </p:cNvSpPr>
          <p:nvPr>
            <p:ph type="dt" sz="half" idx="10"/>
          </p:nvPr>
        </p:nvSpPr>
        <p:spPr/>
        <p:txBody>
          <a:bodyPr/>
          <a:lstStyle/>
          <a:p>
            <a:fld id="{0DAF61AA-5A98-4049-A93E-477E5505141A}" type="datetimeFigureOut">
              <a:rPr lang="en-US" smtClean="0"/>
              <a:pPr/>
              <a:t>3/10/2022</a:t>
            </a:fld>
            <a:endParaRPr lang="en-US" dirty="0"/>
          </a:p>
        </p:txBody>
      </p:sp>
      <p:sp>
        <p:nvSpPr>
          <p:cNvPr id="5" name="页脚占位符 4">
            <a:extLst>
              <a:ext uri="{FF2B5EF4-FFF2-40B4-BE49-F238E27FC236}">
                <a16:creationId xmlns:a16="http://schemas.microsoft.com/office/drawing/2014/main" id="{7809DBF6-1F94-463C-BFA5-B0D8C5CF80E1}"/>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7CEC58DC-68EC-4C43-9820-FBA9C5A0F96B}"/>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19218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032E27-6DE4-4805-BCED-EE93B969788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A8C41D-D75D-4AE3-B63C-B14B8FE64C6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524989-329E-4B57-B62A-7E7ECC2AA94D}"/>
              </a:ext>
            </a:extLst>
          </p:cNvPr>
          <p:cNvSpPr>
            <a:spLocks noGrp="1"/>
          </p:cNvSpPr>
          <p:nvPr>
            <p:ph type="dt" sz="half" idx="10"/>
          </p:nvPr>
        </p:nvSpPr>
        <p:spPr/>
        <p:txBody>
          <a:bodyPr/>
          <a:lstStyle/>
          <a:p>
            <a:fld id="{0DAF61AA-5A98-4049-A93E-477E5505141A}" type="datetimeFigureOut">
              <a:rPr lang="en-US" smtClean="0"/>
              <a:pPr/>
              <a:t>3/10/2022</a:t>
            </a:fld>
            <a:endParaRPr lang="en-US" dirty="0"/>
          </a:p>
        </p:txBody>
      </p:sp>
      <p:sp>
        <p:nvSpPr>
          <p:cNvPr id="5" name="页脚占位符 4">
            <a:extLst>
              <a:ext uri="{FF2B5EF4-FFF2-40B4-BE49-F238E27FC236}">
                <a16:creationId xmlns:a16="http://schemas.microsoft.com/office/drawing/2014/main" id="{A4FE5B39-BCE5-4088-AD6B-6CEA722A2273}"/>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4A62D517-16A5-4EC1-944A-5FAF2E68B928}"/>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7950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01171E8-0441-44B7-BD70-3D6CF818F76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5D45CCD-1997-4EDB-9B3F-4D3C3F33795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57AE3D-D614-4A6C-8B5B-60B0EA65EB3E}"/>
              </a:ext>
            </a:extLst>
          </p:cNvPr>
          <p:cNvSpPr>
            <a:spLocks noGrp="1"/>
          </p:cNvSpPr>
          <p:nvPr>
            <p:ph type="dt" sz="half" idx="10"/>
          </p:nvPr>
        </p:nvSpPr>
        <p:spPr/>
        <p:txBody>
          <a:bodyPr/>
          <a:lstStyle/>
          <a:p>
            <a:fld id="{0DAF61AA-5A98-4049-A93E-477E5505141A}" type="datetimeFigureOut">
              <a:rPr lang="en-US" smtClean="0"/>
              <a:pPr/>
              <a:t>3/10/2022</a:t>
            </a:fld>
            <a:endParaRPr lang="en-US" dirty="0"/>
          </a:p>
        </p:txBody>
      </p:sp>
      <p:sp>
        <p:nvSpPr>
          <p:cNvPr id="5" name="页脚占位符 4">
            <a:extLst>
              <a:ext uri="{FF2B5EF4-FFF2-40B4-BE49-F238E27FC236}">
                <a16:creationId xmlns:a16="http://schemas.microsoft.com/office/drawing/2014/main" id="{EF9B818A-1556-4FD3-8127-34C90D57A41E}"/>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9A8698C2-8322-4272-B93C-119C110B314F}"/>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22535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0B851-02C2-42C9-A738-A0823FEC2A5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E6FB5A4-CA59-40B5-90F7-69E84467070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4B9E7F-1141-48CB-8E44-9677D02390BB}"/>
              </a:ext>
            </a:extLst>
          </p:cNvPr>
          <p:cNvSpPr>
            <a:spLocks noGrp="1"/>
          </p:cNvSpPr>
          <p:nvPr>
            <p:ph type="dt" sz="half" idx="10"/>
          </p:nvPr>
        </p:nvSpPr>
        <p:spPr/>
        <p:txBody>
          <a:bodyPr/>
          <a:lstStyle/>
          <a:p>
            <a:fld id="{0DAF61AA-5A98-4049-A93E-477E5505141A}" type="datetimeFigureOut">
              <a:rPr lang="en-US" smtClean="0"/>
              <a:pPr/>
              <a:t>3/10/2022</a:t>
            </a:fld>
            <a:endParaRPr lang="en-US" dirty="0"/>
          </a:p>
        </p:txBody>
      </p:sp>
      <p:sp>
        <p:nvSpPr>
          <p:cNvPr id="5" name="页脚占位符 4">
            <a:extLst>
              <a:ext uri="{FF2B5EF4-FFF2-40B4-BE49-F238E27FC236}">
                <a16:creationId xmlns:a16="http://schemas.microsoft.com/office/drawing/2014/main" id="{4E3E0270-965B-4F0C-B975-075B63BDA67F}"/>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207EEB32-2FD5-41E8-8528-F9EE141F1C3F}"/>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79528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B908D-1300-4086-B734-69E35315FB7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3A52A9F-C941-4699-B388-650E1A781A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FE8F347-5F74-47D2-87CD-C02E380F803A}"/>
              </a:ext>
            </a:extLst>
          </p:cNvPr>
          <p:cNvSpPr>
            <a:spLocks noGrp="1"/>
          </p:cNvSpPr>
          <p:nvPr>
            <p:ph type="dt" sz="half" idx="10"/>
          </p:nvPr>
        </p:nvSpPr>
        <p:spPr/>
        <p:txBody>
          <a:bodyPr/>
          <a:lstStyle/>
          <a:p>
            <a:fld id="{0DAF61AA-5A98-4049-A93E-477E5505141A}" type="datetimeFigureOut">
              <a:rPr lang="en-US" smtClean="0"/>
              <a:pPr/>
              <a:t>3/10/2022</a:t>
            </a:fld>
            <a:endParaRPr lang="en-US" dirty="0"/>
          </a:p>
        </p:txBody>
      </p:sp>
      <p:sp>
        <p:nvSpPr>
          <p:cNvPr id="5" name="页脚占位符 4">
            <a:extLst>
              <a:ext uri="{FF2B5EF4-FFF2-40B4-BE49-F238E27FC236}">
                <a16:creationId xmlns:a16="http://schemas.microsoft.com/office/drawing/2014/main" id="{0F8116A9-B258-4B7B-BFB9-1E6F385E8798}"/>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F8210C59-A9D0-4B5D-9CEE-AC5039AF40C1}"/>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95814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491E5A-3F00-454F-9F75-CC70A254E19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13F1F8-87B7-42F5-BC20-C0BD21AE87A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48AC2FF-8B9E-42EE-9DD9-891915D8FAE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54B06F9-5E31-463D-8BEF-64A08B2F7A8D}"/>
              </a:ext>
            </a:extLst>
          </p:cNvPr>
          <p:cNvSpPr>
            <a:spLocks noGrp="1"/>
          </p:cNvSpPr>
          <p:nvPr>
            <p:ph type="dt" sz="half" idx="10"/>
          </p:nvPr>
        </p:nvSpPr>
        <p:spPr/>
        <p:txBody>
          <a:bodyPr/>
          <a:lstStyle/>
          <a:p>
            <a:fld id="{0DAF61AA-5A98-4049-A93E-477E5505141A}" type="datetimeFigureOut">
              <a:rPr lang="en-US" smtClean="0"/>
              <a:pPr/>
              <a:t>3/10/2022</a:t>
            </a:fld>
            <a:endParaRPr lang="en-US" dirty="0"/>
          </a:p>
        </p:txBody>
      </p:sp>
      <p:sp>
        <p:nvSpPr>
          <p:cNvPr id="6" name="页脚占位符 5">
            <a:extLst>
              <a:ext uri="{FF2B5EF4-FFF2-40B4-BE49-F238E27FC236}">
                <a16:creationId xmlns:a16="http://schemas.microsoft.com/office/drawing/2014/main" id="{444AD800-F216-485D-87F2-054EFF812A2F}"/>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CBB8B0C5-4FE4-4FE4-BC6C-A6F572B150FA}"/>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16914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EB2156-09D5-4739-B9C7-AEAD7E1139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ED8CA87-96B8-4E0A-8D5B-8A8E69AE2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370A9F0-AF27-4940-B735-6F83A32B76D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B0A9C4-3684-4803-82E5-E8E905D834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0ED6C85-C42A-40DB-A7B8-A4224B742F1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2A38D14-1508-44D8-864C-3244479E2A17}"/>
              </a:ext>
            </a:extLst>
          </p:cNvPr>
          <p:cNvSpPr>
            <a:spLocks noGrp="1"/>
          </p:cNvSpPr>
          <p:nvPr>
            <p:ph type="dt" sz="half" idx="10"/>
          </p:nvPr>
        </p:nvSpPr>
        <p:spPr/>
        <p:txBody>
          <a:bodyPr/>
          <a:lstStyle/>
          <a:p>
            <a:fld id="{0DAF61AA-5A98-4049-A93E-477E5505141A}" type="datetimeFigureOut">
              <a:rPr lang="en-US" smtClean="0"/>
              <a:pPr/>
              <a:t>3/10/2022</a:t>
            </a:fld>
            <a:endParaRPr lang="en-US" dirty="0"/>
          </a:p>
        </p:txBody>
      </p:sp>
      <p:sp>
        <p:nvSpPr>
          <p:cNvPr id="8" name="页脚占位符 7">
            <a:extLst>
              <a:ext uri="{FF2B5EF4-FFF2-40B4-BE49-F238E27FC236}">
                <a16:creationId xmlns:a16="http://schemas.microsoft.com/office/drawing/2014/main" id="{AF484186-85F3-4EFD-8395-6C6AE7530D41}"/>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DCD001AD-E4F4-4E3B-AB15-503D8810ED5E}"/>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58594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5B80C0-0C9F-436B-8C9B-7A07C15B836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A89C57-63EC-4D95-BC0B-902DC45B446E}"/>
              </a:ext>
            </a:extLst>
          </p:cNvPr>
          <p:cNvSpPr>
            <a:spLocks noGrp="1"/>
          </p:cNvSpPr>
          <p:nvPr>
            <p:ph type="dt" sz="half" idx="10"/>
          </p:nvPr>
        </p:nvSpPr>
        <p:spPr/>
        <p:txBody>
          <a:bodyPr/>
          <a:lstStyle/>
          <a:p>
            <a:fld id="{0DAF61AA-5A98-4049-A93E-477E5505141A}" type="datetimeFigureOut">
              <a:rPr lang="en-US" smtClean="0"/>
              <a:pPr/>
              <a:t>3/10/2022</a:t>
            </a:fld>
            <a:endParaRPr lang="en-US" dirty="0"/>
          </a:p>
        </p:txBody>
      </p:sp>
      <p:sp>
        <p:nvSpPr>
          <p:cNvPr id="4" name="页脚占位符 3">
            <a:extLst>
              <a:ext uri="{FF2B5EF4-FFF2-40B4-BE49-F238E27FC236}">
                <a16:creationId xmlns:a16="http://schemas.microsoft.com/office/drawing/2014/main" id="{362D8052-9543-46B3-B2CF-E8A694B2D1AB}"/>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7E643B81-9B69-4D91-93D3-27CC118D090C}"/>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55302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E887FE8-6C3A-471B-92FF-514F20575A54}"/>
              </a:ext>
            </a:extLst>
          </p:cNvPr>
          <p:cNvSpPr>
            <a:spLocks noGrp="1"/>
          </p:cNvSpPr>
          <p:nvPr>
            <p:ph type="dt" sz="half" idx="10"/>
          </p:nvPr>
        </p:nvSpPr>
        <p:spPr/>
        <p:txBody>
          <a:bodyPr/>
          <a:lstStyle/>
          <a:p>
            <a:fld id="{0DAF61AA-5A98-4049-A93E-477E5505141A}" type="datetimeFigureOut">
              <a:rPr lang="en-US" smtClean="0"/>
              <a:pPr/>
              <a:t>3/10/2022</a:t>
            </a:fld>
            <a:endParaRPr lang="en-US" dirty="0"/>
          </a:p>
        </p:txBody>
      </p:sp>
      <p:sp>
        <p:nvSpPr>
          <p:cNvPr id="3" name="页脚占位符 2">
            <a:extLst>
              <a:ext uri="{FF2B5EF4-FFF2-40B4-BE49-F238E27FC236}">
                <a16:creationId xmlns:a16="http://schemas.microsoft.com/office/drawing/2014/main" id="{8458E818-2AA3-405E-8D66-D57CAD7CE263}"/>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A9B20EB2-020D-4AAC-A19F-E368DE3324BB}"/>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46513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C4E00-17FA-4FB2-B38E-392F4EC2E1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235A4AD-2A8C-48D9-83FD-547B55463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5BA92E-BC95-4011-9366-77845843A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61C4579-69DB-4D12-B104-232D49830633}"/>
              </a:ext>
            </a:extLst>
          </p:cNvPr>
          <p:cNvSpPr>
            <a:spLocks noGrp="1"/>
          </p:cNvSpPr>
          <p:nvPr>
            <p:ph type="dt" sz="half" idx="10"/>
          </p:nvPr>
        </p:nvSpPr>
        <p:spPr/>
        <p:txBody>
          <a:bodyPr/>
          <a:lstStyle/>
          <a:p>
            <a:fld id="{0DAF61AA-5A98-4049-A93E-477E5505141A}" type="datetimeFigureOut">
              <a:rPr lang="en-US" smtClean="0"/>
              <a:pPr/>
              <a:t>3/10/2022</a:t>
            </a:fld>
            <a:endParaRPr lang="en-US" dirty="0"/>
          </a:p>
        </p:txBody>
      </p:sp>
      <p:sp>
        <p:nvSpPr>
          <p:cNvPr id="6" name="页脚占位符 5">
            <a:extLst>
              <a:ext uri="{FF2B5EF4-FFF2-40B4-BE49-F238E27FC236}">
                <a16:creationId xmlns:a16="http://schemas.microsoft.com/office/drawing/2014/main" id="{BB780D23-7358-4DFC-837A-D90A44BCFBFE}"/>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0FBEDEB4-208A-4175-AAF5-EBDD55C9D1E9}"/>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65987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4D111-5237-4DFE-B259-AC1BC4E3C41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DC5FF5A-7864-43EF-B3ED-DD4A094B3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0131C3-BB21-4A46-98EB-BCA5909BA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37BA6E8-B218-4C92-9F36-AC37627B35EA}"/>
              </a:ext>
            </a:extLst>
          </p:cNvPr>
          <p:cNvSpPr>
            <a:spLocks noGrp="1"/>
          </p:cNvSpPr>
          <p:nvPr>
            <p:ph type="dt" sz="half" idx="10"/>
          </p:nvPr>
        </p:nvSpPr>
        <p:spPr/>
        <p:txBody>
          <a:bodyPr/>
          <a:lstStyle/>
          <a:p>
            <a:fld id="{0DAF61AA-5A98-4049-A93E-477E5505141A}" type="datetimeFigureOut">
              <a:rPr lang="en-US" smtClean="0"/>
              <a:pPr/>
              <a:t>3/10/2022</a:t>
            </a:fld>
            <a:endParaRPr lang="en-US" dirty="0"/>
          </a:p>
        </p:txBody>
      </p:sp>
      <p:sp>
        <p:nvSpPr>
          <p:cNvPr id="6" name="页脚占位符 5">
            <a:extLst>
              <a:ext uri="{FF2B5EF4-FFF2-40B4-BE49-F238E27FC236}">
                <a16:creationId xmlns:a16="http://schemas.microsoft.com/office/drawing/2014/main" id="{2CF47CFA-D1EC-4ACD-9EB0-1916328B34B0}"/>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6B3CCF62-FE71-4E84-9A2C-CC9CB61B97BD}"/>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73445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AAE4526-41AD-4FF2-BEAB-366261CF2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BFA972F-C332-4FBF-96CB-1F9DBBC5A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C6A020-FD33-4EB9-AEFC-62F51A766F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61AA-5A98-4049-A93E-477E5505141A}" type="datetimeFigureOut">
              <a:rPr lang="en-US" smtClean="0"/>
              <a:pPr/>
              <a:t>3/10/2022</a:t>
            </a:fld>
            <a:endParaRPr lang="en-US" dirty="0"/>
          </a:p>
        </p:txBody>
      </p:sp>
      <p:sp>
        <p:nvSpPr>
          <p:cNvPr id="5" name="页脚占位符 4">
            <a:extLst>
              <a:ext uri="{FF2B5EF4-FFF2-40B4-BE49-F238E27FC236}">
                <a16:creationId xmlns:a16="http://schemas.microsoft.com/office/drawing/2014/main" id="{425613FE-B074-49E9-82B6-F876129CE4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9709B559-DD8E-4B77-BD8E-61160D3900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09742836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A45967F6-1EA2-4F0E-A3D5-99FF779CF1D0}"/>
              </a:ext>
            </a:extLst>
          </p:cNvPr>
          <p:cNvSpPr>
            <a:spLocks noGrp="1"/>
          </p:cNvSpPr>
          <p:nvPr>
            <p:ph type="ctrTitle"/>
          </p:nvPr>
        </p:nvSpPr>
        <p:spPr>
          <a:xfrm>
            <a:off x="838200" y="365125"/>
            <a:ext cx="6069675" cy="1807305"/>
          </a:xfrm>
        </p:spPr>
        <p:txBody>
          <a:bodyPr vert="horz" lIns="91440" tIns="45720" rIns="91440" bIns="45720" rtlCol="0" anchor="ctr">
            <a:normAutofit fontScale="90000"/>
          </a:bodyPr>
          <a:lstStyle/>
          <a:p>
            <a:pPr algn="l"/>
            <a:r>
              <a:rPr lang="en-US" altLang="zh-CN" sz="4400" b="1" dirty="0"/>
              <a:t>A Brief History of Chinese Translation Before the May Fourth Movement</a:t>
            </a:r>
          </a:p>
        </p:txBody>
      </p:sp>
      <p:sp>
        <p:nvSpPr>
          <p:cNvPr id="77" name="文本框 76">
            <a:extLst>
              <a:ext uri="{FF2B5EF4-FFF2-40B4-BE49-F238E27FC236}">
                <a16:creationId xmlns:a16="http://schemas.microsoft.com/office/drawing/2014/main" id="{E220A742-350A-49A8-9A0A-15D74B7C36D1}"/>
              </a:ext>
            </a:extLst>
          </p:cNvPr>
          <p:cNvSpPr txBox="1"/>
          <p:nvPr/>
        </p:nvSpPr>
        <p:spPr>
          <a:xfrm>
            <a:off x="838200" y="3073129"/>
            <a:ext cx="4619621" cy="188125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ltLang="zh-CN" sz="2000" b="1" dirty="0">
                <a:solidFill>
                  <a:srgbClr val="FF0000"/>
                </a:solidFill>
              </a:rPr>
              <a:t>Four climaxes of translation in Chinese history</a:t>
            </a:r>
          </a:p>
          <a:p>
            <a:pPr indent="-228600">
              <a:lnSpc>
                <a:spcPct val="90000"/>
              </a:lnSpc>
              <a:spcAft>
                <a:spcPts val="600"/>
              </a:spcAft>
              <a:buFont typeface="Arial" panose="020B0604020202020204" pitchFamily="34" charset="0"/>
              <a:buChar char="•"/>
            </a:pPr>
            <a:endParaRPr lang="en-US" altLang="zh-CN" sz="2000" dirty="0"/>
          </a:p>
          <a:p>
            <a:pPr algn="r">
              <a:lnSpc>
                <a:spcPct val="90000"/>
              </a:lnSpc>
              <a:spcAft>
                <a:spcPts val="600"/>
              </a:spcAft>
            </a:pPr>
            <a:r>
              <a:rPr lang="en-US" altLang="zh-CN" sz="2000" dirty="0"/>
              <a:t>By</a:t>
            </a:r>
          </a:p>
          <a:p>
            <a:pPr algn="r">
              <a:lnSpc>
                <a:spcPct val="90000"/>
              </a:lnSpc>
              <a:spcAft>
                <a:spcPts val="600"/>
              </a:spcAft>
            </a:pPr>
            <a:r>
              <a:rPr lang="en-US" altLang="zh-CN" sz="2000" dirty="0"/>
              <a:t>Deng </a:t>
            </a:r>
            <a:r>
              <a:rPr lang="en-US" altLang="zh-CN" sz="2000" dirty="0" err="1"/>
              <a:t>Yanglin</a:t>
            </a:r>
            <a:endParaRPr lang="en-US" altLang="zh-CN" sz="2000" dirty="0"/>
          </a:p>
          <a:p>
            <a:pPr indent="-228600">
              <a:lnSpc>
                <a:spcPct val="90000"/>
              </a:lnSpc>
              <a:spcAft>
                <a:spcPts val="600"/>
              </a:spcAft>
              <a:buFont typeface="Arial" panose="020B0604020202020204" pitchFamily="34" charset="0"/>
              <a:buChar char="•"/>
            </a:pPr>
            <a:endParaRPr lang="en-US" altLang="zh-CN" sz="2000" dirty="0"/>
          </a:p>
          <a:p>
            <a:pPr indent="-228600">
              <a:lnSpc>
                <a:spcPct val="90000"/>
              </a:lnSpc>
              <a:spcAft>
                <a:spcPts val="600"/>
              </a:spcAft>
              <a:buFont typeface="Arial" panose="020B0604020202020204" pitchFamily="34" charset="0"/>
              <a:buChar char="•"/>
            </a:pPr>
            <a:endParaRPr lang="en-US" altLang="zh-CN" sz="2000" dirty="0"/>
          </a:p>
        </p:txBody>
      </p:sp>
      <p:pic>
        <p:nvPicPr>
          <p:cNvPr id="7" name="图片 6" descr="图片包含 文本&#10;&#10;描述已自动生成">
            <a:extLst>
              <a:ext uri="{FF2B5EF4-FFF2-40B4-BE49-F238E27FC236}">
                <a16:creationId xmlns:a16="http://schemas.microsoft.com/office/drawing/2014/main" id="{8086985B-4177-4165-81DB-480757944DA7}"/>
              </a:ext>
            </a:extLst>
          </p:cNvPr>
          <p:cNvPicPr>
            <a:picLocks noChangeAspect="1"/>
          </p:cNvPicPr>
          <p:nvPr/>
        </p:nvPicPr>
        <p:blipFill rotWithShape="1">
          <a:blip r:embed="rId3">
            <a:extLst>
              <a:ext uri="{28A0092B-C50C-407E-A947-70E740481C1C}">
                <a14:useLocalDpi xmlns:a14="http://schemas.microsoft.com/office/drawing/2010/main" val="0"/>
              </a:ext>
            </a:extLst>
          </a:blip>
          <a:srcRect l="63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8588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林则徐">
            <a:extLst>
              <a:ext uri="{FF2B5EF4-FFF2-40B4-BE49-F238E27FC236}">
                <a16:creationId xmlns:a16="http://schemas.microsoft.com/office/drawing/2014/main" id="{F5D514E1-1573-4FFD-9A8E-F738E41F9F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7" r="440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DC948CF3-536A-4BF2-916D-76F957E1A964}"/>
              </a:ext>
            </a:extLst>
          </p:cNvPr>
          <p:cNvSpPr>
            <a:spLocks noGrp="1"/>
          </p:cNvSpPr>
          <p:nvPr>
            <p:ph idx="1"/>
          </p:nvPr>
        </p:nvSpPr>
        <p:spPr>
          <a:xfrm>
            <a:off x="5297762" y="2706624"/>
            <a:ext cx="6251110" cy="3483864"/>
          </a:xfrm>
        </p:spPr>
        <p:txBody>
          <a:bodyPr>
            <a:normAutofit/>
          </a:bodyPr>
          <a:lstStyle/>
          <a:p>
            <a:pPr algn="just"/>
            <a:r>
              <a:rPr lang="en-US" altLang="zh-CN" sz="2200" dirty="0"/>
              <a:t>Lin </a:t>
            </a:r>
            <a:r>
              <a:rPr lang="en-US" altLang="zh-CN" sz="2200" dirty="0" err="1"/>
              <a:t>Zexu</a:t>
            </a:r>
            <a:r>
              <a:rPr lang="en-US" altLang="zh-CN" sz="2200" dirty="0"/>
              <a:t> (August 30, 1785 [53] -- November 22, 1850), styled Yuan Fu, also styled </a:t>
            </a:r>
            <a:r>
              <a:rPr lang="en-US" altLang="zh-CN" sz="2200" dirty="0" err="1"/>
              <a:t>Shaomu</a:t>
            </a:r>
            <a:r>
              <a:rPr lang="en-US" altLang="zh-CN" sz="2200" dirty="0"/>
              <a:t> and Shi Lin, was born in </a:t>
            </a:r>
            <a:r>
              <a:rPr lang="en-US" altLang="zh-CN" sz="2200" dirty="0" err="1"/>
              <a:t>Houguan</a:t>
            </a:r>
            <a:r>
              <a:rPr lang="en-US" altLang="zh-CN" sz="2200" dirty="0"/>
              <a:t>, Fujian province. He was also a statesman, writer, thinker and national hero in the late Qing Dynasty.</a:t>
            </a:r>
            <a:endParaRPr lang="zh-CN" altLang="en-US" sz="2200" dirty="0"/>
          </a:p>
        </p:txBody>
      </p:sp>
    </p:spTree>
    <p:extLst>
      <p:ext uri="{BB962C8B-B14F-4D97-AF65-F5344CB8AC3E}">
        <p14:creationId xmlns:p14="http://schemas.microsoft.com/office/powerpoint/2010/main" val="4670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C5F6F7F4-AD80-4D76-B014-381E5F8362F1}"/>
              </a:ext>
            </a:extLst>
          </p:cNvPr>
          <p:cNvSpPr>
            <a:spLocks noGrp="1"/>
          </p:cNvSpPr>
          <p:nvPr>
            <p:ph idx="1"/>
          </p:nvPr>
        </p:nvSpPr>
        <p:spPr>
          <a:xfrm>
            <a:off x="572493" y="2071316"/>
            <a:ext cx="6713552" cy="4119172"/>
          </a:xfrm>
        </p:spPr>
        <p:txBody>
          <a:bodyPr anchor="t">
            <a:normAutofit/>
          </a:bodyPr>
          <a:lstStyle/>
          <a:p>
            <a:pPr algn="just"/>
            <a:r>
              <a:rPr lang="en-US" altLang="zh-CN" sz="2200" dirty="0"/>
              <a:t>Yan Fu (January 8, 1854 -- October 27, 1921), male, original name </a:t>
            </a:r>
            <a:r>
              <a:rPr lang="en-US" altLang="zh-CN" sz="2200" dirty="0" err="1"/>
              <a:t>Zongguang</a:t>
            </a:r>
            <a:r>
              <a:rPr lang="en-US" altLang="zh-CN" sz="2200" dirty="0"/>
              <a:t>, courtesy name </a:t>
            </a:r>
            <a:r>
              <a:rPr lang="en-US" altLang="zh-CN" sz="2200" dirty="0" err="1"/>
              <a:t>Youling</a:t>
            </a:r>
            <a:r>
              <a:rPr lang="en-US" altLang="zh-CN" sz="2200" dirty="0"/>
              <a:t>, later changed his name to Fu, courtesy name </a:t>
            </a:r>
            <a:r>
              <a:rPr lang="en-US" altLang="zh-CN" sz="2200" dirty="0" err="1"/>
              <a:t>Jidao</a:t>
            </a:r>
            <a:r>
              <a:rPr lang="en-US" altLang="zh-CN" sz="2200" dirty="0"/>
              <a:t>, </a:t>
            </a:r>
            <a:r>
              <a:rPr lang="en-US" altLang="zh-CN" sz="2200" dirty="0" err="1"/>
              <a:t>han</a:t>
            </a:r>
            <a:r>
              <a:rPr lang="en-US" altLang="zh-CN" sz="2200" dirty="0"/>
              <a:t> nationality, was born in </a:t>
            </a:r>
            <a:r>
              <a:rPr lang="en-US" altLang="zh-CN" sz="2200" dirty="0" err="1"/>
              <a:t>Houguan</a:t>
            </a:r>
            <a:r>
              <a:rPr lang="en-US" altLang="zh-CN" sz="2200" dirty="0"/>
              <a:t> County, Fujian Province. He was an extremely influential bourgeois enlightenment thinker in modern times, a famous translator and educator [1], and a representative of the New Legalism.</a:t>
            </a:r>
            <a:endParaRPr lang="zh-CN" altLang="en-US" sz="2200" dirty="0"/>
          </a:p>
        </p:txBody>
      </p:sp>
      <p:pic>
        <p:nvPicPr>
          <p:cNvPr id="6146" name="Picture 2" descr="严复">
            <a:extLst>
              <a:ext uri="{FF2B5EF4-FFF2-40B4-BE49-F238E27FC236}">
                <a16:creationId xmlns:a16="http://schemas.microsoft.com/office/drawing/2014/main" id="{B4570FE4-AA16-4B86-BBEC-A07AD9046E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71" r="3" b="1817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08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35" name="Straight Connector 3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72611610-DAC5-484F-AD9E-02AA394B3A32}"/>
              </a:ext>
            </a:extLst>
          </p:cNvPr>
          <p:cNvSpPr>
            <a:spLocks noGrp="1"/>
          </p:cNvSpPr>
          <p:nvPr>
            <p:ph type="ctrTitle"/>
          </p:nvPr>
        </p:nvSpPr>
        <p:spPr>
          <a:xfrm>
            <a:off x="1432559" y="704010"/>
            <a:ext cx="9664931" cy="2062049"/>
          </a:xfrm>
        </p:spPr>
        <p:txBody>
          <a:bodyPr vert="horz" lIns="91440" tIns="45720" rIns="91440" bIns="45720" rtlCol="0">
            <a:normAutofit fontScale="90000"/>
          </a:bodyPr>
          <a:lstStyle/>
          <a:p>
            <a:r>
              <a:rPr lang="en-US" altLang="zh-CN" sz="5100" dirty="0"/>
              <a:t>From the May Fourth Movement to the contemporary era</a:t>
            </a:r>
            <a:br>
              <a:rPr lang="en-US" altLang="zh-CN" sz="5100" dirty="0"/>
            </a:br>
            <a:endParaRPr lang="en-US" altLang="zh-CN" sz="5100" dirty="0"/>
          </a:p>
        </p:txBody>
      </p:sp>
      <p:sp>
        <p:nvSpPr>
          <p:cNvPr id="3" name="副标题 2">
            <a:extLst>
              <a:ext uri="{FF2B5EF4-FFF2-40B4-BE49-F238E27FC236}">
                <a16:creationId xmlns:a16="http://schemas.microsoft.com/office/drawing/2014/main" id="{F2D3894B-C1CB-4733-B05A-7CF9F6AD7EA1}"/>
              </a:ext>
            </a:extLst>
          </p:cNvPr>
          <p:cNvSpPr>
            <a:spLocks noGrp="1"/>
          </p:cNvSpPr>
          <p:nvPr>
            <p:ph type="subTitle" idx="1"/>
          </p:nvPr>
        </p:nvSpPr>
        <p:spPr>
          <a:xfrm>
            <a:off x="1615440" y="2766058"/>
            <a:ext cx="9216043" cy="2221577"/>
          </a:xfrm>
        </p:spPr>
        <p:txBody>
          <a:bodyPr vert="horz" lIns="91440" tIns="45720" rIns="91440" bIns="45720" rtlCol="0">
            <a:normAutofit/>
          </a:bodyPr>
          <a:lstStyle/>
          <a:p>
            <a:pPr indent="-228600" algn="just">
              <a:buFont typeface="Arial" panose="020B0604020202020204" pitchFamily="34" charset="0"/>
              <a:buChar char="•"/>
            </a:pPr>
            <a:r>
              <a:rPr lang="en-US" altLang="zh-CN" dirty="0"/>
              <a:t>The fourth translation climax took place from the May 4th Movement to the contemporary era. During this period, translation activities covered a wide range, including literature, science, medicine, agriculture and others. Many famous translators also appeared during this period, and translation reached an unprecedented height.</a:t>
            </a:r>
          </a:p>
        </p:txBody>
      </p:sp>
    </p:spTree>
    <p:extLst>
      <p:ext uri="{BB962C8B-B14F-4D97-AF65-F5344CB8AC3E}">
        <p14:creationId xmlns:p14="http://schemas.microsoft.com/office/powerpoint/2010/main" val="8912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42C8D273-E6F7-4B50-9230-B8AD3A14B3BA}"/>
              </a:ext>
            </a:extLst>
          </p:cNvPr>
          <p:cNvSpPr>
            <a:spLocks noGrp="1"/>
          </p:cNvSpPr>
          <p:nvPr>
            <p:ph type="ctrTitle"/>
          </p:nvPr>
        </p:nvSpPr>
        <p:spPr>
          <a:xfrm>
            <a:off x="838200" y="451381"/>
            <a:ext cx="10512552" cy="1202852"/>
          </a:xfrm>
        </p:spPr>
        <p:txBody>
          <a:bodyPr anchor="b">
            <a:normAutofit/>
          </a:bodyPr>
          <a:lstStyle/>
          <a:p>
            <a:pPr algn="l"/>
            <a:r>
              <a:rPr lang="en-US" altLang="zh-CN" sz="6600" dirty="0"/>
              <a:t>Conclusion</a:t>
            </a:r>
            <a:endParaRPr lang="zh-CN" altLang="en-US" sz="6600" dirty="0"/>
          </a:p>
        </p:txBody>
      </p:sp>
      <p:sp>
        <p:nvSpPr>
          <p:cNvPr id="3" name="副标题 2">
            <a:extLst>
              <a:ext uri="{FF2B5EF4-FFF2-40B4-BE49-F238E27FC236}">
                <a16:creationId xmlns:a16="http://schemas.microsoft.com/office/drawing/2014/main" id="{DEA41070-F148-4D79-BF41-97F9E620CC9C}"/>
              </a:ext>
            </a:extLst>
          </p:cNvPr>
          <p:cNvSpPr>
            <a:spLocks noGrp="1"/>
          </p:cNvSpPr>
          <p:nvPr>
            <p:ph type="subTitle" idx="1"/>
          </p:nvPr>
        </p:nvSpPr>
        <p:spPr>
          <a:xfrm>
            <a:off x="838199" y="3025833"/>
            <a:ext cx="10512552" cy="3084123"/>
          </a:xfrm>
        </p:spPr>
        <p:txBody>
          <a:bodyPr>
            <a:normAutofit/>
          </a:bodyPr>
          <a:lstStyle/>
          <a:p>
            <a:pPr algn="just"/>
            <a:r>
              <a:rPr lang="en-US" altLang="zh-CN" dirty="0"/>
              <a:t>Generally speaking, there are four major upsurge in the history of Chinese translation, each of which has played a great role in promoting the development of translation.</a:t>
            </a:r>
            <a:endParaRPr lang="zh-CN" altLang="en-US" dirty="0"/>
          </a:p>
        </p:txBody>
      </p:sp>
      <p:sp>
        <p:nvSpPr>
          <p:cNvPr id="3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64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06F847C8-7801-44D8-8CCA-CDBA7AD91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E600F8C-C8F3-420C-9D3B-E1FBE7BAE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BED1B840-7D2C-4DAB-968D-CAD7ACC4FD4C}"/>
              </a:ext>
            </a:extLst>
          </p:cNvPr>
          <p:cNvSpPr>
            <a:spLocks noGrp="1"/>
          </p:cNvSpPr>
          <p:nvPr>
            <p:ph type="ctrTitle"/>
          </p:nvPr>
        </p:nvSpPr>
        <p:spPr>
          <a:xfrm>
            <a:off x="1010024" y="1383527"/>
            <a:ext cx="6072333" cy="4175166"/>
          </a:xfrm>
        </p:spPr>
        <p:txBody>
          <a:bodyPr anchor="ctr">
            <a:normAutofit/>
          </a:bodyPr>
          <a:lstStyle/>
          <a:p>
            <a:pPr algn="r"/>
            <a:r>
              <a:rPr lang="en-US" altLang="zh-CN" sz="9600"/>
              <a:t>Thanks</a:t>
            </a:r>
            <a:endParaRPr lang="zh-CN" altLang="en-US" sz="9600"/>
          </a:p>
        </p:txBody>
      </p:sp>
      <p:cxnSp>
        <p:nvCxnSpPr>
          <p:cNvPr id="16" name="Straight Connector 15">
            <a:extLst>
              <a:ext uri="{FF2B5EF4-FFF2-40B4-BE49-F238E27FC236}">
                <a16:creationId xmlns:a16="http://schemas.microsoft.com/office/drawing/2014/main" id="{7AA55BF2-380C-4942-8AB1-55A6A52A3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30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ight Triangle 1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25C7F71-27C4-4B28-9845-CAA8FBF6A65B}"/>
              </a:ext>
            </a:extLst>
          </p:cNvPr>
          <p:cNvSpPr>
            <a:spLocks noGrp="1"/>
          </p:cNvSpPr>
          <p:nvPr>
            <p:ph type="title"/>
          </p:nvPr>
        </p:nvSpPr>
        <p:spPr>
          <a:xfrm>
            <a:off x="1227052" y="1858354"/>
            <a:ext cx="9231410" cy="3542045"/>
          </a:xfrm>
        </p:spPr>
        <p:txBody>
          <a:bodyPr vert="horz" lIns="91440" tIns="45720" rIns="91440" bIns="45720" rtlCol="0" anchor="b">
            <a:normAutofit fontScale="90000"/>
          </a:bodyPr>
          <a:lstStyle/>
          <a:p>
            <a:r>
              <a:rPr lang="en-US" altLang="zh-CN" sz="2900" b="1" kern="1200" dirty="0">
                <a:solidFill>
                  <a:schemeClr val="tx1"/>
                </a:solidFill>
                <a:latin typeface="+mj-lt"/>
                <a:ea typeface="+mj-ea"/>
                <a:cs typeface="+mj-cs"/>
              </a:rPr>
              <a:t>Ⅰ. </a:t>
            </a:r>
            <a:r>
              <a:rPr lang="en-US" altLang="zh-CN" sz="2900" kern="1200" dirty="0">
                <a:solidFill>
                  <a:schemeClr val="tx1"/>
                </a:solidFill>
                <a:latin typeface="+mj-lt"/>
                <a:ea typeface="+mj-ea"/>
                <a:cs typeface="+mj-cs"/>
              </a:rPr>
              <a:t>From the Eastern Han Dynasty to the Tang and Song Dynasties</a:t>
            </a:r>
            <a:br>
              <a:rPr lang="en-US" altLang="zh-CN" sz="2900" kern="1200" dirty="0">
                <a:solidFill>
                  <a:schemeClr val="tx1"/>
                </a:solidFill>
                <a:latin typeface="+mj-lt"/>
                <a:ea typeface="+mj-ea"/>
                <a:cs typeface="+mj-cs"/>
              </a:rPr>
            </a:br>
            <a:br>
              <a:rPr lang="en-US" altLang="zh-CN" sz="2900" kern="1200" dirty="0">
                <a:solidFill>
                  <a:schemeClr val="tx1"/>
                </a:solidFill>
                <a:latin typeface="+mj-lt"/>
                <a:ea typeface="+mj-ea"/>
                <a:cs typeface="+mj-cs"/>
              </a:rPr>
            </a:br>
            <a:r>
              <a:rPr lang="en-US" altLang="zh-CN" sz="2900" b="1" kern="1200" dirty="0">
                <a:solidFill>
                  <a:schemeClr val="tx1"/>
                </a:solidFill>
                <a:latin typeface="+mj-lt"/>
                <a:ea typeface="+mj-ea"/>
                <a:cs typeface="+mj-cs"/>
              </a:rPr>
              <a:t>Ⅱ. </a:t>
            </a:r>
            <a:r>
              <a:rPr lang="en-US" altLang="zh-CN" sz="2900" kern="1200" dirty="0">
                <a:solidFill>
                  <a:schemeClr val="tx1"/>
                </a:solidFill>
                <a:latin typeface="+mj-lt"/>
                <a:ea typeface="+mj-ea"/>
                <a:cs typeface="+mj-cs"/>
              </a:rPr>
              <a:t>From the late Ming Dynasty to the early Qing Dynasty</a:t>
            </a:r>
            <a:br>
              <a:rPr lang="en-US" altLang="zh-CN" sz="2900" kern="1200" dirty="0">
                <a:solidFill>
                  <a:schemeClr val="tx1"/>
                </a:solidFill>
                <a:latin typeface="+mj-lt"/>
                <a:ea typeface="+mj-ea"/>
                <a:cs typeface="+mj-cs"/>
              </a:rPr>
            </a:br>
            <a:br>
              <a:rPr lang="en-US" altLang="zh-CN" sz="2900" kern="1200" dirty="0">
                <a:solidFill>
                  <a:schemeClr val="tx1"/>
                </a:solidFill>
                <a:latin typeface="+mj-lt"/>
                <a:ea typeface="+mj-ea"/>
                <a:cs typeface="+mj-cs"/>
              </a:rPr>
            </a:br>
            <a:r>
              <a:rPr lang="en-US" altLang="zh-CN" sz="2900" b="1" kern="1200" dirty="0">
                <a:solidFill>
                  <a:schemeClr val="tx1"/>
                </a:solidFill>
                <a:latin typeface="+mj-lt"/>
                <a:ea typeface="+mj-ea"/>
                <a:cs typeface="+mj-cs"/>
              </a:rPr>
              <a:t>Ⅲ. </a:t>
            </a:r>
            <a:r>
              <a:rPr lang="en-US" altLang="zh-CN" sz="2900" kern="1200" dirty="0">
                <a:solidFill>
                  <a:schemeClr val="tx1"/>
                </a:solidFill>
                <a:latin typeface="+mj-lt"/>
                <a:ea typeface="+mj-ea"/>
                <a:cs typeface="+mj-cs"/>
              </a:rPr>
              <a:t>From the Opium War to the May Fourth Movement</a:t>
            </a:r>
            <a:br>
              <a:rPr lang="en-US" altLang="zh-CN" sz="2900" kern="1200" dirty="0">
                <a:solidFill>
                  <a:schemeClr val="tx1"/>
                </a:solidFill>
                <a:latin typeface="+mj-lt"/>
                <a:ea typeface="+mj-ea"/>
                <a:cs typeface="+mj-cs"/>
              </a:rPr>
            </a:br>
            <a:br>
              <a:rPr lang="en-US" altLang="zh-CN" sz="2900" kern="1200" dirty="0">
                <a:solidFill>
                  <a:schemeClr val="tx1"/>
                </a:solidFill>
                <a:latin typeface="+mj-lt"/>
                <a:ea typeface="+mj-ea"/>
                <a:cs typeface="+mj-cs"/>
              </a:rPr>
            </a:br>
            <a:r>
              <a:rPr lang="en-US" altLang="zh-CN" sz="2900" b="1" kern="1200" dirty="0">
                <a:solidFill>
                  <a:schemeClr val="tx1"/>
                </a:solidFill>
                <a:latin typeface="+mj-lt"/>
                <a:ea typeface="+mj-ea"/>
                <a:cs typeface="+mj-cs"/>
              </a:rPr>
              <a:t>Ⅳ. </a:t>
            </a:r>
            <a:r>
              <a:rPr lang="en-US" altLang="zh-CN" sz="2900" kern="1200" dirty="0">
                <a:solidFill>
                  <a:schemeClr val="tx1"/>
                </a:solidFill>
                <a:latin typeface="+mj-lt"/>
                <a:ea typeface="+mj-ea"/>
                <a:cs typeface="+mj-cs"/>
              </a:rPr>
              <a:t>From the May Fourth Movement to the contemporary era</a:t>
            </a:r>
          </a:p>
        </p:txBody>
      </p:sp>
      <p:sp>
        <p:nvSpPr>
          <p:cNvPr id="3" name="文本占位符 2">
            <a:extLst>
              <a:ext uri="{FF2B5EF4-FFF2-40B4-BE49-F238E27FC236}">
                <a16:creationId xmlns:a16="http://schemas.microsoft.com/office/drawing/2014/main" id="{11100603-7B26-4392-AE36-E817D48B5E68}"/>
              </a:ext>
            </a:extLst>
          </p:cNvPr>
          <p:cNvSpPr>
            <a:spLocks noGrp="1"/>
          </p:cNvSpPr>
          <p:nvPr>
            <p:ph type="body" idx="1"/>
          </p:nvPr>
        </p:nvSpPr>
        <p:spPr>
          <a:xfrm>
            <a:off x="1094048" y="963093"/>
            <a:ext cx="7132335" cy="1312657"/>
          </a:xfrm>
        </p:spPr>
        <p:txBody>
          <a:bodyPr vert="horz" lIns="91440" tIns="45720" rIns="91440" bIns="45720" rtlCol="0" anchor="t">
            <a:normAutofit/>
          </a:bodyPr>
          <a:lstStyle/>
          <a:p>
            <a:r>
              <a:rPr lang="en-US" altLang="zh-CN" b="1" kern="1200" dirty="0">
                <a:solidFill>
                  <a:schemeClr val="tx1"/>
                </a:solidFill>
                <a:latin typeface="+mn-lt"/>
                <a:ea typeface="+mn-ea"/>
                <a:cs typeface="+mn-cs"/>
              </a:rPr>
              <a:t>Content</a:t>
            </a:r>
          </a:p>
        </p:txBody>
      </p:sp>
    </p:spTree>
    <p:extLst>
      <p:ext uri="{BB962C8B-B14F-4D97-AF65-F5344CB8AC3E}">
        <p14:creationId xmlns:p14="http://schemas.microsoft.com/office/powerpoint/2010/main" val="35388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A0914874-BE0D-4993-87FC-0AB323C99A2A}"/>
              </a:ext>
            </a:extLst>
          </p:cNvPr>
          <p:cNvSpPr>
            <a:spLocks noGrp="1"/>
          </p:cNvSpPr>
          <p:nvPr>
            <p:ph type="ctrTitle"/>
          </p:nvPr>
        </p:nvSpPr>
        <p:spPr>
          <a:xfrm>
            <a:off x="0" y="1400085"/>
            <a:ext cx="4339244" cy="3038911"/>
          </a:xfrm>
        </p:spPr>
        <p:txBody>
          <a:bodyPr vert="horz" lIns="91440" tIns="45720" rIns="91440" bIns="45720" rtlCol="0" anchor="t">
            <a:normAutofit/>
          </a:bodyPr>
          <a:lstStyle/>
          <a:p>
            <a:pPr algn="l">
              <a:lnSpc>
                <a:spcPct val="200000"/>
              </a:lnSpc>
            </a:pPr>
            <a:r>
              <a:rPr lang="en-US" altLang="zh-CN" sz="3200" b="1" dirty="0">
                <a:effectLst>
                  <a:outerShdw blurRad="38100" dist="38100" dir="2700000" algn="tl">
                    <a:srgbClr val="000000">
                      <a:alpha val="43137"/>
                    </a:srgbClr>
                  </a:outerShdw>
                </a:effectLst>
              </a:rPr>
              <a:t>F</a:t>
            </a:r>
            <a:r>
              <a:rPr lang="en-US" altLang="zh-CN" sz="3200" b="1" kern="1200" dirty="0">
                <a:solidFill>
                  <a:schemeClr val="tx1"/>
                </a:solidFill>
                <a:effectLst>
                  <a:outerShdw blurRad="38100" dist="38100" dir="2700000" algn="tl">
                    <a:srgbClr val="000000">
                      <a:alpha val="43137"/>
                    </a:srgbClr>
                  </a:outerShdw>
                </a:effectLst>
                <a:latin typeface="+mj-lt"/>
                <a:ea typeface="+mj-ea"/>
                <a:cs typeface="+mj-cs"/>
              </a:rPr>
              <a:t>rom the Eastern Han Dynasty to the Tang and Song Dynasties</a:t>
            </a:r>
          </a:p>
        </p:txBody>
      </p:sp>
      <p:sp>
        <p:nvSpPr>
          <p:cNvPr id="64" name="Rectangle 6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 name="Freeform: Shape 6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Rectangle 6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副标题 2">
            <a:extLst>
              <a:ext uri="{FF2B5EF4-FFF2-40B4-BE49-F238E27FC236}">
                <a16:creationId xmlns:a16="http://schemas.microsoft.com/office/drawing/2014/main" id="{023ED9A8-2D25-45FC-800B-C4CE3832B503}"/>
              </a:ext>
            </a:extLst>
          </p:cNvPr>
          <p:cNvSpPr>
            <a:spLocks noGrp="1"/>
          </p:cNvSpPr>
          <p:nvPr>
            <p:ph type="subTitle" idx="1"/>
          </p:nvPr>
        </p:nvSpPr>
        <p:spPr>
          <a:xfrm>
            <a:off x="4497971" y="825177"/>
            <a:ext cx="7331040" cy="5356103"/>
          </a:xfrm>
        </p:spPr>
        <p:txBody>
          <a:bodyPr vert="horz" lIns="91440" tIns="45720" rIns="91440" bIns="45720" rtlCol="0">
            <a:normAutofit/>
          </a:bodyPr>
          <a:lstStyle/>
          <a:p>
            <a:pPr indent="-228600" algn="l">
              <a:buFont typeface="Arial" panose="020B0604020202020204" pitchFamily="34" charset="0"/>
              <a:buChar char="•"/>
            </a:pPr>
            <a:r>
              <a:rPr lang="en-US" altLang="zh-CN" dirty="0"/>
              <a:t>Major Subject: Buddhist scriptures</a:t>
            </a:r>
          </a:p>
          <a:p>
            <a:pPr indent="-228600" algn="l">
              <a:buFont typeface="Arial" panose="020B0604020202020204" pitchFamily="34" charset="0"/>
              <a:buChar char="•"/>
            </a:pPr>
            <a:endParaRPr lang="en-US" altLang="zh-CN" dirty="0"/>
          </a:p>
          <a:p>
            <a:pPr indent="-228600" algn="l">
              <a:buFont typeface="Arial" panose="020B0604020202020204" pitchFamily="34" charset="0"/>
              <a:buChar char="•"/>
            </a:pPr>
            <a:r>
              <a:rPr lang="en-US" altLang="zh-CN" dirty="0"/>
              <a:t>Progress : Three periods</a:t>
            </a:r>
          </a:p>
          <a:p>
            <a:pPr algn="l"/>
            <a:endParaRPr lang="en-US" altLang="zh-CN" dirty="0"/>
          </a:p>
          <a:p>
            <a:pPr indent="-228600" algn="l">
              <a:buFont typeface="Arial" panose="020B0604020202020204" pitchFamily="34" charset="0"/>
              <a:buChar char="•"/>
            </a:pPr>
            <a:r>
              <a:rPr lang="en-US" altLang="zh-CN" dirty="0"/>
              <a:t>Representative Figures: An Qing , Shi Dao ’an and Xuan Zang</a:t>
            </a:r>
          </a:p>
          <a:p>
            <a:pPr algn="l"/>
            <a:endParaRPr lang="en-US" altLang="zh-CN" dirty="0"/>
          </a:p>
          <a:p>
            <a:pPr indent="-228600" algn="l">
              <a:buFont typeface="Arial" panose="020B0604020202020204" pitchFamily="34" charset="0"/>
              <a:buChar char="•"/>
            </a:pPr>
            <a:r>
              <a:rPr lang="en-US" altLang="zh-CN" dirty="0"/>
              <a:t>Purpose: Importing the knowledge of the Buddhism </a:t>
            </a:r>
          </a:p>
          <a:p>
            <a:pPr indent="-228600" algn="l">
              <a:buFont typeface="Arial" panose="020B0604020202020204" pitchFamily="34" charset="0"/>
              <a:buChar char="•"/>
            </a:pPr>
            <a:endParaRPr lang="en-US" altLang="zh-CN" dirty="0"/>
          </a:p>
          <a:p>
            <a:pPr indent="-228600" algn="l">
              <a:buFont typeface="Arial" panose="020B0604020202020204" pitchFamily="34" charset="0"/>
              <a:buChar char="•"/>
            </a:pPr>
            <a:r>
              <a:rPr lang="en-US" altLang="zh-CN" dirty="0"/>
              <a:t>Significance : Etching the Buddhism into  the Chinese culture</a:t>
            </a:r>
          </a:p>
          <a:p>
            <a:pPr indent="-228600" algn="l">
              <a:buFont typeface="Arial" panose="020B0604020202020204" pitchFamily="34" charset="0"/>
              <a:buChar char="•"/>
            </a:pPr>
            <a:endParaRPr lang="en-US" altLang="zh-CN" sz="2000" dirty="0"/>
          </a:p>
          <a:p>
            <a:pPr indent="-228600" algn="l">
              <a:buFont typeface="Arial" panose="020B0604020202020204" pitchFamily="34" charset="0"/>
              <a:buChar char="•"/>
            </a:pPr>
            <a:endParaRPr lang="en-US" altLang="zh-CN" sz="2000" dirty="0"/>
          </a:p>
          <a:p>
            <a:pPr algn="l"/>
            <a:endParaRPr lang="en-US" altLang="zh-CN" sz="2000" dirty="0"/>
          </a:p>
          <a:p>
            <a:pPr algn="l"/>
            <a:endParaRPr lang="en-US" altLang="zh-CN" sz="2000" dirty="0"/>
          </a:p>
        </p:txBody>
      </p:sp>
      <p:sp>
        <p:nvSpPr>
          <p:cNvPr id="72" name="Isosceles Triangle 7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Isosceles Triangle 7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440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ADFEE451-4D41-4669-890F-F4E800169AF8}"/>
              </a:ext>
            </a:extLst>
          </p:cNvPr>
          <p:cNvSpPr>
            <a:spLocks noGrp="1"/>
          </p:cNvSpPr>
          <p:nvPr>
            <p:ph type="title"/>
          </p:nvPr>
        </p:nvSpPr>
        <p:spPr>
          <a:xfrm>
            <a:off x="572493" y="238539"/>
            <a:ext cx="11047013" cy="1434415"/>
          </a:xfrm>
        </p:spPr>
        <p:txBody>
          <a:bodyPr anchor="b">
            <a:normAutofit/>
          </a:bodyPr>
          <a:lstStyle/>
          <a:p>
            <a:r>
              <a:rPr lang="en-US" altLang="zh-CN" sz="4600" b="1"/>
              <a:t>The First Period</a:t>
            </a:r>
            <a:br>
              <a:rPr lang="en-US" altLang="zh-CN" sz="4600"/>
            </a:br>
            <a:endParaRPr lang="zh-CN" altLang="en-US" sz="4600"/>
          </a:p>
        </p:txBody>
      </p:sp>
      <p:sp>
        <p:nvSpPr>
          <p:cNvPr id="8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安世高简介">
            <a:extLst>
              <a:ext uri="{FF2B5EF4-FFF2-40B4-BE49-F238E27FC236}">
                <a16:creationId xmlns:a16="http://schemas.microsoft.com/office/drawing/2014/main" id="{E375AF32-71E5-4E6E-B4F2-AD3CFF1F81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40"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5" name="内容占位符 2">
            <a:extLst>
              <a:ext uri="{FF2B5EF4-FFF2-40B4-BE49-F238E27FC236}">
                <a16:creationId xmlns:a16="http://schemas.microsoft.com/office/drawing/2014/main" id="{EAFFAE3A-2701-4C2F-A993-B10842ABB645}"/>
              </a:ext>
            </a:extLst>
          </p:cNvPr>
          <p:cNvGraphicFramePr>
            <a:graphicFrameLocks noGrp="1"/>
          </p:cNvGraphicFramePr>
          <p:nvPr>
            <p:ph idx="1"/>
            <p:extLst>
              <p:ext uri="{D42A27DB-BD31-4B8C-83A1-F6EECF244321}">
                <p14:modId xmlns:p14="http://schemas.microsoft.com/office/powerpoint/2010/main" val="3244276316"/>
              </p:ext>
            </p:extLst>
          </p:nvPr>
        </p:nvGraphicFramePr>
        <p:xfrm>
          <a:off x="4905955" y="2071316"/>
          <a:ext cx="671355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21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1FF4F2-4D64-491A-81E6-2810E6BF4328}"/>
              </a:ext>
            </a:extLst>
          </p:cNvPr>
          <p:cNvSpPr>
            <a:spLocks noGrp="1"/>
          </p:cNvSpPr>
          <p:nvPr>
            <p:ph type="title"/>
          </p:nvPr>
        </p:nvSpPr>
        <p:spPr>
          <a:xfrm>
            <a:off x="4965430" y="629268"/>
            <a:ext cx="6586491" cy="1286160"/>
          </a:xfrm>
        </p:spPr>
        <p:txBody>
          <a:bodyPr anchor="b">
            <a:normAutofit/>
          </a:bodyPr>
          <a:lstStyle/>
          <a:p>
            <a:r>
              <a:rPr lang="en-US" altLang="zh-CN" b="1"/>
              <a:t>The Second Period</a:t>
            </a:r>
            <a:endParaRPr lang="zh-CN" altLang="en-US"/>
          </a:p>
        </p:txBody>
      </p:sp>
      <p:sp>
        <p:nvSpPr>
          <p:cNvPr id="3" name="内容占位符 2">
            <a:extLst>
              <a:ext uri="{FF2B5EF4-FFF2-40B4-BE49-F238E27FC236}">
                <a16:creationId xmlns:a16="http://schemas.microsoft.com/office/drawing/2014/main" id="{1B1D715A-6D4B-402F-B162-EA8C1FBFE06C}"/>
              </a:ext>
            </a:extLst>
          </p:cNvPr>
          <p:cNvSpPr>
            <a:spLocks noGrp="1"/>
          </p:cNvSpPr>
          <p:nvPr>
            <p:ph idx="1"/>
          </p:nvPr>
        </p:nvSpPr>
        <p:spPr>
          <a:xfrm>
            <a:off x="4965431" y="2438400"/>
            <a:ext cx="6586489" cy="3785419"/>
          </a:xfrm>
        </p:spPr>
        <p:txBody>
          <a:bodyPr>
            <a:normAutofit/>
          </a:bodyPr>
          <a:lstStyle/>
          <a:p>
            <a:pPr marL="0" indent="0" algn="just">
              <a:buNone/>
            </a:pPr>
            <a:r>
              <a:rPr lang="en-US" altLang="zh-CN" sz="2000" dirty="0"/>
              <a:t>    The second translation of Buddhist scriptures was initiated by Shi Dao ‘a.</a:t>
            </a:r>
          </a:p>
          <a:p>
            <a:endParaRPr lang="en-US" altLang="zh-CN" sz="2000" dirty="0"/>
          </a:p>
          <a:p>
            <a:r>
              <a:rPr lang="en-US" altLang="zh-CN" sz="2000" dirty="0"/>
              <a:t>Pioneer: Shi </a:t>
            </a:r>
            <a:r>
              <a:rPr lang="en-US" altLang="zh-CN" sz="2000" dirty="0" err="1"/>
              <a:t>Dao’an</a:t>
            </a:r>
            <a:r>
              <a:rPr lang="en-US" altLang="zh-CN" sz="2000" dirty="0"/>
              <a:t> </a:t>
            </a:r>
          </a:p>
          <a:p>
            <a:endParaRPr lang="en-US" altLang="zh-CN" sz="2000" dirty="0"/>
          </a:p>
          <a:p>
            <a:pPr algn="just"/>
            <a:r>
              <a:rPr lang="en-US" altLang="zh-CN" sz="2000" dirty="0"/>
              <a:t>Introduction : Shi </a:t>
            </a:r>
            <a:r>
              <a:rPr lang="en-US" altLang="zh-CN" sz="2000" dirty="0" err="1"/>
              <a:t>Dao’an</a:t>
            </a:r>
            <a:r>
              <a:rPr lang="en-US" altLang="zh-CN" sz="2000" dirty="0"/>
              <a:t> (312 ~ 385), born in Fu </a:t>
            </a:r>
            <a:r>
              <a:rPr lang="en-US" altLang="zh-CN" sz="2000" dirty="0" err="1"/>
              <a:t>liu</a:t>
            </a:r>
            <a:r>
              <a:rPr lang="en-US" altLang="zh-CN" sz="2000" dirty="0"/>
              <a:t>, </a:t>
            </a:r>
            <a:r>
              <a:rPr lang="en-US" altLang="zh-CN" sz="2000" dirty="0" err="1"/>
              <a:t>Changshan</a:t>
            </a:r>
            <a:r>
              <a:rPr lang="en-US" altLang="zh-CN" sz="2000" dirty="0"/>
              <a:t> County [3-4] (now Ji Zhou, Hebei Province), was an outstanding writer, Buddhist scholar and translator in the pre-Qin period. He was of the Han nationality.</a:t>
            </a:r>
          </a:p>
          <a:p>
            <a:endParaRPr lang="en-US" altLang="zh-CN" sz="1900" dirty="0"/>
          </a:p>
          <a:p>
            <a:endParaRPr lang="en-US" altLang="zh-CN" sz="1900" dirty="0"/>
          </a:p>
          <a:p>
            <a:endParaRPr lang="en-US" altLang="zh-CN" sz="1900" dirty="0"/>
          </a:p>
          <a:p>
            <a:endParaRPr lang="zh-CN" altLang="en-US" sz="1900" dirty="0"/>
          </a:p>
        </p:txBody>
      </p:sp>
      <p:pic>
        <p:nvPicPr>
          <p:cNvPr id="2050" name="Picture 2" descr="释道安">
            <a:extLst>
              <a:ext uri="{FF2B5EF4-FFF2-40B4-BE49-F238E27FC236}">
                <a16:creationId xmlns:a16="http://schemas.microsoft.com/office/drawing/2014/main" id="{737CA83E-C9B6-46AC-90A4-3F6C13EC87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35" r="25080"/>
          <a:stretch/>
        </p:blipFill>
        <p:spPr bwMode="auto">
          <a:xfrm>
            <a:off x="21" y="270568"/>
            <a:ext cx="4231157" cy="6259689"/>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92" name="Straight Connector 19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67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F9B389FA-6725-4794-A984-B76FF043B8B3}"/>
              </a:ext>
            </a:extLst>
          </p:cNvPr>
          <p:cNvSpPr>
            <a:spLocks noGrp="1"/>
          </p:cNvSpPr>
          <p:nvPr>
            <p:ph type="title"/>
          </p:nvPr>
        </p:nvSpPr>
        <p:spPr>
          <a:xfrm>
            <a:off x="5297762" y="329184"/>
            <a:ext cx="6251110" cy="1783080"/>
          </a:xfrm>
        </p:spPr>
        <p:txBody>
          <a:bodyPr anchor="b">
            <a:normAutofit/>
          </a:bodyPr>
          <a:lstStyle/>
          <a:p>
            <a:r>
              <a:rPr lang="en-US" altLang="zh-CN" sz="5400" b="1"/>
              <a:t>The third Period</a:t>
            </a:r>
            <a:endParaRPr lang="zh-CN" altLang="en-US" sz="5400"/>
          </a:p>
        </p:txBody>
      </p:sp>
      <p:pic>
        <p:nvPicPr>
          <p:cNvPr id="3074" name="Picture 2">
            <a:extLst>
              <a:ext uri="{FF2B5EF4-FFF2-40B4-BE49-F238E27FC236}">
                <a16:creationId xmlns:a16="http://schemas.microsoft.com/office/drawing/2014/main" id="{853CBEE6-9393-4E23-8207-572B50D075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55"/>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8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27AAB783-1826-4F0D-A686-47D7EDEDA85B}"/>
              </a:ext>
            </a:extLst>
          </p:cNvPr>
          <p:cNvSpPr>
            <a:spLocks noGrp="1"/>
          </p:cNvSpPr>
          <p:nvPr>
            <p:ph idx="1"/>
          </p:nvPr>
        </p:nvSpPr>
        <p:spPr>
          <a:xfrm>
            <a:off x="5297762" y="2706624"/>
            <a:ext cx="6251110" cy="3483864"/>
          </a:xfrm>
        </p:spPr>
        <p:txBody>
          <a:bodyPr>
            <a:normAutofit/>
          </a:bodyPr>
          <a:lstStyle/>
          <a:p>
            <a:pPr marL="0" indent="0">
              <a:buNone/>
            </a:pPr>
            <a:r>
              <a:rPr lang="en-US" altLang="zh-CN" sz="2000" dirty="0"/>
              <a:t> The third translation , also the most prosperous period, of Buddhist scriptures was initiated by Xuan Zang.</a:t>
            </a:r>
          </a:p>
          <a:p>
            <a:endParaRPr lang="en-US" altLang="zh-CN" sz="2000" dirty="0"/>
          </a:p>
          <a:p>
            <a:r>
              <a:rPr lang="en-US" altLang="zh-CN" sz="2000" dirty="0"/>
              <a:t>Pioneer: Xuan  Zang</a:t>
            </a:r>
          </a:p>
          <a:p>
            <a:endParaRPr lang="en-US" altLang="zh-CN" sz="2000" dirty="0"/>
          </a:p>
          <a:p>
            <a:r>
              <a:rPr lang="en-US" altLang="zh-CN" sz="2000" dirty="0"/>
              <a:t>Introduction : Xuan Zang (602-664), a prominent monk of the Tang Dynasty, was one of the four major translators of Buddhist sutras of Chinese Buddhism.</a:t>
            </a:r>
            <a:endParaRPr lang="zh-CN" altLang="en-US" sz="2000" dirty="0"/>
          </a:p>
        </p:txBody>
      </p:sp>
    </p:spTree>
    <p:extLst>
      <p:ext uri="{BB962C8B-B14F-4D97-AF65-F5344CB8AC3E}">
        <p14:creationId xmlns:p14="http://schemas.microsoft.com/office/powerpoint/2010/main" val="31391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3"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4"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标题 1">
            <a:extLst>
              <a:ext uri="{FF2B5EF4-FFF2-40B4-BE49-F238E27FC236}">
                <a16:creationId xmlns:a16="http://schemas.microsoft.com/office/drawing/2014/main" id="{A0914874-BE0D-4993-87FC-0AB323C99A2A}"/>
              </a:ext>
            </a:extLst>
          </p:cNvPr>
          <p:cNvSpPr>
            <a:spLocks noGrp="1"/>
          </p:cNvSpPr>
          <p:nvPr>
            <p:ph type="ctrTitle"/>
          </p:nvPr>
        </p:nvSpPr>
        <p:spPr>
          <a:xfrm>
            <a:off x="631767" y="1205346"/>
            <a:ext cx="4164677" cy="3848792"/>
          </a:xfrm>
        </p:spPr>
        <p:txBody>
          <a:bodyPr vert="horz" lIns="91440" tIns="45720" rIns="91440" bIns="45720" rtlCol="0" anchor="ctr">
            <a:normAutofit/>
          </a:bodyPr>
          <a:lstStyle/>
          <a:p>
            <a:pPr algn="l">
              <a:lnSpc>
                <a:spcPct val="150000"/>
              </a:lnSpc>
            </a:pPr>
            <a:r>
              <a:rPr lang="en-US" altLang="zh-CN" sz="3200" b="1" dirty="0">
                <a:effectLst>
                  <a:outerShdw blurRad="38100" dist="38100" dir="2700000" algn="tl">
                    <a:srgbClr val="000000">
                      <a:alpha val="43137"/>
                    </a:srgbClr>
                  </a:outerShdw>
                </a:effectLst>
              </a:rPr>
              <a:t>From the late Ming Dynasty to the early Qing Dynasty</a:t>
            </a:r>
          </a:p>
        </p:txBody>
      </p:sp>
      <p:sp>
        <p:nvSpPr>
          <p:cNvPr id="3" name="副标题 2">
            <a:extLst>
              <a:ext uri="{FF2B5EF4-FFF2-40B4-BE49-F238E27FC236}">
                <a16:creationId xmlns:a16="http://schemas.microsoft.com/office/drawing/2014/main" id="{023ED9A8-2D25-45FC-800B-C4CE3832B503}"/>
              </a:ext>
            </a:extLst>
          </p:cNvPr>
          <p:cNvSpPr>
            <a:spLocks noGrp="1"/>
          </p:cNvSpPr>
          <p:nvPr>
            <p:ph type="subTitle" idx="1"/>
          </p:nvPr>
        </p:nvSpPr>
        <p:spPr>
          <a:xfrm>
            <a:off x="5827222" y="340822"/>
            <a:ext cx="6284422" cy="5691678"/>
          </a:xfrm>
          <a:noFill/>
          <a:ln>
            <a:noFill/>
          </a:ln>
        </p:spPr>
        <p:txBody>
          <a:bodyPr vert="horz" lIns="91440" tIns="45720" rIns="91440" bIns="45720" rtlCol="0" anchor="ctr">
            <a:normAutofit/>
          </a:bodyPr>
          <a:lstStyle/>
          <a:p>
            <a:pPr indent="-228600" algn="l">
              <a:buFont typeface="Arial" panose="020B0604020202020204" pitchFamily="34" charset="0"/>
              <a:buChar char="•"/>
            </a:pPr>
            <a:r>
              <a:rPr lang="en-US" altLang="zh-CN" sz="2000" b="1" dirty="0">
                <a:solidFill>
                  <a:schemeClr val="tx2"/>
                </a:solidFill>
              </a:rPr>
              <a:t>Major Subject</a:t>
            </a:r>
            <a:r>
              <a:rPr lang="en-US" altLang="zh-CN" sz="2000" dirty="0">
                <a:solidFill>
                  <a:schemeClr val="tx2"/>
                </a:solidFill>
              </a:rPr>
              <a:t>: </a:t>
            </a:r>
            <a:r>
              <a:rPr lang="en-US" altLang="zh-CN" sz="2000" kern="1200" dirty="0">
                <a:solidFill>
                  <a:schemeClr val="tx1"/>
                </a:solidFill>
                <a:latin typeface="+mj-lt"/>
                <a:ea typeface="+mj-ea"/>
                <a:cs typeface="+mj-cs"/>
              </a:rPr>
              <a:t>science and technology</a:t>
            </a:r>
            <a:endParaRPr lang="zh-CN" altLang="en-US" sz="2000" dirty="0"/>
          </a:p>
          <a:p>
            <a:pPr algn="l"/>
            <a:endParaRPr lang="en-US" altLang="zh-CN" sz="2000" dirty="0">
              <a:solidFill>
                <a:schemeClr val="tx2"/>
              </a:solidFill>
            </a:endParaRPr>
          </a:p>
          <a:p>
            <a:pPr indent="-228600" algn="l">
              <a:buFont typeface="Arial" panose="020B0604020202020204" pitchFamily="34" charset="0"/>
              <a:buChar char="•"/>
            </a:pPr>
            <a:r>
              <a:rPr lang="en-US" altLang="zh-CN" sz="2000" b="1" dirty="0">
                <a:solidFill>
                  <a:schemeClr val="tx2"/>
                </a:solidFill>
              </a:rPr>
              <a:t>Representative Figures</a:t>
            </a:r>
            <a:r>
              <a:rPr lang="en-US" altLang="zh-CN" sz="2000" dirty="0">
                <a:solidFill>
                  <a:schemeClr val="tx2"/>
                </a:solidFill>
              </a:rPr>
              <a:t>: Xu </a:t>
            </a:r>
            <a:r>
              <a:rPr lang="en-US" altLang="zh-CN" sz="2000" dirty="0" err="1">
                <a:solidFill>
                  <a:schemeClr val="tx2"/>
                </a:solidFill>
              </a:rPr>
              <a:t>Guangqi</a:t>
            </a:r>
            <a:r>
              <a:rPr lang="en-US" altLang="zh-CN" sz="2000" dirty="0">
                <a:solidFill>
                  <a:schemeClr val="tx2"/>
                </a:solidFill>
              </a:rPr>
              <a:t> ,Matteo Ricci </a:t>
            </a:r>
          </a:p>
          <a:p>
            <a:pPr indent="-228600" algn="l">
              <a:buFont typeface="Arial" panose="020B0604020202020204" pitchFamily="34" charset="0"/>
              <a:buChar char="•"/>
            </a:pPr>
            <a:endParaRPr lang="en-US" altLang="zh-CN" sz="2000" dirty="0">
              <a:solidFill>
                <a:schemeClr val="tx2"/>
              </a:solidFill>
            </a:endParaRPr>
          </a:p>
          <a:p>
            <a:pPr indent="-228600" algn="l">
              <a:buFont typeface="Arial" panose="020B0604020202020204" pitchFamily="34" charset="0"/>
              <a:buChar char="•"/>
            </a:pPr>
            <a:r>
              <a:rPr lang="en-US" altLang="zh-CN" sz="2000" b="1" dirty="0">
                <a:solidFill>
                  <a:schemeClr val="tx2"/>
                </a:solidFill>
              </a:rPr>
              <a:t>Purpose</a:t>
            </a:r>
            <a:r>
              <a:rPr lang="en-US" altLang="zh-CN" sz="2000" dirty="0">
                <a:solidFill>
                  <a:schemeClr val="tx2"/>
                </a:solidFill>
              </a:rPr>
              <a:t>: Importing advanced technologies</a:t>
            </a:r>
          </a:p>
          <a:p>
            <a:pPr indent="-228600" algn="l">
              <a:buFont typeface="Arial" panose="020B0604020202020204" pitchFamily="34" charset="0"/>
              <a:buChar char="•"/>
            </a:pPr>
            <a:endParaRPr lang="en-US" altLang="zh-CN" sz="2000" dirty="0">
              <a:solidFill>
                <a:schemeClr val="tx2"/>
              </a:solidFill>
            </a:endParaRPr>
          </a:p>
          <a:p>
            <a:pPr indent="-228600" algn="l">
              <a:buFont typeface="Arial" panose="020B0604020202020204" pitchFamily="34" charset="0"/>
              <a:buChar char="•"/>
            </a:pPr>
            <a:r>
              <a:rPr lang="en-US" altLang="zh-CN" sz="2000" b="1" dirty="0">
                <a:solidFill>
                  <a:schemeClr val="tx2"/>
                </a:solidFill>
              </a:rPr>
              <a:t>Significance</a:t>
            </a:r>
            <a:r>
              <a:rPr lang="en-US" altLang="zh-CN" sz="2000" dirty="0">
                <a:solidFill>
                  <a:schemeClr val="tx2"/>
                </a:solidFill>
              </a:rPr>
              <a:t> : Promoting the development of modern technologies in China</a:t>
            </a:r>
          </a:p>
          <a:p>
            <a:pPr indent="-228600" algn="l">
              <a:buFont typeface="Arial" panose="020B0604020202020204" pitchFamily="34" charset="0"/>
              <a:buChar char="•"/>
            </a:pPr>
            <a:endParaRPr lang="en-US" altLang="zh-CN" sz="1800" dirty="0">
              <a:solidFill>
                <a:schemeClr val="tx2"/>
              </a:solidFill>
            </a:endParaRPr>
          </a:p>
        </p:txBody>
      </p:sp>
    </p:spTree>
    <p:extLst>
      <p:ext uri="{BB962C8B-B14F-4D97-AF65-F5344CB8AC3E}">
        <p14:creationId xmlns:p14="http://schemas.microsoft.com/office/powerpoint/2010/main" val="353468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CD6162C0-3EDD-40FA-A73C-1F0CAE1D2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利玛窦">
            <a:extLst>
              <a:ext uri="{FF2B5EF4-FFF2-40B4-BE49-F238E27FC236}">
                <a16:creationId xmlns:a16="http://schemas.microsoft.com/office/drawing/2014/main" id="{A56A7DD0-DC70-477C-92E1-3AFA1AC0B3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8" b="30558"/>
          <a:stretch/>
        </p:blipFill>
        <p:spPr bwMode="auto">
          <a:xfrm>
            <a:off x="685800" y="685808"/>
            <a:ext cx="3391786" cy="24029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徐光启">
            <a:extLst>
              <a:ext uri="{FF2B5EF4-FFF2-40B4-BE49-F238E27FC236}">
                <a16:creationId xmlns:a16="http://schemas.microsoft.com/office/drawing/2014/main" id="{D4B86C90-ED60-4C8B-9677-C57424F36D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05" r="2" b="38956"/>
          <a:stretch/>
        </p:blipFill>
        <p:spPr bwMode="auto">
          <a:xfrm>
            <a:off x="685799" y="3769232"/>
            <a:ext cx="3391787" cy="240296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2C1D9676-D68F-46A6-913B-4F3218503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2" y="0"/>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E69AA0E-5F7C-4693-8968-D405B880A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1401" y="685800"/>
            <a:ext cx="6057900"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副标题 2">
            <a:extLst>
              <a:ext uri="{FF2B5EF4-FFF2-40B4-BE49-F238E27FC236}">
                <a16:creationId xmlns:a16="http://schemas.microsoft.com/office/drawing/2014/main" id="{4DDE16C2-5FAB-4A78-A49C-B61CB2F9FDB8}"/>
              </a:ext>
            </a:extLst>
          </p:cNvPr>
          <p:cNvSpPr>
            <a:spLocks noGrp="1"/>
          </p:cNvSpPr>
          <p:nvPr>
            <p:ph type="subTitle" idx="1"/>
          </p:nvPr>
        </p:nvSpPr>
        <p:spPr>
          <a:xfrm>
            <a:off x="5451402" y="685800"/>
            <a:ext cx="6054798" cy="5486392"/>
          </a:xfrm>
        </p:spPr>
        <p:txBody>
          <a:bodyPr anchor="t">
            <a:normAutofit fontScale="92500" lnSpcReduction="20000"/>
          </a:bodyPr>
          <a:lstStyle/>
          <a:p>
            <a:pPr marL="0" indent="0" algn="just">
              <a:buNone/>
            </a:pPr>
            <a:r>
              <a:rPr lang="en-US" altLang="zh-CN" sz="2000" dirty="0">
                <a:solidFill>
                  <a:schemeClr val="tx1">
                    <a:lumMod val="65000"/>
                    <a:lumOff val="35000"/>
                  </a:schemeClr>
                </a:solidFill>
              </a:rPr>
              <a:t>    </a:t>
            </a:r>
            <a:r>
              <a:rPr lang="en-US" altLang="zh-CN" sz="2200" dirty="0">
                <a:solidFill>
                  <a:schemeClr val="tx1">
                    <a:lumMod val="65000"/>
                    <a:lumOff val="35000"/>
                  </a:schemeClr>
                </a:solidFill>
              </a:rPr>
              <a:t>Translating activities focused mainly on Western books in terms of science and technologies from the late Ming Dynasty to the early Qing Dynasty, including astronomy, mathematics, physics and mechanical engineering.</a:t>
            </a:r>
          </a:p>
          <a:p>
            <a:pPr marL="0" indent="0" algn="just">
              <a:buNone/>
            </a:pPr>
            <a:endParaRPr lang="en-US" altLang="zh-CN" sz="2200" dirty="0">
              <a:solidFill>
                <a:schemeClr val="tx1">
                  <a:lumMod val="65000"/>
                  <a:lumOff val="35000"/>
                </a:schemeClr>
              </a:solidFill>
            </a:endParaRPr>
          </a:p>
          <a:p>
            <a:pPr marL="0" indent="0" algn="just">
              <a:buNone/>
            </a:pPr>
            <a:r>
              <a:rPr lang="en-US" altLang="zh-CN" sz="2200" dirty="0">
                <a:solidFill>
                  <a:schemeClr val="tx1">
                    <a:lumMod val="65000"/>
                    <a:lumOff val="35000"/>
                  </a:schemeClr>
                </a:solidFill>
              </a:rPr>
              <a:t>Pioneer: Xu </a:t>
            </a:r>
            <a:r>
              <a:rPr lang="en-US" altLang="zh-CN" sz="2200" dirty="0" err="1">
                <a:solidFill>
                  <a:schemeClr val="tx1">
                    <a:lumMod val="65000"/>
                    <a:lumOff val="35000"/>
                  </a:schemeClr>
                </a:solidFill>
              </a:rPr>
              <a:t>Guangqi</a:t>
            </a:r>
            <a:r>
              <a:rPr lang="en-US" altLang="zh-CN" sz="2200" dirty="0">
                <a:solidFill>
                  <a:schemeClr val="tx1">
                    <a:lumMod val="65000"/>
                    <a:lumOff val="35000"/>
                  </a:schemeClr>
                </a:solidFill>
              </a:rPr>
              <a:t> and Matte Ricci</a:t>
            </a:r>
          </a:p>
          <a:p>
            <a:pPr algn="just"/>
            <a:endParaRPr lang="en-US" altLang="zh-CN" sz="2200" dirty="0">
              <a:solidFill>
                <a:schemeClr val="tx1">
                  <a:lumMod val="65000"/>
                  <a:lumOff val="35000"/>
                </a:schemeClr>
              </a:solidFill>
            </a:endParaRPr>
          </a:p>
          <a:p>
            <a:pPr algn="just"/>
            <a:r>
              <a:rPr lang="en-US" altLang="zh-CN" sz="2200" dirty="0">
                <a:solidFill>
                  <a:schemeClr val="tx1">
                    <a:lumMod val="65000"/>
                    <a:lumOff val="35000"/>
                  </a:schemeClr>
                </a:solidFill>
              </a:rPr>
              <a:t>Introductions : Xu </a:t>
            </a:r>
            <a:r>
              <a:rPr lang="en-US" altLang="zh-CN" sz="2200" dirty="0" err="1">
                <a:solidFill>
                  <a:schemeClr val="tx1">
                    <a:lumMod val="65000"/>
                    <a:lumOff val="35000"/>
                  </a:schemeClr>
                </a:solidFill>
              </a:rPr>
              <a:t>Guangqi</a:t>
            </a:r>
            <a:r>
              <a:rPr lang="en-US" altLang="zh-CN" sz="2200" dirty="0">
                <a:solidFill>
                  <a:schemeClr val="tx1">
                    <a:lumMod val="65000"/>
                    <a:lumOff val="35000"/>
                  </a:schemeClr>
                </a:solidFill>
              </a:rPr>
              <a:t>  (1562-1633), styled Zi Xian, styled Xuan Hu, posthumous wending, a native of Shanghai, </a:t>
            </a:r>
            <a:r>
              <a:rPr lang="en-US" altLang="zh-CN" sz="2200" dirty="0" err="1">
                <a:solidFill>
                  <a:schemeClr val="tx1">
                    <a:lumMod val="65000"/>
                    <a:lumOff val="35000"/>
                  </a:schemeClr>
                </a:solidFill>
              </a:rPr>
              <a:t>wanli</a:t>
            </a:r>
            <a:r>
              <a:rPr lang="en-US" altLang="zh-CN" sz="2200" dirty="0">
                <a:solidFill>
                  <a:schemeClr val="tx1">
                    <a:lumMod val="65000"/>
                    <a:lumOff val="35000"/>
                  </a:schemeClr>
                </a:solidFill>
              </a:rPr>
              <a:t> </a:t>
            </a:r>
            <a:r>
              <a:rPr lang="en-US" altLang="zh-CN" sz="2200" dirty="0" err="1">
                <a:solidFill>
                  <a:schemeClr val="tx1">
                    <a:lumMod val="65000"/>
                    <a:lumOff val="35000"/>
                  </a:schemeClr>
                </a:solidFill>
              </a:rPr>
              <a:t>Jinshi</a:t>
            </a:r>
            <a:r>
              <a:rPr lang="en-US" altLang="zh-CN" sz="2200" dirty="0">
                <a:solidFill>
                  <a:schemeClr val="tx1">
                    <a:lumMod val="65000"/>
                    <a:lumOff val="35000"/>
                  </a:schemeClr>
                </a:solidFill>
              </a:rPr>
              <a:t>, official to the </a:t>
            </a:r>
            <a:r>
              <a:rPr lang="en-US" altLang="zh-CN" sz="2200" dirty="0" err="1">
                <a:solidFill>
                  <a:schemeClr val="tx1">
                    <a:lumMod val="65000"/>
                    <a:lumOff val="35000"/>
                  </a:schemeClr>
                </a:solidFill>
              </a:rPr>
              <a:t>Chongzhen</a:t>
            </a:r>
            <a:r>
              <a:rPr lang="en-US" altLang="zh-CN" sz="2200" dirty="0">
                <a:solidFill>
                  <a:schemeClr val="tx1">
                    <a:lumMod val="65000"/>
                    <a:lumOff val="35000"/>
                  </a:schemeClr>
                </a:solidFill>
              </a:rPr>
              <a:t> Court of Rites, grand bachelor of </a:t>
            </a:r>
            <a:r>
              <a:rPr lang="en-US" altLang="zh-CN" sz="2200" dirty="0" err="1">
                <a:solidFill>
                  <a:schemeClr val="tx1">
                    <a:lumMod val="65000"/>
                    <a:lumOff val="35000"/>
                  </a:schemeClr>
                </a:solidFill>
              </a:rPr>
              <a:t>Wenyuan</a:t>
            </a:r>
            <a:r>
              <a:rPr lang="en-US" altLang="zh-CN" sz="2200" dirty="0">
                <a:solidFill>
                  <a:schemeClr val="tx1">
                    <a:lumMod val="65000"/>
                    <a:lumOff val="35000"/>
                  </a:schemeClr>
                </a:solidFill>
              </a:rPr>
              <a:t> Pavilion, deputy assistant to the Cabinet.</a:t>
            </a:r>
          </a:p>
          <a:p>
            <a:pPr algn="just"/>
            <a:endParaRPr lang="en-US" altLang="zh-CN" sz="2200" dirty="0">
              <a:solidFill>
                <a:schemeClr val="tx1">
                  <a:lumMod val="65000"/>
                  <a:lumOff val="35000"/>
                </a:schemeClr>
              </a:solidFill>
            </a:endParaRPr>
          </a:p>
          <a:p>
            <a:pPr algn="just"/>
            <a:r>
              <a:rPr lang="en-US" altLang="zh-CN" sz="2200" dirty="0" err="1">
                <a:solidFill>
                  <a:schemeClr val="tx1">
                    <a:lumMod val="65000"/>
                    <a:lumOff val="35000"/>
                  </a:schemeClr>
                </a:solidFill>
              </a:rPr>
              <a:t>MatteoRicci</a:t>
            </a:r>
            <a:r>
              <a:rPr lang="en-US" altLang="zh-CN" sz="2200" dirty="0">
                <a:solidFill>
                  <a:schemeClr val="tx1">
                    <a:lumMod val="65000"/>
                    <a:lumOff val="35000"/>
                  </a:schemeClr>
                </a:solidFill>
              </a:rPr>
              <a:t> (1552-1610) was an Italian Catholic Jesuit missionary and scholar. In 1582 (the 10th year of </a:t>
            </a:r>
            <a:r>
              <a:rPr lang="en-US" altLang="zh-CN" sz="2200" dirty="0" err="1">
                <a:solidFill>
                  <a:schemeClr val="tx1">
                    <a:lumMod val="65000"/>
                    <a:lumOff val="35000"/>
                  </a:schemeClr>
                </a:solidFill>
              </a:rPr>
              <a:t>Wanli</a:t>
            </a:r>
            <a:r>
              <a:rPr lang="en-US" altLang="zh-CN" sz="2200" dirty="0">
                <a:solidFill>
                  <a:schemeClr val="tx1">
                    <a:lumMod val="65000"/>
                    <a:lumOff val="35000"/>
                  </a:schemeClr>
                </a:solidFill>
              </a:rPr>
              <a:t> Ming Dynasty), he was sent to China to preach. He died in Beijing in 1610. He had preached in China for 28 years and was one of the earliest Missionaries of the Catholic Church in China.</a:t>
            </a:r>
          </a:p>
        </p:txBody>
      </p:sp>
    </p:spTree>
    <p:extLst>
      <p:ext uri="{BB962C8B-B14F-4D97-AF65-F5344CB8AC3E}">
        <p14:creationId xmlns:p14="http://schemas.microsoft.com/office/powerpoint/2010/main" val="333102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7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500"/>
                                  </p:stCondLst>
                                  <p:iterate>
                                    <p:tmPct val="10000"/>
                                  </p:iterate>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7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D85AF538-446E-47B3-9E66-02D22036A3A3}"/>
              </a:ext>
            </a:extLst>
          </p:cNvPr>
          <p:cNvSpPr>
            <a:spLocks noGrp="1"/>
          </p:cNvSpPr>
          <p:nvPr>
            <p:ph type="title"/>
          </p:nvPr>
        </p:nvSpPr>
        <p:spPr>
          <a:xfrm>
            <a:off x="1115568" y="548640"/>
            <a:ext cx="10168128" cy="1179576"/>
          </a:xfrm>
        </p:spPr>
        <p:txBody>
          <a:bodyPr>
            <a:normAutofit/>
          </a:bodyPr>
          <a:lstStyle/>
          <a:p>
            <a:r>
              <a:rPr lang="en-US" altLang="zh-CN" sz="3700" kern="1200">
                <a:latin typeface="+mj-lt"/>
                <a:ea typeface="+mj-ea"/>
                <a:cs typeface="+mj-cs"/>
              </a:rPr>
              <a:t>From the Opium War to the May Fourth Movement</a:t>
            </a:r>
            <a:endParaRPr lang="zh-CN" altLang="en-US" sz="3700" b="1"/>
          </a:p>
        </p:txBody>
      </p:sp>
      <p:sp>
        <p:nvSpPr>
          <p:cNvPr id="21"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内容占位符 2">
            <a:extLst>
              <a:ext uri="{FF2B5EF4-FFF2-40B4-BE49-F238E27FC236}">
                <a16:creationId xmlns:a16="http://schemas.microsoft.com/office/drawing/2014/main" id="{0DEC8CD6-9A5C-4136-AD9E-F96B37B02DDF}"/>
              </a:ext>
            </a:extLst>
          </p:cNvPr>
          <p:cNvSpPr>
            <a:spLocks noGrp="1"/>
          </p:cNvSpPr>
          <p:nvPr>
            <p:ph idx="1"/>
          </p:nvPr>
        </p:nvSpPr>
        <p:spPr>
          <a:xfrm>
            <a:off x="1115568" y="2481943"/>
            <a:ext cx="10168128" cy="3695020"/>
          </a:xfrm>
        </p:spPr>
        <p:txBody>
          <a:bodyPr>
            <a:normAutofit/>
          </a:bodyPr>
          <a:lstStyle/>
          <a:p>
            <a:pPr indent="-228600">
              <a:buFont typeface="Arial" panose="020B0604020202020204" pitchFamily="34" charset="0"/>
              <a:buChar char="•"/>
            </a:pPr>
            <a:r>
              <a:rPr lang="en-US" altLang="zh-CN" sz="2200" b="1" dirty="0"/>
              <a:t>Major Subject</a:t>
            </a:r>
            <a:r>
              <a:rPr lang="en-US" altLang="zh-CN" sz="2200" dirty="0"/>
              <a:t>: </a:t>
            </a:r>
            <a:r>
              <a:rPr lang="en-US" altLang="zh-CN" sz="2200" kern="1200" dirty="0">
                <a:latin typeface="+mj-lt"/>
                <a:ea typeface="+mj-ea"/>
                <a:cs typeface="+mj-cs"/>
              </a:rPr>
              <a:t>Political thinking and literature</a:t>
            </a:r>
            <a:endParaRPr lang="zh-CN" altLang="en-US" sz="2200" dirty="0"/>
          </a:p>
          <a:p>
            <a:endParaRPr lang="en-US" altLang="zh-CN" sz="2200" dirty="0"/>
          </a:p>
          <a:p>
            <a:pPr indent="-228600">
              <a:buFont typeface="Arial" panose="020B0604020202020204" pitchFamily="34" charset="0"/>
              <a:buChar char="•"/>
            </a:pPr>
            <a:r>
              <a:rPr lang="en-US" altLang="zh-CN" sz="2200" b="1" dirty="0"/>
              <a:t>Representative Figures</a:t>
            </a:r>
            <a:r>
              <a:rPr lang="en-US" altLang="zh-CN" sz="2200" dirty="0"/>
              <a:t>: Lin </a:t>
            </a:r>
            <a:r>
              <a:rPr lang="en-US" altLang="zh-CN" sz="2200" dirty="0" err="1"/>
              <a:t>Zexu</a:t>
            </a:r>
            <a:r>
              <a:rPr lang="en-US" altLang="zh-CN" sz="2200" dirty="0"/>
              <a:t> , Yan Fu</a:t>
            </a:r>
          </a:p>
          <a:p>
            <a:pPr indent="-228600">
              <a:buFont typeface="Arial" panose="020B0604020202020204" pitchFamily="34" charset="0"/>
              <a:buChar char="•"/>
            </a:pPr>
            <a:endParaRPr lang="en-US" altLang="zh-CN" sz="2200" dirty="0"/>
          </a:p>
          <a:p>
            <a:pPr indent="-228600">
              <a:buFont typeface="Arial" panose="020B0604020202020204" pitchFamily="34" charset="0"/>
              <a:buChar char="•"/>
            </a:pPr>
            <a:r>
              <a:rPr lang="en-US" altLang="zh-CN" sz="2200" b="1" dirty="0"/>
              <a:t>Purpose</a:t>
            </a:r>
            <a:r>
              <a:rPr lang="en-US" altLang="zh-CN" sz="2200" dirty="0"/>
              <a:t>: Importing Western culture and classic literatures</a:t>
            </a:r>
          </a:p>
          <a:p>
            <a:pPr indent="-228600">
              <a:buFont typeface="Arial" panose="020B0604020202020204" pitchFamily="34" charset="0"/>
              <a:buChar char="•"/>
            </a:pPr>
            <a:endParaRPr lang="en-US" altLang="zh-CN" sz="2200" dirty="0"/>
          </a:p>
          <a:p>
            <a:pPr indent="-228600">
              <a:buFont typeface="Arial" panose="020B0604020202020204" pitchFamily="34" charset="0"/>
              <a:buChar char="•"/>
            </a:pPr>
            <a:r>
              <a:rPr lang="en-US" altLang="zh-CN" sz="2200" b="1" dirty="0"/>
              <a:t>Significance</a:t>
            </a:r>
            <a:r>
              <a:rPr lang="en-US" altLang="zh-CN" sz="2200" dirty="0"/>
              <a:t> :Bringing a great convergence of Western culture and Chinese culture</a:t>
            </a:r>
            <a:endParaRPr lang="zh-CN" altLang="en-US" sz="2200" dirty="0"/>
          </a:p>
        </p:txBody>
      </p:sp>
    </p:spTree>
    <p:extLst>
      <p:ext uri="{BB962C8B-B14F-4D97-AF65-F5344CB8AC3E}">
        <p14:creationId xmlns:p14="http://schemas.microsoft.com/office/powerpoint/2010/main" val="328262512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782</Words>
  <Application>Microsoft Office PowerPoint</Application>
  <PresentationFormat>宽屏</PresentationFormat>
  <Paragraphs>69</Paragraphs>
  <Slides>14</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等线</vt:lpstr>
      <vt:lpstr>等线 Light</vt:lpstr>
      <vt:lpstr>Arial</vt:lpstr>
      <vt:lpstr>Calibri</vt:lpstr>
      <vt:lpstr>Office 主题​​</vt:lpstr>
      <vt:lpstr>A Brief History of Chinese Translation Before the May Fourth Movement</vt:lpstr>
      <vt:lpstr>Ⅰ. From the Eastern Han Dynasty to the Tang and Song Dynasties  Ⅱ. From the late Ming Dynasty to the early Qing Dynasty  Ⅲ. From the Opium War to the May Fourth Movement  Ⅳ. From the May Fourth Movement to the contemporary era</vt:lpstr>
      <vt:lpstr>From the Eastern Han Dynasty to the Tang and Song Dynasties</vt:lpstr>
      <vt:lpstr>The First Period </vt:lpstr>
      <vt:lpstr>The Second Period</vt:lpstr>
      <vt:lpstr>The third Period</vt:lpstr>
      <vt:lpstr>From the late Ming Dynasty to the early Qing Dynasty</vt:lpstr>
      <vt:lpstr>PowerPoint 演示文稿</vt:lpstr>
      <vt:lpstr>From the Opium War to the May Fourth Movement</vt:lpstr>
      <vt:lpstr>PowerPoint 演示文稿</vt:lpstr>
      <vt:lpstr>PowerPoint 演示文稿</vt:lpstr>
      <vt:lpstr>From the May Fourth Movement to the contemporary era </vt:lpstr>
      <vt:lpstr>Conclusion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Chinese Translation Before the May Fourth Movement</dc:title>
  <dc:creator>邓 阳林</dc:creator>
  <cp:lastModifiedBy>邓 阳林</cp:lastModifiedBy>
  <cp:revision>1</cp:revision>
  <dcterms:created xsi:type="dcterms:W3CDTF">2022-03-10T09:59:22Z</dcterms:created>
  <dcterms:modified xsi:type="dcterms:W3CDTF">2022-03-10T13:13:02Z</dcterms:modified>
</cp:coreProperties>
</file>