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0" r:id="rId7"/>
    <p:sldId id="261" r:id="rId8"/>
    <p:sldId id="262" r:id="rId9"/>
    <p:sldId id="263" r:id="rId10"/>
    <p:sldId id="264" r:id="rId11"/>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83.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jpe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2.png"/><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4.xml"/><Relationship Id="rId2" Type="http://schemas.openxmlformats.org/officeDocument/2006/relationships/image" Target="../media/image4.png"/><Relationship Id="rId1" Type="http://schemas.openxmlformats.org/officeDocument/2006/relationships/hyperlink" Target="https://www.bilibili.com/video/BV1u51sY6EHD/" TargetMode="Externa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外国女人无字表情包，“超有病”😛_5_收头头_来自小红书网页版"/>
          <p:cNvPicPr>
            <a:picLocks noChangeAspect="1"/>
          </p:cNvPicPr>
          <p:nvPr/>
        </p:nvPicPr>
        <p:blipFill>
          <a:blip r:embed="rId1"/>
          <a:stretch>
            <a:fillRect/>
          </a:stretch>
        </p:blipFill>
        <p:spPr>
          <a:xfrm>
            <a:off x="1910080" y="1299845"/>
            <a:ext cx="8229600" cy="5433060"/>
          </a:xfrm>
          <a:prstGeom prst="rect">
            <a:avLst/>
          </a:prstGeom>
        </p:spPr>
      </p:pic>
      <p:grpSp>
        <p:nvGrpSpPr>
          <p:cNvPr id="25" name="组合 24"/>
          <p:cNvGrpSpPr/>
          <p:nvPr/>
        </p:nvGrpSpPr>
        <p:grpSpPr>
          <a:xfrm flipH="1">
            <a:off x="11220450" y="406400"/>
            <a:ext cx="406400" cy="152400"/>
            <a:chOff x="11110" y="-606"/>
            <a:chExt cx="640" cy="240"/>
          </a:xfrm>
          <a:solidFill>
            <a:schemeClr val="tx1"/>
          </a:solidFill>
        </p:grpSpPr>
        <p:sp>
          <p:nvSpPr>
            <p:cNvPr id="22" name="等腰三角形 21"/>
            <p:cNvSpPr/>
            <p:nvPr>
              <p:custDataLst>
                <p:tags r:id="rId2"/>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no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23" name="等腰三角形 22"/>
            <p:cNvSpPr/>
            <p:nvPr>
              <p:custDataLst>
                <p:tags r:id="rId3"/>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no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24" name="等腰三角形 23"/>
            <p:cNvSpPr/>
            <p:nvPr>
              <p:custDataLst>
                <p:tags r:id="rId4"/>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no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sp>
        <p:nvSpPr>
          <p:cNvPr id="4" name="十字星 3"/>
          <p:cNvSpPr/>
          <p:nvPr>
            <p:custDataLst>
              <p:tags r:id="rId5"/>
            </p:custDataLst>
          </p:nvPr>
        </p:nvSpPr>
        <p:spPr>
          <a:xfrm>
            <a:off x="391795" y="305435"/>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5" name="椭圆 4"/>
          <p:cNvSpPr/>
          <p:nvPr>
            <p:custDataLst>
              <p:tags r:id="rId6"/>
            </p:custDataLst>
          </p:nvPr>
        </p:nvSpPr>
        <p:spPr>
          <a:xfrm rot="18862293">
            <a:off x="234950" y="322580"/>
            <a:ext cx="730250" cy="368300"/>
          </a:xfrm>
          <a:prstGeom prst="ellipse">
            <a:avLst/>
          </a:prstGeom>
          <a:noFill/>
          <a:ln w="19050">
            <a:gradFill>
              <a:gsLst>
                <a:gs pos="5000">
                  <a:schemeClr val="accent1">
                    <a:lumMod val="5000"/>
                    <a:lumOff val="95000"/>
                    <a:alpha val="0"/>
                  </a:schemeClr>
                </a:gs>
                <a:gs pos="85000">
                  <a:schemeClr val="tx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cxnSp>
        <p:nvCxnSpPr>
          <p:cNvPr id="3" name="直接连接符 2"/>
          <p:cNvCxnSpPr/>
          <p:nvPr/>
        </p:nvCxnSpPr>
        <p:spPr>
          <a:xfrm>
            <a:off x="1767205" y="1779270"/>
            <a:ext cx="0" cy="976630"/>
          </a:xfrm>
          <a:prstGeom prst="line">
            <a:avLst/>
          </a:prstGeom>
          <a:ln>
            <a:noFill/>
          </a:ln>
        </p:spPr>
        <p:style>
          <a:lnRef idx="2">
            <a:schemeClr val="accent1"/>
          </a:lnRef>
          <a:fillRef idx="0">
            <a:srgbClr val="FFFFFF"/>
          </a:fillRef>
          <a:effectRef idx="0">
            <a:srgbClr val="FFFFFF"/>
          </a:effectRef>
          <a:fontRef idx="minor">
            <a:schemeClr val="tx1"/>
          </a:fontRef>
        </p:style>
      </p:cxnSp>
      <p:sp>
        <p:nvSpPr>
          <p:cNvPr id="6" name="文本框 5"/>
          <p:cNvSpPr txBox="1"/>
          <p:nvPr>
            <p:custDataLst>
              <p:tags r:id="rId7"/>
            </p:custDataLst>
          </p:nvPr>
        </p:nvSpPr>
        <p:spPr>
          <a:xfrm>
            <a:off x="1056005" y="802322"/>
            <a:ext cx="10520045" cy="995045"/>
          </a:xfrm>
          <a:prstGeom prst="rect">
            <a:avLst/>
          </a:prstGeom>
          <a:noFill/>
          <a:ln w="19050">
            <a:noFill/>
            <a:prstDash val="solid"/>
          </a:ln>
        </p:spPr>
        <p:txBody>
          <a:bodyPr wrap="square" lIns="0" tIns="0" rIns="0" bIns="0" rtlCol="0">
            <a:noAutofit/>
          </a:bodyPr>
          <a:lstStyle>
            <a:defPPr>
              <a:defRPr lang="zh-CN"/>
            </a:defPPr>
            <a:lvl1pPr lvl="0">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sz="8000" dirty="0">
                <a:ln>
                  <a:noFill/>
                </a:ln>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别犯困！还剩最后一趴</a:t>
            </a:r>
            <a:endParaRPr lang="zh-CN" altLang="en-US" sz="8000" dirty="0">
              <a:ln>
                <a:noFill/>
              </a:ln>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4360" y="2711267"/>
            <a:ext cx="336550" cy="1443086"/>
          </a:xfrm>
          <a:prstGeom prst="rect">
            <a:avLst/>
          </a:prstGeom>
        </p:spPr>
      </p:pic>
      <p:sp>
        <p:nvSpPr>
          <p:cNvPr id="10" name="文本框 9"/>
          <p:cNvSpPr txBox="1"/>
          <p:nvPr>
            <p:custDataLst>
              <p:tags r:id="rId3"/>
            </p:custDataLst>
          </p:nvPr>
        </p:nvSpPr>
        <p:spPr>
          <a:xfrm>
            <a:off x="1298388" y="714476"/>
            <a:ext cx="3348990" cy="768350"/>
          </a:xfrm>
          <a:prstGeom prst="rect">
            <a:avLst/>
          </a:prstGeom>
          <a:noFill/>
        </p:spPr>
        <p:txBody>
          <a:bodyPr wrap="square" rtlCol="0" anchor="t">
            <a:spAutoFit/>
          </a:bodyPr>
          <a:lstStyle/>
          <a:p>
            <a:pPr algn="l"/>
            <a:r>
              <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PART  03</a:t>
            </a:r>
            <a:endPar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nvGrpSpPr>
          <p:cNvPr id="12" name="组合 11"/>
          <p:cNvGrpSpPr/>
          <p:nvPr/>
        </p:nvGrpSpPr>
        <p:grpSpPr>
          <a:xfrm>
            <a:off x="1407153" y="5956224"/>
            <a:ext cx="537845" cy="201930"/>
            <a:chOff x="11110" y="-606"/>
            <a:chExt cx="640" cy="240"/>
          </a:xfrm>
          <a:solidFill>
            <a:schemeClr val="tx1"/>
          </a:solidFill>
        </p:grpSpPr>
        <p:sp>
          <p:nvSpPr>
            <p:cNvPr id="13" name="等腰三角形 12"/>
            <p:cNvSpPr/>
            <p:nvPr>
              <p:custDataLst>
                <p:tags r:id="rId4"/>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4" name="等腰三角形 13"/>
            <p:cNvSpPr/>
            <p:nvPr>
              <p:custDataLst>
                <p:tags r:id="rId5"/>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5" name="等腰三角形 14"/>
            <p:cNvSpPr/>
            <p:nvPr>
              <p:custDataLst>
                <p:tags r:id="rId6"/>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sp>
        <p:nvSpPr>
          <p:cNvPr id="21" name="文本框 2"/>
          <p:cNvSpPr txBox="1">
            <a:spLocks noChangeArrowheads="1"/>
          </p:cNvSpPr>
          <p:nvPr/>
        </p:nvSpPr>
        <p:spPr bwMode="auto">
          <a:xfrm>
            <a:off x="1252855" y="1601810"/>
            <a:ext cx="48431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公主王子们</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这是第三部分</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sp>
        <p:nvSpPr>
          <p:cNvPr id="22" name="文本框 3"/>
          <p:cNvSpPr txBox="1"/>
          <p:nvPr/>
        </p:nvSpPr>
        <p:spPr>
          <a:xfrm>
            <a:off x="1298575" y="3766503"/>
            <a:ext cx="4633595" cy="49720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Part3 Money-saving Tips</a:t>
            </a:r>
            <a:r>
              <a:rPr kumimoji="1" lang="en-US" altLang="zh-CN" sz="2065"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 </a:t>
            </a:r>
            <a:endParaRPr kumimoji="1" lang="en-US" altLang="zh-CN" sz="2065"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pic>
        <p:nvPicPr>
          <p:cNvPr id="25" name="图片 24" descr="这个赛季她强得可怕，灰毛衣金发外国姐表情_16_异次元_来自小红书网页版"/>
          <p:cNvPicPr>
            <a:picLocks noChangeAspect="1"/>
          </p:cNvPicPr>
          <p:nvPr/>
        </p:nvPicPr>
        <p:blipFill>
          <a:blip r:embed="rId7"/>
          <a:srcRect b="1186"/>
          <a:stretch>
            <a:fillRect/>
          </a:stretch>
        </p:blipFill>
        <p:spPr>
          <a:xfrm>
            <a:off x="8416290" y="1651000"/>
            <a:ext cx="3597910" cy="50444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038418" y="1864816"/>
            <a:ext cx="3546356" cy="460375"/>
          </a:xfrm>
          <a:prstGeom prst="rect">
            <a:avLst/>
          </a:prstGeom>
          <a:noFill/>
        </p:spPr>
        <p:txBody>
          <a:bodyPr wrap="square">
            <a:spAutoFit/>
          </a:bodyPr>
          <a:lstStyle/>
          <a:p>
            <a:r>
              <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hlinkClick r:id="rId1" action="ppaction://hlinkfile"/>
              </a:rPr>
              <a:t>这个可厉害了，仔细听</a:t>
            </a:r>
            <a:r>
              <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a:t>
            </a:r>
            <a:endParaRPr lang="zh-CN" altLang="en-US" sz="2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pic>
        <p:nvPicPr>
          <p:cNvPr id="11" name="图片 10"/>
          <p:cNvPicPr>
            <a:picLocks noChangeAspect="1"/>
          </p:cNvPicPr>
          <p:nvPr/>
        </p:nvPicPr>
        <p:blipFill rotWithShape="1">
          <a:blip r:embed="rId2"/>
          <a:srcRect l="9900"/>
          <a:stretch>
            <a:fillRect/>
          </a:stretch>
        </p:blipFill>
        <p:spPr>
          <a:xfrm>
            <a:off x="518482" y="1319336"/>
            <a:ext cx="5721037" cy="5390565"/>
          </a:xfrm>
          <a:prstGeom prst="rect">
            <a:avLst/>
          </a:prstGeom>
        </p:spPr>
      </p:pic>
      <p:pic>
        <p:nvPicPr>
          <p:cNvPr id="12" name="图片 11"/>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352959" y="421609"/>
            <a:ext cx="336550" cy="14430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222885" y="148590"/>
            <a:ext cx="9269730" cy="1568450"/>
          </a:xfrm>
          <a:prstGeom prst="rect">
            <a:avLst/>
          </a:prstGeom>
          <a:noFill/>
        </p:spPr>
        <p:txBody>
          <a:bodyPr wrap="square">
            <a:spAutoFit/>
          </a:bodyPr>
          <a:lstStyle/>
          <a:p>
            <a:r>
              <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How do people save money in other countries?</a:t>
            </a:r>
            <a:endPar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pic>
        <p:nvPicPr>
          <p:cNvPr id="2" name="图片 1"/>
          <p:cNvPicPr>
            <a:picLocks noChangeAspect="1"/>
          </p:cNvPicPr>
          <p:nvPr/>
        </p:nvPicPr>
        <p:blipFill>
          <a:blip r:embed="rId2"/>
          <a:stretch>
            <a:fillRect/>
          </a:stretch>
        </p:blipFill>
        <p:spPr>
          <a:xfrm>
            <a:off x="409575" y="2569210"/>
            <a:ext cx="3777615" cy="3656330"/>
          </a:xfrm>
          <a:prstGeom prst="rect">
            <a:avLst/>
          </a:prstGeom>
        </p:spPr>
      </p:pic>
      <p:sp>
        <p:nvSpPr>
          <p:cNvPr id="4" name="文本框 3"/>
          <p:cNvSpPr txBox="1"/>
          <p:nvPr/>
        </p:nvSpPr>
        <p:spPr>
          <a:xfrm>
            <a:off x="1884045" y="1882140"/>
            <a:ext cx="2946400" cy="521970"/>
          </a:xfrm>
          <a:prstGeom prst="rect">
            <a:avLst/>
          </a:prstGeom>
          <a:noFill/>
        </p:spPr>
        <p:txBody>
          <a:bodyPr wrap="square" rtlCol="0">
            <a:spAutoFit/>
          </a:bodyPr>
          <a:p>
            <a:r>
              <a:rPr lang="zh-CN" altLang="en-US" sz="2800" dirty="0">
                <a:latin typeface="字魂100号-方方先锋体" panose="00000500000000000000" pitchFamily="2" charset="-122"/>
                <a:ea typeface="字魂100号-方方先锋体" panose="00000500000000000000" pitchFamily="2" charset="-122"/>
                <a:cs typeface="MiSans Normal" panose="00000500000000000000" charset="-122"/>
              </a:rPr>
              <a:t>UK</a:t>
            </a:r>
            <a:endParaRPr lang="zh-CN" altLang="en-US" sz="28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5" name="文本框 4"/>
          <p:cNvSpPr txBox="1"/>
          <p:nvPr/>
        </p:nvSpPr>
        <p:spPr>
          <a:xfrm>
            <a:off x="4316095" y="2512060"/>
            <a:ext cx="6198870" cy="2306955"/>
          </a:xfrm>
          <a:prstGeom prst="rect">
            <a:avLst/>
          </a:prstGeom>
          <a:noFill/>
        </p:spPr>
        <p:txBody>
          <a:bodyPr wrap="square" rtlCol="0">
            <a:spAutoFit/>
          </a:bodyPr>
          <a:p>
            <a:pPr algn="just">
              <a:buClrTx/>
              <a:buSzTx/>
              <a:buFontTx/>
            </a:pPr>
            <a:r>
              <a:rPr lang="zh-CN" altLang="en-US" sz="2400" dirty="0">
                <a:latin typeface="Times New Roman" panose="02020603050405020304" charset="0"/>
                <a:ea typeface="字魂100号-方方先锋体" panose="00000500000000000000" pitchFamily="2" charset="-122"/>
                <a:cs typeface="Times New Roman" panose="02020603050405020304" charset="0"/>
              </a:rPr>
              <a:t>Due to soaring energy prices, many UK households are facing enormous bills, with some electricity, heating, and gas suppliers' costs increasing by more than three times. As a result, to reduce expenses, some Britons choose not to turn on their heating.</a:t>
            </a:r>
            <a:endParaRPr lang="zh-CN" altLang="en-US" sz="2400" dirty="0">
              <a:latin typeface="Times New Roman" panose="02020603050405020304" charset="0"/>
              <a:ea typeface="字魂100号-方方先锋体" panose="00000500000000000000" pitchFamily="2" charset="-122"/>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222885" y="148590"/>
            <a:ext cx="9269730" cy="1568450"/>
          </a:xfrm>
          <a:prstGeom prst="rect">
            <a:avLst/>
          </a:prstGeom>
          <a:noFill/>
        </p:spPr>
        <p:txBody>
          <a:bodyPr wrap="square">
            <a:spAutoFit/>
          </a:bodyPr>
          <a:lstStyle/>
          <a:p>
            <a:r>
              <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How do people save money in other countries?</a:t>
            </a:r>
            <a:endPar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4" name="文本框 3"/>
          <p:cNvSpPr txBox="1"/>
          <p:nvPr/>
        </p:nvSpPr>
        <p:spPr>
          <a:xfrm>
            <a:off x="1826895" y="1717040"/>
            <a:ext cx="2946400" cy="521970"/>
          </a:xfrm>
          <a:prstGeom prst="rect">
            <a:avLst/>
          </a:prstGeom>
          <a:noFill/>
        </p:spPr>
        <p:txBody>
          <a:bodyPr wrap="square" rtlCol="0">
            <a:spAutoFit/>
          </a:bodyPr>
          <a:p>
            <a:r>
              <a:rPr lang="en-US" altLang="zh-CN" sz="2800" dirty="0">
                <a:latin typeface="字魂100号-方方先锋体" panose="00000500000000000000" pitchFamily="2" charset="-122"/>
                <a:ea typeface="字魂100号-方方先锋体" panose="00000500000000000000" pitchFamily="2" charset="-122"/>
                <a:cs typeface="MiSans Normal" panose="00000500000000000000" charset="-122"/>
              </a:rPr>
              <a:t>Japan</a:t>
            </a:r>
            <a:endParaRPr lang="en-US" altLang="zh-CN" sz="28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5" name="文本框 4"/>
          <p:cNvSpPr txBox="1"/>
          <p:nvPr/>
        </p:nvSpPr>
        <p:spPr>
          <a:xfrm>
            <a:off x="4277995" y="2409825"/>
            <a:ext cx="6198870" cy="2676525"/>
          </a:xfrm>
          <a:prstGeom prst="rect">
            <a:avLst/>
          </a:prstGeom>
          <a:noFill/>
        </p:spPr>
        <p:txBody>
          <a:bodyPr wrap="square" rtlCol="0">
            <a:spAutoFit/>
          </a:bodyPr>
          <a:p>
            <a:pPr algn="just">
              <a:buClrTx/>
              <a:buSzTx/>
              <a:buFontTx/>
            </a:pPr>
            <a:r>
              <a:rPr lang="zh-CN" altLang="en-US" sz="2400" dirty="0">
                <a:latin typeface="Times New Roman" panose="02020603050405020304" charset="0"/>
                <a:ea typeface="字魂100号-方方先锋体" panose="00000500000000000000" pitchFamily="2" charset="-122"/>
                <a:cs typeface="Times New Roman" panose="02020603050405020304" charset="0"/>
              </a:rPr>
              <a:t>Tokyo, Japan, is one of the cities with the highest housing prices in the world. Even tourists, when their wallets are not well-funded, have to spend some money to stay in a small room. For young people living in Japan, a lack of money forces them to rent cheaper houses that are considered to be haunted.</a:t>
            </a:r>
            <a:endParaRPr lang="zh-CN" altLang="en-US" sz="2400" dirty="0">
              <a:latin typeface="Times New Roman" panose="02020603050405020304" charset="0"/>
              <a:ea typeface="字魂100号-方方先锋体" panose="00000500000000000000" pitchFamily="2" charset="-122"/>
              <a:cs typeface="Times New Roman" panose="02020603050405020304" charset="0"/>
            </a:endParaRPr>
          </a:p>
        </p:txBody>
      </p:sp>
      <p:pic>
        <p:nvPicPr>
          <p:cNvPr id="3" name="图片 2"/>
          <p:cNvPicPr>
            <a:picLocks noChangeAspect="1"/>
          </p:cNvPicPr>
          <p:nvPr/>
        </p:nvPicPr>
        <p:blipFill>
          <a:blip r:embed="rId2"/>
          <a:stretch>
            <a:fillRect/>
          </a:stretch>
        </p:blipFill>
        <p:spPr>
          <a:xfrm>
            <a:off x="927100" y="2409825"/>
            <a:ext cx="2888615" cy="32181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222885" y="148590"/>
            <a:ext cx="9269730" cy="1568450"/>
          </a:xfrm>
          <a:prstGeom prst="rect">
            <a:avLst/>
          </a:prstGeom>
          <a:noFill/>
        </p:spPr>
        <p:txBody>
          <a:bodyPr wrap="square">
            <a:spAutoFit/>
          </a:bodyPr>
          <a:lstStyle/>
          <a:p>
            <a:r>
              <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How do people save money in other countries?</a:t>
            </a:r>
            <a:endPar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4" name="文本框 3"/>
          <p:cNvSpPr txBox="1"/>
          <p:nvPr/>
        </p:nvSpPr>
        <p:spPr>
          <a:xfrm>
            <a:off x="1826895" y="1717040"/>
            <a:ext cx="2946400" cy="521970"/>
          </a:xfrm>
          <a:prstGeom prst="rect">
            <a:avLst/>
          </a:prstGeom>
          <a:noFill/>
        </p:spPr>
        <p:txBody>
          <a:bodyPr wrap="square" rtlCol="0">
            <a:spAutoFit/>
          </a:bodyPr>
          <a:p>
            <a:r>
              <a:rPr lang="en-US" altLang="zh-CN" sz="2800" dirty="0">
                <a:latin typeface="字魂100号-方方先锋体" panose="00000500000000000000" pitchFamily="2" charset="-122"/>
                <a:ea typeface="字魂100号-方方先锋体" panose="00000500000000000000" pitchFamily="2" charset="-122"/>
                <a:cs typeface="MiSans Normal" panose="00000500000000000000" charset="-122"/>
              </a:rPr>
              <a:t>Africa</a:t>
            </a:r>
            <a:endParaRPr lang="en-US" altLang="zh-CN" sz="28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5" name="文本框 4"/>
          <p:cNvSpPr txBox="1"/>
          <p:nvPr/>
        </p:nvSpPr>
        <p:spPr>
          <a:xfrm>
            <a:off x="4277995" y="2409825"/>
            <a:ext cx="6198870" cy="3784600"/>
          </a:xfrm>
          <a:prstGeom prst="rect">
            <a:avLst/>
          </a:prstGeom>
          <a:noFill/>
        </p:spPr>
        <p:txBody>
          <a:bodyPr wrap="square" rtlCol="0">
            <a:spAutoFit/>
          </a:bodyPr>
          <a:p>
            <a:pPr algn="just">
              <a:buClrTx/>
              <a:buSzTx/>
              <a:buFontTx/>
            </a:pPr>
            <a:r>
              <a:rPr lang="en-US" altLang="zh-CN" sz="2400" dirty="0">
                <a:latin typeface="Times New Roman" panose="02020603050405020304" charset="0"/>
                <a:ea typeface="字魂100号-方方先锋体" panose="00000500000000000000" pitchFamily="2" charset="-122"/>
                <a:cs typeface="Times New Roman" panose="02020603050405020304" charset="0"/>
              </a:rPr>
              <a:t>In Africa, </a:t>
            </a:r>
            <a:r>
              <a:rPr lang="zh-CN" altLang="en-US" sz="2400" dirty="0">
                <a:latin typeface="Times New Roman" panose="02020603050405020304" charset="0"/>
                <a:ea typeface="字魂100号-方方先锋体" panose="00000500000000000000" pitchFamily="2" charset="-122"/>
                <a:cs typeface="Times New Roman" panose="02020603050405020304" charset="0"/>
              </a:rPr>
              <a:t>many people's day begins with a small stick or twig. They hold these slender branches in their mouths and chew on them continuously to clean their teeth. These branches, chopped from trees, serve as the locals' toothbrushes. Many locals claim that these "twig toothbrushes" are better than the expensive, beautifully packaged dental care products because they are natural, effective in protecting teeth, and affordable.</a:t>
            </a:r>
            <a:endParaRPr lang="zh-CN" altLang="en-US" sz="2400" dirty="0">
              <a:latin typeface="Times New Roman" panose="02020603050405020304" charset="0"/>
              <a:ea typeface="字魂100号-方方先锋体" panose="00000500000000000000" pitchFamily="2" charset="-122"/>
              <a:cs typeface="Times New Roman" panose="02020603050405020304" charset="0"/>
            </a:endParaRPr>
          </a:p>
        </p:txBody>
      </p:sp>
      <p:pic>
        <p:nvPicPr>
          <p:cNvPr id="2" name="图片 1"/>
          <p:cNvPicPr>
            <a:picLocks noChangeAspect="1"/>
          </p:cNvPicPr>
          <p:nvPr/>
        </p:nvPicPr>
        <p:blipFill>
          <a:blip r:embed="rId2"/>
          <a:stretch>
            <a:fillRect/>
          </a:stretch>
        </p:blipFill>
        <p:spPr>
          <a:xfrm>
            <a:off x="850900" y="2409825"/>
            <a:ext cx="2927350" cy="3206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222885" y="148590"/>
            <a:ext cx="9269730" cy="1568450"/>
          </a:xfrm>
          <a:prstGeom prst="rect">
            <a:avLst/>
          </a:prstGeom>
          <a:noFill/>
        </p:spPr>
        <p:txBody>
          <a:bodyPr wrap="square">
            <a:spAutoFit/>
          </a:bodyPr>
          <a:lstStyle/>
          <a:p>
            <a:r>
              <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How do people save money in other countries?</a:t>
            </a:r>
            <a:endPar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 name="文本框 2"/>
          <p:cNvSpPr txBox="1"/>
          <p:nvPr/>
        </p:nvSpPr>
        <p:spPr>
          <a:xfrm>
            <a:off x="419100" y="3802380"/>
            <a:ext cx="9822180" cy="1198880"/>
          </a:xfrm>
          <a:prstGeom prst="rect">
            <a:avLst/>
          </a:prstGeom>
          <a:noFill/>
        </p:spPr>
        <p:txBody>
          <a:bodyPr wrap="square" rtlCol="0">
            <a:spAutoFit/>
          </a:bodyPr>
          <a:p>
            <a:r>
              <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rPr>
              <a:t>Q2:Which country's people choose to live in haunted houses to save money?</a:t>
            </a:r>
            <a:endPar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endParaRPr>
          </a:p>
          <a:p>
            <a:endPar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6" name="文本框 5"/>
          <p:cNvSpPr txBox="1"/>
          <p:nvPr/>
        </p:nvSpPr>
        <p:spPr>
          <a:xfrm>
            <a:off x="336550" y="2662555"/>
            <a:ext cx="9652000" cy="460375"/>
          </a:xfrm>
          <a:prstGeom prst="rect">
            <a:avLst/>
          </a:prstGeom>
          <a:noFill/>
        </p:spPr>
        <p:txBody>
          <a:bodyPr wrap="square" rtlCol="0">
            <a:spAutoFit/>
          </a:bodyPr>
          <a:p>
            <a:r>
              <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rPr>
              <a:t>They use branches to brush their teeth instead of toothbrushes. </a:t>
            </a:r>
            <a:endPar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7" name="文本框 6"/>
          <p:cNvSpPr txBox="1"/>
          <p:nvPr/>
        </p:nvSpPr>
        <p:spPr>
          <a:xfrm>
            <a:off x="419100" y="2113280"/>
            <a:ext cx="8299450" cy="460375"/>
          </a:xfrm>
          <a:prstGeom prst="rect">
            <a:avLst/>
          </a:prstGeom>
          <a:noFill/>
        </p:spPr>
        <p:txBody>
          <a:bodyPr wrap="square" rtlCol="0">
            <a:spAutoFit/>
          </a:bodyPr>
          <a:p>
            <a:r>
              <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rPr>
              <a:t>Q1:</a:t>
            </a:r>
            <a:r>
              <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rPr>
              <a:t>What are the money-saving tips of Africans?</a:t>
            </a:r>
            <a:endPar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8" name="文本框 7"/>
          <p:cNvSpPr txBox="1"/>
          <p:nvPr/>
        </p:nvSpPr>
        <p:spPr>
          <a:xfrm>
            <a:off x="419100" y="4777105"/>
            <a:ext cx="9652000" cy="460375"/>
          </a:xfrm>
          <a:prstGeom prst="rect">
            <a:avLst/>
          </a:prstGeom>
          <a:noFill/>
        </p:spPr>
        <p:txBody>
          <a:bodyPr wrap="square" rtlCol="0">
            <a:spAutoFit/>
          </a:bodyPr>
          <a:p>
            <a:r>
              <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rPr>
              <a:t>Japan </a:t>
            </a:r>
            <a:endParaRPr lang="en-US" altLang="zh-CN"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P spid="3" grpId="0"/>
      <p:bldP spid="3" grpId="1"/>
      <p:bldP spid="8" grpId="0"/>
      <p:bldP spid="8" grpId="1"/>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7367309" y="1256890"/>
            <a:ext cx="4616859" cy="4616859"/>
          </a:xfrm>
          <a:prstGeom prst="rect">
            <a:avLst/>
          </a:prstGeom>
        </p:spPr>
      </p:pic>
      <p:sp>
        <p:nvSpPr>
          <p:cNvPr id="3" name="矩形 2"/>
          <p:cNvSpPr/>
          <p:nvPr>
            <p:custDataLst>
              <p:tags r:id="rId2"/>
            </p:custDataLst>
          </p:nvPr>
        </p:nvSpPr>
        <p:spPr>
          <a:xfrm rot="16200000" flipH="1">
            <a:off x="5931535" y="-57785"/>
            <a:ext cx="328930" cy="12192000"/>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6" name="矩形 5"/>
          <p:cNvSpPr/>
          <p:nvPr>
            <p:custDataLst>
              <p:tags r:id="rId3"/>
            </p:custDataLst>
          </p:nvPr>
        </p:nvSpPr>
        <p:spPr>
          <a:xfrm>
            <a:off x="882650" y="4428490"/>
            <a:ext cx="1301115" cy="740410"/>
          </a:xfrm>
          <a:prstGeom prst="rect">
            <a:avLst/>
          </a:prstGeom>
          <a:solidFill>
            <a:srgbClr val="0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4400" b="1">
                <a:solidFill>
                  <a:schemeClr val="bg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666</a:t>
            </a:r>
            <a:endParaRPr lang="en-US" altLang="zh-CN" sz="4400" b="1">
              <a:solidFill>
                <a:schemeClr val="bg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16" name="矩形 15"/>
          <p:cNvSpPr/>
          <p:nvPr>
            <p:custDataLst>
              <p:tags r:id="rId4"/>
            </p:custDataLst>
          </p:nvPr>
        </p:nvSpPr>
        <p:spPr>
          <a:xfrm>
            <a:off x="2310765" y="4428490"/>
            <a:ext cx="1301115" cy="740410"/>
          </a:xfrm>
          <a:prstGeom prst="rect">
            <a:avLst/>
          </a:prstGeom>
          <a:noFill/>
          <a:ln>
            <a:noFill/>
          </a:ln>
          <a:extLst>
            <a:ext uri="{909E8E84-426E-40DD-AFC4-6F175D3DCCD1}">
              <a14:hiddenFill xmlns:a14="http://schemas.microsoft.com/office/drawing/2010/main">
                <a:solidFill>
                  <a:srgbClr val="0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4400" b="1">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666</a:t>
            </a:r>
            <a:endParaRPr lang="en-US" altLang="zh-CN" sz="4400" b="1">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18" name="矩形 17"/>
          <p:cNvSpPr/>
          <p:nvPr>
            <p:custDataLst>
              <p:tags r:id="rId5"/>
            </p:custDataLst>
          </p:nvPr>
        </p:nvSpPr>
        <p:spPr>
          <a:xfrm>
            <a:off x="3738880" y="4428490"/>
            <a:ext cx="1301115" cy="740410"/>
          </a:xfrm>
          <a:prstGeom prst="rect">
            <a:avLst/>
          </a:prstGeom>
          <a:noFill/>
          <a:ln>
            <a:noFill/>
          </a:ln>
          <a:extLst>
            <a:ext uri="{909E8E84-426E-40DD-AFC4-6F175D3DCCD1}">
              <a14:hiddenFill xmlns:a14="http://schemas.microsoft.com/office/drawing/2010/main">
                <a:solidFill>
                  <a:srgbClr val="0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4400" b="1">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666</a:t>
            </a:r>
            <a:endParaRPr lang="en-US" altLang="zh-CN" sz="4400" b="1">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5" name="文本框 4"/>
          <p:cNvSpPr txBox="1"/>
          <p:nvPr>
            <p:custDataLst>
              <p:tags r:id="rId6"/>
            </p:custDataLst>
          </p:nvPr>
        </p:nvSpPr>
        <p:spPr>
          <a:xfrm>
            <a:off x="824129" y="1191409"/>
            <a:ext cx="6088736" cy="2532232"/>
          </a:xfrm>
          <a:prstGeom prst="rect">
            <a:avLst/>
          </a:prstGeom>
          <a:noFill/>
          <a:ln w="19050">
            <a:noFill/>
            <a:prstDash val="solid"/>
          </a:ln>
        </p:spPr>
        <p:txBody>
          <a:bodyPr wrap="square" lIns="0" tIns="0" rIns="0" bIns="0" rtlCol="0">
            <a:spAutoFit/>
          </a:bodyPr>
          <a:lstStyle>
            <a:defPPr>
              <a:defRPr lang="zh-CN"/>
            </a:defPPr>
            <a:lvl1pPr lvl="0">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pPr>
              <a:lnSpc>
                <a:spcPct val="120000"/>
              </a:lnSpc>
              <a:spcBef>
                <a:spcPts val="0"/>
              </a:spcBef>
              <a:spcAft>
                <a:spcPts val="0"/>
              </a:spcAft>
            </a:pPr>
            <a:r>
              <a:rPr lang="zh-CN" altLang="en-US" sz="72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能认真听到这</a:t>
            </a:r>
            <a:endParaRPr lang="en-US" altLang="zh-CN" sz="72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a:p>
            <a:pPr>
              <a:lnSpc>
                <a:spcPct val="120000"/>
              </a:lnSpc>
              <a:spcBef>
                <a:spcPts val="0"/>
              </a:spcBef>
              <a:spcAft>
                <a:spcPts val="0"/>
              </a:spcAft>
            </a:pPr>
            <a:r>
              <a:rPr lang="zh-CN" altLang="en-US" sz="72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你真是太棒了！</a:t>
            </a:r>
            <a:endParaRPr lang="zh-CN" altLang="en-US" sz="72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commondata" val="eyJoZGlkIjoiNjYzYzZmMjQ1NzM1YzIxOWZjYjVmMTAyMDcwYTU5Yzk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WPS 演示</Application>
  <PresentationFormat>宽屏</PresentationFormat>
  <Paragraphs>49</Paragraphs>
  <Slides>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vt:i4>
      </vt:variant>
    </vt:vector>
  </HeadingPairs>
  <TitlesOfParts>
    <vt:vector size="23" baseType="lpstr">
      <vt:lpstr>Arial</vt:lpstr>
      <vt:lpstr>宋体</vt:lpstr>
      <vt:lpstr>Wingdings</vt:lpstr>
      <vt:lpstr>Wingdings</vt:lpstr>
      <vt:lpstr>微软雅黑</vt:lpstr>
      <vt:lpstr>Arial Unicode MS</vt:lpstr>
      <vt:lpstr>Calibri</vt:lpstr>
      <vt:lpstr>字魂100号-方方先锋体</vt:lpstr>
      <vt:lpstr>思源宋体 CN Heavy</vt:lpstr>
      <vt:lpstr>思源黑体 CN Regular</vt:lpstr>
      <vt:lpstr>微软雅黑 Light</vt:lpstr>
      <vt:lpstr>MiSans Normal</vt:lpstr>
      <vt:lpstr>Times New Roman</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Jessica</cp:lastModifiedBy>
  <cp:revision>155</cp:revision>
  <dcterms:created xsi:type="dcterms:W3CDTF">2019-06-19T02:08:00Z</dcterms:created>
  <dcterms:modified xsi:type="dcterms:W3CDTF">2024-11-14T10:39:01Z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4E36CE4BEBEF4E93AF62C900D18894B6_11</vt:lpwstr>
  </property>
</Properties>
</file>