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2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3886198" x="0"/>
            <a:ext cy="2971799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9" name="Shape 9"/>
          <p:cNvCxnSpPr/>
          <p:nvPr/>
        </p:nvCxnSpPr>
        <p:spPr>
          <a:xfrm>
            <a:off y="3886198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0" name="Shape 10"/>
          <p:cNvSpPr txBox="1"/>
          <p:nvPr>
            <p:ph type="ctrTitle"/>
          </p:nvPr>
        </p:nvSpPr>
        <p:spPr>
          <a:xfrm>
            <a:off y="2157750" x="685800"/>
            <a:ext cy="1650599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y="3953037" x="685800"/>
            <a:ext cy="12594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/>
          <p:nvPr/>
        </p:nvSpPr>
        <p:spPr>
          <a:xfrm>
            <a:off y="0" x="0"/>
            <a:ext cy="15036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14" name="Shape 14"/>
          <p:cNvCxnSpPr/>
          <p:nvPr/>
        </p:nvCxnSpPr>
        <p:spPr>
          <a:xfrm>
            <a:off y="1503571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5" name="Shape 1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/>
          <p:nvPr/>
        </p:nvSpPr>
        <p:spPr>
          <a:xfrm>
            <a:off y="0" x="0"/>
            <a:ext cy="15036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19" name="Shape 19"/>
          <p:cNvCxnSpPr/>
          <p:nvPr/>
        </p:nvCxnSpPr>
        <p:spPr>
          <a:xfrm>
            <a:off y="1503571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0" name="Shape 2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/>
        </p:nvSpPr>
        <p:spPr>
          <a:xfrm>
            <a:off y="0" x="0"/>
            <a:ext cy="15036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25" name="Shape 25"/>
          <p:cNvCxnSpPr/>
          <p:nvPr/>
        </p:nvCxnSpPr>
        <p:spPr>
          <a:xfrm>
            <a:off y="1503571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6" name="Shape 2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/>
          <p:nvPr/>
        </p:nvSpPr>
        <p:spPr>
          <a:xfrm>
            <a:off y="5633442" x="0"/>
            <a:ext cy="1224599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29" name="Shape 29"/>
          <p:cNvCxnSpPr/>
          <p:nvPr/>
        </p:nvCxnSpPr>
        <p:spPr>
          <a:xfrm>
            <a:off y="5633442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0" name="Shape 30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1pPr>
            <a:lvl2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2pPr>
            <a:lvl3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3pPr>
            <a:lvl4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4pPr>
            <a:lvl5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5pPr>
            <a:lvl6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6pPr>
            <a:lvl7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7pPr>
            <a:lvl8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8pPr>
            <a:lvl9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-285750" marL="74295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-228600" marL="114300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-228600" marL="160020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-228600" marL="205740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-228600" marL="251460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-228600" marL="297180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-228600" marL="342900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-228600" marL="388620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type="ctrTitle"/>
          </p:nvPr>
        </p:nvSpPr>
        <p:spPr>
          <a:xfrm>
            <a:off y="2157750" x="685800"/>
            <a:ext cy="16505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Du Fu</a:t>
            </a:r>
          </a:p>
        </p:txBody>
      </p:sp>
      <p:sp>
        <p:nvSpPr>
          <p:cNvPr id="34" name="Shape 34"/>
          <p:cNvSpPr txBox="1"/>
          <p:nvPr>
            <p:ph idx="1" type="subTitle"/>
          </p:nvPr>
        </p:nvSpPr>
        <p:spPr>
          <a:xfrm>
            <a:off y="3953037" x="685800"/>
            <a:ext cy="12594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Poet Historian</a:t>
            </a:r>
          </a:p>
        </p:txBody>
      </p:sp>
      <p:sp>
        <p:nvSpPr>
          <p:cNvPr id="35" name="Shape 35"/>
          <p:cNvSpPr/>
          <p:nvPr/>
        </p:nvSpPr>
        <p:spPr>
          <a:xfrm>
            <a:off y="389600" x="5509487"/>
            <a:ext cy="5715000" cx="34004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6" name="Shape 36"/>
          <p:cNvSpPr txBox="1"/>
          <p:nvPr/>
        </p:nvSpPr>
        <p:spPr>
          <a:xfrm>
            <a:off y="6386000" x="5876975"/>
            <a:ext cy="324000" cx="25265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By Brandon Heil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Sources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0" marL="0">
              <a:buNone/>
            </a:pPr>
            <a:r>
              <a:rPr lang="en" i="1"/>
              <a:t>The Selected Poems of Du Fu</a:t>
            </a:r>
            <a:r>
              <a:rPr lang="en"/>
              <a:t>. Trans. Burton             Watson. New York: Columbia University Press, 2002. Print. </a:t>
            </a:r>
          </a:p>
          <a:p>
            <a:r>
              <a:t/>
            </a:r>
          </a:p>
          <a:p>
            <a:pPr indent="0" marL="0">
              <a:buNone/>
            </a:pPr>
            <a:r>
              <a:rPr lang="en" i="1"/>
              <a:t>The Cambridge History of Chinese Literature.</a:t>
            </a:r>
            <a:r>
              <a:rPr lang="en"/>
              <a:t>         Ed. Chang, Kang-I Sun and Owen, Stephen. Cambridge: Cambridge University Press, 2010. Print.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Biography	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530225" x="457199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 lived from 712 to 770. 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 have approximately 1,400 poems still in existence. 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My courtesy name was "Zimei." A courtesy name is a name traditionally given by parents to twenty year old sons, to mark a coming of age. These names were sometimes given to women upon marriage. 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 came from a family of successful writers; my grandfather, Du Shenyan was a noted poet. My ancestor Du Yu (222-284) was a Confucian scholar who compiled an authoritative commentary on the </a:t>
            </a:r>
            <a:r>
              <a:rPr sz="1800" lang="en" i="1"/>
              <a:t>Zuozhuan.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 spent a large part of my youth traveling. From about 731 to 735 I wandered the area of Jiangsu and Zhejijang, near the coast, East of Chang'an.  I traveled after I failed to pass the civil service exam in 735, and in 741, I returned to my home in Luoyang. 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In Luoyang my friendship with Li Bai began. </a:t>
            </a:r>
          </a:p>
          <a:p>
            <a:pPr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In 740, my father died; I had the opportunity to take his position in the government, but instead allowed my half brother to have the position.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Biography	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530225" x="457199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 traveled to Chang'an in 746 and in 747, I took a special exam given by Emperor Xuanzong, but I failed along with every other candidate. Some suspected chief minister Li Linfu of tampering with the results. 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In 750, my son Zongwen was born. In 753, my second son, Zongwu, was born. 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In 755, the An Lushan Rebellion began. My old home of Luoyang fell to the rebels. My family and I fled the capital, northward. The Emperor fled Chang'an and abdicated. As I tried to reach the court of the new Emperor, Suzong, in Fengxiang, I was captured and held captive in Chang'an in 756.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After four months, I escaped. I managed to reach the new court and was appointed "Reminder" to the Emperor. In autumn of 757, I had angered the Emperor and was ordered to return to Qiang, the village my family was staying at. </a:t>
            </a:r>
          </a:p>
          <a:p>
            <a:pPr rtl="0" lvl="0" indent="-342900" marL="45720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sz="1800" lang="en"/>
              <a:t>From about 760 to 770, the year of my death, I traveled constantly, often returning to a home in Chengdu.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Poems of my captivity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solidFill>
            <a:schemeClr val="lt1"/>
          </a:solidFill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Moonlight Night</a:t>
            </a:r>
          </a:p>
          <a:p>
            <a:pPr rtl="0" lvl="0">
              <a:buNone/>
            </a:pPr>
            <a:r>
              <a:rPr sz="2400" lang="en"/>
              <a:t>From her room in Fuzhou tonight, </a:t>
            </a:r>
          </a:p>
          <a:p>
            <a:pPr rtl="0" lvl="0">
              <a:buNone/>
            </a:pPr>
            <a:r>
              <a:rPr sz="2400" lang="en"/>
              <a:t>all alone she watches the moon. </a:t>
            </a:r>
          </a:p>
          <a:p>
            <a:pPr rtl="0" lvl="0">
              <a:buNone/>
            </a:pPr>
            <a:r>
              <a:rPr sz="2400" lang="en"/>
              <a:t>Far away, I grieve that her children</a:t>
            </a:r>
          </a:p>
          <a:p>
            <a:pPr rtl="0" lvl="0">
              <a:buNone/>
            </a:pPr>
            <a:r>
              <a:rPr sz="2400" lang="en"/>
              <a:t>can't understand why she thinks of Chang'an.</a:t>
            </a:r>
          </a:p>
          <a:p>
            <a:pPr rtl="0" lvl="0">
              <a:buNone/>
            </a:pPr>
            <a:r>
              <a:rPr sz="2400" lang="en"/>
              <a:t>Fragrant mist in her cloud hair damp,</a:t>
            </a:r>
          </a:p>
          <a:p>
            <a:pPr rtl="0" lvl="0">
              <a:buNone/>
            </a:pPr>
            <a:r>
              <a:rPr sz="2400" lang="en"/>
              <a:t>clear lucence on her jade arms cold-- </a:t>
            </a:r>
          </a:p>
          <a:p>
            <a:pPr rtl="0" lvl="0">
              <a:buNone/>
            </a:pPr>
            <a:r>
              <a:rPr sz="2400" lang="en"/>
              <a:t>when will we lean by chamber curtains and let it light the two of us, our tear stains dried?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Poem of Qiang Village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1600200" x="457200"/>
            <a:ext cy="4967700" cx="2078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200" lang="en"/>
              <a:t>I wrote many poems about my return home after my captivity in Chang'an. </a:t>
            </a:r>
          </a:p>
          <a:p>
            <a:pPr>
              <a:buNone/>
            </a:pPr>
            <a:r>
              <a:rPr sz="2200" lang="en"/>
              <a:t>This poem was written about being reunited with my family after several months. </a:t>
            </a:r>
          </a:p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y="1600200" x="2628383"/>
            <a:ext cy="4967700" cx="60581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sz="1800" lang="en"/>
              <a:t>Qiang Village</a:t>
            </a:r>
          </a:p>
          <a:p>
            <a:pPr rtl="0" lvl="0">
              <a:buNone/>
            </a:pPr>
            <a:r>
              <a:rPr sz="1800" lang="en"/>
              <a:t>Red clouds, their towering shapes move westward;</a:t>
            </a:r>
          </a:p>
          <a:p>
            <a:pPr rtl="0" lvl="0">
              <a:buNone/>
            </a:pPr>
            <a:r>
              <a:rPr sz="1800" lang="en"/>
              <a:t>sun's rays streak down to the level plain.</a:t>
            </a:r>
          </a:p>
          <a:p>
            <a:pPr rtl="0" lvl="0">
              <a:buNone/>
            </a:pPr>
            <a:r>
              <a:rPr sz="1800" lang="en"/>
              <a:t>Bramble gate, sparrows and little birds chattering--</a:t>
            </a:r>
          </a:p>
          <a:p>
            <a:pPr rtl="0" lvl="0">
              <a:buNone/>
            </a:pPr>
            <a:r>
              <a:rPr sz="1800" lang="en"/>
              <a:t>the traveler home from his thousand-mile trek. </a:t>
            </a:r>
          </a:p>
          <a:p>
            <a:pPr rtl="0" lvl="0">
              <a:buNone/>
            </a:pPr>
            <a:r>
              <a:rPr sz="1800" lang="en"/>
              <a:t>My wife, amazed to see me alive,</a:t>
            </a:r>
          </a:p>
          <a:p>
            <a:pPr rtl="0" lvl="0">
              <a:buNone/>
            </a:pPr>
            <a:r>
              <a:rPr sz="1800" lang="en"/>
              <a:t>recovers from her astonishment, wipes away tears.</a:t>
            </a:r>
          </a:p>
          <a:p>
            <a:pPr rtl="0" lvl="0">
              <a:buNone/>
            </a:pPr>
            <a:r>
              <a:rPr sz="1800" lang="en"/>
              <a:t>A world in chaos, buffeted, tumbled,</a:t>
            </a:r>
          </a:p>
          <a:p>
            <a:pPr rtl="0" lvl="0">
              <a:buNone/>
            </a:pPr>
            <a:r>
              <a:rPr sz="1800" lang="en"/>
              <a:t>by sheerest chance I've managed to make it back.</a:t>
            </a:r>
          </a:p>
          <a:p>
            <a:pPr rtl="0" lvl="0">
              <a:buNone/>
            </a:pPr>
            <a:r>
              <a:rPr sz="1800" lang="en"/>
              <a:t>Faces of my neighbors crowd the wall;</a:t>
            </a:r>
          </a:p>
          <a:p>
            <a:pPr rtl="0" lvl="0">
              <a:buNone/>
            </a:pPr>
            <a:r>
              <a:rPr sz="1800" lang="en"/>
              <a:t>pitying, they add their sighs and exclamations.</a:t>
            </a:r>
          </a:p>
          <a:p>
            <a:pPr rtl="0" lvl="0">
              <a:buNone/>
            </a:pPr>
            <a:r>
              <a:rPr sz="1800" lang="en"/>
              <a:t>As night deepens, we bring out candles,</a:t>
            </a:r>
          </a:p>
          <a:p>
            <a:pPr rtl="0" lvl="0">
              <a:buNone/>
            </a:pPr>
            <a:r>
              <a:rPr sz="1800" lang="en"/>
              <a:t>face one another as though in a dream.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Style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16275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After my life, others considered my strength in my understanding forms and my ability to work in all types of poetry. Much of this is lost in translation, unfortunately. </a:t>
            </a:r>
          </a:p>
          <a:p>
            <a:pPr rtl="0" lvl="0">
              <a:buNone/>
            </a:pPr>
            <a:r>
              <a:rPr sz="2400" lang="en"/>
              <a:t>What can be seen in translation is my focus on different subjects. I've written poems from the tragedy of the rebellion, to the company of good friends. </a:t>
            </a:r>
          </a:p>
          <a:p>
            <a:pPr rtl="0" lvl="0">
              <a:buNone/>
            </a:pPr>
            <a:r>
              <a:rPr sz="2400" lang="en"/>
              <a:t>My title, given after I died, was "the poet historian" because my poems revealed so much about the world I lived in, my own life and others.  </a:t>
            </a:r>
          </a:p>
          <a:p>
            <a:pPr>
              <a:buNone/>
            </a:pPr>
            <a:r>
              <a:rPr sz="2400" lang="en"/>
              <a:t>While others wrote about their personal feelings, I'm often remembered because of the extent to which I revealed the details of my life.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Historical poems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1535425" x="188768"/>
            <a:ext cy="5282400" cx="6095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sz="2000" lang="en"/>
              <a:t>On the Border (Poem two of nine)</a:t>
            </a:r>
          </a:p>
          <a:p>
            <a:r>
              <a:t/>
            </a:r>
          </a:p>
          <a:p>
            <a:pPr rtl="0" lvl="0">
              <a:buNone/>
            </a:pPr>
            <a:r>
              <a:rPr sz="1900" lang="en"/>
              <a:t>With heavy hearts we leave the old village,</a:t>
            </a:r>
          </a:p>
          <a:p>
            <a:pPr rtl="0" lvl="0">
              <a:buNone/>
            </a:pPr>
            <a:r>
              <a:rPr sz="1900" lang="en"/>
              <a:t>set out on the long, long road to Jiaohe. </a:t>
            </a:r>
          </a:p>
          <a:p>
            <a:pPr rtl="0" lvl="0">
              <a:buNone/>
            </a:pPr>
            <a:r>
              <a:rPr sz="1900" lang="en"/>
              <a:t>Officials have fixed the date for our arrival--</a:t>
            </a:r>
          </a:p>
          <a:p>
            <a:pPr rtl="0" lvl="0">
              <a:buNone/>
            </a:pPr>
            <a:r>
              <a:rPr sz="1900" lang="en"/>
              <a:t>run away and you're snared in the net of the law!</a:t>
            </a:r>
          </a:p>
          <a:p>
            <a:pPr rtl="0" lvl="0">
              <a:buNone/>
            </a:pPr>
            <a:r>
              <a:rPr sz="1900" lang="en"/>
              <a:t>Ruler, already with such abundance of territory,</a:t>
            </a:r>
          </a:p>
          <a:p>
            <a:pPr rtl="0" lvl="0">
              <a:buNone/>
            </a:pPr>
            <a:r>
              <a:rPr sz="1900" lang="en"/>
              <a:t>why all this opening up of borders?</a:t>
            </a:r>
          </a:p>
          <a:p>
            <a:pPr rtl="0" lvl="0">
              <a:buNone/>
            </a:pPr>
            <a:r>
              <a:rPr sz="1900" lang="en"/>
              <a:t>We turn our backs on love of father and mother, </a:t>
            </a:r>
          </a:p>
          <a:p>
            <a:pPr>
              <a:buNone/>
            </a:pPr>
            <a:r>
              <a:rPr sz="1900" lang="en"/>
              <a:t>swallow our sobs, shoulder halberds, and move on.  </a:t>
            </a:r>
          </a:p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y="1600200" x="6284158"/>
            <a:ext cy="4967700" cx="2624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500" lang="en"/>
              <a:t>I've written many poems through a persona. My more famous ones are of peasants conscripted to the war efforts.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Poems of friendship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1600200" x="273933"/>
            <a:ext cy="5276400" cx="8663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sz="2400" lang="en"/>
              <a:t>Accompanying Mr. Zheng of the Broad Learning Academy on an Outing to General He's Mountain Villa</a:t>
            </a:r>
          </a:p>
          <a:p>
            <a:r>
              <a:t/>
            </a:r>
          </a:p>
          <a:p>
            <a:pPr rtl="0" lvl="0">
              <a:buNone/>
            </a:pPr>
            <a:r>
              <a:rPr sz="2200" lang="en"/>
              <a:t>Beside the bed, books piled to the ceiling;</a:t>
            </a:r>
          </a:p>
          <a:p>
            <a:pPr rtl="0" lvl="0">
              <a:buNone/>
            </a:pPr>
            <a:r>
              <a:rPr sz="2200" lang="en"/>
              <a:t>in front of the steps, trees that brush the clouds:</a:t>
            </a:r>
          </a:p>
          <a:p>
            <a:pPr rtl="0" lvl="0">
              <a:buNone/>
            </a:pPr>
            <a:r>
              <a:rPr sz="2200" lang="en"/>
              <a:t>the General has no taste for military matters; </a:t>
            </a:r>
          </a:p>
          <a:p>
            <a:pPr rtl="0" lvl="0">
              <a:buNone/>
            </a:pPr>
            <a:r>
              <a:rPr sz="2200" lang="en"/>
              <a:t>his young sons are all skilled in literature. </a:t>
            </a:r>
          </a:p>
          <a:p>
            <a:pPr rtl="0" lvl="0">
              <a:buNone/>
            </a:pPr>
            <a:r>
              <a:rPr sz="2200" lang="en"/>
              <a:t>Sobering up from wine, we let in the gentle breeze,</a:t>
            </a:r>
          </a:p>
          <a:p>
            <a:pPr rtl="0" lvl="0">
              <a:buNone/>
            </a:pPr>
            <a:r>
              <a:rPr sz="2200" lang="en"/>
              <a:t>listen to poems, pass the quiet night.</a:t>
            </a:r>
          </a:p>
          <a:p>
            <a:pPr rtl="0" lvl="0">
              <a:buNone/>
            </a:pPr>
            <a:r>
              <a:rPr sz="2200" lang="en"/>
              <a:t>Thin summer cloaks are draped on the vines</a:t>
            </a:r>
          </a:p>
          <a:p>
            <a:pPr rtl="0" lvl="0">
              <a:buNone/>
            </a:pPr>
            <a:r>
              <a:rPr sz="2200" lang="en"/>
              <a:t>where cool moonlight, white, shimmers over them. 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A personal favorite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200" lang="en"/>
              <a:t>New Moon</a:t>
            </a:r>
          </a:p>
          <a:p>
            <a:r>
              <a:t/>
            </a:r>
          </a:p>
          <a:p>
            <a:pPr rtl="0" lvl="0">
              <a:buNone/>
            </a:pPr>
            <a:r>
              <a:rPr sz="2200" lang="en"/>
              <a:t>Frail rays of the crescent newly risen,</a:t>
            </a:r>
          </a:p>
          <a:p>
            <a:pPr rtl="0" lvl="0">
              <a:buNone/>
            </a:pPr>
            <a:r>
              <a:rPr sz="2200" lang="en"/>
              <a:t>slanting beams only a fraction of the full circle,</a:t>
            </a:r>
          </a:p>
          <a:p>
            <a:pPr rtl="0" lvl="0">
              <a:buNone/>
            </a:pPr>
            <a:r>
              <a:rPr sz="2200" lang="en"/>
              <a:t>barely lifted above the old fort,</a:t>
            </a:r>
          </a:p>
          <a:p>
            <a:pPr rtl="0" lvl="0">
              <a:buNone/>
            </a:pPr>
            <a:r>
              <a:rPr sz="2200" lang="en"/>
              <a:t>already hidden in slivers of evening cloud.</a:t>
            </a:r>
          </a:p>
          <a:p>
            <a:pPr rtl="0" lvl="0">
              <a:buNone/>
            </a:pPr>
            <a:r>
              <a:rPr sz="2200" lang="en"/>
              <a:t>Stars of the River of Heaven keep their hue unchanged, </a:t>
            </a:r>
          </a:p>
          <a:p>
            <a:pPr rtl="0" lvl="0">
              <a:buNone/>
            </a:pPr>
            <a:r>
              <a:rPr sz="2200" lang="en"/>
              <a:t>barrier mountains, untouched, cold as before. </a:t>
            </a:r>
          </a:p>
          <a:p>
            <a:pPr rtl="0" lvl="0">
              <a:buNone/>
            </a:pPr>
            <a:r>
              <a:rPr sz="2200" lang="en"/>
              <a:t>In the courtyard white dew forms,</a:t>
            </a:r>
          </a:p>
          <a:p>
            <a:pPr rtl="0" lvl="0">
              <a:buNone/>
            </a:pPr>
            <a:r>
              <a:rPr sz="2200" lang="en"/>
              <a:t>moisture imperceptibly drenching the</a:t>
            </a:r>
          </a:p>
          <a:p>
            <a:pPr>
              <a:buNone/>
            </a:pPr>
            <a:r>
              <a:rPr sz="2200" lang="en"/>
              <a:t>chrysanthemums.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349">
      <a:dk1>
        <a:srgbClr val="262626"/>
      </a:dk1>
      <a:lt1>
        <a:srgbClr val="E6D6BD"/>
      </a:lt1>
      <a:dk2>
        <a:srgbClr val="535353"/>
      </a:dk2>
      <a:lt2>
        <a:srgbClr val="B4AD9E"/>
      </a:lt2>
      <a:accent1>
        <a:srgbClr val="ADB48E"/>
      </a:accent1>
      <a:accent2>
        <a:srgbClr val="867961"/>
      </a:accent2>
      <a:accent3>
        <a:srgbClr val="CBB680"/>
      </a:accent3>
      <a:accent4>
        <a:srgbClr val="78A3C0"/>
      </a:accent4>
      <a:accent5>
        <a:srgbClr val="C0AE91"/>
      </a:accent5>
      <a:accent6>
        <a:srgbClr val="668874"/>
      </a:accent6>
      <a:hlink>
        <a:srgbClr val="4B94B3"/>
      </a:hlink>
      <a:folHlink>
        <a:srgbClr val="414141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