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81" r:id="rId4"/>
    <p:sldId id="282" r:id="rId5"/>
    <p:sldId id="259" r:id="rId6"/>
    <p:sldId id="260" r:id="rId7"/>
    <p:sldId id="265" r:id="rId8"/>
    <p:sldId id="262" r:id="rId9"/>
    <p:sldId id="283" r:id="rId10"/>
    <p:sldId id="284" r:id="rId11"/>
    <p:sldId id="285" r:id="rId12"/>
    <p:sldId id="286" r:id="rId13"/>
    <p:sldId id="263" r:id="rId14"/>
    <p:sldId id="275" r:id="rId15"/>
    <p:sldId id="277" r:id="rId16"/>
    <p:sldId id="287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1" autoAdjust="0"/>
    <p:restoredTop sz="96408" autoAdjust="0"/>
  </p:normalViewPr>
  <p:slideViewPr>
    <p:cSldViewPr snapToGrid="0">
      <p:cViewPr varScale="1">
        <p:scale>
          <a:sx n="82" d="100"/>
          <a:sy n="82" d="100"/>
        </p:scale>
        <p:origin x="46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092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60972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3652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9153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7844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645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68396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325228" y="4530359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F5DF9-55DF-4572-B1FC-9FA3E65D7A01}" type="datetimeFigureOut">
              <a:rPr lang="zh-CN" altLang="en-US" smtClean="0"/>
              <a:pPr/>
              <a:t>2022/5/19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8CAC2-D68C-48DB-93FC-5D7A4AD42D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Egalitarianism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en.wikipedia.org/wiki/Doubting_Antiquity_School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hyperlink" Target="https://en.wikipedia.org/wiki/Women%27s_liberation" TargetMode="External"/><Relationship Id="rId5" Type="http://schemas.openxmlformats.org/officeDocument/2006/relationships/hyperlink" Target="https://en.wikipedia.org/wiki/Individual_freedom" TargetMode="External"/><Relationship Id="rId4" Type="http://schemas.openxmlformats.org/officeDocument/2006/relationships/hyperlink" Target="https://en.wikipedia.org/wiki/Patriarcha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2.jpeg"/><Relationship Id="rId7" Type="http://schemas.openxmlformats.org/officeDocument/2006/relationships/image" Target="../media/image1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Rickshaw_Boy" TargetMode="External"/><Relationship Id="rId5" Type="http://schemas.openxmlformats.org/officeDocument/2006/relationships/hyperlink" Target="https://en.wikipedia.org/wiki/Ziye" TargetMode="External"/><Relationship Id="rId4" Type="http://schemas.openxmlformats.org/officeDocument/2006/relationships/image" Target="../media/image13.jpeg"/><Relationship Id="rId9" Type="http://schemas.openxmlformats.org/officeDocument/2006/relationships/hyperlink" Target="https://en.wikipedia.org/w/index.php?title=Border_Town&amp;action=edit&amp;redlink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53276" y="2250831"/>
            <a:ext cx="7538449" cy="460716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05904" y="2656993"/>
            <a:ext cx="120411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dirty="0"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Chinese Modern Literature</a:t>
            </a:r>
            <a:endParaRPr lang="zh-CN" altLang="en-US" sz="6000" dirty="0"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05231" y="-469859"/>
            <a:ext cx="4955593" cy="3370778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 rot="5400000">
            <a:off x="5997714" y="2697495"/>
            <a:ext cx="553998" cy="3788870"/>
          </a:xfrm>
          <a:prstGeom prst="rect">
            <a:avLst/>
          </a:prstGeom>
          <a:solidFill>
            <a:schemeClr val="bg1"/>
          </a:solidFill>
          <a:effectLst>
            <a:outerShdw blurRad="50800" dist="25400" dir="5400000" sx="101000" sy="101000" algn="ctr" rotWithShape="0">
              <a:srgbClr val="000000">
                <a:alpha val="43137"/>
              </a:srgbClr>
            </a:outerShdw>
          </a:effectLst>
        </p:spPr>
        <p:txBody>
          <a:bodyPr vert="eaVert" wrap="square" rtlCol="0">
            <a:spAutoFit/>
          </a:bodyPr>
          <a:lstStyle/>
          <a:p>
            <a:pPr algn="ctr"/>
            <a:endParaRPr lang="zh-CN" altLang="en-US" sz="2400" dirty="0">
              <a:latin typeface="华文宋体" panose="02010600040101010101" pitchFamily="2" charset="-122"/>
              <a:ea typeface="华文宋体" panose="0201060004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170884" y="4369749"/>
            <a:ext cx="2207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Presenter: Lan Qi  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49CE7A62-574D-DA36-9B75-CD7E411D6557}"/>
              </a:ext>
            </a:extLst>
          </p:cNvPr>
          <p:cNvSpPr/>
          <p:nvPr/>
        </p:nvSpPr>
        <p:spPr bwMode="auto">
          <a:xfrm>
            <a:off x="79495" y="180683"/>
            <a:ext cx="3271516" cy="536622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solidFill>
              <a:schemeClr val="bg1"/>
            </a:solidFill>
          </a:ln>
          <a:effectLst>
            <a:outerShdw blurRad="50800" dist="12700" dir="5400000" sx="101000" sy="10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New Poem Schools:</a:t>
            </a:r>
            <a:endParaRPr lang="zh-CN" altLang="en-US" sz="2800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E983B78-D0AC-760A-FD97-E2B4ABA2C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239" y="2146799"/>
            <a:ext cx="1874028" cy="23120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AC9DB3A4-0E98-2D50-D2AA-D78405D1E65A}"/>
              </a:ext>
            </a:extLst>
          </p:cNvPr>
          <p:cNvSpPr txBox="1"/>
          <p:nvPr/>
        </p:nvSpPr>
        <p:spPr>
          <a:xfrm>
            <a:off x="449346" y="117234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ymbolist poetry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FE06219-8D43-0682-31D6-739E2B3ED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81931" y="2146798"/>
            <a:ext cx="1894945" cy="23120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5B908F0D-3ED7-491B-FC12-F645FD5F7534}"/>
              </a:ext>
            </a:extLst>
          </p:cNvPr>
          <p:cNvSpPr txBox="1"/>
          <p:nvPr/>
        </p:nvSpPr>
        <p:spPr>
          <a:xfrm>
            <a:off x="1012648" y="4663613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>
                <a:latin typeface="Times New Roman" panose="02020603050405020304" pitchFamily="18" charset="0"/>
                <a:ea typeface="宋体" panose="02010600030101010101" pitchFamily="2" charset="-122"/>
              </a:rPr>
              <a:t>Bian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  Zhilin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卞之琳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D938F1FD-54F0-1F90-539B-4CA2A607D3B1}"/>
              </a:ext>
            </a:extLst>
          </p:cNvPr>
          <p:cNvSpPr txBox="1"/>
          <p:nvPr/>
        </p:nvSpPr>
        <p:spPr>
          <a:xfrm>
            <a:off x="3188421" y="2146798"/>
            <a:ext cx="609442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CN" altLang="en-US" b="1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断章</a:t>
            </a:r>
            <a:endParaRPr lang="zh-CN" altLang="en-US" b="0" i="0" dirty="0">
              <a:solidFill>
                <a:srgbClr val="121212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/>
            <a:r>
              <a:rPr lang="en-US" altLang="zh-CN" b="1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Fragment</a:t>
            </a:r>
          </a:p>
          <a:p>
            <a:pPr algn="l"/>
            <a:endParaRPr lang="en-US" altLang="zh-CN" b="0" i="0" dirty="0">
              <a:solidFill>
                <a:srgbClr val="121212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/>
            <a:r>
              <a:rPr lang="zh-CN" altLang="en-US" b="0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作者 卞之琳 </a:t>
            </a:r>
            <a:r>
              <a:rPr lang="en-US" altLang="zh-CN" b="0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‖ </a:t>
            </a:r>
            <a:r>
              <a:rPr lang="zh-CN" altLang="en-US" b="0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译者 杨宪益、戴乃迭</a:t>
            </a:r>
          </a:p>
          <a:p>
            <a:pPr algn="l"/>
            <a:endParaRPr lang="zh-CN" altLang="en-US" b="0" i="0" dirty="0">
              <a:solidFill>
                <a:srgbClr val="121212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/>
            <a:r>
              <a:rPr lang="zh-CN" altLang="en-US" b="0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你站在桥上看风景，</a:t>
            </a:r>
          </a:p>
          <a:p>
            <a:pPr algn="l"/>
            <a:r>
              <a:rPr lang="en-US" altLang="zh-CN" b="0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When you watch the scenery from the bridge,</a:t>
            </a:r>
          </a:p>
          <a:p>
            <a:pPr algn="l"/>
            <a:r>
              <a:rPr lang="zh-CN" altLang="en-US" b="0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看风景人在楼上看你。</a:t>
            </a:r>
          </a:p>
          <a:p>
            <a:pPr algn="l"/>
            <a:r>
              <a:rPr lang="en-US" altLang="zh-CN" b="0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The sightseer watches you from the balcony.</a:t>
            </a:r>
          </a:p>
          <a:p>
            <a:pPr algn="l"/>
            <a:r>
              <a:rPr lang="zh-CN" altLang="en-US" b="0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明月装饰了你的窗子，</a:t>
            </a:r>
          </a:p>
          <a:p>
            <a:pPr algn="l"/>
            <a:r>
              <a:rPr lang="en-US" altLang="zh-CN" b="0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The bright moon adorns your window,</a:t>
            </a:r>
          </a:p>
          <a:p>
            <a:pPr algn="l"/>
            <a:r>
              <a:rPr lang="zh-CN" altLang="en-US" b="0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你装饰了别人的梦。</a:t>
            </a:r>
          </a:p>
          <a:p>
            <a:pPr algn="l"/>
            <a:r>
              <a:rPr lang="en-US" altLang="zh-CN" b="0" i="0" dirty="0">
                <a:solidFill>
                  <a:srgbClr val="12121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While you adorn another's dream.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7BB31C25-DB6E-46B6-1F44-438F9F862341}"/>
              </a:ext>
            </a:extLst>
          </p:cNvPr>
          <p:cNvSpPr txBox="1"/>
          <p:nvPr/>
        </p:nvSpPr>
        <p:spPr>
          <a:xfrm>
            <a:off x="8775831" y="4663613"/>
            <a:ext cx="14251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Dai </a:t>
            </a:r>
            <a:r>
              <a:rPr lang="en-US" altLang="zh-CN" dirty="0" err="1">
                <a:latin typeface="Times New Roman" panose="02020603050405020304" pitchFamily="18" charset="0"/>
                <a:ea typeface="宋体" panose="02010600030101010101" pitchFamily="2" charset="-122"/>
              </a:rPr>
              <a:t>Wangshu</a:t>
            </a:r>
            <a:endParaRPr lang="en-US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戴望舒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7A0DCF53-B976-5288-EC95-F64FED27DFA2}"/>
              </a:ext>
            </a:extLst>
          </p:cNvPr>
          <p:cNvSpPr txBox="1"/>
          <p:nvPr/>
        </p:nvSpPr>
        <p:spPr>
          <a:xfrm>
            <a:off x="8365115" y="5390364"/>
            <a:ext cx="2555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The Rain Lane 《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雨巷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》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73309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90430C86-ED79-1E25-06F1-034B921CBC30}"/>
              </a:ext>
            </a:extLst>
          </p:cNvPr>
          <p:cNvSpPr txBox="1"/>
          <p:nvPr/>
        </p:nvSpPr>
        <p:spPr>
          <a:xfrm>
            <a:off x="150829" y="166567"/>
            <a:ext cx="2283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Crescent School:</a:t>
            </a:r>
            <a:endParaRPr lang="zh-CN" altLang="en-US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F96FE60-FC8F-CDD5-48F1-D2C429DC6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260" y="1254110"/>
            <a:ext cx="2924931" cy="34736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文本框 17">
            <a:extLst>
              <a:ext uri="{FF2B5EF4-FFF2-40B4-BE49-F238E27FC236}">
                <a16:creationId xmlns:a16="http://schemas.microsoft.com/office/drawing/2014/main" id="{B59CB1CC-F192-3942-D794-71A896092032}"/>
              </a:ext>
            </a:extLst>
          </p:cNvPr>
          <p:cNvSpPr txBox="1"/>
          <p:nvPr/>
        </p:nvSpPr>
        <p:spPr>
          <a:xfrm>
            <a:off x="6897278" y="407838"/>
            <a:ext cx="60960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Taking Leave of Cambridge Again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Softly I am leaving,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Just as softly as I came;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softly wave goodbye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the clouds in the western sky.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golden willows by the riverside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Are young brides in the setting sun;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Their glittering reflections on the shimmering river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Keep undulating in my heart.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green tape grass rooted in the soft mud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Sways leisurely in the water;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am willing to be such a waterweed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gentle flow of the River Cam.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 pool in the shade of elm trees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Holds not clear spring water, but a rainbow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Crumpled in the midst of duckweeds,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Where rainbow-like dreams settle.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C262681B-8B3C-E2D4-13F9-5A5352DC8AEA}"/>
              </a:ext>
            </a:extLst>
          </p:cNvPr>
          <p:cNvSpPr txBox="1"/>
          <p:nvPr/>
        </p:nvSpPr>
        <p:spPr>
          <a:xfrm>
            <a:off x="4063750" y="409267"/>
            <a:ext cx="6495068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再别康桥</a:t>
            </a:r>
            <a:endParaRPr lang="en-US" altLang="zh-CN" sz="2400" i="0" dirty="0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轻轻的我走了，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正如我轻轻的来；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我轻轻的招手，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作别西天的云彩。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那河畔的金柳，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是夕阳中的新娘；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波光里的艳影，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在我的心头荡漾。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软泥上的青荇，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油油的在水底招摇；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在康河的柔波里，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我甘心做一条水草！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那榆荫下的一潭，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不是清泉，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是天上虹；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揉碎在浮藻间，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沉淀着彩虹似的梦。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5D8BC4C-3628-975C-2D79-3B64644ADC97}"/>
              </a:ext>
            </a:extLst>
          </p:cNvPr>
          <p:cNvSpPr txBox="1"/>
          <p:nvPr/>
        </p:nvSpPr>
        <p:spPr>
          <a:xfrm>
            <a:off x="766328" y="5076631"/>
            <a:ext cx="1960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Xu </a:t>
            </a:r>
            <a:r>
              <a:rPr lang="en-US" altLang="zh-CN" dirty="0" err="1">
                <a:latin typeface="Times New Roman" panose="02020603050405020304" pitchFamily="18" charset="0"/>
                <a:ea typeface="宋体" panose="02010600030101010101" pitchFamily="2" charset="-122"/>
              </a:rPr>
              <a:t>Zhimo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徐志摩</a:t>
            </a:r>
          </a:p>
        </p:txBody>
      </p:sp>
    </p:spTree>
    <p:extLst>
      <p:ext uri="{BB962C8B-B14F-4D97-AF65-F5344CB8AC3E}">
        <p14:creationId xmlns:p14="http://schemas.microsoft.com/office/powerpoint/2010/main" val="526769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>
            <a:extLst>
              <a:ext uri="{FF2B5EF4-FFF2-40B4-BE49-F238E27FC236}">
                <a16:creationId xmlns:a16="http://schemas.microsoft.com/office/drawing/2014/main" id="{71C31AFD-9B66-B1DC-84C6-0B419A6E80E1}"/>
              </a:ext>
            </a:extLst>
          </p:cNvPr>
          <p:cNvSpPr txBox="1"/>
          <p:nvPr/>
        </p:nvSpPr>
        <p:spPr>
          <a:xfrm>
            <a:off x="2647711" y="1443841"/>
            <a:ext cx="6096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寻梦？撑一支长篙，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向青草更青处漫溯；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满载一船星辉，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在星辉斑斓里放歌。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但我不能放歌，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悄悄是别离的笙箫；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夏虫也为我沉默，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沉默是今晚的康桥！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悄悄的我走了，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正如我悄悄的来；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我挥一挥衣袖，</a:t>
            </a:r>
            <a:b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不带走一片云彩。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3FF9BD61-5508-9120-83E6-E225F07E43B6}"/>
              </a:ext>
            </a:extLst>
          </p:cNvPr>
          <p:cNvSpPr txBox="1"/>
          <p:nvPr/>
        </p:nvSpPr>
        <p:spPr>
          <a:xfrm>
            <a:off x="5969088" y="1443841"/>
            <a:ext cx="6096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seek a dream? Go punting with a long pole,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Upstream to where green grass is greener,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the punt laden with starlight,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sing out loud in its radiance.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 now I cannot sing out loud,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Peace is my farewell music;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 crickets are now silent for me,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Cambridge this evening is silent.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Quietly I am leaving,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 as quietly as I came;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Gently waving my sleeve,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am not taking away a single cloud.</a:t>
            </a:r>
            <a:br>
              <a:rPr lang="en-US" altLang="zh-CN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130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318" y="1505244"/>
            <a:ext cx="8758412" cy="5352756"/>
          </a:xfrm>
          <a:prstGeom prst="rect">
            <a:avLst/>
          </a:prstGeom>
        </p:spPr>
      </p:pic>
      <p:sp>
        <p:nvSpPr>
          <p:cNvPr id="7" name="椭圆 6"/>
          <p:cNvSpPr/>
          <p:nvPr/>
        </p:nvSpPr>
        <p:spPr>
          <a:xfrm>
            <a:off x="4065563" y="1308294"/>
            <a:ext cx="3981157" cy="398115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dist="50800" dir="6600000" sx="101000" sy="10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5959306" y="2130710"/>
            <a:ext cx="16645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500" dirty="0">
                <a:latin typeface="方正清刻本悦宋简体" panose="02000000000000000000" pitchFamily="2" charset="-122"/>
                <a:ea typeface="方正清刻本悦宋简体" panose="02000000000000000000" pitchFamily="2" charset="-122"/>
              </a:rPr>
              <a:t>叁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6576125" y="3992758"/>
            <a:ext cx="430887" cy="447894"/>
            <a:chOff x="7077476" y="2846291"/>
            <a:chExt cx="430887" cy="447894"/>
          </a:xfrm>
        </p:grpSpPr>
        <p:pic>
          <p:nvPicPr>
            <p:cNvPr id="5" name="图片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5739" y="2846291"/>
              <a:ext cx="327025" cy="331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文本框 9"/>
            <p:cNvSpPr txBox="1">
              <a:spLocks noChangeArrowheads="1"/>
            </p:cNvSpPr>
            <p:nvPr/>
          </p:nvSpPr>
          <p:spPr bwMode="auto">
            <a:xfrm>
              <a:off x="7077476" y="2873498"/>
              <a:ext cx="430887" cy="420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1600" dirty="0">
                  <a:solidFill>
                    <a:srgbClr val="FFFFFF"/>
                  </a:solidFill>
                  <a:latin typeface="华文行楷" panose="02010800040101010101" pitchFamily="2" charset="-122"/>
                  <a:ea typeface="华文行楷" panose="02010800040101010101" pitchFamily="2" charset="-122"/>
                </a:rPr>
                <a:t>印</a:t>
              </a:r>
            </a:p>
          </p:txBody>
        </p:sp>
      </p:grpSp>
      <p:sp>
        <p:nvSpPr>
          <p:cNvPr id="9" name="文本框 8">
            <a:extLst>
              <a:ext uri="{FF2B5EF4-FFF2-40B4-BE49-F238E27FC236}">
                <a16:creationId xmlns:a16="http://schemas.microsoft.com/office/drawing/2014/main" id="{0DF5790D-8757-456B-0155-786BCD8F5470}"/>
              </a:ext>
            </a:extLst>
          </p:cNvPr>
          <p:cNvSpPr txBox="1"/>
          <p:nvPr/>
        </p:nvSpPr>
        <p:spPr>
          <a:xfrm>
            <a:off x="4218124" y="3037262"/>
            <a:ext cx="1741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1937-1949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787945" y="2799909"/>
            <a:ext cx="8649290" cy="3294365"/>
            <a:chOff x="930209" y="2291120"/>
            <a:chExt cx="8649290" cy="3294365"/>
          </a:xfrm>
        </p:grpSpPr>
        <p:sp>
          <p:nvSpPr>
            <p:cNvPr id="7" name="TextBox 13"/>
            <p:cNvSpPr txBox="1">
              <a:spLocks noChangeArrowheads="1"/>
            </p:cNvSpPr>
            <p:nvPr/>
          </p:nvSpPr>
          <p:spPr bwMode="auto">
            <a:xfrm>
              <a:off x="930209" y="2291120"/>
              <a:ext cx="23383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400" dirty="0">
                  <a:latin typeface="Times New Roman" panose="02020603050405020304" pitchFamily="18" charset="0"/>
                  <a:sym typeface="Arial" panose="020B0604020202020204" pitchFamily="34" charset="0"/>
                </a:rPr>
                <a:t>Reality-based</a:t>
              </a:r>
            </a:p>
          </p:txBody>
        </p:sp>
        <p:sp>
          <p:nvSpPr>
            <p:cNvPr id="8" name="TextBox 13"/>
            <p:cNvSpPr txBox="1">
              <a:spLocks noChangeArrowheads="1"/>
            </p:cNvSpPr>
            <p:nvPr/>
          </p:nvSpPr>
          <p:spPr bwMode="auto">
            <a:xfrm>
              <a:off x="3293152" y="2291120"/>
              <a:ext cx="6096000" cy="609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800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</a:rPr>
                <a:t>exposing and satirizing the dark forces of society</a:t>
              </a:r>
            </a:p>
            <a:p>
              <a:pPr algn="ctr" eaLnBrk="1" hangingPunct="1">
                <a:spcBef>
                  <a:spcPct val="20000"/>
                </a:spcBef>
              </a:pPr>
              <a:r>
                <a:rPr lang="en-US" altLang="zh-CN" dirty="0">
                  <a:solidFill>
                    <a:srgbClr val="333333"/>
                  </a:solidFill>
                  <a:latin typeface="Times New Roman" panose="02020603050405020304" pitchFamily="18" charset="0"/>
                </a:rPr>
                <a:t>Ep. </a:t>
              </a:r>
              <a:r>
                <a:rPr lang="en-US" altLang="zh-CN" dirty="0">
                  <a:solidFill>
                    <a:srgbClr val="3333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Qian </a:t>
              </a:r>
              <a:r>
                <a:rPr lang="en-US" altLang="zh-CN" dirty="0" err="1">
                  <a:solidFill>
                    <a:srgbClr val="3333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Zhongshu</a:t>
              </a:r>
              <a:r>
                <a:rPr lang="en-US" altLang="zh-CN" dirty="0">
                  <a:solidFill>
                    <a:srgbClr val="3333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zh-CN" b="1" i="1" dirty="0">
                  <a:solidFill>
                    <a:srgbClr val="3333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Fortress Besieged</a:t>
              </a:r>
              <a:endParaRPr lang="en-US" altLang="zh-CN" sz="1600" b="1" i="1" dirty="0">
                <a:latin typeface="Times New Roman" panose="02020603050405020304" pitchFamily="18" charset="0"/>
                <a:sym typeface="Arial" panose="020B0604020202020204" pitchFamily="34" charset="0"/>
              </a:endParaRPr>
            </a:p>
          </p:txBody>
        </p:sp>
        <p:sp>
          <p:nvSpPr>
            <p:cNvPr id="9" name="TextBox 13"/>
            <p:cNvSpPr txBox="1">
              <a:spLocks noChangeArrowheads="1"/>
            </p:cNvSpPr>
            <p:nvPr/>
          </p:nvSpPr>
          <p:spPr bwMode="auto">
            <a:xfrm>
              <a:off x="930209" y="3454577"/>
              <a:ext cx="2336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400" dirty="0">
                  <a:latin typeface="Times New Roman" panose="02020603050405020304" pitchFamily="18" charset="0"/>
                  <a:sym typeface="Arial" panose="020B0604020202020204" pitchFamily="34" charset="0"/>
                </a:rPr>
                <a:t>History-centered</a:t>
              </a:r>
            </a:p>
          </p:txBody>
        </p:sp>
        <p:sp>
          <p:nvSpPr>
            <p:cNvPr id="10" name="TextBox 13"/>
            <p:cNvSpPr txBox="1">
              <a:spLocks noChangeArrowheads="1"/>
            </p:cNvSpPr>
            <p:nvPr/>
          </p:nvSpPr>
          <p:spPr bwMode="auto">
            <a:xfrm>
              <a:off x="3694651" y="3163527"/>
              <a:ext cx="4798243" cy="1274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800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</a:rPr>
                <a:t>turning to history to learn from it</a:t>
              </a:r>
            </a:p>
            <a:p>
              <a:pPr algn="ctr" eaLnBrk="1" hangingPunct="1">
                <a:spcBef>
                  <a:spcPct val="20000"/>
                </a:spcBef>
              </a:pPr>
              <a:r>
                <a:rPr lang="en-US" altLang="zh-CN" sz="1800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</a:rPr>
                <a:t>Ep. Guo </a:t>
              </a:r>
              <a:r>
                <a:rPr lang="en-US" altLang="zh-CN" sz="1800" dirty="0" err="1">
                  <a:solidFill>
                    <a:srgbClr val="333333"/>
                  </a:solidFill>
                  <a:effectLst/>
                  <a:latin typeface="Times New Roman" panose="02020603050405020304" pitchFamily="18" charset="0"/>
                </a:rPr>
                <a:t>Moruo</a:t>
              </a:r>
              <a:r>
                <a:rPr lang="en-US" altLang="zh-CN" dirty="0">
                  <a:solidFill>
                    <a:srgbClr val="333333"/>
                  </a:solidFill>
                  <a:latin typeface="Times New Roman" panose="02020603050405020304" pitchFamily="18" charset="0"/>
                </a:rPr>
                <a:t>:</a:t>
              </a:r>
              <a:r>
                <a:rPr lang="en-US" altLang="zh-CN" sz="1800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</a:rPr>
                <a:t> </a:t>
              </a:r>
              <a:r>
                <a:rPr lang="en-US" altLang="zh-CN" sz="1800" b="1" i="1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</a:rPr>
                <a:t>Qu Yuan </a:t>
              </a:r>
            </a:p>
            <a:p>
              <a:pPr algn="ctr" eaLnBrk="1" hangingPunct="1">
                <a:spcBef>
                  <a:spcPct val="20000"/>
                </a:spcBef>
              </a:pPr>
              <a:r>
                <a:rPr lang="en-US" altLang="zh-CN" sz="1800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</a:rPr>
                <a:t>                  Lao She: </a:t>
              </a:r>
              <a:r>
                <a:rPr lang="en-US" altLang="zh-CN" sz="1800" b="1" dirty="0">
                  <a:solidFill>
                    <a:srgbClr val="202122"/>
                  </a:solidFill>
                  <a:effectLst/>
                  <a:latin typeface="Times New Roman" panose="02020603050405020304" pitchFamily="18" charset="0"/>
                </a:rPr>
                <a:t>The Yellow Storm </a:t>
              </a:r>
            </a:p>
            <a:p>
              <a:pPr algn="ctr" eaLnBrk="1" hangingPunct="1">
                <a:spcBef>
                  <a:spcPct val="20000"/>
                </a:spcBef>
              </a:pPr>
              <a:r>
                <a:rPr lang="en-US" altLang="zh-CN" dirty="0">
                  <a:latin typeface="Times New Roman" panose="02020603050405020304" pitchFamily="18" charset="0"/>
                </a:rPr>
                <a:t>                        </a:t>
              </a:r>
              <a:r>
                <a:rPr lang="en-US" altLang="zh-CN" sz="1800" dirty="0">
                  <a:effectLst/>
                  <a:latin typeface="Times New Roman" panose="02020603050405020304" pitchFamily="18" charset="0"/>
                </a:rPr>
                <a:t>(</a:t>
              </a:r>
              <a:r>
                <a:rPr lang="en-US" altLang="zh-CN" sz="1800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Four Generations Under One Roof</a:t>
              </a:r>
              <a:r>
                <a:rPr lang="en-US" altLang="zh-CN" sz="1800" dirty="0">
                  <a:effectLst/>
                  <a:latin typeface="Times New Roman" panose="02020603050405020304" pitchFamily="18" charset="0"/>
                </a:rPr>
                <a:t>)</a:t>
              </a:r>
              <a:endParaRPr lang="en-US" altLang="zh-CN" sz="1600" dirty="0">
                <a:latin typeface="Times New Roman" panose="02020603050405020304" pitchFamily="18" charset="0"/>
                <a:sym typeface="Arial" panose="020B0604020202020204" pitchFamily="34" charset="0"/>
              </a:endParaRPr>
            </a:p>
          </p:txBody>
        </p:sp>
        <p:sp>
          <p:nvSpPr>
            <p:cNvPr id="11" name="TextBox 13"/>
            <p:cNvSpPr txBox="1">
              <a:spLocks noChangeArrowheads="1"/>
            </p:cNvSpPr>
            <p:nvPr/>
          </p:nvSpPr>
          <p:spPr bwMode="auto">
            <a:xfrm>
              <a:off x="956352" y="4780142"/>
              <a:ext cx="2336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400" dirty="0">
                  <a:latin typeface="Times New Roman" panose="02020603050405020304" pitchFamily="18" charset="0"/>
                  <a:sym typeface="Arial" panose="020B0604020202020204" pitchFamily="34" charset="0"/>
                </a:rPr>
                <a:t>Self-describing</a:t>
              </a:r>
            </a:p>
          </p:txBody>
        </p:sp>
        <p:sp>
          <p:nvSpPr>
            <p:cNvPr id="12" name="TextBox 13"/>
            <p:cNvSpPr txBox="1">
              <a:spLocks noChangeArrowheads="1"/>
            </p:cNvSpPr>
            <p:nvPr/>
          </p:nvSpPr>
          <p:spPr bwMode="auto">
            <a:xfrm>
              <a:off x="3293152" y="4699088"/>
              <a:ext cx="6286347" cy="886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800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</a:rPr>
                <a:t>describing the sufferings of patriotic intellectuals in the broad context of the war against Japan</a:t>
              </a:r>
            </a:p>
            <a:p>
              <a:pPr algn="ctr" eaLnBrk="1" hangingPunct="1">
                <a:spcBef>
                  <a:spcPct val="20000"/>
                </a:spcBef>
              </a:pPr>
              <a:r>
                <a:rPr lang="en-US" altLang="zh-CN" dirty="0">
                  <a:solidFill>
                    <a:srgbClr val="333333"/>
                  </a:solidFill>
                  <a:latin typeface="Times New Roman" panose="02020603050405020304" pitchFamily="18" charset="0"/>
                </a:rPr>
                <a:t>Ep. </a:t>
              </a:r>
              <a:r>
                <a:rPr lang="en-US" altLang="zh-CN" sz="1800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</a:rPr>
                <a:t>Ai Qing: </a:t>
              </a:r>
              <a:r>
                <a:rPr lang="en-US" altLang="zh-CN" sz="1800" b="1" i="1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</a:rPr>
                <a:t>Torch</a:t>
              </a:r>
              <a:endParaRPr lang="en-US" altLang="zh-CN" sz="1600" b="1" i="1" dirty="0">
                <a:latin typeface="Times New Roman" panose="02020603050405020304" pitchFamily="18" charset="0"/>
                <a:sym typeface="Arial" panose="020B0604020202020204" pitchFamily="34" charset="0"/>
              </a:endParaRP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2A29FAEE-2B88-E714-D7D3-9AB5A7E740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254" y="-74003"/>
            <a:ext cx="12143746" cy="2909504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FDA57815-4C6E-757A-D7E1-723CBC5D22C6}"/>
              </a:ext>
            </a:extLst>
          </p:cNvPr>
          <p:cNvSpPr txBox="1"/>
          <p:nvPr/>
        </p:nvSpPr>
        <p:spPr>
          <a:xfrm>
            <a:off x="452553" y="458620"/>
            <a:ext cx="85179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In 1937: the </a:t>
            </a:r>
            <a:r>
              <a:rPr lang="en-US" altLang="zh-CN" sz="2400" b="1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Marco Polo Bridge Incident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七七事变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/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卢沟桥事变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02F7D149-3BFD-E31B-ABAB-D5E8343FD250}"/>
              </a:ext>
            </a:extLst>
          </p:cNvPr>
          <p:cNvSpPr txBox="1"/>
          <p:nvPr/>
        </p:nvSpPr>
        <p:spPr>
          <a:xfrm>
            <a:off x="452553" y="152304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0" dirty="0">
                <a:solidFill>
                  <a:srgbClr val="3E3E3E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Themes: heroism  &amp;  </a:t>
            </a:r>
            <a:r>
              <a:rPr lang="en-US" altLang="zh-CN" sz="2400" b="1" i="0" dirty="0">
                <a:solidFill>
                  <a:srgbClr val="4E4E4E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patriotism</a:t>
            </a:r>
            <a:endParaRPr lang="zh-CN" altLang="en-US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F28DD481-1A7A-C43D-C1C2-EE590A0122CA}"/>
              </a:ext>
            </a:extLst>
          </p:cNvPr>
          <p:cNvSpPr txBox="1"/>
          <p:nvPr/>
        </p:nvSpPr>
        <p:spPr>
          <a:xfrm>
            <a:off x="452553" y="3653464"/>
            <a:ext cx="146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Contents: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625320" y="2192746"/>
            <a:ext cx="7272823" cy="1910692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  <a:effectLst>
            <a:outerShdw blurRad="63500" dist="38100" dir="5400000" sx="101000" sy="10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remember history is not to remember hatred, but to remind us of our lessons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82804" y="3905475"/>
            <a:ext cx="5099816" cy="2952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53276" y="2250831"/>
            <a:ext cx="7538449" cy="460716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54124" y="2443310"/>
            <a:ext cx="120411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dirty="0"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Thank you for watching!</a:t>
            </a:r>
            <a:endParaRPr lang="zh-CN" altLang="en-US" sz="6000" dirty="0"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75318" y="-419637"/>
            <a:ext cx="4955593" cy="3370778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 rot="5400000">
            <a:off x="5903843" y="2512829"/>
            <a:ext cx="553998" cy="3788870"/>
          </a:xfrm>
          <a:prstGeom prst="rect">
            <a:avLst/>
          </a:prstGeom>
          <a:solidFill>
            <a:schemeClr val="bg1"/>
          </a:solidFill>
          <a:effectLst>
            <a:outerShdw blurRad="50800" dist="25400" dir="5400000" sx="101000" sy="101000" algn="ctr" rotWithShape="0">
              <a:srgbClr val="000000">
                <a:alpha val="43137"/>
              </a:srgbClr>
            </a:outerShdw>
          </a:effectLst>
        </p:spPr>
        <p:txBody>
          <a:bodyPr vert="eaVert" wrap="square" rtlCol="0">
            <a:spAutoFit/>
          </a:bodyPr>
          <a:lstStyle/>
          <a:p>
            <a:pPr algn="ctr"/>
            <a:endParaRPr lang="zh-CN" altLang="en-US" sz="24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10347" y="4222598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Presenter: Lan Qi  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6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9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D63C1B47-BB63-06C6-C155-B9145EBE3539}"/>
              </a:ext>
            </a:extLst>
          </p:cNvPr>
          <p:cNvSpPr txBox="1"/>
          <p:nvPr/>
        </p:nvSpPr>
        <p:spPr>
          <a:xfrm>
            <a:off x="4655325" y="265337"/>
            <a:ext cx="33297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latin typeface="Times New Roman" panose="02020603050405020304" pitchFamily="18" charset="0"/>
                <a:ea typeface="宋体" panose="02010600030101010101" pitchFamily="2" charset="-122"/>
              </a:rPr>
              <a:t>     人人皆笑我</a:t>
            </a:r>
            <a:r>
              <a:rPr lang="en-US" altLang="zh-CN" sz="1800" dirty="0">
                <a:latin typeface="Times New Roman" panose="02020603050405020304" pitchFamily="18" charset="0"/>
                <a:ea typeface="Segoe UI Black" panose="020B0A02040204020203" pitchFamily="34" charset="0"/>
              </a:rPr>
              <a:t> </a:t>
            </a:r>
            <a:r>
              <a:rPr lang="zh-CN" altLang="en-US" sz="1800" dirty="0">
                <a:latin typeface="Times New Roman" panose="02020603050405020304" pitchFamily="18" charset="0"/>
                <a:ea typeface="宋体" panose="02010600030101010101" pitchFamily="2" charset="-122"/>
              </a:rPr>
              <a:t>  人人皆为我</a:t>
            </a:r>
          </a:p>
          <a:p>
            <a:endParaRPr lang="en-US" altLang="zh-CN" dirty="0">
              <a:latin typeface="Times New Roman" panose="02020603050405020304" pitchFamily="18" charset="0"/>
              <a:ea typeface="Segoe UI Black" panose="020B0A02040204020203" pitchFamily="34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Segoe UI Black" panose="020B0A02040204020203" pitchFamily="34" charset="0"/>
              </a:rPr>
              <a:t>Every fool makes fool of himself</a:t>
            </a:r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6C0EC37-C342-7F1F-0389-09170786EF67}"/>
              </a:ext>
            </a:extLst>
          </p:cNvPr>
          <p:cNvSpPr txBox="1"/>
          <p:nvPr/>
        </p:nvSpPr>
        <p:spPr>
          <a:xfrm>
            <a:off x="3047222" y="2573990"/>
            <a:ext cx="709515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Video link:</a:t>
            </a:r>
          </a:p>
          <a:p>
            <a:r>
              <a:rPr lang="en-US" altLang="zh-CN" dirty="0"/>
              <a:t>https://</a:t>
            </a:r>
            <a:r>
              <a:rPr lang="en-US" altLang="zh-CN" dirty="0" err="1"/>
              <a:t>www.bilibili.com</a:t>
            </a:r>
            <a:r>
              <a:rPr lang="en-US" altLang="zh-CN" dirty="0"/>
              <a:t>/video/</a:t>
            </a:r>
            <a:r>
              <a:rPr lang="en-US" altLang="zh-CN" dirty="0" err="1"/>
              <a:t>BV1y64y1D7uA?spm_id_from</a:t>
            </a:r>
            <a:r>
              <a:rPr lang="en-US" altLang="zh-CN" dirty="0"/>
              <a:t>=</a:t>
            </a:r>
            <a:r>
              <a:rPr lang="en-US" altLang="zh-CN" dirty="0" err="1"/>
              <a:t>333.337.search-card.all.click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椭圆 15"/>
          <p:cNvSpPr/>
          <p:nvPr/>
        </p:nvSpPr>
        <p:spPr>
          <a:xfrm>
            <a:off x="1129601" y="132046"/>
            <a:ext cx="2124221" cy="212422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50800" dir="6000000" sx="101000" sy="10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3546709" y="1486678"/>
            <a:ext cx="8758412" cy="5352756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90862" y="657032"/>
            <a:ext cx="38438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Reasons for the emergence of the Chinese modern literature era</a:t>
            </a:r>
            <a:endParaRPr kumimoji="0" lang="zh-CN" altLang="en-US" sz="66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8B4571FC-A3BC-065C-4B5F-AFDE2E51EB51}"/>
              </a:ext>
            </a:extLst>
          </p:cNvPr>
          <p:cNvSpPr txBox="1"/>
          <p:nvPr/>
        </p:nvSpPr>
        <p:spPr>
          <a:xfrm rot="16200000">
            <a:off x="2865705" y="842755"/>
            <a:ext cx="553998" cy="4611978"/>
          </a:xfrm>
          <a:prstGeom prst="rect">
            <a:avLst/>
          </a:prstGeom>
          <a:solidFill>
            <a:schemeClr val="bg1"/>
          </a:solidFill>
          <a:effectLst>
            <a:outerShdw blurRad="50800" dist="25400" dir="5400000" sx="101000" sy="101000" algn="ctr" rotWithShape="0">
              <a:srgbClr val="000000">
                <a:alpha val="43137"/>
              </a:srgbClr>
            </a:outerShdw>
          </a:effectLst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zh-CN" sz="2400" dirty="0">
                <a:latin typeface="华文宋体" panose="02010600040101010101" pitchFamily="2" charset="-122"/>
                <a:ea typeface="华文宋体" panose="02010600040101010101" pitchFamily="2" charset="-122"/>
              </a:rPr>
              <a:t>1. To save the country and the people</a:t>
            </a:r>
            <a:endParaRPr lang="zh-CN" altLang="en-US" sz="2400" dirty="0">
              <a:latin typeface="华文宋体" panose="02010600040101010101" pitchFamily="2" charset="-122"/>
              <a:ea typeface="华文宋体" panose="02010600040101010101" pitchFamily="2" charset="-122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2BFD5F4E-3E24-28CB-6ECF-4E3D96620EA8}"/>
              </a:ext>
            </a:extLst>
          </p:cNvPr>
          <p:cNvSpPr txBox="1"/>
          <p:nvPr/>
        </p:nvSpPr>
        <p:spPr>
          <a:xfrm rot="16200000">
            <a:off x="4039343" y="561595"/>
            <a:ext cx="553998" cy="6959250"/>
          </a:xfrm>
          <a:prstGeom prst="rect">
            <a:avLst/>
          </a:prstGeom>
          <a:solidFill>
            <a:schemeClr val="bg1"/>
          </a:solidFill>
          <a:effectLst>
            <a:outerShdw blurRad="50800" dist="25400" dir="5400000" sx="101000" sy="101000" algn="ctr" rotWithShape="0">
              <a:srgbClr val="000000">
                <a:alpha val="43137"/>
              </a:srgbClr>
            </a:outerShdw>
          </a:effectLst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zh-CN" sz="2400" dirty="0">
                <a:latin typeface="华文宋体" panose="02010600040101010101" pitchFamily="2" charset="-122"/>
                <a:ea typeface="华文宋体" panose="02010600040101010101" pitchFamily="2" charset="-122"/>
              </a:rPr>
              <a:t>2. The natural result of the evolution of Chinese literature</a:t>
            </a:r>
            <a:endParaRPr lang="zh-CN" altLang="en-US" sz="2400" dirty="0">
              <a:latin typeface="华文宋体" panose="02010600040101010101" pitchFamily="2" charset="-122"/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6341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3686198" y="1505244"/>
            <a:ext cx="8758412" cy="5352756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69FD6E48-D1B3-98B9-C55F-51343DA66D88}"/>
              </a:ext>
            </a:extLst>
          </p:cNvPr>
          <p:cNvSpPr txBox="1"/>
          <p:nvPr/>
        </p:nvSpPr>
        <p:spPr>
          <a:xfrm>
            <a:off x="543089" y="403821"/>
            <a:ext cx="68758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New Culture Movement</a:t>
            </a:r>
            <a:r>
              <a:rPr lang="zh-CN" altLang="en-US" sz="2400" b="1" kern="100" dirty="0">
                <a:solidFill>
                  <a:srgbClr val="333333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（新文化运动）</a:t>
            </a:r>
            <a:r>
              <a:rPr lang="en-US" altLang="zh-CN" sz="2400" b="1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: 1915</a:t>
            </a:r>
            <a:endParaRPr lang="zh-CN" altLang="zh-CN" sz="24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928BDEF-507A-0747-9CDA-E5D35132D265}"/>
              </a:ext>
            </a:extLst>
          </p:cNvPr>
          <p:cNvSpPr txBox="1"/>
          <p:nvPr/>
        </p:nvSpPr>
        <p:spPr>
          <a:xfrm>
            <a:off x="627931" y="1360845"/>
            <a:ext cx="6436163" cy="3618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zh-CN" sz="2000" kern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movement promoted: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zh-CN" sz="2000" kern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Vernacular literature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zh-CN" sz="2000" kern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An end to the </a:t>
            </a:r>
            <a:r>
              <a:rPr lang="en-US" altLang="zh-CN" sz="2000" u="sng" kern="0" dirty="0">
                <a:solidFill>
                  <a:srgbClr val="0645AD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hlinkClick r:id="rId4" tooltip="Patriarchal"/>
              </a:rPr>
              <a:t>patriarchal</a:t>
            </a:r>
            <a:r>
              <a:rPr lang="en-US" altLang="zh-CN" sz="2000" kern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 family in favor of </a:t>
            </a:r>
            <a:r>
              <a:rPr lang="en-US" altLang="zh-CN" sz="2000" u="sng" kern="0" dirty="0">
                <a:solidFill>
                  <a:srgbClr val="0645AD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hlinkClick r:id="rId5" tooltip="Individual freedom"/>
              </a:rPr>
              <a:t>individual freedom</a:t>
            </a:r>
            <a:r>
              <a:rPr lang="en-US" altLang="zh-CN" sz="2000" kern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 and </a:t>
            </a:r>
            <a:r>
              <a:rPr lang="en-US" altLang="zh-CN" sz="2000" u="sng" kern="0" dirty="0">
                <a:solidFill>
                  <a:srgbClr val="0645AD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hlinkClick r:id="rId6" tooltip="Women's liberation"/>
              </a:rPr>
              <a:t>women's liberation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zh-CN" sz="2000" kern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view that China is a nation among nations, not a uniquely Confucian culture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zh-CN" sz="2000" kern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re-examination of Confucian texts and ancient classics using modern textual and critical methods, known as the </a:t>
            </a:r>
            <a:r>
              <a:rPr lang="en-US" altLang="zh-CN" sz="2000" u="sng" kern="0" dirty="0">
                <a:solidFill>
                  <a:srgbClr val="0645AD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hlinkClick r:id="rId7"/>
              </a:rPr>
              <a:t>Doubting Antiquity School</a:t>
            </a:r>
            <a:endParaRPr lang="en-US" altLang="zh-CN" sz="2000" u="sng" kern="100" dirty="0">
              <a:solidFill>
                <a:srgbClr val="0645AD"/>
              </a:solidFill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zh-CN" sz="2000" kern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Democratic and </a:t>
            </a:r>
            <a:r>
              <a:rPr lang="en-US" altLang="zh-CN" sz="2000" u="sng" kern="0" dirty="0">
                <a:solidFill>
                  <a:srgbClr val="0645AD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hlinkClick r:id="rId8" tooltip="Egalitarianism"/>
              </a:rPr>
              <a:t>egalitarian</a:t>
            </a:r>
            <a:r>
              <a:rPr lang="en-US" altLang="zh-CN" sz="2000" kern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 values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zh-CN" sz="2000" kern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An orientation to the future rather than the past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9936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318" y="1505244"/>
            <a:ext cx="8758412" cy="5352756"/>
          </a:xfrm>
          <a:prstGeom prst="rect">
            <a:avLst/>
          </a:prstGeom>
        </p:spPr>
      </p:pic>
      <p:sp>
        <p:nvSpPr>
          <p:cNvPr id="7" name="椭圆 6"/>
          <p:cNvSpPr/>
          <p:nvPr/>
        </p:nvSpPr>
        <p:spPr>
          <a:xfrm>
            <a:off x="4065563" y="1308295"/>
            <a:ext cx="3981157" cy="398115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dist="50800" dir="6600000" sx="101000" sy="10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5905936" y="2157917"/>
            <a:ext cx="16645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500" dirty="0">
                <a:latin typeface="方正清刻本悦宋简体" panose="02000000000000000000" pitchFamily="2" charset="-122"/>
                <a:ea typeface="方正清刻本悦宋简体" panose="02000000000000000000" pitchFamily="2" charset="-122"/>
              </a:rPr>
              <a:t>壹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6522755" y="3964372"/>
            <a:ext cx="430887" cy="434499"/>
            <a:chOff x="7078701" y="2846291"/>
            <a:chExt cx="430887" cy="434499"/>
          </a:xfrm>
        </p:grpSpPr>
        <p:pic>
          <p:nvPicPr>
            <p:cNvPr id="5" name="图片 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5739" y="2846291"/>
              <a:ext cx="327025" cy="331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文本框 9"/>
            <p:cNvSpPr txBox="1">
              <a:spLocks noChangeArrowheads="1"/>
            </p:cNvSpPr>
            <p:nvPr/>
          </p:nvSpPr>
          <p:spPr bwMode="auto">
            <a:xfrm>
              <a:off x="7078701" y="2860103"/>
              <a:ext cx="430887" cy="420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1600" dirty="0">
                  <a:solidFill>
                    <a:srgbClr val="FFFFFF"/>
                  </a:solidFill>
                  <a:latin typeface="华文行楷" panose="02010800040101010101" pitchFamily="2" charset="-122"/>
                  <a:ea typeface="华文行楷" panose="02010800040101010101" pitchFamily="2" charset="-122"/>
                </a:rPr>
                <a:t>印</a:t>
              </a:r>
            </a:p>
          </p:txBody>
        </p: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E2091CA0-FE6F-85D4-E816-3E5D1DBA19B0}"/>
              </a:ext>
            </a:extLst>
          </p:cNvPr>
          <p:cNvSpPr txBox="1"/>
          <p:nvPr/>
        </p:nvSpPr>
        <p:spPr>
          <a:xfrm>
            <a:off x="4179451" y="2967335"/>
            <a:ext cx="1741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1917-1927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045616" y="3125914"/>
            <a:ext cx="13327180" cy="7715735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42A7253E-0EA9-B223-5898-AA2DC2909AD1}"/>
              </a:ext>
            </a:extLst>
          </p:cNvPr>
          <p:cNvSpPr txBox="1"/>
          <p:nvPr/>
        </p:nvSpPr>
        <p:spPr>
          <a:xfrm>
            <a:off x="414779" y="486322"/>
            <a:ext cx="679327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202122"/>
                </a:solidFill>
                <a:latin typeface="Arial" panose="020B0604020202020204" pitchFamily="34" charset="0"/>
                <a:ea typeface="等线" panose="02010600030101010101" pitchFamily="2" charset="-122"/>
              </a:rPr>
              <a:t>Beginning Sign :  </a:t>
            </a:r>
          </a:p>
          <a:p>
            <a:endParaRPr lang="en-US" altLang="zh-CN" sz="2400" dirty="0">
              <a:solidFill>
                <a:srgbClr val="202122"/>
              </a:solidFill>
              <a:latin typeface="Arial" panose="020B0604020202020204" pitchFamily="34" charset="0"/>
              <a:ea typeface="等线" panose="02010600030101010101" pitchFamily="2" charset="-122"/>
            </a:endParaRPr>
          </a:p>
          <a:p>
            <a:r>
              <a:rPr lang="en-US" altLang="zh-CN" dirty="0">
                <a:solidFill>
                  <a:srgbClr val="202122"/>
                </a:solidFill>
                <a:latin typeface="Arial" panose="020B0604020202020204" pitchFamily="34" charset="0"/>
                <a:ea typeface="等线" panose="02010600030101010101" pitchFamily="2" charset="-122"/>
              </a:rPr>
              <a:t>the publishment of </a:t>
            </a:r>
            <a:r>
              <a:rPr lang="en-US" altLang="zh-CN" sz="1800" i="1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A Preliminary Discussion of Literature Reform</a:t>
            </a:r>
            <a:endParaRPr lang="en-US" altLang="zh-CN" i="1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C6AB4E0-E7A3-2A64-46EB-C88CED9D1293}"/>
              </a:ext>
            </a:extLst>
          </p:cNvPr>
          <p:cNvSpPr txBox="1"/>
          <p:nvPr/>
        </p:nvSpPr>
        <p:spPr>
          <a:xfrm>
            <a:off x="414779" y="1981086"/>
            <a:ext cx="4052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kern="0" dirty="0">
                <a:solidFill>
                  <a:srgbClr val="20212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</a:t>
            </a:r>
            <a:r>
              <a:rPr lang="en-US" altLang="zh-CN" sz="2400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ight guidelines (</a:t>
            </a:r>
            <a:r>
              <a:rPr lang="zh-CN" altLang="en-US" sz="2400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八不主义</a:t>
            </a:r>
            <a:r>
              <a:rPr lang="en-US" altLang="zh-CN" sz="2400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) :</a:t>
            </a:r>
            <a:endParaRPr lang="zh-CN" altLang="en-US" sz="2400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5B8E3DB9-4032-58C2-7905-2823B56B0A46}"/>
              </a:ext>
            </a:extLst>
          </p:cNvPr>
          <p:cNvSpPr txBox="1"/>
          <p:nvPr/>
        </p:nvSpPr>
        <p:spPr>
          <a:xfrm>
            <a:off x="3596323" y="2783993"/>
            <a:ext cx="7223452" cy="2537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ts val="2400"/>
              </a:lnSpc>
              <a:buAutoNum type="arabicPeriod"/>
            </a:pPr>
            <a:r>
              <a:rPr lang="en-US" altLang="zh-CN" sz="1800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Write with substance.</a:t>
            </a:r>
          </a:p>
          <a:p>
            <a:pPr marL="342900" indent="-342900">
              <a:lnSpc>
                <a:spcPts val="2400"/>
              </a:lnSpc>
              <a:buAutoNum type="arabicPeriod"/>
            </a:pPr>
            <a:r>
              <a:rPr lang="en-US" altLang="zh-CN" sz="1800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Do not imitate the ancients.</a:t>
            </a:r>
            <a:endParaRPr lang="en-US" altLang="zh-CN" kern="0" dirty="0">
              <a:solidFill>
                <a:srgbClr val="20212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>
              <a:lnSpc>
                <a:spcPts val="2400"/>
              </a:lnSpc>
              <a:buAutoNum type="arabicPeriod"/>
            </a:pPr>
            <a:r>
              <a:rPr lang="en-US" altLang="zh-CN" sz="1800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Respect grammar.</a:t>
            </a:r>
          </a:p>
          <a:p>
            <a:pPr marL="342900" indent="-342900">
              <a:lnSpc>
                <a:spcPts val="2400"/>
              </a:lnSpc>
              <a:buAutoNum type="arabicPeriod"/>
            </a:pPr>
            <a:r>
              <a:rPr lang="en-US" altLang="zh-CN" sz="1800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Reject melancholy.</a:t>
            </a:r>
            <a:endParaRPr lang="en-US" altLang="zh-CN" kern="0" dirty="0">
              <a:solidFill>
                <a:srgbClr val="20212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>
              <a:lnSpc>
                <a:spcPts val="2400"/>
              </a:lnSpc>
              <a:buAutoNum type="arabicPeriod"/>
            </a:pPr>
            <a:r>
              <a:rPr lang="en-US" altLang="zh-CN" sz="1800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Eliminate old clichés.</a:t>
            </a:r>
          </a:p>
          <a:p>
            <a:pPr marL="342900" indent="-342900">
              <a:lnSpc>
                <a:spcPts val="2400"/>
              </a:lnSpc>
              <a:buAutoNum type="arabicPeriod"/>
            </a:pPr>
            <a:r>
              <a:rPr lang="en-US" altLang="zh-CN" sz="1800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Do not use allusions.</a:t>
            </a:r>
            <a:endParaRPr lang="en-US" altLang="zh-CN" kern="0" dirty="0">
              <a:solidFill>
                <a:srgbClr val="20212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>
              <a:lnSpc>
                <a:spcPts val="2400"/>
              </a:lnSpc>
              <a:buAutoNum type="arabicPeriod"/>
            </a:pPr>
            <a:r>
              <a:rPr lang="en-US" altLang="zh-CN" sz="1800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Do not use couplets or parallelism.</a:t>
            </a:r>
          </a:p>
          <a:p>
            <a:pPr marL="342900" indent="-342900">
              <a:lnSpc>
                <a:spcPts val="2400"/>
              </a:lnSpc>
              <a:buAutoNum type="arabicPeriod"/>
            </a:pPr>
            <a:r>
              <a:rPr lang="en-US" altLang="zh-CN" sz="1800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Do not avoid popular expressions or popular forms of characters.</a:t>
            </a:r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F431FBFA-EEBA-9E79-EEC9-29E4235B2C99}"/>
              </a:ext>
            </a:extLst>
          </p:cNvPr>
          <p:cNvSpPr txBox="1"/>
          <p:nvPr/>
        </p:nvSpPr>
        <p:spPr>
          <a:xfrm>
            <a:off x="161513" y="2785340"/>
            <a:ext cx="7046536" cy="2534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4800" algn="l">
              <a:lnSpc>
                <a:spcPts val="2400"/>
              </a:lnSpc>
            </a:pPr>
            <a:r>
              <a:rPr lang="zh-CN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一曰：须言之有物；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ts val="2400"/>
              </a:lnSpc>
            </a:pPr>
            <a:r>
              <a:rPr lang="zh-CN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二曰：不摹仿古人；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ts val="2400"/>
              </a:lnSpc>
            </a:pPr>
            <a:r>
              <a:rPr lang="zh-CN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三曰：须讲求文法；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ts val="2400"/>
              </a:lnSpc>
            </a:pPr>
            <a:r>
              <a:rPr lang="zh-CN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四曰：不做无病之呻吟；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ts val="2400"/>
              </a:lnSpc>
            </a:pPr>
            <a:r>
              <a:rPr lang="zh-CN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五曰：务去烂调套语；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ts val="2400"/>
              </a:lnSpc>
            </a:pPr>
            <a:r>
              <a:rPr lang="zh-CN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六曰：不用典；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ts val="2400"/>
              </a:lnSpc>
            </a:pPr>
            <a:r>
              <a:rPr lang="zh-CN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七曰：不讲对仗；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ts val="2400"/>
              </a:lnSpc>
            </a:pPr>
            <a:r>
              <a:rPr lang="zh-CN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八曰：不避俗字俗语。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F692C75B-0A49-63A6-37AD-37BFB4798C4F}"/>
              </a:ext>
            </a:extLst>
          </p:cNvPr>
          <p:cNvSpPr txBox="1"/>
          <p:nvPr/>
        </p:nvSpPr>
        <p:spPr>
          <a:xfrm>
            <a:off x="7018257" y="1167377"/>
            <a:ext cx="1938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1800" b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等线" panose="02010600030101010101" pitchFamily="2" charset="-122"/>
                <a:cs typeface="Helvetica" panose="020B0604020202020204" pitchFamily="34" charset="0"/>
              </a:rPr>
              <a:t>《文学改良刍议》</a:t>
            </a:r>
            <a:endParaRPr lang="zh-CN" altLang="en-US" dirty="0"/>
          </a:p>
        </p:txBody>
      </p:sp>
      <p:pic>
        <p:nvPicPr>
          <p:cNvPr id="20" name="图片 19">
            <a:extLst>
              <a:ext uri="{FF2B5EF4-FFF2-40B4-BE49-F238E27FC236}">
                <a16:creationId xmlns:a16="http://schemas.microsoft.com/office/drawing/2014/main" id="{94D58445-AC06-DD9E-6CCF-8EAF1A659D4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18558" y="91568"/>
            <a:ext cx="2072640" cy="252095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文本框 20">
            <a:extLst>
              <a:ext uri="{FF2B5EF4-FFF2-40B4-BE49-F238E27FC236}">
                <a16:creationId xmlns:a16="http://schemas.microsoft.com/office/drawing/2014/main" id="{3C3BAAAE-E03A-1C9A-9783-DC7E3EE70849}"/>
              </a:ext>
            </a:extLst>
          </p:cNvPr>
          <p:cNvSpPr txBox="1"/>
          <p:nvPr/>
        </p:nvSpPr>
        <p:spPr>
          <a:xfrm>
            <a:off x="10227520" y="2756582"/>
            <a:ext cx="83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 Shi</a:t>
            </a: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胡适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6955" y="301561"/>
            <a:ext cx="8225045" cy="5543591"/>
          </a:xfrm>
          <a:prstGeom prst="rect">
            <a:avLst/>
          </a:prstGeom>
        </p:spPr>
      </p:pic>
      <p:grpSp>
        <p:nvGrpSpPr>
          <p:cNvPr id="3" name="组合 2"/>
          <p:cNvGrpSpPr/>
          <p:nvPr/>
        </p:nvGrpSpPr>
        <p:grpSpPr>
          <a:xfrm rot="16200000">
            <a:off x="1779575" y="-1623540"/>
            <a:ext cx="1404523" cy="4678018"/>
            <a:chOff x="9369289" y="861390"/>
            <a:chExt cx="1517990" cy="4678018"/>
          </a:xfrm>
        </p:grpSpPr>
        <p:cxnSp>
          <p:nvCxnSpPr>
            <p:cNvPr id="4" name="直接连接符 3"/>
            <p:cNvCxnSpPr/>
            <p:nvPr/>
          </p:nvCxnSpPr>
          <p:spPr>
            <a:xfrm>
              <a:off x="9369289" y="861391"/>
              <a:ext cx="0" cy="46780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>
              <a:off x="10542106" y="861390"/>
              <a:ext cx="0" cy="336605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组合 5"/>
            <p:cNvGrpSpPr/>
            <p:nvPr/>
          </p:nvGrpSpPr>
          <p:grpSpPr>
            <a:xfrm>
              <a:off x="10196932" y="4412212"/>
              <a:ext cx="690347" cy="690347"/>
              <a:chOff x="2719446" y="4412974"/>
              <a:chExt cx="637960" cy="637960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2719446" y="4412974"/>
                <a:ext cx="637960" cy="637960"/>
              </a:xfrm>
              <a:prstGeom prst="ellipse">
                <a:avLst/>
              </a:prstGeom>
              <a:blipFill>
                <a:blip r:embed="rId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tretch>
                  <a:fillRect/>
                </a:stretch>
              </a:blipFill>
              <a:ln>
                <a:noFill/>
              </a:ln>
              <a:effectLst>
                <a:outerShdw blurRad="50800" dist="38100" dir="6600000" sx="104000" sy="104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华文行楷" panose="02010800040101010101" pitchFamily="2" charset="-122"/>
                  <a:ea typeface="华文行楷" panose="02010800040101010101" pitchFamily="2" charset="-122"/>
                </a:endParaRPr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2824245" y="4517773"/>
                <a:ext cx="428362" cy="42836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华文行楷" panose="02010800040101010101" pitchFamily="2" charset="-122"/>
                  <a:ea typeface="华文行楷" panose="02010800040101010101" pitchFamily="2" charset="-122"/>
                </a:endParaRPr>
              </a:p>
            </p:txBody>
          </p:sp>
        </p:grpSp>
      </p:grpSp>
      <p:sp>
        <p:nvSpPr>
          <p:cNvPr id="13" name="文本框 49"/>
          <p:cNvSpPr txBox="1">
            <a:spLocks noChangeArrowheads="1"/>
          </p:cNvSpPr>
          <p:nvPr/>
        </p:nvSpPr>
        <p:spPr bwMode="auto">
          <a:xfrm>
            <a:off x="142827" y="510533"/>
            <a:ext cx="6636222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lvl="0">
              <a:lnSpc>
                <a:spcPct val="150000"/>
              </a:lnSpc>
              <a:defRPr/>
            </a:pPr>
            <a:r>
              <a:rPr lang="en-US" altLang="zh-CN" sz="2400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Representatives &amp; Their  Works</a:t>
            </a: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70EE1CBB-09EC-772A-416D-5E03BA035D7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9274" y="1827230"/>
            <a:ext cx="2052396" cy="24698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4A6816EE-00DE-9C68-27EC-433775491F21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66790" y="1823975"/>
            <a:ext cx="2052396" cy="24698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DC5C9714-5AA0-E713-DBCF-5BB4E3BBA68A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13326" y="1865278"/>
            <a:ext cx="1817574" cy="24698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143BBBC1-770A-0283-117D-EC2FF48A158D}"/>
              </a:ext>
            </a:extLst>
          </p:cNvPr>
          <p:cNvSpPr txBox="1"/>
          <p:nvPr/>
        </p:nvSpPr>
        <p:spPr>
          <a:xfrm>
            <a:off x="949855" y="4992947"/>
            <a:ext cx="21807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  Short Stories</a:t>
            </a:r>
            <a:r>
              <a:rPr lang="zh-CN" altLang="en-US" kern="0" dirty="0">
                <a:solidFill>
                  <a:srgbClr val="333333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：</a:t>
            </a:r>
            <a:endParaRPr lang="en-US" altLang="zh-CN" kern="0" dirty="0">
              <a:solidFill>
                <a:srgbClr val="333333"/>
              </a:solidFill>
              <a:latin typeface="Helvetica" panose="020B0604020202020204" pitchFamily="34" charset="0"/>
              <a:ea typeface="宋体" panose="02010600030101010101" pitchFamily="2" charset="-122"/>
            </a:endParaRPr>
          </a:p>
          <a:p>
            <a:endParaRPr lang="en-US" altLang="zh-CN" sz="1800" kern="0" dirty="0">
              <a:solidFill>
                <a:srgbClr val="333333"/>
              </a:solidFill>
              <a:effectLst/>
              <a:latin typeface="Helvetica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   </a:t>
            </a:r>
            <a:r>
              <a:rPr lang="en-US" altLang="zh-CN" sz="1800" i="1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Outcry </a:t>
            </a:r>
            <a:r>
              <a:rPr lang="en-US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zh-CN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《呐喊》</a:t>
            </a:r>
            <a:endParaRPr lang="en-US" altLang="zh-CN" sz="1800" kern="0" dirty="0">
              <a:solidFill>
                <a:srgbClr val="333333"/>
              </a:solidFill>
              <a:effectLst/>
              <a:latin typeface="Helvetica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i="1" kern="0" dirty="0">
                <a:solidFill>
                  <a:srgbClr val="333333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Hesitation </a:t>
            </a:r>
            <a:r>
              <a:rPr lang="zh-CN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《彷徨》</a:t>
            </a:r>
            <a:endParaRPr lang="zh-CN" altLang="en-US" dirty="0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ED55F14-F6B8-1E6F-897F-D8C1C12FD980}"/>
              </a:ext>
            </a:extLst>
          </p:cNvPr>
          <p:cNvSpPr txBox="1"/>
          <p:nvPr/>
        </p:nvSpPr>
        <p:spPr>
          <a:xfrm>
            <a:off x="4410062" y="5013566"/>
            <a:ext cx="28532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en-US" altLang="zh-CN" sz="1800" kern="0" dirty="0">
                <a:solidFill>
                  <a:srgbClr val="20212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en-US" altLang="zh-CN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nthology of poems:</a:t>
            </a:r>
          </a:p>
          <a:p>
            <a:endParaRPr lang="en-US" altLang="zh-CN" i="1" kern="0" dirty="0">
              <a:solidFill>
                <a:srgbClr val="333333"/>
              </a:solidFill>
              <a:latin typeface="Helvetica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i="1" kern="0" dirty="0">
                <a:solidFill>
                  <a:srgbClr val="333333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The Goddesses </a:t>
            </a:r>
            <a:r>
              <a:rPr lang="zh-CN" altLang="zh-CN" sz="1800" kern="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宋体" panose="02010600030101010101" pitchFamily="2" charset="-122"/>
                <a:cs typeface="Helvetica" panose="020B0604020202020204" pitchFamily="34" charset="0"/>
              </a:rPr>
              <a:t>《女神》</a:t>
            </a:r>
            <a:endParaRPr lang="zh-CN" altLang="en-US" i="1" kern="0" dirty="0">
              <a:solidFill>
                <a:srgbClr val="333333"/>
              </a:solidFill>
              <a:latin typeface="Helvetica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ADDF08B3-4C1D-880F-3F23-043BC9610F8E}"/>
              </a:ext>
            </a:extLst>
          </p:cNvPr>
          <p:cNvSpPr txBox="1"/>
          <p:nvPr/>
        </p:nvSpPr>
        <p:spPr>
          <a:xfrm>
            <a:off x="7973962" y="5101036"/>
            <a:ext cx="318744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等线" panose="02010600030101010101" pitchFamily="2" charset="-122"/>
                <a:cs typeface="Helvetica" panose="020B0604020202020204" pitchFamily="34" charset="0"/>
              </a:rPr>
              <a:t>              Plays:</a:t>
            </a:r>
          </a:p>
          <a:p>
            <a:endParaRPr lang="en-US" altLang="zh-CN" dirty="0">
              <a:solidFill>
                <a:srgbClr val="333333"/>
              </a:solidFill>
              <a:latin typeface="Helvetica" panose="020B0604020202020204" pitchFamily="34" charset="0"/>
              <a:ea typeface="等线" panose="02010600030101010101" pitchFamily="2" charset="-122"/>
              <a:cs typeface="Helvetica" panose="020B0604020202020204" pitchFamily="34" charset="0"/>
            </a:endParaRPr>
          </a:p>
          <a:p>
            <a:r>
              <a:rPr lang="en-US" altLang="zh-CN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   </a:t>
            </a:r>
            <a:r>
              <a:rPr lang="en-US" altLang="zh-CN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Plum Rains  </a:t>
            </a:r>
            <a:r>
              <a:rPr lang="en-US" altLang="zh-CN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《</a:t>
            </a:r>
            <a:r>
              <a:rPr lang="zh-CN" altLang="en-US" dirty="0">
                <a:solidFill>
                  <a:srgbClr val="202122"/>
                </a:solidFill>
                <a:latin typeface="Arial" panose="020B0604020202020204" pitchFamily="34" charset="0"/>
              </a:rPr>
              <a:t>梅雨</a:t>
            </a:r>
            <a:r>
              <a:rPr lang="en-US" altLang="zh-CN" dirty="0">
                <a:solidFill>
                  <a:srgbClr val="202122"/>
                </a:solidFill>
                <a:latin typeface="Arial" panose="020B0604020202020204" pitchFamily="34" charset="0"/>
              </a:rPr>
              <a:t>》</a:t>
            </a:r>
            <a:endParaRPr lang="en-US" altLang="zh-CN" sz="1800" dirty="0">
              <a:solidFill>
                <a:srgbClr val="333333"/>
              </a:solidFill>
              <a:effectLst/>
              <a:latin typeface="Helvetica" panose="020B0604020202020204" pitchFamily="34" charset="0"/>
              <a:ea typeface="等线" panose="02010600030101010101" pitchFamily="2" charset="-122"/>
              <a:cs typeface="Helvetica" panose="020B0604020202020204" pitchFamily="34" charset="0"/>
            </a:endParaRPr>
          </a:p>
          <a:p>
            <a:r>
              <a:rPr lang="en-US" altLang="zh-CN" i="1" kern="0" dirty="0">
                <a:solidFill>
                  <a:srgbClr val="333333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A Night in the Coffee Shop</a:t>
            </a:r>
          </a:p>
          <a:p>
            <a:r>
              <a:rPr lang="en-US" altLang="zh-CN" i="1" kern="0" dirty="0">
                <a:solidFill>
                  <a:srgbClr val="333333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     </a:t>
            </a:r>
            <a:r>
              <a:rPr lang="zh-CN" altLang="zh-CN" sz="1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等线" panose="02010600030101010101" pitchFamily="2" charset="-122"/>
                <a:cs typeface="Helvetica" panose="020B0604020202020204" pitchFamily="34" charset="0"/>
              </a:rPr>
              <a:t>《咖啡店之一夜》</a:t>
            </a:r>
            <a:endParaRPr lang="en-US" altLang="zh-CN" i="1" kern="0" dirty="0">
              <a:solidFill>
                <a:srgbClr val="333333"/>
              </a:solidFill>
              <a:latin typeface="Helvetica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i="1" kern="0" dirty="0">
                <a:solidFill>
                  <a:srgbClr val="333333"/>
                </a:solidFill>
                <a:latin typeface="Helvetica" panose="020B0604020202020204" pitchFamily="34" charset="0"/>
                <a:ea typeface="宋体" panose="02010600030101010101" pitchFamily="2" charset="-122"/>
              </a:rPr>
              <a:t>      </a:t>
            </a:r>
            <a:endParaRPr lang="zh-CN" altLang="en-US" i="1" kern="0" dirty="0">
              <a:solidFill>
                <a:srgbClr val="333333"/>
              </a:solidFill>
              <a:latin typeface="Helvetica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E90AE4E9-359C-D688-47DD-D74C3D1771D4}"/>
              </a:ext>
            </a:extLst>
          </p:cNvPr>
          <p:cNvSpPr txBox="1"/>
          <p:nvPr/>
        </p:nvSpPr>
        <p:spPr>
          <a:xfrm>
            <a:off x="1279608" y="4445510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Lu </a:t>
            </a:r>
            <a:r>
              <a:rPr lang="en-US" altLang="zh-CN" dirty="0" err="1"/>
              <a:t>Xun</a:t>
            </a:r>
            <a:r>
              <a:rPr lang="en-US" altLang="zh-CN" dirty="0"/>
              <a:t> </a:t>
            </a:r>
            <a:r>
              <a:rPr lang="zh-CN" altLang="en-US" dirty="0"/>
              <a:t>鲁迅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3C82659D-47B6-9330-C312-7153C865EDBB}"/>
              </a:ext>
            </a:extLst>
          </p:cNvPr>
          <p:cNvSpPr txBox="1"/>
          <p:nvPr/>
        </p:nvSpPr>
        <p:spPr>
          <a:xfrm>
            <a:off x="4485099" y="4436858"/>
            <a:ext cx="215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Guo </a:t>
            </a:r>
            <a:r>
              <a:rPr lang="en-US" altLang="zh-CN" dirty="0" err="1"/>
              <a:t>Moruo</a:t>
            </a:r>
            <a:r>
              <a:rPr lang="en-US" altLang="zh-CN" dirty="0"/>
              <a:t>  </a:t>
            </a:r>
            <a:r>
              <a:rPr lang="zh-CN" altLang="en-US" dirty="0"/>
              <a:t>郭沫若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41E9531E-D38C-F82F-835F-C4F4516C9280}"/>
              </a:ext>
            </a:extLst>
          </p:cNvPr>
          <p:cNvSpPr txBox="1"/>
          <p:nvPr/>
        </p:nvSpPr>
        <p:spPr>
          <a:xfrm>
            <a:off x="8481089" y="4478161"/>
            <a:ext cx="1649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Tian Han  </a:t>
            </a:r>
            <a:r>
              <a:rPr lang="zh-CN" altLang="en-US" dirty="0"/>
              <a:t>田汉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318" y="1505244"/>
            <a:ext cx="8758412" cy="5352756"/>
          </a:xfrm>
          <a:prstGeom prst="rect">
            <a:avLst/>
          </a:prstGeom>
        </p:spPr>
      </p:pic>
      <p:sp>
        <p:nvSpPr>
          <p:cNvPr id="7" name="椭圆 6"/>
          <p:cNvSpPr/>
          <p:nvPr/>
        </p:nvSpPr>
        <p:spPr>
          <a:xfrm>
            <a:off x="4065563" y="1308295"/>
            <a:ext cx="3981157" cy="398115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dist="50800" dir="6600000" sx="101000" sy="10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5859112" y="2144314"/>
            <a:ext cx="16645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500" dirty="0">
                <a:latin typeface="方正清刻本悦宋简体" panose="02000000000000000000" pitchFamily="2" charset="-122"/>
                <a:ea typeface="方正清刻本悦宋简体" panose="02000000000000000000" pitchFamily="2" charset="-122"/>
              </a:rPr>
              <a:t>贰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6475931" y="3979364"/>
            <a:ext cx="430887" cy="447894"/>
            <a:chOff x="7077476" y="2846291"/>
            <a:chExt cx="430887" cy="447894"/>
          </a:xfrm>
        </p:grpSpPr>
        <p:pic>
          <p:nvPicPr>
            <p:cNvPr id="5" name="图片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5739" y="2846291"/>
              <a:ext cx="327025" cy="331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文本框 9"/>
            <p:cNvSpPr txBox="1">
              <a:spLocks noChangeArrowheads="1"/>
            </p:cNvSpPr>
            <p:nvPr/>
          </p:nvSpPr>
          <p:spPr bwMode="auto">
            <a:xfrm>
              <a:off x="7077476" y="2873498"/>
              <a:ext cx="430887" cy="420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1600" dirty="0">
                  <a:solidFill>
                    <a:srgbClr val="FFFFFF"/>
                  </a:solidFill>
                  <a:latin typeface="华文行楷" panose="02010800040101010101" pitchFamily="2" charset="-122"/>
                  <a:ea typeface="华文行楷" panose="02010800040101010101" pitchFamily="2" charset="-122"/>
                </a:rPr>
                <a:t>印</a:t>
              </a:r>
            </a:p>
          </p:txBody>
        </p:sp>
      </p:grpSp>
      <p:sp>
        <p:nvSpPr>
          <p:cNvPr id="9" name="文本框 8">
            <a:extLst>
              <a:ext uri="{FF2B5EF4-FFF2-40B4-BE49-F238E27FC236}">
                <a16:creationId xmlns:a16="http://schemas.microsoft.com/office/drawing/2014/main" id="{4E9A3820-EA2A-A784-40E5-AD16E9F40700}"/>
              </a:ext>
            </a:extLst>
          </p:cNvPr>
          <p:cNvSpPr txBox="1"/>
          <p:nvPr/>
        </p:nvSpPr>
        <p:spPr>
          <a:xfrm>
            <a:off x="4179451" y="2967335"/>
            <a:ext cx="1741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1927-1937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 bwMode="auto">
          <a:xfrm>
            <a:off x="148459" y="378762"/>
            <a:ext cx="5983293" cy="549605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solidFill>
              <a:schemeClr val="bg1"/>
            </a:solidFill>
          </a:ln>
          <a:effectLst>
            <a:outerShdw blurRad="50800" dist="12700" dir="5400000" sx="101000" sy="10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new form of literature : literary criticism</a:t>
            </a:r>
            <a:endParaRPr lang="zh-CN" altLang="en-US" sz="4000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34150DFB-C22D-2164-BB71-527B73B30A9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8131" y="1422629"/>
            <a:ext cx="2267965" cy="30262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8F214E51-1DA9-AEE4-A1A5-250960420A0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8792" y="1422629"/>
            <a:ext cx="2199296" cy="30262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ACB65ABC-3A18-05CE-33BD-26655C0A3900}"/>
              </a:ext>
            </a:extLst>
          </p:cNvPr>
          <p:cNvSpPr txBox="1"/>
          <p:nvPr/>
        </p:nvSpPr>
        <p:spPr>
          <a:xfrm>
            <a:off x="408131" y="556030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 </a:t>
            </a:r>
            <a:r>
              <a:rPr lang="en-US" altLang="zh-CN" sz="1800" i="1" u="sng" dirty="0">
                <a:solidFill>
                  <a:srgbClr val="0645AD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5"/>
              </a:rPr>
              <a:t>Midnight</a:t>
            </a:r>
            <a:r>
              <a:rPr lang="zh-CN" altLang="zh-CN" sz="1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等线" panose="02010600030101010101" pitchFamily="2" charset="-122"/>
                <a:cs typeface="Helvetica" panose="020B0604020202020204" pitchFamily="34" charset="0"/>
              </a:rPr>
              <a:t>《子夜》</a:t>
            </a:r>
            <a:endParaRPr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5E04D14-2E6C-3799-8888-FCC234DF2E5F}"/>
              </a:ext>
            </a:extLst>
          </p:cNvPr>
          <p:cNvSpPr txBox="1"/>
          <p:nvPr/>
        </p:nvSpPr>
        <p:spPr>
          <a:xfrm>
            <a:off x="3206955" y="555088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i="1" u="sng" dirty="0">
                <a:solidFill>
                  <a:srgbClr val="0645AD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6" tooltip="Rickshaw Boy"/>
              </a:rPr>
              <a:t>Rickshaw Boy </a:t>
            </a:r>
            <a:r>
              <a:rPr lang="zh-CN" altLang="zh-CN" sz="1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等线" panose="02010600030101010101" pitchFamily="2" charset="-122"/>
                <a:cs typeface="Helvetica" panose="020B0604020202020204" pitchFamily="34" charset="0"/>
              </a:rPr>
              <a:t>《骆驼祥子》</a:t>
            </a:r>
            <a:r>
              <a:rPr lang="en-US" altLang="zh-CN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 </a:t>
            </a:r>
            <a:endParaRPr lang="zh-CN" altLang="en-US" dirty="0"/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BCDF5025-592E-7285-079C-A66A9196441D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16792" y="1422629"/>
            <a:ext cx="2161102" cy="30262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08643D05-9457-30BA-86DB-3C8656D6F0A3}"/>
              </a:ext>
            </a:extLst>
          </p:cNvPr>
          <p:cNvSpPr txBox="1"/>
          <p:nvPr/>
        </p:nvSpPr>
        <p:spPr>
          <a:xfrm>
            <a:off x="6254955" y="5332445"/>
            <a:ext cx="6096000" cy="12388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>
              <a:spcAft>
                <a:spcPts val="120"/>
              </a:spcAft>
              <a:buSzPts val="1000"/>
              <a:tabLst>
                <a:tab pos="457200" algn="l"/>
              </a:tabLst>
            </a:pPr>
            <a:r>
              <a:rPr lang="en-US" altLang="zh-CN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  The "Love" Trilogy </a:t>
            </a:r>
          </a:p>
          <a:p>
            <a:pPr lvl="0" algn="l">
              <a:spcAft>
                <a:spcPts val="120"/>
              </a:spcAft>
              <a:buSzPts val="1000"/>
              <a:tabLst>
                <a:tab pos="457200" algn="l"/>
              </a:tabLst>
            </a:pPr>
            <a:r>
              <a:rPr lang="en-US" altLang="zh-CN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      </a:t>
            </a:r>
            <a:r>
              <a:rPr lang="zh-CN" altLang="zh-CN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《爱情的三部曲》</a:t>
            </a:r>
            <a:r>
              <a:rPr lang="en-US" altLang="zh-CN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lvl="0" algn="l">
              <a:spcAft>
                <a:spcPts val="120"/>
              </a:spcAft>
              <a:buSzPts val="1000"/>
              <a:tabLst>
                <a:tab pos="457200" algn="l"/>
              </a:tabLst>
            </a:pPr>
            <a:r>
              <a:rPr lang="en-US" altLang="zh-CN" kern="100" dirty="0">
                <a:solidFill>
                  <a:srgbClr val="202122"/>
                </a:solidFill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en-US" altLang="zh-CN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The "Torrents" Trilogy </a:t>
            </a:r>
          </a:p>
          <a:p>
            <a:pPr lvl="1" algn="l">
              <a:spcAft>
                <a:spcPts val="120"/>
              </a:spcAft>
              <a:buSzPts val="1000"/>
              <a:tabLst>
                <a:tab pos="914400" algn="l"/>
              </a:tabLst>
            </a:pPr>
            <a:r>
              <a:rPr lang="zh-CN" altLang="zh-CN" kern="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《激流三部曲》</a:t>
            </a:r>
            <a:endParaRPr lang="zh-CN" altLang="zh-CN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8B3145AF-E788-0431-D175-0BEB930526E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26598" y="1422629"/>
            <a:ext cx="2191145" cy="3079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2865152A-5947-DC4F-DAFC-443961C9F85E}"/>
              </a:ext>
            </a:extLst>
          </p:cNvPr>
          <p:cNvSpPr txBox="1"/>
          <p:nvPr/>
        </p:nvSpPr>
        <p:spPr>
          <a:xfrm>
            <a:off x="9552131" y="5436123"/>
            <a:ext cx="63559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i="1" u="sng" dirty="0">
                <a:solidFill>
                  <a:srgbClr val="0000FF"/>
                </a:solidFill>
                <a:effectLst/>
                <a:latin typeface="Helvetica" panose="020B0604020202020204" pitchFamily="34" charset="0"/>
                <a:cs typeface="Times New Roman" panose="02020603050405020304" pitchFamily="18" charset="0"/>
                <a:hlinkClick r:id="rId9" tooltip="Border Town (page does not exist)"/>
              </a:rPr>
              <a:t>Border Town </a:t>
            </a:r>
            <a:r>
              <a:rPr lang="zh-CN" altLang="zh-CN" sz="1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等线" panose="02010600030101010101" pitchFamily="2" charset="-122"/>
                <a:cs typeface="Helvetica" panose="020B0604020202020204" pitchFamily="34" charset="0"/>
              </a:rPr>
              <a:t>《边城》</a:t>
            </a:r>
            <a:endParaRPr lang="zh-CN" altLang="en-US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7BE1B7C9-6F1E-945E-C51B-10ADC0D54F69}"/>
              </a:ext>
            </a:extLst>
          </p:cNvPr>
          <p:cNvSpPr txBox="1"/>
          <p:nvPr/>
        </p:nvSpPr>
        <p:spPr>
          <a:xfrm>
            <a:off x="598205" y="4819917"/>
            <a:ext cx="1632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Mao Dun </a:t>
            </a:r>
            <a:r>
              <a:rPr lang="zh-CN" altLang="en-US" dirty="0"/>
              <a:t>茅盾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FD767548-8FD8-164C-1AEC-49059B40DEA8}"/>
              </a:ext>
            </a:extLst>
          </p:cNvPr>
          <p:cNvSpPr txBox="1"/>
          <p:nvPr/>
        </p:nvSpPr>
        <p:spPr>
          <a:xfrm>
            <a:off x="3922883" y="4819917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Lao She </a:t>
            </a:r>
            <a:r>
              <a:rPr lang="zh-CN" altLang="en-US" dirty="0"/>
              <a:t>老舍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E58BF873-D0DC-ADFD-5549-7F43D5CC80D3}"/>
              </a:ext>
            </a:extLst>
          </p:cNvPr>
          <p:cNvSpPr txBox="1"/>
          <p:nvPr/>
        </p:nvSpPr>
        <p:spPr>
          <a:xfrm>
            <a:off x="7061592" y="4788290"/>
            <a:ext cx="127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Ba </a:t>
            </a:r>
            <a:r>
              <a:rPr lang="en-US" altLang="zh-CN" dirty="0" err="1"/>
              <a:t>Jin</a:t>
            </a:r>
            <a:r>
              <a:rPr lang="en-US" altLang="zh-CN" dirty="0"/>
              <a:t> </a:t>
            </a:r>
            <a:r>
              <a:rPr lang="zh-CN" altLang="en-US" dirty="0"/>
              <a:t>巴金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8A82594A-AE02-8708-F44E-3FDFF9453A71}"/>
              </a:ext>
            </a:extLst>
          </p:cNvPr>
          <p:cNvSpPr txBox="1"/>
          <p:nvPr/>
        </p:nvSpPr>
        <p:spPr>
          <a:xfrm>
            <a:off x="9473270" y="4819917"/>
            <a:ext cx="2497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Shen </a:t>
            </a:r>
            <a:r>
              <a:rPr lang="en-US" altLang="zh-CN" dirty="0" err="1"/>
              <a:t>Congwen</a:t>
            </a:r>
            <a:r>
              <a:rPr lang="en-US" altLang="zh-CN" dirty="0"/>
              <a:t>  </a:t>
            </a:r>
            <a:r>
              <a:rPr lang="zh-CN" altLang="en-US" dirty="0"/>
              <a:t>沈从文</a:t>
            </a:r>
          </a:p>
        </p:txBody>
      </p:sp>
    </p:spTree>
    <p:extLst>
      <p:ext uri="{BB962C8B-B14F-4D97-AF65-F5344CB8AC3E}">
        <p14:creationId xmlns:p14="http://schemas.microsoft.com/office/powerpoint/2010/main" val="342828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第一PPT，www.1ppt.com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</TotalTime>
  <Words>1059</Words>
  <Application>Microsoft Office PowerPoint</Application>
  <PresentationFormat>宽屏</PresentationFormat>
  <Paragraphs>128</Paragraphs>
  <Slides>16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9" baseType="lpstr">
      <vt:lpstr>等线</vt:lpstr>
      <vt:lpstr>等线 Light</vt:lpstr>
      <vt:lpstr>方正清刻本悦宋简体</vt:lpstr>
      <vt:lpstr>华文宋体</vt:lpstr>
      <vt:lpstr>华文行楷</vt:lpstr>
      <vt:lpstr>宋体</vt:lpstr>
      <vt:lpstr>微软雅黑</vt:lpstr>
      <vt:lpstr>Arial</vt:lpstr>
      <vt:lpstr>Calibri</vt:lpstr>
      <vt:lpstr>Helvetica</vt:lpstr>
      <vt:lpstr>Symbol</vt:lpstr>
      <vt:lpstr>Times New Roman</vt:lpstr>
      <vt:lpstr>第一PPT，www.1ppt.com​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简约山水中国风</dc:title>
  <dc:creator>第一PPT</dc:creator>
  <cp:keywords>www.1ppt.com</cp:keywords>
  <dc:description>www.1ppt.com</dc:description>
  <cp:lastModifiedBy>旻丰 张</cp:lastModifiedBy>
  <cp:revision>45</cp:revision>
  <dcterms:created xsi:type="dcterms:W3CDTF">2017-04-25T12:04:00Z</dcterms:created>
  <dcterms:modified xsi:type="dcterms:W3CDTF">2022-05-19T03:16:33Z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2052-10.1.0.6554</vt:lpwstr>
  </property>
</Properties>
</file>