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E99F9-63FA-4AEC-83EA-E8C8CBC976E1}" type="datetimeFigureOut">
              <a:rPr lang="zh-CN" altLang="en-US" smtClean="0"/>
              <a:t>2020/11/2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BCB79-3A2B-4B30-A07D-D3108EF78DA6}" type="slidenum">
              <a:rPr lang="zh-CN" altLang="en-US" smtClean="0"/>
              <a:t>‹#›</a:t>
            </a:fld>
            <a:endParaRPr lang="zh-CN" altLang="en-US"/>
          </a:p>
        </p:txBody>
      </p:sp>
    </p:spTree>
    <p:extLst>
      <p:ext uri="{BB962C8B-B14F-4D97-AF65-F5344CB8AC3E}">
        <p14:creationId xmlns:p14="http://schemas.microsoft.com/office/powerpoint/2010/main" val="119781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0" y="0"/>
            <a:ext cx="9144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102259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43" name="Shape 143"/>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4" name="Shape 14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5" name="Shape 145"/>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6" name="Shape 14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177079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3888"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49" name="Shape 149"/>
          <p:cNvSpPr txBox="1">
            <a:spLocks noGrp="1"/>
          </p:cNvSpPr>
          <p:nvPr>
            <p:ph type="body" idx="1"/>
          </p:nvPr>
        </p:nvSpPr>
        <p:spPr>
          <a:xfrm>
            <a:off x="623888"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ts val="2400"/>
              <a:buFont typeface="Arial" panose="020B0604020202020204"/>
              <a:buNone/>
              <a:defRPr sz="24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rgbClr val="888888"/>
              </a:buClr>
              <a:buSzPts val="2000"/>
              <a:buFont typeface="Arial" panose="020B0604020202020204"/>
              <a:buNone/>
              <a:defRPr sz="20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rgbClr val="888888"/>
              </a:buClr>
              <a:buSzPts val="1800"/>
              <a:buFont typeface="Arial" panose="020B0604020202020204"/>
              <a:buNone/>
              <a:defRPr sz="18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endParaRPr/>
          </a:p>
        </p:txBody>
      </p:sp>
      <p:sp>
        <p:nvSpPr>
          <p:cNvPr id="150" name="Shape 15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1" name="Shape 15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 name="Shape 15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2997205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55" name="Shape 15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 name="Shape 15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7" name="Shape 15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 name="Shape 15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 name="Shape 15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45998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29841"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62" name="Shape 162"/>
          <p:cNvSpPr txBox="1">
            <a:spLocks noGrp="1"/>
          </p:cNvSpPr>
          <p:nvPr>
            <p:ph type="body" idx="1"/>
          </p:nvPr>
        </p:nvSpPr>
        <p:spPr>
          <a:xfrm>
            <a:off x="629842"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 name="Shape 163"/>
          <p:cNvSpPr txBox="1">
            <a:spLocks noGrp="1"/>
          </p:cNvSpPr>
          <p:nvPr>
            <p:ph type="body" idx="2"/>
          </p:nvPr>
        </p:nvSpPr>
        <p:spPr>
          <a:xfrm>
            <a:off x="629842" y="2505075"/>
            <a:ext cx="386834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 name="Shape 164"/>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5" name="Shape 165"/>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 name="Shape 16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 name="Shape 16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 name="Shape 16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225436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1" name="Shape 17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 name="Shape 17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 name="Shape 17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425750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74"/>
        <p:cNvGrpSpPr/>
        <p:nvPr/>
      </p:nvGrpSpPr>
      <p:grpSpPr>
        <a:xfrm>
          <a:off x="0" y="0"/>
          <a:ext cx="0" cy="0"/>
          <a:chOff x="0" y="0"/>
          <a:chExt cx="0" cy="0"/>
        </a:xfrm>
      </p:grpSpPr>
      <p:sp>
        <p:nvSpPr>
          <p:cNvPr id="175" name="Shape 175"/>
          <p:cNvSpPr/>
          <p:nvPr/>
        </p:nvSpPr>
        <p:spPr>
          <a:xfrm>
            <a:off x="3719945" y="524656"/>
            <a:ext cx="4975361"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17036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8" name="Shape 178"/>
          <p:cNvSpPr txBox="1">
            <a:spLocks noGrp="1"/>
          </p:cNvSpPr>
          <p:nvPr>
            <p:ph type="body" idx="1"/>
          </p:nvPr>
        </p:nvSpPr>
        <p:spPr>
          <a:xfrm>
            <a:off x="3887391" y="987426"/>
            <a:ext cx="462915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50800" algn="l" rtl="0">
              <a:lnSpc>
                <a:spcPct val="90000"/>
              </a:lnSpc>
              <a:spcBef>
                <a:spcPts val="5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9" name="Shape 179"/>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0" name="Shape 18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1" name="Shape 18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2" name="Shape 18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414373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85" name="Shape 185"/>
          <p:cNvSpPr>
            <a:spLocks noGrp="1"/>
          </p:cNvSpPr>
          <p:nvPr>
            <p:ph type="pic" idx="2"/>
          </p:nvPr>
        </p:nvSpPr>
        <p:spPr>
          <a:xfrm>
            <a:off x="3887391" y="987426"/>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6" name="Shape 186"/>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7" name="Shape 18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8" name="Shape 18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9" name="Shape 18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1767911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2" name="Shape 192"/>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3" name="Shape 193"/>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4" name="Shape 194"/>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5" name="Shape 195"/>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3104107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rot="5400000">
            <a:off x="4623594" y="2285207"/>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8" name="Shape 198"/>
          <p:cNvSpPr txBox="1">
            <a:spLocks noGrp="1"/>
          </p:cNvSpPr>
          <p:nvPr>
            <p:ph type="body" idx="1"/>
          </p:nvPr>
        </p:nvSpPr>
        <p:spPr>
          <a:xfrm rot="5400000">
            <a:off x="623094" y="370682"/>
            <a:ext cx="5811838" cy="58007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9" name="Shape 19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0" name="Shape 200"/>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 name="Shape 20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39057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13"/>
        <p:cNvGrpSpPr/>
        <p:nvPr/>
      </p:nvGrpSpPr>
      <p:grpSpPr>
        <a:xfrm>
          <a:off x="0" y="0"/>
          <a:ext cx="0" cy="0"/>
          <a:chOff x="0" y="0"/>
          <a:chExt cx="0" cy="0"/>
        </a:xfrm>
      </p:grpSpPr>
      <p:sp>
        <p:nvSpPr>
          <p:cNvPr id="14" name="Shape 14"/>
          <p:cNvSpPr/>
          <p:nvPr/>
        </p:nvSpPr>
        <p:spPr>
          <a:xfrm>
            <a:off x="3719945" y="524656"/>
            <a:ext cx="4975361"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15" name="Shape 15"/>
          <p:cNvSpPr>
            <a:spLocks noGrp="1"/>
          </p:cNvSpPr>
          <p:nvPr>
            <p:ph type="pic" idx="2"/>
          </p:nvPr>
        </p:nvSpPr>
        <p:spPr>
          <a:xfrm>
            <a:off x="4218276" y="1093788"/>
            <a:ext cx="2639724" cy="3519632"/>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 name="Shape 16"/>
          <p:cNvSpPr>
            <a:spLocks noGrp="1"/>
          </p:cNvSpPr>
          <p:nvPr>
            <p:ph type="pic" idx="3"/>
          </p:nvPr>
        </p:nvSpPr>
        <p:spPr>
          <a:xfrm>
            <a:off x="7086625" y="2773346"/>
            <a:ext cx="1380056" cy="184007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130454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20"/>
        <p:cNvGrpSpPr/>
        <p:nvPr/>
      </p:nvGrpSpPr>
      <p:grpSpPr>
        <a:xfrm>
          <a:off x="0" y="0"/>
          <a:ext cx="0" cy="0"/>
          <a:chOff x="0" y="0"/>
          <a:chExt cx="0" cy="0"/>
        </a:xfrm>
      </p:grpSpPr>
      <p:sp>
        <p:nvSpPr>
          <p:cNvPr id="21" name="Shape 21"/>
          <p:cNvSpPr/>
          <p:nvPr/>
        </p:nvSpPr>
        <p:spPr>
          <a:xfrm>
            <a:off x="459603" y="524656"/>
            <a:ext cx="8235703"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22" name="Shape 22"/>
          <p:cNvSpPr>
            <a:spLocks noGrp="1"/>
          </p:cNvSpPr>
          <p:nvPr>
            <p:ph type="pic" idx="2"/>
          </p:nvPr>
        </p:nvSpPr>
        <p:spPr>
          <a:xfrm>
            <a:off x="942975" y="990600"/>
            <a:ext cx="3629025" cy="4838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343429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9_Custom Layout">
    <p:spTree>
      <p:nvGrpSpPr>
        <p:cNvPr id="1" name="Shape 26"/>
        <p:cNvGrpSpPr/>
        <p:nvPr/>
      </p:nvGrpSpPr>
      <p:grpSpPr>
        <a:xfrm>
          <a:off x="0" y="0"/>
          <a:ext cx="0" cy="0"/>
          <a:chOff x="0" y="0"/>
          <a:chExt cx="0" cy="0"/>
        </a:xfrm>
      </p:grpSpPr>
      <p:sp>
        <p:nvSpPr>
          <p:cNvPr id="27" name="Shape 27"/>
          <p:cNvSpPr/>
          <p:nvPr/>
        </p:nvSpPr>
        <p:spPr>
          <a:xfrm>
            <a:off x="459603" y="524656"/>
            <a:ext cx="8235703" cy="2904344"/>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28" name="Shape 28"/>
          <p:cNvSpPr>
            <a:spLocks noGrp="1"/>
          </p:cNvSpPr>
          <p:nvPr>
            <p:ph type="pic" idx="2"/>
          </p:nvPr>
        </p:nvSpPr>
        <p:spPr>
          <a:xfrm>
            <a:off x="459604" y="3429000"/>
            <a:ext cx="8235702" cy="2902882"/>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10942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4"/>
        <p:cNvGrpSpPr/>
        <p:nvPr/>
      </p:nvGrpSpPr>
      <p:grpSpPr>
        <a:xfrm>
          <a:off x="0" y="0"/>
          <a:ext cx="0" cy="0"/>
          <a:chOff x="0" y="0"/>
          <a:chExt cx="0" cy="0"/>
        </a:xfrm>
      </p:grpSpPr>
      <p:sp>
        <p:nvSpPr>
          <p:cNvPr id="35" name="Shape 35"/>
          <p:cNvSpPr/>
          <p:nvPr/>
        </p:nvSpPr>
        <p:spPr>
          <a:xfrm>
            <a:off x="459603" y="524656"/>
            <a:ext cx="8235703"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9488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52"/>
        <p:cNvGrpSpPr/>
        <p:nvPr/>
      </p:nvGrpSpPr>
      <p:grpSpPr>
        <a:xfrm>
          <a:off x="0" y="0"/>
          <a:ext cx="0" cy="0"/>
          <a:chOff x="0" y="0"/>
          <a:chExt cx="0" cy="0"/>
        </a:xfrm>
      </p:grpSpPr>
      <p:sp>
        <p:nvSpPr>
          <p:cNvPr id="53" name="Shape 53"/>
          <p:cNvSpPr>
            <a:spLocks noGrp="1"/>
          </p:cNvSpPr>
          <p:nvPr>
            <p:ph type="pic" idx="2"/>
          </p:nvPr>
        </p:nvSpPr>
        <p:spPr>
          <a:xfrm>
            <a:off x="459581" y="523876"/>
            <a:ext cx="8235554" cy="29051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29700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60"/>
        <p:cNvGrpSpPr/>
        <p:nvPr/>
      </p:nvGrpSpPr>
      <p:grpSpPr>
        <a:xfrm>
          <a:off x="0" y="0"/>
          <a:ext cx="0" cy="0"/>
          <a:chOff x="0" y="0"/>
          <a:chExt cx="0" cy="0"/>
        </a:xfrm>
      </p:grpSpPr>
      <p:sp>
        <p:nvSpPr>
          <p:cNvPr id="61" name="Shape 61"/>
          <p:cNvSpPr>
            <a:spLocks noGrp="1"/>
          </p:cNvSpPr>
          <p:nvPr>
            <p:ph type="pic" idx="2"/>
          </p:nvPr>
        </p:nvSpPr>
        <p:spPr>
          <a:xfrm>
            <a:off x="3094672" y="523876"/>
            <a:ext cx="5600462" cy="5808663"/>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92595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8_Custom Layout">
    <p:spTree>
      <p:nvGrpSpPr>
        <p:cNvPr id="1" name="Shape 62"/>
        <p:cNvGrpSpPr/>
        <p:nvPr/>
      </p:nvGrpSpPr>
      <p:grpSpPr>
        <a:xfrm>
          <a:off x="0" y="0"/>
          <a:ext cx="0" cy="0"/>
          <a:chOff x="0" y="0"/>
          <a:chExt cx="0" cy="0"/>
        </a:xfrm>
      </p:grpSpPr>
      <p:sp>
        <p:nvSpPr>
          <p:cNvPr id="63" name="Shape 63"/>
          <p:cNvSpPr/>
          <p:nvPr/>
        </p:nvSpPr>
        <p:spPr>
          <a:xfrm>
            <a:off x="459603" y="524656"/>
            <a:ext cx="8235703"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64" name="Shape 64"/>
          <p:cNvSpPr>
            <a:spLocks noGrp="1"/>
          </p:cNvSpPr>
          <p:nvPr>
            <p:ph type="pic" idx="2"/>
          </p:nvPr>
        </p:nvSpPr>
        <p:spPr>
          <a:xfrm>
            <a:off x="6155055" y="991774"/>
            <a:ext cx="2228850" cy="494157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5" name="Shape 65"/>
          <p:cNvSpPr>
            <a:spLocks noGrp="1"/>
          </p:cNvSpPr>
          <p:nvPr>
            <p:ph type="pic" idx="3"/>
          </p:nvPr>
        </p:nvSpPr>
        <p:spPr>
          <a:xfrm>
            <a:off x="4217670" y="991774"/>
            <a:ext cx="1880235" cy="2425796"/>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6" name="Shape 66"/>
          <p:cNvSpPr>
            <a:spLocks noGrp="1"/>
          </p:cNvSpPr>
          <p:nvPr>
            <p:ph type="pic" idx="4"/>
          </p:nvPr>
        </p:nvSpPr>
        <p:spPr>
          <a:xfrm>
            <a:off x="4217670" y="3507548"/>
            <a:ext cx="1880235" cy="2425796"/>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99116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7" name="Shape 137"/>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ctr"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ctr" rtl="0">
              <a:lnSpc>
                <a:spcPct val="90000"/>
              </a:lnSpc>
              <a:spcBef>
                <a:spcPts val="500"/>
              </a:spcBef>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8" name="Shape 13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9" name="Shape 139"/>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0" name="Shape 14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411018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 name="Shape 7"/>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Shape 8"/>
          <p:cNvSpPr txBox="1">
            <a:spLocks noGrp="1"/>
          </p:cNvSpPr>
          <p:nvPr>
            <p:ph type="dt" idx="10"/>
          </p:nvPr>
        </p:nvSpPr>
        <p:spPr>
          <a:xfrm>
            <a:off x="6023134" y="845186"/>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kern="0"/>
          </a:p>
        </p:txBody>
      </p:sp>
      <p:sp>
        <p:nvSpPr>
          <p:cNvPr id="9" name="Shape 9"/>
          <p:cNvSpPr txBox="1">
            <a:spLocks noGrp="1"/>
          </p:cNvSpPr>
          <p:nvPr>
            <p:ph type="ftr" idx="11"/>
          </p:nvPr>
        </p:nvSpPr>
        <p:spPr>
          <a:xfrm>
            <a:off x="6057900" y="845820"/>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kern="0"/>
          </a:p>
        </p:txBody>
      </p:sp>
      <p:sp>
        <p:nvSpPr>
          <p:cNvPr id="10" name="Shape 10"/>
          <p:cNvSpPr txBox="1">
            <a:spLocks noGrp="1"/>
          </p:cNvSpPr>
          <p:nvPr>
            <p:ph type="sldNum" idx="12"/>
          </p:nvPr>
        </p:nvSpPr>
        <p:spPr>
          <a:xfrm>
            <a:off x="5843111" y="100584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kern="0">
                <a:solidFill>
                  <a:srgbClr val="888888"/>
                </a:solidFill>
                <a:ea typeface="Arial" panose="020B0604020202020204"/>
                <a:cs typeface="Arial" panose="020B0604020202020204"/>
                <a:sym typeface="Arial" panose="020B0604020202020204"/>
              </a:rPr>
              <a:pPr algn="r"/>
              <a:t>‹#›</a:t>
            </a:fld>
            <a:endParaRPr lang="en-ID" sz="1200" kern="0">
              <a:solidFill>
                <a:srgbClr val="888888"/>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672187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slide" Target="slide9.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18" name="图片 17"/>
          <p:cNvPicPr>
            <a:picLocks noChangeAspect="1"/>
          </p:cNvPicPr>
          <p:nvPr/>
        </p:nvPicPr>
        <p:blipFill>
          <a:blip r:embed="rId3"/>
          <a:stretch>
            <a:fillRect/>
          </a:stretch>
        </p:blipFill>
        <p:spPr>
          <a:xfrm>
            <a:off x="1" y="0"/>
            <a:ext cx="9141619" cy="6858000"/>
          </a:xfrm>
          <a:prstGeom prst="rect">
            <a:avLst/>
          </a:prstGeom>
        </p:spPr>
      </p:pic>
      <p:sp>
        <p:nvSpPr>
          <p:cNvPr id="603" name="Shape 603"/>
          <p:cNvSpPr txBox="1"/>
          <p:nvPr/>
        </p:nvSpPr>
        <p:spPr>
          <a:xfrm>
            <a:off x="951455" y="1583375"/>
            <a:ext cx="5175409" cy="2766060"/>
          </a:xfrm>
          <a:prstGeom prst="rect">
            <a:avLst/>
          </a:prstGeom>
          <a:noFill/>
          <a:ln>
            <a:noFill/>
          </a:ln>
        </p:spPr>
        <p:txBody>
          <a:bodyPr wrap="square" lIns="91425" tIns="45700" rIns="91425" bIns="45700" anchor="t" anchorCtr="0">
            <a:noAutofit/>
          </a:bodyPr>
          <a:lstStyle/>
          <a:p>
            <a:r>
              <a:rPr lang="zh-CN" altLang="en-US" sz="2400" b="1"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Georga Chapman</a:t>
            </a:r>
            <a:r>
              <a:rPr lang="en-US" altLang="zh-CN"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a:t>
            </a:r>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 English poet and dramatist, whose translation of Homer long remained the standard English version</a:t>
            </a:r>
            <a:r>
              <a:rPr lang="en-US" altLang="zh-CN"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 </a:t>
            </a:r>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paid special attention to the stylistic and metrical unity of poetry in his translations of Homer's epics, he translated the Iliad with sonnets and the Odyssey in heroic couplets. </a:t>
            </a:r>
          </a:p>
          <a:p>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Chapman thought that the translation of any work, especially Homer's works, should make use of </a:t>
            </a:r>
            <a:r>
              <a:rPr lang="zh-CN" altLang="en-US" sz="2400" kern="0" dirty="0">
                <a:solidFill>
                  <a:srgbClr val="F14124">
                    <a:lumMod val="75000"/>
                  </a:srgbClr>
                </a:solidFill>
                <a:latin typeface="Times New Roman" pitchFamily="18" charset="0"/>
                <a:ea typeface="HYShuSongErJ" panose="02010600000101010101" pitchFamily="2" charset="-122"/>
                <a:cs typeface="Times New Roman" pitchFamily="18" charset="0"/>
                <a:sym typeface="Arial" panose="020B0604020202020204"/>
              </a:rPr>
              <a:t>the most suitable lexicon, style and form</a:t>
            </a:r>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 to express and decorate the translation.</a:t>
            </a:r>
          </a:p>
          <a:p>
            <a:endParaRPr lang="zh-CN" altLang="en-US" sz="20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endParaRPr>
          </a:p>
          <a:p>
            <a:endParaRPr lang="zh-CN" altLang="en-US" sz="20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endParaRPr>
          </a:p>
        </p:txBody>
      </p:sp>
      <p:sp>
        <p:nvSpPr>
          <p:cNvPr id="19"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1</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sp>
        <p:nvSpPr>
          <p:cNvPr id="3" name="文本框 2"/>
          <p:cNvSpPr txBox="1"/>
          <p:nvPr/>
        </p:nvSpPr>
        <p:spPr>
          <a:xfrm rot="21060000">
            <a:off x="631508" y="760762"/>
            <a:ext cx="2442210" cy="584775"/>
          </a:xfrm>
          <a:prstGeom prst="rect">
            <a:avLst/>
          </a:prstGeom>
          <a:noFill/>
        </p:spPr>
        <p:txBody>
          <a:bodyPr wrap="square" rtlCol="0">
            <a:spAutoFit/>
          </a:bodyPr>
          <a:lstStyle/>
          <a:p>
            <a:r>
              <a:rPr lang="en-US" altLang="zh-CN" sz="1600" b="1" kern="0">
                <a:solidFill>
                  <a:srgbClr val="000000"/>
                </a:solidFill>
                <a:cs typeface="Arial" panose="020B0604020202020204"/>
                <a:sym typeface="Arial" panose="020B0604020202020204"/>
              </a:rPr>
              <a:t>Various Translation Thoughts</a:t>
            </a:r>
          </a:p>
        </p:txBody>
      </p:sp>
      <p:pic>
        <p:nvPicPr>
          <p:cNvPr id="6" name="图片 5"/>
          <p:cNvPicPr>
            <a:picLocks noChangeAspect="1"/>
          </p:cNvPicPr>
          <p:nvPr/>
        </p:nvPicPr>
        <p:blipFill>
          <a:blip r:embed="rId4"/>
          <a:stretch>
            <a:fillRect/>
          </a:stretch>
        </p:blipFill>
        <p:spPr>
          <a:xfrm rot="5160000">
            <a:off x="1619726" y="-215265"/>
            <a:ext cx="571500" cy="2522220"/>
          </a:xfrm>
          <a:prstGeom prst="rect">
            <a:avLst/>
          </a:prstGeom>
        </p:spPr>
      </p:pic>
      <p:sp>
        <p:nvSpPr>
          <p:cNvPr id="7" name="文本框 6"/>
          <p:cNvSpPr txBox="1"/>
          <p:nvPr/>
        </p:nvSpPr>
        <p:spPr>
          <a:xfrm rot="21060000">
            <a:off x="731507" y="753459"/>
            <a:ext cx="2442210" cy="584775"/>
          </a:xfrm>
          <a:prstGeom prst="rect">
            <a:avLst/>
          </a:prstGeom>
          <a:noFill/>
        </p:spPr>
        <p:txBody>
          <a:bodyPr wrap="square" rtlCol="0">
            <a:spAutoFit/>
          </a:bodyPr>
          <a:lstStyle/>
          <a:p>
            <a:r>
              <a:rPr lang="en-US" altLang="zh-CN" sz="1600" b="1" kern="0" dirty="0">
                <a:solidFill>
                  <a:srgbClr val="000000"/>
                </a:solidFill>
                <a:cs typeface="Arial" panose="020B0604020202020204"/>
                <a:sym typeface="Arial" panose="020B0604020202020204"/>
              </a:rPr>
              <a:t>Various Translation Thoughts</a:t>
            </a:r>
          </a:p>
        </p:txBody>
      </p:sp>
      <p:pic>
        <p:nvPicPr>
          <p:cNvPr id="8" name="图片 7" descr="George-Chapman-portrait-frontispiece-W-Hole-The"/>
          <p:cNvPicPr>
            <a:picLocks noChangeAspect="1"/>
          </p:cNvPicPr>
          <p:nvPr/>
        </p:nvPicPr>
        <p:blipFill>
          <a:blip r:embed="rId5"/>
          <a:stretch>
            <a:fillRect/>
          </a:stretch>
        </p:blipFill>
        <p:spPr>
          <a:xfrm>
            <a:off x="6444140" y="1363348"/>
            <a:ext cx="1928813" cy="3206115"/>
          </a:xfrm>
          <a:prstGeom prst="rect">
            <a:avLst/>
          </a:prstGeom>
        </p:spPr>
      </p:pic>
      <p:sp>
        <p:nvSpPr>
          <p:cNvPr id="10" name="动作按钮: 上一张 9">
            <a:hlinkClick r:id="rId6" action="ppaction://hlinksldjump"/>
          </p:cNvPr>
          <p:cNvSpPr/>
          <p:nvPr/>
        </p:nvSpPr>
        <p:spPr>
          <a:xfrm>
            <a:off x="6657022" y="5424170"/>
            <a:ext cx="776288" cy="37846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kern="0">
              <a:solidFill>
                <a:srgbClr val="FFFFFF"/>
              </a:solidFill>
              <a:sym typeface="Arial" panose="020B0604020202020204"/>
            </a:endParaRPr>
          </a:p>
        </p:txBody>
      </p:sp>
    </p:spTree>
    <p:extLst>
      <p:ext uri="{BB962C8B-B14F-4D97-AF65-F5344CB8AC3E}">
        <p14:creationId xmlns:p14="http://schemas.microsoft.com/office/powerpoint/2010/main" val="21005319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0"/>
            <a:ext cx="9141619" cy="6858000"/>
          </a:xfrm>
          <a:prstGeom prst="rect">
            <a:avLst/>
          </a:prstGeom>
        </p:spPr>
      </p:pic>
      <p:sp>
        <p:nvSpPr>
          <p:cNvPr id="16" name="文本框 15"/>
          <p:cNvSpPr txBox="1"/>
          <p:nvPr/>
        </p:nvSpPr>
        <p:spPr>
          <a:xfrm>
            <a:off x="1773850" y="1653951"/>
            <a:ext cx="5010715" cy="5016758"/>
          </a:xfrm>
          <a:prstGeom prst="rect">
            <a:avLst/>
          </a:prstGeom>
          <a:noFill/>
        </p:spPr>
        <p:txBody>
          <a:bodyPr wrap="square" rtlCol="0">
            <a:spAutoFit/>
          </a:bodyPr>
          <a:lstStyle/>
          <a:p>
            <a:pPr algn="ctr"/>
            <a:r>
              <a:rPr kumimoji="1" lang="en-US" sz="8000" b="1" kern="0" spc="600" dirty="0">
                <a:solidFill>
                  <a:srgbClr val="000000"/>
                </a:solidFill>
                <a:effectLst>
                  <a:outerShdw blurRad="38100" dist="19050" dir="2700000" algn="tl" rotWithShape="0">
                    <a:srgbClr val="000000">
                      <a:alpha val="40000"/>
                    </a:srgbClr>
                  </a:outerShdw>
                </a:effectLst>
                <a:latin typeface="HYShuSongErJ" panose="02010600000101010101" pitchFamily="2" charset="-122"/>
                <a:ea typeface="HYShuSongErJ" panose="02010600000101010101" pitchFamily="2" charset="-122"/>
                <a:cs typeface="Arial" panose="020B0604020202020204"/>
                <a:sym typeface="Arial" panose="020B0604020202020204"/>
              </a:rPr>
              <a:t>Thank you for listening~</a:t>
            </a:r>
            <a:endParaRPr kumimoji="1" lang="en-US" sz="8000" b="1" kern="0" spc="600" dirty="0">
              <a:solidFill>
                <a:srgbClr val="000000"/>
              </a:solidFill>
              <a:effectLst>
                <a:outerShdw blurRad="38100" dist="19050" dir="2700000" algn="tl" rotWithShape="0">
                  <a:srgbClr val="000000">
                    <a:alpha val="40000"/>
                  </a:srgbClr>
                </a:outerShdw>
              </a:effectLst>
              <a:latin typeface="HYShuSongErJ" panose="02010600000101010101" pitchFamily="2" charset="-122"/>
              <a:ea typeface="HYShuSongErJ" panose="02010600000101010101" pitchFamily="2" charset="-122"/>
              <a:cs typeface="Arial" panose="020B0604020202020204"/>
              <a:sym typeface="Arial" panose="020B0604020202020204"/>
            </a:endParaRPr>
          </a:p>
        </p:txBody>
      </p:sp>
    </p:spTree>
    <p:extLst>
      <p:ext uri="{BB962C8B-B14F-4D97-AF65-F5344CB8AC3E}">
        <p14:creationId xmlns:p14="http://schemas.microsoft.com/office/powerpoint/2010/main" val="288241725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18" name="图片 17"/>
          <p:cNvPicPr>
            <a:picLocks noChangeAspect="1"/>
          </p:cNvPicPr>
          <p:nvPr/>
        </p:nvPicPr>
        <p:blipFill>
          <a:blip r:embed="rId3"/>
          <a:stretch>
            <a:fillRect/>
          </a:stretch>
        </p:blipFill>
        <p:spPr>
          <a:xfrm>
            <a:off x="-2381" y="-118745"/>
            <a:ext cx="9151620" cy="6858000"/>
          </a:xfrm>
          <a:prstGeom prst="rect">
            <a:avLst/>
          </a:prstGeom>
        </p:spPr>
      </p:pic>
      <p:sp>
        <p:nvSpPr>
          <p:cNvPr id="603" name="Shape 603"/>
          <p:cNvSpPr txBox="1"/>
          <p:nvPr/>
        </p:nvSpPr>
        <p:spPr>
          <a:xfrm>
            <a:off x="1014910" y="1067914"/>
            <a:ext cx="4995386" cy="2777490"/>
          </a:xfrm>
          <a:prstGeom prst="rect">
            <a:avLst/>
          </a:prstGeom>
          <a:noFill/>
          <a:ln>
            <a:noFill/>
          </a:ln>
        </p:spPr>
        <p:txBody>
          <a:bodyPr wrap="square" lIns="91425" tIns="45700" rIns="91425" bIns="45700" anchor="t" anchorCtr="0">
            <a:noAutofit/>
          </a:bodyPr>
          <a:lstStyle/>
          <a:p>
            <a:endParaRPr lang="zh-CN" altLang="en-US" sz="2000" kern="0" dirty="0">
              <a:solidFill>
                <a:srgbClr val="000000"/>
              </a:solidFill>
              <a:latin typeface="HYShuSongErJ" panose="02010600000101010101" pitchFamily="2" charset="-122"/>
              <a:ea typeface="HYShuSongErJ" panose="02010600000101010101" pitchFamily="2" charset="-122"/>
              <a:cs typeface="Arial" panose="020B0604020202020204"/>
              <a:sym typeface="Arial" panose="020B0604020202020204"/>
            </a:endParaRPr>
          </a:p>
          <a:p>
            <a:r>
              <a:rPr lang="zh-CN" altLang="en-US"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   </a:t>
            </a:r>
            <a:r>
              <a:rPr lang="zh-CN" altLang="en-US" sz="2400" b="1"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Martin Luther</a:t>
            </a:r>
            <a:r>
              <a:rPr lang="en-US" altLang="zh-CN"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 a Christian theologian and Augustinian monk whose teachings inspired the Protestant Reformation and deeply influenced the doctrines of Protestant and other Christian traditions,</a:t>
            </a:r>
            <a:r>
              <a:rPr lang="zh-CN" altLang="en-US"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 believed that translation must focus on </a:t>
            </a:r>
            <a:r>
              <a:rPr lang="zh-CN" altLang="en-US" sz="2400" kern="0" dirty="0">
                <a:solidFill>
                  <a:srgbClr val="F14124">
                    <a:lumMod val="75000"/>
                  </a:srgbClr>
                </a:solidFill>
                <a:latin typeface="Times New Roman" panose="02020603050405020304" charset="0"/>
                <a:ea typeface="HYShuSongErJ" panose="02010600000101010101" pitchFamily="2" charset="-122"/>
                <a:cs typeface="Times New Roman" panose="02020603050405020304" charset="0"/>
                <a:sym typeface="Arial" panose="020B0604020202020204"/>
              </a:rPr>
              <a:t>the connection between grammar and meaning</a:t>
            </a:r>
            <a:r>
              <a:rPr lang="zh-CN" altLang="en-US"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 Luther believed that translators should not "go against grammar". He emphasized the reducibility of languages and the grammatical differences between different languages.</a:t>
            </a:r>
          </a:p>
        </p:txBody>
      </p:sp>
      <p:sp>
        <p:nvSpPr>
          <p:cNvPr id="19"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2</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sp>
        <p:nvSpPr>
          <p:cNvPr id="3" name="文本框 2"/>
          <p:cNvSpPr txBox="1"/>
          <p:nvPr/>
        </p:nvSpPr>
        <p:spPr>
          <a:xfrm rot="21060000">
            <a:off x="631508" y="760762"/>
            <a:ext cx="2442210" cy="584775"/>
          </a:xfrm>
          <a:prstGeom prst="rect">
            <a:avLst/>
          </a:prstGeom>
          <a:noFill/>
        </p:spPr>
        <p:txBody>
          <a:bodyPr wrap="square" rtlCol="0">
            <a:spAutoFit/>
          </a:bodyPr>
          <a:lstStyle/>
          <a:p>
            <a:r>
              <a:rPr lang="en-US" altLang="zh-CN" sz="1600" b="1" kern="0">
                <a:solidFill>
                  <a:srgbClr val="000000"/>
                </a:solidFill>
                <a:cs typeface="Arial" panose="020B0604020202020204"/>
                <a:sym typeface="Arial" panose="020B0604020202020204"/>
              </a:rPr>
              <a:t>Various Translation Thoughts</a:t>
            </a:r>
          </a:p>
        </p:txBody>
      </p:sp>
      <p:pic>
        <p:nvPicPr>
          <p:cNvPr id="9" name="图片 8"/>
          <p:cNvPicPr>
            <a:picLocks noChangeAspect="1"/>
          </p:cNvPicPr>
          <p:nvPr/>
        </p:nvPicPr>
        <p:blipFill>
          <a:blip r:embed="rId4"/>
          <a:stretch>
            <a:fillRect/>
          </a:stretch>
        </p:blipFill>
        <p:spPr>
          <a:xfrm rot="5160000">
            <a:off x="1617108" y="-228600"/>
            <a:ext cx="577215" cy="2548890"/>
          </a:xfrm>
          <a:prstGeom prst="rect">
            <a:avLst/>
          </a:prstGeom>
        </p:spPr>
      </p:pic>
      <p:sp>
        <p:nvSpPr>
          <p:cNvPr id="4" name="文本框 3"/>
          <p:cNvSpPr txBox="1"/>
          <p:nvPr/>
        </p:nvSpPr>
        <p:spPr>
          <a:xfrm rot="10260000" flipV="1">
            <a:off x="673894" y="727658"/>
            <a:ext cx="2547938" cy="584775"/>
          </a:xfrm>
          <a:prstGeom prst="rect">
            <a:avLst/>
          </a:prstGeom>
          <a:noFill/>
        </p:spPr>
        <p:txBody>
          <a:bodyPr wrap="square" rtlCol="0">
            <a:spAutoFit/>
          </a:bodyPr>
          <a:lstStyle/>
          <a:p>
            <a:r>
              <a:rPr lang="en-US" altLang="zh-CN" sz="1600" b="1" kern="0" dirty="0">
                <a:solidFill>
                  <a:srgbClr val="000000"/>
                </a:solidFill>
                <a:cs typeface="Arial" panose="020B0604020202020204"/>
                <a:sym typeface="Arial" panose="020B0604020202020204"/>
              </a:rPr>
              <a:t>Various Translation Thoughts</a:t>
            </a:r>
          </a:p>
        </p:txBody>
      </p:sp>
      <p:pic>
        <p:nvPicPr>
          <p:cNvPr id="10" name="图片 9" descr="m"/>
          <p:cNvPicPr>
            <a:picLocks noChangeAspect="1"/>
          </p:cNvPicPr>
          <p:nvPr/>
        </p:nvPicPr>
        <p:blipFill>
          <a:blip r:embed="rId5"/>
          <a:stretch>
            <a:fillRect/>
          </a:stretch>
        </p:blipFill>
        <p:spPr>
          <a:xfrm>
            <a:off x="6558916" y="1762128"/>
            <a:ext cx="1633538" cy="2745105"/>
          </a:xfrm>
          <a:prstGeom prst="rect">
            <a:avLst/>
          </a:prstGeom>
        </p:spPr>
      </p:pic>
    </p:spTree>
    <p:extLst>
      <p:ext uri="{BB962C8B-B14F-4D97-AF65-F5344CB8AC3E}">
        <p14:creationId xmlns:p14="http://schemas.microsoft.com/office/powerpoint/2010/main" val="17487456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2389" y="0"/>
            <a:ext cx="9134475" cy="6858000"/>
          </a:xfrm>
          <a:prstGeom prst="rect">
            <a:avLst/>
          </a:prstGeom>
        </p:spPr>
      </p:pic>
      <p:sp>
        <p:nvSpPr>
          <p:cNvPr id="58" name="Rectangle 1" descr="Slide Number Placeholder 5"/>
          <p:cNvSpPr/>
          <p:nvPr/>
        </p:nvSpPr>
        <p:spPr bwMode="auto">
          <a:xfrm>
            <a:off x="8551276"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Source Han Sans CN Medium" panose="020B0600000000000000" pitchFamily="34" charset="-128"/>
                <a:ea typeface="Source Han Sans CN Medium" panose="020B0600000000000000" pitchFamily="34" charset="-128"/>
                <a:cs typeface="Source Sans Pro Bold" panose="020B0703030403020204" pitchFamily="34" charset="0"/>
                <a:sym typeface="Source Sans Pro Bold" panose="020B0703030403020204" pitchFamily="34" charset="0"/>
              </a:rPr>
              <a:pPr algn="ctr"/>
              <a:t>3</a:t>
            </a:fld>
            <a:endParaRPr lang="zh-CN" altLang="zh-CN" sz="1400" kern="0" dirty="0">
              <a:solidFill>
                <a:srgbClr val="C6A46F"/>
              </a:solidFill>
              <a:latin typeface="Source Han Sans CN Medium" panose="020B0600000000000000" pitchFamily="34" charset="-128"/>
              <a:ea typeface="Source Han Sans CN Medium" panose="020B0600000000000000" pitchFamily="34" charset="-128"/>
              <a:cs typeface="Source Sans Pro Bold" panose="020B0703030403020204" pitchFamily="34" charset="0"/>
              <a:sym typeface="Source Sans Pro Bold" panose="020B0703030403020204" pitchFamily="34" charset="0"/>
            </a:endParaRPr>
          </a:p>
        </p:txBody>
      </p:sp>
      <p:pic>
        <p:nvPicPr>
          <p:cNvPr id="2" name="图片 1"/>
          <p:cNvPicPr>
            <a:picLocks noChangeAspect="1"/>
          </p:cNvPicPr>
          <p:nvPr/>
        </p:nvPicPr>
        <p:blipFill>
          <a:blip r:embed="rId4"/>
          <a:stretch>
            <a:fillRect/>
          </a:stretch>
        </p:blipFill>
        <p:spPr>
          <a:xfrm>
            <a:off x="560071" y="490223"/>
            <a:ext cx="4506278" cy="1254125"/>
          </a:xfrm>
          <a:prstGeom prst="rect">
            <a:avLst/>
          </a:prstGeom>
        </p:spPr>
      </p:pic>
      <p:sp>
        <p:nvSpPr>
          <p:cNvPr id="7" name="文本框 6"/>
          <p:cNvSpPr txBox="1"/>
          <p:nvPr/>
        </p:nvSpPr>
        <p:spPr>
          <a:xfrm>
            <a:off x="916782" y="2653032"/>
            <a:ext cx="5677450" cy="1815882"/>
          </a:xfrm>
          <a:prstGeom prst="rect">
            <a:avLst/>
          </a:prstGeom>
          <a:noFill/>
        </p:spPr>
        <p:txBody>
          <a:bodyPr wrap="square" rtlCol="0">
            <a:spAutoFit/>
          </a:bodyPr>
          <a:lstStyle/>
          <a:p>
            <a:r>
              <a:rPr lang="en-US" altLang="zh-CN" sz="2800" kern="0" dirty="0">
                <a:solidFill>
                  <a:srgbClr val="000000"/>
                </a:solidFill>
                <a:latin typeface="Times New Roman" pitchFamily="18" charset="0"/>
                <a:cs typeface="Times New Roman" pitchFamily="18" charset="0"/>
                <a:sym typeface="Arial" panose="020B0604020202020204"/>
              </a:rPr>
              <a:t> </a:t>
            </a:r>
            <a:r>
              <a:rPr lang="zh-CN" altLang="en-US" sz="2800" kern="0" dirty="0">
                <a:solidFill>
                  <a:srgbClr val="000000"/>
                </a:solidFill>
                <a:latin typeface="Times New Roman" pitchFamily="18" charset="0"/>
                <a:cs typeface="Times New Roman" pitchFamily="18" charset="0"/>
                <a:sym typeface="Arial" panose="020B0604020202020204"/>
              </a:rPr>
              <a:t>This period of translation have made great progress </a:t>
            </a:r>
            <a:r>
              <a:rPr lang="en-US" altLang="zh-CN" sz="2800" kern="0" dirty="0">
                <a:solidFill>
                  <a:srgbClr val="000000"/>
                </a:solidFill>
                <a:latin typeface="Times New Roman" pitchFamily="18" charset="0"/>
                <a:cs typeface="Times New Roman" pitchFamily="18" charset="0"/>
                <a:sym typeface="Arial" panose="020B0604020202020204"/>
              </a:rPr>
              <a:t>from</a:t>
            </a:r>
            <a:r>
              <a:rPr lang="zh-CN" altLang="en-US" sz="2800" kern="0" dirty="0">
                <a:solidFill>
                  <a:srgbClr val="000000"/>
                </a:solidFill>
                <a:latin typeface="Times New Roman" pitchFamily="18" charset="0"/>
                <a:cs typeface="Times New Roman" pitchFamily="18" charset="0"/>
                <a:sym typeface="Arial" panose="020B0604020202020204"/>
              </a:rPr>
              <a:t> </a:t>
            </a:r>
            <a:r>
              <a:rPr lang="en-US" altLang="zh-CN" sz="2800" kern="0" dirty="0">
                <a:solidFill>
                  <a:srgbClr val="000000"/>
                </a:solidFill>
                <a:latin typeface="Times New Roman" pitchFamily="18" charset="0"/>
                <a:cs typeface="Times New Roman" pitchFamily="18" charset="0"/>
                <a:sym typeface="Arial" panose="020B0604020202020204"/>
              </a:rPr>
              <a:t>many aspects </a:t>
            </a:r>
            <a:r>
              <a:rPr lang="en-US" sz="2800" kern="0" dirty="0">
                <a:solidFill>
                  <a:srgbClr val="000000"/>
                </a:solidFill>
                <a:latin typeface="Times New Roman" pitchFamily="18" charset="0"/>
                <a:cs typeface="Times New Roman" pitchFamily="18" charset="0"/>
                <a:sym typeface="Arial" panose="020B0604020202020204"/>
              </a:rPr>
              <a:t>such as its</a:t>
            </a:r>
            <a:r>
              <a:rPr lang="zh-CN" altLang="en-US" sz="2800" kern="0" dirty="0">
                <a:solidFill>
                  <a:srgbClr val="000000"/>
                </a:solidFill>
                <a:latin typeface="Times New Roman" pitchFamily="18" charset="0"/>
                <a:cs typeface="Times New Roman" pitchFamily="18" charset="0"/>
                <a:sym typeface="Arial" panose="020B0604020202020204"/>
              </a:rPr>
              <a:t> scope, scale, influence </a:t>
            </a:r>
            <a:r>
              <a:rPr lang="en-US" altLang="zh-CN" sz="2800" kern="0" dirty="0">
                <a:solidFill>
                  <a:srgbClr val="000000"/>
                </a:solidFill>
                <a:latin typeface="Times New Roman" pitchFamily="18" charset="0"/>
                <a:cs typeface="Times New Roman" pitchFamily="18" charset="0"/>
                <a:sym typeface="Arial" panose="020B0604020202020204"/>
              </a:rPr>
              <a:t>and</a:t>
            </a:r>
            <a:r>
              <a:rPr lang="zh-CN" altLang="en-US" sz="2800" kern="0" dirty="0">
                <a:solidFill>
                  <a:srgbClr val="000000"/>
                </a:solidFill>
                <a:latin typeface="Times New Roman" pitchFamily="18" charset="0"/>
                <a:cs typeface="Times New Roman" pitchFamily="18" charset="0"/>
                <a:sym typeface="Arial" panose="020B0604020202020204"/>
              </a:rPr>
              <a:t> form.</a:t>
            </a:r>
          </a:p>
        </p:txBody>
      </p:sp>
      <p:sp>
        <p:nvSpPr>
          <p:cNvPr id="8" name="文本框 7"/>
          <p:cNvSpPr txBox="1"/>
          <p:nvPr/>
        </p:nvSpPr>
        <p:spPr>
          <a:xfrm>
            <a:off x="613447" y="4761865"/>
            <a:ext cx="6610350" cy="707886"/>
          </a:xfrm>
          <a:prstGeom prst="rect">
            <a:avLst/>
          </a:prstGeom>
          <a:noFill/>
        </p:spPr>
        <p:txBody>
          <a:bodyPr wrap="square" rtlCol="0">
            <a:spAutoFit/>
          </a:bodyPr>
          <a:lstStyle/>
          <a:p>
            <a:r>
              <a:rPr lang="en-US" altLang="zh-CN" sz="2000" b="1" kern="0" dirty="0">
                <a:solidFill>
                  <a:srgbClr val="000000"/>
                </a:solidFill>
                <a:cs typeface="Arial" panose="020B0604020202020204"/>
                <a:sym typeface="Arial" panose="020B0604020202020204"/>
              </a:rPr>
              <a:t>Representative:  Schleiermacher, John Dryden, </a:t>
            </a:r>
            <a:r>
              <a:rPr lang="en-US" altLang="zh-CN" sz="2000" b="1" kern="0" dirty="0" err="1">
                <a:solidFill>
                  <a:srgbClr val="000000"/>
                </a:solidFill>
                <a:cs typeface="Arial" panose="020B0604020202020204"/>
                <a:sym typeface="Arial" panose="020B0604020202020204"/>
              </a:rPr>
              <a:t>Tytle</a:t>
            </a:r>
            <a:r>
              <a:rPr lang="en-US" altLang="zh-CN" sz="2000" b="1" kern="0" dirty="0">
                <a:solidFill>
                  <a:srgbClr val="000000"/>
                </a:solidFill>
                <a:cs typeface="Arial" panose="020B0604020202020204"/>
                <a:sym typeface="Arial" panose="020B0604020202020204"/>
              </a:rPr>
              <a:t>  etc.</a:t>
            </a:r>
            <a:endParaRPr lang="en-US" altLang="zh-CN" sz="2000" b="1" kern="0" dirty="0">
              <a:solidFill>
                <a:srgbClr val="000000"/>
              </a:solidFill>
              <a:cs typeface="Arial" panose="020B0604020202020204"/>
              <a:sym typeface="Arial" panose="020B0604020202020204"/>
            </a:endParaRPr>
          </a:p>
        </p:txBody>
      </p:sp>
      <p:sp>
        <p:nvSpPr>
          <p:cNvPr id="5" name="文本框 4"/>
          <p:cNvSpPr txBox="1"/>
          <p:nvPr/>
        </p:nvSpPr>
        <p:spPr>
          <a:xfrm>
            <a:off x="1268731" y="888365"/>
            <a:ext cx="4898708" cy="521970"/>
          </a:xfrm>
          <a:prstGeom prst="rect">
            <a:avLst/>
          </a:prstGeom>
          <a:noFill/>
        </p:spPr>
        <p:txBody>
          <a:bodyPr wrap="square" rtlCol="0">
            <a:spAutoFit/>
          </a:bodyPr>
          <a:lstStyle/>
          <a:p>
            <a:r>
              <a:rPr lang="en-US" altLang="zh-CN" sz="2800" b="1" kern="0">
                <a:solidFill>
                  <a:srgbClr val="000000"/>
                </a:solidFill>
                <a:latin typeface="Times New Roman" panose="02020603050405020304" charset="0"/>
                <a:cs typeface="Times New Roman" panose="02020603050405020304" charset="0"/>
                <a:sym typeface="Arial" panose="020B0604020202020204"/>
              </a:rPr>
              <a:t>Modern   </a:t>
            </a:r>
            <a:r>
              <a:rPr lang="zh-CN" altLang="en-US" sz="2800" b="1" kern="0">
                <a:solidFill>
                  <a:srgbClr val="000000"/>
                </a:solidFill>
                <a:latin typeface="Times New Roman" panose="02020603050405020304" charset="0"/>
                <a:cs typeface="Times New Roman" panose="02020603050405020304" charset="0"/>
                <a:sym typeface="Arial" panose="020B0604020202020204"/>
              </a:rPr>
              <a:t>Translation </a:t>
            </a:r>
          </a:p>
        </p:txBody>
      </p:sp>
    </p:spTree>
    <p:extLst>
      <p:ext uri="{BB962C8B-B14F-4D97-AF65-F5344CB8AC3E}">
        <p14:creationId xmlns:p14="http://schemas.microsoft.com/office/powerpoint/2010/main" val="85916763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1" y="0"/>
            <a:ext cx="9141619" cy="6858000"/>
          </a:xfrm>
          <a:prstGeom prst="rect">
            <a:avLst/>
          </a:prstGeom>
        </p:spPr>
      </p:pic>
      <p:sp>
        <p:nvSpPr>
          <p:cNvPr id="244" name="Shape 244"/>
          <p:cNvSpPr txBox="1"/>
          <p:nvPr/>
        </p:nvSpPr>
        <p:spPr>
          <a:xfrm>
            <a:off x="870110" y="1581788"/>
            <a:ext cx="4326731" cy="4570095"/>
          </a:xfrm>
          <a:prstGeom prst="rect">
            <a:avLst/>
          </a:prstGeom>
          <a:noFill/>
          <a:ln>
            <a:noFill/>
          </a:ln>
        </p:spPr>
        <p:txBody>
          <a:bodyPr wrap="square" lIns="91425" tIns="45700" rIns="91425" bIns="45700" anchor="t" anchorCtr="0">
            <a:noAutofit/>
          </a:bodyPr>
          <a:lstStyle/>
          <a:p>
            <a:pPr>
              <a:lnSpc>
                <a:spcPct val="150000"/>
              </a:lnSpc>
            </a:pPr>
            <a:r>
              <a:rPr lang="en-US" altLang="zh-CN" sz="2400" b="1" kern="0" dirty="0">
                <a:solidFill>
                  <a:srgbClr val="000000"/>
                </a:solidFill>
                <a:latin typeface="HYShuSongErJ" panose="02010600000101010101" pitchFamily="2" charset="-122"/>
                <a:ea typeface="HYShuSongErJ" panose="02010600000101010101" pitchFamily="2" charset="-122"/>
                <a:cs typeface="Arial" panose="020B0604020202020204"/>
                <a:sym typeface="Arial" panose="020B0604020202020204"/>
              </a:rPr>
              <a:t>  </a:t>
            </a:r>
            <a:r>
              <a:rPr lang="zh-CN" altLang="en-US" sz="2400" b="1"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 Friedrich Ernst Schleiermacher </a:t>
            </a:r>
            <a:r>
              <a:rPr lang="zh-CN" altLang="en-US"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was himself a masterful translator, and his views on translation carry a certain authority. He explains his theory of translation mainly in the brilliant essay On the Different Methods of Translation (1813). </a:t>
            </a:r>
          </a:p>
        </p:txBody>
      </p:sp>
      <p:sp>
        <p:nvSpPr>
          <p:cNvPr id="18"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4</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6" name="图片占位符 5" descr="s"/>
          <p:cNvPicPr>
            <a:picLocks noGrp="1" noChangeAspect="1"/>
          </p:cNvPicPr>
          <p:nvPr>
            <p:ph type="pic" idx="2"/>
          </p:nvPr>
        </p:nvPicPr>
        <p:blipFill>
          <a:blip r:embed="rId4"/>
          <a:stretch>
            <a:fillRect/>
          </a:stretch>
        </p:blipFill>
        <p:spPr>
          <a:xfrm>
            <a:off x="5757864" y="888368"/>
            <a:ext cx="2582704" cy="4869815"/>
          </a:xfrm>
          <a:prstGeom prst="rect">
            <a:avLst/>
          </a:prstGeom>
        </p:spPr>
      </p:pic>
    </p:spTree>
    <p:extLst>
      <p:ext uri="{BB962C8B-B14F-4D97-AF65-F5344CB8AC3E}">
        <p14:creationId xmlns:p14="http://schemas.microsoft.com/office/powerpoint/2010/main" val="12740527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1" y="0"/>
            <a:ext cx="9141619" cy="6858000"/>
          </a:xfrm>
          <a:prstGeom prst="rect">
            <a:avLst/>
          </a:prstGeom>
        </p:spPr>
      </p:pic>
      <p:sp>
        <p:nvSpPr>
          <p:cNvPr id="244" name="Shape 244"/>
          <p:cNvSpPr txBox="1"/>
          <p:nvPr/>
        </p:nvSpPr>
        <p:spPr>
          <a:xfrm>
            <a:off x="499338" y="903408"/>
            <a:ext cx="6088886" cy="4570095"/>
          </a:xfrm>
          <a:prstGeom prst="rect">
            <a:avLst/>
          </a:prstGeom>
          <a:noFill/>
          <a:ln>
            <a:noFill/>
          </a:ln>
        </p:spPr>
        <p:txBody>
          <a:bodyPr wrap="square" lIns="91425" tIns="45700" rIns="91425" bIns="45700" anchor="t" anchorCtr="0">
            <a:noAutofit/>
          </a:bodyPr>
          <a:lstStyle/>
          <a:p>
            <a:pPr marL="342900" indent="-342900">
              <a:lnSpc>
                <a:spcPct val="150000"/>
              </a:lnSpc>
              <a:buFont typeface="Arial" panose="020B0604020202020204" pitchFamily="34" charset="0"/>
              <a:buChar char="•"/>
            </a:pPr>
            <a:r>
              <a:rPr lang="en-US" altLang="zh-CN"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Translation typically faces the problem of a conceptual gulf between the language of the text to be translated and the translator's home lanuage.</a:t>
            </a:r>
          </a:p>
          <a:p>
            <a:pPr marL="342900" indent="-342900">
              <a:lnSpc>
                <a:spcPct val="150000"/>
              </a:lnSpc>
              <a:buFont typeface="Arial" panose="020B0604020202020204" pitchFamily="34" charset="0"/>
              <a:buChar char="•"/>
            </a:pPr>
            <a:r>
              <a:rPr lang="en-US" altLang="zh-CN"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Translation is justified.</a:t>
            </a:r>
          </a:p>
          <a:p>
            <a:pPr marL="342900" indent="-342900">
              <a:lnSpc>
                <a:spcPct val="150000"/>
              </a:lnSpc>
              <a:buFont typeface="Arial" panose="020B0604020202020204" pitchFamily="34" charset="0"/>
              <a:buChar char="•"/>
            </a:pPr>
            <a:r>
              <a:rPr lang="en-US" altLang="zh-CN" sz="24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“Either the translator leaves the author in peace, as much as possible, and moves the reader towards him; or he leaves the reader in peace, as much as possible, and moves the author towards him.”</a:t>
            </a:r>
          </a:p>
        </p:txBody>
      </p:sp>
      <p:sp>
        <p:nvSpPr>
          <p:cNvPr id="18"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5</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4" name="图片占位符 3" descr="s"/>
          <p:cNvPicPr>
            <a:picLocks noGrp="1" noChangeAspect="1"/>
          </p:cNvPicPr>
          <p:nvPr>
            <p:ph type="pic" idx="2"/>
          </p:nvPr>
        </p:nvPicPr>
        <p:blipFill>
          <a:blip r:embed="rId4"/>
          <a:stretch>
            <a:fillRect/>
          </a:stretch>
        </p:blipFill>
        <p:spPr>
          <a:xfrm>
            <a:off x="6545187" y="1052736"/>
            <a:ext cx="2218969" cy="5099685"/>
          </a:xfrm>
          <a:prstGeom prst="rect">
            <a:avLst/>
          </a:prstGeom>
        </p:spPr>
      </p:pic>
      <p:sp>
        <p:nvSpPr>
          <p:cNvPr id="5" name="文本框 4"/>
          <p:cNvSpPr txBox="1"/>
          <p:nvPr/>
        </p:nvSpPr>
        <p:spPr>
          <a:xfrm>
            <a:off x="499338" y="552803"/>
            <a:ext cx="5440813" cy="646331"/>
          </a:xfrm>
          <a:prstGeom prst="rect">
            <a:avLst/>
          </a:prstGeom>
          <a:noFill/>
        </p:spPr>
        <p:txBody>
          <a:bodyPr wrap="square" rtlCol="0">
            <a:spAutoFit/>
          </a:bodyPr>
          <a:lstStyle/>
          <a:p>
            <a:pPr>
              <a:lnSpc>
                <a:spcPct val="150000"/>
              </a:lnSpc>
            </a:pPr>
            <a:r>
              <a:rPr lang="en-US" altLang="zh-CN" sz="2400" b="1" kern="0" dirty="0">
                <a:solidFill>
                  <a:srgbClr val="000000"/>
                </a:solidFill>
                <a:latin typeface="HYShuSongErJ" panose="02010600000101010101" pitchFamily="2" charset="-122"/>
                <a:ea typeface="HYShuSongErJ" panose="02010600000101010101" pitchFamily="2" charset="-122"/>
                <a:cs typeface="Arial" panose="020B0604020202020204"/>
                <a:sym typeface="+mn-ea"/>
              </a:rPr>
              <a:t> </a:t>
            </a:r>
            <a:r>
              <a:rPr lang="zh-CN" altLang="en-US" sz="2400" b="1" kern="0" dirty="0">
                <a:solidFill>
                  <a:srgbClr val="000000"/>
                </a:solidFill>
                <a:latin typeface="Times New Roman" panose="02020603050405020304" charset="0"/>
                <a:ea typeface="HYShuSongErJ" panose="02010600000101010101" pitchFamily="2" charset="-122"/>
                <a:cs typeface="Times New Roman" panose="02020603050405020304" charset="0"/>
                <a:sym typeface="+mn-ea"/>
              </a:rPr>
              <a:t>Schleiermacher</a:t>
            </a:r>
            <a:r>
              <a:rPr lang="en-US" altLang="zh-CN" sz="2400" b="1" kern="0" dirty="0">
                <a:solidFill>
                  <a:srgbClr val="000000"/>
                </a:solidFill>
                <a:latin typeface="Times New Roman" panose="02020603050405020304" charset="0"/>
                <a:ea typeface="HYShuSongErJ" panose="02010600000101010101" pitchFamily="2" charset="-122"/>
                <a:cs typeface="Times New Roman" panose="02020603050405020304" charset="0"/>
                <a:sym typeface="+mn-ea"/>
              </a:rPr>
              <a:t>'s main points:</a:t>
            </a:r>
          </a:p>
        </p:txBody>
      </p:sp>
    </p:spTree>
    <p:extLst>
      <p:ext uri="{BB962C8B-B14F-4D97-AF65-F5344CB8AC3E}">
        <p14:creationId xmlns:p14="http://schemas.microsoft.com/office/powerpoint/2010/main" val="200382078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randombar(horizontal)">
                                      <p:cBhvr>
                                        <p:cTn id="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0"/>
            <a:ext cx="9141619" cy="6858000"/>
          </a:xfrm>
          <a:prstGeom prst="rect">
            <a:avLst/>
          </a:prstGeom>
        </p:spPr>
      </p:pic>
      <p:sp>
        <p:nvSpPr>
          <p:cNvPr id="11" name="Rectangle 1" descr="Slide Number Placeholder 5"/>
          <p:cNvSpPr/>
          <p:nvPr/>
        </p:nvSpPr>
        <p:spPr bwMode="auto">
          <a:xfrm>
            <a:off x="746577" y="52314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6</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8" name="图片 7"/>
          <p:cNvPicPr>
            <a:picLocks noChangeAspect="1"/>
          </p:cNvPicPr>
          <p:nvPr/>
        </p:nvPicPr>
        <p:blipFill>
          <a:blip r:embed="rId4"/>
          <a:stretch>
            <a:fillRect/>
          </a:stretch>
        </p:blipFill>
        <p:spPr>
          <a:xfrm rot="5400000">
            <a:off x="1447879" y="4638108"/>
            <a:ext cx="605456" cy="1400300"/>
          </a:xfrm>
          <a:prstGeom prst="rect">
            <a:avLst/>
          </a:prstGeom>
        </p:spPr>
      </p:pic>
      <p:sp>
        <p:nvSpPr>
          <p:cNvPr id="2" name="文本框 1"/>
          <p:cNvSpPr txBox="1"/>
          <p:nvPr/>
        </p:nvSpPr>
        <p:spPr>
          <a:xfrm>
            <a:off x="1180386" y="5035530"/>
            <a:ext cx="1260634" cy="646331"/>
          </a:xfrm>
          <a:prstGeom prst="rect">
            <a:avLst/>
          </a:prstGeom>
          <a:noFill/>
        </p:spPr>
        <p:txBody>
          <a:bodyPr wrap="square" rtlCol="0">
            <a:spAutoFit/>
          </a:bodyPr>
          <a:lstStyle/>
          <a:p>
            <a:r>
              <a:rPr lang="zh-CN" altLang="en-US" b="1" kern="0" dirty="0">
                <a:solidFill>
                  <a:srgbClr val="000000"/>
                </a:solidFill>
                <a:cs typeface="Arial" panose="020B0604020202020204"/>
                <a:sym typeface="Arial" panose="020B0604020202020204"/>
              </a:rPr>
              <a:t>John Dryden</a:t>
            </a:r>
          </a:p>
        </p:txBody>
      </p:sp>
      <p:pic>
        <p:nvPicPr>
          <p:cNvPr id="3" name="图片 2" descr="John Dryden"/>
          <p:cNvPicPr>
            <a:picLocks noChangeAspect="1"/>
          </p:cNvPicPr>
          <p:nvPr/>
        </p:nvPicPr>
        <p:blipFill>
          <a:blip r:embed="rId5"/>
          <a:stretch>
            <a:fillRect/>
          </a:stretch>
        </p:blipFill>
        <p:spPr>
          <a:xfrm>
            <a:off x="618649" y="933453"/>
            <a:ext cx="2384108" cy="3794125"/>
          </a:xfrm>
          <a:prstGeom prst="rect">
            <a:avLst/>
          </a:prstGeom>
        </p:spPr>
      </p:pic>
      <p:sp>
        <p:nvSpPr>
          <p:cNvPr id="4" name="文本框 3"/>
          <p:cNvSpPr txBox="1"/>
          <p:nvPr/>
        </p:nvSpPr>
        <p:spPr>
          <a:xfrm>
            <a:off x="3564256" y="1830705"/>
            <a:ext cx="4180523" cy="4154984"/>
          </a:xfrm>
          <a:prstGeom prst="rect">
            <a:avLst/>
          </a:prstGeom>
          <a:noFill/>
        </p:spPr>
        <p:txBody>
          <a:bodyPr wrap="square" rtlCol="0">
            <a:spAutoFit/>
          </a:bodyPr>
          <a:lstStyle/>
          <a:p>
            <a:r>
              <a:rPr lang="en-US" altLang="zh-CN" sz="2400" b="1" kern="0" dirty="0">
                <a:solidFill>
                  <a:srgbClr val="000000"/>
                </a:solidFill>
                <a:latin typeface="Times New Roman" pitchFamily="18" charset="0"/>
                <a:cs typeface="Times New Roman" pitchFamily="18" charset="0"/>
                <a:sym typeface="Arial" panose="020B0604020202020204"/>
              </a:rPr>
              <a:t>   </a:t>
            </a:r>
            <a:r>
              <a:rPr lang="zh-CN" altLang="en-US" sz="2400" b="1" kern="0" dirty="0">
                <a:solidFill>
                  <a:srgbClr val="000000"/>
                </a:solidFill>
                <a:latin typeface="Times New Roman" pitchFamily="18" charset="0"/>
                <a:cs typeface="Times New Roman" pitchFamily="18" charset="0"/>
                <a:sym typeface="Arial" panose="020B0604020202020204"/>
              </a:rPr>
              <a:t>John Dryden</a:t>
            </a:r>
            <a:r>
              <a:rPr lang="zh-CN" altLang="en-US" sz="2400" kern="0" dirty="0">
                <a:solidFill>
                  <a:srgbClr val="000000"/>
                </a:solidFill>
                <a:latin typeface="Times New Roman" pitchFamily="18" charset="0"/>
                <a:cs typeface="Times New Roman" pitchFamily="18" charset="0"/>
                <a:sym typeface="Arial" panose="020B0604020202020204"/>
              </a:rPr>
              <a:t>, English poet, dramatist, and literary critic who so dominated the literary scene of his day that it came to be known as the Age of Dryden. </a:t>
            </a:r>
          </a:p>
          <a:p>
            <a:r>
              <a:rPr lang="zh-CN" altLang="en-US" sz="2400" kern="0" dirty="0">
                <a:solidFill>
                  <a:srgbClr val="000000"/>
                </a:solidFill>
                <a:latin typeface="Times New Roman" pitchFamily="18" charset="0"/>
                <a:cs typeface="Times New Roman" pitchFamily="18" charset="0"/>
                <a:sym typeface="Arial" panose="020B0604020202020204"/>
              </a:rPr>
              <a:t>  </a:t>
            </a:r>
            <a:r>
              <a:rPr lang="en-US" altLang="zh-CN" sz="2400" kern="0" dirty="0">
                <a:solidFill>
                  <a:srgbClr val="000000"/>
                </a:solidFill>
                <a:latin typeface="Times New Roman" pitchFamily="18" charset="0"/>
                <a:cs typeface="Times New Roman" pitchFamily="18" charset="0"/>
                <a:sym typeface="Arial" panose="020B0604020202020204"/>
              </a:rPr>
              <a:t>As a poet himself, he believed that to be a good translator, one must first be an excellent poet, especially in style, the translator and the original author must be similar.</a:t>
            </a:r>
          </a:p>
        </p:txBody>
      </p:sp>
    </p:spTree>
    <p:extLst>
      <p:ext uri="{BB962C8B-B14F-4D97-AF65-F5344CB8AC3E}">
        <p14:creationId xmlns:p14="http://schemas.microsoft.com/office/powerpoint/2010/main" val="20169977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9133" y="151179"/>
            <a:ext cx="9141619" cy="6858000"/>
          </a:xfrm>
          <a:prstGeom prst="rect">
            <a:avLst/>
          </a:prstGeom>
        </p:spPr>
      </p:pic>
      <p:sp>
        <p:nvSpPr>
          <p:cNvPr id="11" name="Rectangle 1" descr="Slide Number Placeholder 5"/>
          <p:cNvSpPr/>
          <p:nvPr/>
        </p:nvSpPr>
        <p:spPr bwMode="auto">
          <a:xfrm>
            <a:off x="746577" y="52314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7</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8" name="图片 7"/>
          <p:cNvPicPr>
            <a:picLocks noChangeAspect="1"/>
          </p:cNvPicPr>
          <p:nvPr/>
        </p:nvPicPr>
        <p:blipFill>
          <a:blip r:embed="rId4"/>
          <a:stretch>
            <a:fillRect/>
          </a:stretch>
        </p:blipFill>
        <p:spPr>
          <a:xfrm rot="5400000">
            <a:off x="1447879" y="4734900"/>
            <a:ext cx="605456" cy="1400300"/>
          </a:xfrm>
          <a:prstGeom prst="rect">
            <a:avLst/>
          </a:prstGeom>
        </p:spPr>
      </p:pic>
      <p:sp>
        <p:nvSpPr>
          <p:cNvPr id="2" name="文本框 1"/>
          <p:cNvSpPr txBox="1"/>
          <p:nvPr/>
        </p:nvSpPr>
        <p:spPr>
          <a:xfrm>
            <a:off x="1120140" y="5250181"/>
            <a:ext cx="1260634" cy="646331"/>
          </a:xfrm>
          <a:prstGeom prst="rect">
            <a:avLst/>
          </a:prstGeom>
          <a:noFill/>
        </p:spPr>
        <p:txBody>
          <a:bodyPr wrap="square" rtlCol="0">
            <a:spAutoFit/>
          </a:bodyPr>
          <a:lstStyle/>
          <a:p>
            <a:r>
              <a:rPr lang="zh-CN" altLang="en-US" b="1" kern="0">
                <a:solidFill>
                  <a:srgbClr val="000000"/>
                </a:solidFill>
                <a:cs typeface="Arial" panose="020B0604020202020204"/>
                <a:sym typeface="Arial" panose="020B0604020202020204"/>
              </a:rPr>
              <a:t>John Dryden</a:t>
            </a:r>
          </a:p>
        </p:txBody>
      </p:sp>
      <p:pic>
        <p:nvPicPr>
          <p:cNvPr id="3" name="图片 2" descr="John Dryden"/>
          <p:cNvPicPr>
            <a:picLocks noChangeAspect="1"/>
          </p:cNvPicPr>
          <p:nvPr/>
        </p:nvPicPr>
        <p:blipFill>
          <a:blip r:embed="rId5"/>
          <a:stretch>
            <a:fillRect/>
          </a:stretch>
        </p:blipFill>
        <p:spPr>
          <a:xfrm>
            <a:off x="618649" y="933453"/>
            <a:ext cx="2384108" cy="3794125"/>
          </a:xfrm>
          <a:prstGeom prst="rect">
            <a:avLst/>
          </a:prstGeom>
        </p:spPr>
      </p:pic>
      <p:sp>
        <p:nvSpPr>
          <p:cNvPr id="4" name="文本框 3"/>
          <p:cNvSpPr txBox="1"/>
          <p:nvPr/>
        </p:nvSpPr>
        <p:spPr>
          <a:xfrm>
            <a:off x="3143728" y="604888"/>
            <a:ext cx="5044916" cy="1631216"/>
          </a:xfrm>
          <a:prstGeom prst="rect">
            <a:avLst/>
          </a:prstGeom>
          <a:noFill/>
        </p:spPr>
        <p:txBody>
          <a:bodyPr wrap="square" rtlCol="0">
            <a:spAutoFit/>
          </a:bodyPr>
          <a:lstStyle/>
          <a:p>
            <a:r>
              <a:rPr lang="en-US" altLang="zh-CN" sz="2000" kern="0" dirty="0">
                <a:solidFill>
                  <a:srgbClr val="000000"/>
                </a:solidFill>
                <a:cs typeface="Arial" panose="020B0604020202020204"/>
                <a:sym typeface="Arial" panose="020B0604020202020204"/>
              </a:rPr>
              <a:t>   Dryden</a:t>
            </a:r>
            <a:r>
              <a:rPr lang="zh-CN" altLang="en-US" sz="2000" kern="0" dirty="0">
                <a:solidFill>
                  <a:srgbClr val="000000"/>
                </a:solidFill>
                <a:cs typeface="Arial" panose="020B0604020202020204"/>
                <a:sym typeface="Arial" panose="020B0604020202020204"/>
              </a:rPr>
              <a:t> divides poetry translation into three categories: </a:t>
            </a:r>
          </a:p>
          <a:p>
            <a:endParaRPr lang="zh-CN" altLang="en-US" sz="2000" b="1" kern="0" dirty="0">
              <a:solidFill>
                <a:srgbClr val="000000"/>
              </a:solidFill>
              <a:cs typeface="Arial" panose="020B0604020202020204"/>
              <a:sym typeface="Arial" panose="020B0604020202020204"/>
            </a:endParaRPr>
          </a:p>
          <a:p>
            <a:r>
              <a:rPr lang="zh-CN" altLang="en-US" sz="2000" kern="0" dirty="0">
                <a:solidFill>
                  <a:srgbClr val="000000"/>
                </a:solidFill>
                <a:cs typeface="Arial" panose="020B0604020202020204"/>
                <a:sym typeface="Arial" panose="020B0604020202020204"/>
              </a:rPr>
              <a:t>       </a:t>
            </a:r>
          </a:p>
          <a:p>
            <a:r>
              <a:rPr lang="zh-CN" altLang="en-US" sz="2000" kern="0" dirty="0">
                <a:solidFill>
                  <a:srgbClr val="000000"/>
                </a:solidFill>
                <a:cs typeface="Arial" panose="020B0604020202020204"/>
                <a:sym typeface="Arial" panose="020B0604020202020204"/>
              </a:rPr>
              <a:t>      </a:t>
            </a:r>
            <a:r>
              <a:rPr lang="zh-CN" altLang="en-US" sz="2000" b="1" kern="0" dirty="0">
                <a:solidFill>
                  <a:srgbClr val="000000"/>
                </a:solidFill>
                <a:cs typeface="Arial" panose="020B0604020202020204"/>
                <a:sym typeface="Arial" panose="020B0604020202020204"/>
              </a:rPr>
              <a:t> </a:t>
            </a:r>
            <a:r>
              <a:rPr lang="zh-CN" altLang="en-US" sz="2000" kern="0" dirty="0">
                <a:solidFill>
                  <a:srgbClr val="000000"/>
                </a:solidFill>
                <a:cs typeface="Arial" panose="020B0604020202020204"/>
                <a:sym typeface="Arial" panose="020B0604020202020204"/>
              </a:rPr>
              <a:t>       </a:t>
            </a:r>
          </a:p>
        </p:txBody>
      </p:sp>
      <p:sp>
        <p:nvSpPr>
          <p:cNvPr id="5" name="文本框 4"/>
          <p:cNvSpPr txBox="1"/>
          <p:nvPr/>
        </p:nvSpPr>
        <p:spPr>
          <a:xfrm>
            <a:off x="3002757" y="1533857"/>
            <a:ext cx="1952090"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kern="0" dirty="0">
                <a:solidFill>
                  <a:srgbClr val="000000"/>
                </a:solidFill>
                <a:cs typeface="Arial" panose="020B0604020202020204"/>
                <a:sym typeface="+mn-ea"/>
              </a:rPr>
              <a:t>metaphrase</a:t>
            </a:r>
          </a:p>
        </p:txBody>
      </p:sp>
      <p:sp>
        <p:nvSpPr>
          <p:cNvPr id="6" name="文本框 5"/>
          <p:cNvSpPr txBox="1"/>
          <p:nvPr/>
        </p:nvSpPr>
        <p:spPr>
          <a:xfrm>
            <a:off x="3168068" y="2497532"/>
            <a:ext cx="1821049" cy="70788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kern="0" dirty="0">
                <a:solidFill>
                  <a:srgbClr val="000000"/>
                </a:solidFill>
                <a:cs typeface="Arial" panose="020B0604020202020204"/>
                <a:sym typeface="+mn-ea"/>
              </a:rPr>
              <a:t>paraphrase</a:t>
            </a:r>
            <a:endParaRPr lang="zh-CN" altLang="en-US" sz="1400" kern="0" dirty="0">
              <a:solidFill>
                <a:srgbClr val="000000"/>
              </a:solidFill>
              <a:cs typeface="Arial" panose="020B0604020202020204"/>
              <a:sym typeface="Arial" panose="020B0604020202020204"/>
            </a:endParaRPr>
          </a:p>
        </p:txBody>
      </p:sp>
      <p:sp>
        <p:nvSpPr>
          <p:cNvPr id="7" name="文本框 6"/>
          <p:cNvSpPr txBox="1"/>
          <p:nvPr/>
        </p:nvSpPr>
        <p:spPr>
          <a:xfrm>
            <a:off x="3143728" y="3555637"/>
            <a:ext cx="1697355" cy="39878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kern="0" dirty="0">
                <a:solidFill>
                  <a:srgbClr val="000000"/>
                </a:solidFill>
                <a:cs typeface="Arial" panose="020B0604020202020204"/>
                <a:sym typeface="+mn-ea"/>
              </a:rPr>
              <a:t>imitation</a:t>
            </a:r>
          </a:p>
        </p:txBody>
      </p:sp>
      <p:sp>
        <p:nvSpPr>
          <p:cNvPr id="12" name="文本框 11"/>
          <p:cNvSpPr txBox="1"/>
          <p:nvPr/>
        </p:nvSpPr>
        <p:spPr>
          <a:xfrm>
            <a:off x="5023558" y="1138261"/>
            <a:ext cx="4025002" cy="5632311"/>
          </a:xfrm>
          <a:prstGeom prst="rect">
            <a:avLst/>
          </a:prstGeom>
          <a:noFill/>
        </p:spPr>
        <p:txBody>
          <a:bodyPr wrap="square" rtlCol="0">
            <a:spAutoFit/>
          </a:bodyPr>
          <a:lstStyle/>
          <a:p>
            <a:r>
              <a:rPr lang="zh-CN" altLang="en-US" sz="2000" kern="0" dirty="0">
                <a:solidFill>
                  <a:srgbClr val="000000"/>
                </a:solidFill>
                <a:latin typeface="Times New Roman" pitchFamily="18" charset="0"/>
                <a:cs typeface="Times New Roman" pitchFamily="18" charset="0"/>
                <a:sym typeface="Arial" panose="020B0604020202020204"/>
              </a:rPr>
              <a:t>The so-called metaphrase is to translate word by word according to the corresponding relationship of words.He thought it was almost impossible to translate well in this way .Dryden believes that translators in imitation enjoy great freedom to choose words and sentences regardless of the language of the original text, or to modify the original text according to their own preferences.He disapproved of imitation, which, in his view, was a creation rather than a translation.Dryden thinks that metaphrase and imitation are two extremes of translation and should be avoided.</a:t>
            </a:r>
          </a:p>
        </p:txBody>
      </p:sp>
    </p:spTree>
    <p:extLst>
      <p:ext uri="{BB962C8B-B14F-4D97-AF65-F5344CB8AC3E}">
        <p14:creationId xmlns:p14="http://schemas.microsoft.com/office/powerpoint/2010/main" val="25989744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7"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121444" y="0"/>
            <a:ext cx="9141619" cy="6858000"/>
          </a:xfrm>
          <a:prstGeom prst="rect">
            <a:avLst/>
          </a:prstGeom>
        </p:spPr>
      </p:pic>
      <p:sp>
        <p:nvSpPr>
          <p:cNvPr id="14" name="Rectangle 1" descr="Slide Number Placeholder 5"/>
          <p:cNvSpPr/>
          <p:nvPr/>
        </p:nvSpPr>
        <p:spPr bwMode="auto">
          <a:xfrm>
            <a:off x="609912" y="5851013"/>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8</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3" name="图片 2" descr="泰特勒"/>
          <p:cNvPicPr>
            <a:picLocks noChangeAspect="1"/>
          </p:cNvPicPr>
          <p:nvPr/>
        </p:nvPicPr>
        <p:blipFill>
          <a:blip r:embed="rId4"/>
          <a:stretch>
            <a:fillRect/>
          </a:stretch>
        </p:blipFill>
        <p:spPr>
          <a:xfrm>
            <a:off x="4807213" y="1415565"/>
            <a:ext cx="3534343" cy="3984739"/>
          </a:xfrm>
          <a:prstGeom prst="rect">
            <a:avLst/>
          </a:prstGeom>
        </p:spPr>
      </p:pic>
      <p:sp>
        <p:nvSpPr>
          <p:cNvPr id="4" name="文本框 3"/>
          <p:cNvSpPr txBox="1"/>
          <p:nvPr/>
        </p:nvSpPr>
        <p:spPr>
          <a:xfrm>
            <a:off x="670561" y="2019935"/>
            <a:ext cx="4033838" cy="3416320"/>
          </a:xfrm>
          <a:prstGeom prst="rect">
            <a:avLst/>
          </a:prstGeom>
          <a:noFill/>
        </p:spPr>
        <p:txBody>
          <a:bodyPr wrap="square" rtlCol="0">
            <a:spAutoFit/>
          </a:bodyPr>
          <a:lstStyle/>
          <a:p>
            <a:r>
              <a:rPr lang="en-US" altLang="zh-CN" sz="2400" kern="0" dirty="0">
                <a:solidFill>
                  <a:srgbClr val="000000"/>
                </a:solidFill>
                <a:latin typeface="Times New Roman" pitchFamily="18" charset="0"/>
                <a:cs typeface="Times New Roman" pitchFamily="18" charset="0"/>
                <a:sym typeface="Arial" panose="020B0604020202020204"/>
              </a:rPr>
              <a:t>  </a:t>
            </a:r>
            <a:r>
              <a:rPr lang="zh-CN" altLang="en-US" sz="2400" b="1" kern="0" dirty="0">
                <a:solidFill>
                  <a:srgbClr val="000000"/>
                </a:solidFill>
                <a:latin typeface="Times New Roman" pitchFamily="18" charset="0"/>
                <a:cs typeface="Times New Roman" pitchFamily="18" charset="0"/>
                <a:sym typeface="Arial" panose="020B0604020202020204"/>
              </a:rPr>
              <a:t>Alexander Fraser Tytler </a:t>
            </a:r>
            <a:r>
              <a:rPr lang="zh-CN" altLang="en-US" sz="2400" kern="0" dirty="0">
                <a:solidFill>
                  <a:srgbClr val="000000"/>
                </a:solidFill>
                <a:latin typeface="Times New Roman" pitchFamily="18" charset="0"/>
                <a:cs typeface="Times New Roman" pitchFamily="18" charset="0"/>
                <a:sym typeface="Arial" panose="020B0604020202020204"/>
              </a:rPr>
              <a:t>was a Scottish-born British lawyer and writer.</a:t>
            </a:r>
          </a:p>
          <a:p>
            <a:r>
              <a:rPr lang="zh-CN" altLang="en-US" sz="2400" kern="0" dirty="0">
                <a:solidFill>
                  <a:srgbClr val="000000"/>
                </a:solidFill>
                <a:latin typeface="Times New Roman" pitchFamily="18" charset="0"/>
                <a:cs typeface="Times New Roman" pitchFamily="18" charset="0"/>
                <a:sym typeface="Arial" panose="020B0604020202020204"/>
              </a:rPr>
              <a:t>  </a:t>
            </a:r>
            <a:r>
              <a:rPr lang="en-US" altLang="zh-CN" sz="2400" kern="0" dirty="0">
                <a:solidFill>
                  <a:srgbClr val="000000"/>
                </a:solidFill>
                <a:latin typeface="Times New Roman" pitchFamily="18" charset="0"/>
                <a:cs typeface="Times New Roman" pitchFamily="18" charset="0"/>
                <a:sym typeface="Arial" panose="020B0604020202020204"/>
              </a:rPr>
              <a:t>About translation, </a:t>
            </a:r>
            <a:r>
              <a:rPr lang="zh-CN" altLang="en-US" sz="2400" kern="0" dirty="0">
                <a:solidFill>
                  <a:srgbClr val="000000"/>
                </a:solidFill>
                <a:latin typeface="Times New Roman" pitchFamily="18" charset="0"/>
                <a:cs typeface="Times New Roman" pitchFamily="18" charset="0"/>
                <a:sym typeface="Arial" panose="020B0604020202020204"/>
              </a:rPr>
              <a:t>Tytler wrote a treatise that is important in the history of translation theory, the "Essay on the Principles of Translation"</a:t>
            </a:r>
            <a:r>
              <a:rPr lang="en-US" altLang="zh-CN" sz="2400" kern="0" dirty="0">
                <a:solidFill>
                  <a:srgbClr val="000000"/>
                </a:solidFill>
                <a:latin typeface="Times New Roman" pitchFamily="18" charset="0"/>
                <a:cs typeface="Times New Roman" pitchFamily="18" charset="0"/>
                <a:sym typeface="Arial" panose="020B0604020202020204"/>
              </a:rPr>
              <a:t>.</a:t>
            </a:r>
          </a:p>
        </p:txBody>
      </p:sp>
    </p:spTree>
    <p:extLst>
      <p:ext uri="{BB962C8B-B14F-4D97-AF65-F5344CB8AC3E}">
        <p14:creationId xmlns:p14="http://schemas.microsoft.com/office/powerpoint/2010/main" val="37664177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121444" y="0"/>
            <a:ext cx="9141619" cy="6858000"/>
          </a:xfrm>
          <a:prstGeom prst="rect">
            <a:avLst/>
          </a:prstGeom>
        </p:spPr>
      </p:pic>
      <p:sp>
        <p:nvSpPr>
          <p:cNvPr id="14" name="Rectangle 1" descr="Slide Number Placeholder 5"/>
          <p:cNvSpPr/>
          <p:nvPr/>
        </p:nvSpPr>
        <p:spPr bwMode="auto">
          <a:xfrm>
            <a:off x="609912" y="5851013"/>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9</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3" name="图片 2" descr="泰特勒"/>
          <p:cNvPicPr>
            <a:picLocks noChangeAspect="1"/>
          </p:cNvPicPr>
          <p:nvPr/>
        </p:nvPicPr>
        <p:blipFill>
          <a:blip r:embed="rId4"/>
          <a:stretch>
            <a:fillRect/>
          </a:stretch>
        </p:blipFill>
        <p:spPr>
          <a:xfrm>
            <a:off x="4449366" y="1457132"/>
            <a:ext cx="3943324" cy="3943741"/>
          </a:xfrm>
          <a:prstGeom prst="rect">
            <a:avLst/>
          </a:prstGeom>
        </p:spPr>
      </p:pic>
      <p:sp>
        <p:nvSpPr>
          <p:cNvPr id="2" name="文本框 1"/>
          <p:cNvSpPr txBox="1"/>
          <p:nvPr/>
        </p:nvSpPr>
        <p:spPr>
          <a:xfrm>
            <a:off x="751524" y="959488"/>
            <a:ext cx="3872389" cy="830997"/>
          </a:xfrm>
          <a:prstGeom prst="rect">
            <a:avLst/>
          </a:prstGeom>
          <a:noFill/>
        </p:spPr>
        <p:txBody>
          <a:bodyPr wrap="square" rtlCol="0">
            <a:spAutoFit/>
          </a:bodyPr>
          <a:lstStyle/>
          <a:p>
            <a:r>
              <a:rPr sz="2400" b="1" kern="0">
                <a:solidFill>
                  <a:srgbClr val="000000"/>
                </a:solidFill>
                <a:latin typeface="Times New Roman" panose="02020603050405020304" charset="0"/>
                <a:cs typeface="Times New Roman" panose="02020603050405020304" charset="0"/>
                <a:sym typeface="+mn-ea"/>
              </a:rPr>
              <a:t>Tytler’s principles on Translation</a:t>
            </a:r>
            <a:endParaRPr lang="zh-CN" altLang="en-US" sz="2400" b="1" kern="0">
              <a:solidFill>
                <a:srgbClr val="0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403861" y="1768476"/>
            <a:ext cx="3993833" cy="923330"/>
          </a:xfrm>
          <a:prstGeom prst="rect">
            <a:avLst/>
          </a:prstGeom>
          <a:noFill/>
        </p:spPr>
        <p:txBody>
          <a:bodyPr wrap="square" rtlCol="0">
            <a:spAutoFit/>
          </a:bodyPr>
          <a:lstStyle/>
          <a:p>
            <a:pPr marL="285750" indent="-285750">
              <a:buFont typeface="Arial" panose="020B0604020202020204" pitchFamily="34" charset="0"/>
              <a:buChar char="•"/>
            </a:pPr>
            <a:r>
              <a:rPr lang="en-US" kern="0">
                <a:solidFill>
                  <a:srgbClr val="000000"/>
                </a:solidFill>
                <a:cs typeface="Arial" panose="020B0604020202020204"/>
                <a:sym typeface="+mn-ea"/>
              </a:rPr>
              <a:t>T</a:t>
            </a:r>
            <a:r>
              <a:rPr kern="0">
                <a:solidFill>
                  <a:srgbClr val="000000"/>
                </a:solidFill>
                <a:cs typeface="Arial" panose="020B0604020202020204"/>
                <a:sym typeface="+mn-ea"/>
              </a:rPr>
              <a:t>he translation should give a complete transcript of the ideas of the original work</a:t>
            </a:r>
            <a:endParaRPr lang="zh-CN" altLang="en-US" kern="0">
              <a:solidFill>
                <a:srgbClr val="000000"/>
              </a:solidFill>
              <a:cs typeface="Arial" panose="020B0604020202020204"/>
              <a:sym typeface="+mn-ea"/>
            </a:endParaRPr>
          </a:p>
        </p:txBody>
      </p:sp>
      <p:sp>
        <p:nvSpPr>
          <p:cNvPr id="6" name="文本框 5"/>
          <p:cNvSpPr txBox="1"/>
          <p:nvPr/>
        </p:nvSpPr>
        <p:spPr>
          <a:xfrm>
            <a:off x="468154" y="2967991"/>
            <a:ext cx="3687128"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kern="0">
                <a:solidFill>
                  <a:srgbClr val="000000"/>
                </a:solidFill>
                <a:cs typeface="Arial" panose="020B0604020202020204"/>
                <a:sym typeface="Arial" panose="020B0604020202020204"/>
              </a:rPr>
              <a:t> </a:t>
            </a:r>
            <a:r>
              <a:rPr lang="en-US" altLang="zh-CN" kern="0">
                <a:solidFill>
                  <a:srgbClr val="000000"/>
                </a:solidFill>
                <a:cs typeface="Arial" panose="020B0604020202020204"/>
                <a:sym typeface="Arial" panose="020B0604020202020204"/>
              </a:rPr>
              <a:t>T</a:t>
            </a:r>
            <a:r>
              <a:rPr lang="zh-CN" altLang="en-US" kern="0">
                <a:solidFill>
                  <a:srgbClr val="000000"/>
                </a:solidFill>
                <a:cs typeface="Arial" panose="020B0604020202020204"/>
                <a:sym typeface="Arial" panose="020B0604020202020204"/>
              </a:rPr>
              <a:t>he style and manner of writing should be of the same character with that of the original</a:t>
            </a:r>
          </a:p>
        </p:txBody>
      </p:sp>
      <p:sp>
        <p:nvSpPr>
          <p:cNvPr id="8" name="文本框 7"/>
          <p:cNvSpPr txBox="1"/>
          <p:nvPr/>
        </p:nvSpPr>
        <p:spPr>
          <a:xfrm>
            <a:off x="468155" y="4547871"/>
            <a:ext cx="3080385"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kern="0">
                <a:solidFill>
                  <a:srgbClr val="000000"/>
                </a:solidFill>
                <a:cs typeface="Arial" panose="020B0604020202020204"/>
                <a:sym typeface="Arial" panose="020B0604020202020204"/>
              </a:rPr>
              <a:t>T</a:t>
            </a:r>
            <a:r>
              <a:rPr lang="zh-CN" altLang="en-US" kern="0">
                <a:solidFill>
                  <a:srgbClr val="000000"/>
                </a:solidFill>
                <a:cs typeface="Arial" panose="020B0604020202020204"/>
                <a:sym typeface="Arial" panose="020B0604020202020204"/>
              </a:rPr>
              <a:t>he translation should have all the ease of the original composition</a:t>
            </a:r>
          </a:p>
        </p:txBody>
      </p:sp>
      <p:sp>
        <p:nvSpPr>
          <p:cNvPr id="10" name="文本框 9"/>
          <p:cNvSpPr txBox="1"/>
          <p:nvPr/>
        </p:nvSpPr>
        <p:spPr>
          <a:xfrm>
            <a:off x="4623912" y="5527043"/>
            <a:ext cx="3533153" cy="583565"/>
          </a:xfrm>
          <a:prstGeom prst="rect">
            <a:avLst/>
          </a:prstGeom>
          <a:noFill/>
        </p:spPr>
        <p:txBody>
          <a:bodyPr wrap="square" rtlCol="0">
            <a:spAutoFit/>
          </a:bodyPr>
          <a:lstStyle/>
          <a:p>
            <a:r>
              <a:rPr lang="zh-CN" altLang="en-US" sz="1600" kern="0" dirty="0">
                <a:solidFill>
                  <a:srgbClr val="000000"/>
                </a:solidFill>
                <a:cs typeface="Arial" panose="020B0604020202020204"/>
                <a:sym typeface="Arial" panose="020B0604020202020204"/>
              </a:rPr>
              <a:t>The importance of the three aspects is decreasing step by step</a:t>
            </a:r>
          </a:p>
        </p:txBody>
      </p:sp>
    </p:spTree>
    <p:extLst>
      <p:ext uri="{BB962C8B-B14F-4D97-AF65-F5344CB8AC3E}">
        <p14:creationId xmlns:p14="http://schemas.microsoft.com/office/powerpoint/2010/main" val="34341953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4"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10" grpId="0"/>
      <p:bldP spid="10" grpId="1"/>
    </p:bldLst>
  </p:timing>
</p:sld>
</file>

<file path=ppt/theme/theme1.xml><?xml version="1.0" encoding="utf-8"?>
<a:theme xmlns:a="http://schemas.openxmlformats.org/drawingml/2006/main" name="Office Theme">
  <a:themeElements>
    <a:clrScheme name="Custom 1">
      <a:dk1>
        <a:srgbClr val="000000"/>
      </a:dk1>
      <a:lt1>
        <a:srgbClr val="FFFFFF"/>
      </a:lt1>
      <a:dk2>
        <a:srgbClr val="212745"/>
      </a:dk2>
      <a:lt2>
        <a:srgbClr val="B4DCFA"/>
      </a:lt2>
      <a:accent1>
        <a:srgbClr val="4E67C8"/>
      </a:accent1>
      <a:accent2>
        <a:srgbClr val="AED5E4"/>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621</Words>
  <Application>Microsoft Office PowerPoint</Application>
  <PresentationFormat>全屏显示(4:3)</PresentationFormat>
  <Paragraphs>45</Paragraphs>
  <Slides>10</Slides>
  <Notes>10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Microsoft</cp:lastModifiedBy>
  <cp:revision>1</cp:revision>
  <dcterms:created xsi:type="dcterms:W3CDTF">2020-11-02T07:56:53Z</dcterms:created>
  <dcterms:modified xsi:type="dcterms:W3CDTF">2020-11-02T08:01:12Z</dcterms:modified>
</cp:coreProperties>
</file>